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426" r:id="rId2"/>
    <p:sldId id="429" r:id="rId3"/>
    <p:sldId id="405" r:id="rId4"/>
    <p:sldId id="406" r:id="rId5"/>
    <p:sldId id="368" r:id="rId6"/>
    <p:sldId id="370" r:id="rId7"/>
    <p:sldId id="409" r:id="rId8"/>
    <p:sldId id="410" r:id="rId9"/>
    <p:sldId id="427" r:id="rId10"/>
    <p:sldId id="428" r:id="rId11"/>
    <p:sldId id="411" r:id="rId12"/>
    <p:sldId id="412" r:id="rId13"/>
    <p:sldId id="434" r:id="rId14"/>
    <p:sldId id="413" r:id="rId15"/>
    <p:sldId id="414" r:id="rId16"/>
    <p:sldId id="450" r:id="rId17"/>
    <p:sldId id="415" r:id="rId18"/>
    <p:sldId id="373" r:id="rId19"/>
    <p:sldId id="416" r:id="rId20"/>
    <p:sldId id="437" r:id="rId21"/>
    <p:sldId id="435" r:id="rId22"/>
    <p:sldId id="418" r:id="rId23"/>
    <p:sldId id="419" r:id="rId24"/>
    <p:sldId id="443" r:id="rId25"/>
    <p:sldId id="449" r:id="rId26"/>
    <p:sldId id="438" r:id="rId27"/>
    <p:sldId id="439" r:id="rId28"/>
    <p:sldId id="440" r:id="rId29"/>
    <p:sldId id="441" r:id="rId30"/>
    <p:sldId id="442" r:id="rId31"/>
    <p:sldId id="384" r:id="rId32"/>
    <p:sldId id="421" r:id="rId33"/>
    <p:sldId id="430" r:id="rId34"/>
    <p:sldId id="386" r:id="rId35"/>
    <p:sldId id="424" r:id="rId36"/>
    <p:sldId id="431" r:id="rId37"/>
    <p:sldId id="432" r:id="rId38"/>
    <p:sldId id="445" r:id="rId39"/>
    <p:sldId id="444" r:id="rId40"/>
    <p:sldId id="446" r:id="rId41"/>
    <p:sldId id="447" r:id="rId42"/>
    <p:sldId id="448" r:id="rId43"/>
    <p:sldId id="387" r:id="rId44"/>
    <p:sldId id="422" r:id="rId45"/>
    <p:sldId id="388" r:id="rId46"/>
    <p:sldId id="389" r:id="rId47"/>
    <p:sldId id="390" r:id="rId48"/>
    <p:sldId id="393" r:id="rId49"/>
    <p:sldId id="425" r:id="rId50"/>
  </p:sldIdLst>
  <p:sldSz cx="9144000" cy="6858000" type="screen4x3"/>
  <p:notesSz cx="6623050" cy="9810750"/>
  <p:defaultTextStyle>
    <a:defPPr>
      <a:defRPr lang="zh-TW"/>
    </a:defPPr>
    <a:lvl1pPr algn="ctr" rtl="0" eaLnBrk="0" fontAlgn="base" hangingPunct="0">
      <a:spcBef>
        <a:spcPct val="0"/>
      </a:spcBef>
      <a:spcAft>
        <a:spcPct val="0"/>
      </a:spcAft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FFFF00"/>
        </a:solidFill>
        <a:latin typeface="新細明體" panose="02020500000000000000" pitchFamily="18" charset="-12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PLRfItH0HNIF4r9JUQwqQg==" hashData="x87oM528n2HdXvS8YYYf3niF2fFw4iKOLlsH1X4L3l0IkE61X2fYK+snCMg/69bD5V96ppJ3Llp9sSLYJoRN8A=="/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FF"/>
    <a:srgbClr val="FFFFFF"/>
    <a:srgbClr val="800000"/>
    <a:srgbClr val="006600"/>
    <a:srgbClr val="009900"/>
    <a:srgbClr val="918CD2"/>
    <a:srgbClr val="6600FF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9" autoAdjust="0"/>
    <p:restoredTop sz="94300" autoAdjust="0"/>
  </p:normalViewPr>
  <p:slideViewPr>
    <p:cSldViewPr showGuides="1">
      <p:cViewPr varScale="1">
        <p:scale>
          <a:sx n="110" d="100"/>
          <a:sy n="110" d="100"/>
        </p:scale>
        <p:origin x="1764" y="78"/>
      </p:cViewPr>
      <p:guideLst>
        <p:guide orient="horz" pos="19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12" Type="http://schemas.openxmlformats.org/officeDocument/2006/relationships/image" Target="../media/image51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5" Type="http://schemas.openxmlformats.org/officeDocument/2006/relationships/image" Target="../media/image44.emf"/><Relationship Id="rId10" Type="http://schemas.openxmlformats.org/officeDocument/2006/relationships/image" Target="../media/image49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image" Target="../media/image52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image" Target="../media/image55.emf"/><Relationship Id="rId4" Type="http://schemas.openxmlformats.org/officeDocument/2006/relationships/image" Target="../media/image5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image" Target="../media/image59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image" Target="../media/image66.emf"/><Relationship Id="rId7" Type="http://schemas.openxmlformats.org/officeDocument/2006/relationships/image" Target="../media/image70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10" Type="http://schemas.openxmlformats.org/officeDocument/2006/relationships/image" Target="../media/image73.emf"/><Relationship Id="rId4" Type="http://schemas.openxmlformats.org/officeDocument/2006/relationships/image" Target="../media/image67.emf"/><Relationship Id="rId9" Type="http://schemas.openxmlformats.org/officeDocument/2006/relationships/image" Target="../media/image7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87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882650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4438" y="7938"/>
            <a:ext cx="2868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82650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7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882650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4438" y="9340850"/>
            <a:ext cx="2868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82650">
              <a:defRPr sz="1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B6A90B1D-B970-4023-9E94-5ADD1718295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87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33425" eaLnBrk="1" hangingPunct="1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4438" y="7938"/>
            <a:ext cx="2868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33425" eaLnBrk="1" hangingPunct="1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7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33425" eaLnBrk="1" hangingPunct="1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4438" y="9340850"/>
            <a:ext cx="2868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33425" eaLnBrk="1" hangingPunct="1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B8390C7-FBBB-4D2C-B312-25E0E131103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2488"/>
            <a:ext cx="4859338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860425"/>
            <a:ext cx="457200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0800" y="9529763"/>
            <a:ext cx="651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6038" rIns="90488" bIns="46038">
            <a:spAutoFit/>
          </a:bodyPr>
          <a:lstStyle>
            <a:lvl1pPr defTabSz="8826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8826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8826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8826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8826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88265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88265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88265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88265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69E31CDF-7AAB-4D1D-AB8B-6A06CECE9260}" type="slidenum">
              <a:rPr lang="en-US" altLang="zh-TW" sz="10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‹#›</a:t>
            </a:fld>
            <a:endParaRPr lang="en-US" altLang="zh-TW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93663" indent="-93663" algn="l" defTabSz="882650" rtl="0" eaLnBrk="0" fontAlgn="base" hangingPunct="0">
      <a:spcBef>
        <a:spcPct val="30000"/>
      </a:spcBef>
      <a:spcAft>
        <a:spcPct val="0"/>
      </a:spcAft>
      <a:buFont typeface="Times New Roman" panose="02020603050405020304" pitchFamily="18" charset="0"/>
      <a:buChar char="•"/>
      <a:defRPr kumimoji="1" sz="16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1pPr>
    <a:lvl2pPr marL="449263" algn="l" defTabSz="8826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2pPr>
    <a:lvl3pPr marL="898525" algn="l" defTabSz="8826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3pPr>
    <a:lvl4pPr marL="1347788" algn="l" defTabSz="8826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4pPr>
    <a:lvl5pPr marL="1795463" algn="l" defTabSz="8826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D6880B6A-253B-4D9A-A12C-C11CF1C4A1BF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063D54D9-E8BB-4E00-B757-B6D24AF6F675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52F1F84-FA7D-4F2C-9D82-35763EDEBC13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5947F0CC-51B7-4AE1-B030-E84CFC3DAC93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3CB88D75-4D31-4D94-A374-E5CF8CA7A609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F586F590-FBAF-4F45-B0F2-BDD60ACFFA68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C9064442-FAA9-43C6-910C-4DD5FEA9C364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C9064442-FAA9-43C6-910C-4DD5FEA9C364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036492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441CC9A9-65CF-4936-80A0-277F5CAA3F68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79C394EC-B707-4085-909B-D8364221A08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D48F0081-F15C-4D67-BB40-564D6295B827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77D2B329-C1F3-44E6-BBC8-C275AD2D82E8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4986C18A-39C8-499B-A98C-B026D07028DF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4060C70F-0147-4F46-BC24-AD9F57276DA4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ABF16A7-907B-4F50-8C81-AB07A5B3739E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5DB36C06-78F3-48F0-B863-2388311C3C8C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6775163E-9921-41FE-8159-E8DCB0F338BC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4E1F0412-6559-42D8-B3FE-F1AE29678E0F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613C528-C9E7-4007-B0A5-1D24FF363CEE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DB3474C7-4DBB-4778-89DD-2290ACDFC419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DF0128A-0DD4-436C-88CE-17B34EEF6037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2D6BC77D-7AF7-4DE1-AC34-6EB88CA3C1A6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F6030614-6DEB-4C3D-9553-3E916118FC6D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E132219D-D82B-416E-BEDB-A8EE7D99AF4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3E722530-1F6D-4FC0-9E86-B7FAE69FBBD1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94DBF54B-98C4-45E1-A656-24A7A1A9FE2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FC40FEB7-4A7B-4600-B936-8D3987E798A1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5B0C451A-98AC-46C5-B8EB-292F38C45E94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DBD70565-8CBC-4FBD-81C3-6F9AF1A900FD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250BE9D6-92BB-4A75-8260-85AEF63DDA2D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6F1E566C-9BFB-4EBA-91DF-AAE5B3034BE5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8F2CBD8D-6DAD-4292-9398-10F79450C7B0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7EE1FD2-19A6-44CD-A21F-B7A513816C9A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39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634DE077-CFF9-47CF-BDE1-132F9CED014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61283EF-B4DC-4C07-AA93-2113E87879D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40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435B75E0-6FB7-4E2B-9BF5-84D7D18CEFC7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41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750A1A1A-E3B1-464B-BBA6-371C67166AEB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42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E27A5A0-3E51-4C03-A7DE-CC7E635B5326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43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AD6B5475-0BF4-4EFD-AA01-7E4D6EE4E5EA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44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00D11456-CD7B-424E-8FDD-75648E546B4C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45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825C3ACD-E4D4-4669-8010-4CD62DFD9853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46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2F3D9534-F2CD-4844-BBF7-10ED3CD81447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47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B2061980-E1D3-4E8E-9084-2F359FBF0BD4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48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01F44DE8-8C8A-4DA4-8302-E16677CE2511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49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20939F34-4B9E-4601-B250-67FC0F78300D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82B828F9-7856-4365-9A13-08E0C52550D2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B5CABDB7-EEB1-4537-BFC8-60DAACD8822D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A0B1C388-06F7-4A9A-B1F0-570A9F482F79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 defTabSz="733425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defTabSz="733425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fld id="{137BD715-73A6-415C-AE6F-78F93BC9E12A}" type="slidenum">
              <a:rPr lang="en-US" altLang="zh-TW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zh-TW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7113" y="860425"/>
            <a:ext cx="4568825" cy="3425825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93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02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70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4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8669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67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89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54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97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6215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5624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0">
              <a:gsLst>
                <a:gs pos="0">
                  <a:srgbClr val="000078"/>
                </a:gs>
                <a:gs pos="50000">
                  <a:srgbClr val="000078">
                    <a:gamma/>
                    <a:tint val="69412"/>
                    <a:invGamma/>
                  </a:srgbClr>
                </a:gs>
                <a:gs pos="100000">
                  <a:srgbClr val="000078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35" name="Oval 11"/>
            <p:cNvSpPr>
              <a:spLocks noChangeAspect="1" noChangeArrowheads="1"/>
            </p:cNvSpPr>
            <p:nvPr/>
          </p:nvSpPr>
          <p:spPr bwMode="auto">
            <a:xfrm>
              <a:off x="892" y="268"/>
              <a:ext cx="3908" cy="3908"/>
            </a:xfrm>
            <a:prstGeom prst="ellipse">
              <a:avLst/>
            </a:prstGeom>
            <a:solidFill>
              <a:srgbClr val="00008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10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10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0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10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10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10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34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34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34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34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34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34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34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58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58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58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58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58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58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158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82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182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182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82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82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82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182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182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06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206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206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206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206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206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06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206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206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230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230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230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30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230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230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230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230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230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230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2544" y="3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254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54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54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254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54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254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254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254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254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254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254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54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544" y="39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2784" y="3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278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278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278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278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278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278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278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278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278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278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278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278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2784" y="39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24" y="3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302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02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302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02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02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02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302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302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302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302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3024" y="39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326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26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26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326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26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326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326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326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326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26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26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3504" y="5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350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50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50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350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50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350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350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350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350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374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74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74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374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374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374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374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374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374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374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3744" y="36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3984" y="8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398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398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398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398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984" y="32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3984" y="34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224" y="10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4224" y="12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422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422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422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422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4464" y="177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464" y="201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464" y="225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4464" y="249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4464" y="2736"/>
              <a:ext cx="192" cy="192"/>
            </a:xfrm>
            <a:prstGeom prst="rect">
              <a:avLst/>
            </a:prstGeom>
            <a:solidFill>
              <a:srgbClr val="001A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221663" y="6553200"/>
            <a:ext cx="922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just"/>
            <a:r>
              <a:rPr lang="en-US" altLang="zh-TW" sz="1400">
                <a:latin typeface="Arial" panose="020B0604020202020204" pitchFamily="34" charset="0"/>
                <a:ea typeface="標楷體" panose="03000509000000000000" pitchFamily="65" charset="-120"/>
              </a:rPr>
              <a:t>Page  </a:t>
            </a:r>
            <a:fld id="{AFFF6946-ACB2-4BA4-9FDB-1A4E3E8DDF53}" type="slidenum">
              <a:rPr lang="en-US" altLang="zh-TW" sz="1400">
                <a:latin typeface="Arial" panose="020B0604020202020204" pitchFamily="34" charset="0"/>
                <a:ea typeface="標楷體" panose="03000509000000000000" pitchFamily="65" charset="-120"/>
              </a:rPr>
              <a:pPr algn="just"/>
              <a:t>‹#›</a:t>
            </a:fld>
            <a:endParaRPr lang="en-US" altLang="zh-TW" sz="1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553200"/>
            <a:ext cx="2671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defRPr/>
            </a:pPr>
            <a:r>
              <a:rPr lang="en-US" altLang="zh-TW" sz="1400" b="0" dirty="0">
                <a:latin typeface="Arial" charset="0"/>
                <a:ea typeface="細明體" pitchFamily="49" charset="-120"/>
              </a:rPr>
              <a:t>T.-C. Huang, NCUE    Fall 2014</a:t>
            </a:r>
          </a:p>
        </p:txBody>
      </p:sp>
      <p:sp>
        <p:nvSpPr>
          <p:cNvPr id="1184" name="Text Box 160"/>
          <p:cNvSpPr txBox="1">
            <a:spLocks noChangeArrowheads="1"/>
          </p:cNvSpPr>
          <p:nvPr/>
        </p:nvSpPr>
        <p:spPr bwMode="auto">
          <a:xfrm>
            <a:off x="4356100" y="6021388"/>
            <a:ext cx="496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TCH</a:t>
            </a:r>
          </a:p>
        </p:txBody>
      </p:sp>
      <p:sp>
        <p:nvSpPr>
          <p:cNvPr id="1185" name="Text Box 161"/>
          <p:cNvSpPr txBox="1">
            <a:spLocks noChangeArrowheads="1"/>
          </p:cNvSpPr>
          <p:nvPr/>
        </p:nvSpPr>
        <p:spPr bwMode="auto">
          <a:xfrm>
            <a:off x="4098925" y="6261100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NCUE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66FFFF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Ÿ"/>
        <a:defRPr kumimoji="1"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kumimoji="1" sz="2800">
          <a:solidFill>
            <a:srgbClr val="FFFF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Ÿ"/>
        <a:defRPr kumimoji="1" sz="2400">
          <a:solidFill>
            <a:srgbClr val="FFFF00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kumimoji="1" sz="2000">
          <a:solidFill>
            <a:srgbClr val="FFFF00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Ÿ"/>
        <a:defRPr kumimoji="1" sz="2000">
          <a:solidFill>
            <a:srgbClr val="FFFF00"/>
          </a:solidFill>
          <a:latin typeface="+mn-lt"/>
          <a:ea typeface="+mn-ea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Ÿ"/>
        <a:defRPr kumimoji="1" sz="2000">
          <a:solidFill>
            <a:srgbClr val="FFFF00"/>
          </a:solidFill>
          <a:latin typeface="+mn-lt"/>
          <a:ea typeface="+mn-ea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Ÿ"/>
        <a:defRPr kumimoji="1" sz="2000">
          <a:solidFill>
            <a:srgbClr val="FFFF00"/>
          </a:solidFill>
          <a:latin typeface="+mn-lt"/>
          <a:ea typeface="+mn-ea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Ÿ"/>
        <a:defRPr kumimoji="1" sz="2000">
          <a:solidFill>
            <a:srgbClr val="FFFF00"/>
          </a:solidFill>
          <a:latin typeface="+mn-lt"/>
          <a:ea typeface="+mn-ea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Ÿ"/>
        <a:defRPr kumimoji="1" sz="2000">
          <a:solidFill>
            <a:srgbClr val="FFFF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1.e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35.emf"/><Relationship Id="rId7" Type="http://schemas.openxmlformats.org/officeDocument/2006/relationships/image" Target="../media/image28.e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emf"/><Relationship Id="rId5" Type="http://schemas.openxmlformats.org/officeDocument/2006/relationships/image" Target="../media/image27.emf"/><Relationship Id="rId15" Type="http://schemas.openxmlformats.org/officeDocument/2006/relationships/image" Target="../media/image32.emf"/><Relationship Id="rId23" Type="http://schemas.openxmlformats.org/officeDocument/2006/relationships/image" Target="../media/image36.e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4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e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4.e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3" Type="http://schemas.openxmlformats.org/officeDocument/2006/relationships/notesSlide" Target="../notesSlides/notesSlide34.xml"/><Relationship Id="rId21" Type="http://schemas.openxmlformats.org/officeDocument/2006/relationships/image" Target="../media/image48.emf"/><Relationship Id="rId7" Type="http://schemas.openxmlformats.org/officeDocument/2006/relationships/image" Target="../media/image41.e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6.emf"/><Relationship Id="rId25" Type="http://schemas.openxmlformats.org/officeDocument/2006/relationships/image" Target="../media/image5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e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40.emf"/><Relationship Id="rId15" Type="http://schemas.openxmlformats.org/officeDocument/2006/relationships/image" Target="../media/image45.emf"/><Relationship Id="rId23" Type="http://schemas.openxmlformats.org/officeDocument/2006/relationships/image" Target="../media/image49.e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7.e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e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51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5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2.e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4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5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8.emf"/><Relationship Id="rId5" Type="http://schemas.openxmlformats.org/officeDocument/2006/relationships/image" Target="../media/image55.e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7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e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3.emf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60.e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2.emf"/><Relationship Id="rId5" Type="http://schemas.openxmlformats.org/officeDocument/2006/relationships/image" Target="../media/image59.e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1.e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8.e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47.xml"/><Relationship Id="rId21" Type="http://schemas.openxmlformats.org/officeDocument/2006/relationships/image" Target="../media/image72.emf"/><Relationship Id="rId7" Type="http://schemas.openxmlformats.org/officeDocument/2006/relationships/image" Target="../media/image65.e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7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7.emf"/><Relationship Id="rId5" Type="http://schemas.openxmlformats.org/officeDocument/2006/relationships/image" Target="../media/image64.emf"/><Relationship Id="rId15" Type="http://schemas.openxmlformats.org/officeDocument/2006/relationships/image" Target="../media/image69.emf"/><Relationship Id="rId23" Type="http://schemas.openxmlformats.org/officeDocument/2006/relationships/image" Target="../media/image73.e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71.e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6.e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0" y="152400"/>
            <a:ext cx="2482850" cy="2482850"/>
            <a:chOff x="892" y="268"/>
            <a:chExt cx="3908" cy="3908"/>
          </a:xfrm>
        </p:grpSpPr>
        <p:sp>
          <p:nvSpPr>
            <p:cNvPr id="16392" name="Oval 3"/>
            <p:cNvSpPr>
              <a:spLocks noChangeAspect="1" noChangeArrowheads="1"/>
            </p:cNvSpPr>
            <p:nvPr/>
          </p:nvSpPr>
          <p:spPr bwMode="auto">
            <a:xfrm>
              <a:off x="892" y="268"/>
              <a:ext cx="3908" cy="3908"/>
            </a:xfrm>
            <a:prstGeom prst="ellipse">
              <a:avLst/>
            </a:prstGeom>
            <a:gradFill rotWithShape="0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3" name="Rectangle 4" descr="軟木塞"/>
            <p:cNvSpPr>
              <a:spLocks noChangeAspect="1" noChangeArrowheads="1"/>
            </p:cNvSpPr>
            <p:nvPr/>
          </p:nvSpPr>
          <p:spPr bwMode="auto">
            <a:xfrm>
              <a:off x="110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4" name="Rectangle 5" descr="軟木塞"/>
            <p:cNvSpPr>
              <a:spLocks noChangeAspect="1" noChangeArrowheads="1"/>
            </p:cNvSpPr>
            <p:nvPr/>
          </p:nvSpPr>
          <p:spPr bwMode="auto">
            <a:xfrm>
              <a:off x="110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5" name="Rectangle 6" descr="軟木塞"/>
            <p:cNvSpPr>
              <a:spLocks noChangeAspect="1" noChangeArrowheads="1"/>
            </p:cNvSpPr>
            <p:nvPr/>
          </p:nvSpPr>
          <p:spPr bwMode="auto">
            <a:xfrm>
              <a:off x="110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6" name="Rectangle 7" descr="軟木塞"/>
            <p:cNvSpPr>
              <a:spLocks noChangeAspect="1" noChangeArrowheads="1"/>
            </p:cNvSpPr>
            <p:nvPr/>
          </p:nvSpPr>
          <p:spPr bwMode="auto">
            <a:xfrm>
              <a:off x="110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7" name="Rectangle 8" descr="軟木塞"/>
            <p:cNvSpPr>
              <a:spLocks noChangeAspect="1" noChangeArrowheads="1"/>
            </p:cNvSpPr>
            <p:nvPr/>
          </p:nvSpPr>
          <p:spPr bwMode="auto">
            <a:xfrm>
              <a:off x="110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8" name="Rectangle 9" descr="軟木塞"/>
            <p:cNvSpPr>
              <a:spLocks noChangeAspect="1" noChangeArrowheads="1"/>
            </p:cNvSpPr>
            <p:nvPr/>
          </p:nvSpPr>
          <p:spPr bwMode="auto">
            <a:xfrm>
              <a:off x="110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399" name="Rectangle 10" descr="軟木塞"/>
            <p:cNvSpPr>
              <a:spLocks noChangeAspect="1" noChangeArrowheads="1"/>
            </p:cNvSpPr>
            <p:nvPr/>
          </p:nvSpPr>
          <p:spPr bwMode="auto">
            <a:xfrm>
              <a:off x="134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0" name="Rectangle 11" descr="軟木塞"/>
            <p:cNvSpPr>
              <a:spLocks noChangeAspect="1" noChangeArrowheads="1"/>
            </p:cNvSpPr>
            <p:nvPr/>
          </p:nvSpPr>
          <p:spPr bwMode="auto">
            <a:xfrm>
              <a:off x="134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1" name="Rectangle 12" descr="軟木塞"/>
            <p:cNvSpPr>
              <a:spLocks noChangeAspect="1"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2" name="Rectangle 13" descr="軟木塞"/>
            <p:cNvSpPr>
              <a:spLocks noChangeAspect="1" noChangeArrowheads="1"/>
            </p:cNvSpPr>
            <p:nvPr/>
          </p:nvSpPr>
          <p:spPr bwMode="auto">
            <a:xfrm>
              <a:off x="134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3" name="Rectangle 14" descr="軟木塞"/>
            <p:cNvSpPr>
              <a:spLocks noChangeAspect="1" noChangeArrowheads="1"/>
            </p:cNvSpPr>
            <p:nvPr/>
          </p:nvSpPr>
          <p:spPr bwMode="auto">
            <a:xfrm>
              <a:off x="134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4" name="Rectangle 15" descr="軟木塞"/>
            <p:cNvSpPr>
              <a:spLocks noChangeAspect="1" noChangeArrowheads="1"/>
            </p:cNvSpPr>
            <p:nvPr/>
          </p:nvSpPr>
          <p:spPr bwMode="auto">
            <a:xfrm>
              <a:off x="134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5" name="Rectangle 16" descr="軟木塞"/>
            <p:cNvSpPr>
              <a:spLocks noChangeAspect="1" noChangeArrowheads="1"/>
            </p:cNvSpPr>
            <p:nvPr/>
          </p:nvSpPr>
          <p:spPr bwMode="auto">
            <a:xfrm>
              <a:off x="134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6" name="Rectangle 17" descr="軟木塞"/>
            <p:cNvSpPr>
              <a:spLocks noChangeAspect="1" noChangeArrowheads="1"/>
            </p:cNvSpPr>
            <p:nvPr/>
          </p:nvSpPr>
          <p:spPr bwMode="auto">
            <a:xfrm>
              <a:off x="134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7" name="Rectangle 18" descr="軟木塞"/>
            <p:cNvSpPr>
              <a:spLocks noChangeAspect="1" noChangeArrowheads="1"/>
            </p:cNvSpPr>
            <p:nvPr/>
          </p:nvSpPr>
          <p:spPr bwMode="auto">
            <a:xfrm>
              <a:off x="158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8" name="Rectangle 19" descr="軟木塞"/>
            <p:cNvSpPr>
              <a:spLocks noChangeAspect="1" noChangeArrowheads="1"/>
            </p:cNvSpPr>
            <p:nvPr/>
          </p:nvSpPr>
          <p:spPr bwMode="auto">
            <a:xfrm>
              <a:off x="158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09" name="Rectangle 20" descr="軟木塞"/>
            <p:cNvSpPr>
              <a:spLocks noChangeAspect="1" noChangeArrowheads="1"/>
            </p:cNvSpPr>
            <p:nvPr/>
          </p:nvSpPr>
          <p:spPr bwMode="auto">
            <a:xfrm>
              <a:off x="158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0" name="Rectangle 21" descr="軟木塞"/>
            <p:cNvSpPr>
              <a:spLocks noChangeAspect="1" noChangeArrowheads="1"/>
            </p:cNvSpPr>
            <p:nvPr/>
          </p:nvSpPr>
          <p:spPr bwMode="auto">
            <a:xfrm>
              <a:off x="158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1" name="Rectangle 22" descr="軟木塞"/>
            <p:cNvSpPr>
              <a:spLocks noChangeAspect="1" noChangeArrowheads="1"/>
            </p:cNvSpPr>
            <p:nvPr/>
          </p:nvSpPr>
          <p:spPr bwMode="auto">
            <a:xfrm>
              <a:off x="158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2" name="Rectangle 23" descr="軟木塞"/>
            <p:cNvSpPr>
              <a:spLocks noChangeAspect="1" noChangeArrowheads="1"/>
            </p:cNvSpPr>
            <p:nvPr/>
          </p:nvSpPr>
          <p:spPr bwMode="auto">
            <a:xfrm>
              <a:off x="158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3" name="Rectangle 24" descr="軟木塞"/>
            <p:cNvSpPr>
              <a:spLocks noChangeAspect="1" noChangeArrowheads="1"/>
            </p:cNvSpPr>
            <p:nvPr/>
          </p:nvSpPr>
          <p:spPr bwMode="auto">
            <a:xfrm>
              <a:off x="158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4" name="Rectangle 25" descr="軟木塞"/>
            <p:cNvSpPr>
              <a:spLocks noChangeAspect="1" noChangeArrowheads="1"/>
            </p:cNvSpPr>
            <p:nvPr/>
          </p:nvSpPr>
          <p:spPr bwMode="auto">
            <a:xfrm>
              <a:off x="182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5" name="Rectangle 26" descr="軟木塞"/>
            <p:cNvSpPr>
              <a:spLocks noChangeAspect="1" noChangeArrowheads="1"/>
            </p:cNvSpPr>
            <p:nvPr/>
          </p:nvSpPr>
          <p:spPr bwMode="auto">
            <a:xfrm>
              <a:off x="182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6" name="Rectangle 27" descr="軟木塞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7" name="Rectangle 28" descr="軟木塞"/>
            <p:cNvSpPr>
              <a:spLocks noChangeAspect="1" noChangeArrowheads="1"/>
            </p:cNvSpPr>
            <p:nvPr/>
          </p:nvSpPr>
          <p:spPr bwMode="auto">
            <a:xfrm>
              <a:off x="182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8" name="Rectangle 29" descr="軟木塞"/>
            <p:cNvSpPr>
              <a:spLocks noChangeAspect="1"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19" name="Rectangle 30" descr="軟木塞"/>
            <p:cNvSpPr>
              <a:spLocks noChangeAspect="1"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0" name="Rectangle 31" descr="軟木塞"/>
            <p:cNvSpPr>
              <a:spLocks noChangeAspect="1" noChangeArrowheads="1"/>
            </p:cNvSpPr>
            <p:nvPr/>
          </p:nvSpPr>
          <p:spPr bwMode="auto">
            <a:xfrm>
              <a:off x="182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1" name="Rectangle 32" descr="軟木塞"/>
            <p:cNvSpPr>
              <a:spLocks noChangeAspect="1" noChangeArrowheads="1"/>
            </p:cNvSpPr>
            <p:nvPr/>
          </p:nvSpPr>
          <p:spPr bwMode="auto">
            <a:xfrm>
              <a:off x="182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2" name="Rectangle 33" descr="軟木塞"/>
            <p:cNvSpPr>
              <a:spLocks noChangeAspect="1"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3" name="Rectangle 34" descr="軟木塞"/>
            <p:cNvSpPr>
              <a:spLocks noChangeAspect="1" noChangeArrowheads="1"/>
            </p:cNvSpPr>
            <p:nvPr/>
          </p:nvSpPr>
          <p:spPr bwMode="auto">
            <a:xfrm>
              <a:off x="182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4" name="Rectangle 35" descr="軟木塞"/>
            <p:cNvSpPr>
              <a:spLocks noChangeAspect="1" noChangeArrowheads="1"/>
            </p:cNvSpPr>
            <p:nvPr/>
          </p:nvSpPr>
          <p:spPr bwMode="auto">
            <a:xfrm>
              <a:off x="182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5" name="Rectangle 36" descr="軟木塞"/>
            <p:cNvSpPr>
              <a:spLocks noChangeAspect="1" noChangeArrowheads="1"/>
            </p:cNvSpPr>
            <p:nvPr/>
          </p:nvSpPr>
          <p:spPr bwMode="auto">
            <a:xfrm>
              <a:off x="206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6" name="Rectangle 37" descr="軟木塞"/>
            <p:cNvSpPr>
              <a:spLocks noChangeAspect="1" noChangeArrowheads="1"/>
            </p:cNvSpPr>
            <p:nvPr/>
          </p:nvSpPr>
          <p:spPr bwMode="auto">
            <a:xfrm>
              <a:off x="206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7" name="Rectangle 38" descr="軟木塞"/>
            <p:cNvSpPr>
              <a:spLocks noChangeAspect="1" noChangeArrowheads="1"/>
            </p:cNvSpPr>
            <p:nvPr/>
          </p:nvSpPr>
          <p:spPr bwMode="auto">
            <a:xfrm>
              <a:off x="206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8" name="Rectangle 39" descr="軟木塞"/>
            <p:cNvSpPr>
              <a:spLocks noChangeAspect="1" noChangeArrowheads="1"/>
            </p:cNvSpPr>
            <p:nvPr/>
          </p:nvSpPr>
          <p:spPr bwMode="auto">
            <a:xfrm>
              <a:off x="206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29" name="Rectangle 40" descr="軟木塞"/>
            <p:cNvSpPr>
              <a:spLocks noChangeAspect="1" noChangeArrowheads="1"/>
            </p:cNvSpPr>
            <p:nvPr/>
          </p:nvSpPr>
          <p:spPr bwMode="auto">
            <a:xfrm>
              <a:off x="206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0" name="Rectangle 41" descr="軟木塞"/>
            <p:cNvSpPr>
              <a:spLocks noChangeAspect="1" noChangeArrowheads="1"/>
            </p:cNvSpPr>
            <p:nvPr/>
          </p:nvSpPr>
          <p:spPr bwMode="auto">
            <a:xfrm>
              <a:off x="206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1" name="Rectangle 42" descr="軟木塞"/>
            <p:cNvSpPr>
              <a:spLocks noChangeAspect="1" noChangeArrowheads="1"/>
            </p:cNvSpPr>
            <p:nvPr/>
          </p:nvSpPr>
          <p:spPr bwMode="auto">
            <a:xfrm>
              <a:off x="206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2" name="Rectangle 43" descr="軟木塞"/>
            <p:cNvSpPr>
              <a:spLocks noChangeAspect="1" noChangeArrowheads="1"/>
            </p:cNvSpPr>
            <p:nvPr/>
          </p:nvSpPr>
          <p:spPr bwMode="auto">
            <a:xfrm>
              <a:off x="206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3" name="Rectangle 44" descr="軟木塞"/>
            <p:cNvSpPr>
              <a:spLocks noChangeAspect="1" noChangeArrowheads="1"/>
            </p:cNvSpPr>
            <p:nvPr/>
          </p:nvSpPr>
          <p:spPr bwMode="auto">
            <a:xfrm>
              <a:off x="206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4" name="Rectangle 45" descr="軟木塞"/>
            <p:cNvSpPr>
              <a:spLocks noChangeAspect="1" noChangeArrowheads="1"/>
            </p:cNvSpPr>
            <p:nvPr/>
          </p:nvSpPr>
          <p:spPr bwMode="auto">
            <a:xfrm>
              <a:off x="230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5" name="Rectangle 46" descr="軟木塞"/>
            <p:cNvSpPr>
              <a:spLocks noChangeAspect="1" noChangeArrowheads="1"/>
            </p:cNvSpPr>
            <p:nvPr/>
          </p:nvSpPr>
          <p:spPr bwMode="auto">
            <a:xfrm>
              <a:off x="230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6" name="Rectangle 47" descr="軟木塞"/>
            <p:cNvSpPr>
              <a:spLocks noChangeAspect="1" noChangeArrowheads="1"/>
            </p:cNvSpPr>
            <p:nvPr/>
          </p:nvSpPr>
          <p:spPr bwMode="auto">
            <a:xfrm>
              <a:off x="230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7" name="Rectangle 48" descr="軟木塞"/>
            <p:cNvSpPr>
              <a:spLocks noChangeAspect="1" noChangeArrowheads="1"/>
            </p:cNvSpPr>
            <p:nvPr/>
          </p:nvSpPr>
          <p:spPr bwMode="auto">
            <a:xfrm>
              <a:off x="230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8" name="Rectangle 49" descr="軟木塞"/>
            <p:cNvSpPr>
              <a:spLocks noChangeAspect="1" noChangeArrowheads="1"/>
            </p:cNvSpPr>
            <p:nvPr/>
          </p:nvSpPr>
          <p:spPr bwMode="auto">
            <a:xfrm>
              <a:off x="230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39" name="Rectangle 50" descr="軟木塞"/>
            <p:cNvSpPr>
              <a:spLocks noChangeAspect="1" noChangeArrowheads="1"/>
            </p:cNvSpPr>
            <p:nvPr/>
          </p:nvSpPr>
          <p:spPr bwMode="auto">
            <a:xfrm>
              <a:off x="230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0" name="Rectangle 51" descr="軟木塞"/>
            <p:cNvSpPr>
              <a:spLocks noChangeAspect="1" noChangeArrowheads="1"/>
            </p:cNvSpPr>
            <p:nvPr/>
          </p:nvSpPr>
          <p:spPr bwMode="auto">
            <a:xfrm>
              <a:off x="230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1" name="Rectangle 52" descr="軟木塞"/>
            <p:cNvSpPr>
              <a:spLocks noChangeAspect="1" noChangeArrowheads="1"/>
            </p:cNvSpPr>
            <p:nvPr/>
          </p:nvSpPr>
          <p:spPr bwMode="auto">
            <a:xfrm>
              <a:off x="230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2" name="Rectangle 53" descr="軟木塞"/>
            <p:cNvSpPr>
              <a:spLocks noChangeAspect="1" noChangeArrowheads="1"/>
            </p:cNvSpPr>
            <p:nvPr/>
          </p:nvSpPr>
          <p:spPr bwMode="auto">
            <a:xfrm>
              <a:off x="230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3" name="Rectangle 54" descr="軟木塞"/>
            <p:cNvSpPr>
              <a:spLocks noChangeAspect="1"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4" name="Rectangle 55" descr="軟木塞"/>
            <p:cNvSpPr>
              <a:spLocks noChangeAspect="1" noChangeArrowheads="1"/>
            </p:cNvSpPr>
            <p:nvPr/>
          </p:nvSpPr>
          <p:spPr bwMode="auto">
            <a:xfrm>
              <a:off x="230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5" name="Rectangle 56" descr="軟木塞"/>
            <p:cNvSpPr>
              <a:spLocks noChangeAspect="1" noChangeArrowheads="1"/>
            </p:cNvSpPr>
            <p:nvPr/>
          </p:nvSpPr>
          <p:spPr bwMode="auto">
            <a:xfrm>
              <a:off x="2544" y="3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6" name="Rectangle 57" descr="軟木塞"/>
            <p:cNvSpPr>
              <a:spLocks noChangeAspect="1" noChangeArrowheads="1"/>
            </p:cNvSpPr>
            <p:nvPr/>
          </p:nvSpPr>
          <p:spPr bwMode="auto">
            <a:xfrm>
              <a:off x="254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7" name="Rectangle 58" descr="軟木塞"/>
            <p:cNvSpPr>
              <a:spLocks noChangeAspect="1" noChangeArrowheads="1"/>
            </p:cNvSpPr>
            <p:nvPr/>
          </p:nvSpPr>
          <p:spPr bwMode="auto">
            <a:xfrm>
              <a:off x="254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8" name="Rectangle 59" descr="軟木塞"/>
            <p:cNvSpPr>
              <a:spLocks noChangeAspect="1" noChangeArrowheads="1"/>
            </p:cNvSpPr>
            <p:nvPr/>
          </p:nvSpPr>
          <p:spPr bwMode="auto">
            <a:xfrm>
              <a:off x="254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49" name="Rectangle 60" descr="軟木塞"/>
            <p:cNvSpPr>
              <a:spLocks noChangeAspect="1" noChangeArrowheads="1"/>
            </p:cNvSpPr>
            <p:nvPr/>
          </p:nvSpPr>
          <p:spPr bwMode="auto">
            <a:xfrm>
              <a:off x="254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0" name="Rectangle 61" descr="軟木塞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1" name="Rectangle 62" descr="軟木塞"/>
            <p:cNvSpPr>
              <a:spLocks noChangeAspect="1" noChangeArrowheads="1"/>
            </p:cNvSpPr>
            <p:nvPr/>
          </p:nvSpPr>
          <p:spPr bwMode="auto">
            <a:xfrm>
              <a:off x="254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2" name="Rectangle 63" descr="軟木塞"/>
            <p:cNvSpPr>
              <a:spLocks noChangeAspect="1" noChangeArrowheads="1"/>
            </p:cNvSpPr>
            <p:nvPr/>
          </p:nvSpPr>
          <p:spPr bwMode="auto">
            <a:xfrm>
              <a:off x="254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3" name="Rectangle 64" descr="軟木塞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4" name="Rectangle 65" descr="軟木塞"/>
            <p:cNvSpPr>
              <a:spLocks noChangeAspect="1" noChangeArrowheads="1"/>
            </p:cNvSpPr>
            <p:nvPr/>
          </p:nvSpPr>
          <p:spPr bwMode="auto">
            <a:xfrm>
              <a:off x="254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5" name="Rectangle 66" descr="軟木塞"/>
            <p:cNvSpPr>
              <a:spLocks noChangeAspect="1" noChangeArrowheads="1"/>
            </p:cNvSpPr>
            <p:nvPr/>
          </p:nvSpPr>
          <p:spPr bwMode="auto">
            <a:xfrm>
              <a:off x="254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6" name="Rectangle 67" descr="軟木塞"/>
            <p:cNvSpPr>
              <a:spLocks noChangeAspect="1" noChangeArrowheads="1"/>
            </p:cNvSpPr>
            <p:nvPr/>
          </p:nvSpPr>
          <p:spPr bwMode="auto">
            <a:xfrm>
              <a:off x="254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7" name="Rectangle 68" descr="軟木塞"/>
            <p:cNvSpPr>
              <a:spLocks noChangeAspect="1" noChangeArrowheads="1"/>
            </p:cNvSpPr>
            <p:nvPr/>
          </p:nvSpPr>
          <p:spPr bwMode="auto">
            <a:xfrm>
              <a:off x="254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8" name="Rectangle 69" descr="軟木塞"/>
            <p:cNvSpPr>
              <a:spLocks noChangeAspect="1" noChangeArrowheads="1"/>
            </p:cNvSpPr>
            <p:nvPr/>
          </p:nvSpPr>
          <p:spPr bwMode="auto">
            <a:xfrm>
              <a:off x="2544" y="39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59" name="Rectangle 70" descr="軟木塞"/>
            <p:cNvSpPr>
              <a:spLocks noChangeAspect="1" noChangeArrowheads="1"/>
            </p:cNvSpPr>
            <p:nvPr/>
          </p:nvSpPr>
          <p:spPr bwMode="auto">
            <a:xfrm>
              <a:off x="2784" y="3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0" name="Rectangle 71" descr="軟木塞"/>
            <p:cNvSpPr>
              <a:spLocks noChangeAspect="1" noChangeArrowheads="1"/>
            </p:cNvSpPr>
            <p:nvPr/>
          </p:nvSpPr>
          <p:spPr bwMode="auto">
            <a:xfrm>
              <a:off x="278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1" name="Rectangle 72" descr="軟木塞"/>
            <p:cNvSpPr>
              <a:spLocks noChangeAspect="1" noChangeArrowheads="1"/>
            </p:cNvSpPr>
            <p:nvPr/>
          </p:nvSpPr>
          <p:spPr bwMode="auto">
            <a:xfrm>
              <a:off x="278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2" name="Rectangle 73" descr="軟木塞"/>
            <p:cNvSpPr>
              <a:spLocks noChangeAspect="1" noChangeArrowheads="1"/>
            </p:cNvSpPr>
            <p:nvPr/>
          </p:nvSpPr>
          <p:spPr bwMode="auto">
            <a:xfrm>
              <a:off x="278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3" name="Rectangle 74" descr="軟木塞"/>
            <p:cNvSpPr>
              <a:spLocks noChangeAspect="1" noChangeArrowheads="1"/>
            </p:cNvSpPr>
            <p:nvPr/>
          </p:nvSpPr>
          <p:spPr bwMode="auto">
            <a:xfrm>
              <a:off x="278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4" name="Rectangle 75" descr="軟木塞"/>
            <p:cNvSpPr>
              <a:spLocks noChangeAspect="1" noChangeArrowheads="1"/>
            </p:cNvSpPr>
            <p:nvPr/>
          </p:nvSpPr>
          <p:spPr bwMode="auto">
            <a:xfrm>
              <a:off x="278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5" name="Rectangle 76" descr="軟木塞"/>
            <p:cNvSpPr>
              <a:spLocks noChangeAspect="1" noChangeArrowheads="1"/>
            </p:cNvSpPr>
            <p:nvPr/>
          </p:nvSpPr>
          <p:spPr bwMode="auto">
            <a:xfrm>
              <a:off x="278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6" name="Rectangle 77" descr="軟木塞"/>
            <p:cNvSpPr>
              <a:spLocks noChangeAspect="1"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7" name="Rectangle 78" descr="軟木塞"/>
            <p:cNvSpPr>
              <a:spLocks noChangeAspect="1" noChangeArrowheads="1"/>
            </p:cNvSpPr>
            <p:nvPr/>
          </p:nvSpPr>
          <p:spPr bwMode="auto">
            <a:xfrm>
              <a:off x="278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8" name="Rectangle 79" descr="軟木塞"/>
            <p:cNvSpPr>
              <a:spLocks noChangeAspect="1" noChangeArrowheads="1"/>
            </p:cNvSpPr>
            <p:nvPr/>
          </p:nvSpPr>
          <p:spPr bwMode="auto">
            <a:xfrm>
              <a:off x="278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69" name="Rectangle 80" descr="軟木塞"/>
            <p:cNvSpPr>
              <a:spLocks noChangeAspect="1" noChangeArrowheads="1"/>
            </p:cNvSpPr>
            <p:nvPr/>
          </p:nvSpPr>
          <p:spPr bwMode="auto">
            <a:xfrm>
              <a:off x="278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0" name="Rectangle 81" descr="軟木塞"/>
            <p:cNvSpPr>
              <a:spLocks noChangeAspect="1"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1" name="Rectangle 82" descr="軟木塞"/>
            <p:cNvSpPr>
              <a:spLocks noChangeAspect="1" noChangeArrowheads="1"/>
            </p:cNvSpPr>
            <p:nvPr/>
          </p:nvSpPr>
          <p:spPr bwMode="auto">
            <a:xfrm>
              <a:off x="278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2" name="Rectangle 83" descr="軟木塞"/>
            <p:cNvSpPr>
              <a:spLocks noChangeAspect="1" noChangeArrowheads="1"/>
            </p:cNvSpPr>
            <p:nvPr/>
          </p:nvSpPr>
          <p:spPr bwMode="auto">
            <a:xfrm>
              <a:off x="278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3" name="Rectangle 84" descr="軟木塞"/>
            <p:cNvSpPr>
              <a:spLocks noChangeAspect="1" noChangeArrowheads="1"/>
            </p:cNvSpPr>
            <p:nvPr/>
          </p:nvSpPr>
          <p:spPr bwMode="auto">
            <a:xfrm>
              <a:off x="278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4" name="Rectangle 85" descr="軟木塞"/>
            <p:cNvSpPr>
              <a:spLocks noChangeAspect="1" noChangeArrowheads="1"/>
            </p:cNvSpPr>
            <p:nvPr/>
          </p:nvSpPr>
          <p:spPr bwMode="auto">
            <a:xfrm>
              <a:off x="2784" y="39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5" name="Rectangle 86" descr="軟木塞"/>
            <p:cNvSpPr>
              <a:spLocks noChangeAspect="1" noChangeArrowheads="1"/>
            </p:cNvSpPr>
            <p:nvPr/>
          </p:nvSpPr>
          <p:spPr bwMode="auto">
            <a:xfrm>
              <a:off x="3024" y="3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6" name="Rectangle 87" descr="軟木塞"/>
            <p:cNvSpPr>
              <a:spLocks noChangeAspect="1" noChangeArrowheads="1"/>
            </p:cNvSpPr>
            <p:nvPr/>
          </p:nvSpPr>
          <p:spPr bwMode="auto">
            <a:xfrm>
              <a:off x="302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7" name="Rectangle 88" descr="軟木塞"/>
            <p:cNvSpPr>
              <a:spLocks noChangeAspect="1" noChangeArrowheads="1"/>
            </p:cNvSpPr>
            <p:nvPr/>
          </p:nvSpPr>
          <p:spPr bwMode="auto">
            <a:xfrm>
              <a:off x="302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8" name="Rectangle 89" descr="軟木塞"/>
            <p:cNvSpPr>
              <a:spLocks noChangeAspect="1" noChangeArrowheads="1"/>
            </p:cNvSpPr>
            <p:nvPr/>
          </p:nvSpPr>
          <p:spPr bwMode="auto">
            <a:xfrm>
              <a:off x="302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79" name="Rectangle 90" descr="軟木塞"/>
            <p:cNvSpPr>
              <a:spLocks noChangeAspect="1" noChangeArrowheads="1"/>
            </p:cNvSpPr>
            <p:nvPr/>
          </p:nvSpPr>
          <p:spPr bwMode="auto">
            <a:xfrm>
              <a:off x="302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0" name="Rectangle 91" descr="軟木塞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1" name="Rectangle 92" descr="軟木塞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2" name="Rectangle 93" descr="軟木塞"/>
            <p:cNvSpPr>
              <a:spLocks noChangeAspect="1" noChangeArrowheads="1"/>
            </p:cNvSpPr>
            <p:nvPr/>
          </p:nvSpPr>
          <p:spPr bwMode="auto">
            <a:xfrm>
              <a:off x="302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3" name="Rectangle 94" descr="軟木塞"/>
            <p:cNvSpPr>
              <a:spLocks noChangeAspect="1" noChangeArrowheads="1"/>
            </p:cNvSpPr>
            <p:nvPr/>
          </p:nvSpPr>
          <p:spPr bwMode="auto">
            <a:xfrm>
              <a:off x="302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4" name="Rectangle 95" descr="軟木塞"/>
            <p:cNvSpPr>
              <a:spLocks noChangeAspect="1" noChangeArrowheads="1"/>
            </p:cNvSpPr>
            <p:nvPr/>
          </p:nvSpPr>
          <p:spPr bwMode="auto">
            <a:xfrm>
              <a:off x="302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5" name="Rectangle 96" descr="軟木塞"/>
            <p:cNvSpPr>
              <a:spLocks noChangeAspect="1" noChangeArrowheads="1"/>
            </p:cNvSpPr>
            <p:nvPr/>
          </p:nvSpPr>
          <p:spPr bwMode="auto">
            <a:xfrm>
              <a:off x="302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6" name="Rectangle 97" descr="軟木塞"/>
            <p:cNvSpPr>
              <a:spLocks noChangeAspect="1" noChangeArrowheads="1"/>
            </p:cNvSpPr>
            <p:nvPr/>
          </p:nvSpPr>
          <p:spPr bwMode="auto">
            <a:xfrm>
              <a:off x="3024" y="39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7" name="Rectangle 98" descr="軟木塞"/>
            <p:cNvSpPr>
              <a:spLocks noChangeAspect="1" noChangeArrowheads="1"/>
            </p:cNvSpPr>
            <p:nvPr/>
          </p:nvSpPr>
          <p:spPr bwMode="auto">
            <a:xfrm>
              <a:off x="326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8" name="Rectangle 99" descr="軟木塞"/>
            <p:cNvSpPr>
              <a:spLocks noChangeAspect="1" noChangeArrowheads="1"/>
            </p:cNvSpPr>
            <p:nvPr/>
          </p:nvSpPr>
          <p:spPr bwMode="auto">
            <a:xfrm>
              <a:off x="326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89" name="Rectangle 100" descr="軟木塞"/>
            <p:cNvSpPr>
              <a:spLocks noChangeAspect="1" noChangeArrowheads="1"/>
            </p:cNvSpPr>
            <p:nvPr/>
          </p:nvSpPr>
          <p:spPr bwMode="auto">
            <a:xfrm>
              <a:off x="326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0" name="Rectangle 101" descr="軟木塞"/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1" name="Rectangle 102" descr="軟木塞"/>
            <p:cNvSpPr>
              <a:spLocks noChangeAspect="1" noChangeArrowheads="1"/>
            </p:cNvSpPr>
            <p:nvPr/>
          </p:nvSpPr>
          <p:spPr bwMode="auto">
            <a:xfrm>
              <a:off x="326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2" name="Rectangle 103" descr="軟木塞"/>
            <p:cNvSpPr>
              <a:spLocks noChangeAspect="1" noChangeArrowheads="1"/>
            </p:cNvSpPr>
            <p:nvPr/>
          </p:nvSpPr>
          <p:spPr bwMode="auto">
            <a:xfrm>
              <a:off x="326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3" name="Rectangle 104" descr="軟木塞"/>
            <p:cNvSpPr>
              <a:spLocks noChangeAspect="1" noChangeArrowheads="1"/>
            </p:cNvSpPr>
            <p:nvPr/>
          </p:nvSpPr>
          <p:spPr bwMode="auto">
            <a:xfrm>
              <a:off x="326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4" name="Rectangle 105" descr="軟木塞"/>
            <p:cNvSpPr>
              <a:spLocks noChangeAspect="1" noChangeArrowheads="1"/>
            </p:cNvSpPr>
            <p:nvPr/>
          </p:nvSpPr>
          <p:spPr bwMode="auto">
            <a:xfrm>
              <a:off x="326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5" name="Rectangle 106" descr="軟木塞"/>
            <p:cNvSpPr>
              <a:spLocks noChangeAspect="1" noChangeArrowheads="1"/>
            </p:cNvSpPr>
            <p:nvPr/>
          </p:nvSpPr>
          <p:spPr bwMode="auto">
            <a:xfrm>
              <a:off x="326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6" name="Rectangle 107" descr="軟木塞"/>
            <p:cNvSpPr>
              <a:spLocks noChangeAspect="1" noChangeArrowheads="1"/>
            </p:cNvSpPr>
            <p:nvPr/>
          </p:nvSpPr>
          <p:spPr bwMode="auto">
            <a:xfrm>
              <a:off x="326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7" name="Rectangle 108" descr="軟木塞"/>
            <p:cNvSpPr>
              <a:spLocks noChangeAspect="1" noChangeArrowheads="1"/>
            </p:cNvSpPr>
            <p:nvPr/>
          </p:nvSpPr>
          <p:spPr bwMode="auto">
            <a:xfrm>
              <a:off x="326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8" name="Rectangle 109" descr="軟木塞"/>
            <p:cNvSpPr>
              <a:spLocks noChangeAspect="1" noChangeArrowheads="1"/>
            </p:cNvSpPr>
            <p:nvPr/>
          </p:nvSpPr>
          <p:spPr bwMode="auto">
            <a:xfrm>
              <a:off x="3504" y="5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499" name="Rectangle 110" descr="軟木塞"/>
            <p:cNvSpPr>
              <a:spLocks noChangeAspect="1" noChangeArrowheads="1"/>
            </p:cNvSpPr>
            <p:nvPr/>
          </p:nvSpPr>
          <p:spPr bwMode="auto">
            <a:xfrm>
              <a:off x="350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0" name="Rectangle 111" descr="軟木塞"/>
            <p:cNvSpPr>
              <a:spLocks noChangeAspect="1" noChangeArrowheads="1"/>
            </p:cNvSpPr>
            <p:nvPr/>
          </p:nvSpPr>
          <p:spPr bwMode="auto">
            <a:xfrm>
              <a:off x="350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1" name="Rectangle 112" descr="軟木塞"/>
            <p:cNvSpPr>
              <a:spLocks noChangeAspect="1" noChangeArrowheads="1"/>
            </p:cNvSpPr>
            <p:nvPr/>
          </p:nvSpPr>
          <p:spPr bwMode="auto">
            <a:xfrm>
              <a:off x="350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2" name="Rectangle 113" descr="軟木塞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3" name="Rectangle 114" descr="軟木塞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4" name="Rectangle 115" descr="軟木塞"/>
            <p:cNvSpPr>
              <a:spLocks noChangeAspect="1" noChangeArrowheads="1"/>
            </p:cNvSpPr>
            <p:nvPr/>
          </p:nvSpPr>
          <p:spPr bwMode="auto">
            <a:xfrm>
              <a:off x="350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5" name="Rectangle 116" descr="軟木塞"/>
            <p:cNvSpPr>
              <a:spLocks noChangeAspect="1" noChangeArrowheads="1"/>
            </p:cNvSpPr>
            <p:nvPr/>
          </p:nvSpPr>
          <p:spPr bwMode="auto">
            <a:xfrm>
              <a:off x="350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6" name="Rectangle 117" descr="軟木塞"/>
            <p:cNvSpPr>
              <a:spLocks noChangeAspect="1" noChangeArrowheads="1"/>
            </p:cNvSpPr>
            <p:nvPr/>
          </p:nvSpPr>
          <p:spPr bwMode="auto">
            <a:xfrm>
              <a:off x="350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7" name="Rectangle 118" descr="軟木塞"/>
            <p:cNvSpPr>
              <a:spLocks noChangeAspect="1" noChangeArrowheads="1"/>
            </p:cNvSpPr>
            <p:nvPr/>
          </p:nvSpPr>
          <p:spPr bwMode="auto">
            <a:xfrm>
              <a:off x="350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8" name="Rectangle 119" descr="軟木塞"/>
            <p:cNvSpPr>
              <a:spLocks noChangeAspect="1" noChangeArrowheads="1"/>
            </p:cNvSpPr>
            <p:nvPr/>
          </p:nvSpPr>
          <p:spPr bwMode="auto">
            <a:xfrm>
              <a:off x="374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09" name="Rectangle 120" descr="軟木塞"/>
            <p:cNvSpPr>
              <a:spLocks noChangeAspect="1"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0" name="Rectangle 121" descr="軟木塞"/>
            <p:cNvSpPr>
              <a:spLocks noChangeAspect="1" noChangeArrowheads="1"/>
            </p:cNvSpPr>
            <p:nvPr/>
          </p:nvSpPr>
          <p:spPr bwMode="auto">
            <a:xfrm>
              <a:off x="374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1" name="Rectangle 122" descr="軟木塞"/>
            <p:cNvSpPr>
              <a:spLocks noChangeAspect="1" noChangeArrowheads="1"/>
            </p:cNvSpPr>
            <p:nvPr/>
          </p:nvSpPr>
          <p:spPr bwMode="auto">
            <a:xfrm>
              <a:off x="374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2" name="Rectangle 123" descr="軟木塞"/>
            <p:cNvSpPr>
              <a:spLocks noChangeAspect="1" noChangeArrowheads="1"/>
            </p:cNvSpPr>
            <p:nvPr/>
          </p:nvSpPr>
          <p:spPr bwMode="auto">
            <a:xfrm>
              <a:off x="374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3" name="Rectangle 124" descr="軟木塞"/>
            <p:cNvSpPr>
              <a:spLocks noChangeAspect="1" noChangeArrowheads="1"/>
            </p:cNvSpPr>
            <p:nvPr/>
          </p:nvSpPr>
          <p:spPr bwMode="auto">
            <a:xfrm>
              <a:off x="374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4" name="Rectangle 125" descr="軟木塞"/>
            <p:cNvSpPr>
              <a:spLocks noChangeAspect="1" noChangeArrowheads="1"/>
            </p:cNvSpPr>
            <p:nvPr/>
          </p:nvSpPr>
          <p:spPr bwMode="auto">
            <a:xfrm>
              <a:off x="374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5" name="Rectangle 126" descr="軟木塞"/>
            <p:cNvSpPr>
              <a:spLocks noChangeAspect="1" noChangeArrowheads="1"/>
            </p:cNvSpPr>
            <p:nvPr/>
          </p:nvSpPr>
          <p:spPr bwMode="auto">
            <a:xfrm>
              <a:off x="374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6" name="Rectangle 127" descr="軟木塞"/>
            <p:cNvSpPr>
              <a:spLocks noChangeAspect="1" noChangeArrowheads="1"/>
            </p:cNvSpPr>
            <p:nvPr/>
          </p:nvSpPr>
          <p:spPr bwMode="auto">
            <a:xfrm>
              <a:off x="374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7" name="Rectangle 128" descr="軟木塞"/>
            <p:cNvSpPr>
              <a:spLocks noChangeAspect="1" noChangeArrowheads="1"/>
            </p:cNvSpPr>
            <p:nvPr/>
          </p:nvSpPr>
          <p:spPr bwMode="auto">
            <a:xfrm>
              <a:off x="374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8" name="Rectangle 129" descr="軟木塞"/>
            <p:cNvSpPr>
              <a:spLocks noChangeAspect="1" noChangeArrowheads="1"/>
            </p:cNvSpPr>
            <p:nvPr/>
          </p:nvSpPr>
          <p:spPr bwMode="auto">
            <a:xfrm>
              <a:off x="374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19" name="Rectangle 130" descr="軟木塞"/>
            <p:cNvSpPr>
              <a:spLocks noChangeAspect="1" noChangeArrowheads="1"/>
            </p:cNvSpPr>
            <p:nvPr/>
          </p:nvSpPr>
          <p:spPr bwMode="auto">
            <a:xfrm>
              <a:off x="3744" y="36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0" name="Rectangle 131" descr="軟木塞"/>
            <p:cNvSpPr>
              <a:spLocks noChangeAspect="1" noChangeArrowheads="1"/>
            </p:cNvSpPr>
            <p:nvPr/>
          </p:nvSpPr>
          <p:spPr bwMode="auto">
            <a:xfrm>
              <a:off x="3984" y="8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1" name="Rectangle 132" descr="軟木塞"/>
            <p:cNvSpPr>
              <a:spLocks noChangeAspect="1" noChangeArrowheads="1"/>
            </p:cNvSpPr>
            <p:nvPr/>
          </p:nvSpPr>
          <p:spPr bwMode="auto">
            <a:xfrm>
              <a:off x="398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2" name="Rectangle 133" descr="軟木塞"/>
            <p:cNvSpPr>
              <a:spLocks noChangeAspect="1" noChangeArrowheads="1"/>
            </p:cNvSpPr>
            <p:nvPr/>
          </p:nvSpPr>
          <p:spPr bwMode="auto">
            <a:xfrm>
              <a:off x="398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3" name="Rectangle 134" descr="軟木塞"/>
            <p:cNvSpPr>
              <a:spLocks noChangeAspect="1" noChangeArrowheads="1"/>
            </p:cNvSpPr>
            <p:nvPr/>
          </p:nvSpPr>
          <p:spPr bwMode="auto">
            <a:xfrm>
              <a:off x="398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4" name="Rectangle 135" descr="軟木塞"/>
            <p:cNvSpPr>
              <a:spLocks noChangeAspect="1" noChangeArrowheads="1"/>
            </p:cNvSpPr>
            <p:nvPr/>
          </p:nvSpPr>
          <p:spPr bwMode="auto">
            <a:xfrm>
              <a:off x="398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5" name="Rectangle 136" descr="軟木塞"/>
            <p:cNvSpPr>
              <a:spLocks noChangeAspect="1" noChangeArrowheads="1"/>
            </p:cNvSpPr>
            <p:nvPr/>
          </p:nvSpPr>
          <p:spPr bwMode="auto">
            <a:xfrm>
              <a:off x="3984" y="32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6" name="Rectangle 137" descr="軟木塞"/>
            <p:cNvSpPr>
              <a:spLocks noChangeAspect="1" noChangeArrowheads="1"/>
            </p:cNvSpPr>
            <p:nvPr/>
          </p:nvSpPr>
          <p:spPr bwMode="auto">
            <a:xfrm>
              <a:off x="3984" y="34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7" name="Rectangle 138" descr="軟木塞"/>
            <p:cNvSpPr>
              <a:spLocks noChangeAspect="1" noChangeArrowheads="1"/>
            </p:cNvSpPr>
            <p:nvPr/>
          </p:nvSpPr>
          <p:spPr bwMode="auto">
            <a:xfrm>
              <a:off x="4224" y="10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8" name="Rectangle 139" descr="軟木塞"/>
            <p:cNvSpPr>
              <a:spLocks noChangeAspect="1" noChangeArrowheads="1"/>
            </p:cNvSpPr>
            <p:nvPr/>
          </p:nvSpPr>
          <p:spPr bwMode="auto">
            <a:xfrm>
              <a:off x="4224" y="12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29" name="Rectangle 140" descr="軟木塞"/>
            <p:cNvSpPr>
              <a:spLocks noChangeAspect="1" noChangeArrowheads="1"/>
            </p:cNvSpPr>
            <p:nvPr/>
          </p:nvSpPr>
          <p:spPr bwMode="auto">
            <a:xfrm>
              <a:off x="422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0" name="Rectangle 141" descr="軟木塞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1" name="Rectangle 142" descr="軟木塞"/>
            <p:cNvSpPr>
              <a:spLocks noChangeAspect="1" noChangeArrowheads="1"/>
            </p:cNvSpPr>
            <p:nvPr/>
          </p:nvSpPr>
          <p:spPr bwMode="auto">
            <a:xfrm>
              <a:off x="422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2" name="Rectangle 143" descr="軟木塞"/>
            <p:cNvSpPr>
              <a:spLocks noChangeAspect="1" noChangeArrowheads="1"/>
            </p:cNvSpPr>
            <p:nvPr/>
          </p:nvSpPr>
          <p:spPr bwMode="auto">
            <a:xfrm>
              <a:off x="422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3" name="Rectangle 144" descr="軟木塞"/>
            <p:cNvSpPr>
              <a:spLocks noChangeAspect="1" noChangeArrowheads="1"/>
            </p:cNvSpPr>
            <p:nvPr/>
          </p:nvSpPr>
          <p:spPr bwMode="auto">
            <a:xfrm>
              <a:off x="422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4" name="Rectangle 145" descr="軟木塞"/>
            <p:cNvSpPr>
              <a:spLocks noChangeAspect="1"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5" name="Rectangle 146" descr="軟木塞"/>
            <p:cNvSpPr>
              <a:spLocks noChangeAspect="1"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6" name="Rectangle 147" descr="軟木塞"/>
            <p:cNvSpPr>
              <a:spLocks noChangeAspect="1" noChangeArrowheads="1"/>
            </p:cNvSpPr>
            <p:nvPr/>
          </p:nvSpPr>
          <p:spPr bwMode="auto">
            <a:xfrm>
              <a:off x="4464" y="177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7" name="Rectangle 148" descr="軟木塞"/>
            <p:cNvSpPr>
              <a:spLocks noChangeAspect="1" noChangeArrowheads="1"/>
            </p:cNvSpPr>
            <p:nvPr/>
          </p:nvSpPr>
          <p:spPr bwMode="auto">
            <a:xfrm>
              <a:off x="4464" y="201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8" name="Rectangle 149" descr="軟木塞"/>
            <p:cNvSpPr>
              <a:spLocks noChangeAspect="1" noChangeArrowheads="1"/>
            </p:cNvSpPr>
            <p:nvPr/>
          </p:nvSpPr>
          <p:spPr bwMode="auto">
            <a:xfrm>
              <a:off x="4464" y="225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39" name="Rectangle 150" descr="軟木塞"/>
            <p:cNvSpPr>
              <a:spLocks noChangeAspect="1" noChangeArrowheads="1"/>
            </p:cNvSpPr>
            <p:nvPr/>
          </p:nvSpPr>
          <p:spPr bwMode="auto">
            <a:xfrm>
              <a:off x="4464" y="249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6540" name="Rectangle 151" descr="軟木塞"/>
            <p:cNvSpPr>
              <a:spLocks noChangeAspect="1" noChangeArrowheads="1"/>
            </p:cNvSpPr>
            <p:nvPr/>
          </p:nvSpPr>
          <p:spPr bwMode="auto">
            <a:xfrm>
              <a:off x="4464" y="2736"/>
              <a:ext cx="192" cy="1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16387" name="Rectangle 152"/>
          <p:cNvSpPr>
            <a:spLocks noChangeArrowheads="1"/>
          </p:cNvSpPr>
          <p:nvPr/>
        </p:nvSpPr>
        <p:spPr bwMode="auto">
          <a:xfrm>
            <a:off x="3657600" y="1676400"/>
            <a:ext cx="304800" cy="304800"/>
          </a:xfrm>
          <a:prstGeom prst="rect">
            <a:avLst/>
          </a:prstGeom>
          <a:solidFill>
            <a:srgbClr val="001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88" name="Rectangle 153"/>
          <p:cNvSpPr>
            <a:spLocks noChangeArrowheads="1"/>
          </p:cNvSpPr>
          <p:nvPr/>
        </p:nvSpPr>
        <p:spPr bwMode="auto">
          <a:xfrm>
            <a:off x="4038600" y="1676400"/>
            <a:ext cx="304800" cy="304800"/>
          </a:xfrm>
          <a:prstGeom prst="rect">
            <a:avLst/>
          </a:prstGeom>
          <a:solidFill>
            <a:srgbClr val="001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89" name="Rectangle 155"/>
          <p:cNvSpPr>
            <a:spLocks noChangeArrowheads="1"/>
          </p:cNvSpPr>
          <p:nvPr/>
        </p:nvSpPr>
        <p:spPr bwMode="auto">
          <a:xfrm>
            <a:off x="4419600" y="1676400"/>
            <a:ext cx="304800" cy="304800"/>
          </a:xfrm>
          <a:prstGeom prst="rect">
            <a:avLst/>
          </a:prstGeom>
          <a:solidFill>
            <a:srgbClr val="001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43230" name="Rectangle 158"/>
          <p:cNvSpPr>
            <a:spLocks noChangeArrowheads="1"/>
          </p:cNvSpPr>
          <p:nvPr/>
        </p:nvSpPr>
        <p:spPr bwMode="auto">
          <a:xfrm>
            <a:off x="900113" y="1052513"/>
            <a:ext cx="824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54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VLSI Design</a:t>
            </a:r>
            <a:endParaRPr lang="en-US" altLang="zh-TW" sz="5400">
              <a:solidFill>
                <a:srgbClr val="FFD52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43231" name="Rectangle 159"/>
          <p:cNvSpPr>
            <a:spLocks noChangeArrowheads="1"/>
          </p:cNvSpPr>
          <p:nvPr/>
        </p:nvSpPr>
        <p:spPr bwMode="auto">
          <a:xfrm>
            <a:off x="200025" y="2743200"/>
            <a:ext cx="860583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Tsung-Chu Huang</a:t>
            </a:r>
          </a:p>
          <a:p>
            <a:endParaRPr lang="en-US" altLang="zh-TW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3200" dirty="0"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Department of Electronic Engineering</a:t>
            </a:r>
          </a:p>
          <a:p>
            <a:r>
              <a:rPr lang="en-US" altLang="zh-TW" sz="3200" dirty="0"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National Changhua University of Education</a:t>
            </a:r>
          </a:p>
          <a:p>
            <a:r>
              <a:rPr lang="en-US" altLang="zh-TW" sz="2800" dirty="0">
                <a:solidFill>
                  <a:srgbClr val="00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Email: tch@cc.ncue.edu.tw</a:t>
            </a:r>
          </a:p>
          <a:p>
            <a:endParaRPr lang="en-US" altLang="zh-TW" sz="2400" dirty="0">
              <a:latin typeface="Arial" panose="020B06040202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2400" dirty="0" smtClean="0"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2022/10/17</a:t>
            </a:r>
            <a:endParaRPr lang="en-US" altLang="zh-TW" sz="2400" dirty="0">
              <a:latin typeface="Arial" panose="020B06040202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3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3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3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3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3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230" grpId="0" autoUpdateAnimBg="0"/>
      <p:bldP spid="64323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Optimized Angle of Iron Implant </a:t>
            </a:r>
          </a:p>
        </p:txBody>
      </p:sp>
      <p:grpSp>
        <p:nvGrpSpPr>
          <p:cNvPr id="23555" name="Group 25"/>
          <p:cNvGrpSpPr>
            <a:grpSpLocks/>
          </p:cNvGrpSpPr>
          <p:nvPr/>
        </p:nvGrpSpPr>
        <p:grpSpPr bwMode="auto">
          <a:xfrm>
            <a:off x="1689100" y="2636838"/>
            <a:ext cx="5978525" cy="2376487"/>
            <a:chOff x="1064" y="1661"/>
            <a:chExt cx="3766" cy="1497"/>
          </a:xfrm>
        </p:grpSpPr>
        <p:sp>
          <p:nvSpPr>
            <p:cNvPr id="23575" name="Rectangle 3"/>
            <p:cNvSpPr>
              <a:spLocks noChangeArrowheads="1"/>
            </p:cNvSpPr>
            <p:nvPr/>
          </p:nvSpPr>
          <p:spPr bwMode="auto">
            <a:xfrm>
              <a:off x="2562" y="1752"/>
              <a:ext cx="771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grpSp>
          <p:nvGrpSpPr>
            <p:cNvPr id="23576" name="Group 4"/>
            <p:cNvGrpSpPr>
              <a:grpSpLocks/>
            </p:cNvGrpSpPr>
            <p:nvPr/>
          </p:nvGrpSpPr>
          <p:grpSpPr bwMode="auto">
            <a:xfrm>
              <a:off x="1064" y="1661"/>
              <a:ext cx="3766" cy="1497"/>
              <a:chOff x="1064" y="1525"/>
              <a:chExt cx="3766" cy="1497"/>
            </a:xfrm>
          </p:grpSpPr>
          <p:sp>
            <p:nvSpPr>
              <p:cNvPr id="23577" name="Rectangle 5"/>
              <p:cNvSpPr>
                <a:spLocks noChangeArrowheads="1"/>
              </p:cNvSpPr>
              <p:nvPr/>
            </p:nvSpPr>
            <p:spPr bwMode="auto">
              <a:xfrm>
                <a:off x="1064" y="1797"/>
                <a:ext cx="3765" cy="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3578" name="Rectangle 6"/>
              <p:cNvSpPr>
                <a:spLocks noChangeArrowheads="1"/>
              </p:cNvSpPr>
              <p:nvPr/>
            </p:nvSpPr>
            <p:spPr bwMode="auto">
              <a:xfrm>
                <a:off x="1064" y="1843"/>
                <a:ext cx="3765" cy="1179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3579" name="Rectangle 7"/>
              <p:cNvSpPr>
                <a:spLocks noChangeArrowheads="1"/>
              </p:cNvSpPr>
              <p:nvPr/>
            </p:nvSpPr>
            <p:spPr bwMode="auto">
              <a:xfrm>
                <a:off x="1064" y="1525"/>
                <a:ext cx="681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3580" name="Rectangle 8"/>
              <p:cNvSpPr>
                <a:spLocks noChangeArrowheads="1"/>
              </p:cNvSpPr>
              <p:nvPr/>
            </p:nvSpPr>
            <p:spPr bwMode="auto">
              <a:xfrm>
                <a:off x="4149" y="1525"/>
                <a:ext cx="681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220913" y="3141663"/>
            <a:ext cx="4270375" cy="1103312"/>
            <a:chOff x="1399" y="1979"/>
            <a:chExt cx="2690" cy="695"/>
          </a:xfrm>
        </p:grpSpPr>
        <p:sp>
          <p:nvSpPr>
            <p:cNvPr id="23573" name="Freeform 28"/>
            <p:cNvSpPr>
              <a:spLocks/>
            </p:cNvSpPr>
            <p:nvPr/>
          </p:nvSpPr>
          <p:spPr bwMode="auto">
            <a:xfrm>
              <a:off x="1399" y="1979"/>
              <a:ext cx="1073" cy="695"/>
            </a:xfrm>
            <a:custGeom>
              <a:avLst/>
              <a:gdLst>
                <a:gd name="T0" fmla="*/ 302 w 1073"/>
                <a:gd name="T1" fmla="*/ 0 h 695"/>
                <a:gd name="T2" fmla="*/ 120 w 1073"/>
                <a:gd name="T3" fmla="*/ 226 h 695"/>
                <a:gd name="T4" fmla="*/ 30 w 1073"/>
                <a:gd name="T5" fmla="*/ 499 h 695"/>
                <a:gd name="T6" fmla="*/ 302 w 1073"/>
                <a:gd name="T7" fmla="*/ 635 h 695"/>
                <a:gd name="T8" fmla="*/ 755 w 1073"/>
                <a:gd name="T9" fmla="*/ 589 h 695"/>
                <a:gd name="T10" fmla="*/ 1073 w 1073"/>
                <a:gd name="T11" fmla="*/ 0 h 6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3"/>
                <a:gd name="T19" fmla="*/ 0 h 695"/>
                <a:gd name="T20" fmla="*/ 1073 w 1073"/>
                <a:gd name="T21" fmla="*/ 695 h 6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3" h="695">
                  <a:moveTo>
                    <a:pt x="302" y="0"/>
                  </a:moveTo>
                  <a:cubicBezTo>
                    <a:pt x="233" y="71"/>
                    <a:pt x="165" y="143"/>
                    <a:pt x="120" y="226"/>
                  </a:cubicBezTo>
                  <a:cubicBezTo>
                    <a:pt x="75" y="309"/>
                    <a:pt x="0" y="431"/>
                    <a:pt x="30" y="499"/>
                  </a:cubicBezTo>
                  <a:cubicBezTo>
                    <a:pt x="60" y="567"/>
                    <a:pt x="181" y="620"/>
                    <a:pt x="302" y="635"/>
                  </a:cubicBezTo>
                  <a:cubicBezTo>
                    <a:pt x="423" y="650"/>
                    <a:pt x="627" y="695"/>
                    <a:pt x="755" y="589"/>
                  </a:cubicBezTo>
                  <a:cubicBezTo>
                    <a:pt x="883" y="483"/>
                    <a:pt x="978" y="241"/>
                    <a:pt x="1073" y="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4" name="Freeform 29"/>
            <p:cNvSpPr>
              <a:spLocks/>
            </p:cNvSpPr>
            <p:nvPr/>
          </p:nvSpPr>
          <p:spPr bwMode="auto">
            <a:xfrm>
              <a:off x="3016" y="1979"/>
              <a:ext cx="1073" cy="695"/>
            </a:xfrm>
            <a:custGeom>
              <a:avLst/>
              <a:gdLst>
                <a:gd name="T0" fmla="*/ 302 w 1073"/>
                <a:gd name="T1" fmla="*/ 0 h 695"/>
                <a:gd name="T2" fmla="*/ 120 w 1073"/>
                <a:gd name="T3" fmla="*/ 226 h 695"/>
                <a:gd name="T4" fmla="*/ 30 w 1073"/>
                <a:gd name="T5" fmla="*/ 499 h 695"/>
                <a:gd name="T6" fmla="*/ 302 w 1073"/>
                <a:gd name="T7" fmla="*/ 635 h 695"/>
                <a:gd name="T8" fmla="*/ 755 w 1073"/>
                <a:gd name="T9" fmla="*/ 589 h 695"/>
                <a:gd name="T10" fmla="*/ 1073 w 1073"/>
                <a:gd name="T11" fmla="*/ 0 h 6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3"/>
                <a:gd name="T19" fmla="*/ 0 h 695"/>
                <a:gd name="T20" fmla="*/ 1073 w 1073"/>
                <a:gd name="T21" fmla="*/ 695 h 6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3" h="695">
                  <a:moveTo>
                    <a:pt x="302" y="0"/>
                  </a:moveTo>
                  <a:cubicBezTo>
                    <a:pt x="233" y="71"/>
                    <a:pt x="165" y="143"/>
                    <a:pt x="120" y="226"/>
                  </a:cubicBezTo>
                  <a:cubicBezTo>
                    <a:pt x="75" y="309"/>
                    <a:pt x="0" y="431"/>
                    <a:pt x="30" y="499"/>
                  </a:cubicBezTo>
                  <a:cubicBezTo>
                    <a:pt x="60" y="567"/>
                    <a:pt x="181" y="620"/>
                    <a:pt x="302" y="635"/>
                  </a:cubicBezTo>
                  <a:cubicBezTo>
                    <a:pt x="423" y="650"/>
                    <a:pt x="627" y="695"/>
                    <a:pt x="755" y="589"/>
                  </a:cubicBezTo>
                  <a:cubicBezTo>
                    <a:pt x="883" y="483"/>
                    <a:pt x="978" y="241"/>
                    <a:pt x="1073" y="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840038" y="1484313"/>
            <a:ext cx="4108450" cy="1584325"/>
            <a:chOff x="1789" y="935"/>
            <a:chExt cx="2588" cy="998"/>
          </a:xfrm>
        </p:grpSpPr>
        <p:grpSp>
          <p:nvGrpSpPr>
            <p:cNvPr id="23559" name="Group 36"/>
            <p:cNvGrpSpPr>
              <a:grpSpLocks/>
            </p:cNvGrpSpPr>
            <p:nvPr/>
          </p:nvGrpSpPr>
          <p:grpSpPr bwMode="auto">
            <a:xfrm>
              <a:off x="1789" y="935"/>
              <a:ext cx="998" cy="998"/>
              <a:chOff x="1789" y="935"/>
              <a:chExt cx="998" cy="998"/>
            </a:xfrm>
          </p:grpSpPr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H="1">
                <a:off x="2469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8" name="Line 30"/>
              <p:cNvSpPr>
                <a:spLocks noChangeShapeType="1"/>
              </p:cNvSpPr>
              <p:nvPr/>
            </p:nvSpPr>
            <p:spPr bwMode="auto">
              <a:xfrm flipH="1">
                <a:off x="2333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9" name="Line 31"/>
              <p:cNvSpPr>
                <a:spLocks noChangeShapeType="1"/>
              </p:cNvSpPr>
              <p:nvPr/>
            </p:nvSpPr>
            <p:spPr bwMode="auto">
              <a:xfrm flipH="1">
                <a:off x="2197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70" name="Line 32"/>
              <p:cNvSpPr>
                <a:spLocks noChangeShapeType="1"/>
              </p:cNvSpPr>
              <p:nvPr/>
            </p:nvSpPr>
            <p:spPr bwMode="auto">
              <a:xfrm flipH="1">
                <a:off x="2061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71" name="Line 33"/>
              <p:cNvSpPr>
                <a:spLocks noChangeShapeType="1"/>
              </p:cNvSpPr>
              <p:nvPr/>
            </p:nvSpPr>
            <p:spPr bwMode="auto">
              <a:xfrm flipH="1">
                <a:off x="1925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72" name="Line 34"/>
              <p:cNvSpPr>
                <a:spLocks noChangeShapeType="1"/>
              </p:cNvSpPr>
              <p:nvPr/>
            </p:nvSpPr>
            <p:spPr bwMode="auto">
              <a:xfrm flipH="1">
                <a:off x="1789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3379" y="935"/>
              <a:ext cx="998" cy="998"/>
              <a:chOff x="1789" y="935"/>
              <a:chExt cx="998" cy="998"/>
            </a:xfrm>
          </p:grpSpPr>
          <p:sp>
            <p:nvSpPr>
              <p:cNvPr id="23561" name="Line 38"/>
              <p:cNvSpPr>
                <a:spLocks noChangeShapeType="1"/>
              </p:cNvSpPr>
              <p:nvPr/>
            </p:nvSpPr>
            <p:spPr bwMode="auto">
              <a:xfrm flipH="1">
                <a:off x="2469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2" name="Line 39"/>
              <p:cNvSpPr>
                <a:spLocks noChangeShapeType="1"/>
              </p:cNvSpPr>
              <p:nvPr/>
            </p:nvSpPr>
            <p:spPr bwMode="auto">
              <a:xfrm flipH="1">
                <a:off x="2333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3" name="Line 40"/>
              <p:cNvSpPr>
                <a:spLocks noChangeShapeType="1"/>
              </p:cNvSpPr>
              <p:nvPr/>
            </p:nvSpPr>
            <p:spPr bwMode="auto">
              <a:xfrm flipH="1">
                <a:off x="2197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4" name="Line 41"/>
              <p:cNvSpPr>
                <a:spLocks noChangeShapeType="1"/>
              </p:cNvSpPr>
              <p:nvPr/>
            </p:nvSpPr>
            <p:spPr bwMode="auto">
              <a:xfrm flipH="1">
                <a:off x="2061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5" name="Line 42"/>
              <p:cNvSpPr>
                <a:spLocks noChangeShapeType="1"/>
              </p:cNvSpPr>
              <p:nvPr/>
            </p:nvSpPr>
            <p:spPr bwMode="auto">
              <a:xfrm flipH="1">
                <a:off x="1925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3566" name="Line 43"/>
              <p:cNvSpPr>
                <a:spLocks noChangeShapeType="1"/>
              </p:cNvSpPr>
              <p:nvPr/>
            </p:nvSpPr>
            <p:spPr bwMode="auto">
              <a:xfrm flipH="1">
                <a:off x="1789" y="935"/>
                <a:ext cx="318" cy="99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sp>
        <p:nvSpPr>
          <p:cNvPr id="649262" name="Text Box 46"/>
          <p:cNvSpPr txBox="1">
            <a:spLocks noChangeArrowheads="1"/>
          </p:cNvSpPr>
          <p:nvPr/>
        </p:nvSpPr>
        <p:spPr bwMode="auto">
          <a:xfrm>
            <a:off x="395288" y="5445125"/>
            <a:ext cx="832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>
                <a:latin typeface="Arial" panose="020B0604020202020204" pitchFamily="34" charset="0"/>
              </a:rPr>
              <a:t>The implant parameters and the yield will be traded off.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Matching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1835150" y="1484313"/>
            <a:ext cx="1008063" cy="21605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1331913" y="2276475"/>
            <a:ext cx="2016125" cy="5032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2195513" y="314166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58" name="Rectangle 6"/>
          <p:cNvSpPr>
            <a:spLocks noChangeArrowheads="1"/>
          </p:cNvSpPr>
          <p:nvPr/>
        </p:nvSpPr>
        <p:spPr bwMode="auto">
          <a:xfrm>
            <a:off x="2195513" y="170021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59" name="Rectangle 7"/>
          <p:cNvSpPr>
            <a:spLocks noChangeArrowheads="1"/>
          </p:cNvSpPr>
          <p:nvPr/>
        </p:nvSpPr>
        <p:spPr bwMode="auto">
          <a:xfrm>
            <a:off x="6156325" y="1484313"/>
            <a:ext cx="1008063" cy="21605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60" name="Rectangle 8"/>
          <p:cNvSpPr>
            <a:spLocks noChangeArrowheads="1"/>
          </p:cNvSpPr>
          <p:nvPr/>
        </p:nvSpPr>
        <p:spPr bwMode="auto">
          <a:xfrm>
            <a:off x="5653088" y="2276475"/>
            <a:ext cx="2016125" cy="5032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61" name="Rectangle 9"/>
          <p:cNvSpPr>
            <a:spLocks noChangeArrowheads="1"/>
          </p:cNvSpPr>
          <p:nvPr/>
        </p:nvSpPr>
        <p:spPr bwMode="auto">
          <a:xfrm>
            <a:off x="6516688" y="314166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2362" name="Rectangle 10"/>
          <p:cNvSpPr>
            <a:spLocks noChangeArrowheads="1"/>
          </p:cNvSpPr>
          <p:nvPr/>
        </p:nvSpPr>
        <p:spPr bwMode="auto">
          <a:xfrm>
            <a:off x="6516688" y="170021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animBg="1"/>
      <p:bldP spid="612356" grpId="0" animBg="1"/>
      <p:bldP spid="612357" grpId="0" animBg="1"/>
      <p:bldP spid="612358" grpId="0" animBg="1"/>
      <p:bldP spid="612359" grpId="0" animBg="1"/>
      <p:bldP spid="612360" grpId="0" animBg="1"/>
      <p:bldP spid="612361" grpId="0" animBg="1"/>
      <p:bldP spid="6123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Matching for Constant Errors</a:t>
            </a:r>
          </a:p>
        </p:txBody>
      </p:sp>
      <p:sp>
        <p:nvSpPr>
          <p:cNvPr id="25603" name="Rectangle 3" descr="30%"/>
          <p:cNvSpPr>
            <a:spLocks noChangeArrowheads="1"/>
          </p:cNvSpPr>
          <p:nvPr/>
        </p:nvSpPr>
        <p:spPr bwMode="auto">
          <a:xfrm>
            <a:off x="1835150" y="1484313"/>
            <a:ext cx="1008063" cy="2160587"/>
          </a:xfrm>
          <a:prstGeom prst="rect">
            <a:avLst/>
          </a:prstGeom>
          <a:pattFill prst="pct30">
            <a:fgClr>
              <a:srgbClr val="FF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4" name="Rectangle 4" descr="30%"/>
          <p:cNvSpPr>
            <a:spLocks noChangeArrowheads="1"/>
          </p:cNvSpPr>
          <p:nvPr/>
        </p:nvSpPr>
        <p:spPr bwMode="auto">
          <a:xfrm>
            <a:off x="1331913" y="2276475"/>
            <a:ext cx="2016125" cy="503238"/>
          </a:xfrm>
          <a:prstGeom prst="rect">
            <a:avLst/>
          </a:prstGeom>
          <a:pattFill prst="pct30">
            <a:fgClr>
              <a:srgbClr val="FF66C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5" name="Rectangle 5" descr="30%"/>
          <p:cNvSpPr>
            <a:spLocks noChangeArrowheads="1"/>
          </p:cNvSpPr>
          <p:nvPr/>
        </p:nvSpPr>
        <p:spPr bwMode="auto">
          <a:xfrm>
            <a:off x="2195513" y="3141663"/>
            <a:ext cx="288925" cy="287337"/>
          </a:xfrm>
          <a:prstGeom prst="rect">
            <a:avLst/>
          </a:prstGeom>
          <a:pattFill prst="pct30">
            <a:fgClr>
              <a:srgbClr val="00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6" name="Rectangle 6" descr="30%"/>
          <p:cNvSpPr>
            <a:spLocks noChangeArrowheads="1"/>
          </p:cNvSpPr>
          <p:nvPr/>
        </p:nvSpPr>
        <p:spPr bwMode="auto">
          <a:xfrm>
            <a:off x="2195513" y="1700213"/>
            <a:ext cx="288925" cy="287337"/>
          </a:xfrm>
          <a:prstGeom prst="rect">
            <a:avLst/>
          </a:prstGeom>
          <a:pattFill prst="pct30">
            <a:fgClr>
              <a:srgbClr val="00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7" name="Rectangle 7" descr="30%"/>
          <p:cNvSpPr>
            <a:spLocks noChangeArrowheads="1"/>
          </p:cNvSpPr>
          <p:nvPr/>
        </p:nvSpPr>
        <p:spPr bwMode="auto">
          <a:xfrm>
            <a:off x="6156325" y="1484313"/>
            <a:ext cx="1008063" cy="2160587"/>
          </a:xfrm>
          <a:prstGeom prst="rect">
            <a:avLst/>
          </a:prstGeom>
          <a:pattFill prst="pct30">
            <a:fgClr>
              <a:srgbClr val="FF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8" name="Rectangle 8" descr="30%"/>
          <p:cNvSpPr>
            <a:spLocks noChangeArrowheads="1"/>
          </p:cNvSpPr>
          <p:nvPr/>
        </p:nvSpPr>
        <p:spPr bwMode="auto">
          <a:xfrm>
            <a:off x="5653088" y="2276475"/>
            <a:ext cx="2016125" cy="503238"/>
          </a:xfrm>
          <a:prstGeom prst="rect">
            <a:avLst/>
          </a:prstGeom>
          <a:pattFill prst="pct30">
            <a:fgClr>
              <a:srgbClr val="FF66C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09" name="Rectangle 9" descr="30%"/>
          <p:cNvSpPr>
            <a:spLocks noChangeArrowheads="1"/>
          </p:cNvSpPr>
          <p:nvPr/>
        </p:nvSpPr>
        <p:spPr bwMode="auto">
          <a:xfrm>
            <a:off x="6516688" y="3141663"/>
            <a:ext cx="288925" cy="287337"/>
          </a:xfrm>
          <a:prstGeom prst="rect">
            <a:avLst/>
          </a:prstGeom>
          <a:pattFill prst="pct30">
            <a:fgClr>
              <a:srgbClr val="00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5610" name="Rectangle 10" descr="30%"/>
          <p:cNvSpPr>
            <a:spLocks noChangeArrowheads="1"/>
          </p:cNvSpPr>
          <p:nvPr/>
        </p:nvSpPr>
        <p:spPr bwMode="auto">
          <a:xfrm>
            <a:off x="6516688" y="1700213"/>
            <a:ext cx="288925" cy="287337"/>
          </a:xfrm>
          <a:prstGeom prst="rect">
            <a:avLst/>
          </a:prstGeom>
          <a:pattFill prst="pct30">
            <a:fgClr>
              <a:srgbClr val="00FF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1" name="Rectangle 11"/>
          <p:cNvSpPr>
            <a:spLocks noChangeArrowheads="1"/>
          </p:cNvSpPr>
          <p:nvPr/>
        </p:nvSpPr>
        <p:spPr bwMode="auto">
          <a:xfrm>
            <a:off x="1979613" y="1341438"/>
            <a:ext cx="1008062" cy="21605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2" name="Rectangle 12"/>
          <p:cNvSpPr>
            <a:spLocks noChangeArrowheads="1"/>
          </p:cNvSpPr>
          <p:nvPr/>
        </p:nvSpPr>
        <p:spPr bwMode="auto">
          <a:xfrm>
            <a:off x="6300788" y="1341438"/>
            <a:ext cx="1008062" cy="21605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3" name="Rectangle 13"/>
          <p:cNvSpPr>
            <a:spLocks noChangeArrowheads="1"/>
          </p:cNvSpPr>
          <p:nvPr/>
        </p:nvSpPr>
        <p:spPr bwMode="auto">
          <a:xfrm>
            <a:off x="1476375" y="2349500"/>
            <a:ext cx="2016125" cy="5032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4" name="Rectangle 14"/>
          <p:cNvSpPr>
            <a:spLocks noChangeArrowheads="1"/>
          </p:cNvSpPr>
          <p:nvPr/>
        </p:nvSpPr>
        <p:spPr bwMode="auto">
          <a:xfrm>
            <a:off x="5797550" y="2349500"/>
            <a:ext cx="2016125" cy="5032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5" name="Rectangle 15"/>
          <p:cNvSpPr>
            <a:spLocks noChangeArrowheads="1"/>
          </p:cNvSpPr>
          <p:nvPr/>
        </p:nvSpPr>
        <p:spPr bwMode="auto">
          <a:xfrm>
            <a:off x="2195513" y="314166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6" name="Rectangle 16"/>
          <p:cNvSpPr>
            <a:spLocks noChangeArrowheads="1"/>
          </p:cNvSpPr>
          <p:nvPr/>
        </p:nvSpPr>
        <p:spPr bwMode="auto">
          <a:xfrm>
            <a:off x="2195513" y="170021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7" name="Rectangle 17"/>
          <p:cNvSpPr>
            <a:spLocks noChangeArrowheads="1"/>
          </p:cNvSpPr>
          <p:nvPr/>
        </p:nvSpPr>
        <p:spPr bwMode="auto">
          <a:xfrm>
            <a:off x="6516688" y="314166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4418" name="Rectangle 18"/>
          <p:cNvSpPr>
            <a:spLocks noChangeArrowheads="1"/>
          </p:cNvSpPr>
          <p:nvPr/>
        </p:nvSpPr>
        <p:spPr bwMode="auto">
          <a:xfrm>
            <a:off x="6516688" y="1700213"/>
            <a:ext cx="288925" cy="2873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76375" y="4292600"/>
            <a:ext cx="1655763" cy="1566863"/>
            <a:chOff x="930" y="2704"/>
            <a:chExt cx="1043" cy="987"/>
          </a:xfrm>
        </p:grpSpPr>
        <p:sp>
          <p:nvSpPr>
            <p:cNvPr id="25628" name="Text Box 20"/>
            <p:cNvSpPr txBox="1">
              <a:spLocks noChangeArrowheads="1"/>
            </p:cNvSpPr>
            <p:nvPr/>
          </p:nvSpPr>
          <p:spPr bwMode="auto">
            <a:xfrm>
              <a:off x="975" y="2704"/>
              <a:ext cx="36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>
                  <a:latin typeface="Arial" panose="020B0604020202020204" pitchFamily="34" charset="0"/>
                </a:rPr>
                <a:t>w</a:t>
              </a:r>
            </a:p>
          </p:txBody>
        </p:sp>
        <p:sp>
          <p:nvSpPr>
            <p:cNvPr id="25629" name="Line 21"/>
            <p:cNvSpPr>
              <a:spLocks noChangeShapeType="1"/>
            </p:cNvSpPr>
            <p:nvPr/>
          </p:nvSpPr>
          <p:spPr bwMode="auto">
            <a:xfrm>
              <a:off x="930" y="3203"/>
              <a:ext cx="104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5630" name="Text Box 22"/>
            <p:cNvSpPr txBox="1">
              <a:spLocks noChangeArrowheads="1"/>
            </p:cNvSpPr>
            <p:nvPr/>
          </p:nvSpPr>
          <p:spPr bwMode="auto">
            <a:xfrm>
              <a:off x="1002" y="3249"/>
              <a:ext cx="3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>
                  <a:solidFill>
                    <a:srgbClr val="FF66CC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</p:grpSp>
      <p:sp>
        <p:nvSpPr>
          <p:cNvPr id="614423" name="Text Box 23"/>
          <p:cNvSpPr txBox="1">
            <a:spLocks noChangeArrowheads="1"/>
          </p:cNvSpPr>
          <p:nvPr/>
        </p:nvSpPr>
        <p:spPr bwMode="auto">
          <a:xfrm>
            <a:off x="1979613" y="4292600"/>
            <a:ext cx="1169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>
                <a:latin typeface="Symbol" panose="05050102010706020507" pitchFamily="18" charset="2"/>
              </a:rPr>
              <a:t>+D</a:t>
            </a:r>
            <a:r>
              <a:rPr lang="en-US" altLang="zh-TW" sz="4000"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614424" name="Text Box 24"/>
          <p:cNvSpPr txBox="1">
            <a:spLocks noChangeArrowheads="1"/>
          </p:cNvSpPr>
          <p:nvPr/>
        </p:nvSpPr>
        <p:spPr bwMode="auto">
          <a:xfrm>
            <a:off x="1908175" y="5157788"/>
            <a:ext cx="1084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>
                <a:solidFill>
                  <a:srgbClr val="FF66CC"/>
                </a:solidFill>
                <a:latin typeface="Symbol" panose="05050102010706020507" pitchFamily="18" charset="2"/>
              </a:rPr>
              <a:t>+D</a:t>
            </a:r>
            <a:r>
              <a:rPr lang="en-US" altLang="zh-TW" sz="4000">
                <a:solidFill>
                  <a:srgbClr val="FF66CC"/>
                </a:solidFill>
                <a:latin typeface="Arial" panose="020B0604020202020204" pitchFamily="34" charset="0"/>
              </a:rPr>
              <a:t>L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24525" y="4292600"/>
            <a:ext cx="1655763" cy="1566863"/>
            <a:chOff x="930" y="2704"/>
            <a:chExt cx="1043" cy="987"/>
          </a:xfrm>
        </p:grpSpPr>
        <p:sp>
          <p:nvSpPr>
            <p:cNvPr id="25625" name="Text Box 26"/>
            <p:cNvSpPr txBox="1">
              <a:spLocks noChangeArrowheads="1"/>
            </p:cNvSpPr>
            <p:nvPr/>
          </p:nvSpPr>
          <p:spPr bwMode="auto">
            <a:xfrm>
              <a:off x="975" y="2704"/>
              <a:ext cx="36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>
                  <a:latin typeface="Arial" panose="020B0604020202020204" pitchFamily="34" charset="0"/>
                </a:rPr>
                <a:t>w</a:t>
              </a:r>
            </a:p>
          </p:txBody>
        </p:sp>
        <p:sp>
          <p:nvSpPr>
            <p:cNvPr id="25626" name="Line 27"/>
            <p:cNvSpPr>
              <a:spLocks noChangeShapeType="1"/>
            </p:cNvSpPr>
            <p:nvPr/>
          </p:nvSpPr>
          <p:spPr bwMode="auto">
            <a:xfrm>
              <a:off x="930" y="3203"/>
              <a:ext cx="104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5627" name="Text Box 28"/>
            <p:cNvSpPr txBox="1">
              <a:spLocks noChangeArrowheads="1"/>
            </p:cNvSpPr>
            <p:nvPr/>
          </p:nvSpPr>
          <p:spPr bwMode="auto">
            <a:xfrm>
              <a:off x="1002" y="3249"/>
              <a:ext cx="3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>
                  <a:solidFill>
                    <a:srgbClr val="FF66CC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</p:grpSp>
      <p:sp>
        <p:nvSpPr>
          <p:cNvPr id="614429" name="Text Box 29"/>
          <p:cNvSpPr txBox="1">
            <a:spLocks noChangeArrowheads="1"/>
          </p:cNvSpPr>
          <p:nvPr/>
        </p:nvSpPr>
        <p:spPr bwMode="auto">
          <a:xfrm>
            <a:off x="6156325" y="5157788"/>
            <a:ext cx="1084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>
                <a:solidFill>
                  <a:srgbClr val="FF66CC"/>
                </a:solidFill>
                <a:latin typeface="Symbol" panose="05050102010706020507" pitchFamily="18" charset="2"/>
              </a:rPr>
              <a:t>+D</a:t>
            </a:r>
            <a:r>
              <a:rPr lang="en-US" altLang="zh-TW" sz="4000">
                <a:solidFill>
                  <a:srgbClr val="FF66CC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614430" name="Text Box 30"/>
          <p:cNvSpPr txBox="1">
            <a:spLocks noChangeArrowheads="1"/>
          </p:cNvSpPr>
          <p:nvPr/>
        </p:nvSpPr>
        <p:spPr bwMode="auto">
          <a:xfrm>
            <a:off x="6210300" y="4292600"/>
            <a:ext cx="1169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>
                <a:latin typeface="Symbol" panose="05050102010706020507" pitchFamily="18" charset="2"/>
              </a:rPr>
              <a:t>+D</a:t>
            </a:r>
            <a:r>
              <a:rPr lang="en-US" altLang="zh-TW" sz="4000">
                <a:latin typeface="Arial" panose="020B0604020202020204" pitchFamily="34" charset="0"/>
              </a:rPr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11" grpId="0" animBg="1"/>
      <p:bldP spid="614412" grpId="0" animBg="1"/>
      <p:bldP spid="614413" grpId="0" animBg="1"/>
      <p:bldP spid="614414" grpId="0" animBg="1"/>
      <p:bldP spid="614415" grpId="0" animBg="1"/>
      <p:bldP spid="614416" grpId="0" animBg="1"/>
      <p:bldP spid="614417" grpId="0" animBg="1"/>
      <p:bldP spid="614418" grpId="0" animBg="1"/>
      <p:bldP spid="614423" grpId="0"/>
      <p:bldP spid="614424" grpId="0"/>
      <p:bldP spid="614429" grpId="0"/>
      <p:bldP spid="6144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1030288" y="549275"/>
            <a:ext cx="7429500" cy="6048375"/>
            <a:chOff x="649" y="346"/>
            <a:chExt cx="4680" cy="3810"/>
          </a:xfrm>
        </p:grpSpPr>
        <p:sp>
          <p:nvSpPr>
            <p:cNvPr id="3129" name="Line 70"/>
            <p:cNvSpPr>
              <a:spLocks noChangeShapeType="1"/>
            </p:cNvSpPr>
            <p:nvPr/>
          </p:nvSpPr>
          <p:spPr bwMode="auto">
            <a:xfrm flipV="1">
              <a:off x="884" y="346"/>
              <a:ext cx="4445" cy="381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3077" name="Object 75"/>
            <p:cNvGraphicFramePr>
              <a:graphicFrameLocks noChangeAspect="1"/>
            </p:cNvGraphicFramePr>
            <p:nvPr/>
          </p:nvGraphicFramePr>
          <p:xfrm>
            <a:off x="649" y="3748"/>
            <a:ext cx="787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方程式" r:id="rId4" imgW="583920" imgH="215640" progId="Equation.3">
                    <p:embed/>
                  </p:oleObj>
                </mc:Choice>
                <mc:Fallback>
                  <p:oleObj name="方程式" r:id="rId4" imgW="583920" imgH="21564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" y="3748"/>
                          <a:ext cx="787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50825" y="641350"/>
            <a:ext cx="5184775" cy="4443413"/>
            <a:chOff x="158" y="404"/>
            <a:chExt cx="3266" cy="2799"/>
          </a:xfrm>
        </p:grpSpPr>
        <p:sp>
          <p:nvSpPr>
            <p:cNvPr id="3128" name="Line 71"/>
            <p:cNvSpPr>
              <a:spLocks noChangeShapeType="1"/>
            </p:cNvSpPr>
            <p:nvPr/>
          </p:nvSpPr>
          <p:spPr bwMode="auto">
            <a:xfrm flipV="1">
              <a:off x="158" y="404"/>
              <a:ext cx="3266" cy="279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3076" name="Object 74"/>
            <p:cNvGraphicFramePr>
              <a:graphicFrameLocks noChangeAspect="1"/>
            </p:cNvGraphicFramePr>
            <p:nvPr/>
          </p:nvGraphicFramePr>
          <p:xfrm>
            <a:off x="340" y="2568"/>
            <a:ext cx="770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9" name="方程式" r:id="rId6" imgW="571320" imgH="215640" progId="Equation.3">
                    <p:embed/>
                  </p:oleObj>
                </mc:Choice>
                <mc:Fallback>
                  <p:oleObj name="方程式" r:id="rId6" imgW="571320" imgH="21564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2568"/>
                          <a:ext cx="770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Matching for Gradient Errors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2195513" y="1268413"/>
            <a:ext cx="2160587" cy="2303462"/>
            <a:chOff x="1383" y="799"/>
            <a:chExt cx="1361" cy="1451"/>
          </a:xfrm>
        </p:grpSpPr>
        <p:grpSp>
          <p:nvGrpSpPr>
            <p:cNvPr id="3118" name="Group 31"/>
            <p:cNvGrpSpPr>
              <a:grpSpLocks/>
            </p:cNvGrpSpPr>
            <p:nvPr/>
          </p:nvGrpSpPr>
          <p:grpSpPr bwMode="auto">
            <a:xfrm>
              <a:off x="1383" y="799"/>
              <a:ext cx="1361" cy="1451"/>
              <a:chOff x="839" y="845"/>
              <a:chExt cx="1361" cy="1451"/>
            </a:xfrm>
          </p:grpSpPr>
          <p:sp>
            <p:nvSpPr>
              <p:cNvPr id="3120" name="Rectangle 3" descr="30%"/>
              <p:cNvSpPr>
                <a:spLocks noChangeArrowheads="1"/>
              </p:cNvSpPr>
              <p:nvPr/>
            </p:nvSpPr>
            <p:spPr bwMode="auto">
              <a:xfrm>
                <a:off x="1156" y="935"/>
                <a:ext cx="635" cy="1361"/>
              </a:xfrm>
              <a:prstGeom prst="rect">
                <a:avLst/>
              </a:prstGeom>
              <a:pattFill prst="pct30">
                <a:fgClr>
                  <a:srgbClr val="FF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1" name="Rectangle 4" descr="30%"/>
              <p:cNvSpPr>
                <a:spLocks noChangeArrowheads="1"/>
              </p:cNvSpPr>
              <p:nvPr/>
            </p:nvSpPr>
            <p:spPr bwMode="auto">
              <a:xfrm>
                <a:off x="839" y="1434"/>
                <a:ext cx="1270" cy="317"/>
              </a:xfrm>
              <a:prstGeom prst="rect">
                <a:avLst/>
              </a:prstGeom>
              <a:pattFill prst="pct30">
                <a:fgClr>
                  <a:srgbClr val="FF66CC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2" name="Rectangle 5" descr="30%"/>
              <p:cNvSpPr>
                <a:spLocks noChangeArrowheads="1"/>
              </p:cNvSpPr>
              <p:nvPr/>
            </p:nvSpPr>
            <p:spPr bwMode="auto">
              <a:xfrm>
                <a:off x="1383" y="1979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3" name="Rectangle 6" descr="30%"/>
              <p:cNvSpPr>
                <a:spLocks noChangeArrowheads="1"/>
              </p:cNvSpPr>
              <p:nvPr/>
            </p:nvSpPr>
            <p:spPr bwMode="auto">
              <a:xfrm>
                <a:off x="1383" y="1071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4" name="Rectangle 11"/>
              <p:cNvSpPr>
                <a:spLocks noChangeArrowheads="1"/>
              </p:cNvSpPr>
              <p:nvPr/>
            </p:nvSpPr>
            <p:spPr bwMode="auto">
              <a:xfrm>
                <a:off x="1247" y="845"/>
                <a:ext cx="635" cy="136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5" name="Rectangle 13"/>
              <p:cNvSpPr>
                <a:spLocks noChangeArrowheads="1"/>
              </p:cNvSpPr>
              <p:nvPr/>
            </p:nvSpPr>
            <p:spPr bwMode="auto">
              <a:xfrm>
                <a:off x="930" y="1480"/>
                <a:ext cx="1270" cy="317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6" name="Rectangle 15"/>
              <p:cNvSpPr>
                <a:spLocks noChangeArrowheads="1"/>
              </p:cNvSpPr>
              <p:nvPr/>
            </p:nvSpPr>
            <p:spPr bwMode="auto">
              <a:xfrm>
                <a:off x="1383" y="1979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27" name="Rectangle 16"/>
              <p:cNvSpPr>
                <a:spLocks noChangeArrowheads="1"/>
              </p:cNvSpPr>
              <p:nvPr/>
            </p:nvSpPr>
            <p:spPr bwMode="auto">
              <a:xfrm>
                <a:off x="1383" y="1071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119" name="Text Box 52"/>
            <p:cNvSpPr txBox="1">
              <a:spLocks noChangeArrowheads="1"/>
            </p:cNvSpPr>
            <p:nvPr/>
          </p:nvSpPr>
          <p:spPr bwMode="auto">
            <a:xfrm>
              <a:off x="1938" y="140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solidFill>
                    <a:schemeClr val="tx1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219700" y="4003675"/>
            <a:ext cx="2305050" cy="2162175"/>
            <a:chOff x="3288" y="2522"/>
            <a:chExt cx="1452" cy="1362"/>
          </a:xfrm>
        </p:grpSpPr>
        <p:grpSp>
          <p:nvGrpSpPr>
            <p:cNvPr id="3108" name="Group 51"/>
            <p:cNvGrpSpPr>
              <a:grpSpLocks/>
            </p:cNvGrpSpPr>
            <p:nvPr/>
          </p:nvGrpSpPr>
          <p:grpSpPr bwMode="auto">
            <a:xfrm>
              <a:off x="3288" y="2522"/>
              <a:ext cx="1452" cy="1362"/>
              <a:chOff x="3288" y="2522"/>
              <a:chExt cx="1452" cy="1362"/>
            </a:xfrm>
          </p:grpSpPr>
          <p:sp>
            <p:nvSpPr>
              <p:cNvPr id="3110" name="Rectangle 43" descr="30%"/>
              <p:cNvSpPr>
                <a:spLocks noChangeArrowheads="1"/>
              </p:cNvSpPr>
              <p:nvPr/>
            </p:nvSpPr>
            <p:spPr bwMode="auto">
              <a:xfrm>
                <a:off x="3605" y="2522"/>
                <a:ext cx="635" cy="1361"/>
              </a:xfrm>
              <a:prstGeom prst="rect">
                <a:avLst/>
              </a:prstGeom>
              <a:pattFill prst="pct30">
                <a:fgClr>
                  <a:srgbClr val="FF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1" name="Rectangle 44" descr="30%"/>
              <p:cNvSpPr>
                <a:spLocks noChangeArrowheads="1"/>
              </p:cNvSpPr>
              <p:nvPr/>
            </p:nvSpPr>
            <p:spPr bwMode="auto">
              <a:xfrm>
                <a:off x="3288" y="3021"/>
                <a:ext cx="1270" cy="317"/>
              </a:xfrm>
              <a:prstGeom prst="rect">
                <a:avLst/>
              </a:prstGeom>
              <a:pattFill prst="pct30">
                <a:fgClr>
                  <a:srgbClr val="FF66CC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2" name="Rectangle 45" descr="30%"/>
              <p:cNvSpPr>
                <a:spLocks noChangeArrowheads="1"/>
              </p:cNvSpPr>
              <p:nvPr/>
            </p:nvSpPr>
            <p:spPr bwMode="auto">
              <a:xfrm>
                <a:off x="3832" y="3566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3" name="Rectangle 46" descr="30%"/>
              <p:cNvSpPr>
                <a:spLocks noChangeArrowheads="1"/>
              </p:cNvSpPr>
              <p:nvPr/>
            </p:nvSpPr>
            <p:spPr bwMode="auto">
              <a:xfrm>
                <a:off x="3832" y="2658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4" name="Rectangle 47"/>
              <p:cNvSpPr>
                <a:spLocks noChangeArrowheads="1"/>
              </p:cNvSpPr>
              <p:nvPr/>
            </p:nvSpPr>
            <p:spPr bwMode="auto">
              <a:xfrm>
                <a:off x="3787" y="2523"/>
                <a:ext cx="635" cy="136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5" name="Rectangle 48"/>
              <p:cNvSpPr>
                <a:spLocks noChangeArrowheads="1"/>
              </p:cNvSpPr>
              <p:nvPr/>
            </p:nvSpPr>
            <p:spPr bwMode="auto">
              <a:xfrm>
                <a:off x="3470" y="3158"/>
                <a:ext cx="1270" cy="317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6" name="Rectangle 49"/>
              <p:cNvSpPr>
                <a:spLocks noChangeArrowheads="1"/>
              </p:cNvSpPr>
              <p:nvPr/>
            </p:nvSpPr>
            <p:spPr bwMode="auto">
              <a:xfrm>
                <a:off x="3832" y="3566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17" name="Rectangle 50"/>
              <p:cNvSpPr>
                <a:spLocks noChangeArrowheads="1"/>
              </p:cNvSpPr>
              <p:nvPr/>
            </p:nvSpPr>
            <p:spPr bwMode="auto">
              <a:xfrm>
                <a:off x="3923" y="2749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109" name="Text Box 53"/>
            <p:cNvSpPr txBox="1">
              <a:spLocks noChangeArrowheads="1"/>
            </p:cNvSpPr>
            <p:nvPr/>
          </p:nvSpPr>
          <p:spPr bwMode="auto">
            <a:xfrm>
              <a:off x="3923" y="315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solidFill>
                    <a:schemeClr val="tx1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5219700" y="1339850"/>
            <a:ext cx="2232025" cy="2160588"/>
            <a:chOff x="3288" y="844"/>
            <a:chExt cx="1406" cy="1361"/>
          </a:xfrm>
        </p:grpSpPr>
        <p:grpSp>
          <p:nvGrpSpPr>
            <p:cNvPr id="3098" name="Group 32"/>
            <p:cNvGrpSpPr>
              <a:grpSpLocks/>
            </p:cNvGrpSpPr>
            <p:nvPr/>
          </p:nvGrpSpPr>
          <p:grpSpPr bwMode="auto">
            <a:xfrm>
              <a:off x="3288" y="844"/>
              <a:ext cx="1406" cy="1361"/>
              <a:chOff x="3561" y="935"/>
              <a:chExt cx="1406" cy="1361"/>
            </a:xfrm>
          </p:grpSpPr>
          <p:sp>
            <p:nvSpPr>
              <p:cNvPr id="3100" name="Rectangle 7" descr="30%"/>
              <p:cNvSpPr>
                <a:spLocks noChangeArrowheads="1"/>
              </p:cNvSpPr>
              <p:nvPr/>
            </p:nvSpPr>
            <p:spPr bwMode="auto">
              <a:xfrm>
                <a:off x="3878" y="935"/>
                <a:ext cx="635" cy="1361"/>
              </a:xfrm>
              <a:prstGeom prst="rect">
                <a:avLst/>
              </a:prstGeom>
              <a:pattFill prst="pct30">
                <a:fgClr>
                  <a:srgbClr val="FF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1" name="Rectangle 8" descr="30%"/>
              <p:cNvSpPr>
                <a:spLocks noChangeArrowheads="1"/>
              </p:cNvSpPr>
              <p:nvPr/>
            </p:nvSpPr>
            <p:spPr bwMode="auto">
              <a:xfrm>
                <a:off x="3561" y="1434"/>
                <a:ext cx="1270" cy="317"/>
              </a:xfrm>
              <a:prstGeom prst="rect">
                <a:avLst/>
              </a:prstGeom>
              <a:pattFill prst="pct30">
                <a:fgClr>
                  <a:srgbClr val="FF66CC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2" name="Rectangle 9" descr="30%"/>
              <p:cNvSpPr>
                <a:spLocks noChangeArrowheads="1"/>
              </p:cNvSpPr>
              <p:nvPr/>
            </p:nvSpPr>
            <p:spPr bwMode="auto">
              <a:xfrm>
                <a:off x="4105" y="1979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3" name="Rectangle 10" descr="30%"/>
              <p:cNvSpPr>
                <a:spLocks noChangeArrowheads="1"/>
              </p:cNvSpPr>
              <p:nvPr/>
            </p:nvSpPr>
            <p:spPr bwMode="auto">
              <a:xfrm>
                <a:off x="4105" y="1071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4" name="Rectangle 12"/>
              <p:cNvSpPr>
                <a:spLocks noChangeArrowheads="1"/>
              </p:cNvSpPr>
              <p:nvPr/>
            </p:nvSpPr>
            <p:spPr bwMode="auto">
              <a:xfrm>
                <a:off x="4014" y="935"/>
                <a:ext cx="635" cy="136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5" name="Rectangle 14"/>
              <p:cNvSpPr>
                <a:spLocks noChangeArrowheads="1"/>
              </p:cNvSpPr>
              <p:nvPr/>
            </p:nvSpPr>
            <p:spPr bwMode="auto">
              <a:xfrm>
                <a:off x="3697" y="1570"/>
                <a:ext cx="1270" cy="317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6" name="Rectangle 17"/>
              <p:cNvSpPr>
                <a:spLocks noChangeArrowheads="1"/>
              </p:cNvSpPr>
              <p:nvPr/>
            </p:nvSpPr>
            <p:spPr bwMode="auto">
              <a:xfrm>
                <a:off x="4105" y="1979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107" name="Rectangle 18"/>
              <p:cNvSpPr>
                <a:spLocks noChangeArrowheads="1"/>
              </p:cNvSpPr>
              <p:nvPr/>
            </p:nvSpPr>
            <p:spPr bwMode="auto">
              <a:xfrm>
                <a:off x="4150" y="1161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099" name="Text Box 63"/>
            <p:cNvSpPr txBox="1">
              <a:spLocks noChangeArrowheads="1"/>
            </p:cNvSpPr>
            <p:nvPr/>
          </p:nvSpPr>
          <p:spPr bwMode="auto">
            <a:xfrm>
              <a:off x="3923" y="148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solidFill>
                    <a:schemeClr val="tx1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195513" y="4005263"/>
            <a:ext cx="2232025" cy="2160587"/>
            <a:chOff x="1383" y="2523"/>
            <a:chExt cx="1406" cy="1361"/>
          </a:xfrm>
        </p:grpSpPr>
        <p:grpSp>
          <p:nvGrpSpPr>
            <p:cNvPr id="3088" name="Group 33"/>
            <p:cNvGrpSpPr>
              <a:grpSpLocks/>
            </p:cNvGrpSpPr>
            <p:nvPr/>
          </p:nvGrpSpPr>
          <p:grpSpPr bwMode="auto">
            <a:xfrm>
              <a:off x="1383" y="2523"/>
              <a:ext cx="1406" cy="1361"/>
              <a:chOff x="3561" y="935"/>
              <a:chExt cx="1406" cy="1361"/>
            </a:xfrm>
          </p:grpSpPr>
          <p:sp>
            <p:nvSpPr>
              <p:cNvPr id="3090" name="Rectangle 34" descr="30%"/>
              <p:cNvSpPr>
                <a:spLocks noChangeArrowheads="1"/>
              </p:cNvSpPr>
              <p:nvPr/>
            </p:nvSpPr>
            <p:spPr bwMode="auto">
              <a:xfrm>
                <a:off x="3878" y="935"/>
                <a:ext cx="635" cy="1361"/>
              </a:xfrm>
              <a:prstGeom prst="rect">
                <a:avLst/>
              </a:prstGeom>
              <a:pattFill prst="pct30">
                <a:fgClr>
                  <a:srgbClr val="FF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1" name="Rectangle 35" descr="30%"/>
              <p:cNvSpPr>
                <a:spLocks noChangeArrowheads="1"/>
              </p:cNvSpPr>
              <p:nvPr/>
            </p:nvSpPr>
            <p:spPr bwMode="auto">
              <a:xfrm>
                <a:off x="3561" y="1434"/>
                <a:ext cx="1270" cy="317"/>
              </a:xfrm>
              <a:prstGeom prst="rect">
                <a:avLst/>
              </a:prstGeom>
              <a:pattFill prst="pct30">
                <a:fgClr>
                  <a:srgbClr val="FF66CC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2" name="Rectangle 36" descr="30%"/>
              <p:cNvSpPr>
                <a:spLocks noChangeArrowheads="1"/>
              </p:cNvSpPr>
              <p:nvPr/>
            </p:nvSpPr>
            <p:spPr bwMode="auto">
              <a:xfrm>
                <a:off x="4105" y="1979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3" name="Rectangle 37" descr="30%"/>
              <p:cNvSpPr>
                <a:spLocks noChangeArrowheads="1"/>
              </p:cNvSpPr>
              <p:nvPr/>
            </p:nvSpPr>
            <p:spPr bwMode="auto">
              <a:xfrm>
                <a:off x="4105" y="1071"/>
                <a:ext cx="182" cy="181"/>
              </a:xfrm>
              <a:prstGeom prst="rect">
                <a:avLst/>
              </a:prstGeom>
              <a:pattFill prst="pct30">
                <a:fgClr>
                  <a:srgbClr val="00FF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4" name="Rectangle 38"/>
              <p:cNvSpPr>
                <a:spLocks noChangeArrowheads="1"/>
              </p:cNvSpPr>
              <p:nvPr/>
            </p:nvSpPr>
            <p:spPr bwMode="auto">
              <a:xfrm>
                <a:off x="4014" y="935"/>
                <a:ext cx="635" cy="136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5" name="Rectangle 39"/>
              <p:cNvSpPr>
                <a:spLocks noChangeArrowheads="1"/>
              </p:cNvSpPr>
              <p:nvPr/>
            </p:nvSpPr>
            <p:spPr bwMode="auto">
              <a:xfrm>
                <a:off x="3697" y="1570"/>
                <a:ext cx="1270" cy="317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6" name="Rectangle 40"/>
              <p:cNvSpPr>
                <a:spLocks noChangeArrowheads="1"/>
              </p:cNvSpPr>
              <p:nvPr/>
            </p:nvSpPr>
            <p:spPr bwMode="auto">
              <a:xfrm>
                <a:off x="4105" y="1979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097" name="Rectangle 41"/>
              <p:cNvSpPr>
                <a:spLocks noChangeArrowheads="1"/>
              </p:cNvSpPr>
              <p:nvPr/>
            </p:nvSpPr>
            <p:spPr bwMode="auto">
              <a:xfrm>
                <a:off x="4150" y="1161"/>
                <a:ext cx="182" cy="18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089" name="Text Box 64"/>
            <p:cNvSpPr txBox="1">
              <a:spLocks noChangeArrowheads="1"/>
            </p:cNvSpPr>
            <p:nvPr/>
          </p:nvSpPr>
          <p:spPr bwMode="auto">
            <a:xfrm>
              <a:off x="1927" y="315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solidFill>
                    <a:schemeClr val="tx1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661573" name="AutoShape 69"/>
          <p:cNvSpPr>
            <a:spLocks noChangeArrowheads="1"/>
          </p:cNvSpPr>
          <p:nvPr/>
        </p:nvSpPr>
        <p:spPr bwMode="auto">
          <a:xfrm rot="2769992">
            <a:off x="4326732" y="352980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4127500" y="3154363"/>
            <a:ext cx="4621213" cy="3703637"/>
            <a:chOff x="2600" y="1987"/>
            <a:chExt cx="2911" cy="2333"/>
          </a:xfrm>
        </p:grpSpPr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flipV="1">
              <a:off x="2789" y="1987"/>
              <a:ext cx="2722" cy="233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3075" name="Object 76"/>
            <p:cNvGraphicFramePr>
              <a:graphicFrameLocks noChangeAspect="1"/>
            </p:cNvGraphicFramePr>
            <p:nvPr/>
          </p:nvGraphicFramePr>
          <p:xfrm>
            <a:off x="2600" y="3921"/>
            <a:ext cx="787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方程式" r:id="rId8" imgW="583920" imgH="228600" progId="Equation.3">
                    <p:embed/>
                  </p:oleObj>
                </mc:Choice>
                <mc:Fallback>
                  <p:oleObj name="方程式" r:id="rId8" imgW="583920" imgH="22860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0" y="3921"/>
                          <a:ext cx="787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1586" name="Object 82"/>
          <p:cNvGraphicFramePr>
            <a:graphicFrameLocks noChangeAspect="1"/>
          </p:cNvGraphicFramePr>
          <p:nvPr/>
        </p:nvGraphicFramePr>
        <p:xfrm>
          <a:off x="7164388" y="1052513"/>
          <a:ext cx="1819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方程式" r:id="rId10" imgW="850680" imgH="228600" progId="Equation.3">
                  <p:embed/>
                </p:oleObj>
              </mc:Choice>
              <mc:Fallback>
                <p:oleObj name="方程式" r:id="rId10" imgW="850680" imgH="2286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052513"/>
                        <a:ext cx="1819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61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Ratio-Matching</a:t>
            </a:r>
          </a:p>
        </p:txBody>
      </p:sp>
      <p:sp>
        <p:nvSpPr>
          <p:cNvPr id="616451" name="Rectangle 3"/>
          <p:cNvSpPr>
            <a:spLocks noChangeArrowheads="1"/>
          </p:cNvSpPr>
          <p:nvPr/>
        </p:nvSpPr>
        <p:spPr bwMode="auto">
          <a:xfrm>
            <a:off x="323850" y="981075"/>
            <a:ext cx="878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Duplication</a:t>
            </a:r>
            <a:r>
              <a:rPr lang="zh-TW" altLang="en-US" sz="320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endParaRPr lang="zh-TW" altLang="en-US" sz="2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844675"/>
            <a:ext cx="1511300" cy="360363"/>
            <a:chOff x="567" y="1162"/>
            <a:chExt cx="952" cy="227"/>
          </a:xfrm>
        </p:grpSpPr>
        <p:sp>
          <p:nvSpPr>
            <p:cNvPr id="26667" name="Rectangle 5"/>
            <p:cNvSpPr>
              <a:spLocks noChangeArrowheads="1"/>
            </p:cNvSpPr>
            <p:nvPr/>
          </p:nvSpPr>
          <p:spPr bwMode="auto">
            <a:xfrm>
              <a:off x="567" y="1162"/>
              <a:ext cx="952" cy="227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8" name="Rectangle 6"/>
            <p:cNvSpPr>
              <a:spLocks noChangeArrowheads="1"/>
            </p:cNvSpPr>
            <p:nvPr/>
          </p:nvSpPr>
          <p:spPr bwMode="auto">
            <a:xfrm>
              <a:off x="612" y="1207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9" name="Rectangle 7"/>
            <p:cNvSpPr>
              <a:spLocks noChangeArrowheads="1"/>
            </p:cNvSpPr>
            <p:nvPr/>
          </p:nvSpPr>
          <p:spPr bwMode="auto">
            <a:xfrm>
              <a:off x="1338" y="1207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00113" y="2708275"/>
            <a:ext cx="5327650" cy="360363"/>
            <a:chOff x="567" y="1706"/>
            <a:chExt cx="3356" cy="227"/>
          </a:xfrm>
        </p:grpSpPr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67" y="1706"/>
              <a:ext cx="3356" cy="227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612" y="1751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3696" y="1751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00113" y="3429000"/>
            <a:ext cx="3527425" cy="863600"/>
            <a:chOff x="567" y="2523"/>
            <a:chExt cx="2222" cy="544"/>
          </a:xfrm>
        </p:grpSpPr>
        <p:sp>
          <p:nvSpPr>
            <p:cNvPr id="26645" name="Rectangle 13"/>
            <p:cNvSpPr>
              <a:spLocks noChangeArrowheads="1"/>
            </p:cNvSpPr>
            <p:nvPr/>
          </p:nvSpPr>
          <p:spPr bwMode="auto">
            <a:xfrm>
              <a:off x="567" y="2523"/>
              <a:ext cx="408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6" name="Rectangle 14"/>
            <p:cNvSpPr>
              <a:spLocks noChangeArrowheads="1"/>
            </p:cNvSpPr>
            <p:nvPr/>
          </p:nvSpPr>
          <p:spPr bwMode="auto">
            <a:xfrm>
              <a:off x="839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7" name="Rectangle 15"/>
            <p:cNvSpPr>
              <a:spLocks noChangeArrowheads="1"/>
            </p:cNvSpPr>
            <p:nvPr/>
          </p:nvSpPr>
          <p:spPr bwMode="auto">
            <a:xfrm>
              <a:off x="839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8" name="Rectangle 16"/>
            <p:cNvSpPr>
              <a:spLocks noChangeArrowheads="1"/>
            </p:cNvSpPr>
            <p:nvPr/>
          </p:nvSpPr>
          <p:spPr bwMode="auto">
            <a:xfrm>
              <a:off x="839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9" name="Rectangle 17"/>
            <p:cNvSpPr>
              <a:spLocks noChangeArrowheads="1"/>
            </p:cNvSpPr>
            <p:nvPr/>
          </p:nvSpPr>
          <p:spPr bwMode="auto">
            <a:xfrm>
              <a:off x="839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0" name="Rectangle 18"/>
            <p:cNvSpPr>
              <a:spLocks noChangeArrowheads="1"/>
            </p:cNvSpPr>
            <p:nvPr/>
          </p:nvSpPr>
          <p:spPr bwMode="auto">
            <a:xfrm>
              <a:off x="1202" y="2568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1" name="Rectangle 19"/>
            <p:cNvSpPr>
              <a:spLocks noChangeArrowheads="1"/>
            </p:cNvSpPr>
            <p:nvPr/>
          </p:nvSpPr>
          <p:spPr bwMode="auto">
            <a:xfrm>
              <a:off x="1202" y="2523"/>
              <a:ext cx="408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2" name="Rectangle 20"/>
            <p:cNvSpPr>
              <a:spLocks noChangeArrowheads="1"/>
            </p:cNvSpPr>
            <p:nvPr/>
          </p:nvSpPr>
          <p:spPr bwMode="auto">
            <a:xfrm>
              <a:off x="1565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3" name="Rectangle 21"/>
            <p:cNvSpPr>
              <a:spLocks noChangeArrowheads="1"/>
            </p:cNvSpPr>
            <p:nvPr/>
          </p:nvSpPr>
          <p:spPr bwMode="auto">
            <a:xfrm>
              <a:off x="1565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4" name="Rectangle 22"/>
            <p:cNvSpPr>
              <a:spLocks noChangeArrowheads="1"/>
            </p:cNvSpPr>
            <p:nvPr/>
          </p:nvSpPr>
          <p:spPr bwMode="auto">
            <a:xfrm>
              <a:off x="1565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5" name="Rectangle 23"/>
            <p:cNvSpPr>
              <a:spLocks noChangeArrowheads="1"/>
            </p:cNvSpPr>
            <p:nvPr/>
          </p:nvSpPr>
          <p:spPr bwMode="auto">
            <a:xfrm>
              <a:off x="1565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6" name="Rectangle 24"/>
            <p:cNvSpPr>
              <a:spLocks noChangeArrowheads="1"/>
            </p:cNvSpPr>
            <p:nvPr/>
          </p:nvSpPr>
          <p:spPr bwMode="auto">
            <a:xfrm>
              <a:off x="1928" y="2568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1928" y="2523"/>
              <a:ext cx="408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8" name="Rectangle 26"/>
            <p:cNvSpPr>
              <a:spLocks noChangeArrowheads="1"/>
            </p:cNvSpPr>
            <p:nvPr/>
          </p:nvSpPr>
          <p:spPr bwMode="auto">
            <a:xfrm>
              <a:off x="2290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59" name="Rectangle 27"/>
            <p:cNvSpPr>
              <a:spLocks noChangeArrowheads="1"/>
            </p:cNvSpPr>
            <p:nvPr/>
          </p:nvSpPr>
          <p:spPr bwMode="auto">
            <a:xfrm>
              <a:off x="2290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0" name="Rectangle 28"/>
            <p:cNvSpPr>
              <a:spLocks noChangeArrowheads="1"/>
            </p:cNvSpPr>
            <p:nvPr/>
          </p:nvSpPr>
          <p:spPr bwMode="auto">
            <a:xfrm>
              <a:off x="2290" y="2523"/>
              <a:ext cx="181" cy="499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1" name="Rectangle 29"/>
            <p:cNvSpPr>
              <a:spLocks noChangeArrowheads="1"/>
            </p:cNvSpPr>
            <p:nvPr/>
          </p:nvSpPr>
          <p:spPr bwMode="auto">
            <a:xfrm>
              <a:off x="2290" y="2886"/>
              <a:ext cx="499" cy="18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2" name="Rectangle 30"/>
            <p:cNvSpPr>
              <a:spLocks noChangeArrowheads="1"/>
            </p:cNvSpPr>
            <p:nvPr/>
          </p:nvSpPr>
          <p:spPr bwMode="auto">
            <a:xfrm>
              <a:off x="612" y="2568"/>
              <a:ext cx="91" cy="9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63" name="Rectangle 31"/>
            <p:cNvSpPr>
              <a:spLocks noChangeArrowheads="1"/>
            </p:cNvSpPr>
            <p:nvPr/>
          </p:nvSpPr>
          <p:spPr bwMode="auto">
            <a:xfrm>
              <a:off x="2653" y="2931"/>
              <a:ext cx="91" cy="9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042988" y="4868863"/>
            <a:ext cx="2662237" cy="1370012"/>
            <a:chOff x="204" y="3067"/>
            <a:chExt cx="1677" cy="863"/>
          </a:xfrm>
        </p:grpSpPr>
        <p:sp>
          <p:nvSpPr>
            <p:cNvPr id="26632" name="Rectangle 33"/>
            <p:cNvSpPr>
              <a:spLocks noChangeArrowheads="1"/>
            </p:cNvSpPr>
            <p:nvPr/>
          </p:nvSpPr>
          <p:spPr bwMode="auto">
            <a:xfrm>
              <a:off x="1247" y="3067"/>
              <a:ext cx="318" cy="5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3" name="Rectangle 34"/>
            <p:cNvSpPr>
              <a:spLocks noChangeArrowheads="1"/>
            </p:cNvSpPr>
            <p:nvPr/>
          </p:nvSpPr>
          <p:spPr bwMode="auto">
            <a:xfrm>
              <a:off x="521" y="3385"/>
              <a:ext cx="318" cy="5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4" name="Rectangle 35"/>
            <p:cNvSpPr>
              <a:spLocks noChangeArrowheads="1"/>
            </p:cNvSpPr>
            <p:nvPr/>
          </p:nvSpPr>
          <p:spPr bwMode="auto">
            <a:xfrm>
              <a:off x="1292" y="3702"/>
              <a:ext cx="589" cy="22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5" name="Rectangle 36"/>
            <p:cNvSpPr>
              <a:spLocks noChangeArrowheads="1"/>
            </p:cNvSpPr>
            <p:nvPr/>
          </p:nvSpPr>
          <p:spPr bwMode="auto">
            <a:xfrm>
              <a:off x="204" y="3067"/>
              <a:ext cx="589" cy="22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6" name="Rectangle 37"/>
            <p:cNvSpPr>
              <a:spLocks noChangeArrowheads="1"/>
            </p:cNvSpPr>
            <p:nvPr/>
          </p:nvSpPr>
          <p:spPr bwMode="auto">
            <a:xfrm>
              <a:off x="567" y="3067"/>
              <a:ext cx="952" cy="227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7" name="Rectangle 38"/>
            <p:cNvSpPr>
              <a:spLocks noChangeArrowheads="1"/>
            </p:cNvSpPr>
            <p:nvPr/>
          </p:nvSpPr>
          <p:spPr bwMode="auto">
            <a:xfrm>
              <a:off x="612" y="3112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8" name="Rectangle 39"/>
            <p:cNvSpPr>
              <a:spLocks noChangeArrowheads="1"/>
            </p:cNvSpPr>
            <p:nvPr/>
          </p:nvSpPr>
          <p:spPr bwMode="auto">
            <a:xfrm>
              <a:off x="1338" y="3112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39" name="Rectangle 40"/>
            <p:cNvSpPr>
              <a:spLocks noChangeArrowheads="1"/>
            </p:cNvSpPr>
            <p:nvPr/>
          </p:nvSpPr>
          <p:spPr bwMode="auto">
            <a:xfrm>
              <a:off x="567" y="3385"/>
              <a:ext cx="952" cy="227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0" name="Rectangle 41"/>
            <p:cNvSpPr>
              <a:spLocks noChangeArrowheads="1"/>
            </p:cNvSpPr>
            <p:nvPr/>
          </p:nvSpPr>
          <p:spPr bwMode="auto">
            <a:xfrm>
              <a:off x="612" y="3430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1" name="Rectangle 42"/>
            <p:cNvSpPr>
              <a:spLocks noChangeArrowheads="1"/>
            </p:cNvSpPr>
            <p:nvPr/>
          </p:nvSpPr>
          <p:spPr bwMode="auto">
            <a:xfrm>
              <a:off x="1338" y="3430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2" name="Rectangle 43"/>
            <p:cNvSpPr>
              <a:spLocks noChangeArrowheads="1"/>
            </p:cNvSpPr>
            <p:nvPr/>
          </p:nvSpPr>
          <p:spPr bwMode="auto">
            <a:xfrm>
              <a:off x="567" y="3702"/>
              <a:ext cx="952" cy="227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3" name="Rectangle 44"/>
            <p:cNvSpPr>
              <a:spLocks noChangeArrowheads="1"/>
            </p:cNvSpPr>
            <p:nvPr/>
          </p:nvSpPr>
          <p:spPr bwMode="auto">
            <a:xfrm>
              <a:off x="612" y="3747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6644" name="Rectangle 45"/>
            <p:cNvSpPr>
              <a:spLocks noChangeArrowheads="1"/>
            </p:cNvSpPr>
            <p:nvPr/>
          </p:nvSpPr>
          <p:spPr bwMode="auto">
            <a:xfrm>
              <a:off x="1338" y="3747"/>
              <a:ext cx="136" cy="1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Ratio-Matching</a:t>
            </a: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323850" y="981075"/>
            <a:ext cx="878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E.g., Current repeater:</a:t>
            </a:r>
            <a:endParaRPr lang="en-US" altLang="zh-TW" sz="2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1628775"/>
            <a:ext cx="4191000" cy="3987800"/>
            <a:chOff x="567" y="1190"/>
            <a:chExt cx="2640" cy="2512"/>
          </a:xfrm>
        </p:grpSpPr>
        <p:grpSp>
          <p:nvGrpSpPr>
            <p:cNvPr id="27675" name="Group 5"/>
            <p:cNvGrpSpPr>
              <a:grpSpLocks/>
            </p:cNvGrpSpPr>
            <p:nvPr/>
          </p:nvGrpSpPr>
          <p:grpSpPr bwMode="auto">
            <a:xfrm>
              <a:off x="2108" y="1190"/>
              <a:ext cx="1099" cy="1726"/>
              <a:chOff x="2788" y="1190"/>
              <a:chExt cx="1099" cy="1726"/>
            </a:xfrm>
          </p:grpSpPr>
          <p:sp>
            <p:nvSpPr>
              <p:cNvPr id="27691" name="Line 6"/>
              <p:cNvSpPr>
                <a:spLocks noChangeShapeType="1"/>
              </p:cNvSpPr>
              <p:nvPr/>
            </p:nvSpPr>
            <p:spPr bwMode="auto">
              <a:xfrm>
                <a:off x="3036" y="1979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92" name="Line 7"/>
              <p:cNvSpPr>
                <a:spLocks noChangeShapeType="1"/>
              </p:cNvSpPr>
              <p:nvPr/>
            </p:nvSpPr>
            <p:spPr bwMode="auto">
              <a:xfrm>
                <a:off x="3139" y="2259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93" name="Freeform 8"/>
              <p:cNvSpPr>
                <a:spLocks/>
              </p:cNvSpPr>
              <p:nvPr/>
            </p:nvSpPr>
            <p:spPr bwMode="auto">
              <a:xfrm>
                <a:off x="3139" y="1605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94" name="Oval 9"/>
              <p:cNvSpPr>
                <a:spLocks noChangeArrowheads="1"/>
              </p:cNvSpPr>
              <p:nvPr/>
            </p:nvSpPr>
            <p:spPr bwMode="auto">
              <a:xfrm>
                <a:off x="3240" y="1417"/>
                <a:ext cx="205" cy="18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95" name="Freeform 10"/>
              <p:cNvSpPr>
                <a:spLocks/>
              </p:cNvSpPr>
              <p:nvPr/>
            </p:nvSpPr>
            <p:spPr bwMode="auto">
              <a:xfrm>
                <a:off x="3341" y="1698"/>
                <a:ext cx="410" cy="561"/>
              </a:xfrm>
              <a:custGeom>
                <a:avLst/>
                <a:gdLst>
                  <a:gd name="T0" fmla="*/ 527 w 182"/>
                  <a:gd name="T1" fmla="*/ 2386 h 272"/>
                  <a:gd name="T2" fmla="*/ 2082 w 182"/>
                  <a:gd name="T3" fmla="*/ 2386 h 272"/>
                  <a:gd name="T4" fmla="*/ 2082 w 182"/>
                  <a:gd name="T5" fmla="*/ 0 h 272"/>
                  <a:gd name="T6" fmla="*/ 0 w 182"/>
                  <a:gd name="T7" fmla="*/ 0 h 2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272"/>
                  <a:gd name="T14" fmla="*/ 182 w 182"/>
                  <a:gd name="T15" fmla="*/ 272 h 2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272">
                    <a:moveTo>
                      <a:pt x="46" y="272"/>
                    </a:moveTo>
                    <a:lnTo>
                      <a:pt x="182" y="272"/>
                    </a:lnTo>
                    <a:lnTo>
                      <a:pt x="182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96" name="Oval 11"/>
              <p:cNvSpPr>
                <a:spLocks noChangeArrowheads="1"/>
              </p:cNvSpPr>
              <p:nvPr/>
            </p:nvSpPr>
            <p:spPr bwMode="auto">
              <a:xfrm>
                <a:off x="3287" y="1665"/>
                <a:ext cx="102" cy="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97" name="Text Box 12"/>
              <p:cNvSpPr txBox="1">
                <a:spLocks noChangeArrowheads="1"/>
              </p:cNvSpPr>
              <p:nvPr/>
            </p:nvSpPr>
            <p:spPr bwMode="auto">
              <a:xfrm>
                <a:off x="3447" y="1190"/>
                <a:ext cx="4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3200" b="0" i="1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3200" b="0" i="1" baseline="-2500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27698" name="Text Box 13"/>
              <p:cNvSpPr txBox="1">
                <a:spLocks noChangeArrowheads="1"/>
              </p:cNvSpPr>
              <p:nvPr/>
            </p:nvSpPr>
            <p:spPr bwMode="auto">
              <a:xfrm>
                <a:off x="3353" y="250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99" name="Text Box 14"/>
              <p:cNvSpPr txBox="1">
                <a:spLocks noChangeArrowheads="1"/>
              </p:cNvSpPr>
              <p:nvPr/>
            </p:nvSpPr>
            <p:spPr bwMode="auto">
              <a:xfrm>
                <a:off x="2788" y="223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G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00" name="Text Box 15"/>
              <p:cNvSpPr txBox="1">
                <a:spLocks noChangeArrowheads="1"/>
              </p:cNvSpPr>
              <p:nvPr/>
            </p:nvSpPr>
            <p:spPr bwMode="auto">
              <a:xfrm>
                <a:off x="3374" y="182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S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7676" name="Group 16"/>
            <p:cNvGrpSpPr>
              <a:grpSpLocks/>
            </p:cNvGrpSpPr>
            <p:nvPr/>
          </p:nvGrpSpPr>
          <p:grpSpPr bwMode="auto">
            <a:xfrm flipH="1">
              <a:off x="567" y="1190"/>
              <a:ext cx="1099" cy="1726"/>
              <a:chOff x="2788" y="1190"/>
              <a:chExt cx="1099" cy="1726"/>
            </a:xfrm>
          </p:grpSpPr>
          <p:sp>
            <p:nvSpPr>
              <p:cNvPr id="27681" name="Line 17"/>
              <p:cNvSpPr>
                <a:spLocks noChangeShapeType="1"/>
              </p:cNvSpPr>
              <p:nvPr/>
            </p:nvSpPr>
            <p:spPr bwMode="auto">
              <a:xfrm>
                <a:off x="3036" y="1979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82" name="Line 18"/>
              <p:cNvSpPr>
                <a:spLocks noChangeShapeType="1"/>
              </p:cNvSpPr>
              <p:nvPr/>
            </p:nvSpPr>
            <p:spPr bwMode="auto">
              <a:xfrm>
                <a:off x="3139" y="2259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83" name="Freeform 19"/>
              <p:cNvSpPr>
                <a:spLocks/>
              </p:cNvSpPr>
              <p:nvPr/>
            </p:nvSpPr>
            <p:spPr bwMode="auto">
              <a:xfrm>
                <a:off x="3139" y="1605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84" name="Oval 20"/>
              <p:cNvSpPr>
                <a:spLocks noChangeArrowheads="1"/>
              </p:cNvSpPr>
              <p:nvPr/>
            </p:nvSpPr>
            <p:spPr bwMode="auto">
              <a:xfrm>
                <a:off x="3240" y="1417"/>
                <a:ext cx="205" cy="18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85" name="Freeform 21"/>
              <p:cNvSpPr>
                <a:spLocks/>
              </p:cNvSpPr>
              <p:nvPr/>
            </p:nvSpPr>
            <p:spPr bwMode="auto">
              <a:xfrm>
                <a:off x="3341" y="1698"/>
                <a:ext cx="410" cy="561"/>
              </a:xfrm>
              <a:custGeom>
                <a:avLst/>
                <a:gdLst>
                  <a:gd name="T0" fmla="*/ 527 w 182"/>
                  <a:gd name="T1" fmla="*/ 2386 h 272"/>
                  <a:gd name="T2" fmla="*/ 2082 w 182"/>
                  <a:gd name="T3" fmla="*/ 2386 h 272"/>
                  <a:gd name="T4" fmla="*/ 2082 w 182"/>
                  <a:gd name="T5" fmla="*/ 0 h 272"/>
                  <a:gd name="T6" fmla="*/ 0 w 182"/>
                  <a:gd name="T7" fmla="*/ 0 h 2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272"/>
                  <a:gd name="T14" fmla="*/ 182 w 182"/>
                  <a:gd name="T15" fmla="*/ 272 h 2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272">
                    <a:moveTo>
                      <a:pt x="46" y="272"/>
                    </a:moveTo>
                    <a:lnTo>
                      <a:pt x="182" y="272"/>
                    </a:lnTo>
                    <a:lnTo>
                      <a:pt x="182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86" name="Oval 22"/>
              <p:cNvSpPr>
                <a:spLocks noChangeArrowheads="1"/>
              </p:cNvSpPr>
              <p:nvPr/>
            </p:nvSpPr>
            <p:spPr bwMode="auto">
              <a:xfrm>
                <a:off x="3287" y="1665"/>
                <a:ext cx="102" cy="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87" name="Text Box 23"/>
              <p:cNvSpPr txBox="1">
                <a:spLocks noChangeArrowheads="1"/>
              </p:cNvSpPr>
              <p:nvPr/>
            </p:nvSpPr>
            <p:spPr bwMode="auto">
              <a:xfrm>
                <a:off x="3447" y="1190"/>
                <a:ext cx="4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3200" b="0" i="1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3200" b="0" i="1" baseline="-2500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27688" name="Text Box 24"/>
              <p:cNvSpPr txBox="1">
                <a:spLocks noChangeArrowheads="1"/>
              </p:cNvSpPr>
              <p:nvPr/>
            </p:nvSpPr>
            <p:spPr bwMode="auto">
              <a:xfrm>
                <a:off x="3353" y="250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89" name="Text Box 25"/>
              <p:cNvSpPr txBox="1">
                <a:spLocks noChangeArrowheads="1"/>
              </p:cNvSpPr>
              <p:nvPr/>
            </p:nvSpPr>
            <p:spPr bwMode="auto">
              <a:xfrm>
                <a:off x="2788" y="223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G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90" name="Text Box 26"/>
              <p:cNvSpPr txBox="1">
                <a:spLocks noChangeArrowheads="1"/>
              </p:cNvSpPr>
              <p:nvPr/>
            </p:nvSpPr>
            <p:spPr bwMode="auto">
              <a:xfrm>
                <a:off x="3374" y="182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S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77" name="Line 27"/>
            <p:cNvSpPr>
              <a:spLocks noChangeShapeType="1"/>
            </p:cNvSpPr>
            <p:nvPr/>
          </p:nvSpPr>
          <p:spPr bwMode="auto">
            <a:xfrm>
              <a:off x="1429" y="2251"/>
              <a:ext cx="90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678" name="Freeform 28"/>
            <p:cNvSpPr>
              <a:spLocks/>
            </p:cNvSpPr>
            <p:nvPr/>
          </p:nvSpPr>
          <p:spPr bwMode="auto">
            <a:xfrm>
              <a:off x="1111" y="2251"/>
              <a:ext cx="771" cy="544"/>
            </a:xfrm>
            <a:custGeom>
              <a:avLst/>
              <a:gdLst>
                <a:gd name="T0" fmla="*/ 0 w 771"/>
                <a:gd name="T1" fmla="*/ 544 h 544"/>
                <a:gd name="T2" fmla="*/ 771 w 771"/>
                <a:gd name="T3" fmla="*/ 544 h 544"/>
                <a:gd name="T4" fmla="*/ 771 w 771"/>
                <a:gd name="T5" fmla="*/ 0 h 544"/>
                <a:gd name="T6" fmla="*/ 0 60000 65536"/>
                <a:gd name="T7" fmla="*/ 0 60000 65536"/>
                <a:gd name="T8" fmla="*/ 0 60000 65536"/>
                <a:gd name="T9" fmla="*/ 0 w 771"/>
                <a:gd name="T10" fmla="*/ 0 h 544"/>
                <a:gd name="T11" fmla="*/ 771 w 771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1" h="544">
                  <a:moveTo>
                    <a:pt x="0" y="544"/>
                  </a:moveTo>
                  <a:lnTo>
                    <a:pt x="771" y="544"/>
                  </a:lnTo>
                  <a:lnTo>
                    <a:pt x="771" y="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679" name="Line 29"/>
            <p:cNvSpPr>
              <a:spLocks noChangeShapeType="1"/>
            </p:cNvSpPr>
            <p:nvPr/>
          </p:nvSpPr>
          <p:spPr bwMode="auto">
            <a:xfrm>
              <a:off x="1066" y="3158"/>
              <a:ext cx="0" cy="5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680" name="Line 30"/>
            <p:cNvSpPr>
              <a:spLocks noChangeShapeType="1"/>
            </p:cNvSpPr>
            <p:nvPr/>
          </p:nvSpPr>
          <p:spPr bwMode="auto">
            <a:xfrm>
              <a:off x="2654" y="3158"/>
              <a:ext cx="0" cy="544"/>
            </a:xfrm>
            <a:prstGeom prst="line">
              <a:avLst/>
            </a:prstGeom>
            <a:noFill/>
            <a:ln w="1524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132138" y="1628775"/>
            <a:ext cx="3760787" cy="2763838"/>
            <a:chOff x="2064" y="1190"/>
            <a:chExt cx="2369" cy="1741"/>
          </a:xfrm>
        </p:grpSpPr>
        <p:grpSp>
          <p:nvGrpSpPr>
            <p:cNvPr id="27662" name="Group 32"/>
            <p:cNvGrpSpPr>
              <a:grpSpLocks/>
            </p:cNvGrpSpPr>
            <p:nvPr/>
          </p:nvGrpSpPr>
          <p:grpSpPr bwMode="auto">
            <a:xfrm>
              <a:off x="3334" y="1190"/>
              <a:ext cx="1099" cy="1726"/>
              <a:chOff x="2788" y="1190"/>
              <a:chExt cx="1099" cy="1726"/>
            </a:xfrm>
          </p:grpSpPr>
          <p:sp>
            <p:nvSpPr>
              <p:cNvPr id="27665" name="Line 33"/>
              <p:cNvSpPr>
                <a:spLocks noChangeShapeType="1"/>
              </p:cNvSpPr>
              <p:nvPr/>
            </p:nvSpPr>
            <p:spPr bwMode="auto">
              <a:xfrm>
                <a:off x="3036" y="1979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66" name="Line 34"/>
              <p:cNvSpPr>
                <a:spLocks noChangeShapeType="1"/>
              </p:cNvSpPr>
              <p:nvPr/>
            </p:nvSpPr>
            <p:spPr bwMode="auto">
              <a:xfrm>
                <a:off x="3139" y="2259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67" name="Freeform 35"/>
              <p:cNvSpPr>
                <a:spLocks/>
              </p:cNvSpPr>
              <p:nvPr/>
            </p:nvSpPr>
            <p:spPr bwMode="auto">
              <a:xfrm>
                <a:off x="3139" y="1605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68" name="Oval 36"/>
              <p:cNvSpPr>
                <a:spLocks noChangeArrowheads="1"/>
              </p:cNvSpPr>
              <p:nvPr/>
            </p:nvSpPr>
            <p:spPr bwMode="auto">
              <a:xfrm>
                <a:off x="3240" y="1417"/>
                <a:ext cx="205" cy="18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69" name="Freeform 37"/>
              <p:cNvSpPr>
                <a:spLocks/>
              </p:cNvSpPr>
              <p:nvPr/>
            </p:nvSpPr>
            <p:spPr bwMode="auto">
              <a:xfrm>
                <a:off x="3341" y="1698"/>
                <a:ext cx="410" cy="561"/>
              </a:xfrm>
              <a:custGeom>
                <a:avLst/>
                <a:gdLst>
                  <a:gd name="T0" fmla="*/ 527 w 182"/>
                  <a:gd name="T1" fmla="*/ 2386 h 272"/>
                  <a:gd name="T2" fmla="*/ 2082 w 182"/>
                  <a:gd name="T3" fmla="*/ 2386 h 272"/>
                  <a:gd name="T4" fmla="*/ 2082 w 182"/>
                  <a:gd name="T5" fmla="*/ 0 h 272"/>
                  <a:gd name="T6" fmla="*/ 0 w 182"/>
                  <a:gd name="T7" fmla="*/ 0 h 2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272"/>
                  <a:gd name="T14" fmla="*/ 182 w 182"/>
                  <a:gd name="T15" fmla="*/ 272 h 2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272">
                    <a:moveTo>
                      <a:pt x="46" y="272"/>
                    </a:moveTo>
                    <a:lnTo>
                      <a:pt x="182" y="272"/>
                    </a:lnTo>
                    <a:lnTo>
                      <a:pt x="182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7670" name="Oval 38"/>
              <p:cNvSpPr>
                <a:spLocks noChangeArrowheads="1"/>
              </p:cNvSpPr>
              <p:nvPr/>
            </p:nvSpPr>
            <p:spPr bwMode="auto">
              <a:xfrm>
                <a:off x="3287" y="1665"/>
                <a:ext cx="102" cy="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7671" name="Text Box 39"/>
              <p:cNvSpPr txBox="1">
                <a:spLocks noChangeArrowheads="1"/>
              </p:cNvSpPr>
              <p:nvPr/>
            </p:nvSpPr>
            <p:spPr bwMode="auto">
              <a:xfrm>
                <a:off x="3447" y="1190"/>
                <a:ext cx="4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3200" b="0" i="1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3200" b="0" i="1" baseline="-2500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27672" name="Text Box 40"/>
              <p:cNvSpPr txBox="1">
                <a:spLocks noChangeArrowheads="1"/>
              </p:cNvSpPr>
              <p:nvPr/>
            </p:nvSpPr>
            <p:spPr bwMode="auto">
              <a:xfrm>
                <a:off x="3353" y="250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73" name="Text Box 41"/>
              <p:cNvSpPr txBox="1">
                <a:spLocks noChangeArrowheads="1"/>
              </p:cNvSpPr>
              <p:nvPr/>
            </p:nvSpPr>
            <p:spPr bwMode="auto">
              <a:xfrm>
                <a:off x="2788" y="223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G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74" name="Text Box 42"/>
              <p:cNvSpPr txBox="1">
                <a:spLocks noChangeArrowheads="1"/>
              </p:cNvSpPr>
              <p:nvPr/>
            </p:nvSpPr>
            <p:spPr bwMode="auto">
              <a:xfrm>
                <a:off x="3374" y="182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S</a:t>
                </a:r>
                <a:endParaRPr lang="en-US" altLang="zh-TW" sz="2400" baseline="-250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63" name="Freeform 43"/>
            <p:cNvSpPr>
              <a:spLocks/>
            </p:cNvSpPr>
            <p:nvPr/>
          </p:nvSpPr>
          <p:spPr bwMode="auto">
            <a:xfrm>
              <a:off x="2064" y="2251"/>
              <a:ext cx="1496" cy="499"/>
            </a:xfrm>
            <a:custGeom>
              <a:avLst/>
              <a:gdLst>
                <a:gd name="T0" fmla="*/ 0 w 1496"/>
                <a:gd name="T1" fmla="*/ 0 h 499"/>
                <a:gd name="T2" fmla="*/ 0 w 1496"/>
                <a:gd name="T3" fmla="*/ 499 h 499"/>
                <a:gd name="T4" fmla="*/ 1179 w 1496"/>
                <a:gd name="T5" fmla="*/ 499 h 499"/>
                <a:gd name="T6" fmla="*/ 1179 w 1496"/>
                <a:gd name="T7" fmla="*/ 45 h 499"/>
                <a:gd name="T8" fmla="*/ 1496 w 1496"/>
                <a:gd name="T9" fmla="*/ 45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6"/>
                <a:gd name="T16" fmla="*/ 0 h 499"/>
                <a:gd name="T17" fmla="*/ 1496 w 1496"/>
                <a:gd name="T18" fmla="*/ 499 h 4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6" h="499">
                  <a:moveTo>
                    <a:pt x="0" y="0"/>
                  </a:moveTo>
                  <a:lnTo>
                    <a:pt x="0" y="499"/>
                  </a:lnTo>
                  <a:lnTo>
                    <a:pt x="1179" y="499"/>
                  </a:lnTo>
                  <a:lnTo>
                    <a:pt x="1179" y="45"/>
                  </a:lnTo>
                  <a:lnTo>
                    <a:pt x="1496" y="45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664" name="Line 44"/>
            <p:cNvSpPr>
              <a:spLocks noChangeShapeType="1"/>
            </p:cNvSpPr>
            <p:nvPr/>
          </p:nvSpPr>
          <p:spPr bwMode="auto">
            <a:xfrm flipH="1">
              <a:off x="2653" y="2931"/>
              <a:ext cx="12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618541" name="Text Box 45"/>
          <p:cNvSpPr txBox="1">
            <a:spLocks noChangeArrowheads="1"/>
          </p:cNvSpPr>
          <p:nvPr/>
        </p:nvSpPr>
        <p:spPr bwMode="auto">
          <a:xfrm>
            <a:off x="2422525" y="5033963"/>
            <a:ext cx="919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>
                <a:latin typeface="Arial" panose="020B0604020202020204" pitchFamily="34" charset="0"/>
              </a:rPr>
              <a:t>1:2</a:t>
            </a:r>
          </a:p>
        </p:txBody>
      </p:sp>
      <p:sp>
        <p:nvSpPr>
          <p:cNvPr id="618542" name="Text Box 46"/>
          <p:cNvSpPr txBox="1">
            <a:spLocks noChangeArrowheads="1"/>
          </p:cNvSpPr>
          <p:nvPr/>
        </p:nvSpPr>
        <p:spPr bwMode="auto">
          <a:xfrm>
            <a:off x="34925" y="2520950"/>
            <a:ext cx="928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>
                <a:latin typeface="Arial" panose="020B0604020202020204" pitchFamily="34" charset="0"/>
              </a:rPr>
              <a:t>W/L</a:t>
            </a:r>
          </a:p>
        </p:txBody>
      </p:sp>
      <p:sp>
        <p:nvSpPr>
          <p:cNvPr id="618543" name="Text Box 47"/>
          <p:cNvSpPr txBox="1">
            <a:spLocks noChangeArrowheads="1"/>
          </p:cNvSpPr>
          <p:nvPr/>
        </p:nvSpPr>
        <p:spPr bwMode="auto">
          <a:xfrm>
            <a:off x="2514600" y="2520950"/>
            <a:ext cx="1154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>
                <a:latin typeface="Arial" panose="020B0604020202020204" pitchFamily="34" charset="0"/>
              </a:rPr>
              <a:t>2W/L</a:t>
            </a:r>
          </a:p>
        </p:txBody>
      </p:sp>
      <p:sp>
        <p:nvSpPr>
          <p:cNvPr id="618544" name="Text Box 48"/>
          <p:cNvSpPr txBox="1">
            <a:spLocks noChangeArrowheads="1"/>
          </p:cNvSpPr>
          <p:nvPr/>
        </p:nvSpPr>
        <p:spPr bwMode="auto">
          <a:xfrm>
            <a:off x="2627313" y="2520950"/>
            <a:ext cx="928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>
                <a:latin typeface="Arial" panose="020B0604020202020204" pitchFamily="34" charset="0"/>
              </a:rPr>
              <a:t>W/L</a:t>
            </a:r>
          </a:p>
        </p:txBody>
      </p:sp>
      <p:sp>
        <p:nvSpPr>
          <p:cNvPr id="618545" name="Text Box 49"/>
          <p:cNvSpPr txBox="1">
            <a:spLocks noChangeArrowheads="1"/>
          </p:cNvSpPr>
          <p:nvPr/>
        </p:nvSpPr>
        <p:spPr bwMode="auto">
          <a:xfrm>
            <a:off x="4787900" y="2520950"/>
            <a:ext cx="928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>
                <a:latin typeface="Arial" panose="020B0604020202020204" pitchFamily="34" charset="0"/>
              </a:rPr>
              <a:t>W/L</a:t>
            </a:r>
          </a:p>
        </p:txBody>
      </p:sp>
      <p:sp>
        <p:nvSpPr>
          <p:cNvPr id="618546" name="Rectangle 50"/>
          <p:cNvSpPr>
            <a:spLocks noChangeArrowheads="1"/>
          </p:cNvSpPr>
          <p:nvPr/>
        </p:nvSpPr>
        <p:spPr bwMode="auto">
          <a:xfrm>
            <a:off x="4787900" y="4508500"/>
            <a:ext cx="3889375" cy="5032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MA  g  g  v  v  pch W=1u  L=1u</a:t>
            </a:r>
          </a:p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MB  d  g  v  v  pch W=2u  L=1u</a:t>
            </a:r>
          </a:p>
        </p:txBody>
      </p:sp>
      <p:sp>
        <p:nvSpPr>
          <p:cNvPr id="618547" name="Rectangle 51"/>
          <p:cNvSpPr>
            <a:spLocks noChangeArrowheads="1"/>
          </p:cNvSpPr>
          <p:nvPr/>
        </p:nvSpPr>
        <p:spPr bwMode="auto">
          <a:xfrm>
            <a:off x="4787900" y="5157788"/>
            <a:ext cx="3889375" cy="719137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MA  g  g  v  v  pch W=1u  L=1u</a:t>
            </a:r>
          </a:p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MB1 d  g  v  v  pch W=1u  L=1u</a:t>
            </a:r>
          </a:p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MB2 d  g  v  v  pch W=1u  L=1u</a:t>
            </a:r>
          </a:p>
        </p:txBody>
      </p:sp>
      <p:sp>
        <p:nvSpPr>
          <p:cNvPr id="618548" name="Rectangle 52"/>
          <p:cNvSpPr>
            <a:spLocks noChangeArrowheads="1"/>
          </p:cNvSpPr>
          <p:nvPr/>
        </p:nvSpPr>
        <p:spPr bwMode="auto">
          <a:xfrm>
            <a:off x="4787900" y="6021388"/>
            <a:ext cx="4356100" cy="503237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MA  g  g  v  v  pch W=1u  L=1u</a:t>
            </a:r>
          </a:p>
          <a:p>
            <a:pPr algn="l"/>
            <a:r>
              <a:rPr lang="en-US" altLang="zh-TW" sz="1600" b="0">
                <a:latin typeface="Courier New" panose="02070309020205020404" pitchFamily="49" charset="0"/>
              </a:rPr>
              <a:t>MB  d  g  v  v  pch W=1u  L=1u M=2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18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  <p:bldP spid="618541" grpId="0"/>
      <p:bldP spid="618542" grpId="0"/>
      <p:bldP spid="618543" grpId="0"/>
      <p:bldP spid="618543" grpId="1"/>
      <p:bldP spid="618544" grpId="0"/>
      <p:bldP spid="618545" grpId="0"/>
      <p:bldP spid="618546" grpId="0" animBg="1"/>
      <p:bldP spid="618547" grpId="0" animBg="1"/>
      <p:bldP spid="6185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313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dirty="0" smtClean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Latin-Square Codes for Matching</a:t>
            </a:r>
            <a:endParaRPr lang="en-US" altLang="zh-TW" sz="4000" dirty="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23528" y="764704"/>
            <a:ext cx="4016621" cy="1944216"/>
            <a:chOff x="195339" y="1628775"/>
            <a:chExt cx="6588049" cy="2763838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865187" y="1628775"/>
              <a:ext cx="3971925" cy="2740025"/>
              <a:chOff x="636" y="1190"/>
              <a:chExt cx="2502" cy="1726"/>
            </a:xfrm>
          </p:grpSpPr>
          <p:grpSp>
            <p:nvGrpSpPr>
              <p:cNvPr id="27675" name="Group 5"/>
              <p:cNvGrpSpPr>
                <a:grpSpLocks/>
              </p:cNvGrpSpPr>
              <p:nvPr/>
            </p:nvGrpSpPr>
            <p:grpSpPr bwMode="auto">
              <a:xfrm>
                <a:off x="2126" y="1190"/>
                <a:ext cx="1012" cy="1726"/>
                <a:chOff x="2806" y="1190"/>
                <a:chExt cx="1012" cy="1726"/>
              </a:xfrm>
            </p:grpSpPr>
            <p:sp>
              <p:nvSpPr>
                <p:cNvPr id="27691" name="Line 6"/>
                <p:cNvSpPr>
                  <a:spLocks noChangeShapeType="1"/>
                </p:cNvSpPr>
                <p:nvPr/>
              </p:nvSpPr>
              <p:spPr bwMode="auto">
                <a:xfrm>
                  <a:off x="3036" y="1979"/>
                  <a:ext cx="0" cy="56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92" name="Line 7"/>
                <p:cNvSpPr>
                  <a:spLocks noChangeShapeType="1"/>
                </p:cNvSpPr>
                <p:nvPr/>
              </p:nvSpPr>
              <p:spPr bwMode="auto">
                <a:xfrm>
                  <a:off x="3139" y="2259"/>
                  <a:ext cx="30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93" name="Freeform 8"/>
                <p:cNvSpPr>
                  <a:spLocks/>
                </p:cNvSpPr>
                <p:nvPr/>
              </p:nvSpPr>
              <p:spPr bwMode="auto">
                <a:xfrm>
                  <a:off x="3139" y="1605"/>
                  <a:ext cx="202" cy="1311"/>
                </a:xfrm>
                <a:custGeom>
                  <a:avLst/>
                  <a:gdLst>
                    <a:gd name="T0" fmla="*/ 1017 w 90"/>
                    <a:gd name="T1" fmla="*/ 0 h 635"/>
                    <a:gd name="T2" fmla="*/ 1017 w 90"/>
                    <a:gd name="T3" fmla="*/ 1594 h 635"/>
                    <a:gd name="T4" fmla="*/ 0 w 90"/>
                    <a:gd name="T5" fmla="*/ 1594 h 635"/>
                    <a:gd name="T6" fmla="*/ 0 w 90"/>
                    <a:gd name="T7" fmla="*/ 3985 h 635"/>
                    <a:gd name="T8" fmla="*/ 1017 w 90"/>
                    <a:gd name="T9" fmla="*/ 3985 h 635"/>
                    <a:gd name="T10" fmla="*/ 1017 w 90"/>
                    <a:gd name="T11" fmla="*/ 5589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94" name="Oval 9"/>
                <p:cNvSpPr>
                  <a:spLocks noChangeArrowheads="1"/>
                </p:cNvSpPr>
                <p:nvPr/>
              </p:nvSpPr>
              <p:spPr bwMode="auto">
                <a:xfrm>
                  <a:off x="3240" y="1417"/>
                  <a:ext cx="205" cy="18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95" name="Freeform 10"/>
                <p:cNvSpPr>
                  <a:spLocks/>
                </p:cNvSpPr>
                <p:nvPr/>
              </p:nvSpPr>
              <p:spPr bwMode="auto">
                <a:xfrm>
                  <a:off x="3341" y="1698"/>
                  <a:ext cx="410" cy="561"/>
                </a:xfrm>
                <a:custGeom>
                  <a:avLst/>
                  <a:gdLst>
                    <a:gd name="T0" fmla="*/ 527 w 182"/>
                    <a:gd name="T1" fmla="*/ 2386 h 272"/>
                    <a:gd name="T2" fmla="*/ 2082 w 182"/>
                    <a:gd name="T3" fmla="*/ 2386 h 272"/>
                    <a:gd name="T4" fmla="*/ 2082 w 182"/>
                    <a:gd name="T5" fmla="*/ 0 h 272"/>
                    <a:gd name="T6" fmla="*/ 0 w 182"/>
                    <a:gd name="T7" fmla="*/ 0 h 2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2"/>
                    <a:gd name="T13" fmla="*/ 0 h 272"/>
                    <a:gd name="T14" fmla="*/ 182 w 182"/>
                    <a:gd name="T15" fmla="*/ 272 h 2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2" h="272">
                      <a:moveTo>
                        <a:pt x="46" y="272"/>
                      </a:moveTo>
                      <a:lnTo>
                        <a:pt x="182" y="272"/>
                      </a:lnTo>
                      <a:lnTo>
                        <a:pt x="18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96" name="Oval 11"/>
                <p:cNvSpPr>
                  <a:spLocks noChangeArrowheads="1"/>
                </p:cNvSpPr>
                <p:nvPr/>
              </p:nvSpPr>
              <p:spPr bwMode="auto">
                <a:xfrm>
                  <a:off x="3287" y="1665"/>
                  <a:ext cx="102" cy="9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9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16" y="1190"/>
                  <a:ext cx="30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 b="0" i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zh-TW" sz="1800" b="0" i="1" baseline="-25000">
                      <a:latin typeface="Times New Roman" panose="02020603050405020304" pitchFamily="18" charset="0"/>
                    </a:rPr>
                    <a:t>dd</a:t>
                  </a:r>
                </a:p>
              </p:txBody>
            </p:sp>
            <p:sp>
              <p:nvSpPr>
                <p:cNvPr id="2769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70" y="2505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806" y="2233"/>
                  <a:ext cx="229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G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0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7" y="1825"/>
                  <a:ext cx="1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S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7676" name="Group 16"/>
              <p:cNvGrpSpPr>
                <a:grpSpLocks/>
              </p:cNvGrpSpPr>
              <p:nvPr/>
            </p:nvGrpSpPr>
            <p:grpSpPr bwMode="auto">
              <a:xfrm flipH="1">
                <a:off x="636" y="1190"/>
                <a:ext cx="1012" cy="1726"/>
                <a:chOff x="2806" y="1190"/>
                <a:chExt cx="1012" cy="1726"/>
              </a:xfrm>
            </p:grpSpPr>
            <p:sp>
              <p:nvSpPr>
                <p:cNvPr id="27681" name="Line 17"/>
                <p:cNvSpPr>
                  <a:spLocks noChangeShapeType="1"/>
                </p:cNvSpPr>
                <p:nvPr/>
              </p:nvSpPr>
              <p:spPr bwMode="auto">
                <a:xfrm>
                  <a:off x="3036" y="1979"/>
                  <a:ext cx="0" cy="56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82" name="Line 18"/>
                <p:cNvSpPr>
                  <a:spLocks noChangeShapeType="1"/>
                </p:cNvSpPr>
                <p:nvPr/>
              </p:nvSpPr>
              <p:spPr bwMode="auto">
                <a:xfrm>
                  <a:off x="3139" y="2259"/>
                  <a:ext cx="30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83" name="Freeform 19"/>
                <p:cNvSpPr>
                  <a:spLocks/>
                </p:cNvSpPr>
                <p:nvPr/>
              </p:nvSpPr>
              <p:spPr bwMode="auto">
                <a:xfrm>
                  <a:off x="3139" y="1605"/>
                  <a:ext cx="202" cy="1311"/>
                </a:xfrm>
                <a:custGeom>
                  <a:avLst/>
                  <a:gdLst>
                    <a:gd name="T0" fmla="*/ 1017 w 90"/>
                    <a:gd name="T1" fmla="*/ 0 h 635"/>
                    <a:gd name="T2" fmla="*/ 1017 w 90"/>
                    <a:gd name="T3" fmla="*/ 1594 h 635"/>
                    <a:gd name="T4" fmla="*/ 0 w 90"/>
                    <a:gd name="T5" fmla="*/ 1594 h 635"/>
                    <a:gd name="T6" fmla="*/ 0 w 90"/>
                    <a:gd name="T7" fmla="*/ 3985 h 635"/>
                    <a:gd name="T8" fmla="*/ 1017 w 90"/>
                    <a:gd name="T9" fmla="*/ 3985 h 635"/>
                    <a:gd name="T10" fmla="*/ 1017 w 90"/>
                    <a:gd name="T11" fmla="*/ 5589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84" name="Oval 20"/>
                <p:cNvSpPr>
                  <a:spLocks noChangeArrowheads="1"/>
                </p:cNvSpPr>
                <p:nvPr/>
              </p:nvSpPr>
              <p:spPr bwMode="auto">
                <a:xfrm>
                  <a:off x="3240" y="1417"/>
                  <a:ext cx="205" cy="18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85" name="Freeform 21"/>
                <p:cNvSpPr>
                  <a:spLocks/>
                </p:cNvSpPr>
                <p:nvPr/>
              </p:nvSpPr>
              <p:spPr bwMode="auto">
                <a:xfrm>
                  <a:off x="3341" y="1698"/>
                  <a:ext cx="410" cy="561"/>
                </a:xfrm>
                <a:custGeom>
                  <a:avLst/>
                  <a:gdLst>
                    <a:gd name="T0" fmla="*/ 527 w 182"/>
                    <a:gd name="T1" fmla="*/ 2386 h 272"/>
                    <a:gd name="T2" fmla="*/ 2082 w 182"/>
                    <a:gd name="T3" fmla="*/ 2386 h 272"/>
                    <a:gd name="T4" fmla="*/ 2082 w 182"/>
                    <a:gd name="T5" fmla="*/ 0 h 272"/>
                    <a:gd name="T6" fmla="*/ 0 w 182"/>
                    <a:gd name="T7" fmla="*/ 0 h 2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2"/>
                    <a:gd name="T13" fmla="*/ 0 h 272"/>
                    <a:gd name="T14" fmla="*/ 182 w 182"/>
                    <a:gd name="T15" fmla="*/ 272 h 2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2" h="272">
                      <a:moveTo>
                        <a:pt x="46" y="272"/>
                      </a:moveTo>
                      <a:lnTo>
                        <a:pt x="182" y="272"/>
                      </a:lnTo>
                      <a:lnTo>
                        <a:pt x="18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86" name="Oval 22"/>
                <p:cNvSpPr>
                  <a:spLocks noChangeArrowheads="1"/>
                </p:cNvSpPr>
                <p:nvPr/>
              </p:nvSpPr>
              <p:spPr bwMode="auto">
                <a:xfrm>
                  <a:off x="3287" y="1665"/>
                  <a:ext cx="102" cy="9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16" y="1190"/>
                  <a:ext cx="30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 b="0" i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zh-TW" sz="1800" b="0" i="1" baseline="-25000">
                      <a:latin typeface="Times New Roman" panose="02020603050405020304" pitchFamily="18" charset="0"/>
                    </a:rPr>
                    <a:t>dd</a:t>
                  </a:r>
                </a:p>
              </p:txBody>
            </p:sp>
            <p:sp>
              <p:nvSpPr>
                <p:cNvPr id="276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70" y="2505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806" y="2233"/>
                  <a:ext cx="229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G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387" y="1825"/>
                  <a:ext cx="1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S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677" name="Line 27"/>
              <p:cNvSpPr>
                <a:spLocks noChangeShapeType="1"/>
              </p:cNvSpPr>
              <p:nvPr/>
            </p:nvSpPr>
            <p:spPr bwMode="auto">
              <a:xfrm>
                <a:off x="1429" y="2251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 sz="1800"/>
              </a:p>
            </p:txBody>
          </p:sp>
          <p:sp>
            <p:nvSpPr>
              <p:cNvPr id="27678" name="Freeform 28"/>
              <p:cNvSpPr>
                <a:spLocks/>
              </p:cNvSpPr>
              <p:nvPr/>
            </p:nvSpPr>
            <p:spPr bwMode="auto">
              <a:xfrm>
                <a:off x="1111" y="2251"/>
                <a:ext cx="771" cy="544"/>
              </a:xfrm>
              <a:custGeom>
                <a:avLst/>
                <a:gdLst>
                  <a:gd name="T0" fmla="*/ 0 w 771"/>
                  <a:gd name="T1" fmla="*/ 544 h 544"/>
                  <a:gd name="T2" fmla="*/ 771 w 771"/>
                  <a:gd name="T3" fmla="*/ 544 h 544"/>
                  <a:gd name="T4" fmla="*/ 771 w 771"/>
                  <a:gd name="T5" fmla="*/ 0 h 544"/>
                  <a:gd name="T6" fmla="*/ 0 60000 65536"/>
                  <a:gd name="T7" fmla="*/ 0 60000 65536"/>
                  <a:gd name="T8" fmla="*/ 0 60000 65536"/>
                  <a:gd name="T9" fmla="*/ 0 w 771"/>
                  <a:gd name="T10" fmla="*/ 0 h 544"/>
                  <a:gd name="T11" fmla="*/ 771 w 771"/>
                  <a:gd name="T12" fmla="*/ 544 h 5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1" h="544">
                    <a:moveTo>
                      <a:pt x="0" y="544"/>
                    </a:moveTo>
                    <a:lnTo>
                      <a:pt x="771" y="544"/>
                    </a:lnTo>
                    <a:lnTo>
                      <a:pt x="771" y="0"/>
                    </a:ln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 sz="180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3132138" y="1628775"/>
              <a:ext cx="3651250" cy="2763838"/>
              <a:chOff x="2064" y="1190"/>
              <a:chExt cx="2300" cy="1741"/>
            </a:xfrm>
          </p:grpSpPr>
          <p:grpSp>
            <p:nvGrpSpPr>
              <p:cNvPr id="27662" name="Group 32"/>
              <p:cNvGrpSpPr>
                <a:grpSpLocks/>
              </p:cNvGrpSpPr>
              <p:nvPr/>
            </p:nvGrpSpPr>
            <p:grpSpPr bwMode="auto">
              <a:xfrm>
                <a:off x="3352" y="1190"/>
                <a:ext cx="1012" cy="1726"/>
                <a:chOff x="2806" y="1190"/>
                <a:chExt cx="1012" cy="1726"/>
              </a:xfrm>
            </p:grpSpPr>
            <p:sp>
              <p:nvSpPr>
                <p:cNvPr id="27665" name="Line 33"/>
                <p:cNvSpPr>
                  <a:spLocks noChangeShapeType="1"/>
                </p:cNvSpPr>
                <p:nvPr/>
              </p:nvSpPr>
              <p:spPr bwMode="auto">
                <a:xfrm>
                  <a:off x="3036" y="1979"/>
                  <a:ext cx="0" cy="56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66" name="Line 34"/>
                <p:cNvSpPr>
                  <a:spLocks noChangeShapeType="1"/>
                </p:cNvSpPr>
                <p:nvPr/>
              </p:nvSpPr>
              <p:spPr bwMode="auto">
                <a:xfrm>
                  <a:off x="3139" y="2259"/>
                  <a:ext cx="30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67" name="Freeform 35"/>
                <p:cNvSpPr>
                  <a:spLocks/>
                </p:cNvSpPr>
                <p:nvPr/>
              </p:nvSpPr>
              <p:spPr bwMode="auto">
                <a:xfrm>
                  <a:off x="3139" y="1605"/>
                  <a:ext cx="202" cy="1311"/>
                </a:xfrm>
                <a:custGeom>
                  <a:avLst/>
                  <a:gdLst>
                    <a:gd name="T0" fmla="*/ 1017 w 90"/>
                    <a:gd name="T1" fmla="*/ 0 h 635"/>
                    <a:gd name="T2" fmla="*/ 1017 w 90"/>
                    <a:gd name="T3" fmla="*/ 1594 h 635"/>
                    <a:gd name="T4" fmla="*/ 0 w 90"/>
                    <a:gd name="T5" fmla="*/ 1594 h 635"/>
                    <a:gd name="T6" fmla="*/ 0 w 90"/>
                    <a:gd name="T7" fmla="*/ 3985 h 635"/>
                    <a:gd name="T8" fmla="*/ 1017 w 90"/>
                    <a:gd name="T9" fmla="*/ 3985 h 635"/>
                    <a:gd name="T10" fmla="*/ 1017 w 90"/>
                    <a:gd name="T11" fmla="*/ 5589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68" name="Oval 36"/>
                <p:cNvSpPr>
                  <a:spLocks noChangeArrowheads="1"/>
                </p:cNvSpPr>
                <p:nvPr/>
              </p:nvSpPr>
              <p:spPr bwMode="auto">
                <a:xfrm>
                  <a:off x="3240" y="1417"/>
                  <a:ext cx="205" cy="18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69" name="Freeform 37"/>
                <p:cNvSpPr>
                  <a:spLocks/>
                </p:cNvSpPr>
                <p:nvPr/>
              </p:nvSpPr>
              <p:spPr bwMode="auto">
                <a:xfrm>
                  <a:off x="3341" y="1698"/>
                  <a:ext cx="410" cy="561"/>
                </a:xfrm>
                <a:custGeom>
                  <a:avLst/>
                  <a:gdLst>
                    <a:gd name="T0" fmla="*/ 527 w 182"/>
                    <a:gd name="T1" fmla="*/ 2386 h 272"/>
                    <a:gd name="T2" fmla="*/ 2082 w 182"/>
                    <a:gd name="T3" fmla="*/ 2386 h 272"/>
                    <a:gd name="T4" fmla="*/ 2082 w 182"/>
                    <a:gd name="T5" fmla="*/ 0 h 272"/>
                    <a:gd name="T6" fmla="*/ 0 w 182"/>
                    <a:gd name="T7" fmla="*/ 0 h 2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2"/>
                    <a:gd name="T13" fmla="*/ 0 h 272"/>
                    <a:gd name="T14" fmla="*/ 182 w 182"/>
                    <a:gd name="T15" fmla="*/ 272 h 2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2" h="272">
                      <a:moveTo>
                        <a:pt x="46" y="272"/>
                      </a:moveTo>
                      <a:lnTo>
                        <a:pt x="182" y="272"/>
                      </a:lnTo>
                      <a:lnTo>
                        <a:pt x="18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 sz="1800"/>
                </a:p>
              </p:txBody>
            </p:sp>
            <p:sp>
              <p:nvSpPr>
                <p:cNvPr id="27670" name="Oval 38"/>
                <p:cNvSpPr>
                  <a:spLocks noChangeArrowheads="1"/>
                </p:cNvSpPr>
                <p:nvPr/>
              </p:nvSpPr>
              <p:spPr bwMode="auto">
                <a:xfrm>
                  <a:off x="3287" y="1665"/>
                  <a:ext cx="102" cy="9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 sz="1800"/>
                </a:p>
              </p:txBody>
            </p:sp>
            <p:sp>
              <p:nvSpPr>
                <p:cNvPr id="2767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516" y="1190"/>
                  <a:ext cx="30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 b="0" i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zh-TW" sz="1800" b="0" i="1" baseline="-25000">
                      <a:latin typeface="Times New Roman" panose="02020603050405020304" pitchFamily="18" charset="0"/>
                    </a:rPr>
                    <a:t>dd</a:t>
                  </a:r>
                </a:p>
              </p:txBody>
            </p:sp>
            <p:sp>
              <p:nvSpPr>
                <p:cNvPr id="2767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370" y="2505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7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06" y="2233"/>
                  <a:ext cx="229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G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7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387" y="1825"/>
                  <a:ext cx="1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180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S</a:t>
                  </a:r>
                  <a:endParaRPr lang="en-US" altLang="zh-TW" sz="1800" baseline="-250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663" name="Freeform 43"/>
              <p:cNvSpPr>
                <a:spLocks/>
              </p:cNvSpPr>
              <p:nvPr/>
            </p:nvSpPr>
            <p:spPr bwMode="auto">
              <a:xfrm>
                <a:off x="2064" y="2251"/>
                <a:ext cx="1496" cy="499"/>
              </a:xfrm>
              <a:custGeom>
                <a:avLst/>
                <a:gdLst>
                  <a:gd name="T0" fmla="*/ 0 w 1496"/>
                  <a:gd name="T1" fmla="*/ 0 h 499"/>
                  <a:gd name="T2" fmla="*/ 0 w 1496"/>
                  <a:gd name="T3" fmla="*/ 499 h 499"/>
                  <a:gd name="T4" fmla="*/ 1179 w 1496"/>
                  <a:gd name="T5" fmla="*/ 499 h 499"/>
                  <a:gd name="T6" fmla="*/ 1179 w 1496"/>
                  <a:gd name="T7" fmla="*/ 45 h 499"/>
                  <a:gd name="T8" fmla="*/ 1496 w 1496"/>
                  <a:gd name="T9" fmla="*/ 45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6"/>
                  <a:gd name="T16" fmla="*/ 0 h 499"/>
                  <a:gd name="T17" fmla="*/ 1496 w 1496"/>
                  <a:gd name="T18" fmla="*/ 499 h 4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6" h="499">
                    <a:moveTo>
                      <a:pt x="0" y="0"/>
                    </a:moveTo>
                    <a:lnTo>
                      <a:pt x="0" y="499"/>
                    </a:lnTo>
                    <a:lnTo>
                      <a:pt x="1179" y="499"/>
                    </a:lnTo>
                    <a:lnTo>
                      <a:pt x="1179" y="45"/>
                    </a:lnTo>
                    <a:lnTo>
                      <a:pt x="1496" y="45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 sz="1800"/>
              </a:p>
            </p:txBody>
          </p:sp>
          <p:sp>
            <p:nvSpPr>
              <p:cNvPr id="27664" name="Line 44"/>
              <p:cNvSpPr>
                <a:spLocks noChangeShapeType="1"/>
              </p:cNvSpPr>
              <p:nvPr/>
            </p:nvSpPr>
            <p:spPr bwMode="auto">
              <a:xfrm flipH="1">
                <a:off x="2653" y="2931"/>
                <a:ext cx="1225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 sz="1800"/>
              </a:p>
            </p:txBody>
          </p:sp>
        </p:grpSp>
        <p:sp>
          <p:nvSpPr>
            <p:cNvPr id="618542" name="Text Box 46"/>
            <p:cNvSpPr txBox="1">
              <a:spLocks noChangeArrowheads="1"/>
            </p:cNvSpPr>
            <p:nvPr/>
          </p:nvSpPr>
          <p:spPr bwMode="auto">
            <a:xfrm>
              <a:off x="195339" y="2520950"/>
              <a:ext cx="6078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>
                  <a:latin typeface="Arial" panose="020B0604020202020204" pitchFamily="34" charset="0"/>
                </a:rPr>
                <a:t>W/L</a:t>
              </a:r>
            </a:p>
          </p:txBody>
        </p:sp>
        <p:sp>
          <p:nvSpPr>
            <p:cNvPr id="618545" name="Text Box 49"/>
            <p:cNvSpPr txBox="1">
              <a:spLocks noChangeArrowheads="1"/>
            </p:cNvSpPr>
            <p:nvPr/>
          </p:nvSpPr>
          <p:spPr bwMode="auto">
            <a:xfrm>
              <a:off x="4948314" y="2520950"/>
              <a:ext cx="6078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 dirty="0">
                  <a:latin typeface="Arial" panose="020B0604020202020204" pitchFamily="34" charset="0"/>
                </a:rPr>
                <a:t>W/L</a:t>
              </a:r>
            </a:p>
          </p:txBody>
        </p: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2831383" y="2520950"/>
              <a:ext cx="6078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 dirty="0">
                  <a:latin typeface="Arial" panose="020B0604020202020204" pitchFamily="34" charset="0"/>
                </a:rPr>
                <a:t>W/L</a:t>
              </a:r>
            </a:p>
          </p:txBody>
        </p:sp>
      </p:grpSp>
      <p:sp>
        <p:nvSpPr>
          <p:cNvPr id="4" name="文字方塊 3"/>
          <p:cNvSpPr txBox="1"/>
          <p:nvPr/>
        </p:nvSpPr>
        <p:spPr>
          <a:xfrm>
            <a:off x="603720" y="198480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591251" y="1984801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B1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4045894" y="1984801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B2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-1620688" y="450912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728" y="3563604"/>
            <a:ext cx="1713939" cy="215680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355" y="3905366"/>
            <a:ext cx="1492349" cy="147327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5364088" y="2924944"/>
            <a:ext cx="2935113" cy="2934663"/>
            <a:chOff x="5292080" y="1984801"/>
            <a:chExt cx="2935113" cy="2934663"/>
          </a:xfrm>
        </p:grpSpPr>
        <p:grpSp>
          <p:nvGrpSpPr>
            <p:cNvPr id="13" name="群組 12"/>
            <p:cNvGrpSpPr/>
            <p:nvPr/>
          </p:nvGrpSpPr>
          <p:grpSpPr>
            <a:xfrm>
              <a:off x="5292080" y="1984801"/>
              <a:ext cx="914400" cy="914400"/>
              <a:chOff x="6372200" y="2272281"/>
              <a:chExt cx="914400" cy="914400"/>
            </a:xfrm>
          </p:grpSpPr>
          <p:sp>
            <p:nvSpPr>
              <p:cNvPr id="12" name="矩形 11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11" name="矩形 10"/>
              <p:cNvSpPr>
                <a:spLocks noChangeAspect="1"/>
              </p:cNvSpPr>
              <p:nvPr/>
            </p:nvSpPr>
            <p:spPr bwMode="auto">
              <a:xfrm>
                <a:off x="6588772" y="2476997"/>
                <a:ext cx="489535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4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+mj-lt"/>
                    <a:ea typeface="新細明體" pitchFamily="18" charset="-120"/>
                  </a:rPr>
                  <a:t>Ai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66" name="群組 65"/>
            <p:cNvGrpSpPr/>
            <p:nvPr/>
          </p:nvGrpSpPr>
          <p:grpSpPr>
            <a:xfrm>
              <a:off x="6300192" y="1984801"/>
              <a:ext cx="914400" cy="914400"/>
              <a:chOff x="6372200" y="2272281"/>
              <a:chExt cx="914400" cy="914400"/>
            </a:xfrm>
          </p:grpSpPr>
          <p:sp>
            <p:nvSpPr>
              <p:cNvPr id="67" name="矩形 66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68" name="矩形 67"/>
              <p:cNvSpPr>
                <a:spLocks noChangeAspect="1"/>
              </p:cNvSpPr>
              <p:nvPr/>
            </p:nvSpPr>
            <p:spPr bwMode="auto">
              <a:xfrm>
                <a:off x="6503012" y="2476997"/>
                <a:ext cx="661056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B1</a:t>
                </a:r>
                <a:r>
                  <a:rPr kumimoji="1" lang="en-US" altLang="zh-TW" sz="24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+mj-lt"/>
                    <a:ea typeface="新細明體" pitchFamily="18" charset="-120"/>
                  </a:rPr>
                  <a:t>i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69" name="群組 68"/>
            <p:cNvGrpSpPr/>
            <p:nvPr/>
          </p:nvGrpSpPr>
          <p:grpSpPr>
            <a:xfrm>
              <a:off x="7312793" y="1984801"/>
              <a:ext cx="914400" cy="914400"/>
              <a:chOff x="6372200" y="2272281"/>
              <a:chExt cx="914400" cy="914400"/>
            </a:xfrm>
          </p:grpSpPr>
          <p:sp>
            <p:nvSpPr>
              <p:cNvPr id="70" name="矩形 69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71" name="矩形 70"/>
              <p:cNvSpPr>
                <a:spLocks noChangeAspect="1"/>
              </p:cNvSpPr>
              <p:nvPr/>
            </p:nvSpPr>
            <p:spPr bwMode="auto">
              <a:xfrm>
                <a:off x="6503012" y="2476997"/>
                <a:ext cx="661056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B2</a:t>
                </a:r>
                <a:r>
                  <a:rPr kumimoji="1" lang="en-US" altLang="zh-TW" sz="24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+mj-lt"/>
                    <a:ea typeface="新細明體" pitchFamily="18" charset="-120"/>
                  </a:rPr>
                  <a:t>i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72" name="群組 71"/>
            <p:cNvGrpSpPr/>
            <p:nvPr/>
          </p:nvGrpSpPr>
          <p:grpSpPr>
            <a:xfrm>
              <a:off x="5292080" y="2990966"/>
              <a:ext cx="914400" cy="914400"/>
              <a:chOff x="6372200" y="2272281"/>
              <a:chExt cx="914400" cy="914400"/>
            </a:xfrm>
          </p:grpSpPr>
          <p:sp>
            <p:nvSpPr>
              <p:cNvPr id="73" name="矩形 72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74" name="矩形 73"/>
              <p:cNvSpPr>
                <a:spLocks noChangeAspect="1"/>
              </p:cNvSpPr>
              <p:nvPr/>
            </p:nvSpPr>
            <p:spPr bwMode="auto">
              <a:xfrm>
                <a:off x="6503012" y="2476997"/>
                <a:ext cx="661056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B1</a:t>
                </a:r>
                <a:r>
                  <a:rPr lang="en-US" altLang="zh-TW" sz="2400" dirty="0">
                    <a:solidFill>
                      <a:srgbClr val="0000FF"/>
                    </a:solidFill>
                    <a:latin typeface="+mj-lt"/>
                  </a:rPr>
                  <a:t>j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75" name="群組 74"/>
            <p:cNvGrpSpPr/>
            <p:nvPr/>
          </p:nvGrpSpPr>
          <p:grpSpPr>
            <a:xfrm>
              <a:off x="6300192" y="2990966"/>
              <a:ext cx="914400" cy="914400"/>
              <a:chOff x="6372200" y="2272281"/>
              <a:chExt cx="914400" cy="914400"/>
            </a:xfrm>
          </p:grpSpPr>
          <p:sp>
            <p:nvSpPr>
              <p:cNvPr id="76" name="矩形 75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77" name="矩形 76"/>
              <p:cNvSpPr>
                <a:spLocks noChangeAspect="1"/>
              </p:cNvSpPr>
              <p:nvPr/>
            </p:nvSpPr>
            <p:spPr bwMode="auto">
              <a:xfrm>
                <a:off x="6503012" y="2476997"/>
                <a:ext cx="661056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B2</a:t>
                </a:r>
                <a:r>
                  <a:rPr kumimoji="1" lang="en-US" altLang="zh-TW" sz="24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+mj-lt"/>
                    <a:ea typeface="新細明體" pitchFamily="18" charset="-120"/>
                  </a:rPr>
                  <a:t>j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78" name="群組 77"/>
            <p:cNvGrpSpPr/>
            <p:nvPr/>
          </p:nvGrpSpPr>
          <p:grpSpPr>
            <a:xfrm>
              <a:off x="7312793" y="2990966"/>
              <a:ext cx="914400" cy="914400"/>
              <a:chOff x="6372200" y="2272281"/>
              <a:chExt cx="914400" cy="914400"/>
            </a:xfrm>
          </p:grpSpPr>
          <p:sp>
            <p:nvSpPr>
              <p:cNvPr id="79" name="矩形 78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80" name="矩形 79"/>
              <p:cNvSpPr>
                <a:spLocks noChangeAspect="1"/>
              </p:cNvSpPr>
              <p:nvPr/>
            </p:nvSpPr>
            <p:spPr bwMode="auto">
              <a:xfrm>
                <a:off x="6588772" y="2476997"/>
                <a:ext cx="489535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400" b="1" i="0" u="none" strike="noStrike" cap="none" normalizeH="0" baseline="0" dirty="0" err="1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+mj-lt"/>
                    <a:ea typeface="新細明體" pitchFamily="18" charset="-120"/>
                  </a:rPr>
                  <a:t>Aj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81" name="群組 80"/>
            <p:cNvGrpSpPr/>
            <p:nvPr/>
          </p:nvGrpSpPr>
          <p:grpSpPr>
            <a:xfrm>
              <a:off x="5292080" y="4005064"/>
              <a:ext cx="914400" cy="914400"/>
              <a:chOff x="6372200" y="2272281"/>
              <a:chExt cx="914400" cy="914400"/>
            </a:xfrm>
          </p:grpSpPr>
          <p:sp>
            <p:nvSpPr>
              <p:cNvPr id="82" name="矩形 81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83" name="矩形 82"/>
              <p:cNvSpPr>
                <a:spLocks noChangeAspect="1"/>
              </p:cNvSpPr>
              <p:nvPr/>
            </p:nvSpPr>
            <p:spPr bwMode="auto">
              <a:xfrm>
                <a:off x="6459731" y="2476997"/>
                <a:ext cx="747617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B2k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84" name="群組 83"/>
            <p:cNvGrpSpPr/>
            <p:nvPr/>
          </p:nvGrpSpPr>
          <p:grpSpPr>
            <a:xfrm>
              <a:off x="6300192" y="4005064"/>
              <a:ext cx="914400" cy="914400"/>
              <a:chOff x="6372200" y="2272281"/>
              <a:chExt cx="914400" cy="914400"/>
            </a:xfrm>
          </p:grpSpPr>
          <p:sp>
            <p:nvSpPr>
              <p:cNvPr id="85" name="矩形 84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86" name="矩形 85"/>
              <p:cNvSpPr>
                <a:spLocks noChangeAspect="1"/>
              </p:cNvSpPr>
              <p:nvPr/>
            </p:nvSpPr>
            <p:spPr bwMode="auto">
              <a:xfrm>
                <a:off x="6545491" y="2476997"/>
                <a:ext cx="576097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err="1" smtClean="0">
                    <a:solidFill>
                      <a:srgbClr val="0000FF"/>
                    </a:solidFill>
                    <a:latin typeface="+mj-lt"/>
                  </a:rPr>
                  <a:t>Ak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  <p:grpSp>
          <p:nvGrpSpPr>
            <p:cNvPr id="87" name="群組 86"/>
            <p:cNvGrpSpPr/>
            <p:nvPr/>
          </p:nvGrpSpPr>
          <p:grpSpPr>
            <a:xfrm>
              <a:off x="7312793" y="4005064"/>
              <a:ext cx="914400" cy="914400"/>
              <a:chOff x="6372200" y="2272281"/>
              <a:chExt cx="914400" cy="914400"/>
            </a:xfrm>
          </p:grpSpPr>
          <p:sp>
            <p:nvSpPr>
              <p:cNvPr id="88" name="矩形 87"/>
              <p:cNvSpPr/>
              <p:nvPr/>
            </p:nvSpPr>
            <p:spPr bwMode="auto">
              <a:xfrm>
                <a:off x="6372200" y="2272281"/>
                <a:ext cx="914400" cy="914400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新細明體" pitchFamily="18" charset="-120"/>
                  <a:ea typeface="新細明體" pitchFamily="18" charset="-120"/>
                </a:endParaRPr>
              </a:p>
            </p:txBody>
          </p:sp>
          <p:sp>
            <p:nvSpPr>
              <p:cNvPr id="89" name="矩形 88"/>
              <p:cNvSpPr>
                <a:spLocks noChangeAspect="1"/>
              </p:cNvSpPr>
              <p:nvPr/>
            </p:nvSpPr>
            <p:spPr bwMode="auto">
              <a:xfrm>
                <a:off x="6459731" y="2476997"/>
                <a:ext cx="747618" cy="46384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rgbClr val="0000FF"/>
                    </a:solidFill>
                    <a:latin typeface="+mj-lt"/>
                  </a:rPr>
                  <a:t>B1k</a:t>
                </a:r>
                <a:endParaRPr kumimoji="1" lang="zh-TW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endParaRPr>
              </a:p>
            </p:txBody>
          </p:sp>
        </p:grpSp>
      </p:grpSp>
      <p:sp>
        <p:nvSpPr>
          <p:cNvPr id="15" name="文字方塊 14"/>
          <p:cNvSpPr txBox="1"/>
          <p:nvPr/>
        </p:nvSpPr>
        <p:spPr>
          <a:xfrm>
            <a:off x="5611543" y="6055760"/>
            <a:ext cx="2565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Easy but not minimized.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5878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Ratio-Matching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323850" y="981075"/>
            <a:ext cx="878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 startAt="3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E.g., Voltage divider</a:t>
            </a:r>
            <a:r>
              <a:rPr lang="zh-TW" altLang="en-US" sz="320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endParaRPr lang="zh-TW" altLang="en-US" sz="2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67175" y="1916113"/>
            <a:ext cx="720725" cy="3889375"/>
            <a:chOff x="2562" y="1207"/>
            <a:chExt cx="454" cy="2450"/>
          </a:xfrm>
        </p:grpSpPr>
        <p:grpSp>
          <p:nvGrpSpPr>
            <p:cNvPr id="28681" name="Group 5"/>
            <p:cNvGrpSpPr>
              <a:grpSpLocks/>
            </p:cNvGrpSpPr>
            <p:nvPr/>
          </p:nvGrpSpPr>
          <p:grpSpPr bwMode="auto">
            <a:xfrm>
              <a:off x="2562" y="1298"/>
              <a:ext cx="409" cy="771"/>
              <a:chOff x="2310" y="1033"/>
              <a:chExt cx="817" cy="1943"/>
            </a:xfrm>
          </p:grpSpPr>
          <p:sp>
            <p:nvSpPr>
              <p:cNvPr id="28699" name="Line 6"/>
              <p:cNvSpPr>
                <a:spLocks noChangeShapeType="1"/>
              </p:cNvSpPr>
              <p:nvPr/>
            </p:nvSpPr>
            <p:spPr bwMode="auto">
              <a:xfrm>
                <a:off x="2718" y="1407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700" name="Line 7"/>
              <p:cNvSpPr>
                <a:spLocks noChangeShapeType="1"/>
              </p:cNvSpPr>
              <p:nvPr/>
            </p:nvSpPr>
            <p:spPr bwMode="auto">
              <a:xfrm>
                <a:off x="2821" y="1687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701" name="Freeform 8"/>
              <p:cNvSpPr>
                <a:spLocks/>
              </p:cNvSpPr>
              <p:nvPr/>
            </p:nvSpPr>
            <p:spPr bwMode="auto">
              <a:xfrm>
                <a:off x="2821" y="1033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702" name="Freeform 9"/>
              <p:cNvSpPr>
                <a:spLocks/>
              </p:cNvSpPr>
              <p:nvPr/>
            </p:nvSpPr>
            <p:spPr bwMode="auto">
              <a:xfrm>
                <a:off x="2310" y="1687"/>
                <a:ext cx="408" cy="654"/>
              </a:xfrm>
              <a:custGeom>
                <a:avLst/>
                <a:gdLst>
                  <a:gd name="T0" fmla="*/ 2074 w 181"/>
                  <a:gd name="T1" fmla="*/ 0 h 635"/>
                  <a:gd name="T2" fmla="*/ 0 w 181"/>
                  <a:gd name="T3" fmla="*/ 0 h 635"/>
                  <a:gd name="T4" fmla="*/ 0 w 181"/>
                  <a:gd name="T5" fmla="*/ 694 h 635"/>
                  <a:gd name="T6" fmla="*/ 2074 w 181"/>
                  <a:gd name="T7" fmla="*/ 694 h 6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635"/>
                  <a:gd name="T14" fmla="*/ 181 w 181"/>
                  <a:gd name="T15" fmla="*/ 635 h 6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635">
                    <a:moveTo>
                      <a:pt x="181" y="0"/>
                    </a:moveTo>
                    <a:lnTo>
                      <a:pt x="0" y="0"/>
                    </a:lnTo>
                    <a:lnTo>
                      <a:pt x="0" y="635"/>
                    </a:lnTo>
                    <a:lnTo>
                      <a:pt x="181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703" name="Line 10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704" name="Line 11"/>
              <p:cNvSpPr>
                <a:spLocks noChangeShapeType="1"/>
              </p:cNvSpPr>
              <p:nvPr/>
            </p:nvSpPr>
            <p:spPr bwMode="auto">
              <a:xfrm>
                <a:off x="3025" y="2341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28682" name="Group 12"/>
            <p:cNvGrpSpPr>
              <a:grpSpLocks/>
            </p:cNvGrpSpPr>
            <p:nvPr/>
          </p:nvGrpSpPr>
          <p:grpSpPr bwMode="auto">
            <a:xfrm>
              <a:off x="2562" y="2069"/>
              <a:ext cx="409" cy="771"/>
              <a:chOff x="2310" y="1033"/>
              <a:chExt cx="817" cy="1943"/>
            </a:xfrm>
          </p:grpSpPr>
          <p:sp>
            <p:nvSpPr>
              <p:cNvPr id="28693" name="Line 13"/>
              <p:cNvSpPr>
                <a:spLocks noChangeShapeType="1"/>
              </p:cNvSpPr>
              <p:nvPr/>
            </p:nvSpPr>
            <p:spPr bwMode="auto">
              <a:xfrm>
                <a:off x="2718" y="1407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4" name="Line 14"/>
              <p:cNvSpPr>
                <a:spLocks noChangeShapeType="1"/>
              </p:cNvSpPr>
              <p:nvPr/>
            </p:nvSpPr>
            <p:spPr bwMode="auto">
              <a:xfrm>
                <a:off x="2821" y="1687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5" name="Freeform 15"/>
              <p:cNvSpPr>
                <a:spLocks/>
              </p:cNvSpPr>
              <p:nvPr/>
            </p:nvSpPr>
            <p:spPr bwMode="auto">
              <a:xfrm>
                <a:off x="2821" y="1033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6" name="Freeform 16"/>
              <p:cNvSpPr>
                <a:spLocks/>
              </p:cNvSpPr>
              <p:nvPr/>
            </p:nvSpPr>
            <p:spPr bwMode="auto">
              <a:xfrm>
                <a:off x="2310" y="1687"/>
                <a:ext cx="408" cy="654"/>
              </a:xfrm>
              <a:custGeom>
                <a:avLst/>
                <a:gdLst>
                  <a:gd name="T0" fmla="*/ 2074 w 181"/>
                  <a:gd name="T1" fmla="*/ 0 h 635"/>
                  <a:gd name="T2" fmla="*/ 0 w 181"/>
                  <a:gd name="T3" fmla="*/ 0 h 635"/>
                  <a:gd name="T4" fmla="*/ 0 w 181"/>
                  <a:gd name="T5" fmla="*/ 694 h 635"/>
                  <a:gd name="T6" fmla="*/ 2074 w 181"/>
                  <a:gd name="T7" fmla="*/ 694 h 6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635"/>
                  <a:gd name="T14" fmla="*/ 181 w 181"/>
                  <a:gd name="T15" fmla="*/ 635 h 6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635">
                    <a:moveTo>
                      <a:pt x="181" y="0"/>
                    </a:moveTo>
                    <a:lnTo>
                      <a:pt x="0" y="0"/>
                    </a:lnTo>
                    <a:lnTo>
                      <a:pt x="0" y="635"/>
                    </a:lnTo>
                    <a:lnTo>
                      <a:pt x="181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7" name="Line 17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8" name="Line 18"/>
              <p:cNvSpPr>
                <a:spLocks noChangeShapeType="1"/>
              </p:cNvSpPr>
              <p:nvPr/>
            </p:nvSpPr>
            <p:spPr bwMode="auto">
              <a:xfrm>
                <a:off x="3025" y="2341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28683" name="Group 19"/>
            <p:cNvGrpSpPr>
              <a:grpSpLocks/>
            </p:cNvGrpSpPr>
            <p:nvPr/>
          </p:nvGrpSpPr>
          <p:grpSpPr bwMode="auto">
            <a:xfrm>
              <a:off x="2562" y="2840"/>
              <a:ext cx="409" cy="771"/>
              <a:chOff x="2310" y="1033"/>
              <a:chExt cx="817" cy="1943"/>
            </a:xfrm>
          </p:grpSpPr>
          <p:sp>
            <p:nvSpPr>
              <p:cNvPr id="28687" name="Line 20"/>
              <p:cNvSpPr>
                <a:spLocks noChangeShapeType="1"/>
              </p:cNvSpPr>
              <p:nvPr/>
            </p:nvSpPr>
            <p:spPr bwMode="auto">
              <a:xfrm>
                <a:off x="2718" y="1407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88" name="Line 21"/>
              <p:cNvSpPr>
                <a:spLocks noChangeShapeType="1"/>
              </p:cNvSpPr>
              <p:nvPr/>
            </p:nvSpPr>
            <p:spPr bwMode="auto">
              <a:xfrm>
                <a:off x="2821" y="1687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89" name="Freeform 22"/>
              <p:cNvSpPr>
                <a:spLocks/>
              </p:cNvSpPr>
              <p:nvPr/>
            </p:nvSpPr>
            <p:spPr bwMode="auto">
              <a:xfrm>
                <a:off x="2821" y="1033"/>
                <a:ext cx="202" cy="1311"/>
              </a:xfrm>
              <a:custGeom>
                <a:avLst/>
                <a:gdLst>
                  <a:gd name="T0" fmla="*/ 1017 w 90"/>
                  <a:gd name="T1" fmla="*/ 0 h 635"/>
                  <a:gd name="T2" fmla="*/ 1017 w 90"/>
                  <a:gd name="T3" fmla="*/ 1594 h 635"/>
                  <a:gd name="T4" fmla="*/ 0 w 90"/>
                  <a:gd name="T5" fmla="*/ 1594 h 635"/>
                  <a:gd name="T6" fmla="*/ 0 w 90"/>
                  <a:gd name="T7" fmla="*/ 3985 h 635"/>
                  <a:gd name="T8" fmla="*/ 1017 w 90"/>
                  <a:gd name="T9" fmla="*/ 3985 h 635"/>
                  <a:gd name="T10" fmla="*/ 1017 w 90"/>
                  <a:gd name="T11" fmla="*/ 5589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0" name="Freeform 23"/>
              <p:cNvSpPr>
                <a:spLocks/>
              </p:cNvSpPr>
              <p:nvPr/>
            </p:nvSpPr>
            <p:spPr bwMode="auto">
              <a:xfrm>
                <a:off x="2310" y="1687"/>
                <a:ext cx="408" cy="654"/>
              </a:xfrm>
              <a:custGeom>
                <a:avLst/>
                <a:gdLst>
                  <a:gd name="T0" fmla="*/ 2074 w 181"/>
                  <a:gd name="T1" fmla="*/ 0 h 635"/>
                  <a:gd name="T2" fmla="*/ 0 w 181"/>
                  <a:gd name="T3" fmla="*/ 0 h 635"/>
                  <a:gd name="T4" fmla="*/ 0 w 181"/>
                  <a:gd name="T5" fmla="*/ 694 h 635"/>
                  <a:gd name="T6" fmla="*/ 2074 w 181"/>
                  <a:gd name="T7" fmla="*/ 694 h 6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635"/>
                  <a:gd name="T14" fmla="*/ 181 w 181"/>
                  <a:gd name="T15" fmla="*/ 635 h 6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635">
                    <a:moveTo>
                      <a:pt x="181" y="0"/>
                    </a:moveTo>
                    <a:lnTo>
                      <a:pt x="0" y="0"/>
                    </a:lnTo>
                    <a:lnTo>
                      <a:pt x="0" y="635"/>
                    </a:lnTo>
                    <a:lnTo>
                      <a:pt x="181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1" name="Line 24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28692" name="Line 25"/>
              <p:cNvSpPr>
                <a:spLocks noChangeShapeType="1"/>
              </p:cNvSpPr>
              <p:nvPr/>
            </p:nvSpPr>
            <p:spPr bwMode="auto">
              <a:xfrm>
                <a:off x="3025" y="2341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8684" name="Line 26"/>
            <p:cNvSpPr>
              <a:spLocks noChangeShapeType="1"/>
            </p:cNvSpPr>
            <p:nvPr/>
          </p:nvSpPr>
          <p:spPr bwMode="auto">
            <a:xfrm>
              <a:off x="2835" y="3612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85" name="Line 27"/>
            <p:cNvSpPr>
              <a:spLocks noChangeShapeType="1"/>
            </p:cNvSpPr>
            <p:nvPr/>
          </p:nvSpPr>
          <p:spPr bwMode="auto">
            <a:xfrm>
              <a:off x="2880" y="3657"/>
              <a:ext cx="9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86" name="Oval 28"/>
            <p:cNvSpPr>
              <a:spLocks noChangeArrowheads="1"/>
            </p:cNvSpPr>
            <p:nvPr/>
          </p:nvSpPr>
          <p:spPr bwMode="auto">
            <a:xfrm>
              <a:off x="2862" y="1207"/>
              <a:ext cx="91" cy="9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620573" name="Text Box 29"/>
          <p:cNvSpPr txBox="1">
            <a:spLocks noChangeArrowheads="1"/>
          </p:cNvSpPr>
          <p:nvPr/>
        </p:nvSpPr>
        <p:spPr bwMode="auto">
          <a:xfrm>
            <a:off x="3348038" y="1628775"/>
            <a:ext cx="906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>
                <a:latin typeface="Arial" panose="020B0604020202020204" pitchFamily="34" charset="0"/>
              </a:rPr>
              <a:t>Vdd</a:t>
            </a:r>
          </a:p>
        </p:txBody>
      </p:sp>
      <p:sp>
        <p:nvSpPr>
          <p:cNvPr id="620574" name="Line 30"/>
          <p:cNvSpPr>
            <a:spLocks noChangeShapeType="1"/>
          </p:cNvSpPr>
          <p:nvPr/>
        </p:nvSpPr>
        <p:spPr bwMode="auto">
          <a:xfrm>
            <a:off x="4643438" y="4508500"/>
            <a:ext cx="720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20575" name="Text Box 31"/>
          <p:cNvSpPr txBox="1">
            <a:spLocks noChangeArrowheads="1"/>
          </p:cNvSpPr>
          <p:nvPr/>
        </p:nvSpPr>
        <p:spPr bwMode="auto">
          <a:xfrm>
            <a:off x="5267325" y="4149725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>
                <a:latin typeface="Arial" panose="020B0604020202020204" pitchFamily="34" charset="0"/>
              </a:rPr>
              <a:t>Vdd/3</a:t>
            </a:r>
          </a:p>
        </p:txBody>
      </p:sp>
      <p:sp>
        <p:nvSpPr>
          <p:cNvPr id="620576" name="Text Box 32"/>
          <p:cNvSpPr txBox="1">
            <a:spLocks noChangeArrowheads="1"/>
          </p:cNvSpPr>
          <p:nvPr/>
        </p:nvSpPr>
        <p:spPr bwMode="auto">
          <a:xfrm>
            <a:off x="6226175" y="4648200"/>
            <a:ext cx="104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Bias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0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0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0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0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0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0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 autoUpdateAnimBg="0"/>
      <p:bldP spid="620573" grpId="0"/>
      <p:bldP spid="620575" grpId="0"/>
      <p:bldP spid="6205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Switching Timing Parameters</a:t>
            </a:r>
            <a:endParaRPr lang="en-US" altLang="zh-TW" sz="32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525315" name="Rectangle 3"/>
          <p:cNvSpPr>
            <a:spLocks noChangeArrowheads="1"/>
          </p:cNvSpPr>
          <p:nvPr/>
        </p:nvSpPr>
        <p:spPr bwMode="auto">
          <a:xfrm>
            <a:off x="468313" y="1052513"/>
            <a:ext cx="837882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Rise Time: 0.1Vdd → 0.9Vdd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Fall Time: 0.9Vdd → 0.1Vdd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Delay: 0.5Vdd Input → 0.5Vdd Output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??? for a single gate or with a cascade delay line ?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4. Propagation Time</a:t>
            </a:r>
            <a:r>
              <a:rPr lang="zh-TW" altLang="en-US" sz="280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zh-TW" altLang="en-US" sz="2800">
                <a:latin typeface="Arial" panose="020B0604020202020204" pitchFamily="34" charset="0"/>
                <a:ea typeface="標楷體" panose="03000509000000000000" pitchFamily="65" charset="-120"/>
              </a:rPr>
              <a:t>	</a:t>
            </a: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Input change starting → Output steady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 startAt="5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Settling Time: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	Change starting → (Error &lt; allowerance)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Note to justify for given premise.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38"/>
          <p:cNvSpPr>
            <a:spLocks noChangeShapeType="1"/>
          </p:cNvSpPr>
          <p:nvPr/>
        </p:nvSpPr>
        <p:spPr bwMode="auto">
          <a:xfrm>
            <a:off x="5580063" y="7461250"/>
            <a:ext cx="2174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403350" y="1773238"/>
            <a:ext cx="6481763" cy="4119562"/>
            <a:chOff x="884" y="1117"/>
            <a:chExt cx="4083" cy="2595"/>
          </a:xfrm>
        </p:grpSpPr>
        <p:sp>
          <p:nvSpPr>
            <p:cNvPr id="30729" name="Freeform 4"/>
            <p:cNvSpPr>
              <a:spLocks/>
            </p:cNvSpPr>
            <p:nvPr/>
          </p:nvSpPr>
          <p:spPr bwMode="auto">
            <a:xfrm>
              <a:off x="884" y="1117"/>
              <a:ext cx="4083" cy="998"/>
            </a:xfrm>
            <a:custGeom>
              <a:avLst/>
              <a:gdLst>
                <a:gd name="T0" fmla="*/ 0 w 4083"/>
                <a:gd name="T1" fmla="*/ 0 h 998"/>
                <a:gd name="T2" fmla="*/ 0 w 4083"/>
                <a:gd name="T3" fmla="*/ 998 h 998"/>
                <a:gd name="T4" fmla="*/ 4083 w 4083"/>
                <a:gd name="T5" fmla="*/ 998 h 998"/>
                <a:gd name="T6" fmla="*/ 0 60000 65536"/>
                <a:gd name="T7" fmla="*/ 0 60000 65536"/>
                <a:gd name="T8" fmla="*/ 0 60000 65536"/>
                <a:gd name="T9" fmla="*/ 0 w 4083"/>
                <a:gd name="T10" fmla="*/ 0 h 998"/>
                <a:gd name="T11" fmla="*/ 4083 w 4083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3" h="998">
                  <a:moveTo>
                    <a:pt x="0" y="0"/>
                  </a:moveTo>
                  <a:lnTo>
                    <a:pt x="0" y="998"/>
                  </a:lnTo>
                  <a:lnTo>
                    <a:pt x="4083" y="998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0" name="Freeform 7"/>
            <p:cNvSpPr>
              <a:spLocks/>
            </p:cNvSpPr>
            <p:nvPr/>
          </p:nvSpPr>
          <p:spPr bwMode="auto">
            <a:xfrm>
              <a:off x="884" y="1389"/>
              <a:ext cx="3946" cy="726"/>
            </a:xfrm>
            <a:custGeom>
              <a:avLst/>
              <a:gdLst>
                <a:gd name="T0" fmla="*/ 0 w 3946"/>
                <a:gd name="T1" fmla="*/ 726 h 726"/>
                <a:gd name="T2" fmla="*/ 46 w 3946"/>
                <a:gd name="T3" fmla="*/ 0 h 726"/>
                <a:gd name="T4" fmla="*/ 1180 w 3946"/>
                <a:gd name="T5" fmla="*/ 0 h 726"/>
                <a:gd name="T6" fmla="*/ 1225 w 3946"/>
                <a:gd name="T7" fmla="*/ 726 h 726"/>
                <a:gd name="T8" fmla="*/ 2223 w 3946"/>
                <a:gd name="T9" fmla="*/ 726 h 726"/>
                <a:gd name="T10" fmla="*/ 2268 w 3946"/>
                <a:gd name="T11" fmla="*/ 0 h 726"/>
                <a:gd name="T12" fmla="*/ 3221 w 3946"/>
                <a:gd name="T13" fmla="*/ 0 h 726"/>
                <a:gd name="T14" fmla="*/ 3266 w 3946"/>
                <a:gd name="T15" fmla="*/ 726 h 726"/>
                <a:gd name="T16" fmla="*/ 3946 w 3946"/>
                <a:gd name="T17" fmla="*/ 726 h 7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46"/>
                <a:gd name="T28" fmla="*/ 0 h 726"/>
                <a:gd name="T29" fmla="*/ 3946 w 3946"/>
                <a:gd name="T30" fmla="*/ 726 h 7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46" h="726">
                  <a:moveTo>
                    <a:pt x="0" y="726"/>
                  </a:moveTo>
                  <a:lnTo>
                    <a:pt x="46" y="0"/>
                  </a:lnTo>
                  <a:lnTo>
                    <a:pt x="1180" y="0"/>
                  </a:lnTo>
                  <a:lnTo>
                    <a:pt x="1225" y="726"/>
                  </a:lnTo>
                  <a:lnTo>
                    <a:pt x="2223" y="726"/>
                  </a:lnTo>
                  <a:lnTo>
                    <a:pt x="2268" y="0"/>
                  </a:lnTo>
                  <a:lnTo>
                    <a:pt x="3221" y="0"/>
                  </a:lnTo>
                  <a:lnTo>
                    <a:pt x="3266" y="726"/>
                  </a:lnTo>
                  <a:lnTo>
                    <a:pt x="3946" y="7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1" name="Freeform 8"/>
            <p:cNvSpPr>
              <a:spLocks/>
            </p:cNvSpPr>
            <p:nvPr/>
          </p:nvSpPr>
          <p:spPr bwMode="auto">
            <a:xfrm>
              <a:off x="884" y="2387"/>
              <a:ext cx="4083" cy="998"/>
            </a:xfrm>
            <a:custGeom>
              <a:avLst/>
              <a:gdLst>
                <a:gd name="T0" fmla="*/ 0 w 4083"/>
                <a:gd name="T1" fmla="*/ 0 h 998"/>
                <a:gd name="T2" fmla="*/ 0 w 4083"/>
                <a:gd name="T3" fmla="*/ 998 h 998"/>
                <a:gd name="T4" fmla="*/ 4083 w 4083"/>
                <a:gd name="T5" fmla="*/ 998 h 998"/>
                <a:gd name="T6" fmla="*/ 0 60000 65536"/>
                <a:gd name="T7" fmla="*/ 0 60000 65536"/>
                <a:gd name="T8" fmla="*/ 0 60000 65536"/>
                <a:gd name="T9" fmla="*/ 0 w 4083"/>
                <a:gd name="T10" fmla="*/ 0 h 998"/>
                <a:gd name="T11" fmla="*/ 4083 w 4083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3" h="998">
                  <a:moveTo>
                    <a:pt x="0" y="0"/>
                  </a:moveTo>
                  <a:lnTo>
                    <a:pt x="0" y="998"/>
                  </a:lnTo>
                  <a:lnTo>
                    <a:pt x="4083" y="998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30732" name="Group 14"/>
            <p:cNvGrpSpPr>
              <a:grpSpLocks/>
            </p:cNvGrpSpPr>
            <p:nvPr/>
          </p:nvGrpSpPr>
          <p:grpSpPr bwMode="auto">
            <a:xfrm>
              <a:off x="1111" y="2614"/>
              <a:ext cx="1497" cy="771"/>
              <a:chOff x="1111" y="2614"/>
              <a:chExt cx="1497" cy="771"/>
            </a:xfrm>
          </p:grpSpPr>
          <p:sp>
            <p:nvSpPr>
              <p:cNvPr id="30752" name="Freeform 11"/>
              <p:cNvSpPr>
                <a:spLocks/>
              </p:cNvSpPr>
              <p:nvPr/>
            </p:nvSpPr>
            <p:spPr bwMode="auto">
              <a:xfrm>
                <a:off x="1111" y="2614"/>
                <a:ext cx="726" cy="771"/>
              </a:xfrm>
              <a:custGeom>
                <a:avLst/>
                <a:gdLst>
                  <a:gd name="T0" fmla="*/ 0 w 726"/>
                  <a:gd name="T1" fmla="*/ 0 h 771"/>
                  <a:gd name="T2" fmla="*/ 181 w 726"/>
                  <a:gd name="T3" fmla="*/ 544 h 771"/>
                  <a:gd name="T4" fmla="*/ 726 w 726"/>
                  <a:gd name="T5" fmla="*/ 771 h 771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771"/>
                  <a:gd name="T11" fmla="*/ 726 w 726"/>
                  <a:gd name="T12" fmla="*/ 771 h 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771">
                    <a:moveTo>
                      <a:pt x="0" y="0"/>
                    </a:moveTo>
                    <a:cubicBezTo>
                      <a:pt x="30" y="208"/>
                      <a:pt x="60" y="416"/>
                      <a:pt x="181" y="544"/>
                    </a:cubicBezTo>
                    <a:cubicBezTo>
                      <a:pt x="302" y="672"/>
                      <a:pt x="514" y="721"/>
                      <a:pt x="726" y="771"/>
                    </a:cubicBez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0753" name="Line 13"/>
              <p:cNvSpPr>
                <a:spLocks noChangeShapeType="1"/>
              </p:cNvSpPr>
              <p:nvPr/>
            </p:nvSpPr>
            <p:spPr bwMode="auto">
              <a:xfrm>
                <a:off x="1837" y="3385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0733" name="Freeform 19"/>
            <p:cNvSpPr>
              <a:spLocks/>
            </p:cNvSpPr>
            <p:nvPr/>
          </p:nvSpPr>
          <p:spPr bwMode="auto">
            <a:xfrm>
              <a:off x="2608" y="2614"/>
              <a:ext cx="862" cy="771"/>
            </a:xfrm>
            <a:custGeom>
              <a:avLst/>
              <a:gdLst>
                <a:gd name="T0" fmla="*/ 0 w 862"/>
                <a:gd name="T1" fmla="*/ 870 h 726"/>
                <a:gd name="T2" fmla="*/ 227 w 862"/>
                <a:gd name="T3" fmla="*/ 272 h 726"/>
                <a:gd name="T4" fmla="*/ 862 w 862"/>
                <a:gd name="T5" fmla="*/ 0 h 726"/>
                <a:gd name="T6" fmla="*/ 0 60000 65536"/>
                <a:gd name="T7" fmla="*/ 0 60000 65536"/>
                <a:gd name="T8" fmla="*/ 0 60000 65536"/>
                <a:gd name="T9" fmla="*/ 0 w 862"/>
                <a:gd name="T10" fmla="*/ 0 h 726"/>
                <a:gd name="T11" fmla="*/ 862 w 862"/>
                <a:gd name="T12" fmla="*/ 726 h 7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2" h="726">
                  <a:moveTo>
                    <a:pt x="0" y="726"/>
                  </a:moveTo>
                  <a:cubicBezTo>
                    <a:pt x="41" y="537"/>
                    <a:pt x="83" y="348"/>
                    <a:pt x="227" y="227"/>
                  </a:cubicBezTo>
                  <a:cubicBezTo>
                    <a:pt x="371" y="106"/>
                    <a:pt x="616" y="53"/>
                    <a:pt x="862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4" name="Line 20"/>
            <p:cNvSpPr>
              <a:spLocks noChangeShapeType="1"/>
            </p:cNvSpPr>
            <p:nvPr/>
          </p:nvSpPr>
          <p:spPr bwMode="auto">
            <a:xfrm flipH="1">
              <a:off x="884" y="2614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30735" name="Group 21"/>
            <p:cNvGrpSpPr>
              <a:grpSpLocks/>
            </p:cNvGrpSpPr>
            <p:nvPr/>
          </p:nvGrpSpPr>
          <p:grpSpPr bwMode="auto">
            <a:xfrm>
              <a:off x="3470" y="2614"/>
              <a:ext cx="1497" cy="771"/>
              <a:chOff x="1111" y="2614"/>
              <a:chExt cx="1497" cy="771"/>
            </a:xfrm>
          </p:grpSpPr>
          <p:sp>
            <p:nvSpPr>
              <p:cNvPr id="30750" name="Freeform 22"/>
              <p:cNvSpPr>
                <a:spLocks/>
              </p:cNvSpPr>
              <p:nvPr/>
            </p:nvSpPr>
            <p:spPr bwMode="auto">
              <a:xfrm>
                <a:off x="1111" y="2614"/>
                <a:ext cx="726" cy="771"/>
              </a:xfrm>
              <a:custGeom>
                <a:avLst/>
                <a:gdLst>
                  <a:gd name="T0" fmla="*/ 0 w 726"/>
                  <a:gd name="T1" fmla="*/ 0 h 771"/>
                  <a:gd name="T2" fmla="*/ 181 w 726"/>
                  <a:gd name="T3" fmla="*/ 544 h 771"/>
                  <a:gd name="T4" fmla="*/ 726 w 726"/>
                  <a:gd name="T5" fmla="*/ 771 h 771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771"/>
                  <a:gd name="T11" fmla="*/ 726 w 726"/>
                  <a:gd name="T12" fmla="*/ 771 h 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771">
                    <a:moveTo>
                      <a:pt x="0" y="0"/>
                    </a:moveTo>
                    <a:cubicBezTo>
                      <a:pt x="30" y="208"/>
                      <a:pt x="60" y="416"/>
                      <a:pt x="181" y="544"/>
                    </a:cubicBezTo>
                    <a:cubicBezTo>
                      <a:pt x="302" y="672"/>
                      <a:pt x="514" y="721"/>
                      <a:pt x="726" y="771"/>
                    </a:cubicBez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0751" name="Line 23"/>
              <p:cNvSpPr>
                <a:spLocks noChangeShapeType="1"/>
              </p:cNvSpPr>
              <p:nvPr/>
            </p:nvSpPr>
            <p:spPr bwMode="auto">
              <a:xfrm>
                <a:off x="1837" y="3385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0736" name="Line 25"/>
            <p:cNvSpPr>
              <a:spLocks noChangeShapeType="1"/>
            </p:cNvSpPr>
            <p:nvPr/>
          </p:nvSpPr>
          <p:spPr bwMode="auto">
            <a:xfrm>
              <a:off x="884" y="3294"/>
              <a:ext cx="39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7" name="Line 26"/>
            <p:cNvSpPr>
              <a:spLocks noChangeShapeType="1"/>
            </p:cNvSpPr>
            <p:nvPr/>
          </p:nvSpPr>
          <p:spPr bwMode="auto">
            <a:xfrm>
              <a:off x="884" y="2704"/>
              <a:ext cx="39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8" name="Line 27"/>
            <p:cNvSpPr>
              <a:spLocks noChangeShapeType="1"/>
            </p:cNvSpPr>
            <p:nvPr/>
          </p:nvSpPr>
          <p:spPr bwMode="auto">
            <a:xfrm>
              <a:off x="930" y="1752"/>
              <a:ext cx="39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39" name="Line 28"/>
            <p:cNvSpPr>
              <a:spLocks noChangeShapeType="1"/>
            </p:cNvSpPr>
            <p:nvPr/>
          </p:nvSpPr>
          <p:spPr bwMode="auto">
            <a:xfrm>
              <a:off x="884" y="2992"/>
              <a:ext cx="39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0" name="Line 29"/>
            <p:cNvSpPr>
              <a:spLocks noChangeShapeType="1"/>
            </p:cNvSpPr>
            <p:nvPr/>
          </p:nvSpPr>
          <p:spPr bwMode="auto">
            <a:xfrm>
              <a:off x="2088" y="1752"/>
              <a:ext cx="0" cy="7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1" name="Line 30"/>
            <p:cNvSpPr>
              <a:spLocks noChangeShapeType="1"/>
            </p:cNvSpPr>
            <p:nvPr/>
          </p:nvSpPr>
          <p:spPr bwMode="auto">
            <a:xfrm>
              <a:off x="2731" y="2251"/>
              <a:ext cx="0" cy="7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2" name="Line 31"/>
            <p:cNvSpPr>
              <a:spLocks noChangeShapeType="1"/>
            </p:cNvSpPr>
            <p:nvPr/>
          </p:nvSpPr>
          <p:spPr bwMode="auto">
            <a:xfrm>
              <a:off x="2562" y="2432"/>
              <a:ext cx="13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3" name="Line 32"/>
            <p:cNvSpPr>
              <a:spLocks noChangeShapeType="1"/>
            </p:cNvSpPr>
            <p:nvPr/>
          </p:nvSpPr>
          <p:spPr bwMode="auto">
            <a:xfrm flipH="1">
              <a:off x="2109" y="2432"/>
              <a:ext cx="13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4" name="Text Box 33"/>
            <p:cNvSpPr txBox="1">
              <a:spLocks noChangeArrowheads="1"/>
            </p:cNvSpPr>
            <p:nvPr/>
          </p:nvSpPr>
          <p:spPr bwMode="auto">
            <a:xfrm>
              <a:off x="2213" y="2234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i="1"/>
                <a:t>t</a:t>
              </a:r>
              <a:r>
                <a:rPr lang="en-US" altLang="zh-TW" sz="2800" i="1" baseline="-25000"/>
                <a:t>d</a:t>
              </a:r>
            </a:p>
          </p:txBody>
        </p:sp>
        <p:sp>
          <p:nvSpPr>
            <p:cNvPr id="30745" name="Line 34"/>
            <p:cNvSpPr>
              <a:spLocks noChangeShapeType="1"/>
            </p:cNvSpPr>
            <p:nvPr/>
          </p:nvSpPr>
          <p:spPr bwMode="auto">
            <a:xfrm>
              <a:off x="3152" y="2704"/>
              <a:ext cx="0" cy="95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6" name="Line 35"/>
            <p:cNvSpPr>
              <a:spLocks noChangeShapeType="1"/>
            </p:cNvSpPr>
            <p:nvPr/>
          </p:nvSpPr>
          <p:spPr bwMode="auto">
            <a:xfrm>
              <a:off x="2632" y="3294"/>
              <a:ext cx="0" cy="36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7" name="Line 36"/>
            <p:cNvSpPr>
              <a:spLocks noChangeShapeType="1"/>
            </p:cNvSpPr>
            <p:nvPr/>
          </p:nvSpPr>
          <p:spPr bwMode="auto">
            <a:xfrm>
              <a:off x="3016" y="3566"/>
              <a:ext cx="13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8" name="Line 37"/>
            <p:cNvSpPr>
              <a:spLocks noChangeShapeType="1"/>
            </p:cNvSpPr>
            <p:nvPr/>
          </p:nvSpPr>
          <p:spPr bwMode="auto">
            <a:xfrm flipH="1">
              <a:off x="2624" y="3566"/>
              <a:ext cx="13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749" name="Text Box 39"/>
            <p:cNvSpPr txBox="1">
              <a:spLocks noChangeArrowheads="1"/>
            </p:cNvSpPr>
            <p:nvPr/>
          </p:nvSpPr>
          <p:spPr bwMode="auto">
            <a:xfrm>
              <a:off x="2801" y="3385"/>
              <a:ext cx="2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i="1"/>
                <a:t>t</a:t>
              </a:r>
              <a:r>
                <a:rPr lang="en-US" altLang="zh-TW" sz="2800" i="1" baseline="-25000"/>
                <a:t>r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900113" y="4111625"/>
            <a:ext cx="550862" cy="1333500"/>
            <a:chOff x="4795" y="2523"/>
            <a:chExt cx="347" cy="840"/>
          </a:xfrm>
        </p:grpSpPr>
        <p:sp>
          <p:nvSpPr>
            <p:cNvPr id="30726" name="Text Box 41"/>
            <p:cNvSpPr txBox="1">
              <a:spLocks noChangeArrowheads="1"/>
            </p:cNvSpPr>
            <p:nvPr/>
          </p:nvSpPr>
          <p:spPr bwMode="auto">
            <a:xfrm>
              <a:off x="4795" y="3151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 b="0">
                  <a:latin typeface="Courier New" panose="02070309020205020404" pitchFamily="49" charset="0"/>
                </a:rPr>
                <a:t>10%</a:t>
              </a:r>
            </a:p>
          </p:txBody>
        </p:sp>
        <p:sp>
          <p:nvSpPr>
            <p:cNvPr id="30727" name="Text Box 42"/>
            <p:cNvSpPr txBox="1">
              <a:spLocks noChangeArrowheads="1"/>
            </p:cNvSpPr>
            <p:nvPr/>
          </p:nvSpPr>
          <p:spPr bwMode="auto">
            <a:xfrm>
              <a:off x="4795" y="2523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 b="0">
                  <a:latin typeface="Courier New" panose="02070309020205020404" pitchFamily="49" charset="0"/>
                </a:rPr>
                <a:t>90%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auto">
            <a:xfrm>
              <a:off x="4795" y="2840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 b="0">
                  <a:latin typeface="Courier New" panose="02070309020205020404" pitchFamily="49" charset="0"/>
                </a:rPr>
                <a:t>50%</a:t>
              </a:r>
            </a:p>
          </p:txBody>
        </p:sp>
      </p:grpSp>
      <p:sp>
        <p:nvSpPr>
          <p:cNvPr id="30725" name="Rectangle 45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Switching Timing Parameters</a:t>
            </a:r>
            <a:endParaRPr lang="en-US" altLang="zh-TW" sz="32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313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Outline</a:t>
            </a:r>
          </a:p>
        </p:txBody>
      </p:sp>
      <p:sp>
        <p:nvSpPr>
          <p:cNvPr id="651267" name="Rectangle 3"/>
          <p:cNvSpPr>
            <a:spLocks noChangeArrowheads="1"/>
          </p:cNvSpPr>
          <p:nvPr/>
        </p:nvSpPr>
        <p:spPr bwMode="auto">
          <a:xfrm>
            <a:off x="539750" y="981075"/>
            <a:ext cx="83788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Element Design Guides 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Process Errors and Matched Layout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CMOS Gate Transistor Sizing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Conductor Sizing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Charge Sharing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Design Margining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Yield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31" name="Freeform 35"/>
          <p:cNvSpPr>
            <a:spLocks/>
          </p:cNvSpPr>
          <p:nvPr/>
        </p:nvSpPr>
        <p:spPr bwMode="auto">
          <a:xfrm>
            <a:off x="1835150" y="1914525"/>
            <a:ext cx="6470650" cy="3819525"/>
          </a:xfrm>
          <a:custGeom>
            <a:avLst/>
            <a:gdLst>
              <a:gd name="T0" fmla="*/ 0 w 4076"/>
              <a:gd name="T1" fmla="*/ 2147483647 h 2406"/>
              <a:gd name="T2" fmla="*/ 2147483647 w 4076"/>
              <a:gd name="T3" fmla="*/ 2147483647 h 2406"/>
              <a:gd name="T4" fmla="*/ 2147483647 w 4076"/>
              <a:gd name="T5" fmla="*/ 2147483647 h 2406"/>
              <a:gd name="T6" fmla="*/ 2147483647 w 4076"/>
              <a:gd name="T7" fmla="*/ 2147483647 h 2406"/>
              <a:gd name="T8" fmla="*/ 2147483647 w 4076"/>
              <a:gd name="T9" fmla="*/ 2147483647 h 2406"/>
              <a:gd name="T10" fmla="*/ 2147483647 w 4076"/>
              <a:gd name="T11" fmla="*/ 2147483647 h 2406"/>
              <a:gd name="T12" fmla="*/ 2147483647 w 4076"/>
              <a:gd name="T13" fmla="*/ 2147483647 h 2406"/>
              <a:gd name="T14" fmla="*/ 2147483647 w 4076"/>
              <a:gd name="T15" fmla="*/ 2147483647 h 2406"/>
              <a:gd name="T16" fmla="*/ 2147483647 w 4076"/>
              <a:gd name="T17" fmla="*/ 0 h 24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76"/>
              <a:gd name="T28" fmla="*/ 0 h 2406"/>
              <a:gd name="T29" fmla="*/ 4076 w 4076"/>
              <a:gd name="T30" fmla="*/ 2406 h 240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76" h="2406">
                <a:moveTo>
                  <a:pt x="0" y="2406"/>
                </a:moveTo>
                <a:cubicBezTo>
                  <a:pt x="53" y="2322"/>
                  <a:pt x="106" y="2239"/>
                  <a:pt x="182" y="2133"/>
                </a:cubicBezTo>
                <a:cubicBezTo>
                  <a:pt x="258" y="2027"/>
                  <a:pt x="348" y="1898"/>
                  <a:pt x="454" y="1770"/>
                </a:cubicBezTo>
                <a:cubicBezTo>
                  <a:pt x="560" y="1642"/>
                  <a:pt x="711" y="1475"/>
                  <a:pt x="817" y="1362"/>
                </a:cubicBezTo>
                <a:cubicBezTo>
                  <a:pt x="923" y="1249"/>
                  <a:pt x="968" y="1188"/>
                  <a:pt x="1089" y="1090"/>
                </a:cubicBezTo>
                <a:cubicBezTo>
                  <a:pt x="1210" y="992"/>
                  <a:pt x="1286" y="909"/>
                  <a:pt x="1543" y="773"/>
                </a:cubicBezTo>
                <a:cubicBezTo>
                  <a:pt x="1800" y="637"/>
                  <a:pt x="2298" y="392"/>
                  <a:pt x="2631" y="274"/>
                </a:cubicBezTo>
                <a:cubicBezTo>
                  <a:pt x="2964" y="156"/>
                  <a:pt x="3301" y="112"/>
                  <a:pt x="3542" y="66"/>
                </a:cubicBezTo>
                <a:cubicBezTo>
                  <a:pt x="3783" y="20"/>
                  <a:pt x="3929" y="10"/>
                  <a:pt x="4076" y="0"/>
                </a:cubicBezTo>
              </a:path>
            </a:pathLst>
          </a:custGeom>
          <a:noFill/>
          <a:ln w="38100" cap="flat" cmpd="sng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69730" name="Freeform 34"/>
          <p:cNvSpPr>
            <a:spLocks/>
          </p:cNvSpPr>
          <p:nvPr/>
        </p:nvSpPr>
        <p:spPr bwMode="auto">
          <a:xfrm>
            <a:off x="1876425" y="1412875"/>
            <a:ext cx="6440488" cy="4321175"/>
          </a:xfrm>
          <a:custGeom>
            <a:avLst/>
            <a:gdLst>
              <a:gd name="T0" fmla="*/ 2147483647 w 4037"/>
              <a:gd name="T1" fmla="*/ 2147483647 h 2722"/>
              <a:gd name="T2" fmla="*/ 0 w 4037"/>
              <a:gd name="T3" fmla="*/ 2147483647 h 2722"/>
              <a:gd name="T4" fmla="*/ 0 w 4037"/>
              <a:gd name="T5" fmla="*/ 0 h 2722"/>
              <a:gd name="T6" fmla="*/ 0 60000 65536"/>
              <a:gd name="T7" fmla="*/ 0 60000 65536"/>
              <a:gd name="T8" fmla="*/ 0 60000 65536"/>
              <a:gd name="T9" fmla="*/ 0 w 4037"/>
              <a:gd name="T10" fmla="*/ 0 h 2722"/>
              <a:gd name="T11" fmla="*/ 4037 w 4037"/>
              <a:gd name="T12" fmla="*/ 2722 h 27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" h="2722">
                <a:moveTo>
                  <a:pt x="4037" y="2722"/>
                </a:moveTo>
                <a:lnTo>
                  <a:pt x="0" y="2722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Step Response of an RC Circuit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1188" y="2852738"/>
            <a:ext cx="4154487" cy="3521075"/>
            <a:chOff x="385" y="1797"/>
            <a:chExt cx="2617" cy="2218"/>
          </a:xfrm>
        </p:grpSpPr>
        <p:sp>
          <p:nvSpPr>
            <p:cNvPr id="31760" name="Text Box 4"/>
            <p:cNvSpPr txBox="1">
              <a:spLocks noChangeArrowheads="1"/>
            </p:cNvSpPr>
            <p:nvPr/>
          </p:nvSpPr>
          <p:spPr bwMode="auto">
            <a:xfrm>
              <a:off x="2351" y="3688"/>
              <a:ext cx="6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solidFill>
                    <a:srgbClr val="66FF33"/>
                  </a:solidFill>
                  <a:latin typeface="Symbol" panose="05050102010706020507" pitchFamily="18" charset="2"/>
                </a:rPr>
                <a:t>t</a:t>
              </a:r>
              <a:r>
                <a:rPr lang="en-US" altLang="zh-TW" sz="2800" b="0" i="1">
                  <a:solidFill>
                    <a:srgbClr val="66FF33"/>
                  </a:solidFill>
                  <a:latin typeface="Times New Roman" panose="02020603050405020304" pitchFamily="18" charset="0"/>
                </a:rPr>
                <a:t>=RC</a:t>
              </a:r>
            </a:p>
          </p:txBody>
        </p:sp>
        <p:sp>
          <p:nvSpPr>
            <p:cNvPr id="31761" name="Text Box 5"/>
            <p:cNvSpPr txBox="1">
              <a:spLocks noChangeArrowheads="1"/>
            </p:cNvSpPr>
            <p:nvPr/>
          </p:nvSpPr>
          <p:spPr bwMode="auto">
            <a:xfrm>
              <a:off x="385" y="1797"/>
              <a:ext cx="5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solidFill>
                    <a:srgbClr val="66FF33"/>
                  </a:solidFill>
                  <a:latin typeface="Symbol" panose="05050102010706020507" pitchFamily="18" charset="2"/>
                </a:rPr>
                <a:t>0.63</a:t>
              </a:r>
              <a:endParaRPr lang="en-US" altLang="zh-TW" sz="2800" b="0" i="1">
                <a:solidFill>
                  <a:srgbClr val="66FF33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62" name="Freeform 6"/>
            <p:cNvSpPr>
              <a:spLocks/>
            </p:cNvSpPr>
            <p:nvPr/>
          </p:nvSpPr>
          <p:spPr bwMode="auto">
            <a:xfrm>
              <a:off x="930" y="1979"/>
              <a:ext cx="1788" cy="1769"/>
            </a:xfrm>
            <a:custGeom>
              <a:avLst/>
              <a:gdLst>
                <a:gd name="T0" fmla="*/ 0 w 1769"/>
                <a:gd name="T1" fmla="*/ 0 h 1679"/>
                <a:gd name="T2" fmla="*/ 1826 w 1769"/>
                <a:gd name="T3" fmla="*/ 0 h 1679"/>
                <a:gd name="T4" fmla="*/ 1826 w 1769"/>
                <a:gd name="T5" fmla="*/ 1964 h 1679"/>
                <a:gd name="T6" fmla="*/ 0 60000 65536"/>
                <a:gd name="T7" fmla="*/ 0 60000 65536"/>
                <a:gd name="T8" fmla="*/ 0 60000 65536"/>
                <a:gd name="T9" fmla="*/ 0 w 1769"/>
                <a:gd name="T10" fmla="*/ 0 h 1679"/>
                <a:gd name="T11" fmla="*/ 1769 w 1769"/>
                <a:gd name="T12" fmla="*/ 1679 h 16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" h="1679">
                  <a:moveTo>
                    <a:pt x="0" y="0"/>
                  </a:moveTo>
                  <a:lnTo>
                    <a:pt x="1769" y="0"/>
                  </a:lnTo>
                  <a:lnTo>
                    <a:pt x="1769" y="1679"/>
                  </a:lnTo>
                </a:path>
              </a:pathLst>
            </a:custGeom>
            <a:noFill/>
            <a:ln w="19050" cap="flat" cmpd="sng">
              <a:solidFill>
                <a:srgbClr val="66FF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051050" y="1412875"/>
            <a:ext cx="6102350" cy="4406900"/>
            <a:chOff x="1292" y="890"/>
            <a:chExt cx="3844" cy="2776"/>
          </a:xfrm>
        </p:grpSpPr>
        <p:sp>
          <p:nvSpPr>
            <p:cNvPr id="31757" name="Text Box 12"/>
            <p:cNvSpPr txBox="1">
              <a:spLocks noChangeArrowheads="1"/>
            </p:cNvSpPr>
            <p:nvPr/>
          </p:nvSpPr>
          <p:spPr bwMode="auto">
            <a:xfrm>
              <a:off x="1292" y="3339"/>
              <a:ext cx="3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0.1</a:t>
              </a:r>
            </a:p>
          </p:txBody>
        </p:sp>
        <p:sp>
          <p:nvSpPr>
            <p:cNvPr id="31758" name="Freeform 13"/>
            <p:cNvSpPr>
              <a:spLocks/>
            </p:cNvSpPr>
            <p:nvPr/>
          </p:nvSpPr>
          <p:spPr bwMode="auto">
            <a:xfrm>
              <a:off x="1338" y="1274"/>
              <a:ext cx="3356" cy="2065"/>
            </a:xfrm>
            <a:custGeom>
              <a:avLst/>
              <a:gdLst>
                <a:gd name="T0" fmla="*/ 0 w 3356"/>
                <a:gd name="T1" fmla="*/ 2114 h 2041"/>
                <a:gd name="T2" fmla="*/ 0 w 3356"/>
                <a:gd name="T3" fmla="*/ 0 h 2041"/>
                <a:gd name="T4" fmla="*/ 3356 w 3356"/>
                <a:gd name="T5" fmla="*/ 0 h 2041"/>
                <a:gd name="T6" fmla="*/ 0 60000 65536"/>
                <a:gd name="T7" fmla="*/ 0 60000 65536"/>
                <a:gd name="T8" fmla="*/ 0 60000 65536"/>
                <a:gd name="T9" fmla="*/ 0 w 3356"/>
                <a:gd name="T10" fmla="*/ 0 h 2041"/>
                <a:gd name="T11" fmla="*/ 3356 w 3356"/>
                <a:gd name="T12" fmla="*/ 2041 h 20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6" h="2041">
                  <a:moveTo>
                    <a:pt x="0" y="2041"/>
                  </a:moveTo>
                  <a:lnTo>
                    <a:pt x="0" y="0"/>
                  </a:lnTo>
                  <a:lnTo>
                    <a:pt x="3356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59" name="Text Box 16"/>
            <p:cNvSpPr txBox="1">
              <a:spLocks noChangeArrowheads="1"/>
            </p:cNvSpPr>
            <p:nvPr/>
          </p:nvSpPr>
          <p:spPr bwMode="auto">
            <a:xfrm>
              <a:off x="4740" y="890"/>
              <a:ext cx="3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0.9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124075" y="2041525"/>
            <a:ext cx="5327650" cy="3278188"/>
            <a:chOff x="1338" y="1286"/>
            <a:chExt cx="3356" cy="2065"/>
          </a:xfrm>
        </p:grpSpPr>
        <p:sp>
          <p:nvSpPr>
            <p:cNvPr id="31755" name="Text Box 19"/>
            <p:cNvSpPr txBox="1">
              <a:spLocks noChangeArrowheads="1"/>
            </p:cNvSpPr>
            <p:nvPr/>
          </p:nvSpPr>
          <p:spPr bwMode="auto">
            <a:xfrm>
              <a:off x="2835" y="3022"/>
              <a:ext cx="6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~2.2</a:t>
              </a:r>
              <a:r>
                <a:rPr lang="en-US" altLang="zh-TW" sz="2800" b="0" i="1">
                  <a:solidFill>
                    <a:schemeClr val="bg1"/>
                  </a:solidFill>
                  <a:latin typeface="Symbol" panose="05050102010706020507" pitchFamily="18" charset="2"/>
                </a:rPr>
                <a:t>t</a:t>
              </a:r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 flipH="1" flipV="1">
              <a:off x="1338" y="1286"/>
              <a:ext cx="3356" cy="2065"/>
            </a:xfrm>
            <a:custGeom>
              <a:avLst/>
              <a:gdLst>
                <a:gd name="T0" fmla="*/ 0 w 3356"/>
                <a:gd name="T1" fmla="*/ 2114 h 2041"/>
                <a:gd name="T2" fmla="*/ 0 w 3356"/>
                <a:gd name="T3" fmla="*/ 0 h 2041"/>
                <a:gd name="T4" fmla="*/ 3356 w 3356"/>
                <a:gd name="T5" fmla="*/ 0 h 2041"/>
                <a:gd name="T6" fmla="*/ 0 60000 65536"/>
                <a:gd name="T7" fmla="*/ 0 60000 65536"/>
                <a:gd name="T8" fmla="*/ 0 60000 65536"/>
                <a:gd name="T9" fmla="*/ 0 w 3356"/>
                <a:gd name="T10" fmla="*/ 0 h 2041"/>
                <a:gd name="T11" fmla="*/ 3356 w 3356"/>
                <a:gd name="T12" fmla="*/ 2041 h 20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6" h="2041">
                  <a:moveTo>
                    <a:pt x="0" y="2041"/>
                  </a:moveTo>
                  <a:lnTo>
                    <a:pt x="0" y="0"/>
                  </a:lnTo>
                  <a:lnTo>
                    <a:pt x="3356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79600" y="3429000"/>
            <a:ext cx="2560638" cy="519113"/>
            <a:chOff x="942" y="2160"/>
            <a:chExt cx="2034" cy="327"/>
          </a:xfrm>
        </p:grpSpPr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942" y="2314"/>
              <a:ext cx="1315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54" name="Text Box 32"/>
            <p:cNvSpPr txBox="1">
              <a:spLocks noChangeArrowheads="1"/>
            </p:cNvSpPr>
            <p:nvPr/>
          </p:nvSpPr>
          <p:spPr bwMode="auto">
            <a:xfrm>
              <a:off x="2212" y="2160"/>
              <a:ext cx="7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latin typeface="Times New Roman" panose="02020603050405020304" pitchFamily="18" charset="0"/>
                </a:rPr>
                <a:t>0.69</a:t>
              </a:r>
              <a:r>
                <a:rPr lang="en-US" altLang="zh-TW" sz="2800" b="0" i="1">
                  <a:latin typeface="Symbol" panose="05050102010706020507" pitchFamily="18" charset="2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Analytic Delay Model</a:t>
            </a:r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-7938" y="1268413"/>
            <a:ext cx="2551113" cy="2881312"/>
            <a:chOff x="-5" y="799"/>
            <a:chExt cx="1607" cy="1815"/>
          </a:xfrm>
        </p:grpSpPr>
        <p:grpSp>
          <p:nvGrpSpPr>
            <p:cNvPr id="4144" name="Group 4"/>
            <p:cNvGrpSpPr>
              <a:grpSpLocks/>
            </p:cNvGrpSpPr>
            <p:nvPr/>
          </p:nvGrpSpPr>
          <p:grpSpPr bwMode="auto">
            <a:xfrm>
              <a:off x="740" y="1978"/>
              <a:ext cx="136" cy="545"/>
              <a:chOff x="1338" y="2568"/>
              <a:chExt cx="136" cy="545"/>
            </a:xfrm>
          </p:grpSpPr>
          <p:sp>
            <p:nvSpPr>
              <p:cNvPr id="4167" name="Freeform 5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68" name="Line 6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145" name="Group 7"/>
            <p:cNvGrpSpPr>
              <a:grpSpLocks/>
            </p:cNvGrpSpPr>
            <p:nvPr/>
          </p:nvGrpSpPr>
          <p:grpSpPr bwMode="auto">
            <a:xfrm>
              <a:off x="740" y="1298"/>
              <a:ext cx="136" cy="545"/>
              <a:chOff x="1338" y="2568"/>
              <a:chExt cx="136" cy="545"/>
            </a:xfrm>
          </p:grpSpPr>
          <p:sp>
            <p:nvSpPr>
              <p:cNvPr id="4165" name="Freeform 8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66" name="Line 9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146" name="Oval 10"/>
            <p:cNvSpPr>
              <a:spLocks noChangeArrowheads="1"/>
            </p:cNvSpPr>
            <p:nvPr/>
          </p:nvSpPr>
          <p:spPr bwMode="auto">
            <a:xfrm>
              <a:off x="649" y="1525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47" name="AutoShape 11"/>
            <p:cNvSpPr>
              <a:spLocks noChangeArrowheads="1"/>
            </p:cNvSpPr>
            <p:nvPr/>
          </p:nvSpPr>
          <p:spPr bwMode="auto">
            <a:xfrm flipV="1">
              <a:off x="831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48" name="Oval 12"/>
            <p:cNvSpPr>
              <a:spLocks noChangeArrowheads="1"/>
            </p:cNvSpPr>
            <p:nvPr/>
          </p:nvSpPr>
          <p:spPr bwMode="auto">
            <a:xfrm>
              <a:off x="831" y="1071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49" name="Line 13"/>
            <p:cNvSpPr>
              <a:spLocks noChangeShapeType="1"/>
            </p:cNvSpPr>
            <p:nvPr/>
          </p:nvSpPr>
          <p:spPr bwMode="auto">
            <a:xfrm flipV="1">
              <a:off x="876" y="1162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0" name="Line 14"/>
            <p:cNvSpPr>
              <a:spLocks noChangeShapeType="1"/>
            </p:cNvSpPr>
            <p:nvPr/>
          </p:nvSpPr>
          <p:spPr bwMode="auto">
            <a:xfrm flipV="1">
              <a:off x="876" y="1797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1" name="Freeform 15"/>
            <p:cNvSpPr>
              <a:spLocks/>
            </p:cNvSpPr>
            <p:nvPr/>
          </p:nvSpPr>
          <p:spPr bwMode="auto">
            <a:xfrm>
              <a:off x="876" y="1888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2" name="Oval 16"/>
            <p:cNvSpPr>
              <a:spLocks noChangeArrowheads="1"/>
            </p:cNvSpPr>
            <p:nvPr/>
          </p:nvSpPr>
          <p:spPr bwMode="auto">
            <a:xfrm>
              <a:off x="831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53" name="Line 17"/>
            <p:cNvSpPr>
              <a:spLocks noChangeShapeType="1"/>
            </p:cNvSpPr>
            <p:nvPr/>
          </p:nvSpPr>
          <p:spPr bwMode="auto">
            <a:xfrm>
              <a:off x="1420" y="2114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4" name="Freeform 18"/>
            <p:cNvSpPr>
              <a:spLocks/>
            </p:cNvSpPr>
            <p:nvPr/>
          </p:nvSpPr>
          <p:spPr bwMode="auto">
            <a:xfrm>
              <a:off x="1420" y="2160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5" name="Line 19"/>
            <p:cNvSpPr>
              <a:spLocks noChangeShapeType="1"/>
            </p:cNvSpPr>
            <p:nvPr/>
          </p:nvSpPr>
          <p:spPr bwMode="auto">
            <a:xfrm>
              <a:off x="1511" y="2160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6" name="AutoShape 20"/>
            <p:cNvSpPr>
              <a:spLocks noChangeArrowheads="1"/>
            </p:cNvSpPr>
            <p:nvPr/>
          </p:nvSpPr>
          <p:spPr bwMode="auto">
            <a:xfrm flipV="1">
              <a:off x="1466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57" name="Freeform 21"/>
            <p:cNvSpPr>
              <a:spLocks/>
            </p:cNvSpPr>
            <p:nvPr/>
          </p:nvSpPr>
          <p:spPr bwMode="auto">
            <a:xfrm>
              <a:off x="513" y="1570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8" name="Line 22"/>
            <p:cNvSpPr>
              <a:spLocks noChangeShapeType="1"/>
            </p:cNvSpPr>
            <p:nvPr/>
          </p:nvSpPr>
          <p:spPr bwMode="auto">
            <a:xfrm flipH="1">
              <a:off x="286" y="1888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59" name="Oval 23"/>
            <p:cNvSpPr>
              <a:spLocks noChangeArrowheads="1"/>
            </p:cNvSpPr>
            <p:nvPr/>
          </p:nvSpPr>
          <p:spPr bwMode="auto">
            <a:xfrm>
              <a:off x="468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60" name="Text Box 24"/>
            <p:cNvSpPr txBox="1">
              <a:spLocks noChangeArrowheads="1"/>
            </p:cNvSpPr>
            <p:nvPr/>
          </p:nvSpPr>
          <p:spPr bwMode="auto">
            <a:xfrm>
              <a:off x="-5" y="1614"/>
              <a:ext cx="4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i</a:t>
              </a:r>
              <a:r>
                <a:rPr lang="en-US" altLang="zh-TW" i="1">
                  <a:latin typeface="Times New Roman" panose="02020603050405020304" pitchFamily="18" charset="0"/>
                </a:rPr>
                <a:t>→0</a:t>
              </a:r>
            </a:p>
          </p:txBody>
        </p:sp>
        <p:sp>
          <p:nvSpPr>
            <p:cNvPr id="4161" name="Text Box 25"/>
            <p:cNvSpPr txBox="1">
              <a:spLocks noChangeArrowheads="1"/>
            </p:cNvSpPr>
            <p:nvPr/>
          </p:nvSpPr>
          <p:spPr bwMode="auto">
            <a:xfrm>
              <a:off x="829" y="1614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Vo→V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162" name="Freeform 26"/>
            <p:cNvSpPr>
              <a:spLocks/>
            </p:cNvSpPr>
            <p:nvPr/>
          </p:nvSpPr>
          <p:spPr bwMode="auto">
            <a:xfrm>
              <a:off x="997" y="1207"/>
              <a:ext cx="377" cy="454"/>
            </a:xfrm>
            <a:custGeom>
              <a:avLst/>
              <a:gdLst>
                <a:gd name="T0" fmla="*/ 14 w 377"/>
                <a:gd name="T1" fmla="*/ 0 h 454"/>
                <a:gd name="T2" fmla="*/ 60 w 377"/>
                <a:gd name="T3" fmla="*/ 318 h 454"/>
                <a:gd name="T4" fmla="*/ 377 w 377"/>
                <a:gd name="T5" fmla="*/ 454 h 454"/>
                <a:gd name="T6" fmla="*/ 0 60000 65536"/>
                <a:gd name="T7" fmla="*/ 0 60000 65536"/>
                <a:gd name="T8" fmla="*/ 0 60000 65536"/>
                <a:gd name="T9" fmla="*/ 0 w 377"/>
                <a:gd name="T10" fmla="*/ 0 h 454"/>
                <a:gd name="T11" fmla="*/ 377 w 377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" h="454">
                  <a:moveTo>
                    <a:pt x="14" y="0"/>
                  </a:moveTo>
                  <a:cubicBezTo>
                    <a:pt x="7" y="121"/>
                    <a:pt x="0" y="242"/>
                    <a:pt x="60" y="318"/>
                  </a:cubicBezTo>
                  <a:cubicBezTo>
                    <a:pt x="120" y="394"/>
                    <a:pt x="248" y="424"/>
                    <a:pt x="377" y="45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63" name="Text Box 27"/>
            <p:cNvSpPr txBox="1">
              <a:spLocks noChangeArrowheads="1"/>
            </p:cNvSpPr>
            <p:nvPr/>
          </p:nvSpPr>
          <p:spPr bwMode="auto">
            <a:xfrm>
              <a:off x="685" y="799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164" name="Text Box 28"/>
            <p:cNvSpPr txBox="1">
              <a:spLocks noChangeArrowheads="1"/>
            </p:cNvSpPr>
            <p:nvPr/>
          </p:nvSpPr>
          <p:spPr bwMode="auto">
            <a:xfrm>
              <a:off x="1147" y="2024"/>
              <a:ext cx="2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C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4102" name="Group 29"/>
          <p:cNvGrpSpPr>
            <a:grpSpLocks/>
          </p:cNvGrpSpPr>
          <p:nvPr/>
        </p:nvGrpSpPr>
        <p:grpSpPr bwMode="auto">
          <a:xfrm>
            <a:off x="2916238" y="1268413"/>
            <a:ext cx="2586037" cy="2881312"/>
            <a:chOff x="1561" y="799"/>
            <a:chExt cx="1629" cy="1815"/>
          </a:xfrm>
        </p:grpSpPr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1561" y="1614"/>
              <a:ext cx="5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i</a:t>
              </a:r>
              <a:r>
                <a:rPr lang="en-US" altLang="zh-TW" i="1">
                  <a:latin typeface="Times New Roman" panose="02020603050405020304" pitchFamily="18" charset="0"/>
                </a:rPr>
                <a:t>&lt;V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tn</a:t>
              </a:r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874" y="799"/>
              <a:ext cx="1316" cy="1815"/>
              <a:chOff x="1874" y="799"/>
              <a:chExt cx="1316" cy="1815"/>
            </a:xfrm>
          </p:grpSpPr>
          <p:sp>
            <p:nvSpPr>
              <p:cNvPr id="4128" name="AutoShape 32"/>
              <p:cNvSpPr>
                <a:spLocks noChangeArrowheads="1"/>
              </p:cNvSpPr>
              <p:nvPr/>
            </p:nvSpPr>
            <p:spPr bwMode="auto">
              <a:xfrm flipV="1">
                <a:off x="2419" y="252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129" name="Oval 33"/>
              <p:cNvSpPr>
                <a:spLocks noChangeArrowheads="1"/>
              </p:cNvSpPr>
              <p:nvPr/>
            </p:nvSpPr>
            <p:spPr bwMode="auto">
              <a:xfrm>
                <a:off x="2419" y="1071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/>
            </p:nvSpPr>
            <p:spPr bwMode="auto">
              <a:xfrm flipV="1">
                <a:off x="2464" y="1162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/>
            </p:nvSpPr>
            <p:spPr bwMode="auto">
              <a:xfrm flipV="1">
                <a:off x="2464" y="1797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auto">
              <a:xfrm>
                <a:off x="2464" y="1888"/>
                <a:ext cx="635" cy="226"/>
              </a:xfrm>
              <a:custGeom>
                <a:avLst/>
                <a:gdLst>
                  <a:gd name="T0" fmla="*/ 0 w 635"/>
                  <a:gd name="T1" fmla="*/ 0 h 226"/>
                  <a:gd name="T2" fmla="*/ 635 w 635"/>
                  <a:gd name="T3" fmla="*/ 0 h 226"/>
                  <a:gd name="T4" fmla="*/ 635 w 635"/>
                  <a:gd name="T5" fmla="*/ 226 h 226"/>
                  <a:gd name="T6" fmla="*/ 0 60000 65536"/>
                  <a:gd name="T7" fmla="*/ 0 60000 65536"/>
                  <a:gd name="T8" fmla="*/ 0 60000 65536"/>
                  <a:gd name="T9" fmla="*/ 0 w 635"/>
                  <a:gd name="T10" fmla="*/ 0 h 226"/>
                  <a:gd name="T11" fmla="*/ 635 w 635"/>
                  <a:gd name="T12" fmla="*/ 226 h 2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35" h="226">
                    <a:moveTo>
                      <a:pt x="0" y="0"/>
                    </a:moveTo>
                    <a:lnTo>
                      <a:pt x="635" y="0"/>
                    </a:lnTo>
                    <a:lnTo>
                      <a:pt x="635" y="226"/>
                    </a:ln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3" name="Oval 37"/>
              <p:cNvSpPr>
                <a:spLocks noChangeArrowheads="1"/>
              </p:cNvSpPr>
              <p:nvPr/>
            </p:nvSpPr>
            <p:spPr bwMode="auto">
              <a:xfrm>
                <a:off x="2419" y="1842"/>
                <a:ext cx="90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>
                <a:off x="3008" y="2114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auto">
              <a:xfrm>
                <a:off x="3008" y="2160"/>
                <a:ext cx="182" cy="23"/>
              </a:xfrm>
              <a:custGeom>
                <a:avLst/>
                <a:gdLst>
                  <a:gd name="T0" fmla="*/ 0 w 182"/>
                  <a:gd name="T1" fmla="*/ 6 h 46"/>
                  <a:gd name="T2" fmla="*/ 91 w 182"/>
                  <a:gd name="T3" fmla="*/ 0 h 46"/>
                  <a:gd name="T4" fmla="*/ 182 w 182"/>
                  <a:gd name="T5" fmla="*/ 6 h 46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46"/>
                  <a:gd name="T11" fmla="*/ 182 w 182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46">
                    <a:moveTo>
                      <a:pt x="0" y="46"/>
                    </a:moveTo>
                    <a:cubicBezTo>
                      <a:pt x="30" y="23"/>
                      <a:pt x="61" y="0"/>
                      <a:pt x="91" y="0"/>
                    </a:cubicBezTo>
                    <a:cubicBezTo>
                      <a:pt x="121" y="0"/>
                      <a:pt x="151" y="23"/>
                      <a:pt x="182" y="46"/>
                    </a:cubicBez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/>
            </p:nvSpPr>
            <p:spPr bwMode="auto">
              <a:xfrm>
                <a:off x="3099" y="2160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7" name="AutoShape 41"/>
              <p:cNvSpPr>
                <a:spLocks noChangeArrowheads="1"/>
              </p:cNvSpPr>
              <p:nvPr/>
            </p:nvSpPr>
            <p:spPr bwMode="auto">
              <a:xfrm flipV="1">
                <a:off x="3054" y="252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auto">
              <a:xfrm>
                <a:off x="2101" y="1570"/>
                <a:ext cx="227" cy="680"/>
              </a:xfrm>
              <a:custGeom>
                <a:avLst/>
                <a:gdLst>
                  <a:gd name="T0" fmla="*/ 136 w 227"/>
                  <a:gd name="T1" fmla="*/ 0 h 680"/>
                  <a:gd name="T2" fmla="*/ 0 w 227"/>
                  <a:gd name="T3" fmla="*/ 0 h 680"/>
                  <a:gd name="T4" fmla="*/ 0 w 227"/>
                  <a:gd name="T5" fmla="*/ 680 h 680"/>
                  <a:gd name="T6" fmla="*/ 227 w 227"/>
                  <a:gd name="T7" fmla="*/ 680 h 6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680"/>
                  <a:gd name="T14" fmla="*/ 227 w 227"/>
                  <a:gd name="T15" fmla="*/ 680 h 6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680">
                    <a:moveTo>
                      <a:pt x="136" y="0"/>
                    </a:moveTo>
                    <a:lnTo>
                      <a:pt x="0" y="0"/>
                    </a:lnTo>
                    <a:lnTo>
                      <a:pt x="0" y="680"/>
                    </a:lnTo>
                    <a:lnTo>
                      <a:pt x="227" y="680"/>
                    </a:ln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/>
            </p:nvSpPr>
            <p:spPr bwMode="auto">
              <a:xfrm flipH="1">
                <a:off x="1874" y="1888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40" name="Oval 44"/>
              <p:cNvSpPr>
                <a:spLocks noChangeArrowheads="1"/>
              </p:cNvSpPr>
              <p:nvPr/>
            </p:nvSpPr>
            <p:spPr bwMode="auto">
              <a:xfrm>
                <a:off x="2056" y="1842"/>
                <a:ext cx="90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141" name="Text Box 45"/>
              <p:cNvSpPr txBox="1">
                <a:spLocks noChangeArrowheads="1"/>
              </p:cNvSpPr>
              <p:nvPr/>
            </p:nvSpPr>
            <p:spPr bwMode="auto">
              <a:xfrm>
                <a:off x="2465" y="1614"/>
                <a:ext cx="6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i="1">
                    <a:latin typeface="Times New Roman" panose="02020603050405020304" pitchFamily="18" charset="0"/>
                  </a:rPr>
                  <a:t>V</a:t>
                </a:r>
                <a:r>
                  <a:rPr lang="en-US" altLang="zh-TW" i="1" baseline="-25000">
                    <a:latin typeface="Times New Roman" panose="02020603050405020304" pitchFamily="18" charset="0"/>
                  </a:rPr>
                  <a:t>o</a:t>
                </a:r>
                <a:r>
                  <a:rPr lang="en-US" altLang="zh-TW" i="1">
                    <a:latin typeface="Times New Roman" panose="02020603050405020304" pitchFamily="18" charset="0"/>
                  </a:rPr>
                  <a:t>=V</a:t>
                </a:r>
                <a:r>
                  <a:rPr lang="en-US" altLang="zh-TW" i="1" baseline="-2500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4142" name="Text Box 46"/>
              <p:cNvSpPr txBox="1">
                <a:spLocks noChangeArrowheads="1"/>
              </p:cNvSpPr>
              <p:nvPr/>
            </p:nvSpPr>
            <p:spPr bwMode="auto">
              <a:xfrm>
                <a:off x="2273" y="799"/>
                <a:ext cx="37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i="1">
                    <a:latin typeface="Times New Roman" panose="02020603050405020304" pitchFamily="18" charset="0"/>
                  </a:rPr>
                  <a:t>V</a:t>
                </a:r>
                <a:r>
                  <a:rPr lang="en-US" altLang="zh-TW" i="1" baseline="-2500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4143" name="Text Box 47"/>
              <p:cNvSpPr txBox="1">
                <a:spLocks noChangeArrowheads="1"/>
              </p:cNvSpPr>
              <p:nvPr/>
            </p:nvSpPr>
            <p:spPr bwMode="auto">
              <a:xfrm>
                <a:off x="2735" y="2024"/>
                <a:ext cx="2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i="1">
                    <a:latin typeface="Times New Roman" panose="02020603050405020304" pitchFamily="18" charset="0"/>
                  </a:rPr>
                  <a:t>C</a:t>
                </a:r>
                <a:r>
                  <a:rPr lang="en-US" altLang="zh-TW" i="1" baseline="-25000">
                    <a:latin typeface="Times New Roman" panose="02020603050405020304" pitchFamily="18" charset="0"/>
                  </a:rPr>
                  <a:t>L</a:t>
                </a:r>
              </a:p>
            </p:txBody>
          </p:sp>
        </p:grpSp>
      </p:grpSp>
      <p:grpSp>
        <p:nvGrpSpPr>
          <p:cNvPr id="4103" name="Group 48"/>
          <p:cNvGrpSpPr>
            <a:grpSpLocks/>
          </p:cNvGrpSpPr>
          <p:nvPr/>
        </p:nvGrpSpPr>
        <p:grpSpPr bwMode="auto">
          <a:xfrm>
            <a:off x="5940425" y="1268413"/>
            <a:ext cx="3135313" cy="2881312"/>
            <a:chOff x="3198" y="799"/>
            <a:chExt cx="1975" cy="1815"/>
          </a:xfrm>
        </p:grpSpPr>
        <p:grpSp>
          <p:nvGrpSpPr>
            <p:cNvPr id="4105" name="Group 49"/>
            <p:cNvGrpSpPr>
              <a:grpSpLocks/>
            </p:cNvGrpSpPr>
            <p:nvPr/>
          </p:nvGrpSpPr>
          <p:grpSpPr bwMode="auto">
            <a:xfrm>
              <a:off x="4061" y="1978"/>
              <a:ext cx="136" cy="545"/>
              <a:chOff x="1338" y="2568"/>
              <a:chExt cx="136" cy="545"/>
            </a:xfrm>
          </p:grpSpPr>
          <p:sp>
            <p:nvSpPr>
              <p:cNvPr id="4124" name="Freeform 50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125" name="Line 51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106" name="AutoShape 52"/>
            <p:cNvSpPr>
              <a:spLocks noChangeArrowheads="1"/>
            </p:cNvSpPr>
            <p:nvPr/>
          </p:nvSpPr>
          <p:spPr bwMode="auto">
            <a:xfrm flipV="1">
              <a:off x="4152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07" name="Oval 53"/>
            <p:cNvSpPr>
              <a:spLocks noChangeArrowheads="1"/>
            </p:cNvSpPr>
            <p:nvPr/>
          </p:nvSpPr>
          <p:spPr bwMode="auto">
            <a:xfrm>
              <a:off x="4152" y="1071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08" name="Line 54"/>
            <p:cNvSpPr>
              <a:spLocks noChangeShapeType="1"/>
            </p:cNvSpPr>
            <p:nvPr/>
          </p:nvSpPr>
          <p:spPr bwMode="auto">
            <a:xfrm flipV="1">
              <a:off x="4197" y="1162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09" name="Line 55"/>
            <p:cNvSpPr>
              <a:spLocks noChangeShapeType="1"/>
            </p:cNvSpPr>
            <p:nvPr/>
          </p:nvSpPr>
          <p:spPr bwMode="auto">
            <a:xfrm flipV="1">
              <a:off x="4197" y="1797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0" name="Freeform 56"/>
            <p:cNvSpPr>
              <a:spLocks/>
            </p:cNvSpPr>
            <p:nvPr/>
          </p:nvSpPr>
          <p:spPr bwMode="auto">
            <a:xfrm>
              <a:off x="4197" y="1888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1" name="Oval 57"/>
            <p:cNvSpPr>
              <a:spLocks noChangeArrowheads="1"/>
            </p:cNvSpPr>
            <p:nvPr/>
          </p:nvSpPr>
          <p:spPr bwMode="auto">
            <a:xfrm>
              <a:off x="4152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12" name="Line 58"/>
            <p:cNvSpPr>
              <a:spLocks noChangeShapeType="1"/>
            </p:cNvSpPr>
            <p:nvPr/>
          </p:nvSpPr>
          <p:spPr bwMode="auto">
            <a:xfrm>
              <a:off x="4741" y="2114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3" name="Freeform 59"/>
            <p:cNvSpPr>
              <a:spLocks/>
            </p:cNvSpPr>
            <p:nvPr/>
          </p:nvSpPr>
          <p:spPr bwMode="auto">
            <a:xfrm>
              <a:off x="4741" y="2160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4" name="Line 60"/>
            <p:cNvSpPr>
              <a:spLocks noChangeShapeType="1"/>
            </p:cNvSpPr>
            <p:nvPr/>
          </p:nvSpPr>
          <p:spPr bwMode="auto">
            <a:xfrm>
              <a:off x="4832" y="2160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5" name="AutoShape 61"/>
            <p:cNvSpPr>
              <a:spLocks noChangeArrowheads="1"/>
            </p:cNvSpPr>
            <p:nvPr/>
          </p:nvSpPr>
          <p:spPr bwMode="auto">
            <a:xfrm flipV="1">
              <a:off x="4787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16" name="Freeform 62"/>
            <p:cNvSpPr>
              <a:spLocks/>
            </p:cNvSpPr>
            <p:nvPr/>
          </p:nvSpPr>
          <p:spPr bwMode="auto">
            <a:xfrm>
              <a:off x="3834" y="1570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7" name="Line 63"/>
            <p:cNvSpPr>
              <a:spLocks noChangeShapeType="1"/>
            </p:cNvSpPr>
            <p:nvPr/>
          </p:nvSpPr>
          <p:spPr bwMode="auto">
            <a:xfrm flipH="1">
              <a:off x="3607" y="1888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18" name="Oval 64"/>
            <p:cNvSpPr>
              <a:spLocks noChangeArrowheads="1"/>
            </p:cNvSpPr>
            <p:nvPr/>
          </p:nvSpPr>
          <p:spPr bwMode="auto">
            <a:xfrm>
              <a:off x="3789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119" name="Text Box 65"/>
            <p:cNvSpPr txBox="1">
              <a:spLocks noChangeArrowheads="1"/>
            </p:cNvSpPr>
            <p:nvPr/>
          </p:nvSpPr>
          <p:spPr bwMode="auto">
            <a:xfrm>
              <a:off x="3198" y="1614"/>
              <a:ext cx="6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i</a:t>
              </a:r>
              <a:r>
                <a:rPr lang="en-US" altLang="zh-TW" i="1">
                  <a:latin typeface="Times New Roman" panose="02020603050405020304" pitchFamily="18" charset="0"/>
                </a:rPr>
                <a:t>→V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120" name="Text Box 66"/>
            <p:cNvSpPr txBox="1">
              <a:spLocks noChangeArrowheads="1"/>
            </p:cNvSpPr>
            <p:nvPr/>
          </p:nvSpPr>
          <p:spPr bwMode="auto">
            <a:xfrm>
              <a:off x="3945" y="1614"/>
              <a:ext cx="1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0.9V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  <a:r>
                <a:rPr lang="en-US" altLang="zh-TW" i="1">
                  <a:latin typeface="Times New Roman" panose="02020603050405020304" pitchFamily="18" charset="0"/>
                </a:rPr>
                <a:t>→</a:t>
              </a:r>
              <a:r>
                <a:rPr lang="en-US" altLang="zh-TW" i="1"/>
                <a:t>V</a:t>
              </a:r>
              <a:r>
                <a:rPr lang="en-US" altLang="zh-TW" i="1" baseline="-25000"/>
                <a:t>DD</a:t>
              </a:r>
              <a:r>
                <a:rPr lang="en-US" altLang="zh-TW" i="1"/>
                <a:t>-</a:t>
              </a:r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tn</a:t>
              </a:r>
            </a:p>
          </p:txBody>
        </p:sp>
        <p:sp>
          <p:nvSpPr>
            <p:cNvPr id="4121" name="Freeform 67"/>
            <p:cNvSpPr>
              <a:spLocks/>
            </p:cNvSpPr>
            <p:nvPr/>
          </p:nvSpPr>
          <p:spPr bwMode="auto">
            <a:xfrm rot="5400000">
              <a:off x="4279" y="1895"/>
              <a:ext cx="377" cy="454"/>
            </a:xfrm>
            <a:custGeom>
              <a:avLst/>
              <a:gdLst>
                <a:gd name="T0" fmla="*/ 14 w 377"/>
                <a:gd name="T1" fmla="*/ 0 h 454"/>
                <a:gd name="T2" fmla="*/ 60 w 377"/>
                <a:gd name="T3" fmla="*/ 318 h 454"/>
                <a:gd name="T4" fmla="*/ 377 w 377"/>
                <a:gd name="T5" fmla="*/ 454 h 454"/>
                <a:gd name="T6" fmla="*/ 0 60000 65536"/>
                <a:gd name="T7" fmla="*/ 0 60000 65536"/>
                <a:gd name="T8" fmla="*/ 0 60000 65536"/>
                <a:gd name="T9" fmla="*/ 0 w 377"/>
                <a:gd name="T10" fmla="*/ 0 h 454"/>
                <a:gd name="T11" fmla="*/ 377 w 377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" h="454">
                  <a:moveTo>
                    <a:pt x="14" y="0"/>
                  </a:moveTo>
                  <a:cubicBezTo>
                    <a:pt x="7" y="121"/>
                    <a:pt x="0" y="242"/>
                    <a:pt x="60" y="318"/>
                  </a:cubicBezTo>
                  <a:cubicBezTo>
                    <a:pt x="120" y="394"/>
                    <a:pt x="248" y="424"/>
                    <a:pt x="377" y="45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122" name="Text Box 68"/>
            <p:cNvSpPr txBox="1">
              <a:spLocks noChangeArrowheads="1"/>
            </p:cNvSpPr>
            <p:nvPr/>
          </p:nvSpPr>
          <p:spPr bwMode="auto">
            <a:xfrm>
              <a:off x="4006" y="799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123" name="Text Box 69"/>
            <p:cNvSpPr txBox="1">
              <a:spLocks noChangeArrowheads="1"/>
            </p:cNvSpPr>
            <p:nvPr/>
          </p:nvSpPr>
          <p:spPr bwMode="auto">
            <a:xfrm>
              <a:off x="4468" y="2024"/>
              <a:ext cx="2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C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663622" name="Text Box 70"/>
          <p:cNvSpPr txBox="1">
            <a:spLocks noChangeArrowheads="1"/>
          </p:cNvSpPr>
          <p:nvPr/>
        </p:nvSpPr>
        <p:spPr bwMode="auto">
          <a:xfrm>
            <a:off x="6831013" y="3954463"/>
            <a:ext cx="169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Arial" panose="020B0604020202020204" pitchFamily="34" charset="0"/>
              </a:rPr>
              <a:t>Saturation</a:t>
            </a:r>
          </a:p>
        </p:txBody>
      </p:sp>
      <p:graphicFrame>
        <p:nvGraphicFramePr>
          <p:cNvPr id="663623" name="Object 71"/>
          <p:cNvGraphicFramePr>
            <a:graphicFrameLocks noChangeAspect="1"/>
          </p:cNvGraphicFramePr>
          <p:nvPr/>
        </p:nvGraphicFramePr>
        <p:xfrm>
          <a:off x="2843213" y="4365625"/>
          <a:ext cx="38163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方程式" r:id="rId4" imgW="1574640" imgH="355320" progId="Equation.3">
                  <p:embed/>
                </p:oleObj>
              </mc:Choice>
              <mc:Fallback>
                <p:oleObj name="方程式" r:id="rId4" imgW="1574640" imgH="35532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365625"/>
                        <a:ext cx="38163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3624" name="Object 72"/>
          <p:cNvGraphicFramePr>
            <a:graphicFrameLocks noChangeAspect="1"/>
          </p:cNvGraphicFramePr>
          <p:nvPr/>
        </p:nvGraphicFramePr>
        <p:xfrm>
          <a:off x="1335088" y="5494338"/>
          <a:ext cx="683418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方程式" r:id="rId6" imgW="2819160" imgH="393480" progId="Equation.3">
                  <p:embed/>
                </p:oleObj>
              </mc:Choice>
              <mc:Fallback>
                <p:oleObj name="方程式" r:id="rId6" imgW="2819160" imgH="3934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5494338"/>
                        <a:ext cx="683418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3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3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6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Analytic Delay Model</a:t>
            </a:r>
          </a:p>
        </p:txBody>
      </p:sp>
      <p:grpSp>
        <p:nvGrpSpPr>
          <p:cNvPr id="5125" name="Group 48"/>
          <p:cNvGrpSpPr>
            <a:grpSpLocks/>
          </p:cNvGrpSpPr>
          <p:nvPr/>
        </p:nvGrpSpPr>
        <p:grpSpPr bwMode="auto">
          <a:xfrm>
            <a:off x="395288" y="1268413"/>
            <a:ext cx="3135312" cy="2881312"/>
            <a:chOff x="3198" y="799"/>
            <a:chExt cx="1975" cy="1815"/>
          </a:xfrm>
        </p:grpSpPr>
        <p:grpSp>
          <p:nvGrpSpPr>
            <p:cNvPr id="5129" name="Group 49"/>
            <p:cNvGrpSpPr>
              <a:grpSpLocks/>
            </p:cNvGrpSpPr>
            <p:nvPr/>
          </p:nvGrpSpPr>
          <p:grpSpPr bwMode="auto">
            <a:xfrm>
              <a:off x="4061" y="1978"/>
              <a:ext cx="136" cy="545"/>
              <a:chOff x="1338" y="2568"/>
              <a:chExt cx="136" cy="545"/>
            </a:xfrm>
          </p:grpSpPr>
          <p:sp>
            <p:nvSpPr>
              <p:cNvPr id="5148" name="Freeform 50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149" name="Line 51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5130" name="AutoShape 52"/>
            <p:cNvSpPr>
              <a:spLocks noChangeArrowheads="1"/>
            </p:cNvSpPr>
            <p:nvPr/>
          </p:nvSpPr>
          <p:spPr bwMode="auto">
            <a:xfrm flipV="1">
              <a:off x="4152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31" name="Oval 53"/>
            <p:cNvSpPr>
              <a:spLocks noChangeArrowheads="1"/>
            </p:cNvSpPr>
            <p:nvPr/>
          </p:nvSpPr>
          <p:spPr bwMode="auto">
            <a:xfrm>
              <a:off x="4152" y="1071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32" name="Line 54"/>
            <p:cNvSpPr>
              <a:spLocks noChangeShapeType="1"/>
            </p:cNvSpPr>
            <p:nvPr/>
          </p:nvSpPr>
          <p:spPr bwMode="auto">
            <a:xfrm flipV="1">
              <a:off x="4197" y="1162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3" name="Line 55"/>
            <p:cNvSpPr>
              <a:spLocks noChangeShapeType="1"/>
            </p:cNvSpPr>
            <p:nvPr/>
          </p:nvSpPr>
          <p:spPr bwMode="auto">
            <a:xfrm flipV="1">
              <a:off x="4197" y="1797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4" name="Freeform 56"/>
            <p:cNvSpPr>
              <a:spLocks/>
            </p:cNvSpPr>
            <p:nvPr/>
          </p:nvSpPr>
          <p:spPr bwMode="auto">
            <a:xfrm>
              <a:off x="4197" y="1888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5" name="Oval 57"/>
            <p:cNvSpPr>
              <a:spLocks noChangeArrowheads="1"/>
            </p:cNvSpPr>
            <p:nvPr/>
          </p:nvSpPr>
          <p:spPr bwMode="auto">
            <a:xfrm>
              <a:off x="4152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36" name="Line 58"/>
            <p:cNvSpPr>
              <a:spLocks noChangeShapeType="1"/>
            </p:cNvSpPr>
            <p:nvPr/>
          </p:nvSpPr>
          <p:spPr bwMode="auto">
            <a:xfrm>
              <a:off x="4741" y="2114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7" name="Freeform 59"/>
            <p:cNvSpPr>
              <a:spLocks/>
            </p:cNvSpPr>
            <p:nvPr/>
          </p:nvSpPr>
          <p:spPr bwMode="auto">
            <a:xfrm>
              <a:off x="4741" y="2160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8" name="Line 60"/>
            <p:cNvSpPr>
              <a:spLocks noChangeShapeType="1"/>
            </p:cNvSpPr>
            <p:nvPr/>
          </p:nvSpPr>
          <p:spPr bwMode="auto">
            <a:xfrm>
              <a:off x="4832" y="2160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39" name="AutoShape 61"/>
            <p:cNvSpPr>
              <a:spLocks noChangeArrowheads="1"/>
            </p:cNvSpPr>
            <p:nvPr/>
          </p:nvSpPr>
          <p:spPr bwMode="auto">
            <a:xfrm flipV="1">
              <a:off x="4787" y="252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40" name="Freeform 62"/>
            <p:cNvSpPr>
              <a:spLocks/>
            </p:cNvSpPr>
            <p:nvPr/>
          </p:nvSpPr>
          <p:spPr bwMode="auto">
            <a:xfrm>
              <a:off x="3834" y="1570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41" name="Line 63"/>
            <p:cNvSpPr>
              <a:spLocks noChangeShapeType="1"/>
            </p:cNvSpPr>
            <p:nvPr/>
          </p:nvSpPr>
          <p:spPr bwMode="auto">
            <a:xfrm flipH="1">
              <a:off x="3607" y="1888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42" name="Oval 64"/>
            <p:cNvSpPr>
              <a:spLocks noChangeArrowheads="1"/>
            </p:cNvSpPr>
            <p:nvPr/>
          </p:nvSpPr>
          <p:spPr bwMode="auto">
            <a:xfrm>
              <a:off x="3789" y="1842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43" name="Text Box 65"/>
            <p:cNvSpPr txBox="1">
              <a:spLocks noChangeArrowheads="1"/>
            </p:cNvSpPr>
            <p:nvPr/>
          </p:nvSpPr>
          <p:spPr bwMode="auto">
            <a:xfrm>
              <a:off x="3198" y="1614"/>
              <a:ext cx="6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i</a:t>
              </a:r>
              <a:r>
                <a:rPr lang="en-US" altLang="zh-TW" i="1">
                  <a:latin typeface="Times New Roman" panose="02020603050405020304" pitchFamily="18" charset="0"/>
                </a:rPr>
                <a:t>→V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5144" name="Text Box 66"/>
            <p:cNvSpPr txBox="1">
              <a:spLocks noChangeArrowheads="1"/>
            </p:cNvSpPr>
            <p:nvPr/>
          </p:nvSpPr>
          <p:spPr bwMode="auto">
            <a:xfrm>
              <a:off x="3945" y="1614"/>
              <a:ext cx="1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/>
                <a:t>V</a:t>
              </a:r>
              <a:r>
                <a:rPr lang="en-US" altLang="zh-TW" i="1" baseline="-25000"/>
                <a:t>DD</a:t>
              </a:r>
              <a:r>
                <a:rPr lang="en-US" altLang="zh-TW" i="1"/>
                <a:t>-</a:t>
              </a:r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tn</a:t>
              </a:r>
              <a:r>
                <a:rPr lang="en-US" altLang="zh-TW" i="1">
                  <a:latin typeface="Times New Roman" panose="02020603050405020304" pitchFamily="18" charset="0"/>
                </a:rPr>
                <a:t>→0.1V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5145" name="Freeform 67"/>
            <p:cNvSpPr>
              <a:spLocks/>
            </p:cNvSpPr>
            <p:nvPr/>
          </p:nvSpPr>
          <p:spPr bwMode="auto">
            <a:xfrm rot="5400000">
              <a:off x="4279" y="1895"/>
              <a:ext cx="377" cy="454"/>
            </a:xfrm>
            <a:custGeom>
              <a:avLst/>
              <a:gdLst>
                <a:gd name="T0" fmla="*/ 14 w 377"/>
                <a:gd name="T1" fmla="*/ 0 h 454"/>
                <a:gd name="T2" fmla="*/ 60 w 377"/>
                <a:gd name="T3" fmla="*/ 318 h 454"/>
                <a:gd name="T4" fmla="*/ 377 w 377"/>
                <a:gd name="T5" fmla="*/ 454 h 454"/>
                <a:gd name="T6" fmla="*/ 0 60000 65536"/>
                <a:gd name="T7" fmla="*/ 0 60000 65536"/>
                <a:gd name="T8" fmla="*/ 0 60000 65536"/>
                <a:gd name="T9" fmla="*/ 0 w 377"/>
                <a:gd name="T10" fmla="*/ 0 h 454"/>
                <a:gd name="T11" fmla="*/ 377 w 377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" h="454">
                  <a:moveTo>
                    <a:pt x="14" y="0"/>
                  </a:moveTo>
                  <a:cubicBezTo>
                    <a:pt x="7" y="121"/>
                    <a:pt x="0" y="242"/>
                    <a:pt x="60" y="318"/>
                  </a:cubicBezTo>
                  <a:cubicBezTo>
                    <a:pt x="120" y="394"/>
                    <a:pt x="248" y="424"/>
                    <a:pt x="377" y="45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46" name="Text Box 68"/>
            <p:cNvSpPr txBox="1">
              <a:spLocks noChangeArrowheads="1"/>
            </p:cNvSpPr>
            <p:nvPr/>
          </p:nvSpPr>
          <p:spPr bwMode="auto">
            <a:xfrm>
              <a:off x="4006" y="799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5147" name="Text Box 69"/>
            <p:cNvSpPr txBox="1">
              <a:spLocks noChangeArrowheads="1"/>
            </p:cNvSpPr>
            <p:nvPr/>
          </p:nvSpPr>
          <p:spPr bwMode="auto">
            <a:xfrm>
              <a:off x="4468" y="2024"/>
              <a:ext cx="2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C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1416050" y="42211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Arial" panose="020B0604020202020204" pitchFamily="34" charset="0"/>
              </a:rPr>
              <a:t>Linear</a:t>
            </a:r>
          </a:p>
        </p:txBody>
      </p:sp>
      <p:graphicFrame>
        <p:nvGraphicFramePr>
          <p:cNvPr id="626760" name="Object 72"/>
          <p:cNvGraphicFramePr>
            <a:graphicFrameLocks noChangeAspect="1"/>
          </p:cNvGraphicFramePr>
          <p:nvPr/>
        </p:nvGraphicFramePr>
        <p:xfrm>
          <a:off x="179388" y="4543425"/>
          <a:ext cx="8785225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方程式" r:id="rId4" imgW="4165560" imgH="799920" progId="Equation.3">
                  <p:embed/>
                </p:oleObj>
              </mc:Choice>
              <mc:Fallback>
                <p:oleObj name="方程式" r:id="rId4" imgW="4165560" imgH="79992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543425"/>
                        <a:ext cx="8785225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5292725" y="2852738"/>
            <a:ext cx="1809750" cy="806450"/>
            <a:chOff x="3334" y="1797"/>
            <a:chExt cx="1140" cy="508"/>
          </a:xfrm>
        </p:grpSpPr>
        <p:graphicFrame>
          <p:nvGraphicFramePr>
            <p:cNvPr id="5123" name="Object 73"/>
            <p:cNvGraphicFramePr>
              <a:graphicFrameLocks noChangeAspect="1"/>
            </p:cNvGraphicFramePr>
            <p:nvPr/>
          </p:nvGraphicFramePr>
          <p:xfrm>
            <a:off x="3833" y="1797"/>
            <a:ext cx="641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方程式" r:id="rId6" imgW="482400" imgH="380880" progId="Equation.3">
                    <p:embed/>
                  </p:oleObj>
                </mc:Choice>
                <mc:Fallback>
                  <p:oleObj name="方程式" r:id="rId6" imgW="482400" imgH="38088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1797"/>
                          <a:ext cx="641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Text Box 74"/>
            <p:cNvSpPr txBox="1">
              <a:spLocks noChangeArrowheads="1"/>
            </p:cNvSpPr>
            <p:nvPr/>
          </p:nvSpPr>
          <p:spPr bwMode="auto">
            <a:xfrm>
              <a:off x="3334" y="1888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Arial" panose="020B0604020202020204" pitchFamily="34" charset="0"/>
                </a:rPr>
                <a:t>Let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Analytic Delay Model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8313" y="1773238"/>
            <a:ext cx="8281987" cy="1670050"/>
            <a:chOff x="295" y="1117"/>
            <a:chExt cx="5217" cy="1052"/>
          </a:xfrm>
        </p:grpSpPr>
        <p:grpSp>
          <p:nvGrpSpPr>
            <p:cNvPr id="6168" name="Group 34"/>
            <p:cNvGrpSpPr>
              <a:grpSpLocks/>
            </p:cNvGrpSpPr>
            <p:nvPr/>
          </p:nvGrpSpPr>
          <p:grpSpPr bwMode="auto">
            <a:xfrm>
              <a:off x="295" y="1117"/>
              <a:ext cx="5217" cy="554"/>
              <a:chOff x="385" y="1117"/>
              <a:chExt cx="5217" cy="554"/>
            </a:xfrm>
          </p:grpSpPr>
          <p:graphicFrame>
            <p:nvGraphicFramePr>
              <p:cNvPr id="6154" name="Object 26"/>
              <p:cNvGraphicFramePr>
                <a:graphicFrameLocks noChangeAspect="1"/>
              </p:cNvGraphicFramePr>
              <p:nvPr/>
            </p:nvGraphicFramePr>
            <p:xfrm>
              <a:off x="385" y="1117"/>
              <a:ext cx="3729" cy="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3" name="方程式" r:id="rId4" imgW="2806560" imgH="393480" progId="Equation.3">
                      <p:embed/>
                    </p:oleObj>
                  </mc:Choice>
                  <mc:Fallback>
                    <p:oleObj name="方程式" r:id="rId4" imgW="2806560" imgH="39348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" y="1117"/>
                            <a:ext cx="3729" cy="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5" name="Object 31"/>
              <p:cNvGraphicFramePr>
                <a:graphicFrameLocks noChangeAspect="1"/>
              </p:cNvGraphicFramePr>
              <p:nvPr/>
            </p:nvGraphicFramePr>
            <p:xfrm>
              <a:off x="4961" y="1163"/>
              <a:ext cx="641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4" name="方程式" r:id="rId6" imgW="482400" imgH="380880" progId="Equation.3">
                      <p:embed/>
                    </p:oleObj>
                  </mc:Choice>
                  <mc:Fallback>
                    <p:oleObj name="方程式" r:id="rId6" imgW="482400" imgH="380880" progId="Equation.3">
                      <p:embed/>
                      <p:pic>
                        <p:nvPicPr>
                          <p:cNvPr id="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1" y="1163"/>
                            <a:ext cx="641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72" name="Text Box 32"/>
              <p:cNvSpPr txBox="1">
                <a:spLocks noChangeArrowheads="1"/>
              </p:cNvSpPr>
              <p:nvPr/>
            </p:nvSpPr>
            <p:spPr bwMode="auto">
              <a:xfrm>
                <a:off x="4104" y="1254"/>
                <a:ext cx="7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>
                    <a:latin typeface="Arial" panose="020B0604020202020204" pitchFamily="34" charset="0"/>
                  </a:rPr>
                  <a:t>, where </a:t>
                </a:r>
              </a:p>
            </p:txBody>
          </p:sp>
        </p:grpSp>
        <p:grpSp>
          <p:nvGrpSpPr>
            <p:cNvPr id="6169" name="Group 44"/>
            <p:cNvGrpSpPr>
              <a:grpSpLocks/>
            </p:cNvGrpSpPr>
            <p:nvPr/>
          </p:nvGrpSpPr>
          <p:grpSpPr bwMode="auto">
            <a:xfrm>
              <a:off x="295" y="1661"/>
              <a:ext cx="2422" cy="508"/>
              <a:chOff x="295" y="1661"/>
              <a:chExt cx="2422" cy="508"/>
            </a:xfrm>
          </p:grpSpPr>
          <p:graphicFrame>
            <p:nvGraphicFramePr>
              <p:cNvPr id="6152" name="Object 36"/>
              <p:cNvGraphicFramePr>
                <a:graphicFrameLocks noChangeAspect="1"/>
              </p:cNvGraphicFramePr>
              <p:nvPr/>
            </p:nvGraphicFramePr>
            <p:xfrm>
              <a:off x="295" y="1661"/>
              <a:ext cx="1012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5" name="方程式" r:id="rId8" imgW="761760" imgH="380880" progId="Equation.3">
                      <p:embed/>
                    </p:oleObj>
                  </mc:Choice>
                  <mc:Fallback>
                    <p:oleObj name="方程式" r:id="rId8" imgW="761760" imgH="380880" progId="Equation.3">
                      <p:embed/>
                      <p:pic>
                        <p:nvPicPr>
                          <p:cNvPr id="0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" y="1661"/>
                            <a:ext cx="1012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70" name="Group 43"/>
              <p:cNvGrpSpPr>
                <a:grpSpLocks/>
              </p:cNvGrpSpPr>
              <p:nvPr/>
            </p:nvGrpSpPr>
            <p:grpSpPr bwMode="auto">
              <a:xfrm>
                <a:off x="1202" y="1752"/>
                <a:ext cx="1515" cy="288"/>
                <a:chOff x="3968" y="2705"/>
                <a:chExt cx="1515" cy="288"/>
              </a:xfrm>
            </p:grpSpPr>
            <p:graphicFrame>
              <p:nvGraphicFramePr>
                <p:cNvPr id="6153" name="Object 41"/>
                <p:cNvGraphicFramePr>
                  <a:graphicFrameLocks noChangeAspect="1"/>
                </p:cNvGraphicFramePr>
                <p:nvPr/>
              </p:nvGraphicFramePr>
              <p:xfrm>
                <a:off x="4808" y="2758"/>
                <a:ext cx="675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46" name="方程式" r:id="rId10" imgW="507960" imgH="164880" progId="Equation.3">
                        <p:embed/>
                      </p:oleObj>
                    </mc:Choice>
                    <mc:Fallback>
                      <p:oleObj name="方程式" r:id="rId10" imgW="507960" imgH="164880" progId="Equation.3">
                        <p:embed/>
                        <p:pic>
                          <p:nvPicPr>
                            <p:cNvPr id="0" name="Object 4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08" y="2758"/>
                              <a:ext cx="675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7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968" y="2705"/>
                  <a:ext cx="79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2400" b="0">
                      <a:latin typeface="Arial" panose="020B0604020202020204" pitchFamily="34" charset="0"/>
                    </a:rPr>
                    <a:t>, where </a:t>
                  </a:r>
                </a:p>
              </p:txBody>
            </p:sp>
          </p:grpSp>
        </p:grp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68313" y="3402013"/>
            <a:ext cx="8308975" cy="1711325"/>
            <a:chOff x="295" y="1100"/>
            <a:chExt cx="5234" cy="1078"/>
          </a:xfrm>
        </p:grpSpPr>
        <p:grpSp>
          <p:nvGrpSpPr>
            <p:cNvPr id="6163" name="Group 47"/>
            <p:cNvGrpSpPr>
              <a:grpSpLocks/>
            </p:cNvGrpSpPr>
            <p:nvPr/>
          </p:nvGrpSpPr>
          <p:grpSpPr bwMode="auto">
            <a:xfrm>
              <a:off x="303" y="1100"/>
              <a:ext cx="5226" cy="579"/>
              <a:chOff x="393" y="1100"/>
              <a:chExt cx="5226" cy="579"/>
            </a:xfrm>
          </p:grpSpPr>
          <p:graphicFrame>
            <p:nvGraphicFramePr>
              <p:cNvPr id="6150" name="Object 48"/>
              <p:cNvGraphicFramePr>
                <a:graphicFrameLocks noChangeAspect="1"/>
              </p:cNvGraphicFramePr>
              <p:nvPr/>
            </p:nvGraphicFramePr>
            <p:xfrm>
              <a:off x="393" y="1100"/>
              <a:ext cx="3713" cy="5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7" name="方程式" r:id="rId12" imgW="2793960" imgH="419040" progId="Equation.3">
                      <p:embed/>
                    </p:oleObj>
                  </mc:Choice>
                  <mc:Fallback>
                    <p:oleObj name="方程式" r:id="rId12" imgW="2793960" imgH="419040" progId="Equation.3">
                      <p:embed/>
                      <p:pic>
                        <p:nvPicPr>
                          <p:cNvPr id="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3" y="1100"/>
                            <a:ext cx="3713" cy="5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1" name="Object 49"/>
              <p:cNvGraphicFramePr>
                <a:graphicFrameLocks noChangeAspect="1"/>
              </p:cNvGraphicFramePr>
              <p:nvPr/>
            </p:nvGraphicFramePr>
            <p:xfrm>
              <a:off x="4944" y="1155"/>
              <a:ext cx="675" cy="5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8" name="方程式" r:id="rId14" imgW="507960" imgH="393480" progId="Equation.3">
                      <p:embed/>
                    </p:oleObj>
                  </mc:Choice>
                  <mc:Fallback>
                    <p:oleObj name="方程式" r:id="rId14" imgW="507960" imgH="393480" progId="Equation.3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44" y="1155"/>
                            <a:ext cx="675" cy="5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7" name="Text Box 50"/>
              <p:cNvSpPr txBox="1">
                <a:spLocks noChangeArrowheads="1"/>
              </p:cNvSpPr>
              <p:nvPr/>
            </p:nvSpPr>
            <p:spPr bwMode="auto">
              <a:xfrm>
                <a:off x="4104" y="1254"/>
                <a:ext cx="7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>
                    <a:latin typeface="Arial" panose="020B0604020202020204" pitchFamily="34" charset="0"/>
                  </a:rPr>
                  <a:t>, where </a:t>
                </a:r>
              </a:p>
            </p:txBody>
          </p:sp>
        </p:grpSp>
        <p:grpSp>
          <p:nvGrpSpPr>
            <p:cNvPr id="6164" name="Group 51"/>
            <p:cNvGrpSpPr>
              <a:grpSpLocks/>
            </p:cNvGrpSpPr>
            <p:nvPr/>
          </p:nvGrpSpPr>
          <p:grpSpPr bwMode="auto">
            <a:xfrm>
              <a:off x="295" y="1653"/>
              <a:ext cx="2422" cy="525"/>
              <a:chOff x="295" y="1653"/>
              <a:chExt cx="2422" cy="525"/>
            </a:xfrm>
          </p:grpSpPr>
          <p:graphicFrame>
            <p:nvGraphicFramePr>
              <p:cNvPr id="6148" name="Object 52"/>
              <p:cNvGraphicFramePr>
                <a:graphicFrameLocks noChangeAspect="1"/>
              </p:cNvGraphicFramePr>
              <p:nvPr/>
            </p:nvGraphicFramePr>
            <p:xfrm>
              <a:off x="295" y="1653"/>
              <a:ext cx="1012" cy="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9" name="方程式" r:id="rId16" imgW="761760" imgH="393480" progId="Equation.3">
                      <p:embed/>
                    </p:oleObj>
                  </mc:Choice>
                  <mc:Fallback>
                    <p:oleObj name="方程式" r:id="rId16" imgW="761760" imgH="393480" progId="Equation.3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" y="1653"/>
                            <a:ext cx="1012" cy="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65" name="Group 53"/>
              <p:cNvGrpSpPr>
                <a:grpSpLocks/>
              </p:cNvGrpSpPr>
              <p:nvPr/>
            </p:nvGrpSpPr>
            <p:grpSpPr bwMode="auto">
              <a:xfrm>
                <a:off x="1202" y="1752"/>
                <a:ext cx="1515" cy="288"/>
                <a:chOff x="3968" y="2705"/>
                <a:chExt cx="1515" cy="288"/>
              </a:xfrm>
            </p:grpSpPr>
            <p:graphicFrame>
              <p:nvGraphicFramePr>
                <p:cNvPr id="6149" name="Object 54"/>
                <p:cNvGraphicFramePr>
                  <a:graphicFrameLocks noChangeAspect="1"/>
                </p:cNvGraphicFramePr>
                <p:nvPr/>
              </p:nvGraphicFramePr>
              <p:xfrm>
                <a:off x="4808" y="2758"/>
                <a:ext cx="675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50" name="方程式" r:id="rId18" imgW="507960" imgH="164880" progId="Equation.3">
                        <p:embed/>
                      </p:oleObj>
                    </mc:Choice>
                    <mc:Fallback>
                      <p:oleObj name="方程式" r:id="rId18" imgW="507960" imgH="164880" progId="Equation.3">
                        <p:embed/>
                        <p:pic>
                          <p:nvPicPr>
                            <p:cNvPr id="0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08" y="2758"/>
                              <a:ext cx="675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6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68" y="2705"/>
                  <a:ext cx="79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r>
                    <a:rPr lang="en-US" altLang="zh-TW" sz="2400" b="0">
                      <a:latin typeface="Arial" panose="020B0604020202020204" pitchFamily="34" charset="0"/>
                    </a:rPr>
                    <a:t>, where </a:t>
                  </a:r>
                </a:p>
              </p:txBody>
            </p:sp>
          </p:grpSp>
        </p:grp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468313" y="5373688"/>
            <a:ext cx="5572125" cy="474662"/>
            <a:chOff x="295" y="3385"/>
            <a:chExt cx="3510" cy="299"/>
          </a:xfrm>
        </p:grpSpPr>
        <p:sp>
          <p:nvSpPr>
            <p:cNvPr id="6162" name="Text Box 56"/>
            <p:cNvSpPr txBox="1">
              <a:spLocks noChangeArrowheads="1"/>
            </p:cNvSpPr>
            <p:nvPr/>
          </p:nvSpPr>
          <p:spPr bwMode="auto">
            <a:xfrm>
              <a:off x="295" y="3385"/>
              <a:ext cx="28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2400" b="0">
                  <a:latin typeface="Arial" panose="020B0604020202020204" pitchFamily="34" charset="0"/>
                </a:rPr>
                <a:t>Equal rise/fall time inverter size:</a:t>
              </a:r>
            </a:p>
          </p:txBody>
        </p:sp>
        <p:graphicFrame>
          <p:nvGraphicFramePr>
            <p:cNvPr id="6147" name="Object 58"/>
            <p:cNvGraphicFramePr>
              <a:graphicFrameLocks noChangeAspect="1"/>
            </p:cNvGraphicFramePr>
            <p:nvPr/>
          </p:nvGraphicFramePr>
          <p:xfrm>
            <a:off x="3198" y="3430"/>
            <a:ext cx="607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1" name="方程式" r:id="rId20" imgW="457200" imgH="190440" progId="Equation.3">
                    <p:embed/>
                  </p:oleObj>
                </mc:Choice>
                <mc:Fallback>
                  <p:oleObj name="方程式" r:id="rId20" imgW="457200" imgH="190440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3430"/>
                          <a:ext cx="607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468313" y="5949950"/>
            <a:ext cx="6983412" cy="595313"/>
            <a:chOff x="295" y="1117"/>
            <a:chExt cx="4399" cy="375"/>
          </a:xfrm>
        </p:grpSpPr>
        <p:sp>
          <p:nvSpPr>
            <p:cNvPr id="6161" name="Text Box 61"/>
            <p:cNvSpPr txBox="1">
              <a:spLocks noChangeArrowheads="1"/>
            </p:cNvSpPr>
            <p:nvPr/>
          </p:nvSpPr>
          <p:spPr bwMode="auto">
            <a:xfrm>
              <a:off x="295" y="1162"/>
              <a:ext cx="29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2400" b="0">
                  <a:latin typeface="Arial" panose="020B0604020202020204" pitchFamily="34" charset="0"/>
                </a:rPr>
                <a:t>Approximate average gate delay:</a:t>
              </a:r>
            </a:p>
          </p:txBody>
        </p:sp>
        <p:graphicFrame>
          <p:nvGraphicFramePr>
            <p:cNvPr id="6146" name="Object 62"/>
            <p:cNvGraphicFramePr>
              <a:graphicFrameLocks noChangeAspect="1"/>
            </p:cNvGraphicFramePr>
            <p:nvPr/>
          </p:nvGraphicFramePr>
          <p:xfrm>
            <a:off x="3243" y="1117"/>
            <a:ext cx="1451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name="方程式" r:id="rId22" imgW="838080" imgH="215640" progId="Equation.3">
                    <p:embed/>
                  </p:oleObj>
                </mc:Choice>
                <mc:Fallback>
                  <p:oleObj name="方程式" r:id="rId22" imgW="838080" imgH="21564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1117"/>
                          <a:ext cx="1451" cy="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Delays in a Compound Gate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563938" y="2133600"/>
            <a:ext cx="3071812" cy="1758950"/>
            <a:chOff x="1263" y="1868"/>
            <a:chExt cx="1935" cy="1108"/>
          </a:xfrm>
        </p:grpSpPr>
        <p:grpSp>
          <p:nvGrpSpPr>
            <p:cNvPr id="32773" name="Group 4"/>
            <p:cNvGrpSpPr>
              <a:grpSpLocks/>
            </p:cNvGrpSpPr>
            <p:nvPr/>
          </p:nvGrpSpPr>
          <p:grpSpPr bwMode="auto">
            <a:xfrm>
              <a:off x="1565" y="2024"/>
              <a:ext cx="1633" cy="952"/>
              <a:chOff x="1565" y="2024"/>
              <a:chExt cx="1633" cy="952"/>
            </a:xfrm>
          </p:grpSpPr>
          <p:grpSp>
            <p:nvGrpSpPr>
              <p:cNvPr id="32782" name="Group 5"/>
              <p:cNvGrpSpPr>
                <a:grpSpLocks/>
              </p:cNvGrpSpPr>
              <p:nvPr/>
            </p:nvGrpSpPr>
            <p:grpSpPr bwMode="auto">
              <a:xfrm>
                <a:off x="1791" y="2024"/>
                <a:ext cx="1180" cy="952"/>
                <a:chOff x="1791" y="2024"/>
                <a:chExt cx="1180" cy="952"/>
              </a:xfrm>
            </p:grpSpPr>
            <p:sp>
              <p:nvSpPr>
                <p:cNvPr id="32788" name="AutoShape 6"/>
                <p:cNvSpPr>
                  <a:spLocks noChangeArrowheads="1"/>
                </p:cNvSpPr>
                <p:nvPr/>
              </p:nvSpPr>
              <p:spPr bwMode="auto">
                <a:xfrm>
                  <a:off x="1791" y="2024"/>
                  <a:ext cx="953" cy="952"/>
                </a:xfrm>
                <a:prstGeom prst="flowChartDelay">
                  <a:avLst/>
                </a:prstGeom>
                <a:noFill/>
                <a:ln w="28575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32789" name="Oval 7"/>
                <p:cNvSpPr>
                  <a:spLocks noChangeArrowheads="1"/>
                </p:cNvSpPr>
                <p:nvPr/>
              </p:nvSpPr>
              <p:spPr bwMode="auto">
                <a:xfrm>
                  <a:off x="2744" y="2387"/>
                  <a:ext cx="227" cy="227"/>
                </a:xfrm>
                <a:prstGeom prst="ellips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32783" name="Line 8"/>
              <p:cNvSpPr>
                <a:spLocks noChangeShapeType="1"/>
              </p:cNvSpPr>
              <p:nvPr/>
            </p:nvSpPr>
            <p:spPr bwMode="auto">
              <a:xfrm>
                <a:off x="2971" y="2502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4" name="Line 9"/>
              <p:cNvSpPr>
                <a:spLocks noChangeShapeType="1"/>
              </p:cNvSpPr>
              <p:nvPr/>
            </p:nvSpPr>
            <p:spPr bwMode="auto">
              <a:xfrm>
                <a:off x="1565" y="2115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5" name="Line 10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6" name="Line 11"/>
              <p:cNvSpPr>
                <a:spLocks noChangeShapeType="1"/>
              </p:cNvSpPr>
              <p:nvPr/>
            </p:nvSpPr>
            <p:spPr bwMode="auto">
              <a:xfrm>
                <a:off x="1565" y="2387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7" name="Line 12"/>
              <p:cNvSpPr>
                <a:spLocks noChangeShapeType="1"/>
              </p:cNvSpPr>
              <p:nvPr/>
            </p:nvSpPr>
            <p:spPr bwMode="auto">
              <a:xfrm>
                <a:off x="1565" y="2840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2774" name="Text Box 13"/>
            <p:cNvSpPr txBox="1">
              <a:spLocks noChangeArrowheads="1"/>
            </p:cNvSpPr>
            <p:nvPr/>
          </p:nvSpPr>
          <p:spPr bwMode="auto">
            <a:xfrm>
              <a:off x="1263" y="186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2775" name="Text Box 14"/>
            <p:cNvSpPr txBox="1">
              <a:spLocks noChangeArrowheads="1"/>
            </p:cNvSpPr>
            <p:nvPr/>
          </p:nvSpPr>
          <p:spPr bwMode="auto">
            <a:xfrm>
              <a:off x="1263" y="205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2776" name="Text Box 15"/>
            <p:cNvSpPr txBox="1">
              <a:spLocks noChangeArrowheads="1"/>
            </p:cNvSpPr>
            <p:nvPr/>
          </p:nvSpPr>
          <p:spPr bwMode="auto">
            <a:xfrm>
              <a:off x="1263" y="2234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32777" name="Group 16"/>
            <p:cNvGrpSpPr>
              <a:grpSpLocks/>
            </p:cNvGrpSpPr>
            <p:nvPr/>
          </p:nvGrpSpPr>
          <p:grpSpPr bwMode="auto">
            <a:xfrm>
              <a:off x="1565" y="2478"/>
              <a:ext cx="45" cy="226"/>
              <a:chOff x="3198" y="3113"/>
              <a:chExt cx="45" cy="226"/>
            </a:xfrm>
          </p:grpSpPr>
          <p:sp>
            <p:nvSpPr>
              <p:cNvPr id="32779" name="Oval 17"/>
              <p:cNvSpPr>
                <a:spLocks noChangeArrowheads="1"/>
              </p:cNvSpPr>
              <p:nvPr/>
            </p:nvSpPr>
            <p:spPr bwMode="auto">
              <a:xfrm>
                <a:off x="3198" y="3113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2780" name="Oval 18"/>
              <p:cNvSpPr>
                <a:spLocks noChangeArrowheads="1"/>
              </p:cNvSpPr>
              <p:nvPr/>
            </p:nvSpPr>
            <p:spPr bwMode="auto">
              <a:xfrm>
                <a:off x="3198" y="3203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2781" name="Oval 19"/>
              <p:cNvSpPr>
                <a:spLocks noChangeArrowheads="1"/>
              </p:cNvSpPr>
              <p:nvPr/>
            </p:nvSpPr>
            <p:spPr bwMode="auto">
              <a:xfrm>
                <a:off x="3198" y="3294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2778" name="Text Box 20"/>
            <p:cNvSpPr txBox="1">
              <a:spLocks noChangeArrowheads="1"/>
            </p:cNvSpPr>
            <p:nvPr/>
          </p:nvSpPr>
          <p:spPr bwMode="auto">
            <a:xfrm>
              <a:off x="1264" y="264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 i="1">
                  <a:latin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32772" name="Text Box 21"/>
          <p:cNvSpPr txBox="1">
            <a:spLocks noChangeArrowheads="1"/>
          </p:cNvSpPr>
          <p:nvPr/>
        </p:nvSpPr>
        <p:spPr bwMode="auto">
          <a:xfrm>
            <a:off x="1835150" y="4941888"/>
            <a:ext cx="6496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800" b="0">
                <a:latin typeface="Arial" panose="020B0604020202020204" pitchFamily="34" charset="0"/>
              </a:rPr>
              <a:t>Given a (n-1)-tuple pattern, </a:t>
            </a:r>
          </a:p>
          <a:p>
            <a:pPr algn="l"/>
            <a:r>
              <a:rPr lang="en-US" altLang="zh-TW" sz="2800" b="0">
                <a:latin typeface="Arial" panose="020B0604020202020204" pitchFamily="34" charset="0"/>
              </a:rPr>
              <a:t>there exists a set of rise/fall/delay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3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Transistor-Level Models</a:t>
            </a: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79388" y="908050"/>
          <a:ext cx="8856662" cy="564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No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Model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err="1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Nmemonics</a:t>
                      </a:r>
                      <a:endParaRPr lang="zh-TW" altLang="en-US" sz="2400" b="0" i="0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Examples</a:t>
                      </a:r>
                      <a:endParaRPr lang="zh-TW" altLang="en-US" sz="2400" b="0" i="0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1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Switch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err="1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Roff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 = infin.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M1 on 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sym typeface="Wingdings" pitchFamily="2" charset="2"/>
                        </a:rPr>
                        <a:t> M2 off  Vo=</a:t>
                      </a:r>
                      <a:r>
                        <a:rPr lang="en-US" altLang="zh-TW" sz="2400" b="0" i="1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sym typeface="Wingdings" pitchFamily="2" charset="2"/>
                        </a:rPr>
                        <a:t>Vdd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2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Stack Effect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R</a:t>
                      </a:r>
                      <a:r>
                        <a:rPr lang="en-US" altLang="zh-TW" sz="2400" b="0" i="1" baseline="-2500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s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=</a:t>
                      </a:r>
                      <a:r>
                        <a:rPr lang="en-US" altLang="zh-TW" sz="2400" b="0" i="1" baseline="0" dirty="0" err="1" smtClean="0">
                          <a:solidFill>
                            <a:srgbClr val="800000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altLang="zh-TW" sz="2400" b="0" i="1" baseline="0" dirty="0" err="1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R</a:t>
                      </a:r>
                      <a:r>
                        <a:rPr lang="en-US" altLang="zh-TW" sz="2400" b="0" i="1" baseline="-25000" dirty="0" err="1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i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Wafer Power, Equivalent R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3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RC Model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=RC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T</a:t>
                      </a:r>
                      <a:r>
                        <a:rPr lang="en-US" altLang="zh-TW" sz="2400" b="0" i="1" baseline="-25000" dirty="0" err="1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r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=2.2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Symbol" pitchFamily="18" charset="2"/>
                          <a:cs typeface="Times New Roman" pitchFamily="18" charset="0"/>
                        </a:rPr>
                        <a:t>t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, t</a:t>
                      </a:r>
                      <a:r>
                        <a:rPr lang="en-US" altLang="zh-TW" sz="2400" b="0" i="1" baseline="-2500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d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=0.69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Symbol" pitchFamily="18" charset="2"/>
                          <a:cs typeface="Times New Roman" pitchFamily="18" charset="0"/>
                        </a:rPr>
                        <a:t>t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, 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=1/2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Symbol" pitchFamily="18" charset="2"/>
                        </a:rPr>
                        <a:t>pt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Symbol" pitchFamily="18" charset="2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4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Toggle Rate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Pd = ka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a=switching activity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5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El More Model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=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Symbol" pitchFamily="18" charset="2"/>
                        </a:rPr>
                        <a:t>S(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RC)</a:t>
                      </a:r>
                      <a:r>
                        <a:rPr lang="en-US" altLang="zh-TW" sz="2400" b="0" i="1" baseline="-2500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loop</a:t>
                      </a:r>
                      <a:endParaRPr lang="zh-TW" altLang="en-US" sz="2400" b="0" i="1" baseline="-25000" dirty="0" smtClean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Intrinsic Delay, </a:t>
                      </a:r>
                      <a:r>
                        <a:rPr lang="en-US" altLang="zh-TW" sz="2400" b="0" i="1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Tr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, Td, Pd, gate parameters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6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Rabaey’s</a:t>
                      </a:r>
                      <a:endParaRPr lang="en-US" altLang="zh-TW" sz="2400" b="0" i="0" baseline="0" dirty="0" smtClean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Logical Effort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altLang="zh-TW" sz="2400" b="0" i="1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Pd, </a:t>
                      </a:r>
                      <a:r>
                        <a:rPr lang="en-US" altLang="zh-TW" sz="2400" b="0" i="1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Tp</a:t>
                      </a:r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 of gate-level circuits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5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7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Shocklay</a:t>
                      </a:r>
                      <a:endParaRPr lang="en-US" altLang="zh-TW" sz="2400" b="0" i="0" baseline="0" dirty="0" smtClean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i="0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1</a:t>
                      </a:r>
                      <a:r>
                        <a:rPr lang="en-US" altLang="zh-TW" sz="2400" b="0" i="0" baseline="3000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st</a:t>
                      </a:r>
                      <a:r>
                        <a:rPr lang="en-US" altLang="zh-TW" sz="2400" b="0" i="0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 Order Eq.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See Lec.3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6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8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SPICE II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-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See Lec.4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9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</a:rPr>
                        <a:t>BSIM </a:t>
                      </a:r>
                      <a:endParaRPr lang="zh-TW" altLang="en-US" sz="2400" b="0" i="0" baseline="0" dirty="0">
                        <a:solidFill>
                          <a:srgbClr val="0000FF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800000"/>
                          </a:solidFill>
                          <a:latin typeface="Arial" pitchFamily="34" charset="0"/>
                        </a:rPr>
                        <a:t>-</a:t>
                      </a:r>
                      <a:endParaRPr lang="zh-TW" altLang="en-US" sz="2400" b="0" i="1" baseline="0" dirty="0">
                        <a:solidFill>
                          <a:srgbClr val="8000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1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Refer to </a:t>
                      </a:r>
                      <a:r>
                        <a:rPr lang="en-US" altLang="zh-TW" sz="2400" b="0" i="1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</a:rPr>
                        <a:t>ucb</a:t>
                      </a:r>
                      <a:endParaRPr lang="zh-TW" altLang="en-US" sz="2400" b="0" i="1" baseline="0" dirty="0">
                        <a:solidFill>
                          <a:srgbClr val="006600"/>
                        </a:solidFill>
                        <a:latin typeface="Arial" pitchFamily="34" charset="0"/>
                      </a:endParaRPr>
                    </a:p>
                  </a:txBody>
                  <a:tcPr marL="91437" marR="91437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Worst-Case RC Model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82850" y="1773238"/>
            <a:ext cx="3527425" cy="2519362"/>
            <a:chOff x="1338" y="1344"/>
            <a:chExt cx="2222" cy="1587"/>
          </a:xfrm>
        </p:grpSpPr>
        <p:sp>
          <p:nvSpPr>
            <p:cNvPr id="34821" name="Oval 4"/>
            <p:cNvSpPr>
              <a:spLocks noChangeArrowheads="1"/>
            </p:cNvSpPr>
            <p:nvPr/>
          </p:nvSpPr>
          <p:spPr bwMode="auto">
            <a:xfrm>
              <a:off x="1338" y="1344"/>
              <a:ext cx="2222" cy="158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zh-TW"/>
            </a:p>
          </p:txBody>
        </p:sp>
        <p:grpSp>
          <p:nvGrpSpPr>
            <p:cNvPr id="34822" name="Group 5"/>
            <p:cNvGrpSpPr>
              <a:grpSpLocks/>
            </p:cNvGrpSpPr>
            <p:nvPr/>
          </p:nvGrpSpPr>
          <p:grpSpPr bwMode="auto">
            <a:xfrm>
              <a:off x="1837" y="1842"/>
              <a:ext cx="1089" cy="862"/>
              <a:chOff x="1655" y="1706"/>
              <a:chExt cx="1089" cy="862"/>
            </a:xfrm>
          </p:grpSpPr>
          <p:sp>
            <p:nvSpPr>
              <p:cNvPr id="34827" name="Freeform 6"/>
              <p:cNvSpPr>
                <a:spLocks/>
              </p:cNvSpPr>
              <p:nvPr/>
            </p:nvSpPr>
            <p:spPr bwMode="auto">
              <a:xfrm>
                <a:off x="1973" y="1706"/>
                <a:ext cx="453" cy="91"/>
              </a:xfrm>
              <a:custGeom>
                <a:avLst/>
                <a:gdLst>
                  <a:gd name="T0" fmla="*/ 0 w 907"/>
                  <a:gd name="T1" fmla="*/ 11 h 182"/>
                  <a:gd name="T2" fmla="*/ 11 w 907"/>
                  <a:gd name="T3" fmla="*/ 11 h 182"/>
                  <a:gd name="T4" fmla="*/ 17 w 907"/>
                  <a:gd name="T5" fmla="*/ 23 h 182"/>
                  <a:gd name="T6" fmla="*/ 28 w 907"/>
                  <a:gd name="T7" fmla="*/ 0 h 182"/>
                  <a:gd name="T8" fmla="*/ 39 w 907"/>
                  <a:gd name="T9" fmla="*/ 23 h 182"/>
                  <a:gd name="T10" fmla="*/ 51 w 907"/>
                  <a:gd name="T11" fmla="*/ 0 h 182"/>
                  <a:gd name="T12" fmla="*/ 62 w 907"/>
                  <a:gd name="T13" fmla="*/ 23 h 182"/>
                  <a:gd name="T14" fmla="*/ 73 w 907"/>
                  <a:gd name="T15" fmla="*/ 0 h 182"/>
                  <a:gd name="T16" fmla="*/ 85 w 907"/>
                  <a:gd name="T17" fmla="*/ 23 h 182"/>
                  <a:gd name="T18" fmla="*/ 96 w 907"/>
                  <a:gd name="T19" fmla="*/ 0 h 182"/>
                  <a:gd name="T20" fmla="*/ 102 w 907"/>
                  <a:gd name="T21" fmla="*/ 11 h 182"/>
                  <a:gd name="T22" fmla="*/ 113 w 907"/>
                  <a:gd name="T23" fmla="*/ 11 h 1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07"/>
                  <a:gd name="T37" fmla="*/ 0 h 182"/>
                  <a:gd name="T38" fmla="*/ 907 w 907"/>
                  <a:gd name="T39" fmla="*/ 182 h 1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07" h="182">
                    <a:moveTo>
                      <a:pt x="0" y="91"/>
                    </a:moveTo>
                    <a:lnTo>
                      <a:pt x="91" y="91"/>
                    </a:lnTo>
                    <a:lnTo>
                      <a:pt x="136" y="182"/>
                    </a:lnTo>
                    <a:lnTo>
                      <a:pt x="227" y="0"/>
                    </a:lnTo>
                    <a:lnTo>
                      <a:pt x="317" y="182"/>
                    </a:lnTo>
                    <a:lnTo>
                      <a:pt x="408" y="0"/>
                    </a:lnTo>
                    <a:lnTo>
                      <a:pt x="499" y="182"/>
                    </a:lnTo>
                    <a:lnTo>
                      <a:pt x="589" y="0"/>
                    </a:lnTo>
                    <a:lnTo>
                      <a:pt x="680" y="182"/>
                    </a:lnTo>
                    <a:lnTo>
                      <a:pt x="771" y="0"/>
                    </a:lnTo>
                    <a:lnTo>
                      <a:pt x="816" y="91"/>
                    </a:lnTo>
                    <a:lnTo>
                      <a:pt x="907" y="91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28" name="Line 7"/>
              <p:cNvSpPr>
                <a:spLocks noChangeShapeType="1"/>
              </p:cNvSpPr>
              <p:nvPr/>
            </p:nvSpPr>
            <p:spPr bwMode="auto">
              <a:xfrm flipH="1">
                <a:off x="1655" y="1752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29" name="Line 8"/>
              <p:cNvSpPr>
                <a:spLocks noChangeShapeType="1"/>
              </p:cNvSpPr>
              <p:nvPr/>
            </p:nvSpPr>
            <p:spPr bwMode="auto">
              <a:xfrm flipH="1">
                <a:off x="2426" y="1752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30" name="Line 9"/>
              <p:cNvSpPr>
                <a:spLocks noChangeShapeType="1"/>
              </p:cNvSpPr>
              <p:nvPr/>
            </p:nvSpPr>
            <p:spPr bwMode="auto">
              <a:xfrm>
                <a:off x="2472" y="2070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31" name="Line 10"/>
              <p:cNvSpPr>
                <a:spLocks noChangeShapeType="1"/>
              </p:cNvSpPr>
              <p:nvPr/>
            </p:nvSpPr>
            <p:spPr bwMode="auto">
              <a:xfrm>
                <a:off x="2472" y="2115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32" name="Line 11"/>
              <p:cNvSpPr>
                <a:spLocks noChangeShapeType="1"/>
              </p:cNvSpPr>
              <p:nvPr/>
            </p:nvSpPr>
            <p:spPr bwMode="auto">
              <a:xfrm rot="-5400000" flipH="1" flipV="1">
                <a:off x="2403" y="1911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33" name="Line 12"/>
              <p:cNvSpPr>
                <a:spLocks noChangeShapeType="1"/>
              </p:cNvSpPr>
              <p:nvPr/>
            </p:nvSpPr>
            <p:spPr bwMode="auto">
              <a:xfrm rot="5400000" flipH="1">
                <a:off x="2403" y="2274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4834" name="AutoShape 13"/>
              <p:cNvSpPr>
                <a:spLocks noChangeArrowheads="1"/>
              </p:cNvSpPr>
              <p:nvPr/>
            </p:nvSpPr>
            <p:spPr bwMode="auto">
              <a:xfrm flipV="1">
                <a:off x="2472" y="2432"/>
                <a:ext cx="181" cy="1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4823" name="Text Box 14"/>
            <p:cNvSpPr txBox="1">
              <a:spLocks noChangeArrowheads="1"/>
            </p:cNvSpPr>
            <p:nvPr/>
          </p:nvSpPr>
          <p:spPr bwMode="auto">
            <a:xfrm>
              <a:off x="1565" y="1752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TW" b="0" i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4824" name="Text Box 15"/>
            <p:cNvSpPr txBox="1">
              <a:spLocks noChangeArrowheads="1"/>
            </p:cNvSpPr>
            <p:nvPr/>
          </p:nvSpPr>
          <p:spPr bwMode="auto">
            <a:xfrm>
              <a:off x="2913" y="1752"/>
              <a:ext cx="2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TW" b="0" i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4825" name="Text Box 16"/>
            <p:cNvSpPr txBox="1">
              <a:spLocks noChangeArrowheads="1"/>
            </p:cNvSpPr>
            <p:nvPr/>
          </p:nvSpPr>
          <p:spPr bwMode="auto">
            <a:xfrm>
              <a:off x="2109" y="1570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R</a:t>
              </a:r>
              <a:r>
                <a:rPr lang="en-US" altLang="zh-TW" b="0" i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eq</a:t>
              </a:r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  <a:r>
                <a:rPr lang="en-US" altLang="zh-TW" b="0">
                  <a:solidFill>
                    <a:srgbClr val="0000CC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4826" name="Text Box 17"/>
            <p:cNvSpPr txBox="1">
              <a:spLocks noChangeArrowheads="1"/>
            </p:cNvSpPr>
            <p:nvPr/>
          </p:nvSpPr>
          <p:spPr bwMode="auto">
            <a:xfrm>
              <a:off x="2827" y="2115"/>
              <a:ext cx="6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TW" b="0" i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eq</a:t>
              </a:r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  <a:r>
                <a:rPr lang="en-US" altLang="zh-TW" b="0">
                  <a:solidFill>
                    <a:srgbClr val="0000CC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zh-TW" b="0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679954" name="Text Box 18"/>
          <p:cNvSpPr txBox="1">
            <a:spLocks noChangeArrowheads="1"/>
          </p:cNvSpPr>
          <p:nvPr/>
        </p:nvSpPr>
        <p:spPr bwMode="auto">
          <a:xfrm>
            <a:off x="1835150" y="4437063"/>
            <a:ext cx="472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Time Constant = </a:t>
            </a:r>
            <a:r>
              <a:rPr lang="en-US" altLang="zh-TW" sz="3200" b="0" i="1">
                <a:latin typeface="Symbol" panose="05050102010706020507" pitchFamily="18" charset="2"/>
              </a:rPr>
              <a:t>t</a:t>
            </a:r>
            <a:r>
              <a:rPr lang="en-US" altLang="zh-TW" sz="3200" b="0" i="1">
                <a:latin typeface="Times New Roman" panose="02020603050405020304" pitchFamily="18" charset="0"/>
              </a:rPr>
              <a:t> &lt; R</a:t>
            </a:r>
            <a:r>
              <a:rPr lang="en-US" altLang="zh-TW" sz="3200" b="0" i="1" baseline="-25000">
                <a:latin typeface="Times New Roman" panose="02020603050405020304" pitchFamily="18" charset="0"/>
              </a:rPr>
              <a:t>eq</a:t>
            </a:r>
            <a:r>
              <a:rPr lang="en-US" altLang="zh-TW" sz="3200" b="0" i="1">
                <a:latin typeface="Times New Roman" panose="02020603050405020304" pitchFamily="18" charset="0"/>
              </a:rPr>
              <a:t>C</a:t>
            </a:r>
            <a:r>
              <a:rPr lang="en-US" altLang="zh-TW" sz="3200" b="0" i="1" baseline="-25000">
                <a:latin typeface="Times New Roman" panose="02020603050405020304" pitchFamily="18" charset="0"/>
              </a:rPr>
              <a:t>eq</a:t>
            </a:r>
            <a:endParaRPr lang="en-US" altLang="zh-TW" sz="3200" b="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Simple RC Model – Stack Effect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84438" y="1485900"/>
            <a:ext cx="5761037" cy="4679950"/>
            <a:chOff x="1156" y="709"/>
            <a:chExt cx="3629" cy="2948"/>
          </a:xfrm>
        </p:grpSpPr>
        <p:sp>
          <p:nvSpPr>
            <p:cNvPr id="35853" name="Freeform 4"/>
            <p:cNvSpPr>
              <a:spLocks/>
            </p:cNvSpPr>
            <p:nvPr/>
          </p:nvSpPr>
          <p:spPr bwMode="auto">
            <a:xfrm rot="5400000">
              <a:off x="975" y="1346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54" name="Line 5"/>
            <p:cNvSpPr>
              <a:spLocks noChangeShapeType="1"/>
            </p:cNvSpPr>
            <p:nvPr/>
          </p:nvSpPr>
          <p:spPr bwMode="auto">
            <a:xfrm rot="5400000" flipH="1">
              <a:off x="1111" y="1707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55" name="Text Box 6"/>
            <p:cNvSpPr txBox="1">
              <a:spLocks noChangeArrowheads="1"/>
            </p:cNvSpPr>
            <p:nvPr/>
          </p:nvSpPr>
          <p:spPr bwMode="auto">
            <a:xfrm>
              <a:off x="1223" y="1256"/>
              <a:ext cx="3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35856" name="Freeform 7"/>
            <p:cNvSpPr>
              <a:spLocks/>
            </p:cNvSpPr>
            <p:nvPr/>
          </p:nvSpPr>
          <p:spPr bwMode="auto">
            <a:xfrm rot="5400000">
              <a:off x="1453" y="1346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57" name="Text Box 8"/>
            <p:cNvSpPr txBox="1">
              <a:spLocks noChangeArrowheads="1"/>
            </p:cNvSpPr>
            <p:nvPr/>
          </p:nvSpPr>
          <p:spPr bwMode="auto">
            <a:xfrm>
              <a:off x="1701" y="1256"/>
              <a:ext cx="3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35858" name="Freeform 9"/>
            <p:cNvSpPr>
              <a:spLocks/>
            </p:cNvSpPr>
            <p:nvPr/>
          </p:nvSpPr>
          <p:spPr bwMode="auto">
            <a:xfrm rot="5400000">
              <a:off x="1952" y="1346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59" name="Text Box 10"/>
            <p:cNvSpPr txBox="1">
              <a:spLocks noChangeArrowheads="1"/>
            </p:cNvSpPr>
            <p:nvPr/>
          </p:nvSpPr>
          <p:spPr bwMode="auto">
            <a:xfrm>
              <a:off x="2200" y="1256"/>
              <a:ext cx="3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p3</a:t>
              </a:r>
            </a:p>
          </p:txBody>
        </p:sp>
        <p:sp>
          <p:nvSpPr>
            <p:cNvPr id="35860" name="Line 11"/>
            <p:cNvSpPr>
              <a:spLocks noChangeShapeType="1"/>
            </p:cNvSpPr>
            <p:nvPr/>
          </p:nvSpPr>
          <p:spPr bwMode="auto">
            <a:xfrm rot="5400000" flipH="1">
              <a:off x="1592" y="1707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1" name="Line 12"/>
            <p:cNvSpPr>
              <a:spLocks noChangeShapeType="1"/>
            </p:cNvSpPr>
            <p:nvPr/>
          </p:nvSpPr>
          <p:spPr bwMode="auto">
            <a:xfrm rot="5400000" flipH="1">
              <a:off x="2085" y="1707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rot="5400000" flipH="1">
              <a:off x="1111" y="1075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3" name="Line 14"/>
            <p:cNvSpPr>
              <a:spLocks noChangeShapeType="1"/>
            </p:cNvSpPr>
            <p:nvPr/>
          </p:nvSpPr>
          <p:spPr bwMode="auto">
            <a:xfrm rot="5400000" flipH="1">
              <a:off x="1592" y="1075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4" name="Line 15"/>
            <p:cNvSpPr>
              <a:spLocks noChangeShapeType="1"/>
            </p:cNvSpPr>
            <p:nvPr/>
          </p:nvSpPr>
          <p:spPr bwMode="auto">
            <a:xfrm rot="5400000" flipH="1">
              <a:off x="2085" y="1075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5" name="Freeform 16"/>
            <p:cNvSpPr>
              <a:spLocks/>
            </p:cNvSpPr>
            <p:nvPr/>
          </p:nvSpPr>
          <p:spPr bwMode="auto">
            <a:xfrm rot="5400000">
              <a:off x="1456" y="2147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6" name="Text Box 17"/>
            <p:cNvSpPr txBox="1">
              <a:spLocks noChangeArrowheads="1"/>
            </p:cNvSpPr>
            <p:nvPr/>
          </p:nvSpPr>
          <p:spPr bwMode="auto">
            <a:xfrm>
              <a:off x="1707" y="2057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s1</a:t>
              </a:r>
            </a:p>
          </p:txBody>
        </p:sp>
        <p:sp>
          <p:nvSpPr>
            <p:cNvPr id="35867" name="Line 18"/>
            <p:cNvSpPr>
              <a:spLocks noChangeShapeType="1"/>
            </p:cNvSpPr>
            <p:nvPr/>
          </p:nvSpPr>
          <p:spPr bwMode="auto">
            <a:xfrm rot="5400000" flipH="1">
              <a:off x="1592" y="1876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8" name="Freeform 19"/>
            <p:cNvSpPr>
              <a:spLocks/>
            </p:cNvSpPr>
            <p:nvPr/>
          </p:nvSpPr>
          <p:spPr bwMode="auto">
            <a:xfrm rot="5400000">
              <a:off x="1456" y="2613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69" name="Text Box 20"/>
            <p:cNvSpPr txBox="1">
              <a:spLocks noChangeArrowheads="1"/>
            </p:cNvSpPr>
            <p:nvPr/>
          </p:nvSpPr>
          <p:spPr bwMode="auto">
            <a:xfrm>
              <a:off x="1707" y="2523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s2</a:t>
              </a:r>
            </a:p>
          </p:txBody>
        </p:sp>
        <p:sp>
          <p:nvSpPr>
            <p:cNvPr id="35870" name="Freeform 21"/>
            <p:cNvSpPr>
              <a:spLocks/>
            </p:cNvSpPr>
            <p:nvPr/>
          </p:nvSpPr>
          <p:spPr bwMode="auto">
            <a:xfrm rot="5400000">
              <a:off x="1456" y="3066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71" name="Text Box 22"/>
            <p:cNvSpPr txBox="1">
              <a:spLocks noChangeArrowheads="1"/>
            </p:cNvSpPr>
            <p:nvPr/>
          </p:nvSpPr>
          <p:spPr bwMode="auto">
            <a:xfrm>
              <a:off x="1707" y="2976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s3</a:t>
              </a:r>
            </a:p>
          </p:txBody>
        </p:sp>
        <p:sp>
          <p:nvSpPr>
            <p:cNvPr id="35872" name="Line 23"/>
            <p:cNvSpPr>
              <a:spLocks noChangeShapeType="1"/>
            </p:cNvSpPr>
            <p:nvPr/>
          </p:nvSpPr>
          <p:spPr bwMode="auto">
            <a:xfrm>
              <a:off x="1196" y="1797"/>
              <a:ext cx="98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5873" name="Line 24"/>
            <p:cNvSpPr>
              <a:spLocks noChangeShapeType="1"/>
            </p:cNvSpPr>
            <p:nvPr/>
          </p:nvSpPr>
          <p:spPr bwMode="auto">
            <a:xfrm>
              <a:off x="1196" y="981"/>
              <a:ext cx="98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5874" name="Line 25"/>
            <p:cNvSpPr>
              <a:spLocks noChangeShapeType="1"/>
            </p:cNvSpPr>
            <p:nvPr/>
          </p:nvSpPr>
          <p:spPr bwMode="auto">
            <a:xfrm>
              <a:off x="2200" y="1797"/>
              <a:ext cx="2585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5875" name="Line 26"/>
            <p:cNvSpPr>
              <a:spLocks noChangeShapeType="1"/>
            </p:cNvSpPr>
            <p:nvPr/>
          </p:nvSpPr>
          <p:spPr bwMode="auto">
            <a:xfrm>
              <a:off x="2518" y="2115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76" name="Line 27"/>
            <p:cNvSpPr>
              <a:spLocks noChangeShapeType="1"/>
            </p:cNvSpPr>
            <p:nvPr/>
          </p:nvSpPr>
          <p:spPr bwMode="auto">
            <a:xfrm>
              <a:off x="2518" y="2160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77" name="Line 28"/>
            <p:cNvSpPr>
              <a:spLocks noChangeShapeType="1"/>
            </p:cNvSpPr>
            <p:nvPr/>
          </p:nvSpPr>
          <p:spPr bwMode="auto">
            <a:xfrm rot="-5400000" flipH="1" flipV="1">
              <a:off x="2449" y="1956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78" name="Line 29"/>
            <p:cNvSpPr>
              <a:spLocks noChangeShapeType="1"/>
            </p:cNvSpPr>
            <p:nvPr/>
          </p:nvSpPr>
          <p:spPr bwMode="auto">
            <a:xfrm rot="5400000" flipH="1">
              <a:off x="2449" y="2319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79" name="AutoShape 30"/>
            <p:cNvSpPr>
              <a:spLocks noChangeArrowheads="1"/>
            </p:cNvSpPr>
            <p:nvPr/>
          </p:nvSpPr>
          <p:spPr bwMode="auto">
            <a:xfrm flipV="1">
              <a:off x="2518" y="2477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5880" name="Text Box 31"/>
            <p:cNvSpPr txBox="1">
              <a:spLocks noChangeArrowheads="1"/>
            </p:cNvSpPr>
            <p:nvPr/>
          </p:nvSpPr>
          <p:spPr bwMode="auto">
            <a:xfrm>
              <a:off x="2696" y="1978"/>
              <a:ext cx="3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p1</a:t>
              </a:r>
            </a:p>
          </p:txBody>
        </p:sp>
        <p:grpSp>
          <p:nvGrpSpPr>
            <p:cNvPr id="35881" name="Group 32"/>
            <p:cNvGrpSpPr>
              <a:grpSpLocks/>
            </p:cNvGrpSpPr>
            <p:nvPr/>
          </p:nvGrpSpPr>
          <p:grpSpPr bwMode="auto">
            <a:xfrm>
              <a:off x="3334" y="1797"/>
              <a:ext cx="573" cy="816"/>
              <a:chOff x="2518" y="1797"/>
              <a:chExt cx="573" cy="816"/>
            </a:xfrm>
          </p:grpSpPr>
          <p:sp>
            <p:nvSpPr>
              <p:cNvPr id="35893" name="Line 33"/>
              <p:cNvSpPr>
                <a:spLocks noChangeShapeType="1"/>
              </p:cNvSpPr>
              <p:nvPr/>
            </p:nvSpPr>
            <p:spPr bwMode="auto">
              <a:xfrm>
                <a:off x="2518" y="2115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4" name="Line 34"/>
              <p:cNvSpPr>
                <a:spLocks noChangeShapeType="1"/>
              </p:cNvSpPr>
              <p:nvPr/>
            </p:nvSpPr>
            <p:spPr bwMode="auto">
              <a:xfrm>
                <a:off x="2518" y="2160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5" name="Line 35"/>
              <p:cNvSpPr>
                <a:spLocks noChangeShapeType="1"/>
              </p:cNvSpPr>
              <p:nvPr/>
            </p:nvSpPr>
            <p:spPr bwMode="auto">
              <a:xfrm rot="-5400000" flipH="1" flipV="1">
                <a:off x="2449" y="1956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6" name="Line 36"/>
              <p:cNvSpPr>
                <a:spLocks noChangeShapeType="1"/>
              </p:cNvSpPr>
              <p:nvPr/>
            </p:nvSpPr>
            <p:spPr bwMode="auto">
              <a:xfrm rot="5400000" flipH="1">
                <a:off x="2449" y="2319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7" name="AutoShape 37"/>
              <p:cNvSpPr>
                <a:spLocks noChangeArrowheads="1"/>
              </p:cNvSpPr>
              <p:nvPr/>
            </p:nvSpPr>
            <p:spPr bwMode="auto">
              <a:xfrm flipV="1">
                <a:off x="2518" y="2477"/>
                <a:ext cx="181" cy="1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5898" name="Text Box 38"/>
              <p:cNvSpPr txBox="1">
                <a:spLocks noChangeArrowheads="1"/>
              </p:cNvSpPr>
              <p:nvPr/>
            </p:nvSpPr>
            <p:spPr bwMode="auto">
              <a:xfrm>
                <a:off x="2696" y="1978"/>
                <a:ext cx="3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 i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en-US" altLang="zh-TW" sz="2400" b="0" i="1" baseline="-25000">
                    <a:solidFill>
                      <a:schemeClr val="bg1"/>
                    </a:solidFill>
                    <a:latin typeface="Arial" panose="020B0604020202020204" pitchFamily="34" charset="0"/>
                  </a:rPr>
                  <a:t>p2</a:t>
                </a:r>
              </a:p>
            </p:txBody>
          </p:sp>
        </p:grpSp>
        <p:grpSp>
          <p:nvGrpSpPr>
            <p:cNvPr id="35882" name="Group 39"/>
            <p:cNvGrpSpPr>
              <a:grpSpLocks/>
            </p:cNvGrpSpPr>
            <p:nvPr/>
          </p:nvGrpSpPr>
          <p:grpSpPr bwMode="auto">
            <a:xfrm>
              <a:off x="4059" y="1797"/>
              <a:ext cx="573" cy="816"/>
              <a:chOff x="2518" y="1797"/>
              <a:chExt cx="573" cy="816"/>
            </a:xfrm>
          </p:grpSpPr>
          <p:sp>
            <p:nvSpPr>
              <p:cNvPr id="35887" name="Line 40"/>
              <p:cNvSpPr>
                <a:spLocks noChangeShapeType="1"/>
              </p:cNvSpPr>
              <p:nvPr/>
            </p:nvSpPr>
            <p:spPr bwMode="auto">
              <a:xfrm>
                <a:off x="2518" y="2115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88" name="Line 41"/>
              <p:cNvSpPr>
                <a:spLocks noChangeShapeType="1"/>
              </p:cNvSpPr>
              <p:nvPr/>
            </p:nvSpPr>
            <p:spPr bwMode="auto">
              <a:xfrm>
                <a:off x="2518" y="2160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89" name="Line 42"/>
              <p:cNvSpPr>
                <a:spLocks noChangeShapeType="1"/>
              </p:cNvSpPr>
              <p:nvPr/>
            </p:nvSpPr>
            <p:spPr bwMode="auto">
              <a:xfrm rot="-5400000" flipH="1" flipV="1">
                <a:off x="2449" y="1956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0" name="Line 43"/>
              <p:cNvSpPr>
                <a:spLocks noChangeShapeType="1"/>
              </p:cNvSpPr>
              <p:nvPr/>
            </p:nvSpPr>
            <p:spPr bwMode="auto">
              <a:xfrm rot="5400000" flipH="1">
                <a:off x="2449" y="2319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5891" name="AutoShape 44"/>
              <p:cNvSpPr>
                <a:spLocks noChangeArrowheads="1"/>
              </p:cNvSpPr>
              <p:nvPr/>
            </p:nvSpPr>
            <p:spPr bwMode="auto">
              <a:xfrm flipV="1">
                <a:off x="2518" y="2477"/>
                <a:ext cx="181" cy="1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5892" name="Text Box 45"/>
              <p:cNvSpPr txBox="1">
                <a:spLocks noChangeArrowheads="1"/>
              </p:cNvSpPr>
              <p:nvPr/>
            </p:nvSpPr>
            <p:spPr bwMode="auto">
              <a:xfrm>
                <a:off x="2696" y="1978"/>
                <a:ext cx="3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 i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en-US" altLang="zh-TW" sz="2400" b="0" i="1" baseline="-25000">
                    <a:solidFill>
                      <a:schemeClr val="bg1"/>
                    </a:solidFill>
                    <a:latin typeface="Arial" panose="020B0604020202020204" pitchFamily="34" charset="0"/>
                  </a:rPr>
                  <a:t>p3</a:t>
                </a:r>
              </a:p>
            </p:txBody>
          </p:sp>
        </p:grpSp>
        <p:sp>
          <p:nvSpPr>
            <p:cNvPr id="35883" name="AutoShape 46"/>
            <p:cNvSpPr>
              <a:spLocks noChangeArrowheads="1"/>
            </p:cNvSpPr>
            <p:nvPr/>
          </p:nvSpPr>
          <p:spPr bwMode="auto">
            <a:xfrm flipV="1">
              <a:off x="1586" y="3521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5884" name="Line 47"/>
            <p:cNvSpPr>
              <a:spLocks noChangeShapeType="1"/>
            </p:cNvSpPr>
            <p:nvPr/>
          </p:nvSpPr>
          <p:spPr bwMode="auto">
            <a:xfrm rot="5400000" flipH="1">
              <a:off x="1592" y="891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5885" name="Oval 48"/>
            <p:cNvSpPr>
              <a:spLocks noChangeArrowheads="1"/>
            </p:cNvSpPr>
            <p:nvPr/>
          </p:nvSpPr>
          <p:spPr bwMode="auto">
            <a:xfrm>
              <a:off x="1634" y="709"/>
              <a:ext cx="91" cy="9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5886" name="Line 49"/>
            <p:cNvSpPr>
              <a:spLocks noChangeShapeType="1"/>
            </p:cNvSpPr>
            <p:nvPr/>
          </p:nvSpPr>
          <p:spPr bwMode="auto">
            <a:xfrm rot="5400000" flipH="1">
              <a:off x="1592" y="3430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682034" name="Text Box 50"/>
          <p:cNvSpPr txBox="1">
            <a:spLocks noChangeArrowheads="1"/>
          </p:cNvSpPr>
          <p:nvPr/>
        </p:nvSpPr>
        <p:spPr bwMode="auto">
          <a:xfrm>
            <a:off x="828675" y="2276475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p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//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pi</a:t>
            </a:r>
          </a:p>
        </p:txBody>
      </p:sp>
      <p:sp>
        <p:nvSpPr>
          <p:cNvPr id="682035" name="Text Box 51"/>
          <p:cNvSpPr txBox="1">
            <a:spLocks noChangeArrowheads="1"/>
          </p:cNvSpPr>
          <p:nvPr/>
        </p:nvSpPr>
        <p:spPr bwMode="auto">
          <a:xfrm>
            <a:off x="828675" y="4292600"/>
            <a:ext cx="1560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s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S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si</a:t>
            </a:r>
          </a:p>
        </p:txBody>
      </p:sp>
      <p:sp>
        <p:nvSpPr>
          <p:cNvPr id="682036" name="Text Box 52"/>
          <p:cNvSpPr txBox="1">
            <a:spLocks noChangeArrowheads="1"/>
          </p:cNvSpPr>
          <p:nvPr/>
        </p:nvSpPr>
        <p:spPr bwMode="auto">
          <a:xfrm>
            <a:off x="6891338" y="2636838"/>
            <a:ext cx="1641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L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S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pi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572000" y="1628775"/>
            <a:ext cx="2946400" cy="1368425"/>
            <a:chOff x="2426" y="1026"/>
            <a:chExt cx="1856" cy="862"/>
          </a:xfrm>
        </p:grpSpPr>
        <p:sp>
          <p:nvSpPr>
            <p:cNvPr id="35851" name="Freeform 54"/>
            <p:cNvSpPr>
              <a:spLocks/>
            </p:cNvSpPr>
            <p:nvPr/>
          </p:nvSpPr>
          <p:spPr bwMode="auto">
            <a:xfrm>
              <a:off x="2426" y="1026"/>
              <a:ext cx="953" cy="862"/>
            </a:xfrm>
            <a:custGeom>
              <a:avLst/>
              <a:gdLst>
                <a:gd name="T0" fmla="*/ 0 w 953"/>
                <a:gd name="T1" fmla="*/ 0 h 862"/>
                <a:gd name="T2" fmla="*/ 227 w 953"/>
                <a:gd name="T3" fmla="*/ 590 h 862"/>
                <a:gd name="T4" fmla="*/ 953 w 953"/>
                <a:gd name="T5" fmla="*/ 862 h 862"/>
                <a:gd name="T6" fmla="*/ 0 60000 65536"/>
                <a:gd name="T7" fmla="*/ 0 60000 65536"/>
                <a:gd name="T8" fmla="*/ 0 60000 65536"/>
                <a:gd name="T9" fmla="*/ 0 w 953"/>
                <a:gd name="T10" fmla="*/ 0 h 862"/>
                <a:gd name="T11" fmla="*/ 953 w 95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3" h="862">
                  <a:moveTo>
                    <a:pt x="0" y="0"/>
                  </a:moveTo>
                  <a:cubicBezTo>
                    <a:pt x="34" y="223"/>
                    <a:pt x="68" y="446"/>
                    <a:pt x="227" y="590"/>
                  </a:cubicBezTo>
                  <a:cubicBezTo>
                    <a:pt x="386" y="734"/>
                    <a:pt x="669" y="798"/>
                    <a:pt x="953" y="862"/>
                  </a:cubicBezTo>
                </a:path>
              </a:pathLst>
            </a:custGeom>
            <a:noFill/>
            <a:ln w="57150" cap="flat" cmpd="sng">
              <a:solidFill>
                <a:srgbClr val="FF00FF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5852" name="Text Box 55"/>
            <p:cNvSpPr txBox="1">
              <a:spLocks noChangeArrowheads="1"/>
            </p:cNvSpPr>
            <p:nvPr/>
          </p:nvSpPr>
          <p:spPr bwMode="auto">
            <a:xfrm>
              <a:off x="2966" y="1393"/>
              <a:ext cx="13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r </a:t>
              </a:r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= 0.69R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3779838" y="4508500"/>
            <a:ext cx="2503487" cy="1512888"/>
            <a:chOff x="1927" y="2840"/>
            <a:chExt cx="1577" cy="953"/>
          </a:xfrm>
        </p:grpSpPr>
        <p:sp>
          <p:nvSpPr>
            <p:cNvPr id="35849" name="Freeform 57"/>
            <p:cNvSpPr>
              <a:spLocks/>
            </p:cNvSpPr>
            <p:nvPr/>
          </p:nvSpPr>
          <p:spPr bwMode="auto">
            <a:xfrm rot="5400000">
              <a:off x="1881" y="2886"/>
              <a:ext cx="953" cy="862"/>
            </a:xfrm>
            <a:custGeom>
              <a:avLst/>
              <a:gdLst>
                <a:gd name="T0" fmla="*/ 0 w 953"/>
                <a:gd name="T1" fmla="*/ 0 h 862"/>
                <a:gd name="T2" fmla="*/ 227 w 953"/>
                <a:gd name="T3" fmla="*/ 590 h 862"/>
                <a:gd name="T4" fmla="*/ 953 w 953"/>
                <a:gd name="T5" fmla="*/ 862 h 862"/>
                <a:gd name="T6" fmla="*/ 0 60000 65536"/>
                <a:gd name="T7" fmla="*/ 0 60000 65536"/>
                <a:gd name="T8" fmla="*/ 0 60000 65536"/>
                <a:gd name="T9" fmla="*/ 0 w 953"/>
                <a:gd name="T10" fmla="*/ 0 h 862"/>
                <a:gd name="T11" fmla="*/ 953 w 95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3" h="862">
                  <a:moveTo>
                    <a:pt x="0" y="0"/>
                  </a:moveTo>
                  <a:cubicBezTo>
                    <a:pt x="34" y="223"/>
                    <a:pt x="68" y="446"/>
                    <a:pt x="227" y="590"/>
                  </a:cubicBezTo>
                  <a:cubicBezTo>
                    <a:pt x="386" y="734"/>
                    <a:pt x="669" y="798"/>
                    <a:pt x="953" y="862"/>
                  </a:cubicBezTo>
                </a:path>
              </a:pathLst>
            </a:custGeom>
            <a:noFill/>
            <a:ln w="57150" cap="flat" cmpd="sng">
              <a:solidFill>
                <a:srgbClr val="FF00FF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5850" name="Text Box 58"/>
            <p:cNvSpPr txBox="1">
              <a:spLocks noChangeArrowheads="1"/>
            </p:cNvSpPr>
            <p:nvPr/>
          </p:nvSpPr>
          <p:spPr bwMode="auto">
            <a:xfrm>
              <a:off x="2213" y="3158"/>
              <a:ext cx="12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f </a:t>
              </a:r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= 0.69R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TW" sz="2800" i="1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034" grpId="0"/>
      <p:bldP spid="682035" grpId="0"/>
      <p:bldP spid="6820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Elmore Delay Model</a:t>
            </a:r>
          </a:p>
        </p:txBody>
      </p:sp>
      <p:sp>
        <p:nvSpPr>
          <p:cNvPr id="684035" name="Text Box 3"/>
          <p:cNvSpPr txBox="1">
            <a:spLocks noChangeArrowheads="1"/>
          </p:cNvSpPr>
          <p:nvPr/>
        </p:nvSpPr>
        <p:spPr bwMode="auto">
          <a:xfrm>
            <a:off x="4568825" y="1757363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5875" y="1038225"/>
            <a:ext cx="1990725" cy="4608513"/>
            <a:chOff x="1580" y="845"/>
            <a:chExt cx="1254" cy="2903"/>
          </a:xfrm>
        </p:grpSpPr>
        <p:sp>
          <p:nvSpPr>
            <p:cNvPr id="36881" name="Freeform 5"/>
            <p:cNvSpPr>
              <a:spLocks/>
            </p:cNvSpPr>
            <p:nvPr/>
          </p:nvSpPr>
          <p:spPr bwMode="auto">
            <a:xfrm rot="5400000">
              <a:off x="1450" y="1343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82" name="Text Box 6"/>
            <p:cNvSpPr txBox="1">
              <a:spLocks noChangeArrowheads="1"/>
            </p:cNvSpPr>
            <p:nvPr/>
          </p:nvSpPr>
          <p:spPr bwMode="auto">
            <a:xfrm>
              <a:off x="1733" y="1253"/>
              <a:ext cx="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6883" name="Freeform 7"/>
            <p:cNvSpPr>
              <a:spLocks/>
            </p:cNvSpPr>
            <p:nvPr/>
          </p:nvSpPr>
          <p:spPr bwMode="auto">
            <a:xfrm rot="5400000">
              <a:off x="1450" y="2109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84" name="Text Box 8"/>
            <p:cNvSpPr txBox="1">
              <a:spLocks noChangeArrowheads="1"/>
            </p:cNvSpPr>
            <p:nvPr/>
          </p:nvSpPr>
          <p:spPr bwMode="auto">
            <a:xfrm>
              <a:off x="1733" y="2019"/>
              <a:ext cx="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6885" name="Freeform 9"/>
            <p:cNvSpPr>
              <a:spLocks/>
            </p:cNvSpPr>
            <p:nvPr/>
          </p:nvSpPr>
          <p:spPr bwMode="auto">
            <a:xfrm rot="5400000">
              <a:off x="1450" y="2864"/>
              <a:ext cx="453" cy="91"/>
            </a:xfrm>
            <a:custGeom>
              <a:avLst/>
              <a:gdLst>
                <a:gd name="T0" fmla="*/ 0 w 907"/>
                <a:gd name="T1" fmla="*/ 11 h 182"/>
                <a:gd name="T2" fmla="*/ 11 w 907"/>
                <a:gd name="T3" fmla="*/ 11 h 182"/>
                <a:gd name="T4" fmla="*/ 17 w 907"/>
                <a:gd name="T5" fmla="*/ 23 h 182"/>
                <a:gd name="T6" fmla="*/ 28 w 907"/>
                <a:gd name="T7" fmla="*/ 0 h 182"/>
                <a:gd name="T8" fmla="*/ 39 w 907"/>
                <a:gd name="T9" fmla="*/ 23 h 182"/>
                <a:gd name="T10" fmla="*/ 51 w 907"/>
                <a:gd name="T11" fmla="*/ 0 h 182"/>
                <a:gd name="T12" fmla="*/ 62 w 907"/>
                <a:gd name="T13" fmla="*/ 23 h 182"/>
                <a:gd name="T14" fmla="*/ 73 w 907"/>
                <a:gd name="T15" fmla="*/ 0 h 182"/>
                <a:gd name="T16" fmla="*/ 85 w 907"/>
                <a:gd name="T17" fmla="*/ 23 h 182"/>
                <a:gd name="T18" fmla="*/ 96 w 907"/>
                <a:gd name="T19" fmla="*/ 0 h 182"/>
                <a:gd name="T20" fmla="*/ 102 w 907"/>
                <a:gd name="T21" fmla="*/ 11 h 182"/>
                <a:gd name="T22" fmla="*/ 113 w 907"/>
                <a:gd name="T23" fmla="*/ 11 h 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182"/>
                <a:gd name="T38" fmla="*/ 907 w 907"/>
                <a:gd name="T39" fmla="*/ 182 h 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182">
                  <a:moveTo>
                    <a:pt x="0" y="91"/>
                  </a:moveTo>
                  <a:lnTo>
                    <a:pt x="91" y="91"/>
                  </a:lnTo>
                  <a:lnTo>
                    <a:pt x="136" y="182"/>
                  </a:lnTo>
                  <a:lnTo>
                    <a:pt x="227" y="0"/>
                  </a:lnTo>
                  <a:lnTo>
                    <a:pt x="317" y="182"/>
                  </a:lnTo>
                  <a:lnTo>
                    <a:pt x="408" y="0"/>
                  </a:lnTo>
                  <a:lnTo>
                    <a:pt x="499" y="182"/>
                  </a:lnTo>
                  <a:lnTo>
                    <a:pt x="589" y="0"/>
                  </a:lnTo>
                  <a:lnTo>
                    <a:pt x="680" y="182"/>
                  </a:lnTo>
                  <a:lnTo>
                    <a:pt x="771" y="0"/>
                  </a:lnTo>
                  <a:lnTo>
                    <a:pt x="816" y="91"/>
                  </a:lnTo>
                  <a:lnTo>
                    <a:pt x="907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86" name="Text Box 10"/>
            <p:cNvSpPr txBox="1">
              <a:spLocks noChangeArrowheads="1"/>
            </p:cNvSpPr>
            <p:nvPr/>
          </p:nvSpPr>
          <p:spPr bwMode="auto">
            <a:xfrm>
              <a:off x="1733" y="2774"/>
              <a:ext cx="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6887" name="AutoShape 11"/>
            <p:cNvSpPr>
              <a:spLocks noChangeArrowheads="1"/>
            </p:cNvSpPr>
            <p:nvPr/>
          </p:nvSpPr>
          <p:spPr bwMode="auto">
            <a:xfrm flipV="1">
              <a:off x="2653" y="3600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6888" name="AutoShape 12"/>
            <p:cNvSpPr>
              <a:spLocks noChangeArrowheads="1"/>
            </p:cNvSpPr>
            <p:nvPr/>
          </p:nvSpPr>
          <p:spPr bwMode="auto">
            <a:xfrm flipV="1">
              <a:off x="1580" y="3612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6889" name="Line 13"/>
            <p:cNvSpPr>
              <a:spLocks noChangeShapeType="1"/>
            </p:cNvSpPr>
            <p:nvPr/>
          </p:nvSpPr>
          <p:spPr bwMode="auto">
            <a:xfrm rot="5400000" flipH="1">
              <a:off x="1586" y="3522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0" name="Line 14"/>
            <p:cNvSpPr>
              <a:spLocks noChangeShapeType="1"/>
            </p:cNvSpPr>
            <p:nvPr/>
          </p:nvSpPr>
          <p:spPr bwMode="auto">
            <a:xfrm rot="5400000" flipH="1">
              <a:off x="1518" y="2528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1" name="Line 15"/>
            <p:cNvSpPr>
              <a:spLocks noChangeShapeType="1"/>
            </p:cNvSpPr>
            <p:nvPr/>
          </p:nvSpPr>
          <p:spPr bwMode="auto">
            <a:xfrm rot="5400000" flipH="1">
              <a:off x="1518" y="1775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2" name="Line 16"/>
            <p:cNvSpPr>
              <a:spLocks noChangeShapeType="1"/>
            </p:cNvSpPr>
            <p:nvPr/>
          </p:nvSpPr>
          <p:spPr bwMode="auto">
            <a:xfrm rot="5400000" flipH="1">
              <a:off x="1518" y="1004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3" name="Line 17"/>
            <p:cNvSpPr>
              <a:spLocks noChangeShapeType="1"/>
            </p:cNvSpPr>
            <p:nvPr/>
          </p:nvSpPr>
          <p:spPr bwMode="auto">
            <a:xfrm rot="5400000" flipH="1">
              <a:off x="1518" y="3272"/>
              <a:ext cx="318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36894" name="Group 18"/>
            <p:cNvGrpSpPr>
              <a:grpSpLocks/>
            </p:cNvGrpSpPr>
            <p:nvPr/>
          </p:nvGrpSpPr>
          <p:grpSpPr bwMode="auto">
            <a:xfrm>
              <a:off x="1671" y="3113"/>
              <a:ext cx="1073" cy="424"/>
              <a:chOff x="1671" y="3113"/>
              <a:chExt cx="1073" cy="424"/>
            </a:xfrm>
          </p:grpSpPr>
          <p:sp>
            <p:nvSpPr>
              <p:cNvPr id="36907" name="Text Box 19"/>
              <p:cNvSpPr txBox="1">
                <a:spLocks noChangeArrowheads="1"/>
              </p:cNvSpPr>
              <p:nvPr/>
            </p:nvSpPr>
            <p:spPr bwMode="auto">
              <a:xfrm>
                <a:off x="2109" y="3249"/>
                <a:ext cx="3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 i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en-US" altLang="zh-TW" sz="2400" b="0" i="1" baseline="-25000">
                    <a:solidFill>
                      <a:schemeClr val="bg1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6908" name="Line 20"/>
              <p:cNvSpPr>
                <a:spLocks noChangeShapeType="1"/>
              </p:cNvSpPr>
              <p:nvPr/>
            </p:nvSpPr>
            <p:spPr bwMode="auto">
              <a:xfrm rot="5400000">
                <a:off x="2200" y="3204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09" name="Line 21"/>
              <p:cNvSpPr>
                <a:spLocks noChangeShapeType="1"/>
              </p:cNvSpPr>
              <p:nvPr/>
            </p:nvSpPr>
            <p:spPr bwMode="auto">
              <a:xfrm rot="5400000">
                <a:off x="2155" y="3204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10" name="Line 22"/>
              <p:cNvSpPr>
                <a:spLocks noChangeShapeType="1"/>
              </p:cNvSpPr>
              <p:nvPr/>
            </p:nvSpPr>
            <p:spPr bwMode="auto">
              <a:xfrm rot="10800000" flipH="1">
                <a:off x="1671" y="3203"/>
                <a:ext cx="574" cy="3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11" name="Line 23"/>
              <p:cNvSpPr>
                <a:spLocks noChangeShapeType="1"/>
              </p:cNvSpPr>
              <p:nvPr/>
            </p:nvSpPr>
            <p:spPr bwMode="auto">
              <a:xfrm rot="10800000" flipH="1">
                <a:off x="2292" y="3204"/>
                <a:ext cx="45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36895" name="Group 24"/>
            <p:cNvGrpSpPr>
              <a:grpSpLocks/>
            </p:cNvGrpSpPr>
            <p:nvPr/>
          </p:nvGrpSpPr>
          <p:grpSpPr bwMode="auto">
            <a:xfrm>
              <a:off x="1671" y="2296"/>
              <a:ext cx="1073" cy="424"/>
              <a:chOff x="1671" y="3113"/>
              <a:chExt cx="1073" cy="424"/>
            </a:xfrm>
          </p:grpSpPr>
          <p:sp>
            <p:nvSpPr>
              <p:cNvPr id="36902" name="Text Box 25"/>
              <p:cNvSpPr txBox="1">
                <a:spLocks noChangeArrowheads="1"/>
              </p:cNvSpPr>
              <p:nvPr/>
            </p:nvSpPr>
            <p:spPr bwMode="auto">
              <a:xfrm>
                <a:off x="2109" y="3249"/>
                <a:ext cx="3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400" b="0" i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en-US" altLang="zh-TW" sz="2400" b="0" i="1" baseline="-25000">
                    <a:solidFill>
                      <a:schemeClr val="bg1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6903" name="Line 26"/>
              <p:cNvSpPr>
                <a:spLocks noChangeShapeType="1"/>
              </p:cNvSpPr>
              <p:nvPr/>
            </p:nvSpPr>
            <p:spPr bwMode="auto">
              <a:xfrm rot="5400000">
                <a:off x="2200" y="3204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04" name="Line 27"/>
              <p:cNvSpPr>
                <a:spLocks noChangeShapeType="1"/>
              </p:cNvSpPr>
              <p:nvPr/>
            </p:nvSpPr>
            <p:spPr bwMode="auto">
              <a:xfrm rot="5400000">
                <a:off x="2155" y="3204"/>
                <a:ext cx="18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05" name="Line 28"/>
              <p:cNvSpPr>
                <a:spLocks noChangeShapeType="1"/>
              </p:cNvSpPr>
              <p:nvPr/>
            </p:nvSpPr>
            <p:spPr bwMode="auto">
              <a:xfrm rot="10800000" flipH="1">
                <a:off x="1671" y="3203"/>
                <a:ext cx="574" cy="3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6906" name="Line 29"/>
              <p:cNvSpPr>
                <a:spLocks noChangeShapeType="1"/>
              </p:cNvSpPr>
              <p:nvPr/>
            </p:nvSpPr>
            <p:spPr bwMode="auto">
              <a:xfrm rot="10800000" flipH="1">
                <a:off x="2292" y="3204"/>
                <a:ext cx="45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6896" name="Text Box 30"/>
            <p:cNvSpPr txBox="1">
              <a:spLocks noChangeArrowheads="1"/>
            </p:cNvSpPr>
            <p:nvPr/>
          </p:nvSpPr>
          <p:spPr bwMode="auto">
            <a:xfrm>
              <a:off x="2109" y="1706"/>
              <a:ext cx="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zh-TW" sz="2400" b="0" i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6897" name="Line 31"/>
            <p:cNvSpPr>
              <a:spLocks noChangeShapeType="1"/>
            </p:cNvSpPr>
            <p:nvPr/>
          </p:nvSpPr>
          <p:spPr bwMode="auto">
            <a:xfrm rot="5400000">
              <a:off x="2200" y="1661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8" name="Line 32"/>
            <p:cNvSpPr>
              <a:spLocks noChangeShapeType="1"/>
            </p:cNvSpPr>
            <p:nvPr/>
          </p:nvSpPr>
          <p:spPr bwMode="auto">
            <a:xfrm rot="5400000">
              <a:off x="2155" y="1661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899" name="Line 33"/>
            <p:cNvSpPr>
              <a:spLocks noChangeShapeType="1"/>
            </p:cNvSpPr>
            <p:nvPr/>
          </p:nvSpPr>
          <p:spPr bwMode="auto">
            <a:xfrm rot="10800000" flipH="1">
              <a:off x="1671" y="1660"/>
              <a:ext cx="574" cy="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900" name="Line 34"/>
            <p:cNvSpPr>
              <a:spLocks noChangeShapeType="1"/>
            </p:cNvSpPr>
            <p:nvPr/>
          </p:nvSpPr>
          <p:spPr bwMode="auto">
            <a:xfrm rot="10800000" flipH="1">
              <a:off x="2292" y="1661"/>
              <a:ext cx="45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901" name="Line 35"/>
            <p:cNvSpPr>
              <a:spLocks noChangeShapeType="1"/>
            </p:cNvSpPr>
            <p:nvPr/>
          </p:nvSpPr>
          <p:spPr bwMode="auto">
            <a:xfrm>
              <a:off x="2744" y="1661"/>
              <a:ext cx="0" cy="195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151188" y="1057275"/>
            <a:ext cx="915987" cy="1060450"/>
            <a:chOff x="1985" y="666"/>
            <a:chExt cx="577" cy="668"/>
          </a:xfrm>
        </p:grpSpPr>
        <p:sp>
          <p:nvSpPr>
            <p:cNvPr id="36879" name="Arc 37"/>
            <p:cNvSpPr>
              <a:spLocks/>
            </p:cNvSpPr>
            <p:nvPr/>
          </p:nvSpPr>
          <p:spPr bwMode="auto">
            <a:xfrm rot="16200000" flipH="1">
              <a:off x="1986" y="758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6880" name="Line 38"/>
            <p:cNvSpPr>
              <a:spLocks noChangeShapeType="1"/>
            </p:cNvSpPr>
            <p:nvPr/>
          </p:nvSpPr>
          <p:spPr bwMode="auto">
            <a:xfrm flipV="1">
              <a:off x="1985" y="666"/>
              <a:ext cx="0" cy="9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986088" y="1038225"/>
            <a:ext cx="1052512" cy="2281238"/>
            <a:chOff x="1881" y="654"/>
            <a:chExt cx="663" cy="1437"/>
          </a:xfrm>
        </p:grpSpPr>
        <p:sp>
          <p:nvSpPr>
            <p:cNvPr id="36877" name="Arc 40"/>
            <p:cNvSpPr>
              <a:spLocks/>
            </p:cNvSpPr>
            <p:nvPr/>
          </p:nvSpPr>
          <p:spPr bwMode="auto">
            <a:xfrm rot="16200000" flipH="1">
              <a:off x="1925" y="1472"/>
              <a:ext cx="576" cy="662"/>
            </a:xfrm>
            <a:custGeom>
              <a:avLst/>
              <a:gdLst>
                <a:gd name="T0" fmla="*/ 0 w 21600"/>
                <a:gd name="T1" fmla="*/ 0 h 24815"/>
                <a:gd name="T2" fmla="*/ 0 w 21600"/>
                <a:gd name="T3" fmla="*/ 0 h 24815"/>
                <a:gd name="T4" fmla="*/ 0 w 21600"/>
                <a:gd name="T5" fmla="*/ 0 h 2481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815"/>
                <a:gd name="T11" fmla="*/ 21600 w 21600"/>
                <a:gd name="T12" fmla="*/ 24815 h 248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81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76"/>
                    <a:pt x="21519" y="23750"/>
                    <a:pt x="21359" y="24815"/>
                  </a:cubicBezTo>
                </a:path>
                <a:path w="21600" h="2481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76"/>
                    <a:pt x="21519" y="23750"/>
                    <a:pt x="21359" y="2481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6878" name="Line 41"/>
            <p:cNvSpPr>
              <a:spLocks noChangeShapeType="1"/>
            </p:cNvSpPr>
            <p:nvPr/>
          </p:nvSpPr>
          <p:spPr bwMode="auto">
            <a:xfrm flipV="1">
              <a:off x="1881" y="654"/>
              <a:ext cx="0" cy="859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841625" y="1057275"/>
            <a:ext cx="1081088" cy="3487738"/>
            <a:chOff x="1790" y="666"/>
            <a:chExt cx="681" cy="2197"/>
          </a:xfrm>
        </p:grpSpPr>
        <p:sp>
          <p:nvSpPr>
            <p:cNvPr id="36875" name="Arc 43"/>
            <p:cNvSpPr>
              <a:spLocks/>
            </p:cNvSpPr>
            <p:nvPr/>
          </p:nvSpPr>
          <p:spPr bwMode="auto">
            <a:xfrm rot="16200000" flipH="1">
              <a:off x="1843" y="2235"/>
              <a:ext cx="576" cy="680"/>
            </a:xfrm>
            <a:custGeom>
              <a:avLst/>
              <a:gdLst>
                <a:gd name="T0" fmla="*/ 0 w 21600"/>
                <a:gd name="T1" fmla="*/ 0 h 25484"/>
                <a:gd name="T2" fmla="*/ 0 w 21600"/>
                <a:gd name="T3" fmla="*/ 0 h 25484"/>
                <a:gd name="T4" fmla="*/ 0 w 21600"/>
                <a:gd name="T5" fmla="*/ 0 h 254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484"/>
                <a:gd name="T11" fmla="*/ 21600 w 21600"/>
                <a:gd name="T12" fmla="*/ 25484 h 25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4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902"/>
                    <a:pt x="21482" y="24202"/>
                    <a:pt x="21247" y="25483"/>
                  </a:cubicBezTo>
                </a:path>
                <a:path w="21600" h="254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902"/>
                    <a:pt x="21482" y="24202"/>
                    <a:pt x="21247" y="2548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6876" name="Line 44"/>
            <p:cNvSpPr>
              <a:spLocks noChangeShapeType="1"/>
            </p:cNvSpPr>
            <p:nvPr/>
          </p:nvSpPr>
          <p:spPr bwMode="auto">
            <a:xfrm flipV="1">
              <a:off x="1790" y="666"/>
              <a:ext cx="0" cy="1621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684077" name="Text Box 45"/>
          <p:cNvSpPr txBox="1">
            <a:spLocks noChangeArrowheads="1"/>
          </p:cNvSpPr>
          <p:nvPr/>
        </p:nvSpPr>
        <p:spPr bwMode="auto">
          <a:xfrm>
            <a:off x="4568825" y="2981325"/>
            <a:ext cx="2322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280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+R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80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84078" name="Text Box 46"/>
          <p:cNvSpPr txBox="1">
            <a:spLocks noChangeArrowheads="1"/>
          </p:cNvSpPr>
          <p:nvPr/>
        </p:nvSpPr>
        <p:spPr bwMode="auto">
          <a:xfrm>
            <a:off x="4568825" y="4278313"/>
            <a:ext cx="288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280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+R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+R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TW" sz="280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84079" name="Text Box 47"/>
          <p:cNvSpPr txBox="1">
            <a:spLocks noChangeArrowheads="1"/>
          </p:cNvSpPr>
          <p:nvPr/>
        </p:nvSpPr>
        <p:spPr bwMode="auto">
          <a:xfrm>
            <a:off x="4575175" y="5402263"/>
            <a:ext cx="2949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6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36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3600" i="1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TW" sz="36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36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3600" i="1">
                <a:solidFill>
                  <a:schemeClr val="bg1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36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36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3600" i="1">
                <a:solidFill>
                  <a:schemeClr val="bg1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36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36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/>
      <p:bldP spid="684077" grpId="0"/>
      <p:bldP spid="684078" grpId="0"/>
      <p:bldP spid="6840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65475" y="2176463"/>
            <a:ext cx="890588" cy="703262"/>
            <a:chOff x="1994" y="1371"/>
            <a:chExt cx="561" cy="443"/>
          </a:xfrm>
        </p:grpSpPr>
        <p:sp>
          <p:nvSpPr>
            <p:cNvPr id="7178" name="AutoShape 3"/>
            <p:cNvSpPr>
              <a:spLocks noChangeArrowheads="1"/>
            </p:cNvSpPr>
            <p:nvPr/>
          </p:nvSpPr>
          <p:spPr bwMode="auto">
            <a:xfrm>
              <a:off x="1994" y="1371"/>
              <a:ext cx="449" cy="443"/>
            </a:xfrm>
            <a:prstGeom prst="flowChartDelay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7179" name="Oval 4"/>
            <p:cNvSpPr>
              <a:spLocks noChangeArrowheads="1"/>
            </p:cNvSpPr>
            <p:nvPr/>
          </p:nvSpPr>
          <p:spPr bwMode="auto">
            <a:xfrm>
              <a:off x="2441" y="1540"/>
              <a:ext cx="114" cy="10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 Characteristics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Loading</a:t>
            </a:r>
          </a:p>
        </p:txBody>
      </p:sp>
      <p:graphicFrame>
        <p:nvGraphicFramePr>
          <p:cNvPr id="686086" name="Object 6"/>
          <p:cNvGraphicFramePr>
            <a:graphicFrameLocks noChangeAspect="1"/>
          </p:cNvGraphicFramePr>
          <p:nvPr/>
        </p:nvGraphicFramePr>
        <p:xfrm>
          <a:off x="2484438" y="1916113"/>
          <a:ext cx="36131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Visio" r:id="rId4" imgW="3641598" imgH="1962099" progId="Visio.Drawing.11">
                  <p:embed/>
                </p:oleObj>
              </mc:Choice>
              <mc:Fallback>
                <p:oleObj name="Visio" r:id="rId4" imgW="3641598" imgH="1962099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916113"/>
                        <a:ext cx="36131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136775" y="2781300"/>
            <a:ext cx="4024313" cy="1936750"/>
            <a:chOff x="1346" y="1752"/>
            <a:chExt cx="2535" cy="1220"/>
          </a:xfrm>
        </p:grpSpPr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2472" y="1752"/>
              <a:ext cx="136" cy="862"/>
            </a:xfrm>
            <a:custGeom>
              <a:avLst/>
              <a:gdLst>
                <a:gd name="T0" fmla="*/ 0 w 136"/>
                <a:gd name="T1" fmla="*/ 862 h 862"/>
                <a:gd name="T2" fmla="*/ 0 w 136"/>
                <a:gd name="T3" fmla="*/ 0 h 862"/>
                <a:gd name="T4" fmla="*/ 136 w 136"/>
                <a:gd name="T5" fmla="*/ 0 h 862"/>
                <a:gd name="T6" fmla="*/ 0 60000 65536"/>
                <a:gd name="T7" fmla="*/ 0 60000 65536"/>
                <a:gd name="T8" fmla="*/ 0 60000 65536"/>
                <a:gd name="T9" fmla="*/ 0 w 136"/>
                <a:gd name="T10" fmla="*/ 0 h 862"/>
                <a:gd name="T11" fmla="*/ 136 w 136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862">
                  <a:moveTo>
                    <a:pt x="0" y="862"/>
                  </a:moveTo>
                  <a:lnTo>
                    <a:pt x="0" y="0"/>
                  </a:lnTo>
                  <a:lnTo>
                    <a:pt x="136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346" y="2645"/>
              <a:ext cx="25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b="0">
                  <a:latin typeface="Arial" panose="020B0604020202020204" pitchFamily="34" charset="0"/>
                </a:rPr>
                <a:t>Loading Capacitance </a:t>
              </a:r>
              <a:r>
                <a:rPr lang="en-US" altLang="zh-TW" sz="2800" b="0" i="1">
                  <a:latin typeface="Arial" panose="020B0604020202020204" pitchFamily="34" charset="0"/>
                </a:rPr>
                <a:t>C</a:t>
              </a:r>
              <a:r>
                <a:rPr lang="en-US" altLang="zh-TW" sz="2800" b="0" i="1" baseline="-25000">
                  <a:latin typeface="Arial" panose="020B0604020202020204" pitchFamily="34" charset="0"/>
                </a:rPr>
                <a:t>L</a:t>
              </a:r>
            </a:p>
          </p:txBody>
        </p:sp>
      </p:grpSp>
      <p:sp>
        <p:nvSpPr>
          <p:cNvPr id="686090" name="Text Box 10"/>
          <p:cNvSpPr txBox="1">
            <a:spLocks noChangeArrowheads="1"/>
          </p:cNvSpPr>
          <p:nvPr/>
        </p:nvSpPr>
        <p:spPr bwMode="auto">
          <a:xfrm>
            <a:off x="4651375" y="2236788"/>
            <a:ext cx="146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Arial" panose="020B0604020202020204" pitchFamily="34" charset="0"/>
              </a:rPr>
              <a:t>Fanout = 5</a:t>
            </a:r>
          </a:p>
        </p:txBody>
      </p:sp>
      <p:sp>
        <p:nvSpPr>
          <p:cNvPr id="686091" name="Text Box 11"/>
          <p:cNvSpPr txBox="1">
            <a:spLocks noChangeArrowheads="1"/>
          </p:cNvSpPr>
          <p:nvPr/>
        </p:nvSpPr>
        <p:spPr bwMode="auto">
          <a:xfrm>
            <a:off x="984250" y="2349500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Arial" panose="020B0604020202020204" pitchFamily="34" charset="0"/>
              </a:rPr>
              <a:t>Fanin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0" grpId="0"/>
      <p:bldP spid="686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Channel Sheet Resistance</a:t>
            </a:r>
          </a:p>
        </p:txBody>
      </p:sp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395288" y="981075"/>
            <a:ext cx="84597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20000"/>
              </a:spcBef>
              <a:buFont typeface="Wingdings" panose="05000000000000000000" pitchFamily="2" charset="2"/>
              <a:buChar char="Ÿ"/>
            </a:pPr>
            <a:r>
              <a:rPr lang="en-US" altLang="zh-TW" sz="2400" b="0">
                <a:latin typeface="Arial" panose="020B0604020202020204" pitchFamily="34" charset="0"/>
                <a:ea typeface="標楷體" panose="03000509000000000000" pitchFamily="65" charset="-120"/>
              </a:rPr>
              <a:t>Linear Region: VCR (Voltage Control Resistance) Region.</a:t>
            </a:r>
          </a:p>
          <a:p>
            <a:pPr algn="l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zh-TW" sz="2400" b="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1484313"/>
            <a:ext cx="7561263" cy="1028700"/>
            <a:chOff x="113" y="3067"/>
            <a:chExt cx="4763" cy="648"/>
          </a:xfrm>
        </p:grpSpPr>
        <p:sp>
          <p:nvSpPr>
            <p:cNvPr id="1055" name="Text Box 5"/>
            <p:cNvSpPr txBox="1">
              <a:spLocks noChangeArrowheads="1"/>
            </p:cNvSpPr>
            <p:nvPr/>
          </p:nvSpPr>
          <p:spPr bwMode="auto">
            <a:xfrm>
              <a:off x="113" y="3249"/>
              <a:ext cx="16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>
                  <a:solidFill>
                    <a:srgbClr val="00FF00"/>
                  </a:solidFill>
                  <a:latin typeface="Arial" panose="020B0604020202020204" pitchFamily="34" charset="0"/>
                </a:rPr>
                <a:t>Linear Region:</a:t>
              </a:r>
            </a:p>
          </p:txBody>
        </p:sp>
        <p:graphicFrame>
          <p:nvGraphicFramePr>
            <p:cNvPr id="1033" name="Object 6"/>
            <p:cNvGraphicFramePr>
              <a:graphicFrameLocks noChangeAspect="1"/>
            </p:cNvGraphicFramePr>
            <p:nvPr/>
          </p:nvGraphicFramePr>
          <p:xfrm>
            <a:off x="2472" y="3067"/>
            <a:ext cx="2404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2" name="方程式" r:id="rId4" imgW="1790640" imgH="482400" progId="Equation.3">
                    <p:embed/>
                  </p:oleObj>
                </mc:Choice>
                <mc:Fallback>
                  <p:oleObj name="方程式" r:id="rId4" imgW="179064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067"/>
                          <a:ext cx="2404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94951" name="Object 7"/>
          <p:cNvGraphicFramePr>
            <a:graphicFrameLocks noChangeAspect="1"/>
          </p:cNvGraphicFramePr>
          <p:nvPr/>
        </p:nvGraphicFramePr>
        <p:xfrm>
          <a:off x="323850" y="2565400"/>
          <a:ext cx="8280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方程式" r:id="rId6" imgW="3517560" imgH="431640" progId="Equation.3">
                  <p:embed/>
                </p:oleObj>
              </mc:Choice>
              <mc:Fallback>
                <p:oleObj name="方程式" r:id="rId6" imgW="35175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565400"/>
                        <a:ext cx="82804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563" y="3746500"/>
            <a:ext cx="8909050" cy="690563"/>
            <a:chOff x="-373" y="2814"/>
            <a:chExt cx="5612" cy="435"/>
          </a:xfrm>
        </p:grpSpPr>
        <p:graphicFrame>
          <p:nvGraphicFramePr>
            <p:cNvPr id="1032" name="Object 9"/>
            <p:cNvGraphicFramePr>
              <a:graphicFrameLocks noChangeAspect="1"/>
            </p:cNvGraphicFramePr>
            <p:nvPr/>
          </p:nvGraphicFramePr>
          <p:xfrm>
            <a:off x="2925" y="2814"/>
            <a:ext cx="2314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方程式" r:id="rId8" imgW="1218960" imgH="228600" progId="Equation.3">
                    <p:embed/>
                  </p:oleObj>
                </mc:Choice>
                <mc:Fallback>
                  <p:oleObj name="方程式" r:id="rId8" imgW="121896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2814"/>
                          <a:ext cx="2314" cy="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Text Box 10"/>
            <p:cNvSpPr txBox="1">
              <a:spLocks noChangeArrowheads="1"/>
            </p:cNvSpPr>
            <p:nvPr/>
          </p:nvSpPr>
          <p:spPr bwMode="auto">
            <a:xfrm>
              <a:off x="-373" y="2867"/>
              <a:ext cx="31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>
                  <a:solidFill>
                    <a:schemeClr val="bg1"/>
                  </a:solidFill>
                  <a:latin typeface="Arial" panose="020B0604020202020204" pitchFamily="34" charset="0"/>
                </a:rPr>
                <a:t>Channel Sheet Conductance</a:t>
              </a:r>
            </a:p>
          </p:txBody>
        </p:sp>
      </p:grpSp>
      <p:sp>
        <p:nvSpPr>
          <p:cNvPr id="594955" name="Rectangle 11"/>
          <p:cNvSpPr>
            <a:spLocks noChangeArrowheads="1"/>
          </p:cNvSpPr>
          <p:nvPr/>
        </p:nvSpPr>
        <p:spPr bwMode="auto">
          <a:xfrm>
            <a:off x="395288" y="4510088"/>
            <a:ext cx="84597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20000"/>
              </a:spcBef>
              <a:buFont typeface="Wingdings" panose="05000000000000000000" pitchFamily="2" charset="2"/>
              <a:buChar char="Ÿ"/>
            </a:pPr>
            <a:r>
              <a:rPr kumimoji="0" lang="en-US" altLang="zh-TW" sz="2400" b="0">
                <a:latin typeface="Arial" panose="020B0604020202020204" pitchFamily="34" charset="0"/>
                <a:ea typeface="標楷體" panose="03000509000000000000" pitchFamily="65" charset="-120"/>
              </a:rPr>
              <a:t>Approximate Orders in about 2000’s Technologies:</a:t>
            </a:r>
          </a:p>
          <a:p>
            <a:pPr algn="l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zh-TW" sz="2400" b="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4695825" y="616267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zh-TW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23850" y="5295900"/>
            <a:ext cx="8280400" cy="1085850"/>
            <a:chOff x="204" y="3336"/>
            <a:chExt cx="5216" cy="684"/>
          </a:xfrm>
        </p:grpSpPr>
        <p:sp>
          <p:nvSpPr>
            <p:cNvPr id="1041" name="Line 14"/>
            <p:cNvSpPr>
              <a:spLocks noChangeShapeType="1"/>
            </p:cNvSpPr>
            <p:nvPr/>
          </p:nvSpPr>
          <p:spPr bwMode="auto">
            <a:xfrm>
              <a:off x="657" y="3612"/>
              <a:ext cx="4763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42" name="Group 15"/>
            <p:cNvGrpSpPr>
              <a:grpSpLocks/>
            </p:cNvGrpSpPr>
            <p:nvPr/>
          </p:nvGrpSpPr>
          <p:grpSpPr bwMode="auto">
            <a:xfrm>
              <a:off x="204" y="3430"/>
              <a:ext cx="314" cy="327"/>
              <a:chOff x="298" y="3592"/>
              <a:chExt cx="314" cy="327"/>
            </a:xfrm>
          </p:grpSpPr>
          <p:sp>
            <p:nvSpPr>
              <p:cNvPr id="1052" name="Text Box 16"/>
              <p:cNvSpPr txBox="1">
                <a:spLocks noChangeArrowheads="1"/>
              </p:cNvSpPr>
              <p:nvPr/>
            </p:nvSpPr>
            <p:spPr bwMode="auto">
              <a:xfrm>
                <a:off x="298" y="3592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800" i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1053" name="Rectangle 17"/>
              <p:cNvSpPr>
                <a:spLocks noChangeArrowheads="1"/>
              </p:cNvSpPr>
              <p:nvPr/>
            </p:nvSpPr>
            <p:spPr bwMode="auto">
              <a:xfrm>
                <a:off x="521" y="3794"/>
                <a:ext cx="91" cy="9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1043" name="Line 18"/>
            <p:cNvSpPr>
              <a:spLocks noChangeShapeType="1"/>
            </p:cNvSpPr>
            <p:nvPr/>
          </p:nvSpPr>
          <p:spPr bwMode="auto">
            <a:xfrm>
              <a:off x="1111" y="3566"/>
              <a:ext cx="0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4" name="Line 19"/>
            <p:cNvSpPr>
              <a:spLocks noChangeShapeType="1"/>
            </p:cNvSpPr>
            <p:nvPr/>
          </p:nvSpPr>
          <p:spPr bwMode="auto">
            <a:xfrm>
              <a:off x="2018" y="3566"/>
              <a:ext cx="0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5" name="Line 20"/>
            <p:cNvSpPr>
              <a:spLocks noChangeShapeType="1"/>
            </p:cNvSpPr>
            <p:nvPr/>
          </p:nvSpPr>
          <p:spPr bwMode="auto">
            <a:xfrm>
              <a:off x="2926" y="3566"/>
              <a:ext cx="0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6" name="Line 21"/>
            <p:cNvSpPr>
              <a:spLocks noChangeShapeType="1"/>
            </p:cNvSpPr>
            <p:nvPr/>
          </p:nvSpPr>
          <p:spPr bwMode="auto">
            <a:xfrm>
              <a:off x="3833" y="3566"/>
              <a:ext cx="0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7" name="Object 22"/>
            <p:cNvGraphicFramePr>
              <a:graphicFrameLocks noChangeAspect="1"/>
            </p:cNvGraphicFramePr>
            <p:nvPr/>
          </p:nvGraphicFramePr>
          <p:xfrm>
            <a:off x="3651" y="3702"/>
            <a:ext cx="317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方程式" r:id="rId10" imgW="228600" imgH="203040" progId="Equation.3">
                    <p:embed/>
                  </p:oleObj>
                </mc:Choice>
                <mc:Fallback>
                  <p:oleObj name="方程式" r:id="rId10" imgW="228600" imgH="2030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702"/>
                          <a:ext cx="317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4740" y="3566"/>
              <a:ext cx="0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8" name="Object 24"/>
            <p:cNvGraphicFramePr>
              <a:graphicFrameLocks noChangeAspect="1"/>
            </p:cNvGraphicFramePr>
            <p:nvPr/>
          </p:nvGraphicFramePr>
          <p:xfrm>
            <a:off x="2735" y="3702"/>
            <a:ext cx="335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" name="方程式" r:id="rId12" imgW="241200" imgH="203040" progId="Equation.3">
                    <p:embed/>
                  </p:oleObj>
                </mc:Choice>
                <mc:Fallback>
                  <p:oleObj name="方程式" r:id="rId12" imgW="241200" imgH="20304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" y="3702"/>
                          <a:ext cx="335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25"/>
            <p:cNvGraphicFramePr>
              <a:graphicFrameLocks noChangeAspect="1"/>
            </p:cNvGraphicFramePr>
            <p:nvPr/>
          </p:nvGraphicFramePr>
          <p:xfrm>
            <a:off x="1846" y="3702"/>
            <a:ext cx="299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7" name="方程式" r:id="rId14" imgW="215640" imgH="203040" progId="Equation.3">
                    <p:embed/>
                  </p:oleObj>
                </mc:Choice>
                <mc:Fallback>
                  <p:oleObj name="方程式" r:id="rId14" imgW="215640" imgH="2030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6" y="3702"/>
                          <a:ext cx="299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26"/>
            <p:cNvGraphicFramePr>
              <a:graphicFrameLocks noChangeAspect="1"/>
            </p:cNvGraphicFramePr>
            <p:nvPr/>
          </p:nvGraphicFramePr>
          <p:xfrm>
            <a:off x="930" y="3702"/>
            <a:ext cx="317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方程式" r:id="rId16" imgW="228600" imgH="203040" progId="Equation.3">
                    <p:embed/>
                  </p:oleObj>
                </mc:Choice>
                <mc:Fallback>
                  <p:oleObj name="方程式" r:id="rId16" imgW="228600" imgH="20304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3702"/>
                          <a:ext cx="317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27"/>
            <p:cNvGraphicFramePr>
              <a:graphicFrameLocks noChangeAspect="1"/>
            </p:cNvGraphicFramePr>
            <p:nvPr/>
          </p:nvGraphicFramePr>
          <p:xfrm>
            <a:off x="4332" y="3665"/>
            <a:ext cx="464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方程式" r:id="rId18" imgW="266400" imgH="203040" progId="Equation.3">
                    <p:embed/>
                  </p:oleObj>
                </mc:Choice>
                <mc:Fallback>
                  <p:oleObj name="方程式" r:id="rId18" imgW="266400" imgH="2030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3665"/>
                          <a:ext cx="464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Text Box 28"/>
            <p:cNvSpPr txBox="1">
              <a:spLocks noChangeArrowheads="1"/>
            </p:cNvSpPr>
            <p:nvPr/>
          </p:nvSpPr>
          <p:spPr bwMode="auto">
            <a:xfrm>
              <a:off x="850" y="3336"/>
              <a:ext cx="5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chemeClr val="bg1"/>
                  </a:solidFill>
                  <a:latin typeface="Arial" panose="020B0604020202020204" pitchFamily="34" charset="0"/>
                </a:rPr>
                <a:t>Metal</a:t>
              </a:r>
            </a:p>
          </p:txBody>
        </p:sp>
        <p:sp>
          <p:nvSpPr>
            <p:cNvPr id="1049" name="Text Box 29"/>
            <p:cNvSpPr txBox="1">
              <a:spLocks noChangeArrowheads="1"/>
            </p:cNvSpPr>
            <p:nvPr/>
          </p:nvSpPr>
          <p:spPr bwMode="auto">
            <a:xfrm>
              <a:off x="1738" y="3336"/>
              <a:ext cx="5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chemeClr val="bg1"/>
                  </a:solidFill>
                  <a:latin typeface="Arial" panose="020B0604020202020204" pitchFamily="34" charset="0"/>
                </a:rPr>
                <a:t>Silide</a:t>
              </a:r>
            </a:p>
          </p:txBody>
        </p:sp>
        <p:sp>
          <p:nvSpPr>
            <p:cNvPr id="1050" name="Text Box 30"/>
            <p:cNvSpPr txBox="1">
              <a:spLocks noChangeArrowheads="1"/>
            </p:cNvSpPr>
            <p:nvPr/>
          </p:nvSpPr>
          <p:spPr bwMode="auto">
            <a:xfrm>
              <a:off x="2520" y="3336"/>
              <a:ext cx="8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chemeClr val="bg1"/>
                  </a:solidFill>
                  <a:latin typeface="Arial" panose="020B0604020202020204" pitchFamily="34" charset="0"/>
                </a:rPr>
                <a:t>Diffusion</a:t>
              </a:r>
            </a:p>
          </p:txBody>
        </p:sp>
        <p:sp>
          <p:nvSpPr>
            <p:cNvPr id="1051" name="Text Box 31"/>
            <p:cNvSpPr txBox="1">
              <a:spLocks noChangeArrowheads="1"/>
            </p:cNvSpPr>
            <p:nvPr/>
          </p:nvSpPr>
          <p:spPr bwMode="auto">
            <a:xfrm>
              <a:off x="3523" y="3336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chemeClr val="bg1"/>
                  </a:solidFill>
                  <a:latin typeface="Arial" panose="020B0604020202020204" pitchFamily="34" charset="0"/>
                </a:rPr>
                <a:t>N-Well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/>
      <p:bldP spid="5949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Efforts of Gate Delay</a:t>
            </a:r>
            <a:endParaRPr lang="en-US" altLang="zh-TW" sz="32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73350" y="2262188"/>
            <a:ext cx="3671888" cy="3024187"/>
            <a:chOff x="1066" y="1480"/>
            <a:chExt cx="1466" cy="1173"/>
          </a:xfrm>
        </p:grpSpPr>
        <p:sp>
          <p:nvSpPr>
            <p:cNvPr id="37967" name="Freeform 4"/>
            <p:cNvSpPr>
              <a:spLocks/>
            </p:cNvSpPr>
            <p:nvPr/>
          </p:nvSpPr>
          <p:spPr bwMode="auto">
            <a:xfrm>
              <a:off x="1066" y="1480"/>
              <a:ext cx="1171" cy="1173"/>
            </a:xfrm>
            <a:custGeom>
              <a:avLst/>
              <a:gdLst>
                <a:gd name="T0" fmla="*/ 549 w 1209"/>
                <a:gd name="T1" fmla="*/ 1102 h 1210"/>
                <a:gd name="T2" fmla="*/ 1098 w 1209"/>
                <a:gd name="T3" fmla="*/ 552 h 1210"/>
                <a:gd name="T4" fmla="*/ 1098 w 1209"/>
                <a:gd name="T5" fmla="*/ 552 h 1210"/>
                <a:gd name="T6" fmla="*/ 549 w 1209"/>
                <a:gd name="T7" fmla="*/ 0 h 1210"/>
                <a:gd name="T8" fmla="*/ 549 w 1209"/>
                <a:gd name="T9" fmla="*/ 0 h 1210"/>
                <a:gd name="T10" fmla="*/ 0 w 1209"/>
                <a:gd name="T11" fmla="*/ 0 h 1210"/>
                <a:gd name="T12" fmla="*/ 0 w 1209"/>
                <a:gd name="T13" fmla="*/ 1102 h 1210"/>
                <a:gd name="T14" fmla="*/ 549 w 1209"/>
                <a:gd name="T15" fmla="*/ 1102 h 12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9"/>
                <a:gd name="T25" fmla="*/ 0 h 1210"/>
                <a:gd name="T26" fmla="*/ 1209 w 1209"/>
                <a:gd name="T27" fmla="*/ 1210 h 12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9" h="1210">
                  <a:moveTo>
                    <a:pt x="604" y="1210"/>
                  </a:moveTo>
                  <a:cubicBezTo>
                    <a:pt x="938" y="1210"/>
                    <a:pt x="1209" y="939"/>
                    <a:pt x="1209" y="605"/>
                  </a:cubicBezTo>
                  <a:cubicBezTo>
                    <a:pt x="1209" y="605"/>
                    <a:pt x="1209" y="605"/>
                    <a:pt x="1209" y="605"/>
                  </a:cubicBezTo>
                  <a:cubicBezTo>
                    <a:pt x="1209" y="271"/>
                    <a:pt x="938" y="0"/>
                    <a:pt x="604" y="0"/>
                  </a:cubicBezTo>
                  <a:lnTo>
                    <a:pt x="0" y="0"/>
                  </a:lnTo>
                  <a:lnTo>
                    <a:pt x="0" y="1210"/>
                  </a:lnTo>
                  <a:lnTo>
                    <a:pt x="604" y="1210"/>
                  </a:lnTo>
                  <a:close/>
                </a:path>
              </a:pathLst>
            </a:custGeom>
            <a:solidFill>
              <a:srgbClr val="009900"/>
            </a:solidFill>
            <a:ln w="38100" cap="rnd" cmpd="sng">
              <a:solidFill>
                <a:srgbClr val="66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68" name="Freeform 5"/>
            <p:cNvSpPr>
              <a:spLocks/>
            </p:cNvSpPr>
            <p:nvPr/>
          </p:nvSpPr>
          <p:spPr bwMode="auto">
            <a:xfrm>
              <a:off x="2237" y="1921"/>
              <a:ext cx="295" cy="294"/>
            </a:xfrm>
            <a:custGeom>
              <a:avLst/>
              <a:gdLst>
                <a:gd name="T0" fmla="*/ 0 w 113"/>
                <a:gd name="T1" fmla="*/ 1013 h 112"/>
                <a:gd name="T2" fmla="*/ 1016 w 113"/>
                <a:gd name="T3" fmla="*/ 0 h 112"/>
                <a:gd name="T4" fmla="*/ 2010 w 113"/>
                <a:gd name="T5" fmla="*/ 1013 h 112"/>
                <a:gd name="T6" fmla="*/ 2010 w 113"/>
                <a:gd name="T7" fmla="*/ 1013 h 112"/>
                <a:gd name="T8" fmla="*/ 1016 w 113"/>
                <a:gd name="T9" fmla="*/ 2027 h 112"/>
                <a:gd name="T10" fmla="*/ 0 w 113"/>
                <a:gd name="T11" fmla="*/ 1013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112"/>
                <a:gd name="T20" fmla="*/ 113 w 113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112">
                  <a:moveTo>
                    <a:pt x="0" y="56"/>
                  </a:moveTo>
                  <a:cubicBezTo>
                    <a:pt x="0" y="25"/>
                    <a:pt x="26" y="0"/>
                    <a:pt x="57" y="0"/>
                  </a:cubicBezTo>
                  <a:cubicBezTo>
                    <a:pt x="88" y="0"/>
                    <a:pt x="113" y="25"/>
                    <a:pt x="113" y="56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3" y="86"/>
                    <a:pt x="88" y="112"/>
                    <a:pt x="57" y="112"/>
                  </a:cubicBezTo>
                  <a:cubicBezTo>
                    <a:pt x="26" y="112"/>
                    <a:pt x="0" y="86"/>
                    <a:pt x="0" y="56"/>
                  </a:cubicBezTo>
                </a:path>
              </a:pathLst>
            </a:custGeom>
            <a:solidFill>
              <a:srgbClr val="009900"/>
            </a:solidFill>
            <a:ln w="38100" cap="rnd" cmpd="sng">
              <a:solidFill>
                <a:srgbClr val="66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55875" y="1628775"/>
            <a:ext cx="2089150" cy="4105275"/>
            <a:chOff x="1247" y="754"/>
            <a:chExt cx="1316" cy="2586"/>
          </a:xfrm>
        </p:grpSpPr>
        <p:grpSp>
          <p:nvGrpSpPr>
            <p:cNvPr id="37911" name="Group 7"/>
            <p:cNvGrpSpPr>
              <a:grpSpLocks/>
            </p:cNvGrpSpPr>
            <p:nvPr/>
          </p:nvGrpSpPr>
          <p:grpSpPr bwMode="auto">
            <a:xfrm>
              <a:off x="1701" y="1933"/>
              <a:ext cx="136" cy="545"/>
              <a:chOff x="1338" y="2568"/>
              <a:chExt cx="136" cy="545"/>
            </a:xfrm>
          </p:grpSpPr>
          <p:sp>
            <p:nvSpPr>
              <p:cNvPr id="37965" name="Freeform 8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66" name="Line 9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37912" name="Group 10"/>
            <p:cNvGrpSpPr>
              <a:grpSpLocks/>
            </p:cNvGrpSpPr>
            <p:nvPr/>
          </p:nvGrpSpPr>
          <p:grpSpPr bwMode="auto">
            <a:xfrm>
              <a:off x="1610" y="1253"/>
              <a:ext cx="227" cy="545"/>
              <a:chOff x="703" y="1525"/>
              <a:chExt cx="227" cy="545"/>
            </a:xfrm>
          </p:grpSpPr>
          <p:grpSp>
            <p:nvGrpSpPr>
              <p:cNvPr id="37961" name="Group 11"/>
              <p:cNvGrpSpPr>
                <a:grpSpLocks/>
              </p:cNvGrpSpPr>
              <p:nvPr/>
            </p:nvGrpSpPr>
            <p:grpSpPr bwMode="auto">
              <a:xfrm>
                <a:off x="794" y="1525"/>
                <a:ext cx="136" cy="545"/>
                <a:chOff x="1338" y="2568"/>
                <a:chExt cx="136" cy="545"/>
              </a:xfrm>
            </p:grpSpPr>
            <p:sp>
              <p:nvSpPr>
                <p:cNvPr id="37963" name="Freeform 12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796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7962" name="Oval 14"/>
              <p:cNvSpPr>
                <a:spLocks noChangeArrowheads="1"/>
              </p:cNvSpPr>
              <p:nvPr/>
            </p:nvSpPr>
            <p:spPr bwMode="auto">
              <a:xfrm>
                <a:off x="703" y="1752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7913" name="AutoShape 15"/>
            <p:cNvSpPr>
              <a:spLocks noChangeArrowheads="1"/>
            </p:cNvSpPr>
            <p:nvPr/>
          </p:nvSpPr>
          <p:spPr bwMode="auto">
            <a:xfrm flipV="1">
              <a:off x="1791" y="3203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14" name="Oval 16"/>
            <p:cNvSpPr>
              <a:spLocks noChangeArrowheads="1"/>
            </p:cNvSpPr>
            <p:nvPr/>
          </p:nvSpPr>
          <p:spPr bwMode="auto">
            <a:xfrm>
              <a:off x="1792" y="1026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15" name="Line 17"/>
            <p:cNvSpPr>
              <a:spLocks noChangeShapeType="1"/>
            </p:cNvSpPr>
            <p:nvPr/>
          </p:nvSpPr>
          <p:spPr bwMode="auto">
            <a:xfrm flipV="1">
              <a:off x="1837" y="1117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16" name="Line 18"/>
            <p:cNvSpPr>
              <a:spLocks noChangeShapeType="1"/>
            </p:cNvSpPr>
            <p:nvPr/>
          </p:nvSpPr>
          <p:spPr bwMode="auto">
            <a:xfrm flipV="1">
              <a:off x="1837" y="1752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17" name="Freeform 19"/>
            <p:cNvSpPr>
              <a:spLocks/>
            </p:cNvSpPr>
            <p:nvPr/>
          </p:nvSpPr>
          <p:spPr bwMode="auto">
            <a:xfrm>
              <a:off x="1837" y="1843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18" name="Oval 20"/>
            <p:cNvSpPr>
              <a:spLocks noChangeArrowheads="1"/>
            </p:cNvSpPr>
            <p:nvPr/>
          </p:nvSpPr>
          <p:spPr bwMode="auto">
            <a:xfrm>
              <a:off x="1792" y="1797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19" name="Freeform 21"/>
            <p:cNvSpPr>
              <a:spLocks/>
            </p:cNvSpPr>
            <p:nvPr/>
          </p:nvSpPr>
          <p:spPr bwMode="auto">
            <a:xfrm>
              <a:off x="1474" y="1525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20" name="Line 22"/>
            <p:cNvSpPr>
              <a:spLocks noChangeShapeType="1"/>
            </p:cNvSpPr>
            <p:nvPr/>
          </p:nvSpPr>
          <p:spPr bwMode="auto">
            <a:xfrm flipH="1">
              <a:off x="1247" y="1843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21" name="Oval 23"/>
            <p:cNvSpPr>
              <a:spLocks noChangeArrowheads="1"/>
            </p:cNvSpPr>
            <p:nvPr/>
          </p:nvSpPr>
          <p:spPr bwMode="auto">
            <a:xfrm>
              <a:off x="1429" y="1797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22" name="Text Box 24"/>
            <p:cNvSpPr txBox="1">
              <a:spLocks noChangeArrowheads="1"/>
            </p:cNvSpPr>
            <p:nvPr/>
          </p:nvSpPr>
          <p:spPr bwMode="auto">
            <a:xfrm>
              <a:off x="1646" y="754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grpSp>
          <p:nvGrpSpPr>
            <p:cNvPr id="37923" name="Group 25"/>
            <p:cNvGrpSpPr>
              <a:grpSpLocks/>
            </p:cNvGrpSpPr>
            <p:nvPr/>
          </p:nvGrpSpPr>
          <p:grpSpPr bwMode="auto">
            <a:xfrm>
              <a:off x="1701" y="2296"/>
              <a:ext cx="136" cy="545"/>
              <a:chOff x="1338" y="2568"/>
              <a:chExt cx="136" cy="545"/>
            </a:xfrm>
          </p:grpSpPr>
          <p:sp>
            <p:nvSpPr>
              <p:cNvPr id="37959" name="Freeform 26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60" name="Line 27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37924" name="Group 28"/>
            <p:cNvGrpSpPr>
              <a:grpSpLocks/>
            </p:cNvGrpSpPr>
            <p:nvPr/>
          </p:nvGrpSpPr>
          <p:grpSpPr bwMode="auto">
            <a:xfrm>
              <a:off x="1701" y="2659"/>
              <a:ext cx="136" cy="545"/>
              <a:chOff x="1338" y="2568"/>
              <a:chExt cx="136" cy="545"/>
            </a:xfrm>
          </p:grpSpPr>
          <p:sp>
            <p:nvSpPr>
              <p:cNvPr id="37957" name="Freeform 29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58" name="Line 30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37925" name="Group 31"/>
            <p:cNvGrpSpPr>
              <a:grpSpLocks/>
            </p:cNvGrpSpPr>
            <p:nvPr/>
          </p:nvGrpSpPr>
          <p:grpSpPr bwMode="auto">
            <a:xfrm>
              <a:off x="1972" y="1254"/>
              <a:ext cx="227" cy="545"/>
              <a:chOff x="703" y="1525"/>
              <a:chExt cx="227" cy="545"/>
            </a:xfrm>
          </p:grpSpPr>
          <p:grpSp>
            <p:nvGrpSpPr>
              <p:cNvPr id="37953" name="Group 32"/>
              <p:cNvGrpSpPr>
                <a:grpSpLocks/>
              </p:cNvGrpSpPr>
              <p:nvPr/>
            </p:nvGrpSpPr>
            <p:grpSpPr bwMode="auto">
              <a:xfrm>
                <a:off x="794" y="1525"/>
                <a:ext cx="136" cy="545"/>
                <a:chOff x="1338" y="2568"/>
                <a:chExt cx="136" cy="545"/>
              </a:xfrm>
            </p:grpSpPr>
            <p:sp>
              <p:nvSpPr>
                <p:cNvPr id="37955" name="Freeform 33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795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7954" name="Oval 35"/>
              <p:cNvSpPr>
                <a:spLocks noChangeArrowheads="1"/>
              </p:cNvSpPr>
              <p:nvPr/>
            </p:nvSpPr>
            <p:spPr bwMode="auto">
              <a:xfrm>
                <a:off x="703" y="1752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7926" name="Group 36"/>
            <p:cNvGrpSpPr>
              <a:grpSpLocks/>
            </p:cNvGrpSpPr>
            <p:nvPr/>
          </p:nvGrpSpPr>
          <p:grpSpPr bwMode="auto">
            <a:xfrm>
              <a:off x="2245" y="1253"/>
              <a:ext cx="227" cy="545"/>
              <a:chOff x="703" y="1525"/>
              <a:chExt cx="227" cy="545"/>
            </a:xfrm>
          </p:grpSpPr>
          <p:grpSp>
            <p:nvGrpSpPr>
              <p:cNvPr id="37949" name="Group 37"/>
              <p:cNvGrpSpPr>
                <a:grpSpLocks/>
              </p:cNvGrpSpPr>
              <p:nvPr/>
            </p:nvGrpSpPr>
            <p:grpSpPr bwMode="auto">
              <a:xfrm>
                <a:off x="794" y="1525"/>
                <a:ext cx="136" cy="545"/>
                <a:chOff x="1338" y="2568"/>
                <a:chExt cx="136" cy="545"/>
              </a:xfrm>
            </p:grpSpPr>
            <p:sp>
              <p:nvSpPr>
                <p:cNvPr id="37951" name="Freeform 3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7952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7950" name="Oval 40"/>
              <p:cNvSpPr>
                <a:spLocks noChangeArrowheads="1"/>
              </p:cNvSpPr>
              <p:nvPr/>
            </p:nvSpPr>
            <p:spPr bwMode="auto">
              <a:xfrm>
                <a:off x="703" y="1752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7927" name="Oval 41"/>
            <p:cNvSpPr>
              <a:spLocks noChangeArrowheads="1"/>
            </p:cNvSpPr>
            <p:nvPr/>
          </p:nvSpPr>
          <p:spPr bwMode="auto">
            <a:xfrm>
              <a:off x="2154" y="1797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grpSp>
          <p:nvGrpSpPr>
            <p:cNvPr id="37928" name="Group 42"/>
            <p:cNvGrpSpPr>
              <a:grpSpLocks/>
            </p:cNvGrpSpPr>
            <p:nvPr/>
          </p:nvGrpSpPr>
          <p:grpSpPr bwMode="auto">
            <a:xfrm>
              <a:off x="2381" y="1797"/>
              <a:ext cx="182" cy="772"/>
              <a:chOff x="2381" y="1797"/>
              <a:chExt cx="182" cy="772"/>
            </a:xfrm>
          </p:grpSpPr>
          <p:sp>
            <p:nvSpPr>
              <p:cNvPr id="37944" name="Line 43"/>
              <p:cNvSpPr>
                <a:spLocks noChangeShapeType="1"/>
              </p:cNvSpPr>
              <p:nvPr/>
            </p:nvSpPr>
            <p:spPr bwMode="auto">
              <a:xfrm>
                <a:off x="2381" y="2069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45" name="Freeform 44"/>
              <p:cNvSpPr>
                <a:spLocks/>
              </p:cNvSpPr>
              <p:nvPr/>
            </p:nvSpPr>
            <p:spPr bwMode="auto">
              <a:xfrm>
                <a:off x="2381" y="2115"/>
                <a:ext cx="182" cy="23"/>
              </a:xfrm>
              <a:custGeom>
                <a:avLst/>
                <a:gdLst>
                  <a:gd name="T0" fmla="*/ 0 w 182"/>
                  <a:gd name="T1" fmla="*/ 6 h 46"/>
                  <a:gd name="T2" fmla="*/ 91 w 182"/>
                  <a:gd name="T3" fmla="*/ 0 h 46"/>
                  <a:gd name="T4" fmla="*/ 182 w 182"/>
                  <a:gd name="T5" fmla="*/ 6 h 46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46"/>
                  <a:gd name="T11" fmla="*/ 182 w 182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46">
                    <a:moveTo>
                      <a:pt x="0" y="46"/>
                    </a:moveTo>
                    <a:cubicBezTo>
                      <a:pt x="30" y="23"/>
                      <a:pt x="61" y="0"/>
                      <a:pt x="91" y="0"/>
                    </a:cubicBezTo>
                    <a:cubicBezTo>
                      <a:pt x="121" y="0"/>
                      <a:pt x="151" y="23"/>
                      <a:pt x="182" y="46"/>
                    </a:cubicBez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46" name="Line 45"/>
              <p:cNvSpPr>
                <a:spLocks noChangeShapeType="1"/>
              </p:cNvSpPr>
              <p:nvPr/>
            </p:nvSpPr>
            <p:spPr bwMode="auto">
              <a:xfrm>
                <a:off x="2472" y="2115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7947" name="AutoShape 46"/>
              <p:cNvSpPr>
                <a:spLocks noChangeArrowheads="1"/>
              </p:cNvSpPr>
              <p:nvPr/>
            </p:nvSpPr>
            <p:spPr bwMode="auto">
              <a:xfrm flipV="1">
                <a:off x="2427" y="2478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7948" name="Oval 47"/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90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7929" name="Line 48"/>
            <p:cNvSpPr>
              <a:spLocks noChangeShapeType="1"/>
            </p:cNvSpPr>
            <p:nvPr/>
          </p:nvSpPr>
          <p:spPr bwMode="auto">
            <a:xfrm flipH="1">
              <a:off x="1837" y="1253"/>
              <a:ext cx="63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0" name="Oval 49"/>
            <p:cNvSpPr>
              <a:spLocks noChangeArrowheads="1"/>
            </p:cNvSpPr>
            <p:nvPr/>
          </p:nvSpPr>
          <p:spPr bwMode="auto">
            <a:xfrm>
              <a:off x="2154" y="1208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31" name="Oval 50"/>
            <p:cNvSpPr>
              <a:spLocks noChangeArrowheads="1"/>
            </p:cNvSpPr>
            <p:nvPr/>
          </p:nvSpPr>
          <p:spPr bwMode="auto">
            <a:xfrm>
              <a:off x="1791" y="1208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32" name="Line 51"/>
            <p:cNvSpPr>
              <a:spLocks noChangeShapeType="1"/>
            </p:cNvSpPr>
            <p:nvPr/>
          </p:nvSpPr>
          <p:spPr bwMode="auto">
            <a:xfrm>
              <a:off x="1973" y="2840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3" name="Freeform 52"/>
            <p:cNvSpPr>
              <a:spLocks/>
            </p:cNvSpPr>
            <p:nvPr/>
          </p:nvSpPr>
          <p:spPr bwMode="auto">
            <a:xfrm>
              <a:off x="1973" y="2886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4" name="Line 53"/>
            <p:cNvSpPr>
              <a:spLocks noChangeShapeType="1"/>
            </p:cNvSpPr>
            <p:nvPr/>
          </p:nvSpPr>
          <p:spPr bwMode="auto">
            <a:xfrm>
              <a:off x="2064" y="2886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5" name="AutoShape 54"/>
            <p:cNvSpPr>
              <a:spLocks noChangeArrowheads="1"/>
            </p:cNvSpPr>
            <p:nvPr/>
          </p:nvSpPr>
          <p:spPr bwMode="auto">
            <a:xfrm flipV="1">
              <a:off x="2019" y="3249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36" name="Line 55"/>
            <p:cNvSpPr>
              <a:spLocks noChangeShapeType="1"/>
            </p:cNvSpPr>
            <p:nvPr/>
          </p:nvSpPr>
          <p:spPr bwMode="auto">
            <a:xfrm>
              <a:off x="2199" y="2522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7" name="Freeform 56"/>
            <p:cNvSpPr>
              <a:spLocks/>
            </p:cNvSpPr>
            <p:nvPr/>
          </p:nvSpPr>
          <p:spPr bwMode="auto">
            <a:xfrm>
              <a:off x="2199" y="2568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8" name="Line 57"/>
            <p:cNvSpPr>
              <a:spLocks noChangeShapeType="1"/>
            </p:cNvSpPr>
            <p:nvPr/>
          </p:nvSpPr>
          <p:spPr bwMode="auto">
            <a:xfrm>
              <a:off x="2290" y="2568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39" name="AutoShape 58"/>
            <p:cNvSpPr>
              <a:spLocks noChangeArrowheads="1"/>
            </p:cNvSpPr>
            <p:nvPr/>
          </p:nvSpPr>
          <p:spPr bwMode="auto">
            <a:xfrm flipV="1">
              <a:off x="2245" y="2931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40" name="Freeform 59"/>
            <p:cNvSpPr>
              <a:spLocks/>
            </p:cNvSpPr>
            <p:nvPr/>
          </p:nvSpPr>
          <p:spPr bwMode="auto">
            <a:xfrm>
              <a:off x="1837" y="2750"/>
              <a:ext cx="227" cy="90"/>
            </a:xfrm>
            <a:custGeom>
              <a:avLst/>
              <a:gdLst>
                <a:gd name="T0" fmla="*/ 0 w 227"/>
                <a:gd name="T1" fmla="*/ 0 h 90"/>
                <a:gd name="T2" fmla="*/ 227 w 227"/>
                <a:gd name="T3" fmla="*/ 0 h 90"/>
                <a:gd name="T4" fmla="*/ 227 w 227"/>
                <a:gd name="T5" fmla="*/ 90 h 90"/>
                <a:gd name="T6" fmla="*/ 0 60000 65536"/>
                <a:gd name="T7" fmla="*/ 0 60000 65536"/>
                <a:gd name="T8" fmla="*/ 0 60000 65536"/>
                <a:gd name="T9" fmla="*/ 0 w 227"/>
                <a:gd name="T10" fmla="*/ 0 h 90"/>
                <a:gd name="T11" fmla="*/ 227 w 227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90">
                  <a:moveTo>
                    <a:pt x="0" y="0"/>
                  </a:moveTo>
                  <a:lnTo>
                    <a:pt x="227" y="0"/>
                  </a:lnTo>
                  <a:lnTo>
                    <a:pt x="227" y="9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41" name="Freeform 60"/>
            <p:cNvSpPr>
              <a:spLocks/>
            </p:cNvSpPr>
            <p:nvPr/>
          </p:nvSpPr>
          <p:spPr bwMode="auto">
            <a:xfrm>
              <a:off x="1837" y="2387"/>
              <a:ext cx="453" cy="136"/>
            </a:xfrm>
            <a:custGeom>
              <a:avLst/>
              <a:gdLst>
                <a:gd name="T0" fmla="*/ 0 w 453"/>
                <a:gd name="T1" fmla="*/ 0 h 136"/>
                <a:gd name="T2" fmla="*/ 453 w 453"/>
                <a:gd name="T3" fmla="*/ 0 h 136"/>
                <a:gd name="T4" fmla="*/ 453 w 453"/>
                <a:gd name="T5" fmla="*/ 136 h 136"/>
                <a:gd name="T6" fmla="*/ 0 60000 65536"/>
                <a:gd name="T7" fmla="*/ 0 60000 65536"/>
                <a:gd name="T8" fmla="*/ 0 60000 65536"/>
                <a:gd name="T9" fmla="*/ 0 w 453"/>
                <a:gd name="T10" fmla="*/ 0 h 136"/>
                <a:gd name="T11" fmla="*/ 453 w 453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136">
                  <a:moveTo>
                    <a:pt x="0" y="0"/>
                  </a:moveTo>
                  <a:lnTo>
                    <a:pt x="453" y="0"/>
                  </a:lnTo>
                  <a:lnTo>
                    <a:pt x="453" y="136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42" name="Oval 61"/>
            <p:cNvSpPr>
              <a:spLocks noChangeArrowheads="1"/>
            </p:cNvSpPr>
            <p:nvPr/>
          </p:nvSpPr>
          <p:spPr bwMode="auto">
            <a:xfrm>
              <a:off x="1791" y="2341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7943" name="Oval 62"/>
            <p:cNvSpPr>
              <a:spLocks noChangeArrowheads="1"/>
            </p:cNvSpPr>
            <p:nvPr/>
          </p:nvSpPr>
          <p:spPr bwMode="auto">
            <a:xfrm>
              <a:off x="1791" y="2704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688191" name="Text Box 63"/>
          <p:cNvSpPr txBox="1">
            <a:spLocks noChangeArrowheads="1"/>
          </p:cNvSpPr>
          <p:nvPr/>
        </p:nvSpPr>
        <p:spPr bwMode="auto">
          <a:xfrm>
            <a:off x="2509838" y="6294438"/>
            <a:ext cx="3014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</a:rPr>
              <a:t>Intrinsic Delay </a:t>
            </a:r>
            <a:r>
              <a:rPr lang="en-US" altLang="zh-TW" sz="2800" i="1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sz="28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88192" name="Line 64"/>
          <p:cNvSpPr>
            <a:spLocks noChangeShapeType="1"/>
          </p:cNvSpPr>
          <p:nvPr/>
        </p:nvSpPr>
        <p:spPr bwMode="auto">
          <a:xfrm>
            <a:off x="6345238" y="3775075"/>
            <a:ext cx="792162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7137400" y="2982913"/>
            <a:ext cx="792163" cy="1871662"/>
            <a:chOff x="3288" y="1616"/>
            <a:chExt cx="499" cy="1179"/>
          </a:xfrm>
        </p:grpSpPr>
        <p:sp>
          <p:nvSpPr>
            <p:cNvPr id="37907" name="Line 66"/>
            <p:cNvSpPr>
              <a:spLocks noChangeShapeType="1"/>
            </p:cNvSpPr>
            <p:nvPr/>
          </p:nvSpPr>
          <p:spPr bwMode="auto">
            <a:xfrm>
              <a:off x="3288" y="1616"/>
              <a:ext cx="499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08" name="Line 67"/>
            <p:cNvSpPr>
              <a:spLocks noChangeShapeType="1"/>
            </p:cNvSpPr>
            <p:nvPr/>
          </p:nvSpPr>
          <p:spPr bwMode="auto">
            <a:xfrm>
              <a:off x="3288" y="1979"/>
              <a:ext cx="499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09" name="Line 68"/>
            <p:cNvSpPr>
              <a:spLocks noChangeShapeType="1"/>
            </p:cNvSpPr>
            <p:nvPr/>
          </p:nvSpPr>
          <p:spPr bwMode="auto">
            <a:xfrm>
              <a:off x="3288" y="2387"/>
              <a:ext cx="499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910" name="Line 69"/>
            <p:cNvSpPr>
              <a:spLocks noChangeShapeType="1"/>
            </p:cNvSpPr>
            <p:nvPr/>
          </p:nvSpPr>
          <p:spPr bwMode="auto">
            <a:xfrm>
              <a:off x="3288" y="2795"/>
              <a:ext cx="499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688198" name="Line 70"/>
          <p:cNvSpPr>
            <a:spLocks noChangeShapeType="1"/>
          </p:cNvSpPr>
          <p:nvPr/>
        </p:nvSpPr>
        <p:spPr bwMode="auto">
          <a:xfrm flipV="1">
            <a:off x="7137400" y="2982913"/>
            <a:ext cx="0" cy="792162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88199" name="Line 71"/>
          <p:cNvSpPr>
            <a:spLocks noChangeShapeType="1"/>
          </p:cNvSpPr>
          <p:nvPr/>
        </p:nvSpPr>
        <p:spPr bwMode="auto">
          <a:xfrm flipV="1">
            <a:off x="7137400" y="3775075"/>
            <a:ext cx="0" cy="10795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88200" name="Text Box 72"/>
          <p:cNvSpPr txBox="1">
            <a:spLocks noChangeArrowheads="1"/>
          </p:cNvSpPr>
          <p:nvPr/>
        </p:nvSpPr>
        <p:spPr bwMode="auto">
          <a:xfrm>
            <a:off x="5468938" y="5646738"/>
            <a:ext cx="3173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>
                <a:solidFill>
                  <a:srgbClr val="66FF33"/>
                </a:solidFill>
                <a:latin typeface="Arial" panose="020B0604020202020204" pitchFamily="34" charset="0"/>
              </a:rPr>
              <a:t>Effective Fanout </a:t>
            </a:r>
            <a:r>
              <a:rPr lang="en-US" altLang="zh-TW" sz="2800" i="1">
                <a:solidFill>
                  <a:srgbClr val="66FF33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88201" name="Freeform 73"/>
          <p:cNvSpPr>
            <a:spLocks/>
          </p:cNvSpPr>
          <p:nvPr/>
        </p:nvSpPr>
        <p:spPr bwMode="auto">
          <a:xfrm>
            <a:off x="6705600" y="2622550"/>
            <a:ext cx="781050" cy="3024188"/>
          </a:xfrm>
          <a:custGeom>
            <a:avLst/>
            <a:gdLst>
              <a:gd name="T0" fmla="*/ 2147483647 w 492"/>
              <a:gd name="T1" fmla="*/ 0 h 1905"/>
              <a:gd name="T2" fmla="*/ 2147483647 w 492"/>
              <a:gd name="T3" fmla="*/ 2147483647 h 1905"/>
              <a:gd name="T4" fmla="*/ 0 w 492"/>
              <a:gd name="T5" fmla="*/ 2147483647 h 1905"/>
              <a:gd name="T6" fmla="*/ 0 60000 65536"/>
              <a:gd name="T7" fmla="*/ 0 60000 65536"/>
              <a:gd name="T8" fmla="*/ 0 60000 65536"/>
              <a:gd name="T9" fmla="*/ 0 w 492"/>
              <a:gd name="T10" fmla="*/ 0 h 1905"/>
              <a:gd name="T11" fmla="*/ 492 w 492"/>
              <a:gd name="T12" fmla="*/ 1905 h 1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2" h="1905">
                <a:moveTo>
                  <a:pt x="227" y="0"/>
                </a:moveTo>
                <a:cubicBezTo>
                  <a:pt x="359" y="272"/>
                  <a:pt x="492" y="545"/>
                  <a:pt x="454" y="862"/>
                </a:cubicBezTo>
                <a:cubicBezTo>
                  <a:pt x="416" y="1179"/>
                  <a:pt x="208" y="1542"/>
                  <a:pt x="0" y="1905"/>
                </a:cubicBezTo>
              </a:path>
            </a:pathLst>
          </a:custGeom>
          <a:noFill/>
          <a:ln w="12700" cap="flat" cmpd="sng">
            <a:solidFill>
              <a:srgbClr val="66FF33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0" name="Line 74"/>
          <p:cNvSpPr>
            <a:spLocks noChangeShapeType="1"/>
          </p:cNvSpPr>
          <p:nvPr/>
        </p:nvSpPr>
        <p:spPr bwMode="auto">
          <a:xfrm flipV="1">
            <a:off x="2555875" y="2262188"/>
            <a:ext cx="0" cy="30241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250825" y="3357563"/>
            <a:ext cx="2754313" cy="2808287"/>
            <a:chOff x="158" y="2115"/>
            <a:chExt cx="1735" cy="1769"/>
          </a:xfrm>
        </p:grpSpPr>
        <p:sp>
          <p:nvSpPr>
            <p:cNvPr id="37903" name="Text Box 76"/>
            <p:cNvSpPr txBox="1">
              <a:spLocks noChangeArrowheads="1"/>
            </p:cNvSpPr>
            <p:nvPr/>
          </p:nvSpPr>
          <p:spPr bwMode="auto">
            <a:xfrm>
              <a:off x="158" y="3557"/>
              <a:ext cx="17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>
                  <a:solidFill>
                    <a:srgbClr val="FF00FF"/>
                  </a:solidFill>
                  <a:latin typeface="Arial" panose="020B0604020202020204" pitchFamily="34" charset="0"/>
                </a:rPr>
                <a:t>Logical Effort </a:t>
              </a:r>
              <a:r>
                <a:rPr lang="en-US" altLang="zh-TW" sz="28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  <p:grpSp>
          <p:nvGrpSpPr>
            <p:cNvPr id="37904" name="Group 77"/>
            <p:cNvGrpSpPr>
              <a:grpSpLocks/>
            </p:cNvGrpSpPr>
            <p:nvPr/>
          </p:nvGrpSpPr>
          <p:grpSpPr bwMode="auto">
            <a:xfrm>
              <a:off x="1202" y="2115"/>
              <a:ext cx="408" cy="1451"/>
              <a:chOff x="1202" y="2245"/>
              <a:chExt cx="408" cy="771"/>
            </a:xfrm>
          </p:grpSpPr>
          <p:sp>
            <p:nvSpPr>
              <p:cNvPr id="37905" name="Line 78"/>
              <p:cNvSpPr>
                <a:spLocks noChangeShapeType="1"/>
              </p:cNvSpPr>
              <p:nvPr/>
            </p:nvSpPr>
            <p:spPr bwMode="auto">
              <a:xfrm>
                <a:off x="1202" y="2251"/>
                <a:ext cx="408" cy="0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7906" name="Line 79"/>
              <p:cNvSpPr>
                <a:spLocks noChangeShapeType="1"/>
              </p:cNvSpPr>
              <p:nvPr/>
            </p:nvSpPr>
            <p:spPr bwMode="auto">
              <a:xfrm>
                <a:off x="1220" y="2245"/>
                <a:ext cx="0" cy="771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</p:grpSp>
      <p:sp>
        <p:nvSpPr>
          <p:cNvPr id="37902" name="Text Box 80"/>
          <p:cNvSpPr txBox="1">
            <a:spLocks noChangeArrowheads="1"/>
          </p:cNvSpPr>
          <p:nvPr/>
        </p:nvSpPr>
        <p:spPr bwMode="auto">
          <a:xfrm>
            <a:off x="3348038" y="620713"/>
            <a:ext cx="231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600" i="1">
                <a:latin typeface="Times New Roman" panose="02020603050405020304" pitchFamily="18" charset="0"/>
              </a:rPr>
              <a:t>t</a:t>
            </a:r>
            <a:r>
              <a:rPr lang="en-US" altLang="zh-TW" sz="3600" i="1" baseline="-25000">
                <a:latin typeface="Times New Roman" panose="02020603050405020304" pitchFamily="18" charset="0"/>
              </a:rPr>
              <a:t>d</a:t>
            </a:r>
            <a:r>
              <a:rPr lang="en-US" altLang="zh-TW" sz="3600" i="1">
                <a:latin typeface="Times New Roman" panose="02020603050405020304" pitchFamily="18" charset="0"/>
              </a:rPr>
              <a:t> = gf + d</a:t>
            </a:r>
            <a:r>
              <a:rPr lang="en-US" altLang="zh-TW" sz="3600" i="1" baseline="-25000">
                <a:latin typeface="Times New Roman" panose="02020603050405020304" pitchFamily="18" charset="0"/>
              </a:rPr>
              <a:t>o</a:t>
            </a:r>
            <a:r>
              <a:rPr lang="en-US" altLang="zh-TW" sz="3600" i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8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8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8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8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91" grpId="0"/>
      <p:bldP spid="68820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Gate Transistor Sizing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Cascade CMOS Inverters</a:t>
            </a:r>
          </a:p>
        </p:txBody>
      </p:sp>
      <p:sp>
        <p:nvSpPr>
          <p:cNvPr id="8196" name="Text Box 43"/>
          <p:cNvSpPr txBox="1">
            <a:spLocks noChangeArrowheads="1"/>
          </p:cNvSpPr>
          <p:nvPr/>
        </p:nvSpPr>
        <p:spPr bwMode="auto">
          <a:xfrm>
            <a:off x="306388" y="1412875"/>
            <a:ext cx="5057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For an inverter with L</a:t>
            </a:r>
            <a:r>
              <a:rPr lang="en-US" altLang="zh-TW" sz="2400" b="0" baseline="-25000">
                <a:latin typeface="Arial" panose="020B0604020202020204" pitchFamily="34" charset="0"/>
              </a:rPr>
              <a:t>p</a:t>
            </a:r>
            <a:r>
              <a:rPr lang="en-US" altLang="zh-TW" sz="2400" b="0">
                <a:latin typeface="Arial" panose="020B0604020202020204" pitchFamily="34" charset="0"/>
              </a:rPr>
              <a:t>=L</a:t>
            </a:r>
            <a:r>
              <a:rPr lang="en-US" altLang="zh-TW" sz="2400" b="0" baseline="-25000">
                <a:latin typeface="Arial" panose="020B0604020202020204" pitchFamily="34" charset="0"/>
              </a:rPr>
              <a:t>n</a:t>
            </a:r>
            <a:r>
              <a:rPr lang="en-US" altLang="zh-TW" sz="2400" b="0">
                <a:latin typeface="Arial" panose="020B0604020202020204" pitchFamily="34" charset="0"/>
              </a:rPr>
              <a:t>=L</a:t>
            </a:r>
            <a:r>
              <a:rPr lang="en-US" altLang="zh-TW" sz="2400" b="0" baseline="-25000">
                <a:latin typeface="Arial" panose="020B0604020202020204" pitchFamily="34" charset="0"/>
              </a:rPr>
              <a:t>min</a:t>
            </a:r>
            <a:r>
              <a:rPr lang="en-US" altLang="zh-TW" sz="2400" b="0">
                <a:latin typeface="Arial" panose="020B0604020202020204" pitchFamily="34" charset="0"/>
              </a:rPr>
              <a:t>, and </a:t>
            </a:r>
          </a:p>
          <a:p>
            <a:pPr algn="l"/>
            <a:r>
              <a:rPr lang="en-US" altLang="zh-TW" sz="2400" b="0">
                <a:latin typeface="Arial" panose="020B0604020202020204" pitchFamily="34" charset="0"/>
              </a:rPr>
              <a:t>W</a:t>
            </a:r>
            <a:r>
              <a:rPr lang="en-US" altLang="zh-TW" sz="2400" b="0" baseline="-25000">
                <a:latin typeface="Arial" panose="020B0604020202020204" pitchFamily="34" charset="0"/>
              </a:rPr>
              <a:t>p</a:t>
            </a:r>
            <a:r>
              <a:rPr lang="en-US" altLang="zh-TW" sz="2400" b="0">
                <a:latin typeface="Arial" panose="020B0604020202020204" pitchFamily="34" charset="0"/>
              </a:rPr>
              <a:t>=pW</a:t>
            </a:r>
            <a:r>
              <a:rPr lang="en-US" altLang="zh-TW" sz="2400" b="0" baseline="-25000">
                <a:latin typeface="Arial" panose="020B0604020202020204" pitchFamily="34" charset="0"/>
              </a:rPr>
              <a:t>min</a:t>
            </a:r>
            <a:r>
              <a:rPr lang="en-US" altLang="zh-TW" sz="2400" b="0">
                <a:latin typeface="Arial" panose="020B0604020202020204" pitchFamily="34" charset="0"/>
              </a:rPr>
              <a:t>, W</a:t>
            </a:r>
            <a:r>
              <a:rPr lang="en-US" altLang="zh-TW" sz="2400" b="0" baseline="-25000">
                <a:latin typeface="Arial" panose="020B0604020202020204" pitchFamily="34" charset="0"/>
              </a:rPr>
              <a:t>n</a:t>
            </a:r>
            <a:r>
              <a:rPr lang="en-US" altLang="zh-TW" sz="2400" b="0">
                <a:latin typeface="Arial" panose="020B0604020202020204" pitchFamily="34" charset="0"/>
              </a:rPr>
              <a:t>=nW</a:t>
            </a:r>
            <a:r>
              <a:rPr lang="en-US" altLang="zh-TW" sz="2400" b="0" baseline="-25000">
                <a:latin typeface="Arial" panose="020B0604020202020204" pitchFamily="34" charset="0"/>
              </a:rPr>
              <a:t>min</a:t>
            </a:r>
            <a:r>
              <a:rPr lang="en-US" altLang="zh-TW" sz="2400" b="0">
                <a:latin typeface="Arial" panose="020B0604020202020204" pitchFamily="34" charset="0"/>
              </a:rPr>
              <a:t>; </a:t>
            </a:r>
          </a:p>
        </p:txBody>
      </p:sp>
      <p:sp>
        <p:nvSpPr>
          <p:cNvPr id="8197" name="Text Box 44"/>
          <p:cNvSpPr txBox="1">
            <a:spLocks noChangeArrowheads="1"/>
          </p:cNvSpPr>
          <p:nvPr/>
        </p:nvSpPr>
        <p:spPr bwMode="auto">
          <a:xfrm>
            <a:off x="306388" y="2255838"/>
            <a:ext cx="49355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Let C=C</a:t>
            </a:r>
            <a:r>
              <a:rPr lang="en-US" altLang="zh-TW" sz="2400" b="0" baseline="-25000">
                <a:latin typeface="Arial" panose="020B0604020202020204" pitchFamily="34" charset="0"/>
              </a:rPr>
              <a:t>L </a:t>
            </a:r>
            <a:r>
              <a:rPr lang="en-US" altLang="zh-TW" sz="2400" b="0">
                <a:latin typeface="Arial" panose="020B0604020202020204" pitchFamily="34" charset="0"/>
              </a:rPr>
              <a:t>when Wp=Wn=W</a:t>
            </a:r>
            <a:r>
              <a:rPr lang="en-US" altLang="zh-TW" sz="2400" b="0" baseline="-25000">
                <a:latin typeface="Arial" panose="020B0604020202020204" pitchFamily="34" charset="0"/>
              </a:rPr>
              <a:t>min</a:t>
            </a:r>
            <a:r>
              <a:rPr lang="en-US" altLang="zh-TW" sz="2400" b="0">
                <a:latin typeface="Arial" panose="020B0604020202020204" pitchFamily="34" charset="0"/>
              </a:rPr>
              <a:t>, </a:t>
            </a:r>
          </a:p>
          <a:p>
            <a:pPr algn="l"/>
            <a:r>
              <a:rPr lang="en-US" altLang="zh-TW" sz="2400" b="0">
                <a:latin typeface="Arial" panose="020B0604020202020204" pitchFamily="34" charset="0"/>
              </a:rPr>
              <a:t>      R=R</a:t>
            </a:r>
            <a:r>
              <a:rPr lang="en-US" altLang="zh-TW" sz="2400" b="0" baseline="-25000">
                <a:latin typeface="Arial" panose="020B0604020202020204" pitchFamily="34" charset="0"/>
              </a:rPr>
              <a:t>n </a:t>
            </a:r>
            <a:r>
              <a:rPr lang="en-US" altLang="zh-TW" sz="2400" b="0">
                <a:latin typeface="Arial" panose="020B0604020202020204" pitchFamily="34" charset="0"/>
              </a:rPr>
              <a:t>when Wp=Wn=Wmin and</a:t>
            </a:r>
          </a:p>
          <a:p>
            <a:pPr algn="l"/>
            <a:r>
              <a:rPr lang="en-US" altLang="zh-TW" sz="2400" b="0">
                <a:latin typeface="Arial" panose="020B0604020202020204" pitchFamily="34" charset="0"/>
              </a:rPr>
              <a:t>      </a:t>
            </a:r>
            <a:r>
              <a:rPr lang="en-US" altLang="zh-TW" sz="2400" b="0">
                <a:latin typeface="Symbol" panose="05050102010706020507" pitchFamily="18" charset="2"/>
              </a:rPr>
              <a:t>m</a:t>
            </a:r>
            <a:r>
              <a:rPr lang="en-US" altLang="zh-TW" sz="2400" b="0" baseline="-25000">
                <a:latin typeface="Arial" panose="020B0604020202020204" pitchFamily="34" charset="0"/>
              </a:rPr>
              <a:t>p</a:t>
            </a:r>
            <a:r>
              <a:rPr lang="en-US" altLang="zh-TW" sz="2400" b="0">
                <a:latin typeface="Arial" panose="020B0604020202020204" pitchFamily="34" charset="0"/>
              </a:rPr>
              <a:t>:</a:t>
            </a:r>
            <a:r>
              <a:rPr lang="en-US" altLang="zh-TW" sz="2400" b="0">
                <a:latin typeface="Symbol" panose="05050102010706020507" pitchFamily="18" charset="2"/>
              </a:rPr>
              <a:t>m</a:t>
            </a:r>
            <a:r>
              <a:rPr lang="en-US" altLang="zh-TW" sz="2400" b="0" baseline="-25000">
                <a:latin typeface="Arial" panose="020B0604020202020204" pitchFamily="34" charset="0"/>
              </a:rPr>
              <a:t>n</a:t>
            </a:r>
            <a:r>
              <a:rPr lang="en-US" altLang="zh-TW" sz="2400" b="0">
                <a:latin typeface="Arial" panose="020B0604020202020204" pitchFamily="34" charset="0"/>
              </a:rPr>
              <a:t>=u:1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23850" y="3573463"/>
            <a:ext cx="3805238" cy="2238375"/>
            <a:chOff x="476" y="2580"/>
            <a:chExt cx="2397" cy="1410"/>
          </a:xfrm>
        </p:grpSpPr>
        <p:grpSp>
          <p:nvGrpSpPr>
            <p:cNvPr id="8200" name="Group 45"/>
            <p:cNvGrpSpPr>
              <a:grpSpLocks/>
            </p:cNvGrpSpPr>
            <p:nvPr/>
          </p:nvGrpSpPr>
          <p:grpSpPr bwMode="auto">
            <a:xfrm>
              <a:off x="476" y="2795"/>
              <a:ext cx="1859" cy="952"/>
              <a:chOff x="839" y="2387"/>
              <a:chExt cx="1859" cy="952"/>
            </a:xfrm>
          </p:grpSpPr>
          <p:grpSp>
            <p:nvGrpSpPr>
              <p:cNvPr id="8205" name="Group 8"/>
              <p:cNvGrpSpPr>
                <a:grpSpLocks/>
              </p:cNvGrpSpPr>
              <p:nvPr/>
            </p:nvGrpSpPr>
            <p:grpSpPr bwMode="auto">
              <a:xfrm>
                <a:off x="839" y="2659"/>
                <a:ext cx="771" cy="408"/>
                <a:chOff x="839" y="1389"/>
                <a:chExt cx="771" cy="408"/>
              </a:xfrm>
            </p:grpSpPr>
            <p:grpSp>
              <p:nvGrpSpPr>
                <p:cNvPr id="8216" name="Group 6"/>
                <p:cNvGrpSpPr>
                  <a:grpSpLocks/>
                </p:cNvGrpSpPr>
                <p:nvPr/>
              </p:nvGrpSpPr>
              <p:grpSpPr bwMode="auto">
                <a:xfrm>
                  <a:off x="1156" y="1389"/>
                  <a:ext cx="454" cy="408"/>
                  <a:chOff x="1247" y="2478"/>
                  <a:chExt cx="454" cy="408"/>
                </a:xfrm>
              </p:grpSpPr>
              <p:sp>
                <p:nvSpPr>
                  <p:cNvPr id="8218" name="AutoShape 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821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821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839" y="1602"/>
                  <a:ext cx="317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206" name="Group 9"/>
              <p:cNvGrpSpPr>
                <a:grpSpLocks/>
              </p:cNvGrpSpPr>
              <p:nvPr/>
            </p:nvGrpSpPr>
            <p:grpSpPr bwMode="auto">
              <a:xfrm>
                <a:off x="1610" y="2659"/>
                <a:ext cx="771" cy="408"/>
                <a:chOff x="839" y="1389"/>
                <a:chExt cx="771" cy="408"/>
              </a:xfrm>
            </p:grpSpPr>
            <p:grpSp>
              <p:nvGrpSpPr>
                <p:cNvPr id="8212" name="Group 10"/>
                <p:cNvGrpSpPr>
                  <a:grpSpLocks/>
                </p:cNvGrpSpPr>
                <p:nvPr/>
              </p:nvGrpSpPr>
              <p:grpSpPr bwMode="auto">
                <a:xfrm>
                  <a:off x="1156" y="1389"/>
                  <a:ext cx="454" cy="408"/>
                  <a:chOff x="1247" y="2478"/>
                  <a:chExt cx="454" cy="408"/>
                </a:xfrm>
              </p:grpSpPr>
              <p:sp>
                <p:nvSpPr>
                  <p:cNvPr id="8214" name="AutoShape 1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821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821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839" y="1602"/>
                  <a:ext cx="317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8207" name="Line 18"/>
              <p:cNvSpPr>
                <a:spLocks noChangeShapeType="1"/>
              </p:cNvSpPr>
              <p:nvPr/>
            </p:nvSpPr>
            <p:spPr bwMode="auto">
              <a:xfrm flipH="1">
                <a:off x="2381" y="287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8208" name="Freeform 24"/>
              <p:cNvSpPr>
                <a:spLocks/>
              </p:cNvSpPr>
              <p:nvPr/>
            </p:nvSpPr>
            <p:spPr bwMode="auto">
              <a:xfrm>
                <a:off x="1701" y="2976"/>
                <a:ext cx="136" cy="273"/>
              </a:xfrm>
              <a:custGeom>
                <a:avLst/>
                <a:gdLst>
                  <a:gd name="T0" fmla="*/ 0 w 136"/>
                  <a:gd name="T1" fmla="*/ 273 h 273"/>
                  <a:gd name="T2" fmla="*/ 0 w 136"/>
                  <a:gd name="T3" fmla="*/ 0 h 273"/>
                  <a:gd name="T4" fmla="*/ 136 w 136"/>
                  <a:gd name="T5" fmla="*/ 0 h 273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73"/>
                  <a:gd name="T11" fmla="*/ 136 w 136"/>
                  <a:gd name="T12" fmla="*/ 273 h 2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73">
                    <a:moveTo>
                      <a:pt x="0" y="273"/>
                    </a:moveTo>
                    <a:lnTo>
                      <a:pt x="0" y="0"/>
                    </a:lnTo>
                    <a:lnTo>
                      <a:pt x="136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8209" name="Freeform 25"/>
              <p:cNvSpPr>
                <a:spLocks/>
              </p:cNvSpPr>
              <p:nvPr/>
            </p:nvSpPr>
            <p:spPr bwMode="auto">
              <a:xfrm>
                <a:off x="2472" y="2976"/>
                <a:ext cx="136" cy="273"/>
              </a:xfrm>
              <a:custGeom>
                <a:avLst/>
                <a:gdLst>
                  <a:gd name="T0" fmla="*/ 0 w 136"/>
                  <a:gd name="T1" fmla="*/ 273 h 273"/>
                  <a:gd name="T2" fmla="*/ 0 w 136"/>
                  <a:gd name="T3" fmla="*/ 0 h 273"/>
                  <a:gd name="T4" fmla="*/ 136 w 136"/>
                  <a:gd name="T5" fmla="*/ 0 h 273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73"/>
                  <a:gd name="T11" fmla="*/ 136 w 136"/>
                  <a:gd name="T12" fmla="*/ 273 h 2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73">
                    <a:moveTo>
                      <a:pt x="0" y="273"/>
                    </a:moveTo>
                    <a:lnTo>
                      <a:pt x="0" y="0"/>
                    </a:lnTo>
                    <a:lnTo>
                      <a:pt x="136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8210" name="Freeform 41"/>
              <p:cNvSpPr>
                <a:spLocks/>
              </p:cNvSpPr>
              <p:nvPr/>
            </p:nvSpPr>
            <p:spPr bwMode="auto">
              <a:xfrm>
                <a:off x="1202" y="2387"/>
                <a:ext cx="408" cy="348"/>
              </a:xfrm>
              <a:custGeom>
                <a:avLst/>
                <a:gdLst>
                  <a:gd name="T0" fmla="*/ 0 w 499"/>
                  <a:gd name="T1" fmla="*/ 0 h 484"/>
                  <a:gd name="T2" fmla="*/ 50 w 499"/>
                  <a:gd name="T3" fmla="*/ 152 h 484"/>
                  <a:gd name="T4" fmla="*/ 273 w 499"/>
                  <a:gd name="T5" fmla="*/ 168 h 484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484"/>
                  <a:gd name="T11" fmla="*/ 499 w 499"/>
                  <a:gd name="T12" fmla="*/ 484 h 4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484">
                    <a:moveTo>
                      <a:pt x="0" y="0"/>
                    </a:moveTo>
                    <a:cubicBezTo>
                      <a:pt x="3" y="166"/>
                      <a:pt x="7" y="332"/>
                      <a:pt x="90" y="408"/>
                    </a:cubicBezTo>
                    <a:cubicBezTo>
                      <a:pt x="173" y="484"/>
                      <a:pt x="336" y="469"/>
                      <a:pt x="499" y="454"/>
                    </a:cubicBez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8211" name="Freeform 42"/>
              <p:cNvSpPr>
                <a:spLocks/>
              </p:cNvSpPr>
              <p:nvPr/>
            </p:nvSpPr>
            <p:spPr bwMode="auto">
              <a:xfrm flipV="1">
                <a:off x="1973" y="2976"/>
                <a:ext cx="363" cy="363"/>
              </a:xfrm>
              <a:custGeom>
                <a:avLst/>
                <a:gdLst>
                  <a:gd name="T0" fmla="*/ 0 w 499"/>
                  <a:gd name="T1" fmla="*/ 0 h 484"/>
                  <a:gd name="T2" fmla="*/ 34 w 499"/>
                  <a:gd name="T3" fmla="*/ 173 h 484"/>
                  <a:gd name="T4" fmla="*/ 192 w 499"/>
                  <a:gd name="T5" fmla="*/ 192 h 484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484"/>
                  <a:gd name="T11" fmla="*/ 499 w 499"/>
                  <a:gd name="T12" fmla="*/ 484 h 4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484">
                    <a:moveTo>
                      <a:pt x="0" y="0"/>
                    </a:moveTo>
                    <a:cubicBezTo>
                      <a:pt x="3" y="166"/>
                      <a:pt x="7" y="332"/>
                      <a:pt x="90" y="408"/>
                    </a:cubicBezTo>
                    <a:cubicBezTo>
                      <a:pt x="173" y="484"/>
                      <a:pt x="336" y="469"/>
                      <a:pt x="499" y="454"/>
                    </a:cubicBez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8201" name="Text Box 49"/>
            <p:cNvSpPr txBox="1">
              <a:spLocks noChangeArrowheads="1"/>
            </p:cNvSpPr>
            <p:nvPr/>
          </p:nvSpPr>
          <p:spPr bwMode="auto">
            <a:xfrm>
              <a:off x="670" y="258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Ru/p</a:t>
              </a:r>
            </a:p>
          </p:txBody>
        </p:sp>
        <p:sp>
          <p:nvSpPr>
            <p:cNvPr id="8202" name="Text Box 50"/>
            <p:cNvSpPr txBox="1">
              <a:spLocks noChangeArrowheads="1"/>
            </p:cNvSpPr>
            <p:nvPr/>
          </p:nvSpPr>
          <p:spPr bwMode="auto">
            <a:xfrm>
              <a:off x="803" y="3611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(p+n)C</a:t>
              </a:r>
            </a:p>
          </p:txBody>
        </p:sp>
        <p:sp>
          <p:nvSpPr>
            <p:cNvPr id="8203" name="Text Box 51"/>
            <p:cNvSpPr txBox="1">
              <a:spLocks noChangeArrowheads="1"/>
            </p:cNvSpPr>
            <p:nvPr/>
          </p:nvSpPr>
          <p:spPr bwMode="auto">
            <a:xfrm>
              <a:off x="1610" y="3702"/>
              <a:ext cx="4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R/n</a:t>
              </a:r>
            </a:p>
          </p:txBody>
        </p:sp>
        <p:sp>
          <p:nvSpPr>
            <p:cNvPr id="8204" name="Text Box 52"/>
            <p:cNvSpPr txBox="1">
              <a:spLocks noChangeArrowheads="1"/>
            </p:cNvSpPr>
            <p:nvPr/>
          </p:nvSpPr>
          <p:spPr bwMode="auto">
            <a:xfrm>
              <a:off x="2164" y="3566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(p+n)C</a:t>
              </a:r>
            </a:p>
          </p:txBody>
        </p:sp>
      </p:grpSp>
      <p:graphicFrame>
        <p:nvGraphicFramePr>
          <p:cNvPr id="549944" name="Object 56"/>
          <p:cNvGraphicFramePr>
            <a:graphicFrameLocks noChangeAspect="1"/>
          </p:cNvGraphicFramePr>
          <p:nvPr/>
        </p:nvGraphicFramePr>
        <p:xfrm>
          <a:off x="3924300" y="3500438"/>
          <a:ext cx="433863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方程式" r:id="rId4" imgW="1498320" imgH="380880" progId="Equation.3">
                  <p:embed/>
                </p:oleObj>
              </mc:Choice>
              <mc:Fallback>
                <p:oleObj name="方程式" r:id="rId4" imgW="1498320" imgH="3808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00438"/>
                        <a:ext cx="4338638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9945" name="Text Box 57"/>
          <p:cNvSpPr txBox="1">
            <a:spLocks noChangeArrowheads="1"/>
          </p:cNvSpPr>
          <p:nvPr/>
        </p:nvSpPr>
        <p:spPr bwMode="auto">
          <a:xfrm>
            <a:off x="755650" y="5949950"/>
            <a:ext cx="725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If u=2, then it has the same delay for p=n and p=2n.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4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31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Gate Transistor Sizing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Cascade Psuedo-NMOS Inverters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355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For equivalent noise margin (ENM) pseudo-NMOS inverters:</a:t>
            </a:r>
          </a:p>
          <a:p>
            <a:pPr algn="l"/>
            <a:r>
              <a:rPr lang="en-US" altLang="zh-TW" sz="2400" b="0">
                <a:latin typeface="Symbol" panose="05050102010706020507" pitchFamily="18" charset="2"/>
              </a:rPr>
              <a:t>b</a:t>
            </a:r>
            <a:r>
              <a:rPr lang="en-US" altLang="zh-TW" sz="2400" b="0" baseline="-25000">
                <a:latin typeface="Arial" panose="020B0604020202020204" pitchFamily="34" charset="0"/>
              </a:rPr>
              <a:t>n</a:t>
            </a:r>
            <a:r>
              <a:rPr lang="en-US" altLang="zh-TW" sz="2400" b="0">
                <a:latin typeface="Arial" panose="020B0604020202020204" pitchFamily="34" charset="0"/>
              </a:rPr>
              <a:t>/</a:t>
            </a:r>
            <a:r>
              <a:rPr lang="en-US" altLang="zh-TW" sz="2400" b="0">
                <a:latin typeface="Symbol" panose="05050102010706020507" pitchFamily="18" charset="2"/>
              </a:rPr>
              <a:t>b</a:t>
            </a:r>
            <a:r>
              <a:rPr lang="en-US" altLang="zh-TW" sz="2400" b="0" baseline="-25000">
                <a:latin typeface="Arial" panose="020B0604020202020204" pitchFamily="34" charset="0"/>
              </a:rPr>
              <a:t>p</a:t>
            </a:r>
            <a:r>
              <a:rPr lang="en-US" altLang="zh-TW" sz="2400" b="0">
                <a:latin typeface="Arial" panose="020B0604020202020204" pitchFamily="34" charset="0"/>
              </a:rPr>
              <a:t>~6, such that n=3p is usually choosen.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3573463"/>
            <a:ext cx="3805238" cy="2238375"/>
            <a:chOff x="476" y="2580"/>
            <a:chExt cx="2397" cy="1410"/>
          </a:xfrm>
        </p:grpSpPr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476" y="2795"/>
              <a:ext cx="1859" cy="952"/>
              <a:chOff x="839" y="2387"/>
              <a:chExt cx="1859" cy="952"/>
            </a:xfrm>
          </p:grpSpPr>
          <p:grpSp>
            <p:nvGrpSpPr>
              <p:cNvPr id="9227" name="Group 7"/>
              <p:cNvGrpSpPr>
                <a:grpSpLocks/>
              </p:cNvGrpSpPr>
              <p:nvPr/>
            </p:nvGrpSpPr>
            <p:grpSpPr bwMode="auto">
              <a:xfrm>
                <a:off x="839" y="2659"/>
                <a:ext cx="771" cy="408"/>
                <a:chOff x="839" y="1389"/>
                <a:chExt cx="771" cy="408"/>
              </a:xfrm>
            </p:grpSpPr>
            <p:grpSp>
              <p:nvGrpSpPr>
                <p:cNvPr id="9238" name="Group 8"/>
                <p:cNvGrpSpPr>
                  <a:grpSpLocks/>
                </p:cNvGrpSpPr>
                <p:nvPr/>
              </p:nvGrpSpPr>
              <p:grpSpPr bwMode="auto">
                <a:xfrm>
                  <a:off x="1156" y="1389"/>
                  <a:ext cx="454" cy="408"/>
                  <a:chOff x="1247" y="2478"/>
                  <a:chExt cx="454" cy="408"/>
                </a:xfrm>
              </p:grpSpPr>
              <p:sp>
                <p:nvSpPr>
                  <p:cNvPr id="9240" name="AutoShape 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241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923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839" y="1602"/>
                  <a:ext cx="317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228" name="Group 12"/>
              <p:cNvGrpSpPr>
                <a:grpSpLocks/>
              </p:cNvGrpSpPr>
              <p:nvPr/>
            </p:nvGrpSpPr>
            <p:grpSpPr bwMode="auto">
              <a:xfrm>
                <a:off x="1610" y="2659"/>
                <a:ext cx="771" cy="408"/>
                <a:chOff x="839" y="1389"/>
                <a:chExt cx="771" cy="408"/>
              </a:xfrm>
            </p:grpSpPr>
            <p:grpSp>
              <p:nvGrpSpPr>
                <p:cNvPr id="9234" name="Group 13"/>
                <p:cNvGrpSpPr>
                  <a:grpSpLocks/>
                </p:cNvGrpSpPr>
                <p:nvPr/>
              </p:nvGrpSpPr>
              <p:grpSpPr bwMode="auto">
                <a:xfrm>
                  <a:off x="1156" y="1389"/>
                  <a:ext cx="454" cy="408"/>
                  <a:chOff x="1247" y="2478"/>
                  <a:chExt cx="454" cy="408"/>
                </a:xfrm>
              </p:grpSpPr>
              <p:sp>
                <p:nvSpPr>
                  <p:cNvPr id="9236" name="AutoShape 1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23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923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839" y="1602"/>
                  <a:ext cx="317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9229" name="Line 17"/>
              <p:cNvSpPr>
                <a:spLocks noChangeShapeType="1"/>
              </p:cNvSpPr>
              <p:nvPr/>
            </p:nvSpPr>
            <p:spPr bwMode="auto">
              <a:xfrm flipH="1">
                <a:off x="2381" y="287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9230" name="Freeform 18"/>
              <p:cNvSpPr>
                <a:spLocks/>
              </p:cNvSpPr>
              <p:nvPr/>
            </p:nvSpPr>
            <p:spPr bwMode="auto">
              <a:xfrm>
                <a:off x="1701" y="2976"/>
                <a:ext cx="136" cy="273"/>
              </a:xfrm>
              <a:custGeom>
                <a:avLst/>
                <a:gdLst>
                  <a:gd name="T0" fmla="*/ 0 w 136"/>
                  <a:gd name="T1" fmla="*/ 273 h 273"/>
                  <a:gd name="T2" fmla="*/ 0 w 136"/>
                  <a:gd name="T3" fmla="*/ 0 h 273"/>
                  <a:gd name="T4" fmla="*/ 136 w 136"/>
                  <a:gd name="T5" fmla="*/ 0 h 273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73"/>
                  <a:gd name="T11" fmla="*/ 136 w 136"/>
                  <a:gd name="T12" fmla="*/ 273 h 2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73">
                    <a:moveTo>
                      <a:pt x="0" y="273"/>
                    </a:moveTo>
                    <a:lnTo>
                      <a:pt x="0" y="0"/>
                    </a:lnTo>
                    <a:lnTo>
                      <a:pt x="136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9231" name="Freeform 19"/>
              <p:cNvSpPr>
                <a:spLocks/>
              </p:cNvSpPr>
              <p:nvPr/>
            </p:nvSpPr>
            <p:spPr bwMode="auto">
              <a:xfrm>
                <a:off x="2472" y="2976"/>
                <a:ext cx="136" cy="273"/>
              </a:xfrm>
              <a:custGeom>
                <a:avLst/>
                <a:gdLst>
                  <a:gd name="T0" fmla="*/ 0 w 136"/>
                  <a:gd name="T1" fmla="*/ 273 h 273"/>
                  <a:gd name="T2" fmla="*/ 0 w 136"/>
                  <a:gd name="T3" fmla="*/ 0 h 273"/>
                  <a:gd name="T4" fmla="*/ 136 w 136"/>
                  <a:gd name="T5" fmla="*/ 0 h 273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73"/>
                  <a:gd name="T11" fmla="*/ 136 w 136"/>
                  <a:gd name="T12" fmla="*/ 273 h 2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73">
                    <a:moveTo>
                      <a:pt x="0" y="273"/>
                    </a:moveTo>
                    <a:lnTo>
                      <a:pt x="0" y="0"/>
                    </a:lnTo>
                    <a:lnTo>
                      <a:pt x="136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9232" name="Freeform 20"/>
              <p:cNvSpPr>
                <a:spLocks/>
              </p:cNvSpPr>
              <p:nvPr/>
            </p:nvSpPr>
            <p:spPr bwMode="auto">
              <a:xfrm>
                <a:off x="1202" y="2387"/>
                <a:ext cx="408" cy="348"/>
              </a:xfrm>
              <a:custGeom>
                <a:avLst/>
                <a:gdLst>
                  <a:gd name="T0" fmla="*/ 0 w 499"/>
                  <a:gd name="T1" fmla="*/ 0 h 484"/>
                  <a:gd name="T2" fmla="*/ 50 w 499"/>
                  <a:gd name="T3" fmla="*/ 152 h 484"/>
                  <a:gd name="T4" fmla="*/ 273 w 499"/>
                  <a:gd name="T5" fmla="*/ 168 h 484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484"/>
                  <a:gd name="T11" fmla="*/ 499 w 499"/>
                  <a:gd name="T12" fmla="*/ 484 h 4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484">
                    <a:moveTo>
                      <a:pt x="0" y="0"/>
                    </a:moveTo>
                    <a:cubicBezTo>
                      <a:pt x="3" y="166"/>
                      <a:pt x="7" y="332"/>
                      <a:pt x="90" y="408"/>
                    </a:cubicBezTo>
                    <a:cubicBezTo>
                      <a:pt x="173" y="484"/>
                      <a:pt x="336" y="469"/>
                      <a:pt x="499" y="454"/>
                    </a:cubicBez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9233" name="Freeform 21"/>
              <p:cNvSpPr>
                <a:spLocks/>
              </p:cNvSpPr>
              <p:nvPr/>
            </p:nvSpPr>
            <p:spPr bwMode="auto">
              <a:xfrm flipV="1">
                <a:off x="1973" y="2976"/>
                <a:ext cx="363" cy="363"/>
              </a:xfrm>
              <a:custGeom>
                <a:avLst/>
                <a:gdLst>
                  <a:gd name="T0" fmla="*/ 0 w 499"/>
                  <a:gd name="T1" fmla="*/ 0 h 484"/>
                  <a:gd name="T2" fmla="*/ 34 w 499"/>
                  <a:gd name="T3" fmla="*/ 173 h 484"/>
                  <a:gd name="T4" fmla="*/ 192 w 499"/>
                  <a:gd name="T5" fmla="*/ 192 h 484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484"/>
                  <a:gd name="T11" fmla="*/ 499 w 499"/>
                  <a:gd name="T12" fmla="*/ 484 h 4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484">
                    <a:moveTo>
                      <a:pt x="0" y="0"/>
                    </a:moveTo>
                    <a:cubicBezTo>
                      <a:pt x="3" y="166"/>
                      <a:pt x="7" y="332"/>
                      <a:pt x="90" y="408"/>
                    </a:cubicBezTo>
                    <a:cubicBezTo>
                      <a:pt x="173" y="484"/>
                      <a:pt x="336" y="469"/>
                      <a:pt x="499" y="454"/>
                    </a:cubicBez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9223" name="Text Box 22"/>
            <p:cNvSpPr txBox="1">
              <a:spLocks noChangeArrowheads="1"/>
            </p:cNvSpPr>
            <p:nvPr/>
          </p:nvSpPr>
          <p:spPr bwMode="auto">
            <a:xfrm>
              <a:off x="670" y="258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Ru/p</a:t>
              </a:r>
            </a:p>
          </p:txBody>
        </p:sp>
        <p:sp>
          <p:nvSpPr>
            <p:cNvPr id="9224" name="Text Box 23"/>
            <p:cNvSpPr txBox="1">
              <a:spLocks noChangeArrowheads="1"/>
            </p:cNvSpPr>
            <p:nvPr/>
          </p:nvSpPr>
          <p:spPr bwMode="auto">
            <a:xfrm>
              <a:off x="803" y="3611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(p+n)C</a:t>
              </a:r>
            </a:p>
          </p:txBody>
        </p:sp>
        <p:sp>
          <p:nvSpPr>
            <p:cNvPr id="9225" name="Text Box 24"/>
            <p:cNvSpPr txBox="1">
              <a:spLocks noChangeArrowheads="1"/>
            </p:cNvSpPr>
            <p:nvPr/>
          </p:nvSpPr>
          <p:spPr bwMode="auto">
            <a:xfrm>
              <a:off x="1610" y="3702"/>
              <a:ext cx="4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R/n</a:t>
              </a:r>
            </a:p>
          </p:txBody>
        </p:sp>
        <p:sp>
          <p:nvSpPr>
            <p:cNvPr id="9226" name="Text Box 25"/>
            <p:cNvSpPr txBox="1">
              <a:spLocks noChangeArrowheads="1"/>
            </p:cNvSpPr>
            <p:nvPr/>
          </p:nvSpPr>
          <p:spPr bwMode="auto">
            <a:xfrm>
              <a:off x="2164" y="3566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>
                  <a:latin typeface="Arial" panose="020B0604020202020204" pitchFamily="34" charset="0"/>
                </a:rPr>
                <a:t>(p+n)C</a:t>
              </a:r>
            </a:p>
          </p:txBody>
        </p:sp>
      </p:grpSp>
      <p:graphicFrame>
        <p:nvGraphicFramePr>
          <p:cNvPr id="632858" name="Object 26"/>
          <p:cNvGraphicFramePr>
            <a:graphicFrameLocks noChangeAspect="1"/>
          </p:cNvGraphicFramePr>
          <p:nvPr/>
        </p:nvGraphicFramePr>
        <p:xfrm>
          <a:off x="3924300" y="3500438"/>
          <a:ext cx="433863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方程式" r:id="rId4" imgW="1498320" imgH="380880" progId="Equation.3">
                  <p:embed/>
                </p:oleObj>
              </mc:Choice>
              <mc:Fallback>
                <p:oleObj name="方程式" r:id="rId4" imgW="1498320" imgH="3808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00438"/>
                        <a:ext cx="4338638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Fan-In and Fan-Out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65425" y="4111625"/>
            <a:ext cx="6415088" cy="2413000"/>
            <a:chOff x="1565" y="1933"/>
            <a:chExt cx="4041" cy="1520"/>
          </a:xfrm>
        </p:grpSpPr>
        <p:sp>
          <p:nvSpPr>
            <p:cNvPr id="38996" name="Freeform 4"/>
            <p:cNvSpPr>
              <a:spLocks/>
            </p:cNvSpPr>
            <p:nvPr/>
          </p:nvSpPr>
          <p:spPr bwMode="auto">
            <a:xfrm>
              <a:off x="1565" y="1933"/>
              <a:ext cx="816" cy="1225"/>
            </a:xfrm>
            <a:custGeom>
              <a:avLst/>
              <a:gdLst>
                <a:gd name="T0" fmla="*/ 816 w 816"/>
                <a:gd name="T1" fmla="*/ 1225 h 1225"/>
                <a:gd name="T2" fmla="*/ 272 w 816"/>
                <a:gd name="T3" fmla="*/ 1225 h 1225"/>
                <a:gd name="T4" fmla="*/ 0 w 816"/>
                <a:gd name="T5" fmla="*/ 0 h 1225"/>
                <a:gd name="T6" fmla="*/ 0 60000 65536"/>
                <a:gd name="T7" fmla="*/ 0 60000 65536"/>
                <a:gd name="T8" fmla="*/ 0 60000 65536"/>
                <a:gd name="T9" fmla="*/ 0 w 816"/>
                <a:gd name="T10" fmla="*/ 0 h 1225"/>
                <a:gd name="T11" fmla="*/ 816 w 816"/>
                <a:gd name="T12" fmla="*/ 1225 h 1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225">
                  <a:moveTo>
                    <a:pt x="816" y="1225"/>
                  </a:moveTo>
                  <a:lnTo>
                    <a:pt x="272" y="122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8997" name="Text Box 5"/>
            <p:cNvSpPr txBox="1">
              <a:spLocks noChangeArrowheads="1"/>
            </p:cNvSpPr>
            <p:nvPr/>
          </p:nvSpPr>
          <p:spPr bwMode="auto">
            <a:xfrm>
              <a:off x="2064" y="3203"/>
              <a:ext cx="35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To that nearest to output in the serial transistors </a:t>
              </a:r>
            </a:p>
          </p:txBody>
        </p:sp>
      </p:grpSp>
      <p:grpSp>
        <p:nvGrpSpPr>
          <p:cNvPr id="38916" name="Group 6"/>
          <p:cNvGrpSpPr>
            <a:grpSpLocks/>
          </p:cNvGrpSpPr>
          <p:nvPr/>
        </p:nvGrpSpPr>
        <p:grpSpPr bwMode="auto">
          <a:xfrm>
            <a:off x="1036638" y="3032125"/>
            <a:ext cx="5837237" cy="2544763"/>
            <a:chOff x="476" y="1253"/>
            <a:chExt cx="3677" cy="1603"/>
          </a:xfrm>
        </p:grpSpPr>
        <p:grpSp>
          <p:nvGrpSpPr>
            <p:cNvPr id="38971" name="Group 7"/>
            <p:cNvGrpSpPr>
              <a:grpSpLocks/>
            </p:cNvGrpSpPr>
            <p:nvPr/>
          </p:nvGrpSpPr>
          <p:grpSpPr bwMode="auto">
            <a:xfrm>
              <a:off x="1202" y="1253"/>
              <a:ext cx="2951" cy="1492"/>
              <a:chOff x="930" y="572"/>
              <a:chExt cx="2951" cy="1492"/>
            </a:xfrm>
          </p:grpSpPr>
          <p:grpSp>
            <p:nvGrpSpPr>
              <p:cNvPr id="38978" name="Group 8"/>
              <p:cNvGrpSpPr>
                <a:grpSpLocks/>
              </p:cNvGrpSpPr>
              <p:nvPr/>
            </p:nvGrpSpPr>
            <p:grpSpPr bwMode="auto">
              <a:xfrm>
                <a:off x="930" y="1026"/>
                <a:ext cx="1047" cy="776"/>
                <a:chOff x="703" y="1162"/>
                <a:chExt cx="1047" cy="776"/>
              </a:xfrm>
            </p:grpSpPr>
            <p:sp>
              <p:nvSpPr>
                <p:cNvPr id="38992" name="Freeform 9"/>
                <p:cNvSpPr>
                  <a:spLocks/>
                </p:cNvSpPr>
                <p:nvPr/>
              </p:nvSpPr>
              <p:spPr bwMode="auto">
                <a:xfrm>
                  <a:off x="884" y="1162"/>
                  <a:ext cx="866" cy="776"/>
                </a:xfrm>
                <a:custGeom>
                  <a:avLst/>
                  <a:gdLst>
                    <a:gd name="T0" fmla="*/ 923 w 377"/>
                    <a:gd name="T1" fmla="*/ 0 h 377"/>
                    <a:gd name="T2" fmla="*/ 0 w 377"/>
                    <a:gd name="T3" fmla="*/ 0 h 377"/>
                    <a:gd name="T4" fmla="*/ 289 w 377"/>
                    <a:gd name="T5" fmla="*/ 661 h 377"/>
                    <a:gd name="T6" fmla="*/ 439 w 377"/>
                    <a:gd name="T7" fmla="*/ 1317 h 377"/>
                    <a:gd name="T8" fmla="*/ 439 w 377"/>
                    <a:gd name="T9" fmla="*/ 1970 h 377"/>
                    <a:gd name="T10" fmla="*/ 289 w 377"/>
                    <a:gd name="T11" fmla="*/ 2635 h 377"/>
                    <a:gd name="T12" fmla="*/ 0 w 377"/>
                    <a:gd name="T13" fmla="*/ 3287 h 377"/>
                    <a:gd name="T14" fmla="*/ 923 w 377"/>
                    <a:gd name="T15" fmla="*/ 3287 h 377"/>
                    <a:gd name="T16" fmla="*/ 1769 w 377"/>
                    <a:gd name="T17" fmla="*/ 3287 h 377"/>
                    <a:gd name="T18" fmla="*/ 2522 w 377"/>
                    <a:gd name="T19" fmla="*/ 3182 h 377"/>
                    <a:gd name="T20" fmla="*/ 3177 w 377"/>
                    <a:gd name="T21" fmla="*/ 2966 h 377"/>
                    <a:gd name="T22" fmla="*/ 3735 w 377"/>
                    <a:gd name="T23" fmla="*/ 2635 h 377"/>
                    <a:gd name="T24" fmla="*/ 4206 w 377"/>
                    <a:gd name="T25" fmla="*/ 2198 h 377"/>
                    <a:gd name="T26" fmla="*/ 4569 w 377"/>
                    <a:gd name="T27" fmla="*/ 1649 h 377"/>
                    <a:gd name="T28" fmla="*/ 4206 w 377"/>
                    <a:gd name="T29" fmla="*/ 1089 h 377"/>
                    <a:gd name="T30" fmla="*/ 3735 w 377"/>
                    <a:gd name="T31" fmla="*/ 652 h 377"/>
                    <a:gd name="T32" fmla="*/ 3177 w 377"/>
                    <a:gd name="T33" fmla="*/ 321 h 377"/>
                    <a:gd name="T34" fmla="*/ 2522 w 377"/>
                    <a:gd name="T35" fmla="*/ 105 h 377"/>
                    <a:gd name="T36" fmla="*/ 1769 w 377"/>
                    <a:gd name="T37" fmla="*/ 0 h 377"/>
                    <a:gd name="T38" fmla="*/ 923 w 377"/>
                    <a:gd name="T39" fmla="*/ 0 h 37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77"/>
                    <a:gd name="T61" fmla="*/ 0 h 377"/>
                    <a:gd name="T62" fmla="*/ 377 w 377"/>
                    <a:gd name="T63" fmla="*/ 377 h 37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77" h="377">
                      <a:moveTo>
                        <a:pt x="76" y="0"/>
                      </a:moveTo>
                      <a:lnTo>
                        <a:pt x="0" y="0"/>
                      </a:lnTo>
                      <a:lnTo>
                        <a:pt x="24" y="76"/>
                      </a:lnTo>
                      <a:lnTo>
                        <a:pt x="36" y="151"/>
                      </a:lnTo>
                      <a:lnTo>
                        <a:pt x="36" y="226"/>
                      </a:lnTo>
                      <a:lnTo>
                        <a:pt x="24" y="302"/>
                      </a:lnTo>
                      <a:lnTo>
                        <a:pt x="0" y="377"/>
                      </a:lnTo>
                      <a:lnTo>
                        <a:pt x="76" y="377"/>
                      </a:lnTo>
                      <a:lnTo>
                        <a:pt x="146" y="377"/>
                      </a:lnTo>
                      <a:lnTo>
                        <a:pt x="208" y="365"/>
                      </a:lnTo>
                      <a:lnTo>
                        <a:pt x="262" y="340"/>
                      </a:lnTo>
                      <a:lnTo>
                        <a:pt x="308" y="302"/>
                      </a:lnTo>
                      <a:lnTo>
                        <a:pt x="347" y="252"/>
                      </a:lnTo>
                      <a:lnTo>
                        <a:pt x="377" y="189"/>
                      </a:lnTo>
                      <a:lnTo>
                        <a:pt x="347" y="125"/>
                      </a:lnTo>
                      <a:lnTo>
                        <a:pt x="308" y="75"/>
                      </a:lnTo>
                      <a:lnTo>
                        <a:pt x="262" y="37"/>
                      </a:lnTo>
                      <a:lnTo>
                        <a:pt x="208" y="12"/>
                      </a:lnTo>
                      <a:lnTo>
                        <a:pt x="146" y="0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noFill/>
                <a:ln w="28575" cmpd="sng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8993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03" y="1344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899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703" y="1706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899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703" y="1525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8979" name="Group 13"/>
              <p:cNvGrpSpPr>
                <a:grpSpLocks/>
              </p:cNvGrpSpPr>
              <p:nvPr/>
            </p:nvGrpSpPr>
            <p:grpSpPr bwMode="auto">
              <a:xfrm>
                <a:off x="1701" y="1207"/>
                <a:ext cx="2180" cy="857"/>
                <a:chOff x="1701" y="1480"/>
                <a:chExt cx="2180" cy="857"/>
              </a:xfrm>
            </p:grpSpPr>
            <p:sp>
              <p:nvSpPr>
                <p:cNvPr id="38988" name="Freeform 14"/>
                <p:cNvSpPr>
                  <a:spLocks/>
                </p:cNvSpPr>
                <p:nvPr/>
              </p:nvSpPr>
              <p:spPr bwMode="auto">
                <a:xfrm>
                  <a:off x="3696" y="1842"/>
                  <a:ext cx="185" cy="195"/>
                </a:xfrm>
                <a:custGeom>
                  <a:avLst/>
                  <a:gdLst>
                    <a:gd name="T0" fmla="*/ 0 w 94"/>
                    <a:gd name="T1" fmla="*/ 421 h 94"/>
                    <a:gd name="T2" fmla="*/ 360 w 94"/>
                    <a:gd name="T3" fmla="*/ 0 h 94"/>
                    <a:gd name="T4" fmla="*/ 716 w 94"/>
                    <a:gd name="T5" fmla="*/ 421 h 94"/>
                    <a:gd name="T6" fmla="*/ 716 w 94"/>
                    <a:gd name="T7" fmla="*/ 421 h 94"/>
                    <a:gd name="T8" fmla="*/ 360 w 94"/>
                    <a:gd name="T9" fmla="*/ 840 h 94"/>
                    <a:gd name="T10" fmla="*/ 0 w 94"/>
                    <a:gd name="T11" fmla="*/ 421 h 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4"/>
                    <a:gd name="T19" fmla="*/ 0 h 94"/>
                    <a:gd name="T20" fmla="*/ 94 w 94"/>
                    <a:gd name="T21" fmla="*/ 94 h 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4" h="94">
                      <a:moveTo>
                        <a:pt x="0" y="47"/>
                      </a:moveTo>
                      <a:cubicBezTo>
                        <a:pt x="0" y="21"/>
                        <a:pt x="21" y="0"/>
                        <a:pt x="47" y="0"/>
                      </a:cubicBezTo>
                      <a:cubicBezTo>
                        <a:pt x="73" y="0"/>
                        <a:pt x="94" y="21"/>
                        <a:pt x="94" y="47"/>
                      </a:cubicBezTo>
                      <a:cubicBezTo>
                        <a:pt x="94" y="47"/>
                        <a:pt x="94" y="47"/>
                        <a:pt x="94" y="47"/>
                      </a:cubicBezTo>
                      <a:cubicBezTo>
                        <a:pt x="94" y="73"/>
                        <a:pt x="73" y="94"/>
                        <a:pt x="47" y="94"/>
                      </a:cubicBezTo>
                      <a:cubicBezTo>
                        <a:pt x="21" y="94"/>
                        <a:pt x="0" y="73"/>
                        <a:pt x="0" y="47"/>
                      </a:cubicBezTo>
                    </a:path>
                  </a:pathLst>
                </a:custGeom>
                <a:noFill/>
                <a:ln w="28575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8989" name="Group 15"/>
                <p:cNvGrpSpPr>
                  <a:grpSpLocks/>
                </p:cNvGrpSpPr>
                <p:nvPr/>
              </p:nvGrpSpPr>
              <p:grpSpPr bwMode="auto">
                <a:xfrm>
                  <a:off x="1701" y="1480"/>
                  <a:ext cx="1992" cy="857"/>
                  <a:chOff x="703" y="1434"/>
                  <a:chExt cx="1992" cy="857"/>
                </a:xfrm>
              </p:grpSpPr>
              <p:sp>
                <p:nvSpPr>
                  <p:cNvPr id="38990" name="Freeform 16"/>
                  <p:cNvSpPr>
                    <a:spLocks/>
                  </p:cNvSpPr>
                  <p:nvPr/>
                </p:nvSpPr>
                <p:spPr bwMode="auto">
                  <a:xfrm>
                    <a:off x="1746" y="1434"/>
                    <a:ext cx="949" cy="857"/>
                  </a:xfrm>
                  <a:custGeom>
                    <a:avLst/>
                    <a:gdLst>
                      <a:gd name="T0" fmla="*/ 408 w 1024"/>
                      <a:gd name="T1" fmla="*/ 600 h 1024"/>
                      <a:gd name="T2" fmla="*/ 815 w 1024"/>
                      <a:gd name="T3" fmla="*/ 300 h 1024"/>
                      <a:gd name="T4" fmla="*/ 815 w 1024"/>
                      <a:gd name="T5" fmla="*/ 300 h 1024"/>
                      <a:gd name="T6" fmla="*/ 408 w 1024"/>
                      <a:gd name="T7" fmla="*/ 0 h 1024"/>
                      <a:gd name="T8" fmla="*/ 0 w 1024"/>
                      <a:gd name="T9" fmla="*/ 0 h 1024"/>
                      <a:gd name="T10" fmla="*/ 0 w 1024"/>
                      <a:gd name="T11" fmla="*/ 600 h 1024"/>
                      <a:gd name="T12" fmla="*/ 408 w 1024"/>
                      <a:gd name="T13" fmla="*/ 600 h 102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24"/>
                      <a:gd name="T22" fmla="*/ 0 h 1024"/>
                      <a:gd name="T23" fmla="*/ 1024 w 1024"/>
                      <a:gd name="T24" fmla="*/ 1024 h 102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24" h="1024">
                        <a:moveTo>
                          <a:pt x="512" y="1024"/>
                        </a:moveTo>
                        <a:cubicBezTo>
                          <a:pt x="795" y="1024"/>
                          <a:pt x="1024" y="795"/>
                          <a:pt x="1024" y="512"/>
                        </a:cubicBezTo>
                        <a:cubicBezTo>
                          <a:pt x="1024" y="512"/>
                          <a:pt x="1024" y="512"/>
                          <a:pt x="1024" y="512"/>
                        </a:cubicBezTo>
                        <a:cubicBezTo>
                          <a:pt x="1024" y="229"/>
                          <a:pt x="795" y="0"/>
                          <a:pt x="512" y="0"/>
                        </a:cubicBezTo>
                        <a:lnTo>
                          <a:pt x="0" y="0"/>
                        </a:lnTo>
                        <a:lnTo>
                          <a:pt x="0" y="1024"/>
                        </a:lnTo>
                        <a:lnTo>
                          <a:pt x="512" y="1024"/>
                        </a:lnTo>
                        <a:close/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91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3" y="2115"/>
                    <a:ext cx="1043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38980" name="Freeform 18"/>
              <p:cNvSpPr>
                <a:spLocks/>
              </p:cNvSpPr>
              <p:nvPr/>
            </p:nvSpPr>
            <p:spPr bwMode="auto">
              <a:xfrm>
                <a:off x="1973" y="1322"/>
                <a:ext cx="185" cy="195"/>
              </a:xfrm>
              <a:custGeom>
                <a:avLst/>
                <a:gdLst>
                  <a:gd name="T0" fmla="*/ 0 w 94"/>
                  <a:gd name="T1" fmla="*/ 421 h 94"/>
                  <a:gd name="T2" fmla="*/ 360 w 94"/>
                  <a:gd name="T3" fmla="*/ 0 h 94"/>
                  <a:gd name="T4" fmla="*/ 716 w 94"/>
                  <a:gd name="T5" fmla="*/ 421 h 94"/>
                  <a:gd name="T6" fmla="*/ 716 w 94"/>
                  <a:gd name="T7" fmla="*/ 421 h 94"/>
                  <a:gd name="T8" fmla="*/ 360 w 94"/>
                  <a:gd name="T9" fmla="*/ 840 h 94"/>
                  <a:gd name="T10" fmla="*/ 0 w 94"/>
                  <a:gd name="T11" fmla="*/ 421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"/>
                  <a:gd name="T19" fmla="*/ 0 h 94"/>
                  <a:gd name="T20" fmla="*/ 94 w 94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" h="94">
                    <a:moveTo>
                      <a:pt x="0" y="47"/>
                    </a:moveTo>
                    <a:cubicBezTo>
                      <a:pt x="0" y="21"/>
                      <a:pt x="21" y="0"/>
                      <a:pt x="47" y="0"/>
                    </a:cubicBezTo>
                    <a:cubicBezTo>
                      <a:pt x="73" y="0"/>
                      <a:pt x="94" y="21"/>
                      <a:pt x="94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73"/>
                      <a:pt x="73" y="94"/>
                      <a:pt x="47" y="94"/>
                    </a:cubicBezTo>
                    <a:cubicBezTo>
                      <a:pt x="21" y="94"/>
                      <a:pt x="0" y="73"/>
                      <a:pt x="0" y="47"/>
                    </a:cubicBezTo>
                  </a:path>
                </a:pathLst>
              </a:custGeom>
              <a:noFill/>
              <a:ln w="28575" cap="rnd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981" name="Line 19"/>
              <p:cNvSpPr>
                <a:spLocks noChangeShapeType="1"/>
              </p:cNvSpPr>
              <p:nvPr/>
            </p:nvSpPr>
            <p:spPr bwMode="auto">
              <a:xfrm>
                <a:off x="2154" y="1434"/>
                <a:ext cx="590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82" name="Freeform 20"/>
              <p:cNvSpPr>
                <a:spLocks/>
              </p:cNvSpPr>
              <p:nvPr/>
            </p:nvSpPr>
            <p:spPr bwMode="auto">
              <a:xfrm>
                <a:off x="2381" y="572"/>
                <a:ext cx="544" cy="862"/>
              </a:xfrm>
              <a:custGeom>
                <a:avLst/>
                <a:gdLst>
                  <a:gd name="T0" fmla="*/ 0 w 544"/>
                  <a:gd name="T1" fmla="*/ 862 h 862"/>
                  <a:gd name="T2" fmla="*/ 0 w 544"/>
                  <a:gd name="T3" fmla="*/ 0 h 862"/>
                  <a:gd name="T4" fmla="*/ 544 w 544"/>
                  <a:gd name="T5" fmla="*/ 0 h 862"/>
                  <a:gd name="T6" fmla="*/ 0 60000 65536"/>
                  <a:gd name="T7" fmla="*/ 0 60000 65536"/>
                  <a:gd name="T8" fmla="*/ 0 60000 65536"/>
                  <a:gd name="T9" fmla="*/ 0 w 544"/>
                  <a:gd name="T10" fmla="*/ 0 h 862"/>
                  <a:gd name="T11" fmla="*/ 544 w 544"/>
                  <a:gd name="T12" fmla="*/ 862 h 8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4" h="862">
                    <a:moveTo>
                      <a:pt x="0" y="862"/>
                    </a:moveTo>
                    <a:lnTo>
                      <a:pt x="0" y="0"/>
                    </a:lnTo>
                    <a:lnTo>
                      <a:pt x="544" y="0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83" name="Line 21"/>
              <p:cNvSpPr>
                <a:spLocks noChangeShapeType="1"/>
              </p:cNvSpPr>
              <p:nvPr/>
            </p:nvSpPr>
            <p:spPr bwMode="auto">
              <a:xfrm>
                <a:off x="2381" y="845"/>
                <a:ext cx="54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84" name="Line 22"/>
              <p:cNvSpPr>
                <a:spLocks noChangeShapeType="1"/>
              </p:cNvSpPr>
              <p:nvPr/>
            </p:nvSpPr>
            <p:spPr bwMode="auto">
              <a:xfrm>
                <a:off x="2381" y="1071"/>
                <a:ext cx="54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85" name="Oval 23"/>
              <p:cNvSpPr>
                <a:spLocks noChangeArrowheads="1"/>
              </p:cNvSpPr>
              <p:nvPr/>
            </p:nvSpPr>
            <p:spPr bwMode="auto">
              <a:xfrm>
                <a:off x="2336" y="1390"/>
                <a:ext cx="90" cy="9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8986" name="Oval 24"/>
              <p:cNvSpPr>
                <a:spLocks noChangeArrowheads="1"/>
              </p:cNvSpPr>
              <p:nvPr/>
            </p:nvSpPr>
            <p:spPr bwMode="auto">
              <a:xfrm>
                <a:off x="2336" y="1026"/>
                <a:ext cx="90" cy="9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38987" name="Oval 25"/>
              <p:cNvSpPr>
                <a:spLocks noChangeArrowheads="1"/>
              </p:cNvSpPr>
              <p:nvPr/>
            </p:nvSpPr>
            <p:spPr bwMode="auto">
              <a:xfrm>
                <a:off x="2336" y="799"/>
                <a:ext cx="90" cy="9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38972" name="Text Box 26"/>
            <p:cNvSpPr txBox="1">
              <a:spLocks noChangeArrowheads="1"/>
            </p:cNvSpPr>
            <p:nvPr/>
          </p:nvSpPr>
          <p:spPr bwMode="auto">
            <a:xfrm>
              <a:off x="476" y="1933"/>
              <a:ext cx="6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Fanin=3</a:t>
              </a:r>
            </a:p>
          </p:txBody>
        </p:sp>
        <p:sp>
          <p:nvSpPr>
            <p:cNvPr id="38973" name="Text Box 27"/>
            <p:cNvSpPr txBox="1">
              <a:spLocks noChangeArrowheads="1"/>
            </p:cNvSpPr>
            <p:nvPr/>
          </p:nvSpPr>
          <p:spPr bwMode="auto">
            <a:xfrm>
              <a:off x="3240" y="1389"/>
              <a:ext cx="7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Fanout=4</a:t>
              </a:r>
            </a:p>
          </p:txBody>
        </p:sp>
        <p:sp>
          <p:nvSpPr>
            <p:cNvPr id="38974" name="Oval 28"/>
            <p:cNvSpPr>
              <a:spLocks noChangeArrowheads="1"/>
            </p:cNvSpPr>
            <p:nvPr/>
          </p:nvSpPr>
          <p:spPr bwMode="auto">
            <a:xfrm>
              <a:off x="1519" y="1842"/>
              <a:ext cx="46" cy="46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38975" name="Text Box 29"/>
            <p:cNvSpPr txBox="1">
              <a:spLocks noChangeArrowheads="1"/>
            </p:cNvSpPr>
            <p:nvPr/>
          </p:nvSpPr>
          <p:spPr bwMode="auto">
            <a:xfrm>
              <a:off x="898" y="1627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8976" name="Text Box 30"/>
            <p:cNvSpPr txBox="1">
              <a:spLocks noChangeArrowheads="1"/>
            </p:cNvSpPr>
            <p:nvPr/>
          </p:nvSpPr>
          <p:spPr bwMode="auto">
            <a:xfrm>
              <a:off x="1786" y="25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38977" name="Oval 31"/>
            <p:cNvSpPr>
              <a:spLocks noChangeArrowheads="1"/>
            </p:cNvSpPr>
            <p:nvPr/>
          </p:nvSpPr>
          <p:spPr bwMode="auto">
            <a:xfrm>
              <a:off x="3107" y="2568"/>
              <a:ext cx="46" cy="46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468313" y="765175"/>
            <a:ext cx="1944687" cy="2828925"/>
            <a:chOff x="295" y="482"/>
            <a:chExt cx="1225" cy="1782"/>
          </a:xfrm>
        </p:grpSpPr>
        <p:grpSp>
          <p:nvGrpSpPr>
            <p:cNvPr id="38939" name="Group 33"/>
            <p:cNvGrpSpPr>
              <a:grpSpLocks/>
            </p:cNvGrpSpPr>
            <p:nvPr/>
          </p:nvGrpSpPr>
          <p:grpSpPr bwMode="auto">
            <a:xfrm>
              <a:off x="295" y="482"/>
              <a:ext cx="1225" cy="1782"/>
              <a:chOff x="4059" y="527"/>
              <a:chExt cx="1225" cy="1782"/>
            </a:xfrm>
          </p:grpSpPr>
          <p:grpSp>
            <p:nvGrpSpPr>
              <p:cNvPr id="38941" name="Group 34"/>
              <p:cNvGrpSpPr>
                <a:grpSpLocks/>
              </p:cNvGrpSpPr>
              <p:nvPr/>
            </p:nvGrpSpPr>
            <p:grpSpPr bwMode="auto">
              <a:xfrm>
                <a:off x="4377" y="527"/>
                <a:ext cx="284" cy="1429"/>
                <a:chOff x="4377" y="527"/>
                <a:chExt cx="284" cy="1429"/>
              </a:xfrm>
            </p:grpSpPr>
            <p:grpSp>
              <p:nvGrpSpPr>
                <p:cNvPr id="38956" name="Group 35"/>
                <p:cNvGrpSpPr>
                  <a:grpSpLocks noChangeAspect="1"/>
                </p:cNvGrpSpPr>
                <p:nvPr/>
              </p:nvGrpSpPr>
              <p:grpSpPr bwMode="auto">
                <a:xfrm>
                  <a:off x="4377" y="527"/>
                  <a:ext cx="284" cy="567"/>
                  <a:chOff x="1573" y="1207"/>
                  <a:chExt cx="318" cy="635"/>
                </a:xfrm>
              </p:grpSpPr>
              <p:sp>
                <p:nvSpPr>
                  <p:cNvPr id="38967" name="Line 3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1388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8" name="Freeform 37"/>
                  <p:cNvSpPr>
                    <a:spLocks noChangeAspect="1"/>
                  </p:cNvSpPr>
                  <p:nvPr/>
                </p:nvSpPr>
                <p:spPr bwMode="auto">
                  <a:xfrm>
                    <a:off x="1801" y="1207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9" name="Line 38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573" y="1524"/>
                    <a:ext cx="82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70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55" y="1480"/>
                    <a:ext cx="91" cy="9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grpSp>
              <p:nvGrpSpPr>
                <p:cNvPr id="38957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4377" y="935"/>
                  <a:ext cx="284" cy="567"/>
                  <a:chOff x="1573" y="1207"/>
                  <a:chExt cx="318" cy="635"/>
                </a:xfrm>
              </p:grpSpPr>
              <p:sp>
                <p:nvSpPr>
                  <p:cNvPr id="38963" name="Line 4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1388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4" name="Freeform 42"/>
                  <p:cNvSpPr>
                    <a:spLocks noChangeAspect="1"/>
                  </p:cNvSpPr>
                  <p:nvPr/>
                </p:nvSpPr>
                <p:spPr bwMode="auto">
                  <a:xfrm>
                    <a:off x="1801" y="1207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5" name="Line 43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573" y="1524"/>
                    <a:ext cx="82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6" name="Oval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55" y="1480"/>
                    <a:ext cx="91" cy="9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grpSp>
              <p:nvGrpSpPr>
                <p:cNvPr id="38958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4377" y="1389"/>
                  <a:ext cx="284" cy="567"/>
                  <a:chOff x="1573" y="1207"/>
                  <a:chExt cx="318" cy="635"/>
                </a:xfrm>
              </p:grpSpPr>
              <p:sp>
                <p:nvSpPr>
                  <p:cNvPr id="38959" name="Line 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1388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0" name="Freeform 47"/>
                  <p:cNvSpPr>
                    <a:spLocks noChangeAspect="1"/>
                  </p:cNvSpPr>
                  <p:nvPr/>
                </p:nvSpPr>
                <p:spPr bwMode="auto">
                  <a:xfrm>
                    <a:off x="1801" y="1207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1" name="Line 48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573" y="1524"/>
                    <a:ext cx="82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62" name="Oval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55" y="1480"/>
                    <a:ext cx="91" cy="9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38942" name="Group 50"/>
              <p:cNvGrpSpPr>
                <a:grpSpLocks/>
              </p:cNvGrpSpPr>
              <p:nvPr/>
            </p:nvGrpSpPr>
            <p:grpSpPr bwMode="auto">
              <a:xfrm>
                <a:off x="4059" y="1888"/>
                <a:ext cx="965" cy="421"/>
                <a:chOff x="4621" y="1966"/>
                <a:chExt cx="965" cy="421"/>
              </a:xfrm>
            </p:grpSpPr>
            <p:grpSp>
              <p:nvGrpSpPr>
                <p:cNvPr id="38944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4621" y="1966"/>
                  <a:ext cx="211" cy="421"/>
                  <a:chOff x="1573" y="3112"/>
                  <a:chExt cx="318" cy="635"/>
                </a:xfrm>
              </p:grpSpPr>
              <p:sp>
                <p:nvSpPr>
                  <p:cNvPr id="38953" name="Line 5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3293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54" name="Freeform 53"/>
                  <p:cNvSpPr>
                    <a:spLocks noChangeAspect="1"/>
                  </p:cNvSpPr>
                  <p:nvPr/>
                </p:nvSpPr>
                <p:spPr bwMode="auto">
                  <a:xfrm>
                    <a:off x="1801" y="3112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55" name="Line 5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1573" y="3429"/>
                    <a:ext cx="18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8945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5012" y="1966"/>
                  <a:ext cx="211" cy="421"/>
                  <a:chOff x="1573" y="3112"/>
                  <a:chExt cx="318" cy="635"/>
                </a:xfrm>
              </p:grpSpPr>
              <p:sp>
                <p:nvSpPr>
                  <p:cNvPr id="38950" name="Line 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3293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51" name="Freeform 57"/>
                  <p:cNvSpPr>
                    <a:spLocks noChangeAspect="1"/>
                  </p:cNvSpPr>
                  <p:nvPr/>
                </p:nvSpPr>
                <p:spPr bwMode="auto">
                  <a:xfrm>
                    <a:off x="1801" y="3112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52" name="Line 5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1573" y="3429"/>
                    <a:ext cx="18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8946" name="Group 59"/>
                <p:cNvGrpSpPr>
                  <a:grpSpLocks noChangeAspect="1"/>
                </p:cNvGrpSpPr>
                <p:nvPr/>
              </p:nvGrpSpPr>
              <p:grpSpPr bwMode="auto">
                <a:xfrm>
                  <a:off x="5375" y="1966"/>
                  <a:ext cx="211" cy="421"/>
                  <a:chOff x="1573" y="3112"/>
                  <a:chExt cx="318" cy="635"/>
                </a:xfrm>
              </p:grpSpPr>
              <p:sp>
                <p:nvSpPr>
                  <p:cNvPr id="38947" name="Line 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55" y="3293"/>
                    <a:ext cx="0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48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1801" y="3112"/>
                    <a:ext cx="90" cy="635"/>
                  </a:xfrm>
                  <a:custGeom>
                    <a:avLst/>
                    <a:gdLst>
                      <a:gd name="T0" fmla="*/ 90 w 90"/>
                      <a:gd name="T1" fmla="*/ 0 h 635"/>
                      <a:gd name="T2" fmla="*/ 90 w 90"/>
                      <a:gd name="T3" fmla="*/ 181 h 635"/>
                      <a:gd name="T4" fmla="*/ 0 w 90"/>
                      <a:gd name="T5" fmla="*/ 181 h 635"/>
                      <a:gd name="T6" fmla="*/ 0 w 90"/>
                      <a:gd name="T7" fmla="*/ 453 h 635"/>
                      <a:gd name="T8" fmla="*/ 90 w 90"/>
                      <a:gd name="T9" fmla="*/ 453 h 635"/>
                      <a:gd name="T10" fmla="*/ 90 w 90"/>
                      <a:gd name="T11" fmla="*/ 635 h 63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"/>
                      <a:gd name="T19" fmla="*/ 0 h 635"/>
                      <a:gd name="T20" fmla="*/ 90 w 90"/>
                      <a:gd name="T21" fmla="*/ 635 h 63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" h="635">
                        <a:moveTo>
                          <a:pt x="90" y="0"/>
                        </a:moveTo>
                        <a:lnTo>
                          <a:pt x="90" y="181"/>
                        </a:lnTo>
                        <a:lnTo>
                          <a:pt x="0" y="181"/>
                        </a:lnTo>
                        <a:lnTo>
                          <a:pt x="0" y="453"/>
                        </a:lnTo>
                        <a:lnTo>
                          <a:pt x="90" y="453"/>
                        </a:lnTo>
                        <a:lnTo>
                          <a:pt x="90" y="635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94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1573" y="3429"/>
                    <a:ext cx="18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38943" name="Line 63"/>
              <p:cNvSpPr>
                <a:spLocks noChangeShapeType="1"/>
              </p:cNvSpPr>
              <p:nvPr/>
            </p:nvSpPr>
            <p:spPr bwMode="auto">
              <a:xfrm>
                <a:off x="4267" y="1886"/>
                <a:ext cx="1017" cy="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8940" name="Text Box 64"/>
            <p:cNvSpPr txBox="1">
              <a:spLocks noChangeArrowheads="1"/>
            </p:cNvSpPr>
            <p:nvPr/>
          </p:nvSpPr>
          <p:spPr bwMode="auto">
            <a:xfrm>
              <a:off x="340" y="148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solidFill>
                    <a:schemeClr val="bg1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18" name="Group 65"/>
          <p:cNvGrpSpPr>
            <a:grpSpLocks/>
          </p:cNvGrpSpPr>
          <p:nvPr/>
        </p:nvGrpSpPr>
        <p:grpSpPr bwMode="auto">
          <a:xfrm>
            <a:off x="6732588" y="1125538"/>
            <a:ext cx="2058987" cy="2108200"/>
            <a:chOff x="4241" y="482"/>
            <a:chExt cx="1297" cy="1328"/>
          </a:xfrm>
        </p:grpSpPr>
        <p:grpSp>
          <p:nvGrpSpPr>
            <p:cNvPr id="38919" name="Group 66"/>
            <p:cNvGrpSpPr>
              <a:grpSpLocks noChangeAspect="1"/>
            </p:cNvGrpSpPr>
            <p:nvPr/>
          </p:nvGrpSpPr>
          <p:grpSpPr bwMode="auto">
            <a:xfrm>
              <a:off x="4955" y="482"/>
              <a:ext cx="284" cy="567"/>
              <a:chOff x="1573" y="1207"/>
              <a:chExt cx="318" cy="635"/>
            </a:xfrm>
          </p:grpSpPr>
          <p:sp>
            <p:nvSpPr>
              <p:cNvPr id="38935" name="Line 67"/>
              <p:cNvSpPr>
                <a:spLocks noChangeAspect="1" noChangeShapeType="1"/>
              </p:cNvSpPr>
              <p:nvPr/>
            </p:nvSpPr>
            <p:spPr bwMode="auto">
              <a:xfrm>
                <a:off x="1755" y="1388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6" name="Freeform 68"/>
              <p:cNvSpPr>
                <a:spLocks noChangeAspect="1"/>
              </p:cNvSpPr>
              <p:nvPr/>
            </p:nvSpPr>
            <p:spPr bwMode="auto">
              <a:xfrm>
                <a:off x="1801" y="1207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7" name="Line 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73" y="1524"/>
                <a:ext cx="8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8" name="Oval 70"/>
              <p:cNvSpPr>
                <a:spLocks noChangeAspect="1" noChangeArrowheads="1"/>
              </p:cNvSpPr>
              <p:nvPr/>
            </p:nvSpPr>
            <p:spPr bwMode="auto">
              <a:xfrm>
                <a:off x="1655" y="1480"/>
                <a:ext cx="91" cy="91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8920" name="Group 71"/>
            <p:cNvGrpSpPr>
              <a:grpSpLocks noChangeAspect="1"/>
            </p:cNvGrpSpPr>
            <p:nvPr/>
          </p:nvGrpSpPr>
          <p:grpSpPr bwMode="auto">
            <a:xfrm>
              <a:off x="4241" y="482"/>
              <a:ext cx="284" cy="567"/>
              <a:chOff x="1573" y="1207"/>
              <a:chExt cx="318" cy="635"/>
            </a:xfrm>
          </p:grpSpPr>
          <p:sp>
            <p:nvSpPr>
              <p:cNvPr id="38931" name="Line 72"/>
              <p:cNvSpPr>
                <a:spLocks noChangeAspect="1" noChangeShapeType="1"/>
              </p:cNvSpPr>
              <p:nvPr/>
            </p:nvSpPr>
            <p:spPr bwMode="auto">
              <a:xfrm>
                <a:off x="1755" y="1388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2" name="Freeform 73"/>
              <p:cNvSpPr>
                <a:spLocks noChangeAspect="1"/>
              </p:cNvSpPr>
              <p:nvPr/>
            </p:nvSpPr>
            <p:spPr bwMode="auto">
              <a:xfrm>
                <a:off x="1801" y="1207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3" name="Line 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73" y="1524"/>
                <a:ext cx="8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4" name="Oval 75"/>
              <p:cNvSpPr>
                <a:spLocks noChangeAspect="1" noChangeArrowheads="1"/>
              </p:cNvSpPr>
              <p:nvPr/>
            </p:nvSpPr>
            <p:spPr bwMode="auto">
              <a:xfrm>
                <a:off x="1655" y="1480"/>
                <a:ext cx="91" cy="91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8921" name="Group 76"/>
            <p:cNvGrpSpPr>
              <a:grpSpLocks noChangeAspect="1"/>
            </p:cNvGrpSpPr>
            <p:nvPr/>
          </p:nvGrpSpPr>
          <p:grpSpPr bwMode="auto">
            <a:xfrm>
              <a:off x="4657" y="1042"/>
              <a:ext cx="211" cy="421"/>
              <a:chOff x="1573" y="3112"/>
              <a:chExt cx="318" cy="635"/>
            </a:xfrm>
          </p:grpSpPr>
          <p:sp>
            <p:nvSpPr>
              <p:cNvPr id="38928" name="Line 77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29" name="Freeform 78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30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8922" name="Line 80"/>
            <p:cNvSpPr>
              <a:spLocks noChangeShapeType="1"/>
            </p:cNvSpPr>
            <p:nvPr/>
          </p:nvSpPr>
          <p:spPr bwMode="auto">
            <a:xfrm>
              <a:off x="4521" y="1041"/>
              <a:ext cx="1017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8923" name="Text Box 81"/>
            <p:cNvSpPr txBox="1">
              <a:spLocks noChangeArrowheads="1"/>
            </p:cNvSpPr>
            <p:nvPr/>
          </p:nvSpPr>
          <p:spPr bwMode="auto">
            <a:xfrm>
              <a:off x="4377" y="111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solidFill>
                    <a:schemeClr val="bg1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grpSp>
          <p:nvGrpSpPr>
            <p:cNvPr id="38924" name="Group 82"/>
            <p:cNvGrpSpPr>
              <a:grpSpLocks noChangeAspect="1"/>
            </p:cNvGrpSpPr>
            <p:nvPr/>
          </p:nvGrpSpPr>
          <p:grpSpPr bwMode="auto">
            <a:xfrm>
              <a:off x="4657" y="1389"/>
              <a:ext cx="211" cy="421"/>
              <a:chOff x="1573" y="3112"/>
              <a:chExt cx="318" cy="635"/>
            </a:xfrm>
          </p:grpSpPr>
          <p:sp>
            <p:nvSpPr>
              <p:cNvPr id="38925" name="Line 83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26" name="Freeform 84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8927" name="Line 85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2"/>
          <p:cNvSpPr>
            <a:spLocks noChangeArrowheads="1"/>
          </p:cNvSpPr>
          <p:nvPr/>
        </p:nvSpPr>
        <p:spPr bwMode="auto">
          <a:xfrm>
            <a:off x="0" y="0"/>
            <a:ext cx="91313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Gate Transistor Sizing</a:t>
            </a:r>
          </a:p>
          <a:p>
            <a:pPr>
              <a:spcBef>
                <a:spcPct val="20000"/>
              </a:spcBef>
            </a:pPr>
            <a:r>
              <a:rPr lang="en-US" altLang="zh-TW" sz="2800" b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Stage Ratio</a:t>
            </a:r>
          </a:p>
        </p:txBody>
      </p:sp>
      <p:graphicFrame>
        <p:nvGraphicFramePr>
          <p:cNvPr id="10242" name="Object 54"/>
          <p:cNvGraphicFramePr>
            <a:graphicFrameLocks noChangeAspect="1"/>
          </p:cNvGraphicFramePr>
          <p:nvPr/>
        </p:nvGraphicFramePr>
        <p:xfrm>
          <a:off x="5580063" y="908050"/>
          <a:ext cx="3444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方程式" r:id="rId4" imgW="114120" imgH="126720" progId="Equation.3">
                  <p:embed/>
                </p:oleObj>
              </mc:Choice>
              <mc:Fallback>
                <p:oleObj name="方程式" r:id="rId4" imgW="114120" imgH="12672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908050"/>
                        <a:ext cx="3444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1187450" y="1412875"/>
            <a:ext cx="6551613" cy="2455863"/>
            <a:chOff x="431" y="1253"/>
            <a:chExt cx="4127" cy="1547"/>
          </a:xfrm>
        </p:grpSpPr>
        <p:grpSp>
          <p:nvGrpSpPr>
            <p:cNvPr id="10284" name="Group 43"/>
            <p:cNvGrpSpPr>
              <a:grpSpLocks/>
            </p:cNvGrpSpPr>
            <p:nvPr/>
          </p:nvGrpSpPr>
          <p:grpSpPr bwMode="auto">
            <a:xfrm>
              <a:off x="431" y="1525"/>
              <a:ext cx="4127" cy="862"/>
              <a:chOff x="431" y="1525"/>
              <a:chExt cx="4127" cy="862"/>
            </a:xfrm>
          </p:grpSpPr>
          <p:grpSp>
            <p:nvGrpSpPr>
              <p:cNvPr id="10299" name="Group 7"/>
              <p:cNvGrpSpPr>
                <a:grpSpLocks/>
              </p:cNvGrpSpPr>
              <p:nvPr/>
            </p:nvGrpSpPr>
            <p:grpSpPr bwMode="auto">
              <a:xfrm>
                <a:off x="748" y="1867"/>
                <a:ext cx="272" cy="272"/>
                <a:chOff x="1247" y="2478"/>
                <a:chExt cx="454" cy="408"/>
              </a:xfrm>
            </p:grpSpPr>
            <p:sp>
              <p:nvSpPr>
                <p:cNvPr id="10316" name="AutoShape 8"/>
                <p:cNvSpPr>
                  <a:spLocks noChangeArrowheads="1"/>
                </p:cNvSpPr>
                <p:nvPr/>
              </p:nvSpPr>
              <p:spPr bwMode="auto">
                <a:xfrm rot="5400000">
                  <a:off x="1202" y="2523"/>
                  <a:ext cx="408" cy="31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10317" name="Oval 9"/>
                <p:cNvSpPr>
                  <a:spLocks noChangeArrowheads="1"/>
                </p:cNvSpPr>
                <p:nvPr/>
              </p:nvSpPr>
              <p:spPr bwMode="auto">
                <a:xfrm>
                  <a:off x="1565" y="2614"/>
                  <a:ext cx="136" cy="136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0300" name="Line 10"/>
              <p:cNvSpPr>
                <a:spLocks noChangeShapeType="1"/>
              </p:cNvSpPr>
              <p:nvPr/>
            </p:nvSpPr>
            <p:spPr bwMode="auto">
              <a:xfrm flipH="1">
                <a:off x="431" y="1998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grpSp>
            <p:nvGrpSpPr>
              <p:cNvPr id="10301" name="Group 12"/>
              <p:cNvGrpSpPr>
                <a:grpSpLocks/>
              </p:cNvGrpSpPr>
              <p:nvPr/>
            </p:nvGrpSpPr>
            <p:grpSpPr bwMode="auto">
              <a:xfrm>
                <a:off x="1247" y="1797"/>
                <a:ext cx="408" cy="408"/>
                <a:chOff x="1247" y="2478"/>
                <a:chExt cx="454" cy="408"/>
              </a:xfrm>
            </p:grpSpPr>
            <p:sp>
              <p:nvSpPr>
                <p:cNvPr id="10314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1202" y="2523"/>
                  <a:ext cx="408" cy="31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10315" name="Oval 14"/>
                <p:cNvSpPr>
                  <a:spLocks noChangeArrowheads="1"/>
                </p:cNvSpPr>
                <p:nvPr/>
              </p:nvSpPr>
              <p:spPr bwMode="auto">
                <a:xfrm>
                  <a:off x="1565" y="2614"/>
                  <a:ext cx="136" cy="136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0302" name="Line 15"/>
              <p:cNvSpPr>
                <a:spLocks noChangeShapeType="1"/>
              </p:cNvSpPr>
              <p:nvPr/>
            </p:nvSpPr>
            <p:spPr bwMode="auto">
              <a:xfrm flipH="1">
                <a:off x="1021" y="199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303" name="Line 16"/>
              <p:cNvSpPr>
                <a:spLocks noChangeShapeType="1"/>
              </p:cNvSpPr>
              <p:nvPr/>
            </p:nvSpPr>
            <p:spPr bwMode="auto">
              <a:xfrm flipH="1">
                <a:off x="1655" y="1998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304" name="AutoShape 27"/>
              <p:cNvSpPr>
                <a:spLocks noChangeArrowheads="1"/>
              </p:cNvSpPr>
              <p:nvPr/>
            </p:nvSpPr>
            <p:spPr bwMode="auto">
              <a:xfrm rot="5400000">
                <a:off x="1837" y="1797"/>
                <a:ext cx="499" cy="40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0305" name="Oval 28"/>
              <p:cNvSpPr>
                <a:spLocks noChangeArrowheads="1"/>
              </p:cNvSpPr>
              <p:nvPr/>
            </p:nvSpPr>
            <p:spPr bwMode="auto">
              <a:xfrm>
                <a:off x="2291" y="1933"/>
                <a:ext cx="136" cy="136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10306" name="Group 31"/>
              <p:cNvGrpSpPr>
                <a:grpSpLocks/>
              </p:cNvGrpSpPr>
              <p:nvPr/>
            </p:nvGrpSpPr>
            <p:grpSpPr bwMode="auto">
              <a:xfrm>
                <a:off x="2744" y="1570"/>
                <a:ext cx="862" cy="817"/>
                <a:chOff x="1247" y="2478"/>
                <a:chExt cx="454" cy="408"/>
              </a:xfrm>
            </p:grpSpPr>
            <p:sp>
              <p:nvSpPr>
                <p:cNvPr id="10312" name="AutoShape 32"/>
                <p:cNvSpPr>
                  <a:spLocks noChangeArrowheads="1"/>
                </p:cNvSpPr>
                <p:nvPr/>
              </p:nvSpPr>
              <p:spPr bwMode="auto">
                <a:xfrm rot="5400000">
                  <a:off x="1202" y="2523"/>
                  <a:ext cx="408" cy="31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10313" name="Oval 33"/>
                <p:cNvSpPr>
                  <a:spLocks noChangeArrowheads="1"/>
                </p:cNvSpPr>
                <p:nvPr/>
              </p:nvSpPr>
              <p:spPr bwMode="auto">
                <a:xfrm>
                  <a:off x="1565" y="2614"/>
                  <a:ext cx="136" cy="136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0307" name="Line 34"/>
              <p:cNvSpPr>
                <a:spLocks noChangeShapeType="1"/>
              </p:cNvSpPr>
              <p:nvPr/>
            </p:nvSpPr>
            <p:spPr bwMode="auto">
              <a:xfrm flipH="1">
                <a:off x="2427" y="2010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308" name="Line 35"/>
              <p:cNvSpPr>
                <a:spLocks noChangeShapeType="1"/>
              </p:cNvSpPr>
              <p:nvPr/>
            </p:nvSpPr>
            <p:spPr bwMode="auto">
              <a:xfrm flipH="1">
                <a:off x="3606" y="2010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309" name="AutoShape 37"/>
              <p:cNvSpPr>
                <a:spLocks noChangeArrowheads="1"/>
              </p:cNvSpPr>
              <p:nvPr/>
            </p:nvSpPr>
            <p:spPr bwMode="auto">
              <a:xfrm>
                <a:off x="3923" y="1797"/>
                <a:ext cx="615" cy="408"/>
              </a:xfrm>
              <a:prstGeom prst="homePlate">
                <a:avLst>
                  <a:gd name="adj" fmla="val 37684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>
                    <a:solidFill>
                      <a:schemeClr val="tx1"/>
                    </a:solidFill>
                    <a:latin typeface="Arial" panose="020B0604020202020204" pitchFamily="34" charset="0"/>
                  </a:rPr>
                  <a:t>IO PAD</a:t>
                </a:r>
              </a:p>
            </p:txBody>
          </p:sp>
          <p:sp>
            <p:nvSpPr>
              <p:cNvPr id="10310" name="Freeform 41"/>
              <p:cNvSpPr>
                <a:spLocks/>
              </p:cNvSpPr>
              <p:nvPr/>
            </p:nvSpPr>
            <p:spPr bwMode="auto">
              <a:xfrm>
                <a:off x="3742" y="1525"/>
                <a:ext cx="816" cy="862"/>
              </a:xfrm>
              <a:custGeom>
                <a:avLst/>
                <a:gdLst>
                  <a:gd name="T0" fmla="*/ 816 w 816"/>
                  <a:gd name="T1" fmla="*/ 0 h 862"/>
                  <a:gd name="T2" fmla="*/ 0 w 816"/>
                  <a:gd name="T3" fmla="*/ 0 h 862"/>
                  <a:gd name="T4" fmla="*/ 0 w 816"/>
                  <a:gd name="T5" fmla="*/ 862 h 862"/>
                  <a:gd name="T6" fmla="*/ 816 w 816"/>
                  <a:gd name="T7" fmla="*/ 862 h 8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862"/>
                  <a:gd name="T14" fmla="*/ 816 w 816"/>
                  <a:gd name="T15" fmla="*/ 862 h 8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862">
                    <a:moveTo>
                      <a:pt x="816" y="0"/>
                    </a:moveTo>
                    <a:lnTo>
                      <a:pt x="0" y="0"/>
                    </a:lnTo>
                    <a:lnTo>
                      <a:pt x="0" y="862"/>
                    </a:lnTo>
                    <a:lnTo>
                      <a:pt x="816" y="862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311" name="Oval 42"/>
              <p:cNvSpPr>
                <a:spLocks noChangeArrowheads="1"/>
              </p:cNvSpPr>
              <p:nvPr/>
            </p:nvSpPr>
            <p:spPr bwMode="auto">
              <a:xfrm>
                <a:off x="3696" y="1963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aphicFrame>
          <p:nvGraphicFramePr>
            <p:cNvPr id="10245" name="Object 50"/>
            <p:cNvGraphicFramePr>
              <a:graphicFrameLocks noChangeAspect="1"/>
            </p:cNvGraphicFramePr>
            <p:nvPr/>
          </p:nvGraphicFramePr>
          <p:xfrm>
            <a:off x="2744" y="1842"/>
            <a:ext cx="31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3" name="方程式" r:id="rId6" imgW="164880" imgH="190440" progId="Equation.3">
                    <p:embed/>
                  </p:oleObj>
                </mc:Choice>
                <mc:Fallback>
                  <p:oleObj name="方程式" r:id="rId6" imgW="164880" imgH="19044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1842"/>
                          <a:ext cx="313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51"/>
            <p:cNvGraphicFramePr>
              <a:graphicFrameLocks noChangeAspect="1"/>
            </p:cNvGraphicFramePr>
            <p:nvPr/>
          </p:nvGraphicFramePr>
          <p:xfrm>
            <a:off x="1882" y="1842"/>
            <a:ext cx="2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" name="方程式" r:id="rId8" imgW="164880" imgH="190440" progId="Equation.3">
                    <p:embed/>
                  </p:oleObj>
                </mc:Choice>
                <mc:Fallback>
                  <p:oleObj name="方程式" r:id="rId8" imgW="164880" imgH="19044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842"/>
                          <a:ext cx="2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52"/>
            <p:cNvGraphicFramePr>
              <a:graphicFrameLocks noChangeAspect="1"/>
            </p:cNvGraphicFramePr>
            <p:nvPr/>
          </p:nvGraphicFramePr>
          <p:xfrm>
            <a:off x="1212" y="1888"/>
            <a:ext cx="21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5" name="方程式" r:id="rId10" imgW="114120" imgH="126720" progId="Equation.3">
                    <p:embed/>
                  </p:oleObj>
                </mc:Choice>
                <mc:Fallback>
                  <p:oleObj name="方程式" r:id="rId10" imgW="114120" imgH="12672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2" y="1888"/>
                          <a:ext cx="217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8" name="Object 53"/>
            <p:cNvGraphicFramePr>
              <a:graphicFrameLocks noChangeAspect="1"/>
            </p:cNvGraphicFramePr>
            <p:nvPr/>
          </p:nvGraphicFramePr>
          <p:xfrm>
            <a:off x="729" y="1891"/>
            <a:ext cx="141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6" name="方程式" r:id="rId12" imgW="88560" imgH="139680" progId="Equation.3">
                    <p:embed/>
                  </p:oleObj>
                </mc:Choice>
                <mc:Fallback>
                  <p:oleObj name="方程式" r:id="rId12" imgW="88560" imgH="13968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" y="1891"/>
                          <a:ext cx="141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5" name="Line 55"/>
            <p:cNvSpPr>
              <a:spLocks noChangeShapeType="1"/>
            </p:cNvSpPr>
            <p:nvPr/>
          </p:nvSpPr>
          <p:spPr bwMode="auto">
            <a:xfrm flipV="1">
              <a:off x="567" y="1253"/>
              <a:ext cx="0" cy="4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86" name="Line 56"/>
            <p:cNvSpPr>
              <a:spLocks noChangeShapeType="1"/>
            </p:cNvSpPr>
            <p:nvPr/>
          </p:nvSpPr>
          <p:spPr bwMode="auto">
            <a:xfrm flipV="1">
              <a:off x="1111" y="1253"/>
              <a:ext cx="0" cy="4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87" name="Line 57"/>
            <p:cNvSpPr>
              <a:spLocks noChangeShapeType="1"/>
            </p:cNvSpPr>
            <p:nvPr/>
          </p:nvSpPr>
          <p:spPr bwMode="auto">
            <a:xfrm flipV="1">
              <a:off x="1746" y="1253"/>
              <a:ext cx="0" cy="4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88" name="Line 58"/>
            <p:cNvSpPr>
              <a:spLocks noChangeShapeType="1"/>
            </p:cNvSpPr>
            <p:nvPr/>
          </p:nvSpPr>
          <p:spPr bwMode="auto">
            <a:xfrm flipV="1">
              <a:off x="2562" y="1253"/>
              <a:ext cx="0" cy="4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89" name="Line 59"/>
            <p:cNvSpPr>
              <a:spLocks noChangeShapeType="1"/>
            </p:cNvSpPr>
            <p:nvPr/>
          </p:nvSpPr>
          <p:spPr bwMode="auto">
            <a:xfrm flipV="1">
              <a:off x="3651" y="1253"/>
              <a:ext cx="0" cy="4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90" name="Line 60"/>
            <p:cNvSpPr>
              <a:spLocks noChangeShapeType="1"/>
            </p:cNvSpPr>
            <p:nvPr/>
          </p:nvSpPr>
          <p:spPr bwMode="auto">
            <a:xfrm flipH="1">
              <a:off x="567" y="1525"/>
              <a:ext cx="9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91" name="Line 61"/>
            <p:cNvSpPr>
              <a:spLocks noChangeShapeType="1"/>
            </p:cNvSpPr>
            <p:nvPr/>
          </p:nvSpPr>
          <p:spPr bwMode="auto">
            <a:xfrm>
              <a:off x="975" y="1525"/>
              <a:ext cx="13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49" name="Object 63"/>
            <p:cNvGraphicFramePr>
              <a:graphicFrameLocks noChangeAspect="1"/>
            </p:cNvGraphicFramePr>
            <p:nvPr/>
          </p:nvGraphicFramePr>
          <p:xfrm>
            <a:off x="631" y="1389"/>
            <a:ext cx="361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7" name="方程式" r:id="rId14" imgW="190440" imgH="126720" progId="Equation.3">
                    <p:embed/>
                  </p:oleObj>
                </mc:Choice>
                <mc:Fallback>
                  <p:oleObj name="方程式" r:id="rId14" imgW="190440" imgH="126720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" y="1389"/>
                          <a:ext cx="361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2" name="Line 64"/>
            <p:cNvSpPr>
              <a:spLocks noChangeShapeType="1"/>
            </p:cNvSpPr>
            <p:nvPr/>
          </p:nvSpPr>
          <p:spPr bwMode="auto">
            <a:xfrm flipH="1">
              <a:off x="1066" y="1525"/>
              <a:ext cx="20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93" name="Line 65"/>
            <p:cNvSpPr>
              <a:spLocks noChangeShapeType="1"/>
            </p:cNvSpPr>
            <p:nvPr/>
          </p:nvSpPr>
          <p:spPr bwMode="auto">
            <a:xfrm>
              <a:off x="1591" y="1525"/>
              <a:ext cx="15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50" name="Object 66"/>
            <p:cNvGraphicFramePr>
              <a:graphicFrameLocks noChangeAspect="1"/>
            </p:cNvGraphicFramePr>
            <p:nvPr/>
          </p:nvGraphicFramePr>
          <p:xfrm>
            <a:off x="1247" y="1389"/>
            <a:ext cx="361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8" name="方程式" r:id="rId16" imgW="190440" imgH="126720" progId="Equation.3">
                    <p:embed/>
                  </p:oleObj>
                </mc:Choice>
                <mc:Fallback>
                  <p:oleObj name="方程式" r:id="rId16" imgW="190440" imgH="12672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389"/>
                          <a:ext cx="361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4" name="Line 67"/>
            <p:cNvSpPr>
              <a:spLocks noChangeShapeType="1"/>
            </p:cNvSpPr>
            <p:nvPr/>
          </p:nvSpPr>
          <p:spPr bwMode="auto">
            <a:xfrm flipH="1">
              <a:off x="1746" y="1525"/>
              <a:ext cx="25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95" name="Line 68"/>
            <p:cNvSpPr>
              <a:spLocks noChangeShapeType="1"/>
            </p:cNvSpPr>
            <p:nvPr/>
          </p:nvSpPr>
          <p:spPr bwMode="auto">
            <a:xfrm>
              <a:off x="2317" y="1525"/>
              <a:ext cx="24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51" name="Object 69"/>
            <p:cNvGraphicFramePr>
              <a:graphicFrameLocks noChangeAspect="1"/>
            </p:cNvGraphicFramePr>
            <p:nvPr/>
          </p:nvGraphicFramePr>
          <p:xfrm>
            <a:off x="1973" y="1389"/>
            <a:ext cx="361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9" name="方程式" r:id="rId18" imgW="190440" imgH="126720" progId="Equation.3">
                    <p:embed/>
                  </p:oleObj>
                </mc:Choice>
                <mc:Fallback>
                  <p:oleObj name="方程式" r:id="rId18" imgW="190440" imgH="126720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389"/>
                          <a:ext cx="361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6" name="Line 70"/>
            <p:cNvSpPr>
              <a:spLocks noChangeShapeType="1"/>
            </p:cNvSpPr>
            <p:nvPr/>
          </p:nvSpPr>
          <p:spPr bwMode="auto">
            <a:xfrm flipH="1">
              <a:off x="2562" y="1525"/>
              <a:ext cx="3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97" name="Line 71"/>
            <p:cNvSpPr>
              <a:spLocks noChangeShapeType="1"/>
            </p:cNvSpPr>
            <p:nvPr/>
          </p:nvSpPr>
          <p:spPr bwMode="auto">
            <a:xfrm>
              <a:off x="3224" y="1525"/>
              <a:ext cx="42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52" name="Object 72"/>
            <p:cNvGraphicFramePr>
              <a:graphicFrameLocks noChangeAspect="1"/>
            </p:cNvGraphicFramePr>
            <p:nvPr/>
          </p:nvGraphicFramePr>
          <p:xfrm>
            <a:off x="2880" y="1389"/>
            <a:ext cx="361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0" name="方程式" r:id="rId20" imgW="190440" imgH="126720" progId="Equation.3">
                    <p:embed/>
                  </p:oleObj>
                </mc:Choice>
                <mc:Fallback>
                  <p:oleObj name="方程式" r:id="rId20" imgW="190440" imgH="126720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389"/>
                          <a:ext cx="361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8" name="Freeform 74"/>
            <p:cNvSpPr>
              <a:spLocks/>
            </p:cNvSpPr>
            <p:nvPr/>
          </p:nvSpPr>
          <p:spPr bwMode="auto">
            <a:xfrm>
              <a:off x="3560" y="2160"/>
              <a:ext cx="136" cy="272"/>
            </a:xfrm>
            <a:custGeom>
              <a:avLst/>
              <a:gdLst>
                <a:gd name="T0" fmla="*/ 0 w 91"/>
                <a:gd name="T1" fmla="*/ 81 h 499"/>
                <a:gd name="T2" fmla="*/ 0 w 91"/>
                <a:gd name="T3" fmla="*/ 0 h 499"/>
                <a:gd name="T4" fmla="*/ 303 w 91"/>
                <a:gd name="T5" fmla="*/ 0 h 499"/>
                <a:gd name="T6" fmla="*/ 0 60000 65536"/>
                <a:gd name="T7" fmla="*/ 0 60000 65536"/>
                <a:gd name="T8" fmla="*/ 0 60000 65536"/>
                <a:gd name="T9" fmla="*/ 0 w 91"/>
                <a:gd name="T10" fmla="*/ 0 h 499"/>
                <a:gd name="T11" fmla="*/ 91 w 91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499">
                  <a:moveTo>
                    <a:pt x="0" y="499"/>
                  </a:moveTo>
                  <a:lnTo>
                    <a:pt x="0" y="0"/>
                  </a:lnTo>
                  <a:lnTo>
                    <a:pt x="91" y="0"/>
                  </a:ln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53" name="Object 75"/>
            <p:cNvGraphicFramePr>
              <a:graphicFrameLocks noChangeAspect="1"/>
            </p:cNvGraphicFramePr>
            <p:nvPr/>
          </p:nvGraphicFramePr>
          <p:xfrm>
            <a:off x="3107" y="2478"/>
            <a:ext cx="830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1" name="方程式" r:id="rId22" imgW="558720" imgH="215640" progId="Equation.3">
                    <p:embed/>
                  </p:oleObj>
                </mc:Choice>
                <mc:Fallback>
                  <p:oleObj name="方程式" r:id="rId22" imgW="558720" imgH="21564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478"/>
                          <a:ext cx="830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54061" name="Object 77"/>
          <p:cNvGraphicFramePr>
            <a:graphicFrameLocks noChangeAspect="1"/>
          </p:cNvGraphicFramePr>
          <p:nvPr/>
        </p:nvGraphicFramePr>
        <p:xfrm>
          <a:off x="323850" y="3789363"/>
          <a:ext cx="3563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方程式" r:id="rId24" imgW="1511280" imgH="380880" progId="Equation.3">
                  <p:embed/>
                </p:oleObj>
              </mc:Choice>
              <mc:Fallback>
                <p:oleObj name="方程式" r:id="rId24" imgW="1511280" imgH="38088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89363"/>
                        <a:ext cx="3563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063" name="Object 79"/>
          <p:cNvGraphicFramePr>
            <a:graphicFrameLocks noChangeAspect="1"/>
          </p:cNvGraphicFramePr>
          <p:nvPr/>
        </p:nvGraphicFramePr>
        <p:xfrm>
          <a:off x="3995738" y="3789363"/>
          <a:ext cx="50307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方程式" r:id="rId26" imgW="2133360" imgH="380880" progId="Equation.3">
                  <p:embed/>
                </p:oleObj>
              </mc:Choice>
              <mc:Fallback>
                <p:oleObj name="方程式" r:id="rId26" imgW="2133360" imgH="3808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789363"/>
                        <a:ext cx="503078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18"/>
          <p:cNvGrpSpPr>
            <a:grpSpLocks/>
          </p:cNvGrpSpPr>
          <p:nvPr/>
        </p:nvGrpSpPr>
        <p:grpSpPr bwMode="auto">
          <a:xfrm>
            <a:off x="2233613" y="5084763"/>
            <a:ext cx="5291137" cy="1152525"/>
            <a:chOff x="682" y="3339"/>
            <a:chExt cx="3333" cy="726"/>
          </a:xfrm>
        </p:grpSpPr>
        <p:grpSp>
          <p:nvGrpSpPr>
            <p:cNvPr id="10257" name="Group 95"/>
            <p:cNvGrpSpPr>
              <a:grpSpLocks/>
            </p:cNvGrpSpPr>
            <p:nvPr/>
          </p:nvGrpSpPr>
          <p:grpSpPr bwMode="auto">
            <a:xfrm>
              <a:off x="1020" y="3339"/>
              <a:ext cx="454" cy="726"/>
              <a:chOff x="1020" y="3339"/>
              <a:chExt cx="454" cy="726"/>
            </a:xfrm>
          </p:grpSpPr>
          <p:sp>
            <p:nvSpPr>
              <p:cNvPr id="10278" name="Rectangle 80"/>
              <p:cNvSpPr>
                <a:spLocks noChangeArrowheads="1"/>
              </p:cNvSpPr>
              <p:nvPr/>
            </p:nvSpPr>
            <p:spPr bwMode="auto">
              <a:xfrm>
                <a:off x="1247" y="3793"/>
                <a:ext cx="136" cy="27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0279" name="Rectangle 81"/>
              <p:cNvSpPr>
                <a:spLocks noChangeArrowheads="1"/>
              </p:cNvSpPr>
              <p:nvPr/>
            </p:nvSpPr>
            <p:spPr bwMode="auto">
              <a:xfrm>
                <a:off x="1202" y="3339"/>
                <a:ext cx="228" cy="27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0280" name="Freeform 82"/>
              <p:cNvSpPr>
                <a:spLocks/>
              </p:cNvSpPr>
              <p:nvPr/>
            </p:nvSpPr>
            <p:spPr bwMode="auto">
              <a:xfrm>
                <a:off x="1111" y="3475"/>
                <a:ext cx="363" cy="454"/>
              </a:xfrm>
              <a:custGeom>
                <a:avLst/>
                <a:gdLst>
                  <a:gd name="T0" fmla="*/ 363 w 363"/>
                  <a:gd name="T1" fmla="*/ 0 h 409"/>
                  <a:gd name="T2" fmla="*/ 0 w 363"/>
                  <a:gd name="T3" fmla="*/ 0 h 409"/>
                  <a:gd name="T4" fmla="*/ 0 w 363"/>
                  <a:gd name="T5" fmla="*/ 559 h 409"/>
                  <a:gd name="T6" fmla="*/ 363 w 363"/>
                  <a:gd name="T7" fmla="*/ 559 h 4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3"/>
                  <a:gd name="T13" fmla="*/ 0 h 409"/>
                  <a:gd name="T14" fmla="*/ 363 w 363"/>
                  <a:gd name="T15" fmla="*/ 409 h 4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3" h="409">
                    <a:moveTo>
                      <a:pt x="363" y="0"/>
                    </a:moveTo>
                    <a:lnTo>
                      <a:pt x="0" y="0"/>
                    </a:lnTo>
                    <a:lnTo>
                      <a:pt x="0" y="409"/>
                    </a:lnTo>
                    <a:lnTo>
                      <a:pt x="363" y="409"/>
                    </a:lnTo>
                  </a:path>
                </a:pathLst>
              </a:custGeom>
              <a:noFill/>
              <a:ln w="76200" cap="flat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281" name="Line 83"/>
              <p:cNvSpPr>
                <a:spLocks noChangeShapeType="1"/>
              </p:cNvSpPr>
              <p:nvPr/>
            </p:nvSpPr>
            <p:spPr bwMode="auto">
              <a:xfrm flipH="1">
                <a:off x="1020" y="3702"/>
                <a:ext cx="91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282" name="Line 84"/>
              <p:cNvSpPr>
                <a:spLocks noChangeShapeType="1"/>
              </p:cNvSpPr>
              <p:nvPr/>
            </p:nvSpPr>
            <p:spPr bwMode="auto">
              <a:xfrm flipV="1">
                <a:off x="1292" y="3566"/>
                <a:ext cx="0" cy="272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283" name="Line 85"/>
              <p:cNvSpPr>
                <a:spLocks noChangeShapeType="1"/>
              </p:cNvSpPr>
              <p:nvPr/>
            </p:nvSpPr>
            <p:spPr bwMode="auto">
              <a:xfrm>
                <a:off x="1292" y="3702"/>
                <a:ext cx="182" cy="0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258" name="Rectangle 97"/>
            <p:cNvSpPr>
              <a:spLocks noChangeArrowheads="1"/>
            </p:cNvSpPr>
            <p:nvPr/>
          </p:nvSpPr>
          <p:spPr bwMode="auto">
            <a:xfrm>
              <a:off x="1701" y="3793"/>
              <a:ext cx="589" cy="2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59" name="Rectangle 98"/>
            <p:cNvSpPr>
              <a:spLocks noChangeArrowheads="1"/>
            </p:cNvSpPr>
            <p:nvPr/>
          </p:nvSpPr>
          <p:spPr bwMode="auto">
            <a:xfrm>
              <a:off x="1656" y="3339"/>
              <a:ext cx="634" cy="2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60" name="Freeform 99"/>
            <p:cNvSpPr>
              <a:spLocks/>
            </p:cNvSpPr>
            <p:nvPr/>
          </p:nvSpPr>
          <p:spPr bwMode="auto">
            <a:xfrm>
              <a:off x="1565" y="3475"/>
              <a:ext cx="816" cy="454"/>
            </a:xfrm>
            <a:custGeom>
              <a:avLst/>
              <a:gdLst>
                <a:gd name="T0" fmla="*/ 4123 w 363"/>
                <a:gd name="T1" fmla="*/ 0 h 409"/>
                <a:gd name="T2" fmla="*/ 0 w 363"/>
                <a:gd name="T3" fmla="*/ 0 h 409"/>
                <a:gd name="T4" fmla="*/ 0 w 363"/>
                <a:gd name="T5" fmla="*/ 559 h 409"/>
                <a:gd name="T6" fmla="*/ 4123 w 363"/>
                <a:gd name="T7" fmla="*/ 559 h 4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409"/>
                <a:gd name="T14" fmla="*/ 363 w 363"/>
                <a:gd name="T15" fmla="*/ 409 h 4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409">
                  <a:moveTo>
                    <a:pt x="363" y="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363" y="409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61" name="Line 100"/>
            <p:cNvSpPr>
              <a:spLocks noChangeShapeType="1"/>
            </p:cNvSpPr>
            <p:nvPr/>
          </p:nvSpPr>
          <p:spPr bwMode="auto">
            <a:xfrm flipH="1">
              <a:off x="1474" y="3702"/>
              <a:ext cx="91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262" name="Group 103"/>
            <p:cNvGrpSpPr>
              <a:grpSpLocks/>
            </p:cNvGrpSpPr>
            <p:nvPr/>
          </p:nvGrpSpPr>
          <p:grpSpPr bwMode="auto">
            <a:xfrm>
              <a:off x="2200" y="3566"/>
              <a:ext cx="182" cy="272"/>
              <a:chOff x="1746" y="3566"/>
              <a:chExt cx="182" cy="272"/>
            </a:xfrm>
          </p:grpSpPr>
          <p:sp>
            <p:nvSpPr>
              <p:cNvPr id="10276" name="Line 101"/>
              <p:cNvSpPr>
                <a:spLocks noChangeShapeType="1"/>
              </p:cNvSpPr>
              <p:nvPr/>
            </p:nvSpPr>
            <p:spPr bwMode="auto">
              <a:xfrm flipV="1">
                <a:off x="1746" y="3566"/>
                <a:ext cx="0" cy="272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277" name="Line 102"/>
              <p:cNvSpPr>
                <a:spLocks noChangeShapeType="1"/>
              </p:cNvSpPr>
              <p:nvPr/>
            </p:nvSpPr>
            <p:spPr bwMode="auto">
              <a:xfrm>
                <a:off x="1746" y="3702"/>
                <a:ext cx="182" cy="0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263" name="Rectangle 104"/>
            <p:cNvSpPr>
              <a:spLocks noChangeArrowheads="1"/>
            </p:cNvSpPr>
            <p:nvPr/>
          </p:nvSpPr>
          <p:spPr bwMode="auto">
            <a:xfrm>
              <a:off x="2608" y="3793"/>
              <a:ext cx="1315" cy="2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64" name="Rectangle 105"/>
            <p:cNvSpPr>
              <a:spLocks noChangeArrowheads="1"/>
            </p:cNvSpPr>
            <p:nvPr/>
          </p:nvSpPr>
          <p:spPr bwMode="auto">
            <a:xfrm>
              <a:off x="2563" y="3339"/>
              <a:ext cx="1360" cy="2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65" name="Freeform 106"/>
            <p:cNvSpPr>
              <a:spLocks/>
            </p:cNvSpPr>
            <p:nvPr/>
          </p:nvSpPr>
          <p:spPr bwMode="auto">
            <a:xfrm>
              <a:off x="2472" y="3475"/>
              <a:ext cx="1542" cy="454"/>
            </a:xfrm>
            <a:custGeom>
              <a:avLst/>
              <a:gdLst>
                <a:gd name="T0" fmla="*/ 27824 w 363"/>
                <a:gd name="T1" fmla="*/ 0 h 409"/>
                <a:gd name="T2" fmla="*/ 0 w 363"/>
                <a:gd name="T3" fmla="*/ 0 h 409"/>
                <a:gd name="T4" fmla="*/ 0 w 363"/>
                <a:gd name="T5" fmla="*/ 559 h 409"/>
                <a:gd name="T6" fmla="*/ 27824 w 363"/>
                <a:gd name="T7" fmla="*/ 559 h 4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409"/>
                <a:gd name="T14" fmla="*/ 363 w 363"/>
                <a:gd name="T15" fmla="*/ 409 h 4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409">
                  <a:moveTo>
                    <a:pt x="363" y="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363" y="409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66" name="Line 107"/>
            <p:cNvSpPr>
              <a:spLocks noChangeShapeType="1"/>
            </p:cNvSpPr>
            <p:nvPr/>
          </p:nvSpPr>
          <p:spPr bwMode="auto">
            <a:xfrm flipH="1">
              <a:off x="2381" y="3702"/>
              <a:ext cx="91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267" name="Group 108"/>
            <p:cNvGrpSpPr>
              <a:grpSpLocks/>
            </p:cNvGrpSpPr>
            <p:nvPr/>
          </p:nvGrpSpPr>
          <p:grpSpPr bwMode="auto">
            <a:xfrm>
              <a:off x="3833" y="3566"/>
              <a:ext cx="182" cy="272"/>
              <a:chOff x="1746" y="3566"/>
              <a:chExt cx="182" cy="272"/>
            </a:xfrm>
          </p:grpSpPr>
          <p:sp>
            <p:nvSpPr>
              <p:cNvPr id="10274" name="Line 109"/>
              <p:cNvSpPr>
                <a:spLocks noChangeShapeType="1"/>
              </p:cNvSpPr>
              <p:nvPr/>
            </p:nvSpPr>
            <p:spPr bwMode="auto">
              <a:xfrm flipV="1">
                <a:off x="1746" y="3566"/>
                <a:ext cx="0" cy="272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0275" name="Line 110"/>
              <p:cNvSpPr>
                <a:spLocks noChangeShapeType="1"/>
              </p:cNvSpPr>
              <p:nvPr/>
            </p:nvSpPr>
            <p:spPr bwMode="auto">
              <a:xfrm>
                <a:off x="1746" y="3702"/>
                <a:ext cx="182" cy="0"/>
              </a:xfrm>
              <a:prstGeom prst="line">
                <a:avLst/>
              </a:prstGeom>
              <a:noFill/>
              <a:ln w="7620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268" name="Rectangle 112"/>
            <p:cNvSpPr>
              <a:spLocks noChangeArrowheads="1"/>
            </p:cNvSpPr>
            <p:nvPr/>
          </p:nvSpPr>
          <p:spPr bwMode="auto">
            <a:xfrm>
              <a:off x="863" y="3793"/>
              <a:ext cx="45" cy="2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69" name="Rectangle 113"/>
            <p:cNvSpPr>
              <a:spLocks noChangeArrowheads="1"/>
            </p:cNvSpPr>
            <p:nvPr/>
          </p:nvSpPr>
          <p:spPr bwMode="auto">
            <a:xfrm>
              <a:off x="864" y="3339"/>
              <a:ext cx="90" cy="2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270" name="Freeform 114"/>
            <p:cNvSpPr>
              <a:spLocks/>
            </p:cNvSpPr>
            <p:nvPr/>
          </p:nvSpPr>
          <p:spPr bwMode="auto">
            <a:xfrm>
              <a:off x="773" y="3475"/>
              <a:ext cx="226" cy="454"/>
            </a:xfrm>
            <a:custGeom>
              <a:avLst/>
              <a:gdLst>
                <a:gd name="T0" fmla="*/ 88 w 363"/>
                <a:gd name="T1" fmla="*/ 0 h 409"/>
                <a:gd name="T2" fmla="*/ 0 w 363"/>
                <a:gd name="T3" fmla="*/ 0 h 409"/>
                <a:gd name="T4" fmla="*/ 0 w 363"/>
                <a:gd name="T5" fmla="*/ 559 h 409"/>
                <a:gd name="T6" fmla="*/ 88 w 363"/>
                <a:gd name="T7" fmla="*/ 559 h 4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409"/>
                <a:gd name="T14" fmla="*/ 363 w 363"/>
                <a:gd name="T15" fmla="*/ 409 h 4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409">
                  <a:moveTo>
                    <a:pt x="363" y="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363" y="409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71" name="Line 115"/>
            <p:cNvSpPr>
              <a:spLocks noChangeShapeType="1"/>
            </p:cNvSpPr>
            <p:nvPr/>
          </p:nvSpPr>
          <p:spPr bwMode="auto">
            <a:xfrm flipH="1">
              <a:off x="682" y="3702"/>
              <a:ext cx="91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72" name="Line 116"/>
            <p:cNvSpPr>
              <a:spLocks noChangeShapeType="1"/>
            </p:cNvSpPr>
            <p:nvPr/>
          </p:nvSpPr>
          <p:spPr bwMode="auto">
            <a:xfrm flipV="1">
              <a:off x="884" y="3566"/>
              <a:ext cx="0" cy="272"/>
            </a:xfrm>
            <a:prstGeom prst="line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273" name="Line 117"/>
            <p:cNvSpPr>
              <a:spLocks noChangeShapeType="1"/>
            </p:cNvSpPr>
            <p:nvPr/>
          </p:nvSpPr>
          <p:spPr bwMode="auto">
            <a:xfrm>
              <a:off x="884" y="3702"/>
              <a:ext cx="182" cy="0"/>
            </a:xfrm>
            <a:prstGeom prst="line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3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Clock Tree</a:t>
            </a:r>
          </a:p>
          <a:p>
            <a:r>
              <a:rPr lang="en-US" altLang="zh-TW" sz="36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using Standard Cells with a Stage Ratio 3</a:t>
            </a:r>
          </a:p>
        </p:txBody>
      </p:sp>
      <p:grpSp>
        <p:nvGrpSpPr>
          <p:cNvPr id="39939" name="Group 222"/>
          <p:cNvGrpSpPr>
            <a:grpSpLocks/>
          </p:cNvGrpSpPr>
          <p:nvPr/>
        </p:nvGrpSpPr>
        <p:grpSpPr bwMode="auto">
          <a:xfrm>
            <a:off x="2555875" y="1196975"/>
            <a:ext cx="2808288" cy="5516563"/>
            <a:chOff x="2200" y="709"/>
            <a:chExt cx="1769" cy="3475"/>
          </a:xfrm>
        </p:grpSpPr>
        <p:grpSp>
          <p:nvGrpSpPr>
            <p:cNvPr id="39940" name="Group 108"/>
            <p:cNvGrpSpPr>
              <a:grpSpLocks/>
            </p:cNvGrpSpPr>
            <p:nvPr/>
          </p:nvGrpSpPr>
          <p:grpSpPr bwMode="auto">
            <a:xfrm>
              <a:off x="2836" y="709"/>
              <a:ext cx="1133" cy="1088"/>
              <a:chOff x="1927" y="1525"/>
              <a:chExt cx="1133" cy="1088"/>
            </a:xfrm>
          </p:grpSpPr>
          <p:grpSp>
            <p:nvGrpSpPr>
              <p:cNvPr id="40005" name="Group 109"/>
              <p:cNvGrpSpPr>
                <a:grpSpLocks/>
              </p:cNvGrpSpPr>
              <p:nvPr/>
            </p:nvGrpSpPr>
            <p:grpSpPr bwMode="auto">
              <a:xfrm>
                <a:off x="2562" y="1933"/>
                <a:ext cx="498" cy="272"/>
                <a:chOff x="2064" y="1933"/>
                <a:chExt cx="498" cy="272"/>
              </a:xfrm>
            </p:grpSpPr>
            <p:grpSp>
              <p:nvGrpSpPr>
                <p:cNvPr id="40027" name="Group 110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40030" name="AutoShape 11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0031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0028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0029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006" name="Group 115"/>
              <p:cNvGrpSpPr>
                <a:grpSpLocks/>
              </p:cNvGrpSpPr>
              <p:nvPr/>
            </p:nvGrpSpPr>
            <p:grpSpPr bwMode="auto">
              <a:xfrm>
                <a:off x="1927" y="1933"/>
                <a:ext cx="498" cy="272"/>
                <a:chOff x="2064" y="1933"/>
                <a:chExt cx="498" cy="272"/>
              </a:xfrm>
            </p:grpSpPr>
            <p:grpSp>
              <p:nvGrpSpPr>
                <p:cNvPr id="40022" name="Group 116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40025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0026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0023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0024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007" name="Group 121"/>
              <p:cNvGrpSpPr>
                <a:grpSpLocks/>
              </p:cNvGrpSpPr>
              <p:nvPr/>
            </p:nvGrpSpPr>
            <p:grpSpPr bwMode="auto">
              <a:xfrm>
                <a:off x="2562" y="1525"/>
                <a:ext cx="498" cy="272"/>
                <a:chOff x="2064" y="1933"/>
                <a:chExt cx="498" cy="272"/>
              </a:xfrm>
            </p:grpSpPr>
            <p:grpSp>
              <p:nvGrpSpPr>
                <p:cNvPr id="40017" name="Group 122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40020" name="AutoShape 12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0021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0018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0019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008" name="Group 127"/>
              <p:cNvGrpSpPr>
                <a:grpSpLocks/>
              </p:cNvGrpSpPr>
              <p:nvPr/>
            </p:nvGrpSpPr>
            <p:grpSpPr bwMode="auto">
              <a:xfrm>
                <a:off x="2562" y="2341"/>
                <a:ext cx="498" cy="272"/>
                <a:chOff x="2064" y="1933"/>
                <a:chExt cx="498" cy="272"/>
              </a:xfrm>
            </p:grpSpPr>
            <p:grpSp>
              <p:nvGrpSpPr>
                <p:cNvPr id="40012" name="Group 128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40015" name="AutoShape 12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0016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0013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0014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0009" name="Freeform 133"/>
              <p:cNvSpPr>
                <a:spLocks/>
              </p:cNvSpPr>
              <p:nvPr/>
            </p:nvSpPr>
            <p:spPr bwMode="auto">
              <a:xfrm>
                <a:off x="2472" y="1653"/>
                <a:ext cx="90" cy="817"/>
              </a:xfrm>
              <a:custGeom>
                <a:avLst/>
                <a:gdLst>
                  <a:gd name="T0" fmla="*/ 90 w 90"/>
                  <a:gd name="T1" fmla="*/ 0 h 817"/>
                  <a:gd name="T2" fmla="*/ 0 w 90"/>
                  <a:gd name="T3" fmla="*/ 0 h 817"/>
                  <a:gd name="T4" fmla="*/ 0 w 90"/>
                  <a:gd name="T5" fmla="*/ 817 h 817"/>
                  <a:gd name="T6" fmla="*/ 90 w 90"/>
                  <a:gd name="T7" fmla="*/ 817 h 8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817"/>
                  <a:gd name="T14" fmla="*/ 90 w 90"/>
                  <a:gd name="T15" fmla="*/ 817 h 8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817">
                    <a:moveTo>
                      <a:pt x="90" y="0"/>
                    </a:moveTo>
                    <a:lnTo>
                      <a:pt x="0" y="0"/>
                    </a:lnTo>
                    <a:lnTo>
                      <a:pt x="0" y="817"/>
                    </a:lnTo>
                    <a:lnTo>
                      <a:pt x="90" y="817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0010" name="Line 134"/>
              <p:cNvSpPr>
                <a:spLocks noChangeShapeType="1"/>
              </p:cNvSpPr>
              <p:nvPr/>
            </p:nvSpPr>
            <p:spPr bwMode="auto">
              <a:xfrm flipH="1">
                <a:off x="2421" y="2064"/>
                <a:ext cx="18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0011" name="Oval 135"/>
              <p:cNvSpPr>
                <a:spLocks noChangeArrowheads="1"/>
              </p:cNvSpPr>
              <p:nvPr/>
            </p:nvSpPr>
            <p:spPr bwMode="auto">
              <a:xfrm>
                <a:off x="2426" y="201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9941" name="Group 136"/>
            <p:cNvGrpSpPr>
              <a:grpSpLocks/>
            </p:cNvGrpSpPr>
            <p:nvPr/>
          </p:nvGrpSpPr>
          <p:grpSpPr bwMode="auto">
            <a:xfrm>
              <a:off x="2836" y="1888"/>
              <a:ext cx="1133" cy="1088"/>
              <a:chOff x="1927" y="1525"/>
              <a:chExt cx="1133" cy="1088"/>
            </a:xfrm>
          </p:grpSpPr>
          <p:grpSp>
            <p:nvGrpSpPr>
              <p:cNvPr id="39978" name="Group 137"/>
              <p:cNvGrpSpPr>
                <a:grpSpLocks/>
              </p:cNvGrpSpPr>
              <p:nvPr/>
            </p:nvGrpSpPr>
            <p:grpSpPr bwMode="auto">
              <a:xfrm>
                <a:off x="2562" y="1933"/>
                <a:ext cx="498" cy="272"/>
                <a:chOff x="2064" y="1933"/>
                <a:chExt cx="498" cy="272"/>
              </a:xfrm>
            </p:grpSpPr>
            <p:grpSp>
              <p:nvGrpSpPr>
                <p:cNvPr id="40000" name="Group 138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40003" name="AutoShape 13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000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0001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0002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79" name="Group 143"/>
              <p:cNvGrpSpPr>
                <a:grpSpLocks/>
              </p:cNvGrpSpPr>
              <p:nvPr/>
            </p:nvGrpSpPr>
            <p:grpSpPr bwMode="auto">
              <a:xfrm>
                <a:off x="1927" y="1933"/>
                <a:ext cx="498" cy="272"/>
                <a:chOff x="2064" y="1933"/>
                <a:chExt cx="498" cy="272"/>
              </a:xfrm>
            </p:grpSpPr>
            <p:grpSp>
              <p:nvGrpSpPr>
                <p:cNvPr id="39995" name="Group 144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98" name="AutoShape 1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99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96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97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80" name="Group 149"/>
              <p:cNvGrpSpPr>
                <a:grpSpLocks/>
              </p:cNvGrpSpPr>
              <p:nvPr/>
            </p:nvGrpSpPr>
            <p:grpSpPr bwMode="auto">
              <a:xfrm>
                <a:off x="2562" y="1525"/>
                <a:ext cx="498" cy="272"/>
                <a:chOff x="2064" y="1933"/>
                <a:chExt cx="498" cy="272"/>
              </a:xfrm>
            </p:grpSpPr>
            <p:grpSp>
              <p:nvGrpSpPr>
                <p:cNvPr id="39990" name="Group 150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93" name="AutoShape 15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94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91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92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81" name="Group 155"/>
              <p:cNvGrpSpPr>
                <a:grpSpLocks/>
              </p:cNvGrpSpPr>
              <p:nvPr/>
            </p:nvGrpSpPr>
            <p:grpSpPr bwMode="auto">
              <a:xfrm>
                <a:off x="2562" y="2341"/>
                <a:ext cx="498" cy="272"/>
                <a:chOff x="2064" y="1933"/>
                <a:chExt cx="498" cy="272"/>
              </a:xfrm>
            </p:grpSpPr>
            <p:grpSp>
              <p:nvGrpSpPr>
                <p:cNvPr id="39985" name="Group 156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88" name="AutoShape 15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89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86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87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9982" name="Freeform 161"/>
              <p:cNvSpPr>
                <a:spLocks/>
              </p:cNvSpPr>
              <p:nvPr/>
            </p:nvSpPr>
            <p:spPr bwMode="auto">
              <a:xfrm>
                <a:off x="2472" y="1653"/>
                <a:ext cx="90" cy="817"/>
              </a:xfrm>
              <a:custGeom>
                <a:avLst/>
                <a:gdLst>
                  <a:gd name="T0" fmla="*/ 90 w 90"/>
                  <a:gd name="T1" fmla="*/ 0 h 817"/>
                  <a:gd name="T2" fmla="*/ 0 w 90"/>
                  <a:gd name="T3" fmla="*/ 0 h 817"/>
                  <a:gd name="T4" fmla="*/ 0 w 90"/>
                  <a:gd name="T5" fmla="*/ 817 h 817"/>
                  <a:gd name="T6" fmla="*/ 90 w 90"/>
                  <a:gd name="T7" fmla="*/ 817 h 8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817"/>
                  <a:gd name="T14" fmla="*/ 90 w 90"/>
                  <a:gd name="T15" fmla="*/ 817 h 8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817">
                    <a:moveTo>
                      <a:pt x="90" y="0"/>
                    </a:moveTo>
                    <a:lnTo>
                      <a:pt x="0" y="0"/>
                    </a:lnTo>
                    <a:lnTo>
                      <a:pt x="0" y="817"/>
                    </a:lnTo>
                    <a:lnTo>
                      <a:pt x="90" y="817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9983" name="Line 162"/>
              <p:cNvSpPr>
                <a:spLocks noChangeShapeType="1"/>
              </p:cNvSpPr>
              <p:nvPr/>
            </p:nvSpPr>
            <p:spPr bwMode="auto">
              <a:xfrm flipH="1">
                <a:off x="2421" y="2064"/>
                <a:ext cx="18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9984" name="Oval 163"/>
              <p:cNvSpPr>
                <a:spLocks noChangeArrowheads="1"/>
              </p:cNvSpPr>
              <p:nvPr/>
            </p:nvSpPr>
            <p:spPr bwMode="auto">
              <a:xfrm>
                <a:off x="2426" y="201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9942" name="Group 164"/>
            <p:cNvGrpSpPr>
              <a:grpSpLocks/>
            </p:cNvGrpSpPr>
            <p:nvPr/>
          </p:nvGrpSpPr>
          <p:grpSpPr bwMode="auto">
            <a:xfrm>
              <a:off x="2836" y="3096"/>
              <a:ext cx="1133" cy="1088"/>
              <a:chOff x="1927" y="1525"/>
              <a:chExt cx="1133" cy="1088"/>
            </a:xfrm>
          </p:grpSpPr>
          <p:grpSp>
            <p:nvGrpSpPr>
              <p:cNvPr id="39951" name="Group 165"/>
              <p:cNvGrpSpPr>
                <a:grpSpLocks/>
              </p:cNvGrpSpPr>
              <p:nvPr/>
            </p:nvGrpSpPr>
            <p:grpSpPr bwMode="auto">
              <a:xfrm>
                <a:off x="2562" y="1933"/>
                <a:ext cx="498" cy="272"/>
                <a:chOff x="2064" y="1933"/>
                <a:chExt cx="498" cy="272"/>
              </a:xfrm>
            </p:grpSpPr>
            <p:grpSp>
              <p:nvGrpSpPr>
                <p:cNvPr id="39973" name="Group 166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76" name="AutoShape 16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77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74" name="Line 169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75" name="Line 170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52" name="Group 171"/>
              <p:cNvGrpSpPr>
                <a:grpSpLocks/>
              </p:cNvGrpSpPr>
              <p:nvPr/>
            </p:nvGrpSpPr>
            <p:grpSpPr bwMode="auto">
              <a:xfrm>
                <a:off x="1927" y="1933"/>
                <a:ext cx="498" cy="272"/>
                <a:chOff x="2064" y="1933"/>
                <a:chExt cx="498" cy="272"/>
              </a:xfrm>
            </p:grpSpPr>
            <p:grpSp>
              <p:nvGrpSpPr>
                <p:cNvPr id="39968" name="Group 172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71" name="AutoShape 17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72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69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70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53" name="Group 177"/>
              <p:cNvGrpSpPr>
                <a:grpSpLocks/>
              </p:cNvGrpSpPr>
              <p:nvPr/>
            </p:nvGrpSpPr>
            <p:grpSpPr bwMode="auto">
              <a:xfrm>
                <a:off x="2562" y="1525"/>
                <a:ext cx="498" cy="272"/>
                <a:chOff x="2064" y="1933"/>
                <a:chExt cx="498" cy="272"/>
              </a:xfrm>
            </p:grpSpPr>
            <p:grpSp>
              <p:nvGrpSpPr>
                <p:cNvPr id="39963" name="Group 178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66" name="AutoShape 17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67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64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65" name="Line 182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54" name="Group 183"/>
              <p:cNvGrpSpPr>
                <a:grpSpLocks/>
              </p:cNvGrpSpPr>
              <p:nvPr/>
            </p:nvGrpSpPr>
            <p:grpSpPr bwMode="auto">
              <a:xfrm>
                <a:off x="2562" y="2341"/>
                <a:ext cx="498" cy="272"/>
                <a:chOff x="2064" y="1933"/>
                <a:chExt cx="498" cy="272"/>
              </a:xfrm>
            </p:grpSpPr>
            <p:grpSp>
              <p:nvGrpSpPr>
                <p:cNvPr id="39958" name="Group 184"/>
                <p:cNvGrpSpPr>
                  <a:grpSpLocks/>
                </p:cNvGrpSpPr>
                <p:nvPr/>
              </p:nvGrpSpPr>
              <p:grpSpPr bwMode="auto">
                <a:xfrm>
                  <a:off x="2199" y="1933"/>
                  <a:ext cx="272" cy="272"/>
                  <a:chOff x="1247" y="2478"/>
                  <a:chExt cx="454" cy="408"/>
                </a:xfrm>
              </p:grpSpPr>
              <p:sp>
                <p:nvSpPr>
                  <p:cNvPr id="39961" name="AutoShape 18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02" y="2523"/>
                    <a:ext cx="408" cy="31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39962" name="Oval 186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614"/>
                    <a:ext cx="136" cy="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39959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2064" y="2064"/>
                  <a:ext cx="13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9960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2472" y="2064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9955" name="Freeform 189"/>
              <p:cNvSpPr>
                <a:spLocks/>
              </p:cNvSpPr>
              <p:nvPr/>
            </p:nvSpPr>
            <p:spPr bwMode="auto">
              <a:xfrm>
                <a:off x="2472" y="1653"/>
                <a:ext cx="90" cy="817"/>
              </a:xfrm>
              <a:custGeom>
                <a:avLst/>
                <a:gdLst>
                  <a:gd name="T0" fmla="*/ 90 w 90"/>
                  <a:gd name="T1" fmla="*/ 0 h 817"/>
                  <a:gd name="T2" fmla="*/ 0 w 90"/>
                  <a:gd name="T3" fmla="*/ 0 h 817"/>
                  <a:gd name="T4" fmla="*/ 0 w 90"/>
                  <a:gd name="T5" fmla="*/ 817 h 817"/>
                  <a:gd name="T6" fmla="*/ 90 w 90"/>
                  <a:gd name="T7" fmla="*/ 817 h 8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817"/>
                  <a:gd name="T14" fmla="*/ 90 w 90"/>
                  <a:gd name="T15" fmla="*/ 817 h 8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817">
                    <a:moveTo>
                      <a:pt x="90" y="0"/>
                    </a:moveTo>
                    <a:lnTo>
                      <a:pt x="0" y="0"/>
                    </a:lnTo>
                    <a:lnTo>
                      <a:pt x="0" y="817"/>
                    </a:lnTo>
                    <a:lnTo>
                      <a:pt x="90" y="817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9956" name="Line 190"/>
              <p:cNvSpPr>
                <a:spLocks noChangeShapeType="1"/>
              </p:cNvSpPr>
              <p:nvPr/>
            </p:nvSpPr>
            <p:spPr bwMode="auto">
              <a:xfrm flipH="1">
                <a:off x="2421" y="2064"/>
                <a:ext cx="18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9957" name="Oval 191"/>
              <p:cNvSpPr>
                <a:spLocks noChangeArrowheads="1"/>
              </p:cNvSpPr>
              <p:nvPr/>
            </p:nvSpPr>
            <p:spPr bwMode="auto">
              <a:xfrm>
                <a:off x="2426" y="201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39943" name="Group 193"/>
            <p:cNvGrpSpPr>
              <a:grpSpLocks/>
            </p:cNvGrpSpPr>
            <p:nvPr/>
          </p:nvGrpSpPr>
          <p:grpSpPr bwMode="auto">
            <a:xfrm>
              <a:off x="2200" y="2296"/>
              <a:ext cx="498" cy="272"/>
              <a:chOff x="2064" y="1933"/>
              <a:chExt cx="498" cy="272"/>
            </a:xfrm>
          </p:grpSpPr>
          <p:grpSp>
            <p:nvGrpSpPr>
              <p:cNvPr id="39946" name="Group 194"/>
              <p:cNvGrpSpPr>
                <a:grpSpLocks/>
              </p:cNvGrpSpPr>
              <p:nvPr/>
            </p:nvGrpSpPr>
            <p:grpSpPr bwMode="auto">
              <a:xfrm>
                <a:off x="2199" y="1933"/>
                <a:ext cx="272" cy="272"/>
                <a:chOff x="1247" y="2478"/>
                <a:chExt cx="454" cy="408"/>
              </a:xfrm>
            </p:grpSpPr>
            <p:sp>
              <p:nvSpPr>
                <p:cNvPr id="39949" name="AutoShape 195"/>
                <p:cNvSpPr>
                  <a:spLocks noChangeArrowheads="1"/>
                </p:cNvSpPr>
                <p:nvPr/>
              </p:nvSpPr>
              <p:spPr bwMode="auto">
                <a:xfrm rot="5400000">
                  <a:off x="1202" y="2523"/>
                  <a:ext cx="408" cy="31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39950" name="Oval 196"/>
                <p:cNvSpPr>
                  <a:spLocks noChangeArrowheads="1"/>
                </p:cNvSpPr>
                <p:nvPr/>
              </p:nvSpPr>
              <p:spPr bwMode="auto">
                <a:xfrm>
                  <a:off x="1565" y="2614"/>
                  <a:ext cx="136" cy="136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39947" name="Line 197"/>
              <p:cNvSpPr>
                <a:spLocks noChangeShapeType="1"/>
              </p:cNvSpPr>
              <p:nvPr/>
            </p:nvSpPr>
            <p:spPr bwMode="auto">
              <a:xfrm flipH="1">
                <a:off x="2064" y="2064"/>
                <a:ext cx="13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9948" name="Line 198"/>
              <p:cNvSpPr>
                <a:spLocks noChangeShapeType="1"/>
              </p:cNvSpPr>
              <p:nvPr/>
            </p:nvSpPr>
            <p:spPr bwMode="auto">
              <a:xfrm flipH="1">
                <a:off x="2472" y="2064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39944" name="Freeform 220"/>
            <p:cNvSpPr>
              <a:spLocks/>
            </p:cNvSpPr>
            <p:nvPr/>
          </p:nvSpPr>
          <p:spPr bwMode="auto">
            <a:xfrm>
              <a:off x="2789" y="1237"/>
              <a:ext cx="91" cy="2404"/>
            </a:xfrm>
            <a:custGeom>
              <a:avLst/>
              <a:gdLst>
                <a:gd name="T0" fmla="*/ 46 w 91"/>
                <a:gd name="T1" fmla="*/ 0 h 2404"/>
                <a:gd name="T2" fmla="*/ 0 w 91"/>
                <a:gd name="T3" fmla="*/ 0 h 2404"/>
                <a:gd name="T4" fmla="*/ 0 w 91"/>
                <a:gd name="T5" fmla="*/ 2404 h 2404"/>
                <a:gd name="T6" fmla="*/ 91 w 91"/>
                <a:gd name="T7" fmla="*/ 2404 h 2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2404"/>
                <a:gd name="T14" fmla="*/ 91 w 91"/>
                <a:gd name="T15" fmla="*/ 2404 h 2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2404">
                  <a:moveTo>
                    <a:pt x="46" y="0"/>
                  </a:moveTo>
                  <a:lnTo>
                    <a:pt x="0" y="0"/>
                  </a:lnTo>
                  <a:lnTo>
                    <a:pt x="0" y="2404"/>
                  </a:lnTo>
                  <a:lnTo>
                    <a:pt x="91" y="2404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9945" name="Line 221"/>
            <p:cNvSpPr>
              <a:spLocks noChangeShapeType="1"/>
            </p:cNvSpPr>
            <p:nvPr/>
          </p:nvSpPr>
          <p:spPr bwMode="auto">
            <a:xfrm flipH="1">
              <a:off x="2699" y="2424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Transistor Stage-Ratio Principle</a:t>
            </a:r>
          </a:p>
        </p:txBody>
      </p:sp>
      <p:graphicFrame>
        <p:nvGraphicFramePr>
          <p:cNvPr id="655363" name="Object 3"/>
          <p:cNvGraphicFramePr>
            <a:graphicFrameLocks noChangeAspect="1"/>
          </p:cNvGraphicFramePr>
          <p:nvPr/>
        </p:nvGraphicFramePr>
        <p:xfrm>
          <a:off x="101600" y="969963"/>
          <a:ext cx="9007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方程式" r:id="rId4" imgW="3784320" imgH="215640" progId="Equation.3">
                  <p:embed/>
                </p:oleObj>
              </mc:Choice>
              <mc:Fallback>
                <p:oleObj name="方程式" r:id="rId4" imgW="37843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969963"/>
                        <a:ext cx="90074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73288" y="1665288"/>
            <a:ext cx="5207000" cy="3132137"/>
            <a:chOff x="-8" y="822"/>
            <a:chExt cx="3280" cy="1973"/>
          </a:xfrm>
        </p:grpSpPr>
        <p:grpSp>
          <p:nvGrpSpPr>
            <p:cNvPr id="11277" name="Group 5"/>
            <p:cNvGrpSpPr>
              <a:grpSpLocks/>
            </p:cNvGrpSpPr>
            <p:nvPr/>
          </p:nvGrpSpPr>
          <p:grpSpPr bwMode="auto">
            <a:xfrm>
              <a:off x="290" y="822"/>
              <a:ext cx="1441" cy="1973"/>
              <a:chOff x="967" y="1071"/>
              <a:chExt cx="1441" cy="1973"/>
            </a:xfrm>
          </p:grpSpPr>
          <p:grpSp>
            <p:nvGrpSpPr>
              <p:cNvPr id="11323" name="Group 6"/>
              <p:cNvGrpSpPr>
                <a:grpSpLocks noChangeAspect="1"/>
              </p:cNvGrpSpPr>
              <p:nvPr/>
            </p:nvGrpSpPr>
            <p:grpSpPr bwMode="auto">
              <a:xfrm>
                <a:off x="1973" y="1298"/>
                <a:ext cx="284" cy="567"/>
                <a:chOff x="1573" y="1207"/>
                <a:chExt cx="318" cy="635"/>
              </a:xfrm>
            </p:grpSpPr>
            <p:sp>
              <p:nvSpPr>
                <p:cNvPr id="11357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1388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8" name="Freeform 8"/>
                <p:cNvSpPr>
                  <a:spLocks noChangeAspect="1"/>
                </p:cNvSpPr>
                <p:nvPr/>
              </p:nvSpPr>
              <p:spPr bwMode="auto">
                <a:xfrm>
                  <a:off x="1801" y="1207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9" name="Line 9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573" y="1524"/>
                  <a:ext cx="82" cy="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6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1480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grpSp>
            <p:nvGrpSpPr>
              <p:cNvPr id="11324" name="Group 11"/>
              <p:cNvGrpSpPr>
                <a:grpSpLocks noChangeAspect="1"/>
              </p:cNvGrpSpPr>
              <p:nvPr/>
            </p:nvGrpSpPr>
            <p:grpSpPr bwMode="auto">
              <a:xfrm>
                <a:off x="967" y="1298"/>
                <a:ext cx="284" cy="567"/>
                <a:chOff x="1573" y="1207"/>
                <a:chExt cx="318" cy="635"/>
              </a:xfrm>
            </p:grpSpPr>
            <p:sp>
              <p:nvSpPr>
                <p:cNvPr id="11353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1388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4" name="Freeform 13"/>
                <p:cNvSpPr>
                  <a:spLocks noChangeAspect="1"/>
                </p:cNvSpPr>
                <p:nvPr/>
              </p:nvSpPr>
              <p:spPr bwMode="auto">
                <a:xfrm>
                  <a:off x="1801" y="1207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5" name="Line 14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573" y="1524"/>
                  <a:ext cx="82" cy="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1480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grpSp>
            <p:nvGrpSpPr>
              <p:cNvPr id="11325" name="Group 16"/>
              <p:cNvGrpSpPr>
                <a:grpSpLocks noChangeAspect="1"/>
              </p:cNvGrpSpPr>
              <p:nvPr/>
            </p:nvGrpSpPr>
            <p:grpSpPr bwMode="auto">
              <a:xfrm>
                <a:off x="1527" y="1858"/>
                <a:ext cx="211" cy="421"/>
                <a:chOff x="1573" y="3112"/>
                <a:chExt cx="318" cy="635"/>
              </a:xfrm>
            </p:grpSpPr>
            <p:sp>
              <p:nvSpPr>
                <p:cNvPr id="11350" name="Line 17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1" name="Freeform 18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52" name="Line 1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1326" name="Line 20"/>
              <p:cNvSpPr>
                <a:spLocks noChangeShapeType="1"/>
              </p:cNvSpPr>
              <p:nvPr/>
            </p:nvSpPr>
            <p:spPr bwMode="auto">
              <a:xfrm>
                <a:off x="1242" y="1857"/>
                <a:ext cx="1166" cy="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grpSp>
            <p:nvGrpSpPr>
              <p:cNvPr id="11327" name="Group 21"/>
              <p:cNvGrpSpPr>
                <a:grpSpLocks noChangeAspect="1"/>
              </p:cNvGrpSpPr>
              <p:nvPr/>
            </p:nvGrpSpPr>
            <p:grpSpPr bwMode="auto">
              <a:xfrm>
                <a:off x="1527" y="2205"/>
                <a:ext cx="211" cy="421"/>
                <a:chOff x="1573" y="3112"/>
                <a:chExt cx="318" cy="635"/>
              </a:xfrm>
            </p:grpSpPr>
            <p:sp>
              <p:nvSpPr>
                <p:cNvPr id="11347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8" name="Freeform 23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9" name="Line 2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328" name="Group 25"/>
              <p:cNvGrpSpPr>
                <a:grpSpLocks noChangeAspect="1"/>
              </p:cNvGrpSpPr>
              <p:nvPr/>
            </p:nvGrpSpPr>
            <p:grpSpPr bwMode="auto">
              <a:xfrm>
                <a:off x="1450" y="1298"/>
                <a:ext cx="284" cy="567"/>
                <a:chOff x="1573" y="1207"/>
                <a:chExt cx="318" cy="635"/>
              </a:xfrm>
            </p:grpSpPr>
            <p:sp>
              <p:nvSpPr>
                <p:cNvPr id="11343" name="Line 26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1388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4" name="Freeform 27"/>
                <p:cNvSpPr>
                  <a:spLocks noChangeAspect="1"/>
                </p:cNvSpPr>
                <p:nvPr/>
              </p:nvSpPr>
              <p:spPr bwMode="auto">
                <a:xfrm>
                  <a:off x="1801" y="1207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5" name="Line 2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573" y="1524"/>
                  <a:ext cx="82" cy="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1480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grpSp>
            <p:nvGrpSpPr>
              <p:cNvPr id="11329" name="Group 30"/>
              <p:cNvGrpSpPr>
                <a:grpSpLocks noChangeAspect="1"/>
              </p:cNvGrpSpPr>
              <p:nvPr/>
            </p:nvGrpSpPr>
            <p:grpSpPr bwMode="auto">
              <a:xfrm>
                <a:off x="1527" y="2556"/>
                <a:ext cx="211" cy="421"/>
                <a:chOff x="1573" y="3112"/>
                <a:chExt cx="318" cy="635"/>
              </a:xfrm>
            </p:grpSpPr>
            <p:sp>
              <p:nvSpPr>
                <p:cNvPr id="11340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1" name="Freeform 32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42" name="Line 3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1330" name="Line 34"/>
              <p:cNvSpPr>
                <a:spLocks noChangeShapeType="1"/>
              </p:cNvSpPr>
              <p:nvPr/>
            </p:nvSpPr>
            <p:spPr bwMode="auto">
              <a:xfrm>
                <a:off x="1239" y="1298"/>
                <a:ext cx="10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31" name="Oval 35"/>
              <p:cNvSpPr>
                <a:spLocks noChangeAspect="1" noChangeArrowheads="1"/>
              </p:cNvSpPr>
              <p:nvPr/>
            </p:nvSpPr>
            <p:spPr bwMode="auto">
              <a:xfrm>
                <a:off x="1701" y="1821"/>
                <a:ext cx="69" cy="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11332" name="Group 36"/>
              <p:cNvGrpSpPr>
                <a:grpSpLocks noChangeAspect="1"/>
              </p:cNvGrpSpPr>
              <p:nvPr/>
            </p:nvGrpSpPr>
            <p:grpSpPr bwMode="auto">
              <a:xfrm>
                <a:off x="1665" y="2976"/>
                <a:ext cx="136" cy="68"/>
                <a:chOff x="2269" y="1752"/>
                <a:chExt cx="181" cy="90"/>
              </a:xfrm>
            </p:grpSpPr>
            <p:sp>
              <p:nvSpPr>
                <p:cNvPr id="11337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2269" y="175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38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2314" y="1797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39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2336" y="1842"/>
                  <a:ext cx="4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1333" name="Line 40"/>
              <p:cNvSpPr>
                <a:spLocks noChangeShapeType="1"/>
              </p:cNvSpPr>
              <p:nvPr/>
            </p:nvSpPr>
            <p:spPr bwMode="auto">
              <a:xfrm flipV="1">
                <a:off x="1731" y="1162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34" name="Oval 41"/>
              <p:cNvSpPr>
                <a:spLocks noChangeArrowheads="1"/>
              </p:cNvSpPr>
              <p:nvPr/>
            </p:nvSpPr>
            <p:spPr bwMode="auto">
              <a:xfrm>
                <a:off x="1686" y="1071"/>
                <a:ext cx="90" cy="91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1335" name="Oval 42"/>
              <p:cNvSpPr>
                <a:spLocks noChangeAspect="1" noChangeArrowheads="1"/>
              </p:cNvSpPr>
              <p:nvPr/>
            </p:nvSpPr>
            <p:spPr bwMode="auto">
              <a:xfrm>
                <a:off x="1701" y="1264"/>
                <a:ext cx="69" cy="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1336" name="Oval 43"/>
              <p:cNvSpPr>
                <a:spLocks noChangeAspect="1" noChangeArrowheads="1"/>
              </p:cNvSpPr>
              <p:nvPr/>
            </p:nvSpPr>
            <p:spPr bwMode="auto">
              <a:xfrm>
                <a:off x="2224" y="1821"/>
                <a:ext cx="69" cy="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11278" name="Text Box 44"/>
            <p:cNvSpPr txBox="1">
              <a:spLocks noChangeArrowheads="1"/>
            </p:cNvSpPr>
            <p:nvPr/>
          </p:nvSpPr>
          <p:spPr bwMode="auto">
            <a:xfrm>
              <a:off x="1160" y="118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279" name="Text Box 45"/>
            <p:cNvSpPr txBox="1">
              <a:spLocks noChangeArrowheads="1"/>
            </p:cNvSpPr>
            <p:nvPr/>
          </p:nvSpPr>
          <p:spPr bwMode="auto">
            <a:xfrm>
              <a:off x="615" y="118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280" name="Text Box 46"/>
            <p:cNvSpPr txBox="1">
              <a:spLocks noChangeArrowheads="1"/>
            </p:cNvSpPr>
            <p:nvPr/>
          </p:nvSpPr>
          <p:spPr bwMode="auto">
            <a:xfrm>
              <a:off x="26" y="1185"/>
              <a:ext cx="3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Arial" panose="020B0604020202020204" pitchFamily="34" charset="0"/>
                </a:rPr>
                <a:t>↓</a:t>
              </a:r>
            </a:p>
          </p:txBody>
        </p:sp>
        <p:sp>
          <p:nvSpPr>
            <p:cNvPr id="11281" name="Text Box 47"/>
            <p:cNvSpPr txBox="1">
              <a:spLocks noChangeArrowheads="1"/>
            </p:cNvSpPr>
            <p:nvPr/>
          </p:nvSpPr>
          <p:spPr bwMode="auto">
            <a:xfrm>
              <a:off x="706" y="168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282" name="Text Box 48"/>
            <p:cNvSpPr txBox="1">
              <a:spLocks noChangeArrowheads="1"/>
            </p:cNvSpPr>
            <p:nvPr/>
          </p:nvSpPr>
          <p:spPr bwMode="auto">
            <a:xfrm>
              <a:off x="706" y="204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283" name="Text Box 49"/>
            <p:cNvSpPr txBox="1">
              <a:spLocks noChangeArrowheads="1"/>
            </p:cNvSpPr>
            <p:nvPr/>
          </p:nvSpPr>
          <p:spPr bwMode="auto">
            <a:xfrm>
              <a:off x="615" y="2365"/>
              <a:ext cx="3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Arial" panose="020B0604020202020204" pitchFamily="34" charset="0"/>
                </a:rPr>
                <a:t>↓</a:t>
              </a:r>
            </a:p>
          </p:txBody>
        </p:sp>
        <p:grpSp>
          <p:nvGrpSpPr>
            <p:cNvPr id="11284" name="Group 50"/>
            <p:cNvGrpSpPr>
              <a:grpSpLocks/>
            </p:cNvGrpSpPr>
            <p:nvPr/>
          </p:nvGrpSpPr>
          <p:grpSpPr bwMode="auto">
            <a:xfrm>
              <a:off x="1069" y="2406"/>
              <a:ext cx="465" cy="255"/>
              <a:chOff x="1746" y="2655"/>
              <a:chExt cx="465" cy="255"/>
            </a:xfrm>
          </p:grpSpPr>
          <p:grpSp>
            <p:nvGrpSpPr>
              <p:cNvPr id="11316" name="Group 51"/>
              <p:cNvGrpSpPr>
                <a:grpSpLocks/>
              </p:cNvGrpSpPr>
              <p:nvPr/>
            </p:nvGrpSpPr>
            <p:grpSpPr bwMode="auto">
              <a:xfrm>
                <a:off x="1746" y="2659"/>
                <a:ext cx="181" cy="251"/>
                <a:chOff x="1746" y="2659"/>
                <a:chExt cx="181" cy="251"/>
              </a:xfrm>
            </p:grpSpPr>
            <p:sp>
              <p:nvSpPr>
                <p:cNvPr id="11318" name="Freeform 52"/>
                <p:cNvSpPr>
                  <a:spLocks/>
                </p:cNvSpPr>
                <p:nvPr/>
              </p:nvSpPr>
              <p:spPr bwMode="auto">
                <a:xfrm>
                  <a:off x="1746" y="2659"/>
                  <a:ext cx="136" cy="91"/>
                </a:xfrm>
                <a:custGeom>
                  <a:avLst/>
                  <a:gdLst>
                    <a:gd name="T0" fmla="*/ 0 w 136"/>
                    <a:gd name="T1" fmla="*/ 0 h 91"/>
                    <a:gd name="T2" fmla="*/ 136 w 136"/>
                    <a:gd name="T3" fmla="*/ 0 h 91"/>
                    <a:gd name="T4" fmla="*/ 136 w 136"/>
                    <a:gd name="T5" fmla="*/ 91 h 91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91"/>
                    <a:gd name="T11" fmla="*/ 136 w 136"/>
                    <a:gd name="T12" fmla="*/ 91 h 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91">
                      <a:moveTo>
                        <a:pt x="0" y="0"/>
                      </a:moveTo>
                      <a:lnTo>
                        <a:pt x="136" y="0"/>
                      </a:lnTo>
                      <a:lnTo>
                        <a:pt x="136" y="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19" name="Line 53"/>
                <p:cNvSpPr>
                  <a:spLocks noChangeShapeType="1"/>
                </p:cNvSpPr>
                <p:nvPr/>
              </p:nvSpPr>
              <p:spPr bwMode="auto">
                <a:xfrm>
                  <a:off x="1837" y="2752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20" name="Line 54"/>
                <p:cNvSpPr>
                  <a:spLocks noChangeShapeType="1"/>
                </p:cNvSpPr>
                <p:nvPr/>
              </p:nvSpPr>
              <p:spPr bwMode="auto">
                <a:xfrm>
                  <a:off x="1837" y="2771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21" name="Line 55"/>
                <p:cNvSpPr>
                  <a:spLocks noChangeShapeType="1"/>
                </p:cNvSpPr>
                <p:nvPr/>
              </p:nvSpPr>
              <p:spPr bwMode="auto">
                <a:xfrm>
                  <a:off x="1882" y="2772"/>
                  <a:ext cx="0" cy="9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22" name="AutoShape 56"/>
                <p:cNvSpPr>
                  <a:spLocks noChangeArrowheads="1"/>
                </p:cNvSpPr>
                <p:nvPr/>
              </p:nvSpPr>
              <p:spPr bwMode="auto">
                <a:xfrm flipV="1">
                  <a:off x="1859" y="2864"/>
                  <a:ext cx="45" cy="46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1317" name="Text Box 57"/>
              <p:cNvSpPr txBox="1">
                <a:spLocks noChangeArrowheads="1"/>
              </p:cNvSpPr>
              <p:nvPr/>
            </p:nvSpPr>
            <p:spPr bwMode="auto">
              <a:xfrm>
                <a:off x="1882" y="2655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800" b="0" i="1">
                    <a:latin typeface="Times New Roman" panose="02020603050405020304" pitchFamily="18" charset="0"/>
                  </a:rPr>
                  <a:t>C</a:t>
                </a:r>
                <a:r>
                  <a:rPr lang="en-US" altLang="zh-TW" sz="1800" b="0" i="1" baseline="-25000">
                    <a:latin typeface="Times New Roman" panose="02020603050405020304" pitchFamily="18" charset="0"/>
                  </a:rPr>
                  <a:t>DS</a:t>
                </a:r>
              </a:p>
            </p:txBody>
          </p:sp>
        </p:grpSp>
        <p:grpSp>
          <p:nvGrpSpPr>
            <p:cNvPr id="11285" name="Group 58"/>
            <p:cNvGrpSpPr>
              <a:grpSpLocks/>
            </p:cNvGrpSpPr>
            <p:nvPr/>
          </p:nvGrpSpPr>
          <p:grpSpPr bwMode="auto">
            <a:xfrm>
              <a:off x="1069" y="2047"/>
              <a:ext cx="465" cy="255"/>
              <a:chOff x="1746" y="2655"/>
              <a:chExt cx="465" cy="255"/>
            </a:xfrm>
          </p:grpSpPr>
          <p:grpSp>
            <p:nvGrpSpPr>
              <p:cNvPr id="11309" name="Group 59"/>
              <p:cNvGrpSpPr>
                <a:grpSpLocks/>
              </p:cNvGrpSpPr>
              <p:nvPr/>
            </p:nvGrpSpPr>
            <p:grpSpPr bwMode="auto">
              <a:xfrm>
                <a:off x="1746" y="2659"/>
                <a:ext cx="181" cy="251"/>
                <a:chOff x="1746" y="2659"/>
                <a:chExt cx="181" cy="251"/>
              </a:xfrm>
            </p:grpSpPr>
            <p:sp>
              <p:nvSpPr>
                <p:cNvPr id="11311" name="Freeform 60"/>
                <p:cNvSpPr>
                  <a:spLocks/>
                </p:cNvSpPr>
                <p:nvPr/>
              </p:nvSpPr>
              <p:spPr bwMode="auto">
                <a:xfrm>
                  <a:off x="1746" y="2659"/>
                  <a:ext cx="136" cy="91"/>
                </a:xfrm>
                <a:custGeom>
                  <a:avLst/>
                  <a:gdLst>
                    <a:gd name="T0" fmla="*/ 0 w 136"/>
                    <a:gd name="T1" fmla="*/ 0 h 91"/>
                    <a:gd name="T2" fmla="*/ 136 w 136"/>
                    <a:gd name="T3" fmla="*/ 0 h 91"/>
                    <a:gd name="T4" fmla="*/ 136 w 136"/>
                    <a:gd name="T5" fmla="*/ 91 h 91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91"/>
                    <a:gd name="T11" fmla="*/ 136 w 136"/>
                    <a:gd name="T12" fmla="*/ 91 h 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91">
                      <a:moveTo>
                        <a:pt x="0" y="0"/>
                      </a:moveTo>
                      <a:lnTo>
                        <a:pt x="136" y="0"/>
                      </a:lnTo>
                      <a:lnTo>
                        <a:pt x="136" y="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12" name="Line 61"/>
                <p:cNvSpPr>
                  <a:spLocks noChangeShapeType="1"/>
                </p:cNvSpPr>
                <p:nvPr/>
              </p:nvSpPr>
              <p:spPr bwMode="auto">
                <a:xfrm>
                  <a:off x="1837" y="2752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13" name="Line 62"/>
                <p:cNvSpPr>
                  <a:spLocks noChangeShapeType="1"/>
                </p:cNvSpPr>
                <p:nvPr/>
              </p:nvSpPr>
              <p:spPr bwMode="auto">
                <a:xfrm>
                  <a:off x="1837" y="2771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14" name="Line 63"/>
                <p:cNvSpPr>
                  <a:spLocks noChangeShapeType="1"/>
                </p:cNvSpPr>
                <p:nvPr/>
              </p:nvSpPr>
              <p:spPr bwMode="auto">
                <a:xfrm>
                  <a:off x="1882" y="2772"/>
                  <a:ext cx="0" cy="9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15" name="AutoShape 64"/>
                <p:cNvSpPr>
                  <a:spLocks noChangeArrowheads="1"/>
                </p:cNvSpPr>
                <p:nvPr/>
              </p:nvSpPr>
              <p:spPr bwMode="auto">
                <a:xfrm flipV="1">
                  <a:off x="1859" y="2864"/>
                  <a:ext cx="45" cy="46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1310" name="Text Box 65"/>
              <p:cNvSpPr txBox="1">
                <a:spLocks noChangeArrowheads="1"/>
              </p:cNvSpPr>
              <p:nvPr/>
            </p:nvSpPr>
            <p:spPr bwMode="auto">
              <a:xfrm>
                <a:off x="1882" y="2655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800" b="0" i="1">
                    <a:latin typeface="Times New Roman" panose="02020603050405020304" pitchFamily="18" charset="0"/>
                  </a:rPr>
                  <a:t>C</a:t>
                </a:r>
                <a:r>
                  <a:rPr lang="en-US" altLang="zh-TW" sz="1800" b="0" i="1" baseline="-25000">
                    <a:latin typeface="Times New Roman" panose="02020603050405020304" pitchFamily="18" charset="0"/>
                  </a:rPr>
                  <a:t>DS</a:t>
                </a:r>
              </a:p>
            </p:txBody>
          </p:sp>
        </p:grpSp>
        <p:grpSp>
          <p:nvGrpSpPr>
            <p:cNvPr id="11286" name="Group 66"/>
            <p:cNvGrpSpPr>
              <a:grpSpLocks/>
            </p:cNvGrpSpPr>
            <p:nvPr/>
          </p:nvGrpSpPr>
          <p:grpSpPr bwMode="auto">
            <a:xfrm>
              <a:off x="1069" y="1684"/>
              <a:ext cx="465" cy="255"/>
              <a:chOff x="1746" y="2655"/>
              <a:chExt cx="465" cy="255"/>
            </a:xfrm>
          </p:grpSpPr>
          <p:grpSp>
            <p:nvGrpSpPr>
              <p:cNvPr id="11302" name="Group 67"/>
              <p:cNvGrpSpPr>
                <a:grpSpLocks/>
              </p:cNvGrpSpPr>
              <p:nvPr/>
            </p:nvGrpSpPr>
            <p:grpSpPr bwMode="auto">
              <a:xfrm>
                <a:off x="1746" y="2659"/>
                <a:ext cx="181" cy="251"/>
                <a:chOff x="1746" y="2659"/>
                <a:chExt cx="181" cy="251"/>
              </a:xfrm>
            </p:grpSpPr>
            <p:sp>
              <p:nvSpPr>
                <p:cNvPr id="11304" name="Freeform 68"/>
                <p:cNvSpPr>
                  <a:spLocks/>
                </p:cNvSpPr>
                <p:nvPr/>
              </p:nvSpPr>
              <p:spPr bwMode="auto">
                <a:xfrm>
                  <a:off x="1746" y="2659"/>
                  <a:ext cx="136" cy="91"/>
                </a:xfrm>
                <a:custGeom>
                  <a:avLst/>
                  <a:gdLst>
                    <a:gd name="T0" fmla="*/ 0 w 136"/>
                    <a:gd name="T1" fmla="*/ 0 h 91"/>
                    <a:gd name="T2" fmla="*/ 136 w 136"/>
                    <a:gd name="T3" fmla="*/ 0 h 91"/>
                    <a:gd name="T4" fmla="*/ 136 w 136"/>
                    <a:gd name="T5" fmla="*/ 91 h 91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91"/>
                    <a:gd name="T11" fmla="*/ 136 w 136"/>
                    <a:gd name="T12" fmla="*/ 91 h 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91">
                      <a:moveTo>
                        <a:pt x="0" y="0"/>
                      </a:moveTo>
                      <a:lnTo>
                        <a:pt x="136" y="0"/>
                      </a:lnTo>
                      <a:lnTo>
                        <a:pt x="136" y="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05" name="Line 69"/>
                <p:cNvSpPr>
                  <a:spLocks noChangeShapeType="1"/>
                </p:cNvSpPr>
                <p:nvPr/>
              </p:nvSpPr>
              <p:spPr bwMode="auto">
                <a:xfrm>
                  <a:off x="1837" y="2752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06" name="Line 70"/>
                <p:cNvSpPr>
                  <a:spLocks noChangeShapeType="1"/>
                </p:cNvSpPr>
                <p:nvPr/>
              </p:nvSpPr>
              <p:spPr bwMode="auto">
                <a:xfrm>
                  <a:off x="1837" y="2771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07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72"/>
                  <a:ext cx="0" cy="9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1308" name="AutoShape 72"/>
                <p:cNvSpPr>
                  <a:spLocks noChangeArrowheads="1"/>
                </p:cNvSpPr>
                <p:nvPr/>
              </p:nvSpPr>
              <p:spPr bwMode="auto">
                <a:xfrm flipV="1">
                  <a:off x="1859" y="2864"/>
                  <a:ext cx="45" cy="46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1303" name="Text Box 73"/>
              <p:cNvSpPr txBox="1">
                <a:spLocks noChangeArrowheads="1"/>
              </p:cNvSpPr>
              <p:nvPr/>
            </p:nvSpPr>
            <p:spPr bwMode="auto">
              <a:xfrm>
                <a:off x="1882" y="2655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800" b="0" i="1">
                    <a:latin typeface="Times New Roman" panose="02020603050405020304" pitchFamily="18" charset="0"/>
                  </a:rPr>
                  <a:t>C</a:t>
                </a:r>
                <a:r>
                  <a:rPr lang="en-US" altLang="zh-TW" sz="1800" b="0" i="1" baseline="-25000">
                    <a:latin typeface="Times New Roman" panose="02020603050405020304" pitchFamily="18" charset="0"/>
                  </a:rPr>
                  <a:t>DS</a:t>
                </a:r>
              </a:p>
            </p:txBody>
          </p:sp>
        </p:grpSp>
        <p:grpSp>
          <p:nvGrpSpPr>
            <p:cNvPr id="11287" name="Group 74"/>
            <p:cNvGrpSpPr>
              <a:grpSpLocks/>
            </p:cNvGrpSpPr>
            <p:nvPr/>
          </p:nvGrpSpPr>
          <p:grpSpPr bwMode="auto">
            <a:xfrm>
              <a:off x="1699" y="1613"/>
              <a:ext cx="459" cy="616"/>
              <a:chOff x="1746" y="2659"/>
              <a:chExt cx="181" cy="251"/>
            </a:xfrm>
          </p:grpSpPr>
          <p:sp>
            <p:nvSpPr>
              <p:cNvPr id="11297" name="Freeform 75"/>
              <p:cNvSpPr>
                <a:spLocks/>
              </p:cNvSpPr>
              <p:nvPr/>
            </p:nvSpPr>
            <p:spPr bwMode="auto">
              <a:xfrm>
                <a:off x="1746" y="2659"/>
                <a:ext cx="136" cy="91"/>
              </a:xfrm>
              <a:custGeom>
                <a:avLst/>
                <a:gdLst>
                  <a:gd name="T0" fmla="*/ 0 w 136"/>
                  <a:gd name="T1" fmla="*/ 0 h 91"/>
                  <a:gd name="T2" fmla="*/ 136 w 136"/>
                  <a:gd name="T3" fmla="*/ 0 h 91"/>
                  <a:gd name="T4" fmla="*/ 136 w 136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91"/>
                  <a:gd name="T11" fmla="*/ 136 w 136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91">
                    <a:moveTo>
                      <a:pt x="0" y="0"/>
                    </a:moveTo>
                    <a:lnTo>
                      <a:pt x="136" y="0"/>
                    </a:lnTo>
                    <a:lnTo>
                      <a:pt x="136" y="91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8" name="Line 76"/>
              <p:cNvSpPr>
                <a:spLocks noChangeShapeType="1"/>
              </p:cNvSpPr>
              <p:nvPr/>
            </p:nvSpPr>
            <p:spPr bwMode="auto">
              <a:xfrm>
                <a:off x="1837" y="2752"/>
                <a:ext cx="9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9" name="Line 77"/>
              <p:cNvSpPr>
                <a:spLocks noChangeShapeType="1"/>
              </p:cNvSpPr>
              <p:nvPr/>
            </p:nvSpPr>
            <p:spPr bwMode="auto">
              <a:xfrm>
                <a:off x="1837" y="2771"/>
                <a:ext cx="9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00" name="Line 78"/>
              <p:cNvSpPr>
                <a:spLocks noChangeShapeType="1"/>
              </p:cNvSpPr>
              <p:nvPr/>
            </p:nvSpPr>
            <p:spPr bwMode="auto">
              <a:xfrm>
                <a:off x="1882" y="2772"/>
                <a:ext cx="0" cy="9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01" name="AutoShape 79"/>
              <p:cNvSpPr>
                <a:spLocks noChangeArrowheads="1"/>
              </p:cNvSpPr>
              <p:nvPr/>
            </p:nvSpPr>
            <p:spPr bwMode="auto">
              <a:xfrm flipV="1">
                <a:off x="1859" y="2864"/>
                <a:ext cx="45" cy="46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11288" name="Text Box 80"/>
            <p:cNvSpPr txBox="1">
              <a:spLocks noChangeArrowheads="1"/>
            </p:cNvSpPr>
            <p:nvPr/>
          </p:nvSpPr>
          <p:spPr bwMode="auto">
            <a:xfrm>
              <a:off x="2153" y="1775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 b="0" i="1">
                  <a:latin typeface="Times New Roman" panose="02020603050405020304" pitchFamily="18" charset="0"/>
                </a:rPr>
                <a:t>OC</a:t>
              </a:r>
              <a:r>
                <a:rPr lang="en-US" altLang="zh-TW" sz="1800" b="0" i="1" baseline="-25000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1289" name="Text Box 81"/>
            <p:cNvSpPr txBox="1">
              <a:spLocks noChangeArrowheads="1"/>
            </p:cNvSpPr>
            <p:nvPr/>
          </p:nvSpPr>
          <p:spPr bwMode="auto">
            <a:xfrm>
              <a:off x="1719" y="1207"/>
              <a:ext cx="3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b="0" i="1">
                  <a:latin typeface="Arial" panose="020B0604020202020204" pitchFamily="34" charset="0"/>
                </a:rPr>
                <a:t>s:1</a:t>
              </a:r>
            </a:p>
          </p:txBody>
        </p:sp>
        <p:sp>
          <p:nvSpPr>
            <p:cNvPr id="11290" name="Text Box 82"/>
            <p:cNvSpPr txBox="1">
              <a:spLocks noChangeArrowheads="1"/>
            </p:cNvSpPr>
            <p:nvPr/>
          </p:nvSpPr>
          <p:spPr bwMode="auto">
            <a:xfrm>
              <a:off x="-8" y="927"/>
              <a:ext cx="4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R</a:t>
              </a:r>
              <a:r>
                <a:rPr lang="en-US" altLang="zh-TW" sz="2400" b="0" baseline="-25000">
                  <a:latin typeface="Arial" panose="020B0604020202020204" pitchFamily="34" charset="0"/>
                </a:rPr>
                <a:t>p</a:t>
              </a:r>
              <a:r>
                <a:rPr lang="en-US" altLang="zh-TW" sz="2400" b="0">
                  <a:latin typeface="Arial" panose="020B0604020202020204" pitchFamily="34" charset="0"/>
                </a:rPr>
                <a:t>/s</a:t>
              </a:r>
            </a:p>
          </p:txBody>
        </p:sp>
        <p:sp>
          <p:nvSpPr>
            <p:cNvPr id="11291" name="Freeform 83"/>
            <p:cNvSpPr>
              <a:spLocks/>
            </p:cNvSpPr>
            <p:nvPr/>
          </p:nvSpPr>
          <p:spPr bwMode="auto">
            <a:xfrm>
              <a:off x="1973" y="1613"/>
              <a:ext cx="798" cy="223"/>
            </a:xfrm>
            <a:custGeom>
              <a:avLst/>
              <a:gdLst>
                <a:gd name="T0" fmla="*/ 0 w 136"/>
                <a:gd name="T1" fmla="*/ 0 h 91"/>
                <a:gd name="T2" fmla="*/ 27472 w 136"/>
                <a:gd name="T3" fmla="*/ 0 h 91"/>
                <a:gd name="T4" fmla="*/ 27472 w 136"/>
                <a:gd name="T5" fmla="*/ 1338 h 91"/>
                <a:gd name="T6" fmla="*/ 0 60000 65536"/>
                <a:gd name="T7" fmla="*/ 0 60000 65536"/>
                <a:gd name="T8" fmla="*/ 0 60000 65536"/>
                <a:gd name="T9" fmla="*/ 0 w 136"/>
                <a:gd name="T10" fmla="*/ 0 h 91"/>
                <a:gd name="T11" fmla="*/ 136 w 136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91">
                  <a:moveTo>
                    <a:pt x="0" y="0"/>
                  </a:moveTo>
                  <a:lnTo>
                    <a:pt x="136" y="0"/>
                  </a:lnTo>
                  <a:lnTo>
                    <a:pt x="136" y="91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2" name="Line 84"/>
            <p:cNvSpPr>
              <a:spLocks noChangeShapeType="1"/>
            </p:cNvSpPr>
            <p:nvPr/>
          </p:nvSpPr>
          <p:spPr bwMode="auto">
            <a:xfrm>
              <a:off x="2657" y="1841"/>
              <a:ext cx="22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3" name="Line 85"/>
            <p:cNvSpPr>
              <a:spLocks noChangeShapeType="1"/>
            </p:cNvSpPr>
            <p:nvPr/>
          </p:nvSpPr>
          <p:spPr bwMode="auto">
            <a:xfrm>
              <a:off x="2657" y="1888"/>
              <a:ext cx="22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4" name="Line 86"/>
            <p:cNvSpPr>
              <a:spLocks noChangeShapeType="1"/>
            </p:cNvSpPr>
            <p:nvPr/>
          </p:nvSpPr>
          <p:spPr bwMode="auto">
            <a:xfrm>
              <a:off x="2771" y="1890"/>
              <a:ext cx="0" cy="22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5" name="AutoShape 87"/>
            <p:cNvSpPr>
              <a:spLocks noChangeArrowheads="1"/>
            </p:cNvSpPr>
            <p:nvPr/>
          </p:nvSpPr>
          <p:spPr bwMode="auto">
            <a:xfrm flipV="1">
              <a:off x="2713" y="2116"/>
              <a:ext cx="114" cy="11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1296" name="Text Box 88"/>
            <p:cNvSpPr txBox="1">
              <a:spLocks noChangeArrowheads="1"/>
            </p:cNvSpPr>
            <p:nvPr/>
          </p:nvSpPr>
          <p:spPr bwMode="auto">
            <a:xfrm>
              <a:off x="2852" y="1775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 b="0" i="1">
                  <a:latin typeface="Times New Roman" panose="02020603050405020304" pitchFamily="18" charset="0"/>
                </a:rPr>
                <a:t>rOC</a:t>
              </a:r>
              <a:r>
                <a:rPr lang="en-US" altLang="zh-TW" sz="1800" b="0" i="1" baseline="-25000">
                  <a:latin typeface="Times New Roman" panose="02020603050405020304" pitchFamily="18" charset="0"/>
                </a:rPr>
                <a:t>g</a:t>
              </a:r>
            </a:p>
          </p:txBody>
        </p:sp>
      </p:grpSp>
      <p:graphicFrame>
        <p:nvGraphicFramePr>
          <p:cNvPr id="655449" name="Object 89"/>
          <p:cNvGraphicFramePr>
            <a:graphicFrameLocks noChangeAspect="1"/>
          </p:cNvGraphicFramePr>
          <p:nvPr/>
        </p:nvGraphicFramePr>
        <p:xfrm>
          <a:off x="2087563" y="4845050"/>
          <a:ext cx="3810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方程式" r:id="rId6" imgW="1600200" imgH="215640" progId="Equation.3">
                  <p:embed/>
                </p:oleObj>
              </mc:Choice>
              <mc:Fallback>
                <p:oleObj name="方程式" r:id="rId6" imgW="1600200" imgH="21564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4845050"/>
                        <a:ext cx="38100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0" name="Object 90"/>
          <p:cNvGraphicFramePr>
            <a:graphicFrameLocks noChangeAspect="1"/>
          </p:cNvGraphicFramePr>
          <p:nvPr/>
        </p:nvGraphicFramePr>
        <p:xfrm>
          <a:off x="2028825" y="5492750"/>
          <a:ext cx="39306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方程式" r:id="rId8" imgW="1650960" imgH="215640" progId="Equation.3">
                  <p:embed/>
                </p:oleObj>
              </mc:Choice>
              <mc:Fallback>
                <p:oleObj name="方程式" r:id="rId8" imgW="1650960" imgH="21564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5492750"/>
                        <a:ext cx="39306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91"/>
          <p:cNvGrpSpPr>
            <a:grpSpLocks/>
          </p:cNvGrpSpPr>
          <p:nvPr/>
        </p:nvGrpSpPr>
        <p:grpSpPr bwMode="auto">
          <a:xfrm>
            <a:off x="4710113" y="5853113"/>
            <a:ext cx="2322512" cy="457200"/>
            <a:chOff x="1837" y="3566"/>
            <a:chExt cx="1463" cy="288"/>
          </a:xfrm>
        </p:grpSpPr>
        <p:sp>
          <p:nvSpPr>
            <p:cNvPr id="11275" name="Freeform 92"/>
            <p:cNvSpPr>
              <a:spLocks/>
            </p:cNvSpPr>
            <p:nvPr/>
          </p:nvSpPr>
          <p:spPr bwMode="auto">
            <a:xfrm>
              <a:off x="1837" y="3612"/>
              <a:ext cx="408" cy="136"/>
            </a:xfrm>
            <a:custGeom>
              <a:avLst/>
              <a:gdLst>
                <a:gd name="T0" fmla="*/ 0 w 408"/>
                <a:gd name="T1" fmla="*/ 0 h 136"/>
                <a:gd name="T2" fmla="*/ 0 w 408"/>
                <a:gd name="T3" fmla="*/ 136 h 136"/>
                <a:gd name="T4" fmla="*/ 408 w 408"/>
                <a:gd name="T5" fmla="*/ 136 h 136"/>
                <a:gd name="T6" fmla="*/ 0 60000 65536"/>
                <a:gd name="T7" fmla="*/ 0 60000 65536"/>
                <a:gd name="T8" fmla="*/ 0 60000 65536"/>
                <a:gd name="T9" fmla="*/ 0 w 408"/>
                <a:gd name="T10" fmla="*/ 0 h 136"/>
                <a:gd name="T11" fmla="*/ 408 w 40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136">
                  <a:moveTo>
                    <a:pt x="0" y="0"/>
                  </a:moveTo>
                  <a:lnTo>
                    <a:pt x="0" y="136"/>
                  </a:lnTo>
                  <a:lnTo>
                    <a:pt x="408" y="136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6" name="Text Box 93"/>
            <p:cNvSpPr txBox="1">
              <a:spLocks noChangeArrowheads="1"/>
            </p:cNvSpPr>
            <p:nvPr/>
          </p:nvSpPr>
          <p:spPr bwMode="auto">
            <a:xfrm>
              <a:off x="2266" y="3566"/>
              <a:ext cx="10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output part</a:t>
              </a: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3917950" y="5926138"/>
            <a:ext cx="3175000" cy="815975"/>
            <a:chOff x="1338" y="3612"/>
            <a:chExt cx="2000" cy="514"/>
          </a:xfrm>
        </p:grpSpPr>
        <p:sp>
          <p:nvSpPr>
            <p:cNvPr id="11273" name="Freeform 95"/>
            <p:cNvSpPr>
              <a:spLocks/>
            </p:cNvSpPr>
            <p:nvPr/>
          </p:nvSpPr>
          <p:spPr bwMode="auto">
            <a:xfrm>
              <a:off x="1338" y="3612"/>
              <a:ext cx="907" cy="362"/>
            </a:xfrm>
            <a:custGeom>
              <a:avLst/>
              <a:gdLst>
                <a:gd name="T0" fmla="*/ 0 w 408"/>
                <a:gd name="T1" fmla="*/ 0 h 136"/>
                <a:gd name="T2" fmla="*/ 0 w 408"/>
                <a:gd name="T3" fmla="*/ 2566 h 136"/>
                <a:gd name="T4" fmla="*/ 4482 w 408"/>
                <a:gd name="T5" fmla="*/ 2566 h 136"/>
                <a:gd name="T6" fmla="*/ 0 60000 65536"/>
                <a:gd name="T7" fmla="*/ 0 60000 65536"/>
                <a:gd name="T8" fmla="*/ 0 60000 65536"/>
                <a:gd name="T9" fmla="*/ 0 w 408"/>
                <a:gd name="T10" fmla="*/ 0 h 136"/>
                <a:gd name="T11" fmla="*/ 408 w 40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136">
                  <a:moveTo>
                    <a:pt x="0" y="0"/>
                  </a:moveTo>
                  <a:lnTo>
                    <a:pt x="0" y="136"/>
                  </a:lnTo>
                  <a:lnTo>
                    <a:pt x="408" y="136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4" name="Text Box 96"/>
            <p:cNvSpPr txBox="1">
              <a:spLocks noChangeArrowheads="1"/>
            </p:cNvSpPr>
            <p:nvPr/>
          </p:nvSpPr>
          <p:spPr bwMode="auto">
            <a:xfrm>
              <a:off x="2207" y="3838"/>
              <a:ext cx="11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internal part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Transistor Stage-Ratio Principle</a:t>
            </a:r>
          </a:p>
          <a:p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Equal Rise/Fall Time Design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476375" y="1751013"/>
          <a:ext cx="14509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方程式" r:id="rId4" imgW="609480" imgH="215640" progId="Equation.3">
                  <p:embed/>
                </p:oleObj>
              </mc:Choice>
              <mc:Fallback>
                <p:oleObj name="方程式" r:id="rId4" imgW="6094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51013"/>
                        <a:ext cx="14509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2916238" y="1751013"/>
          <a:ext cx="40798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方程式" r:id="rId6" imgW="1714320" imgH="215640" progId="Equation.3">
                  <p:embed/>
                </p:oleObj>
              </mc:Choice>
              <mc:Fallback>
                <p:oleObj name="方程式" r:id="rId6" imgW="17143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751013"/>
                        <a:ext cx="40798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2916238" y="2327275"/>
          <a:ext cx="39893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方程式" r:id="rId8" imgW="1676160" imgH="215640" progId="Equation.3">
                  <p:embed/>
                </p:oleObj>
              </mc:Choice>
              <mc:Fallback>
                <p:oleObj name="方程式" r:id="rId8" imgW="16761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327275"/>
                        <a:ext cx="39893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3213" y="3479800"/>
            <a:ext cx="2949575" cy="2541588"/>
            <a:chOff x="3515" y="981"/>
            <a:chExt cx="1858" cy="1601"/>
          </a:xfrm>
        </p:grpSpPr>
        <p:grpSp>
          <p:nvGrpSpPr>
            <p:cNvPr id="12298" name="Group 7"/>
            <p:cNvGrpSpPr>
              <a:grpSpLocks/>
            </p:cNvGrpSpPr>
            <p:nvPr/>
          </p:nvGrpSpPr>
          <p:grpSpPr bwMode="auto">
            <a:xfrm>
              <a:off x="3651" y="981"/>
              <a:ext cx="681" cy="952"/>
              <a:chOff x="3560" y="1389"/>
              <a:chExt cx="681" cy="952"/>
            </a:xfrm>
          </p:grpSpPr>
          <p:sp>
            <p:nvSpPr>
              <p:cNvPr id="12309" name="Rectangle 8"/>
              <p:cNvSpPr>
                <a:spLocks noChangeArrowheads="1"/>
              </p:cNvSpPr>
              <p:nvPr/>
            </p:nvSpPr>
            <p:spPr bwMode="auto">
              <a:xfrm>
                <a:off x="3560" y="1389"/>
                <a:ext cx="136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0" name="Rectangle 9"/>
              <p:cNvSpPr>
                <a:spLocks noChangeArrowheads="1"/>
              </p:cNvSpPr>
              <p:nvPr/>
            </p:nvSpPr>
            <p:spPr bwMode="auto">
              <a:xfrm>
                <a:off x="3560" y="1661"/>
                <a:ext cx="681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1" name="Rectangle 10"/>
              <p:cNvSpPr>
                <a:spLocks noChangeArrowheads="1"/>
              </p:cNvSpPr>
              <p:nvPr/>
            </p:nvSpPr>
            <p:spPr bwMode="auto">
              <a:xfrm>
                <a:off x="3742" y="1389"/>
                <a:ext cx="136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2" name="Rectangle 11"/>
              <p:cNvSpPr>
                <a:spLocks noChangeArrowheads="1"/>
              </p:cNvSpPr>
              <p:nvPr/>
            </p:nvSpPr>
            <p:spPr bwMode="auto">
              <a:xfrm>
                <a:off x="3923" y="1389"/>
                <a:ext cx="136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3" name="Rectangle 12"/>
              <p:cNvSpPr>
                <a:spLocks noChangeArrowheads="1"/>
              </p:cNvSpPr>
              <p:nvPr/>
            </p:nvSpPr>
            <p:spPr bwMode="auto">
              <a:xfrm>
                <a:off x="4105" y="1389"/>
                <a:ext cx="136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4" name="Rectangle 13"/>
              <p:cNvSpPr>
                <a:spLocks noChangeArrowheads="1"/>
              </p:cNvSpPr>
              <p:nvPr/>
            </p:nvSpPr>
            <p:spPr bwMode="auto">
              <a:xfrm>
                <a:off x="3560" y="1842"/>
                <a:ext cx="681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5" name="Rectangle 14"/>
              <p:cNvSpPr>
                <a:spLocks noChangeArrowheads="1"/>
              </p:cNvSpPr>
              <p:nvPr/>
            </p:nvSpPr>
            <p:spPr bwMode="auto">
              <a:xfrm>
                <a:off x="3560" y="2024"/>
                <a:ext cx="681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16" name="Rectangle 15"/>
              <p:cNvSpPr>
                <a:spLocks noChangeArrowheads="1"/>
              </p:cNvSpPr>
              <p:nvPr/>
            </p:nvSpPr>
            <p:spPr bwMode="auto">
              <a:xfrm>
                <a:off x="3560" y="2205"/>
                <a:ext cx="681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12299" name="Group 16"/>
            <p:cNvGrpSpPr>
              <a:grpSpLocks/>
            </p:cNvGrpSpPr>
            <p:nvPr/>
          </p:nvGrpSpPr>
          <p:grpSpPr bwMode="auto">
            <a:xfrm>
              <a:off x="4649" y="981"/>
              <a:ext cx="681" cy="952"/>
              <a:chOff x="4649" y="981"/>
              <a:chExt cx="681" cy="952"/>
            </a:xfrm>
          </p:grpSpPr>
          <p:sp>
            <p:nvSpPr>
              <p:cNvPr id="12301" name="Rectangle 17"/>
              <p:cNvSpPr>
                <a:spLocks noChangeArrowheads="1"/>
              </p:cNvSpPr>
              <p:nvPr/>
            </p:nvSpPr>
            <p:spPr bwMode="auto">
              <a:xfrm>
                <a:off x="4649" y="1797"/>
                <a:ext cx="136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2" name="Rectangle 18"/>
              <p:cNvSpPr>
                <a:spLocks noChangeArrowheads="1"/>
              </p:cNvSpPr>
              <p:nvPr/>
            </p:nvSpPr>
            <p:spPr bwMode="auto">
              <a:xfrm>
                <a:off x="4649" y="981"/>
                <a:ext cx="681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3" name="Rectangle 19"/>
              <p:cNvSpPr>
                <a:spLocks noChangeArrowheads="1"/>
              </p:cNvSpPr>
              <p:nvPr/>
            </p:nvSpPr>
            <p:spPr bwMode="auto">
              <a:xfrm>
                <a:off x="4831" y="1797"/>
                <a:ext cx="136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4" name="Rectangle 20"/>
              <p:cNvSpPr>
                <a:spLocks noChangeArrowheads="1"/>
              </p:cNvSpPr>
              <p:nvPr/>
            </p:nvSpPr>
            <p:spPr bwMode="auto">
              <a:xfrm>
                <a:off x="5012" y="1797"/>
                <a:ext cx="136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5" name="Rectangle 21"/>
              <p:cNvSpPr>
                <a:spLocks noChangeArrowheads="1"/>
              </p:cNvSpPr>
              <p:nvPr/>
            </p:nvSpPr>
            <p:spPr bwMode="auto">
              <a:xfrm>
                <a:off x="5194" y="1797"/>
                <a:ext cx="136" cy="136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6" name="Rectangle 22"/>
              <p:cNvSpPr>
                <a:spLocks noChangeArrowheads="1"/>
              </p:cNvSpPr>
              <p:nvPr/>
            </p:nvSpPr>
            <p:spPr bwMode="auto">
              <a:xfrm>
                <a:off x="4649" y="1162"/>
                <a:ext cx="681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7" name="Rectangle 23"/>
              <p:cNvSpPr>
                <a:spLocks noChangeArrowheads="1"/>
              </p:cNvSpPr>
              <p:nvPr/>
            </p:nvSpPr>
            <p:spPr bwMode="auto">
              <a:xfrm>
                <a:off x="4649" y="1344"/>
                <a:ext cx="681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2308" name="Rectangle 24"/>
              <p:cNvSpPr>
                <a:spLocks noChangeArrowheads="1"/>
              </p:cNvSpPr>
              <p:nvPr/>
            </p:nvSpPr>
            <p:spPr bwMode="auto">
              <a:xfrm>
                <a:off x="4649" y="1525"/>
                <a:ext cx="681" cy="13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12300" name="Text Box 25"/>
            <p:cNvSpPr txBox="1">
              <a:spLocks noChangeArrowheads="1"/>
            </p:cNvSpPr>
            <p:nvPr/>
          </p:nvSpPr>
          <p:spPr bwMode="auto">
            <a:xfrm>
              <a:off x="3515" y="2024"/>
              <a:ext cx="18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>
                  <a:latin typeface="Arial" panose="020B0604020202020204" pitchFamily="34" charset="0"/>
                </a:rPr>
                <a:t>Normalized-mobility </a:t>
              </a:r>
            </a:p>
          </p:txBody>
        </p:sp>
        <p:graphicFrame>
          <p:nvGraphicFramePr>
            <p:cNvPr id="12293" name="Object 26"/>
            <p:cNvGraphicFramePr>
              <a:graphicFrameLocks noChangeAspect="1"/>
            </p:cNvGraphicFramePr>
            <p:nvPr/>
          </p:nvGraphicFramePr>
          <p:xfrm>
            <a:off x="3696" y="2296"/>
            <a:ext cx="1466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name="方程式" r:id="rId10" imgW="977760" imgH="190440" progId="Equation.3">
                    <p:embed/>
                  </p:oleObj>
                </mc:Choice>
                <mc:Fallback>
                  <p:oleObj name="方程式" r:id="rId10" imgW="977760" imgH="19044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296"/>
                          <a:ext cx="1466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7435" name="Freeform 27"/>
          <p:cNvSpPr>
            <a:spLocks/>
          </p:cNvSpPr>
          <p:nvPr/>
        </p:nvSpPr>
        <p:spPr bwMode="auto">
          <a:xfrm>
            <a:off x="3130550" y="3479800"/>
            <a:ext cx="1152525" cy="358775"/>
          </a:xfrm>
          <a:custGeom>
            <a:avLst/>
            <a:gdLst>
              <a:gd name="T0" fmla="*/ 0 w 998"/>
              <a:gd name="T1" fmla="*/ 0 h 318"/>
              <a:gd name="T2" fmla="*/ 2147483647 w 998"/>
              <a:gd name="T3" fmla="*/ 2147483647 h 318"/>
              <a:gd name="T4" fmla="*/ 2147483647 w 998"/>
              <a:gd name="T5" fmla="*/ 2147483647 h 318"/>
              <a:gd name="T6" fmla="*/ 2147483647 w 998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318"/>
              <a:gd name="T14" fmla="*/ 998 w 998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318">
                <a:moveTo>
                  <a:pt x="0" y="0"/>
                </a:moveTo>
                <a:cubicBezTo>
                  <a:pt x="0" y="72"/>
                  <a:pt x="1" y="144"/>
                  <a:pt x="137" y="182"/>
                </a:cubicBezTo>
                <a:cubicBezTo>
                  <a:pt x="273" y="220"/>
                  <a:pt x="674" y="204"/>
                  <a:pt x="817" y="227"/>
                </a:cubicBezTo>
                <a:cubicBezTo>
                  <a:pt x="960" y="250"/>
                  <a:pt x="979" y="284"/>
                  <a:pt x="998" y="31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57436" name="Freeform 28"/>
          <p:cNvSpPr>
            <a:spLocks/>
          </p:cNvSpPr>
          <p:nvPr/>
        </p:nvSpPr>
        <p:spPr bwMode="auto">
          <a:xfrm>
            <a:off x="3551238" y="3719513"/>
            <a:ext cx="515937" cy="1271587"/>
          </a:xfrm>
          <a:custGeom>
            <a:avLst/>
            <a:gdLst>
              <a:gd name="T0" fmla="*/ 2147483647 w 325"/>
              <a:gd name="T1" fmla="*/ 2147483647 h 801"/>
              <a:gd name="T2" fmla="*/ 2147483647 w 325"/>
              <a:gd name="T3" fmla="*/ 2147483647 h 801"/>
              <a:gd name="T4" fmla="*/ 2147483647 w 325"/>
              <a:gd name="T5" fmla="*/ 2147483647 h 801"/>
              <a:gd name="T6" fmla="*/ 0 60000 65536"/>
              <a:gd name="T7" fmla="*/ 0 60000 65536"/>
              <a:gd name="T8" fmla="*/ 0 60000 65536"/>
              <a:gd name="T9" fmla="*/ 0 w 325"/>
              <a:gd name="T10" fmla="*/ 0 h 801"/>
              <a:gd name="T11" fmla="*/ 325 w 325"/>
              <a:gd name="T12" fmla="*/ 801 h 8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801">
                <a:moveTo>
                  <a:pt x="325" y="75"/>
                </a:moveTo>
                <a:cubicBezTo>
                  <a:pt x="215" y="37"/>
                  <a:pt x="106" y="0"/>
                  <a:pt x="53" y="121"/>
                </a:cubicBezTo>
                <a:cubicBezTo>
                  <a:pt x="0" y="242"/>
                  <a:pt x="4" y="521"/>
                  <a:pt x="8" y="80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5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Transistor Stage-Ratio Principle</a:t>
            </a:r>
          </a:p>
          <a:p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High-Speed Design Guideline</a:t>
            </a:r>
          </a:p>
        </p:txBody>
      </p:sp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1331913" y="1773238"/>
            <a:ext cx="708342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Use NAND instead of NOR gates 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Place inverters at high-fanout nodes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Fanin &lt; 5; Fanout &lt; 10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Use min.-sized gates on high-fanout nodes;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>
                <a:latin typeface="Arial" panose="020B0604020202020204" pitchFamily="34" charset="0"/>
                <a:ea typeface="標楷體" panose="03000509000000000000" pitchFamily="65" charset="-120"/>
              </a:rPr>
              <a:t>Keep Rise/Fall edges sharp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Logical Efforts</a:t>
            </a:r>
          </a:p>
          <a:p>
            <a:endParaRPr lang="en-US" altLang="zh-TW" sz="28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692254" name="Rectangle 30"/>
          <p:cNvSpPr>
            <a:spLocks noChangeArrowheads="1"/>
          </p:cNvSpPr>
          <p:nvPr/>
        </p:nvSpPr>
        <p:spPr bwMode="auto">
          <a:xfrm>
            <a:off x="323850" y="1268413"/>
            <a:ext cx="8569325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Usually, select </a:t>
            </a:r>
            <a:r>
              <a:rPr lang="en-US" altLang="zh-TW" sz="2800" b="0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input capacitance </a:t>
            </a:r>
            <a:r>
              <a:rPr lang="en-US" altLang="zh-TW" sz="2800" b="0" i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800" b="0" i="1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, </a:t>
            </a:r>
            <a:r>
              <a:rPr lang="en-US" altLang="zh-TW" sz="2800" b="0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turn-on resistance </a:t>
            </a:r>
            <a:r>
              <a:rPr lang="en-US" altLang="zh-TW" sz="2800" b="0" i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</a:t>
            </a:r>
            <a:r>
              <a:rPr lang="en-US" altLang="zh-TW" sz="2800" b="0" i="1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on</a:t>
            </a: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 as units.</a:t>
            </a:r>
          </a:p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Mark the transistor widths in units </a:t>
            </a:r>
            <a:r>
              <a:rPr lang="en-US" altLang="zh-TW" sz="2800" b="0" i="1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800" b="0" i="1" baseline="-25000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min</a:t>
            </a:r>
            <a:r>
              <a:rPr lang="en-US" altLang="zh-TW" sz="2800" b="0" i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when all </a:t>
            </a:r>
            <a:r>
              <a:rPr lang="en-US" altLang="zh-TW" sz="2800" b="0" i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’s = </a:t>
            </a:r>
            <a:r>
              <a:rPr lang="en-US" altLang="zh-TW" sz="2800" b="0" i="1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800" b="0" i="1" baseline="-25000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min</a:t>
            </a: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 </a:t>
            </a:r>
          </a:p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sz="2800" b="0" dirty="0">
                <a:latin typeface="Arial" panose="020B0604020202020204" pitchFamily="34" charset="0"/>
                <a:ea typeface="標楷體" panose="03000509000000000000" pitchFamily="65" charset="-120"/>
              </a:rPr>
              <a:t>Assume </a:t>
            </a:r>
            <a:r>
              <a:rPr lang="en-US" altLang="zh-TW" sz="2800" b="0" i="1" dirty="0" err="1">
                <a:solidFill>
                  <a:schemeClr val="bg1"/>
                </a:solidFill>
                <a:latin typeface="Symbol" panose="05050102010706020507" pitchFamily="18" charset="2"/>
                <a:ea typeface="標楷體" panose="03000509000000000000" pitchFamily="65" charset="-120"/>
              </a:rPr>
              <a:t>m</a:t>
            </a:r>
            <a:r>
              <a:rPr lang="en-US" altLang="zh-TW" sz="2800" b="0" i="1" baseline="-25000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800" b="0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en-US" altLang="zh-TW" sz="2800" b="0" i="1" dirty="0" err="1">
                <a:solidFill>
                  <a:schemeClr val="bg1"/>
                </a:solidFill>
                <a:latin typeface="Symbol" panose="05050102010706020507" pitchFamily="18" charset="2"/>
                <a:ea typeface="標楷體" panose="03000509000000000000" pitchFamily="65" charset="-120"/>
              </a:rPr>
              <a:t>m</a:t>
            </a:r>
            <a:r>
              <a:rPr lang="en-US" altLang="zh-TW" sz="2800" b="0" i="1" baseline="-25000" dirty="0" err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800" b="0" i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~ </a:t>
            </a:r>
            <a:r>
              <a:rPr lang="en-US" altLang="zh-TW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2.5</a:t>
            </a:r>
            <a:endParaRPr lang="en-US" altLang="zh-TW" sz="2800" b="0" i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419475" y="3068638"/>
            <a:ext cx="2089150" cy="2881312"/>
            <a:chOff x="2154" y="1933"/>
            <a:chExt cx="1316" cy="1815"/>
          </a:xfrm>
        </p:grpSpPr>
        <p:grpSp>
          <p:nvGrpSpPr>
            <p:cNvPr id="41998" name="Group 32"/>
            <p:cNvGrpSpPr>
              <a:grpSpLocks/>
            </p:cNvGrpSpPr>
            <p:nvPr/>
          </p:nvGrpSpPr>
          <p:grpSpPr bwMode="auto">
            <a:xfrm>
              <a:off x="2608" y="3112"/>
              <a:ext cx="136" cy="545"/>
              <a:chOff x="1338" y="2568"/>
              <a:chExt cx="136" cy="545"/>
            </a:xfrm>
          </p:grpSpPr>
          <p:sp>
            <p:nvSpPr>
              <p:cNvPr id="42018" name="Freeform 33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2019" name="Line 34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1999" name="Group 35"/>
            <p:cNvGrpSpPr>
              <a:grpSpLocks/>
            </p:cNvGrpSpPr>
            <p:nvPr/>
          </p:nvGrpSpPr>
          <p:grpSpPr bwMode="auto">
            <a:xfrm>
              <a:off x="2608" y="2432"/>
              <a:ext cx="136" cy="545"/>
              <a:chOff x="1338" y="2568"/>
              <a:chExt cx="136" cy="545"/>
            </a:xfrm>
          </p:grpSpPr>
          <p:sp>
            <p:nvSpPr>
              <p:cNvPr id="42016" name="Freeform 36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2017" name="Line 37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2000" name="Oval 38"/>
            <p:cNvSpPr>
              <a:spLocks noChangeArrowheads="1"/>
            </p:cNvSpPr>
            <p:nvPr/>
          </p:nvSpPr>
          <p:spPr bwMode="auto">
            <a:xfrm>
              <a:off x="2517" y="2659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01" name="AutoShape 39"/>
            <p:cNvSpPr>
              <a:spLocks noChangeArrowheads="1"/>
            </p:cNvSpPr>
            <p:nvPr/>
          </p:nvSpPr>
          <p:spPr bwMode="auto">
            <a:xfrm flipV="1">
              <a:off x="2699" y="3657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02" name="Oval 40"/>
            <p:cNvSpPr>
              <a:spLocks noChangeArrowheads="1"/>
            </p:cNvSpPr>
            <p:nvPr/>
          </p:nvSpPr>
          <p:spPr bwMode="auto">
            <a:xfrm>
              <a:off x="2699" y="2205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03" name="Line 41"/>
            <p:cNvSpPr>
              <a:spLocks noChangeShapeType="1"/>
            </p:cNvSpPr>
            <p:nvPr/>
          </p:nvSpPr>
          <p:spPr bwMode="auto">
            <a:xfrm flipV="1">
              <a:off x="2744" y="2296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04" name="Line 42"/>
            <p:cNvSpPr>
              <a:spLocks noChangeShapeType="1"/>
            </p:cNvSpPr>
            <p:nvPr/>
          </p:nvSpPr>
          <p:spPr bwMode="auto">
            <a:xfrm flipV="1">
              <a:off x="2744" y="2931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05" name="Freeform 43"/>
            <p:cNvSpPr>
              <a:spLocks/>
            </p:cNvSpPr>
            <p:nvPr/>
          </p:nvSpPr>
          <p:spPr bwMode="auto">
            <a:xfrm>
              <a:off x="2744" y="3022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06" name="Oval 44"/>
            <p:cNvSpPr>
              <a:spLocks noChangeArrowheads="1"/>
            </p:cNvSpPr>
            <p:nvPr/>
          </p:nvSpPr>
          <p:spPr bwMode="auto">
            <a:xfrm>
              <a:off x="2699" y="2976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07" name="Line 45"/>
            <p:cNvSpPr>
              <a:spLocks noChangeShapeType="1"/>
            </p:cNvSpPr>
            <p:nvPr/>
          </p:nvSpPr>
          <p:spPr bwMode="auto">
            <a:xfrm>
              <a:off x="3288" y="3248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08" name="Freeform 46"/>
            <p:cNvSpPr>
              <a:spLocks/>
            </p:cNvSpPr>
            <p:nvPr/>
          </p:nvSpPr>
          <p:spPr bwMode="auto">
            <a:xfrm>
              <a:off x="3288" y="3294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09" name="Line 47"/>
            <p:cNvSpPr>
              <a:spLocks noChangeShapeType="1"/>
            </p:cNvSpPr>
            <p:nvPr/>
          </p:nvSpPr>
          <p:spPr bwMode="auto">
            <a:xfrm>
              <a:off x="3379" y="3294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10" name="AutoShape 48"/>
            <p:cNvSpPr>
              <a:spLocks noChangeArrowheads="1"/>
            </p:cNvSpPr>
            <p:nvPr/>
          </p:nvSpPr>
          <p:spPr bwMode="auto">
            <a:xfrm flipV="1">
              <a:off x="3334" y="3657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11" name="Freeform 49"/>
            <p:cNvSpPr>
              <a:spLocks/>
            </p:cNvSpPr>
            <p:nvPr/>
          </p:nvSpPr>
          <p:spPr bwMode="auto">
            <a:xfrm>
              <a:off x="2381" y="2704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12" name="Line 50"/>
            <p:cNvSpPr>
              <a:spLocks noChangeShapeType="1"/>
            </p:cNvSpPr>
            <p:nvPr/>
          </p:nvSpPr>
          <p:spPr bwMode="auto">
            <a:xfrm flipH="1">
              <a:off x="2154" y="3022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013" name="Oval 51"/>
            <p:cNvSpPr>
              <a:spLocks noChangeArrowheads="1"/>
            </p:cNvSpPr>
            <p:nvPr/>
          </p:nvSpPr>
          <p:spPr bwMode="auto">
            <a:xfrm>
              <a:off x="2336" y="2976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2014" name="Text Box 52"/>
            <p:cNvSpPr txBox="1">
              <a:spLocks noChangeArrowheads="1"/>
            </p:cNvSpPr>
            <p:nvPr/>
          </p:nvSpPr>
          <p:spPr bwMode="auto">
            <a:xfrm>
              <a:off x="2553" y="1933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2015" name="Freeform 53"/>
            <p:cNvSpPr>
              <a:spLocks/>
            </p:cNvSpPr>
            <p:nvPr/>
          </p:nvSpPr>
          <p:spPr bwMode="auto">
            <a:xfrm>
              <a:off x="2226" y="2658"/>
              <a:ext cx="454" cy="182"/>
            </a:xfrm>
            <a:custGeom>
              <a:avLst/>
              <a:gdLst>
                <a:gd name="T0" fmla="*/ 0 w 454"/>
                <a:gd name="T1" fmla="*/ 0 h 182"/>
                <a:gd name="T2" fmla="*/ 317 w 454"/>
                <a:gd name="T3" fmla="*/ 0 h 182"/>
                <a:gd name="T4" fmla="*/ 408 w 454"/>
                <a:gd name="T5" fmla="*/ 91 h 182"/>
                <a:gd name="T6" fmla="*/ 454 w 454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182"/>
                <a:gd name="T14" fmla="*/ 454 w 454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182">
                  <a:moveTo>
                    <a:pt x="0" y="0"/>
                  </a:moveTo>
                  <a:lnTo>
                    <a:pt x="317" y="0"/>
                  </a:lnTo>
                  <a:lnTo>
                    <a:pt x="408" y="91"/>
                  </a:lnTo>
                  <a:lnTo>
                    <a:pt x="45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692282" name="Text Box 58"/>
          <p:cNvSpPr txBox="1">
            <a:spLocks noChangeArrowheads="1"/>
          </p:cNvSpPr>
          <p:nvPr/>
        </p:nvSpPr>
        <p:spPr bwMode="auto">
          <a:xfrm>
            <a:off x="2230438" y="5013325"/>
            <a:ext cx="58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C</a:t>
            </a:r>
            <a:r>
              <a:rPr lang="en-US" altLang="zh-TW" sz="3200" b="0" i="1" baseline="-250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1990" name="Freeform 59"/>
          <p:cNvSpPr>
            <a:spLocks/>
          </p:cNvSpPr>
          <p:nvPr/>
        </p:nvSpPr>
        <p:spPr bwMode="auto">
          <a:xfrm>
            <a:off x="2484438" y="4797425"/>
            <a:ext cx="792162" cy="215900"/>
          </a:xfrm>
          <a:custGeom>
            <a:avLst/>
            <a:gdLst>
              <a:gd name="T0" fmla="*/ 0 w 317"/>
              <a:gd name="T1" fmla="*/ 2147483647 h 136"/>
              <a:gd name="T2" fmla="*/ 0 w 317"/>
              <a:gd name="T3" fmla="*/ 0 h 136"/>
              <a:gd name="T4" fmla="*/ 2147483647 w 317"/>
              <a:gd name="T5" fmla="*/ 0 h 136"/>
              <a:gd name="T6" fmla="*/ 0 60000 65536"/>
              <a:gd name="T7" fmla="*/ 0 60000 65536"/>
              <a:gd name="T8" fmla="*/ 0 60000 65536"/>
              <a:gd name="T9" fmla="*/ 0 w 317"/>
              <a:gd name="T10" fmla="*/ 0 h 136"/>
              <a:gd name="T11" fmla="*/ 317 w 317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136">
                <a:moveTo>
                  <a:pt x="0" y="136"/>
                </a:moveTo>
                <a:lnTo>
                  <a:pt x="0" y="0"/>
                </a:lnTo>
                <a:lnTo>
                  <a:pt x="317" y="0"/>
                </a:ln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2285" name="Text Box 61"/>
          <p:cNvSpPr txBox="1">
            <a:spLocks noChangeArrowheads="1"/>
          </p:cNvSpPr>
          <p:nvPr/>
        </p:nvSpPr>
        <p:spPr bwMode="auto">
          <a:xfrm>
            <a:off x="4427538" y="5081588"/>
            <a:ext cx="384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1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2288" name="Text Box 64"/>
          <p:cNvSpPr txBox="1">
            <a:spLocks noChangeArrowheads="1"/>
          </p:cNvSpPr>
          <p:nvPr/>
        </p:nvSpPr>
        <p:spPr bwMode="auto">
          <a:xfrm>
            <a:off x="4272266" y="4005263"/>
            <a:ext cx="69472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2.5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835150" y="5013325"/>
            <a:ext cx="3795713" cy="1584325"/>
            <a:chOff x="1156" y="3158"/>
            <a:chExt cx="2391" cy="998"/>
          </a:xfrm>
        </p:grpSpPr>
        <p:sp>
          <p:nvSpPr>
            <p:cNvPr id="41995" name="Text Box 66"/>
            <p:cNvSpPr txBox="1">
              <a:spLocks noChangeArrowheads="1"/>
            </p:cNvSpPr>
            <p:nvPr/>
          </p:nvSpPr>
          <p:spPr bwMode="auto">
            <a:xfrm>
              <a:off x="1156" y="3158"/>
              <a:ext cx="24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32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TW" sz="3200" i="1" baseline="-25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6" name="Freeform 68"/>
            <p:cNvSpPr>
              <a:spLocks/>
            </p:cNvSpPr>
            <p:nvPr/>
          </p:nvSpPr>
          <p:spPr bwMode="auto">
            <a:xfrm>
              <a:off x="1292" y="3521"/>
              <a:ext cx="182" cy="499"/>
            </a:xfrm>
            <a:custGeom>
              <a:avLst/>
              <a:gdLst>
                <a:gd name="T0" fmla="*/ 182 w 182"/>
                <a:gd name="T1" fmla="*/ 499 h 499"/>
                <a:gd name="T2" fmla="*/ 0 w 182"/>
                <a:gd name="T3" fmla="*/ 499 h 499"/>
                <a:gd name="T4" fmla="*/ 0 w 182"/>
                <a:gd name="T5" fmla="*/ 0 h 499"/>
                <a:gd name="T6" fmla="*/ 0 60000 65536"/>
                <a:gd name="T7" fmla="*/ 0 60000 65536"/>
                <a:gd name="T8" fmla="*/ 0 60000 65536"/>
                <a:gd name="T9" fmla="*/ 0 w 182"/>
                <a:gd name="T10" fmla="*/ 0 h 499"/>
                <a:gd name="T11" fmla="*/ 182 w 182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99">
                  <a:moveTo>
                    <a:pt x="182" y="499"/>
                  </a:moveTo>
                  <a:lnTo>
                    <a:pt x="0" y="49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1997" name="Text Box 69"/>
            <p:cNvSpPr txBox="1">
              <a:spLocks noChangeArrowheads="1"/>
            </p:cNvSpPr>
            <p:nvPr/>
          </p:nvSpPr>
          <p:spPr bwMode="auto">
            <a:xfrm>
              <a:off x="1507" y="3791"/>
              <a:ext cx="20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3200" b="0">
                  <a:solidFill>
                    <a:schemeClr val="bg1"/>
                  </a:solidFill>
                  <a:latin typeface="Arial" panose="020B0604020202020204" pitchFamily="34" charset="0"/>
                </a:rPr>
                <a:t>Logical Effort = 1</a:t>
              </a:r>
              <a:endParaRPr lang="en-US" altLang="zh-TW" sz="3200" b="0" baseline="-25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5897969" y="4169923"/>
            <a:ext cx="2351926" cy="1785193"/>
            <a:chOff x="6094402" y="4784349"/>
            <a:chExt cx="2351926" cy="1785193"/>
          </a:xfrm>
        </p:grpSpPr>
        <p:sp>
          <p:nvSpPr>
            <p:cNvPr id="692284" name="Text Box 60"/>
            <p:cNvSpPr txBox="1">
              <a:spLocks noChangeArrowheads="1"/>
            </p:cNvSpPr>
            <p:nvPr/>
          </p:nvSpPr>
          <p:spPr bwMode="auto">
            <a:xfrm>
              <a:off x="6094402" y="4784349"/>
              <a:ext cx="1569958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 dirty="0" smtClean="0">
                  <a:latin typeface="Times New Roman" panose="02020603050405020304" pitchFamily="18" charset="0"/>
                </a:rPr>
                <a:t>C</a:t>
              </a:r>
              <a:r>
                <a:rPr lang="en-US" altLang="zh-TW" sz="2400" b="0" i="1" baseline="-25000" dirty="0" smtClean="0">
                  <a:latin typeface="Times New Roman" panose="02020603050405020304" pitchFamily="18" charset="0"/>
                </a:rPr>
                <a:t>g</a:t>
              </a:r>
              <a:r>
                <a:rPr lang="en-US" altLang="zh-TW" sz="2400" b="0" i="1" dirty="0" smtClean="0">
                  <a:latin typeface="Times New Roman" panose="02020603050405020304" pitchFamily="18" charset="0"/>
                </a:rPr>
                <a:t>=3.5 C</a:t>
              </a:r>
              <a:r>
                <a:rPr lang="en-US" altLang="zh-TW" sz="2400" baseline="-25000" dirty="0" smtClean="0"/>
                <a:t>□</a:t>
              </a:r>
              <a:endParaRPr lang="en-US" altLang="zh-TW" sz="2400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6094402" y="5447203"/>
              <a:ext cx="23519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0" i="1" dirty="0" smtClean="0">
                  <a:latin typeface="Times New Roman" panose="02020603050405020304" pitchFamily="18" charset="0"/>
                </a:rPr>
                <a:t>C</a:t>
              </a:r>
              <a:r>
                <a:rPr lang="en-US" altLang="zh-TW" sz="2400" b="0" baseline="-25000" dirty="0"/>
                <a:t> □ </a:t>
              </a:r>
              <a:r>
                <a:rPr lang="en-US" altLang="zh-TW" sz="2400" b="0" i="1" dirty="0">
                  <a:latin typeface="Times New Roman" panose="02020603050405020304" pitchFamily="18" charset="0"/>
                </a:rPr>
                <a:t>=</a:t>
              </a:r>
              <a:r>
                <a:rPr lang="en-US" altLang="zh-TW" sz="2400" b="0" i="1" dirty="0" err="1" smtClean="0">
                  <a:latin typeface="Times New Roman" panose="02020603050405020304" pitchFamily="18" charset="0"/>
                </a:rPr>
                <a:t>W</a:t>
              </a:r>
              <a:r>
                <a:rPr lang="en-US" altLang="zh-TW" sz="2400" b="0" i="1" baseline="-25000" dirty="0" err="1" smtClean="0">
                  <a:latin typeface="Times New Roman" panose="02020603050405020304" pitchFamily="18" charset="0"/>
                </a:rPr>
                <a:t>min</a:t>
              </a:r>
              <a:r>
                <a:rPr lang="en-US" altLang="zh-TW" sz="2400" b="0" i="1" dirty="0" err="1" smtClean="0">
                  <a:latin typeface="Times New Roman" panose="02020603050405020304" pitchFamily="18" charset="0"/>
                </a:rPr>
                <a:t>L</a:t>
              </a:r>
              <a:r>
                <a:rPr lang="en-US" altLang="zh-TW" sz="2400" b="0" i="1" baseline="-25000" dirty="0" err="1" smtClean="0">
                  <a:latin typeface="Times New Roman" panose="02020603050405020304" pitchFamily="18" charset="0"/>
                </a:rPr>
                <a:t>min</a:t>
              </a:r>
              <a:r>
                <a:rPr lang="en-US" altLang="zh-TW" sz="2400" b="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TW" sz="2400" b="0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ox</a:t>
              </a:r>
              <a:endParaRPr lang="en-US" altLang="zh-TW" sz="2400" b="0" i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94402" y="6107877"/>
              <a:ext cx="1444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TW" sz="2400" b="0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ox</a:t>
              </a:r>
              <a:r>
                <a:rPr lang="en-US" altLang="zh-TW" sz="2400" b="0" i="1" dirty="0" smtClean="0">
                  <a:latin typeface="Symbol" panose="05050102010706020507" pitchFamily="18" charset="2"/>
                </a:rPr>
                <a:t>=</a:t>
              </a:r>
              <a:r>
                <a:rPr lang="en-US" altLang="zh-TW" sz="2400" b="0" i="1" dirty="0" err="1" smtClean="0">
                  <a:latin typeface="Symbol" panose="05050102010706020507" pitchFamily="18" charset="2"/>
                </a:rPr>
                <a:t>e</a:t>
              </a:r>
              <a:r>
                <a:rPr lang="en-US" altLang="zh-TW" sz="2400" b="0" i="1" baseline="-25000" dirty="0" err="1" smtClean="0">
                  <a:latin typeface="Times New Roman" panose="02020603050405020304" pitchFamily="18" charset="0"/>
                </a:rPr>
                <a:t>ox</a:t>
              </a:r>
              <a:r>
                <a:rPr lang="en-US" altLang="zh-TW" sz="2400" b="0" i="1" dirty="0" smtClean="0">
                  <a:latin typeface="Times New Roman" panose="02020603050405020304" pitchFamily="18" charset="0"/>
                </a:rPr>
                <a:t>/</a:t>
              </a:r>
              <a:r>
                <a:rPr lang="en-US" altLang="zh-TW" sz="2400" b="0" i="1" dirty="0" err="1" smtClean="0">
                  <a:latin typeface="Times New Roman" panose="02020603050405020304" pitchFamily="18" charset="0"/>
                </a:rPr>
                <a:t>t</a:t>
              </a:r>
              <a:r>
                <a:rPr lang="en-US" altLang="zh-TW" sz="2400" b="0" i="1" baseline="-25000" dirty="0" err="1" smtClean="0">
                  <a:latin typeface="Times New Roman" panose="02020603050405020304" pitchFamily="18" charset="0"/>
                </a:rPr>
                <a:t>ox</a:t>
              </a:r>
              <a:endParaRPr lang="zh-TW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9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54" grpId="0" build="p" autoUpdateAnimBg="0"/>
      <p:bldP spid="692282" grpId="0"/>
      <p:bldP spid="692285" grpId="0"/>
      <p:bldP spid="6922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Approximate Intrinsic MOS Gate C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</a:t>
            </a:r>
          </a:p>
        </p:txBody>
      </p:sp>
      <p:sp>
        <p:nvSpPr>
          <p:cNvPr id="2058" name="Line 3"/>
          <p:cNvSpPr>
            <a:spLocks noChangeShapeType="1"/>
          </p:cNvSpPr>
          <p:nvPr/>
        </p:nvSpPr>
        <p:spPr bwMode="auto">
          <a:xfrm>
            <a:off x="3635375" y="3141663"/>
            <a:ext cx="288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270000" y="2852738"/>
            <a:ext cx="1149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i="1">
                <a:latin typeface="Arial" panose="020B0604020202020204" pitchFamily="34" charset="0"/>
              </a:rPr>
              <a:t>C</a:t>
            </a:r>
            <a:r>
              <a:rPr lang="en-US" altLang="zh-TW" sz="3200" i="1">
                <a:latin typeface="Arial" panose="020B0604020202020204" pitchFamily="34" charset="0"/>
              </a:rPr>
              <a:t>g =</a:t>
            </a:r>
          </a:p>
        </p:txBody>
      </p:sp>
      <p:graphicFrame>
        <p:nvGraphicFramePr>
          <p:cNvPr id="596997" name="Group 5"/>
          <p:cNvGraphicFramePr>
            <a:graphicFrameLocks noGrp="1"/>
          </p:cNvGraphicFramePr>
          <p:nvPr/>
        </p:nvGraphicFramePr>
        <p:xfrm>
          <a:off x="2700338" y="1412875"/>
          <a:ext cx="6096000" cy="420420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175451006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389911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7504945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36302589"/>
                    </a:ext>
                  </a:extLst>
                </a:gridCol>
              </a:tblGrid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Region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Portion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Cut-off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Linear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Saturated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48476"/>
                  </a:ext>
                </a:extLst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780316"/>
                  </a:ext>
                </a:extLst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252070"/>
                  </a:ext>
                </a:extLst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 sz="24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Font typeface="Symbol" panose="05050102010706020507" pitchFamily="18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kumimoji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164884"/>
                  </a:ext>
                </a:extLst>
              </a:tr>
            </a:tbl>
          </a:graphicData>
        </a:graphic>
      </p:graphicFrame>
      <p:graphicFrame>
        <p:nvGraphicFramePr>
          <p:cNvPr id="2050" name="Object 33"/>
          <p:cNvGraphicFramePr>
            <a:graphicFrameLocks noChangeAspect="1"/>
          </p:cNvGraphicFramePr>
          <p:nvPr/>
        </p:nvGraphicFramePr>
        <p:xfrm>
          <a:off x="3059113" y="2708275"/>
          <a:ext cx="7159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方程式" r:id="rId4" imgW="241200" imgH="241200" progId="Equation.3">
                  <p:embed/>
                </p:oleObj>
              </mc:Choice>
              <mc:Fallback>
                <p:oleObj name="方程式" r:id="rId4" imgW="241200" imgH="241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708275"/>
                        <a:ext cx="7159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3059113" y="3644900"/>
          <a:ext cx="7159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方程式" r:id="rId6" imgW="241200" imgH="241200" progId="Equation.3">
                  <p:embed/>
                </p:oleObj>
              </mc:Choice>
              <mc:Fallback>
                <p:oleObj name="方程式" r:id="rId6" imgW="241200" imgH="241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644900"/>
                        <a:ext cx="7159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3040063" y="4724400"/>
          <a:ext cx="7540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方程式" r:id="rId8" imgW="253800" imgH="241200" progId="Equation.3">
                  <p:embed/>
                </p:oleObj>
              </mc:Choice>
              <mc:Fallback>
                <p:oleObj name="方程式" r:id="rId8" imgW="253800" imgH="241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4724400"/>
                        <a:ext cx="7540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4662488" y="2566988"/>
          <a:ext cx="49053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方程式" r:id="rId10" imgW="228600" imgH="431640" progId="Equation.3">
                  <p:embed/>
                </p:oleObj>
              </mc:Choice>
              <mc:Fallback>
                <p:oleObj name="方程式" r:id="rId10" imgW="22860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566988"/>
                        <a:ext cx="49053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37"/>
          <p:cNvGraphicFramePr>
            <a:graphicFrameLocks noChangeAspect="1"/>
          </p:cNvGraphicFramePr>
          <p:nvPr/>
        </p:nvGraphicFramePr>
        <p:xfrm>
          <a:off x="6159500" y="3573463"/>
          <a:ext cx="627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方程式" r:id="rId12" imgW="291960" imgH="431640" progId="Equation.3">
                  <p:embed/>
                </p:oleObj>
              </mc:Choice>
              <mc:Fallback>
                <p:oleObj name="方程式" r:id="rId12" imgW="29196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3573463"/>
                        <a:ext cx="6270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38"/>
          <p:cNvGraphicFramePr>
            <a:graphicFrameLocks noChangeAspect="1"/>
          </p:cNvGraphicFramePr>
          <p:nvPr/>
        </p:nvGraphicFramePr>
        <p:xfrm>
          <a:off x="7659688" y="3573463"/>
          <a:ext cx="6540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方程式" r:id="rId14" imgW="304560" imgH="431640" progId="Equation.3">
                  <p:embed/>
                </p:oleObj>
              </mc:Choice>
              <mc:Fallback>
                <p:oleObj name="方程式" r:id="rId14" imgW="304560" imgH="431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88" y="3573463"/>
                        <a:ext cx="6540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39"/>
          <p:cNvGraphicFramePr>
            <a:graphicFrameLocks noChangeAspect="1"/>
          </p:cNvGraphicFramePr>
          <p:nvPr/>
        </p:nvGraphicFramePr>
        <p:xfrm>
          <a:off x="6159500" y="4581525"/>
          <a:ext cx="627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方程式" r:id="rId16" imgW="291960" imgH="431640" progId="Equation.3">
                  <p:embed/>
                </p:oleObj>
              </mc:Choice>
              <mc:Fallback>
                <p:oleObj name="方程式" r:id="rId16" imgW="291960" imgH="4316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4581525"/>
                        <a:ext cx="6270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500563" y="5873750"/>
            <a:ext cx="2681287" cy="522288"/>
            <a:chOff x="2835" y="3700"/>
            <a:chExt cx="1689" cy="329"/>
          </a:xfrm>
        </p:grpSpPr>
        <p:grpSp>
          <p:nvGrpSpPr>
            <p:cNvPr id="2089" name="Group 55"/>
            <p:cNvGrpSpPr>
              <a:grpSpLocks/>
            </p:cNvGrpSpPr>
            <p:nvPr/>
          </p:nvGrpSpPr>
          <p:grpSpPr bwMode="auto">
            <a:xfrm>
              <a:off x="2835" y="3702"/>
              <a:ext cx="314" cy="327"/>
              <a:chOff x="298" y="3592"/>
              <a:chExt cx="314" cy="327"/>
            </a:xfrm>
          </p:grpSpPr>
          <p:sp>
            <p:nvSpPr>
              <p:cNvPr id="2091" name="Text Box 56"/>
              <p:cNvSpPr txBox="1">
                <a:spLocks noChangeArrowheads="1"/>
              </p:cNvSpPr>
              <p:nvPr/>
            </p:nvSpPr>
            <p:spPr bwMode="auto">
              <a:xfrm>
                <a:off x="298" y="3592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800" i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92" name="Rectangle 57"/>
              <p:cNvSpPr>
                <a:spLocks noChangeArrowheads="1"/>
              </p:cNvSpPr>
              <p:nvPr/>
            </p:nvSpPr>
            <p:spPr bwMode="auto">
              <a:xfrm>
                <a:off x="521" y="3794"/>
                <a:ext cx="91" cy="9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2090" name="Text Box 72"/>
            <p:cNvSpPr txBox="1">
              <a:spLocks noChangeArrowheads="1"/>
            </p:cNvSpPr>
            <p:nvPr/>
          </p:nvSpPr>
          <p:spPr bwMode="auto">
            <a:xfrm>
              <a:off x="3152" y="3700"/>
              <a:ext cx="13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2800">
                  <a:solidFill>
                    <a:schemeClr val="bg1"/>
                  </a:solidFill>
                </a:rPr>
                <a:t>= </a:t>
              </a:r>
              <a:r>
                <a:rPr lang="en-US" altLang="zh-TW" sz="2800" i="1">
                  <a:solidFill>
                    <a:schemeClr val="bg1"/>
                  </a:solidFill>
                </a:rPr>
                <a:t>1~10 </a:t>
              </a:r>
              <a:r>
                <a:rPr lang="en-US" altLang="zh-TW" sz="28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f</a:t>
              </a:r>
              <a:r>
                <a:rPr lang="en-US" altLang="zh-TW" sz="2800" i="1">
                  <a:solidFill>
                    <a:schemeClr val="bg1"/>
                  </a:solidFill>
                </a:rPr>
                <a:t>F/um</a:t>
              </a:r>
              <a:r>
                <a:rPr lang="en-US" altLang="zh-TW" sz="2800" i="1" baseline="3000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Examples for Logical Efforts</a:t>
            </a:r>
          </a:p>
          <a:p>
            <a:endParaRPr lang="en-US" altLang="zh-TW" sz="28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696354" name="Freeform 34"/>
          <p:cNvSpPr>
            <a:spLocks/>
          </p:cNvSpPr>
          <p:nvPr/>
        </p:nvSpPr>
        <p:spPr bwMode="auto">
          <a:xfrm flipV="1">
            <a:off x="971550" y="2852738"/>
            <a:ext cx="288925" cy="792162"/>
          </a:xfrm>
          <a:custGeom>
            <a:avLst/>
            <a:gdLst>
              <a:gd name="T0" fmla="*/ 2147483647 w 182"/>
              <a:gd name="T1" fmla="*/ 2147483647 h 499"/>
              <a:gd name="T2" fmla="*/ 0 w 182"/>
              <a:gd name="T3" fmla="*/ 2147483647 h 499"/>
              <a:gd name="T4" fmla="*/ 0 w 182"/>
              <a:gd name="T5" fmla="*/ 0 h 499"/>
              <a:gd name="T6" fmla="*/ 0 60000 65536"/>
              <a:gd name="T7" fmla="*/ 0 60000 65536"/>
              <a:gd name="T8" fmla="*/ 0 60000 65536"/>
              <a:gd name="T9" fmla="*/ 0 w 182"/>
              <a:gd name="T10" fmla="*/ 0 h 499"/>
              <a:gd name="T11" fmla="*/ 182 w 18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99">
                <a:moveTo>
                  <a:pt x="182" y="499"/>
                </a:moveTo>
                <a:lnTo>
                  <a:pt x="0" y="49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395288" y="3573463"/>
            <a:ext cx="1433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>
                <a:solidFill>
                  <a:schemeClr val="bg1"/>
                </a:solidFill>
                <a:latin typeface="Arial" panose="020B0604020202020204" pitchFamily="34" charset="0"/>
              </a:rPr>
              <a:t>g = 4/3</a:t>
            </a:r>
            <a:endParaRPr lang="en-US" altLang="zh-TW" sz="3200" b="0" baseline="-25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1439863" y="1716088"/>
            <a:ext cx="1763712" cy="2792412"/>
            <a:chOff x="680" y="1081"/>
            <a:chExt cx="1111" cy="1759"/>
          </a:xfrm>
        </p:grpSpPr>
        <p:sp>
          <p:nvSpPr>
            <p:cNvPr id="43116" name="AutoShape 12"/>
            <p:cNvSpPr>
              <a:spLocks noChangeArrowheads="1"/>
            </p:cNvSpPr>
            <p:nvPr/>
          </p:nvSpPr>
          <p:spPr bwMode="auto">
            <a:xfrm flipV="1">
              <a:off x="1341" y="2749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grpSp>
          <p:nvGrpSpPr>
            <p:cNvPr id="43117" name="Group 49"/>
            <p:cNvGrpSpPr>
              <a:grpSpLocks/>
            </p:cNvGrpSpPr>
            <p:nvPr/>
          </p:nvGrpSpPr>
          <p:grpSpPr bwMode="auto">
            <a:xfrm>
              <a:off x="1317" y="1081"/>
              <a:ext cx="91" cy="182"/>
              <a:chOff x="1338" y="1615"/>
              <a:chExt cx="91" cy="182"/>
            </a:xfrm>
          </p:grpSpPr>
          <p:sp>
            <p:nvSpPr>
              <p:cNvPr id="43144" name="Oval 13"/>
              <p:cNvSpPr>
                <a:spLocks noChangeArrowheads="1"/>
              </p:cNvSpPr>
              <p:nvPr/>
            </p:nvSpPr>
            <p:spPr bwMode="auto">
              <a:xfrm>
                <a:off x="1338" y="1615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3145" name="Line 14"/>
              <p:cNvSpPr>
                <a:spLocks noChangeShapeType="1"/>
              </p:cNvSpPr>
              <p:nvPr/>
            </p:nvSpPr>
            <p:spPr bwMode="auto">
              <a:xfrm flipV="1">
                <a:off x="1383" y="1706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3118" name="Group 41"/>
            <p:cNvGrpSpPr>
              <a:grpSpLocks/>
            </p:cNvGrpSpPr>
            <p:nvPr/>
          </p:nvGrpSpPr>
          <p:grpSpPr bwMode="auto">
            <a:xfrm>
              <a:off x="1020" y="1263"/>
              <a:ext cx="227" cy="545"/>
              <a:chOff x="1156" y="1842"/>
              <a:chExt cx="227" cy="545"/>
            </a:xfrm>
          </p:grpSpPr>
          <p:grpSp>
            <p:nvGrpSpPr>
              <p:cNvPr id="43140" name="Group 8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142" name="Freeform 9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4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41" name="Oval 11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43119" name="Group 42"/>
            <p:cNvGrpSpPr>
              <a:grpSpLocks/>
            </p:cNvGrpSpPr>
            <p:nvPr/>
          </p:nvGrpSpPr>
          <p:grpSpPr bwMode="auto">
            <a:xfrm flipH="1">
              <a:off x="1474" y="1263"/>
              <a:ext cx="227" cy="545"/>
              <a:chOff x="1156" y="1842"/>
              <a:chExt cx="227" cy="545"/>
            </a:xfrm>
          </p:grpSpPr>
          <p:grpSp>
            <p:nvGrpSpPr>
              <p:cNvPr id="43136" name="Group 43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138" name="Freeform 44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3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37" name="Oval 46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43120" name="Line 47"/>
            <p:cNvSpPr>
              <a:spLocks noChangeShapeType="1"/>
            </p:cNvSpPr>
            <p:nvPr/>
          </p:nvSpPr>
          <p:spPr bwMode="auto">
            <a:xfrm>
              <a:off x="1247" y="1807"/>
              <a:ext cx="49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121" name="Line 48"/>
            <p:cNvSpPr>
              <a:spLocks noChangeShapeType="1"/>
            </p:cNvSpPr>
            <p:nvPr/>
          </p:nvSpPr>
          <p:spPr bwMode="auto">
            <a:xfrm>
              <a:off x="1247" y="1263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43122" name="Group 53"/>
            <p:cNvGrpSpPr>
              <a:grpSpLocks/>
            </p:cNvGrpSpPr>
            <p:nvPr/>
          </p:nvGrpSpPr>
          <p:grpSpPr bwMode="auto">
            <a:xfrm>
              <a:off x="1156" y="1807"/>
              <a:ext cx="227" cy="545"/>
              <a:chOff x="476" y="1298"/>
              <a:chExt cx="227" cy="545"/>
            </a:xfrm>
          </p:grpSpPr>
          <p:grpSp>
            <p:nvGrpSpPr>
              <p:cNvPr id="43132" name="Group 37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134" name="Freeform 3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3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33" name="Line 50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3123" name="Line 51"/>
            <p:cNvSpPr>
              <a:spLocks noChangeShapeType="1"/>
            </p:cNvSpPr>
            <p:nvPr/>
          </p:nvSpPr>
          <p:spPr bwMode="auto">
            <a:xfrm flipH="1">
              <a:off x="1701" y="1535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43124" name="Group 68"/>
            <p:cNvGrpSpPr>
              <a:grpSpLocks/>
            </p:cNvGrpSpPr>
            <p:nvPr/>
          </p:nvGrpSpPr>
          <p:grpSpPr bwMode="auto">
            <a:xfrm flipH="1">
              <a:off x="1383" y="2215"/>
              <a:ext cx="227" cy="545"/>
              <a:chOff x="476" y="1706"/>
              <a:chExt cx="227" cy="545"/>
            </a:xfrm>
          </p:grpSpPr>
          <p:grpSp>
            <p:nvGrpSpPr>
              <p:cNvPr id="43128" name="Group 5"/>
              <p:cNvGrpSpPr>
                <a:grpSpLocks/>
              </p:cNvGrpSpPr>
              <p:nvPr/>
            </p:nvGrpSpPr>
            <p:grpSpPr bwMode="auto">
              <a:xfrm>
                <a:off x="567" y="1706"/>
                <a:ext cx="136" cy="545"/>
                <a:chOff x="1338" y="2568"/>
                <a:chExt cx="136" cy="545"/>
              </a:xfrm>
            </p:grpSpPr>
            <p:sp>
              <p:nvSpPr>
                <p:cNvPr id="43130" name="Freeform 6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29" name="Line 52"/>
              <p:cNvSpPr>
                <a:spLocks noChangeShapeType="1"/>
              </p:cNvSpPr>
              <p:nvPr/>
            </p:nvSpPr>
            <p:spPr bwMode="auto">
              <a:xfrm flipH="1">
                <a:off x="476" y="1979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3125" name="Line 67"/>
            <p:cNvSpPr>
              <a:spLocks noChangeShapeType="1"/>
            </p:cNvSpPr>
            <p:nvPr/>
          </p:nvSpPr>
          <p:spPr bwMode="auto">
            <a:xfrm flipH="1">
              <a:off x="930" y="1535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126" name="Freeform 69"/>
            <p:cNvSpPr>
              <a:spLocks/>
            </p:cNvSpPr>
            <p:nvPr/>
          </p:nvSpPr>
          <p:spPr bwMode="auto">
            <a:xfrm>
              <a:off x="838" y="1535"/>
              <a:ext cx="318" cy="544"/>
            </a:xfrm>
            <a:custGeom>
              <a:avLst/>
              <a:gdLst>
                <a:gd name="T0" fmla="*/ 318 w 318"/>
                <a:gd name="T1" fmla="*/ 544 h 544"/>
                <a:gd name="T2" fmla="*/ 0 w 318"/>
                <a:gd name="T3" fmla="*/ 544 h 544"/>
                <a:gd name="T4" fmla="*/ 0 w 318"/>
                <a:gd name="T5" fmla="*/ 0 h 544"/>
                <a:gd name="T6" fmla="*/ 91 w 318"/>
                <a:gd name="T7" fmla="*/ 0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8"/>
                <a:gd name="T13" fmla="*/ 0 h 544"/>
                <a:gd name="T14" fmla="*/ 318 w 318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8" h="544">
                  <a:moveTo>
                    <a:pt x="318" y="544"/>
                  </a:moveTo>
                  <a:lnTo>
                    <a:pt x="0" y="544"/>
                  </a:lnTo>
                  <a:lnTo>
                    <a:pt x="0" y="0"/>
                  </a:lnTo>
                  <a:lnTo>
                    <a:pt x="91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127" name="Line 72"/>
            <p:cNvSpPr>
              <a:spLocks noChangeShapeType="1"/>
            </p:cNvSpPr>
            <p:nvPr/>
          </p:nvSpPr>
          <p:spPr bwMode="auto">
            <a:xfrm>
              <a:off x="680" y="1807"/>
              <a:ext cx="1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696458" name="Text Box 138"/>
          <p:cNvSpPr txBox="1">
            <a:spLocks noChangeArrowheads="1"/>
          </p:cNvSpPr>
          <p:nvPr/>
        </p:nvSpPr>
        <p:spPr bwMode="auto">
          <a:xfrm>
            <a:off x="2545066" y="1773238"/>
            <a:ext cx="69472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2.5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59" name="Freeform 139"/>
          <p:cNvSpPr>
            <a:spLocks/>
          </p:cNvSpPr>
          <p:nvPr/>
        </p:nvSpPr>
        <p:spPr bwMode="auto">
          <a:xfrm>
            <a:off x="3132138" y="1844675"/>
            <a:ext cx="792162" cy="1008063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60" name="Freeform 140"/>
          <p:cNvSpPr>
            <a:spLocks/>
          </p:cNvSpPr>
          <p:nvPr/>
        </p:nvSpPr>
        <p:spPr bwMode="auto">
          <a:xfrm flipV="1">
            <a:off x="2916238" y="3213100"/>
            <a:ext cx="792162" cy="1008063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62" name="Text Box 142"/>
          <p:cNvSpPr txBox="1">
            <a:spLocks noChangeArrowheads="1"/>
          </p:cNvSpPr>
          <p:nvPr/>
        </p:nvSpPr>
        <p:spPr bwMode="auto">
          <a:xfrm>
            <a:off x="1681466" y="1773238"/>
            <a:ext cx="69472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2.5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63" name="Text Box 143"/>
          <p:cNvSpPr txBox="1">
            <a:spLocks noChangeArrowheads="1"/>
          </p:cNvSpPr>
          <p:nvPr/>
        </p:nvSpPr>
        <p:spPr bwMode="auto">
          <a:xfrm>
            <a:off x="2700338" y="2997200"/>
            <a:ext cx="38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2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64" name="Text Box 144"/>
          <p:cNvSpPr txBox="1">
            <a:spLocks noChangeArrowheads="1"/>
          </p:cNvSpPr>
          <p:nvPr/>
        </p:nvSpPr>
        <p:spPr bwMode="auto">
          <a:xfrm>
            <a:off x="2124075" y="3644900"/>
            <a:ext cx="38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2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grpSp>
        <p:nvGrpSpPr>
          <p:cNvPr id="12" name="Group 155"/>
          <p:cNvGrpSpPr>
            <a:grpSpLocks/>
          </p:cNvGrpSpPr>
          <p:nvPr/>
        </p:nvGrpSpPr>
        <p:grpSpPr bwMode="auto">
          <a:xfrm>
            <a:off x="4645025" y="1052513"/>
            <a:ext cx="3517900" cy="5400675"/>
            <a:chOff x="2699" y="663"/>
            <a:chExt cx="2216" cy="3402"/>
          </a:xfrm>
        </p:grpSpPr>
        <p:grpSp>
          <p:nvGrpSpPr>
            <p:cNvPr id="43038" name="Group 62"/>
            <p:cNvGrpSpPr>
              <a:grpSpLocks/>
            </p:cNvGrpSpPr>
            <p:nvPr/>
          </p:nvGrpSpPr>
          <p:grpSpPr bwMode="auto">
            <a:xfrm>
              <a:off x="3379" y="2523"/>
              <a:ext cx="227" cy="545"/>
              <a:chOff x="476" y="1298"/>
              <a:chExt cx="227" cy="545"/>
            </a:xfrm>
          </p:grpSpPr>
          <p:grpSp>
            <p:nvGrpSpPr>
              <p:cNvPr id="43112" name="Group 63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114" name="Freeform 64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1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13" name="Line 66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43039" name="Group 73"/>
            <p:cNvGrpSpPr>
              <a:grpSpLocks/>
            </p:cNvGrpSpPr>
            <p:nvPr/>
          </p:nvGrpSpPr>
          <p:grpSpPr bwMode="auto">
            <a:xfrm>
              <a:off x="3379" y="2886"/>
              <a:ext cx="227" cy="545"/>
              <a:chOff x="476" y="1298"/>
              <a:chExt cx="227" cy="545"/>
            </a:xfrm>
          </p:grpSpPr>
          <p:grpSp>
            <p:nvGrpSpPr>
              <p:cNvPr id="43108" name="Group 74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110" name="Freeform 75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11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09" name="Line 77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43040" name="Group 78"/>
            <p:cNvGrpSpPr>
              <a:grpSpLocks/>
            </p:cNvGrpSpPr>
            <p:nvPr/>
          </p:nvGrpSpPr>
          <p:grpSpPr bwMode="auto">
            <a:xfrm>
              <a:off x="3379" y="2160"/>
              <a:ext cx="227" cy="545"/>
              <a:chOff x="476" y="1298"/>
              <a:chExt cx="227" cy="545"/>
            </a:xfrm>
          </p:grpSpPr>
          <p:grpSp>
            <p:nvGrpSpPr>
              <p:cNvPr id="43104" name="Group 79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106" name="Freeform 80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07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05" name="Line 82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43041" name="Group 83"/>
            <p:cNvGrpSpPr>
              <a:grpSpLocks/>
            </p:cNvGrpSpPr>
            <p:nvPr/>
          </p:nvGrpSpPr>
          <p:grpSpPr bwMode="auto">
            <a:xfrm flipH="1">
              <a:off x="4059" y="2523"/>
              <a:ext cx="227" cy="545"/>
              <a:chOff x="476" y="1298"/>
              <a:chExt cx="227" cy="545"/>
            </a:xfrm>
          </p:grpSpPr>
          <p:grpSp>
            <p:nvGrpSpPr>
              <p:cNvPr id="43100" name="Group 84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102" name="Freeform 85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103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101" name="Line 87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3042" name="Freeform 88"/>
            <p:cNvSpPr>
              <a:spLocks/>
            </p:cNvSpPr>
            <p:nvPr/>
          </p:nvSpPr>
          <p:spPr bwMode="auto">
            <a:xfrm>
              <a:off x="3606" y="3067"/>
              <a:ext cx="453" cy="363"/>
            </a:xfrm>
            <a:custGeom>
              <a:avLst/>
              <a:gdLst>
                <a:gd name="T0" fmla="*/ 0 w 453"/>
                <a:gd name="T1" fmla="*/ 363 h 363"/>
                <a:gd name="T2" fmla="*/ 453 w 453"/>
                <a:gd name="T3" fmla="*/ 363 h 363"/>
                <a:gd name="T4" fmla="*/ 453 w 453"/>
                <a:gd name="T5" fmla="*/ 0 h 363"/>
                <a:gd name="T6" fmla="*/ 0 60000 65536"/>
                <a:gd name="T7" fmla="*/ 0 60000 65536"/>
                <a:gd name="T8" fmla="*/ 0 60000 65536"/>
                <a:gd name="T9" fmla="*/ 0 w 453"/>
                <a:gd name="T10" fmla="*/ 0 h 363"/>
                <a:gd name="T11" fmla="*/ 453 w 453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363">
                  <a:moveTo>
                    <a:pt x="0" y="363"/>
                  </a:moveTo>
                  <a:lnTo>
                    <a:pt x="453" y="363"/>
                  </a:lnTo>
                  <a:lnTo>
                    <a:pt x="453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43" name="Freeform 89"/>
            <p:cNvSpPr>
              <a:spLocks/>
            </p:cNvSpPr>
            <p:nvPr/>
          </p:nvSpPr>
          <p:spPr bwMode="auto">
            <a:xfrm flipV="1">
              <a:off x="3606" y="2160"/>
              <a:ext cx="453" cy="363"/>
            </a:xfrm>
            <a:custGeom>
              <a:avLst/>
              <a:gdLst>
                <a:gd name="T0" fmla="*/ 0 w 453"/>
                <a:gd name="T1" fmla="*/ 363 h 363"/>
                <a:gd name="T2" fmla="*/ 453 w 453"/>
                <a:gd name="T3" fmla="*/ 363 h 363"/>
                <a:gd name="T4" fmla="*/ 453 w 453"/>
                <a:gd name="T5" fmla="*/ 0 h 363"/>
                <a:gd name="T6" fmla="*/ 0 60000 65536"/>
                <a:gd name="T7" fmla="*/ 0 60000 65536"/>
                <a:gd name="T8" fmla="*/ 0 60000 65536"/>
                <a:gd name="T9" fmla="*/ 0 w 453"/>
                <a:gd name="T10" fmla="*/ 0 h 363"/>
                <a:gd name="T11" fmla="*/ 453 w 453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363">
                  <a:moveTo>
                    <a:pt x="0" y="363"/>
                  </a:moveTo>
                  <a:lnTo>
                    <a:pt x="453" y="363"/>
                  </a:lnTo>
                  <a:lnTo>
                    <a:pt x="453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43044" name="Group 90"/>
            <p:cNvGrpSpPr>
              <a:grpSpLocks/>
            </p:cNvGrpSpPr>
            <p:nvPr/>
          </p:nvGrpSpPr>
          <p:grpSpPr bwMode="auto">
            <a:xfrm>
              <a:off x="3606" y="3430"/>
              <a:ext cx="227" cy="545"/>
              <a:chOff x="476" y="1298"/>
              <a:chExt cx="227" cy="545"/>
            </a:xfrm>
          </p:grpSpPr>
          <p:grpSp>
            <p:nvGrpSpPr>
              <p:cNvPr id="43096" name="Group 91"/>
              <p:cNvGrpSpPr>
                <a:grpSpLocks/>
              </p:cNvGrpSpPr>
              <p:nvPr/>
            </p:nvGrpSpPr>
            <p:grpSpPr bwMode="auto">
              <a:xfrm>
                <a:off x="567" y="1298"/>
                <a:ext cx="136" cy="545"/>
                <a:chOff x="1338" y="2568"/>
                <a:chExt cx="136" cy="545"/>
              </a:xfrm>
            </p:grpSpPr>
            <p:sp>
              <p:nvSpPr>
                <p:cNvPr id="43098" name="Freeform 92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99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97" name="Line 94"/>
              <p:cNvSpPr>
                <a:spLocks noChangeShapeType="1"/>
              </p:cNvSpPr>
              <p:nvPr/>
            </p:nvSpPr>
            <p:spPr bwMode="auto">
              <a:xfrm flipH="1">
                <a:off x="476" y="157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3045" name="AutoShape 95"/>
            <p:cNvSpPr>
              <a:spLocks noChangeArrowheads="1"/>
            </p:cNvSpPr>
            <p:nvPr/>
          </p:nvSpPr>
          <p:spPr bwMode="auto">
            <a:xfrm flipV="1">
              <a:off x="3787" y="3974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grpSp>
          <p:nvGrpSpPr>
            <p:cNvPr id="43046" name="Group 96"/>
            <p:cNvGrpSpPr>
              <a:grpSpLocks/>
            </p:cNvGrpSpPr>
            <p:nvPr/>
          </p:nvGrpSpPr>
          <p:grpSpPr bwMode="auto">
            <a:xfrm>
              <a:off x="3016" y="1344"/>
              <a:ext cx="227" cy="545"/>
              <a:chOff x="1156" y="1842"/>
              <a:chExt cx="227" cy="545"/>
            </a:xfrm>
          </p:grpSpPr>
          <p:grpSp>
            <p:nvGrpSpPr>
              <p:cNvPr id="43092" name="Group 97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094" name="Freeform 9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95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93" name="Oval 100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43047" name="Group 101"/>
            <p:cNvGrpSpPr>
              <a:grpSpLocks/>
            </p:cNvGrpSpPr>
            <p:nvPr/>
          </p:nvGrpSpPr>
          <p:grpSpPr bwMode="auto">
            <a:xfrm>
              <a:off x="3424" y="1344"/>
              <a:ext cx="227" cy="545"/>
              <a:chOff x="1156" y="1842"/>
              <a:chExt cx="227" cy="545"/>
            </a:xfrm>
          </p:grpSpPr>
          <p:grpSp>
            <p:nvGrpSpPr>
              <p:cNvPr id="43088" name="Group 102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090" name="Freeform 103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91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89" name="Oval 105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43048" name="Group 106"/>
            <p:cNvGrpSpPr>
              <a:grpSpLocks/>
            </p:cNvGrpSpPr>
            <p:nvPr/>
          </p:nvGrpSpPr>
          <p:grpSpPr bwMode="auto">
            <a:xfrm>
              <a:off x="3787" y="1344"/>
              <a:ext cx="227" cy="545"/>
              <a:chOff x="1156" y="1842"/>
              <a:chExt cx="227" cy="545"/>
            </a:xfrm>
          </p:grpSpPr>
          <p:grpSp>
            <p:nvGrpSpPr>
              <p:cNvPr id="43084" name="Group 107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086" name="Freeform 10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87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85" name="Oval 110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43049" name="Group 111"/>
            <p:cNvGrpSpPr>
              <a:grpSpLocks/>
            </p:cNvGrpSpPr>
            <p:nvPr/>
          </p:nvGrpSpPr>
          <p:grpSpPr bwMode="auto">
            <a:xfrm flipH="1">
              <a:off x="4377" y="1026"/>
              <a:ext cx="227" cy="545"/>
              <a:chOff x="1156" y="1842"/>
              <a:chExt cx="227" cy="545"/>
            </a:xfrm>
          </p:grpSpPr>
          <p:grpSp>
            <p:nvGrpSpPr>
              <p:cNvPr id="43080" name="Group 112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082" name="Freeform 113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83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81" name="Oval 115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43050" name="Group 116"/>
            <p:cNvGrpSpPr>
              <a:grpSpLocks/>
            </p:cNvGrpSpPr>
            <p:nvPr/>
          </p:nvGrpSpPr>
          <p:grpSpPr bwMode="auto">
            <a:xfrm>
              <a:off x="3424" y="845"/>
              <a:ext cx="227" cy="545"/>
              <a:chOff x="1156" y="1842"/>
              <a:chExt cx="227" cy="545"/>
            </a:xfrm>
          </p:grpSpPr>
          <p:grpSp>
            <p:nvGrpSpPr>
              <p:cNvPr id="43076" name="Group 117"/>
              <p:cNvGrpSpPr>
                <a:grpSpLocks/>
              </p:cNvGrpSpPr>
              <p:nvPr/>
            </p:nvGrpSpPr>
            <p:grpSpPr bwMode="auto">
              <a:xfrm>
                <a:off x="1247" y="1842"/>
                <a:ext cx="136" cy="545"/>
                <a:chOff x="1338" y="2568"/>
                <a:chExt cx="136" cy="545"/>
              </a:xfrm>
            </p:grpSpPr>
            <p:sp>
              <p:nvSpPr>
                <p:cNvPr id="43078" name="Freeform 11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43079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3077" name="Oval 120"/>
              <p:cNvSpPr>
                <a:spLocks noChangeArrowheads="1"/>
              </p:cNvSpPr>
              <p:nvPr/>
            </p:nvSpPr>
            <p:spPr bwMode="auto">
              <a:xfrm>
                <a:off x="1156" y="206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43051" name="Line 121"/>
            <p:cNvSpPr>
              <a:spLocks noChangeShapeType="1"/>
            </p:cNvSpPr>
            <p:nvPr/>
          </p:nvSpPr>
          <p:spPr bwMode="auto">
            <a:xfrm>
              <a:off x="3243" y="1344"/>
              <a:ext cx="77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2" name="Line 122"/>
            <p:cNvSpPr>
              <a:spLocks noChangeShapeType="1"/>
            </p:cNvSpPr>
            <p:nvPr/>
          </p:nvSpPr>
          <p:spPr bwMode="auto">
            <a:xfrm>
              <a:off x="3243" y="1888"/>
              <a:ext cx="113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3" name="Line 123"/>
            <p:cNvSpPr>
              <a:spLocks noChangeShapeType="1"/>
            </p:cNvSpPr>
            <p:nvPr/>
          </p:nvSpPr>
          <p:spPr bwMode="auto">
            <a:xfrm flipV="1">
              <a:off x="4377" y="1525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4" name="Line 124"/>
            <p:cNvSpPr>
              <a:spLocks noChangeShapeType="1"/>
            </p:cNvSpPr>
            <p:nvPr/>
          </p:nvSpPr>
          <p:spPr bwMode="auto">
            <a:xfrm flipV="1">
              <a:off x="4377" y="844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5" name="Line 125"/>
            <p:cNvSpPr>
              <a:spLocks noChangeShapeType="1"/>
            </p:cNvSpPr>
            <p:nvPr/>
          </p:nvSpPr>
          <p:spPr bwMode="auto">
            <a:xfrm>
              <a:off x="3651" y="845"/>
              <a:ext cx="7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43056" name="Group 126"/>
            <p:cNvGrpSpPr>
              <a:grpSpLocks/>
            </p:cNvGrpSpPr>
            <p:nvPr/>
          </p:nvGrpSpPr>
          <p:grpSpPr bwMode="auto">
            <a:xfrm>
              <a:off x="3969" y="663"/>
              <a:ext cx="91" cy="182"/>
              <a:chOff x="1338" y="1615"/>
              <a:chExt cx="91" cy="182"/>
            </a:xfrm>
          </p:grpSpPr>
          <p:sp>
            <p:nvSpPr>
              <p:cNvPr id="43074" name="Oval 127"/>
              <p:cNvSpPr>
                <a:spLocks noChangeArrowheads="1"/>
              </p:cNvSpPr>
              <p:nvPr/>
            </p:nvSpPr>
            <p:spPr bwMode="auto">
              <a:xfrm>
                <a:off x="1338" y="1615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3075" name="Line 128"/>
              <p:cNvSpPr>
                <a:spLocks noChangeShapeType="1"/>
              </p:cNvSpPr>
              <p:nvPr/>
            </p:nvSpPr>
            <p:spPr bwMode="auto">
              <a:xfrm flipV="1">
                <a:off x="1383" y="1706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3057" name="Line 129"/>
            <p:cNvSpPr>
              <a:spLocks noChangeShapeType="1"/>
            </p:cNvSpPr>
            <p:nvPr/>
          </p:nvSpPr>
          <p:spPr bwMode="auto">
            <a:xfrm>
              <a:off x="3787" y="1888"/>
              <a:ext cx="0" cy="27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8" name="Line 130"/>
            <p:cNvSpPr>
              <a:spLocks noChangeShapeType="1"/>
            </p:cNvSpPr>
            <p:nvPr/>
          </p:nvSpPr>
          <p:spPr bwMode="auto">
            <a:xfrm>
              <a:off x="3787" y="2024"/>
              <a:ext cx="108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59" name="Line 131"/>
            <p:cNvSpPr>
              <a:spLocks noChangeShapeType="1"/>
            </p:cNvSpPr>
            <p:nvPr/>
          </p:nvSpPr>
          <p:spPr bwMode="auto">
            <a:xfrm flipH="1">
              <a:off x="2926" y="1616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60" name="Line 132"/>
            <p:cNvSpPr>
              <a:spLocks noChangeShapeType="1"/>
            </p:cNvSpPr>
            <p:nvPr/>
          </p:nvSpPr>
          <p:spPr bwMode="auto">
            <a:xfrm flipH="1">
              <a:off x="3334" y="1616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61" name="Line 133"/>
            <p:cNvSpPr>
              <a:spLocks noChangeShapeType="1"/>
            </p:cNvSpPr>
            <p:nvPr/>
          </p:nvSpPr>
          <p:spPr bwMode="auto">
            <a:xfrm flipH="1">
              <a:off x="3697" y="1616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62" name="Line 134"/>
            <p:cNvSpPr>
              <a:spLocks noChangeShapeType="1"/>
            </p:cNvSpPr>
            <p:nvPr/>
          </p:nvSpPr>
          <p:spPr bwMode="auto">
            <a:xfrm flipH="1">
              <a:off x="3334" y="1117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63" name="Line 135"/>
            <p:cNvSpPr>
              <a:spLocks noChangeShapeType="1"/>
            </p:cNvSpPr>
            <p:nvPr/>
          </p:nvSpPr>
          <p:spPr bwMode="auto">
            <a:xfrm flipH="1">
              <a:off x="4604" y="1298"/>
              <a:ext cx="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3064" name="Text Box 145"/>
            <p:cNvSpPr txBox="1">
              <a:spLocks noChangeArrowheads="1"/>
            </p:cNvSpPr>
            <p:nvPr/>
          </p:nvSpPr>
          <p:spPr bwMode="auto">
            <a:xfrm>
              <a:off x="4241" y="2659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43065" name="Text Box 146"/>
            <p:cNvSpPr txBox="1">
              <a:spLocks noChangeArrowheads="1"/>
            </p:cNvSpPr>
            <p:nvPr/>
          </p:nvSpPr>
          <p:spPr bwMode="auto">
            <a:xfrm>
              <a:off x="3152" y="2296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43066" name="Text Box 147"/>
            <p:cNvSpPr txBox="1">
              <a:spLocks noChangeArrowheads="1"/>
            </p:cNvSpPr>
            <p:nvPr/>
          </p:nvSpPr>
          <p:spPr bwMode="auto">
            <a:xfrm>
              <a:off x="3152" y="2659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43067" name="Text Box 148"/>
            <p:cNvSpPr txBox="1">
              <a:spLocks noChangeArrowheads="1"/>
            </p:cNvSpPr>
            <p:nvPr/>
          </p:nvSpPr>
          <p:spPr bwMode="auto">
            <a:xfrm>
              <a:off x="3152" y="3022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068" name="Text Box 149"/>
            <p:cNvSpPr txBox="1">
              <a:spLocks noChangeArrowheads="1"/>
            </p:cNvSpPr>
            <p:nvPr/>
          </p:nvSpPr>
          <p:spPr bwMode="auto">
            <a:xfrm>
              <a:off x="3384" y="3566"/>
              <a:ext cx="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43069" name="Text Box 150"/>
            <p:cNvSpPr txBox="1">
              <a:spLocks noChangeArrowheads="1"/>
            </p:cNvSpPr>
            <p:nvPr/>
          </p:nvSpPr>
          <p:spPr bwMode="auto">
            <a:xfrm>
              <a:off x="4694" y="1162"/>
              <a:ext cx="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43070" name="Text Box 151"/>
            <p:cNvSpPr txBox="1">
              <a:spLocks noChangeArrowheads="1"/>
            </p:cNvSpPr>
            <p:nvPr/>
          </p:nvSpPr>
          <p:spPr bwMode="auto">
            <a:xfrm>
              <a:off x="3107" y="981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43071" name="Text Box 152"/>
            <p:cNvSpPr txBox="1">
              <a:spLocks noChangeArrowheads="1"/>
            </p:cNvSpPr>
            <p:nvPr/>
          </p:nvSpPr>
          <p:spPr bwMode="auto">
            <a:xfrm>
              <a:off x="2699" y="1480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43072" name="Text Box 153"/>
            <p:cNvSpPr txBox="1">
              <a:spLocks noChangeArrowheads="1"/>
            </p:cNvSpPr>
            <p:nvPr/>
          </p:nvSpPr>
          <p:spPr bwMode="auto">
            <a:xfrm>
              <a:off x="3152" y="1480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43073" name="Text Box 154"/>
            <p:cNvSpPr txBox="1">
              <a:spLocks noChangeArrowheads="1"/>
            </p:cNvSpPr>
            <p:nvPr/>
          </p:nvSpPr>
          <p:spPr bwMode="auto">
            <a:xfrm>
              <a:off x="3560" y="1480"/>
              <a:ext cx="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66FF33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696476" name="Freeform 156"/>
          <p:cNvSpPr>
            <a:spLocks/>
          </p:cNvSpPr>
          <p:nvPr/>
        </p:nvSpPr>
        <p:spPr bwMode="auto">
          <a:xfrm>
            <a:off x="8101013" y="1844675"/>
            <a:ext cx="792162" cy="1008063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77" name="Text Box 157"/>
          <p:cNvSpPr txBox="1">
            <a:spLocks noChangeArrowheads="1"/>
          </p:cNvSpPr>
          <p:nvPr/>
        </p:nvSpPr>
        <p:spPr bwMode="auto">
          <a:xfrm>
            <a:off x="7369478" y="1412875"/>
            <a:ext cx="69472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2.5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78" name="Text Box 158"/>
          <p:cNvSpPr txBox="1">
            <a:spLocks noChangeArrowheads="1"/>
          </p:cNvSpPr>
          <p:nvPr/>
        </p:nvSpPr>
        <p:spPr bwMode="auto">
          <a:xfrm>
            <a:off x="6154941" y="1412875"/>
            <a:ext cx="386943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79" name="Text Box 159"/>
          <p:cNvSpPr txBox="1">
            <a:spLocks noChangeArrowheads="1"/>
          </p:cNvSpPr>
          <p:nvPr/>
        </p:nvSpPr>
        <p:spPr bwMode="auto">
          <a:xfrm>
            <a:off x="6731204" y="2276475"/>
            <a:ext cx="386943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80" name="Text Box 160"/>
          <p:cNvSpPr txBox="1">
            <a:spLocks noChangeArrowheads="1"/>
          </p:cNvSpPr>
          <p:nvPr/>
        </p:nvSpPr>
        <p:spPr bwMode="auto">
          <a:xfrm>
            <a:off x="5651704" y="2492375"/>
            <a:ext cx="386943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81" name="Text Box 161"/>
          <p:cNvSpPr txBox="1">
            <a:spLocks noChangeArrowheads="1"/>
          </p:cNvSpPr>
          <p:nvPr/>
        </p:nvSpPr>
        <p:spPr bwMode="auto">
          <a:xfrm>
            <a:off x="5002416" y="2492375"/>
            <a:ext cx="386943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 dirty="0" smtClean="0">
                <a:latin typeface="Times New Roman" panose="02020603050405020304" pitchFamily="18" charset="0"/>
              </a:rPr>
              <a:t>5</a:t>
            </a:r>
            <a:endParaRPr lang="en-US" altLang="zh-TW" sz="3200" b="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696482" name="Freeform 162"/>
          <p:cNvSpPr>
            <a:spLocks/>
          </p:cNvSpPr>
          <p:nvPr/>
        </p:nvSpPr>
        <p:spPr bwMode="auto">
          <a:xfrm flipV="1">
            <a:off x="7453313" y="3860800"/>
            <a:ext cx="792162" cy="2016125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83" name="Text Box 163"/>
          <p:cNvSpPr txBox="1">
            <a:spLocks noChangeArrowheads="1"/>
          </p:cNvSpPr>
          <p:nvPr/>
        </p:nvSpPr>
        <p:spPr bwMode="auto">
          <a:xfrm>
            <a:off x="6877050" y="4652963"/>
            <a:ext cx="384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2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84" name="Text Box 164"/>
          <p:cNvSpPr txBox="1">
            <a:spLocks noChangeArrowheads="1"/>
          </p:cNvSpPr>
          <p:nvPr/>
        </p:nvSpPr>
        <p:spPr bwMode="auto">
          <a:xfrm>
            <a:off x="6516688" y="5589588"/>
            <a:ext cx="384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2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85" name="Freeform 165"/>
          <p:cNvSpPr>
            <a:spLocks/>
          </p:cNvSpPr>
          <p:nvPr/>
        </p:nvSpPr>
        <p:spPr bwMode="auto">
          <a:xfrm flipV="1">
            <a:off x="5076825" y="3357563"/>
            <a:ext cx="792163" cy="2592387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86" name="Freeform 166"/>
          <p:cNvSpPr>
            <a:spLocks/>
          </p:cNvSpPr>
          <p:nvPr/>
        </p:nvSpPr>
        <p:spPr bwMode="auto">
          <a:xfrm>
            <a:off x="6516688" y="1484313"/>
            <a:ext cx="792162" cy="1368425"/>
          </a:xfrm>
          <a:custGeom>
            <a:avLst/>
            <a:gdLst>
              <a:gd name="T0" fmla="*/ 0 w 499"/>
              <a:gd name="T1" fmla="*/ 0 h 635"/>
              <a:gd name="T2" fmla="*/ 2147483647 w 499"/>
              <a:gd name="T3" fmla="*/ 2147483647 h 635"/>
              <a:gd name="T4" fmla="*/ 2147483647 w 499"/>
              <a:gd name="T5" fmla="*/ 2147483647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0" y="0"/>
                </a:moveTo>
                <a:cubicBezTo>
                  <a:pt x="26" y="174"/>
                  <a:pt x="53" y="348"/>
                  <a:pt x="136" y="454"/>
                </a:cubicBezTo>
                <a:cubicBezTo>
                  <a:pt x="219" y="560"/>
                  <a:pt x="359" y="597"/>
                  <a:pt x="499" y="63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87" name="Text Box 167"/>
          <p:cNvSpPr txBox="1">
            <a:spLocks noChangeArrowheads="1"/>
          </p:cNvSpPr>
          <p:nvPr/>
        </p:nvSpPr>
        <p:spPr bwMode="auto">
          <a:xfrm>
            <a:off x="5364163" y="5734050"/>
            <a:ext cx="38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4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88" name="Text Box 168"/>
          <p:cNvSpPr txBox="1">
            <a:spLocks noChangeArrowheads="1"/>
          </p:cNvSpPr>
          <p:nvPr/>
        </p:nvSpPr>
        <p:spPr bwMode="auto">
          <a:xfrm>
            <a:off x="6084888" y="3573463"/>
            <a:ext cx="384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4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89" name="Text Box 169"/>
          <p:cNvSpPr txBox="1">
            <a:spLocks noChangeArrowheads="1"/>
          </p:cNvSpPr>
          <p:nvPr/>
        </p:nvSpPr>
        <p:spPr bwMode="auto">
          <a:xfrm>
            <a:off x="6084888" y="4149725"/>
            <a:ext cx="38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4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90" name="Text Box 170"/>
          <p:cNvSpPr txBox="1">
            <a:spLocks noChangeArrowheads="1"/>
          </p:cNvSpPr>
          <p:nvPr/>
        </p:nvSpPr>
        <p:spPr bwMode="auto">
          <a:xfrm>
            <a:off x="6084888" y="4724400"/>
            <a:ext cx="38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i="1">
                <a:latin typeface="Times New Roman" panose="02020603050405020304" pitchFamily="18" charset="0"/>
              </a:rPr>
              <a:t>4</a:t>
            </a:r>
            <a:endParaRPr lang="en-US" altLang="zh-TW" sz="3200" b="0" i="1" baseline="-25000">
              <a:latin typeface="Times New Roman" panose="02020603050405020304" pitchFamily="18" charset="0"/>
            </a:endParaRPr>
          </a:p>
        </p:txBody>
      </p:sp>
      <p:sp>
        <p:nvSpPr>
          <p:cNvPr id="696491" name="Freeform 171"/>
          <p:cNvSpPr>
            <a:spLocks/>
          </p:cNvSpPr>
          <p:nvPr/>
        </p:nvSpPr>
        <p:spPr bwMode="auto">
          <a:xfrm flipV="1">
            <a:off x="4284663" y="3860800"/>
            <a:ext cx="288925" cy="792163"/>
          </a:xfrm>
          <a:custGeom>
            <a:avLst/>
            <a:gdLst>
              <a:gd name="T0" fmla="*/ 2147483647 w 182"/>
              <a:gd name="T1" fmla="*/ 2147483647 h 499"/>
              <a:gd name="T2" fmla="*/ 0 w 182"/>
              <a:gd name="T3" fmla="*/ 2147483647 h 499"/>
              <a:gd name="T4" fmla="*/ 0 w 182"/>
              <a:gd name="T5" fmla="*/ 0 h 499"/>
              <a:gd name="T6" fmla="*/ 0 60000 65536"/>
              <a:gd name="T7" fmla="*/ 0 60000 65536"/>
              <a:gd name="T8" fmla="*/ 0 60000 65536"/>
              <a:gd name="T9" fmla="*/ 0 w 182"/>
              <a:gd name="T10" fmla="*/ 0 h 499"/>
              <a:gd name="T11" fmla="*/ 182 w 18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99">
                <a:moveTo>
                  <a:pt x="182" y="499"/>
                </a:moveTo>
                <a:lnTo>
                  <a:pt x="0" y="49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696492" name="Text Box 172"/>
          <p:cNvSpPr txBox="1">
            <a:spLocks noChangeArrowheads="1"/>
          </p:cNvSpPr>
          <p:nvPr/>
        </p:nvSpPr>
        <p:spPr bwMode="auto">
          <a:xfrm>
            <a:off x="2886044" y="4692868"/>
            <a:ext cx="2236809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g</a:t>
            </a:r>
            <a:r>
              <a:rPr lang="en-US" altLang="zh-TW" sz="3200" b="0" baseline="-250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ABC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TW" sz="3200" b="0" dirty="0">
                <a:solidFill>
                  <a:schemeClr val="bg1"/>
                </a:solidFill>
                <a:latin typeface="Arial" panose="020B0604020202020204" pitchFamily="34" charset="0"/>
              </a:rPr>
              <a:t>= 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18/7</a:t>
            </a:r>
            <a:endParaRPr lang="en-US" altLang="zh-TW" sz="3200" b="0" baseline="-25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8" name="Text Box 172"/>
          <p:cNvSpPr txBox="1">
            <a:spLocks noChangeArrowheads="1"/>
          </p:cNvSpPr>
          <p:nvPr/>
        </p:nvSpPr>
        <p:spPr bwMode="auto">
          <a:xfrm>
            <a:off x="3024254" y="5574975"/>
            <a:ext cx="1856896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g</a:t>
            </a:r>
            <a:r>
              <a:rPr lang="en-US" altLang="zh-TW" sz="3200" b="0" baseline="-25000" dirty="0" err="1">
                <a:solidFill>
                  <a:schemeClr val="bg1"/>
                </a:solidFill>
                <a:latin typeface="Arial" panose="020B0604020202020204" pitchFamily="34" charset="0"/>
              </a:rPr>
              <a:t>E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TW" sz="3200" b="0" dirty="0">
                <a:solidFill>
                  <a:schemeClr val="bg1"/>
                </a:solidFill>
                <a:latin typeface="Arial" panose="020B0604020202020204" pitchFamily="34" charset="0"/>
              </a:rPr>
              <a:t>= 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13/7</a:t>
            </a:r>
            <a:endParaRPr lang="en-US" altLang="zh-TW" sz="3200" b="0" baseline="-25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9" name="Text Box 172"/>
          <p:cNvSpPr txBox="1">
            <a:spLocks noChangeArrowheads="1"/>
          </p:cNvSpPr>
          <p:nvPr/>
        </p:nvSpPr>
        <p:spPr bwMode="auto">
          <a:xfrm>
            <a:off x="7055088" y="3536667"/>
            <a:ext cx="1643697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3200" b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g</a:t>
            </a:r>
            <a:r>
              <a:rPr lang="en-US" altLang="zh-TW" sz="3200" b="0" baseline="-250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TW" sz="3200" b="0" dirty="0">
                <a:solidFill>
                  <a:schemeClr val="bg1"/>
                </a:solidFill>
                <a:latin typeface="Arial" panose="020B0604020202020204" pitchFamily="34" charset="0"/>
              </a:rPr>
              <a:t>= 9</a:t>
            </a:r>
            <a:r>
              <a:rPr lang="en-US" altLang="zh-TW" sz="3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/7</a:t>
            </a:r>
            <a:endParaRPr lang="en-US" altLang="zh-TW" sz="3200" b="0" baseline="-25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9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9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9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9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9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9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696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9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9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9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9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5" grpId="0"/>
      <p:bldP spid="696458" grpId="0"/>
      <p:bldP spid="696462" grpId="0"/>
      <p:bldP spid="696463" grpId="0"/>
      <p:bldP spid="696464" grpId="0"/>
      <p:bldP spid="696477" grpId="0"/>
      <p:bldP spid="696478" grpId="0"/>
      <p:bldP spid="696479" grpId="0"/>
      <p:bldP spid="696480" grpId="0"/>
      <p:bldP spid="696481" grpId="0"/>
      <p:bldP spid="696483" grpId="0"/>
      <p:bldP spid="696484" grpId="0"/>
      <p:bldP spid="696484" grpId="1"/>
      <p:bldP spid="696487" grpId="0"/>
      <p:bldP spid="696488" grpId="0"/>
      <p:bldP spid="696489" grpId="0"/>
      <p:bldP spid="696490" grpId="0"/>
      <p:bldP spid="696492" grpId="0"/>
      <p:bldP spid="138" grpId="0"/>
      <p:bldP spid="13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 bwMode="auto">
          <a:xfrm>
            <a:off x="1343200" y="1700808"/>
            <a:ext cx="6729412" cy="468052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rgbClr val="FFFF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Effective Fanout </a:t>
            </a:r>
            <a:r>
              <a:rPr lang="en-US" altLang="zh-TW" sz="4000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</a:p>
          <a:p>
            <a:endParaRPr lang="en-US" altLang="zh-TW" sz="28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698582" name="Text Box 214"/>
          <p:cNvSpPr txBox="1">
            <a:spLocks noChangeArrowheads="1"/>
          </p:cNvSpPr>
          <p:nvPr/>
        </p:nvSpPr>
        <p:spPr bwMode="auto">
          <a:xfrm>
            <a:off x="395288" y="669402"/>
            <a:ext cx="8357457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dirty="0" smtClean="0">
                <a:latin typeface="Arial" panose="020B0604020202020204" pitchFamily="34" charset="0"/>
              </a:rPr>
              <a:t>Synopsys’ Simple Model: Assume area and intrinsic delay = (n+1)/</a:t>
            </a:r>
            <a:r>
              <a:rPr lang="en-US" altLang="zh-TW" dirty="0" smtClean="0">
                <a:latin typeface="Arial" panose="020B0604020202020204" pitchFamily="34" charset="0"/>
              </a:rPr>
              <a:t>2</a:t>
            </a:r>
          </a:p>
          <a:p>
            <a:pPr algn="l"/>
            <a:r>
              <a:rPr lang="en-US" altLang="zh-TW" dirty="0" smtClean="0">
                <a:latin typeface="Arial" panose="020B0604020202020204" pitchFamily="34" charset="0"/>
              </a:rPr>
              <a:t>Assume we take the input efforts into account but loading efforts.</a:t>
            </a:r>
            <a:endParaRPr lang="en-US" altLang="zh-TW" dirty="0">
              <a:latin typeface="Arial" panose="020B0604020202020204" pitchFamily="34" charset="0"/>
            </a:endParaRPr>
          </a:p>
        </p:txBody>
      </p:sp>
      <p:sp>
        <p:nvSpPr>
          <p:cNvPr id="44049" name="Freeform 143"/>
          <p:cNvSpPr>
            <a:spLocks/>
          </p:cNvSpPr>
          <p:nvPr/>
        </p:nvSpPr>
        <p:spPr bwMode="auto">
          <a:xfrm>
            <a:off x="1763887" y="2964458"/>
            <a:ext cx="893763" cy="1008063"/>
          </a:xfrm>
          <a:custGeom>
            <a:avLst/>
            <a:gdLst>
              <a:gd name="T0" fmla="*/ 252 w 377"/>
              <a:gd name="T1" fmla="*/ 0 h 377"/>
              <a:gd name="T2" fmla="*/ 0 w 377"/>
              <a:gd name="T3" fmla="*/ 0 h 377"/>
              <a:gd name="T4" fmla="*/ 81 w 377"/>
              <a:gd name="T5" fmla="*/ 364 h 377"/>
              <a:gd name="T6" fmla="*/ 121 w 377"/>
              <a:gd name="T7" fmla="*/ 721 h 377"/>
              <a:gd name="T8" fmla="*/ 121 w 377"/>
              <a:gd name="T9" fmla="*/ 1081 h 377"/>
              <a:gd name="T10" fmla="*/ 81 w 377"/>
              <a:gd name="T11" fmla="*/ 1443 h 377"/>
              <a:gd name="T12" fmla="*/ 0 w 377"/>
              <a:gd name="T13" fmla="*/ 1802 h 377"/>
              <a:gd name="T14" fmla="*/ 252 w 377"/>
              <a:gd name="T15" fmla="*/ 1802 h 377"/>
              <a:gd name="T16" fmla="*/ 487 w 377"/>
              <a:gd name="T17" fmla="*/ 1802 h 377"/>
              <a:gd name="T18" fmla="*/ 693 w 377"/>
              <a:gd name="T19" fmla="*/ 1745 h 377"/>
              <a:gd name="T20" fmla="*/ 872 w 377"/>
              <a:gd name="T21" fmla="*/ 1625 h 377"/>
              <a:gd name="T22" fmla="*/ 1026 w 377"/>
              <a:gd name="T23" fmla="*/ 1443 h 377"/>
              <a:gd name="T24" fmla="*/ 1156 w 377"/>
              <a:gd name="T25" fmla="*/ 1203 h 377"/>
              <a:gd name="T26" fmla="*/ 1256 w 377"/>
              <a:gd name="T27" fmla="*/ 903 h 377"/>
              <a:gd name="T28" fmla="*/ 1156 w 377"/>
              <a:gd name="T29" fmla="*/ 598 h 377"/>
              <a:gd name="T30" fmla="*/ 1026 w 377"/>
              <a:gd name="T31" fmla="*/ 357 h 377"/>
              <a:gd name="T32" fmla="*/ 872 w 377"/>
              <a:gd name="T33" fmla="*/ 175 h 377"/>
              <a:gd name="T34" fmla="*/ 693 w 377"/>
              <a:gd name="T35" fmla="*/ 57 h 377"/>
              <a:gd name="T36" fmla="*/ 487 w 377"/>
              <a:gd name="T37" fmla="*/ 0 h 377"/>
              <a:gd name="T38" fmla="*/ 252 w 377"/>
              <a:gd name="T39" fmla="*/ 0 h 3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7"/>
              <a:gd name="T61" fmla="*/ 0 h 377"/>
              <a:gd name="T62" fmla="*/ 377 w 377"/>
              <a:gd name="T63" fmla="*/ 377 h 3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7" h="377">
                <a:moveTo>
                  <a:pt x="76" y="0"/>
                </a:moveTo>
                <a:lnTo>
                  <a:pt x="0" y="0"/>
                </a:lnTo>
                <a:lnTo>
                  <a:pt x="24" y="76"/>
                </a:lnTo>
                <a:lnTo>
                  <a:pt x="36" y="151"/>
                </a:lnTo>
                <a:lnTo>
                  <a:pt x="36" y="226"/>
                </a:lnTo>
                <a:lnTo>
                  <a:pt x="24" y="302"/>
                </a:lnTo>
                <a:lnTo>
                  <a:pt x="0" y="377"/>
                </a:lnTo>
                <a:lnTo>
                  <a:pt x="76" y="377"/>
                </a:lnTo>
                <a:lnTo>
                  <a:pt x="146" y="377"/>
                </a:lnTo>
                <a:lnTo>
                  <a:pt x="208" y="365"/>
                </a:lnTo>
                <a:lnTo>
                  <a:pt x="262" y="340"/>
                </a:lnTo>
                <a:lnTo>
                  <a:pt x="308" y="302"/>
                </a:lnTo>
                <a:lnTo>
                  <a:pt x="347" y="252"/>
                </a:lnTo>
                <a:lnTo>
                  <a:pt x="377" y="189"/>
                </a:lnTo>
                <a:lnTo>
                  <a:pt x="347" y="125"/>
                </a:lnTo>
                <a:lnTo>
                  <a:pt x="308" y="75"/>
                </a:lnTo>
                <a:lnTo>
                  <a:pt x="262" y="37"/>
                </a:lnTo>
                <a:lnTo>
                  <a:pt x="208" y="12"/>
                </a:lnTo>
                <a:lnTo>
                  <a:pt x="146" y="0"/>
                </a:lnTo>
                <a:lnTo>
                  <a:pt x="76" y="0"/>
                </a:lnTo>
                <a:close/>
              </a:path>
            </a:pathLst>
          </a:custGeom>
          <a:solidFill>
            <a:srgbClr val="66FF33"/>
          </a:solidFill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050" name="Line 151"/>
          <p:cNvSpPr>
            <a:spLocks noChangeShapeType="1"/>
          </p:cNvSpPr>
          <p:nvPr/>
        </p:nvSpPr>
        <p:spPr bwMode="auto">
          <a:xfrm flipH="1">
            <a:off x="2943399" y="3474046"/>
            <a:ext cx="15113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051" name="Line 152"/>
          <p:cNvSpPr>
            <a:spLocks noChangeShapeType="1"/>
          </p:cNvSpPr>
          <p:nvPr/>
        </p:nvSpPr>
        <p:spPr bwMode="auto">
          <a:xfrm flipH="1">
            <a:off x="1506712" y="3756621"/>
            <a:ext cx="32543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052" name="Text Box 153"/>
          <p:cNvSpPr txBox="1">
            <a:spLocks noChangeArrowheads="1"/>
          </p:cNvSpPr>
          <p:nvPr/>
        </p:nvSpPr>
        <p:spPr bwMode="auto">
          <a:xfrm>
            <a:off x="1352378" y="267945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4053" name="Freeform 160"/>
          <p:cNvSpPr>
            <a:spLocks/>
          </p:cNvSpPr>
          <p:nvPr/>
        </p:nvSpPr>
        <p:spPr bwMode="auto">
          <a:xfrm>
            <a:off x="2662412" y="3324821"/>
            <a:ext cx="293688" cy="309563"/>
          </a:xfrm>
          <a:custGeom>
            <a:avLst/>
            <a:gdLst>
              <a:gd name="T0" fmla="*/ 0 w 94"/>
              <a:gd name="T1" fmla="*/ 421 h 94"/>
              <a:gd name="T2" fmla="*/ 360 w 94"/>
              <a:gd name="T3" fmla="*/ 0 h 94"/>
              <a:gd name="T4" fmla="*/ 716 w 94"/>
              <a:gd name="T5" fmla="*/ 421 h 94"/>
              <a:gd name="T6" fmla="*/ 716 w 94"/>
              <a:gd name="T7" fmla="*/ 421 h 94"/>
              <a:gd name="T8" fmla="*/ 360 w 94"/>
              <a:gd name="T9" fmla="*/ 840 h 94"/>
              <a:gd name="T10" fmla="*/ 0 w 94"/>
              <a:gd name="T11" fmla="*/ 421 h 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"/>
              <a:gd name="T19" fmla="*/ 0 h 94"/>
              <a:gd name="T20" fmla="*/ 94 w 94"/>
              <a:gd name="T21" fmla="*/ 94 h 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" h="94">
                <a:moveTo>
                  <a:pt x="0" y="47"/>
                </a:moveTo>
                <a:cubicBezTo>
                  <a:pt x="0" y="21"/>
                  <a:pt x="21" y="0"/>
                  <a:pt x="47" y="0"/>
                </a:cubicBezTo>
                <a:cubicBezTo>
                  <a:pt x="73" y="0"/>
                  <a:pt x="94" y="21"/>
                  <a:pt x="94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3"/>
                  <a:pt x="73" y="94"/>
                  <a:pt x="47" y="94"/>
                </a:cubicBezTo>
                <a:cubicBezTo>
                  <a:pt x="21" y="94"/>
                  <a:pt x="0" y="73"/>
                  <a:pt x="0" y="47"/>
                </a:cubicBezTo>
              </a:path>
            </a:pathLst>
          </a:custGeom>
          <a:solidFill>
            <a:srgbClr val="66FF33"/>
          </a:solidFill>
          <a:ln w="38100" cap="rnd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054" name="Line 161"/>
          <p:cNvSpPr>
            <a:spLocks noChangeShapeType="1"/>
          </p:cNvSpPr>
          <p:nvPr/>
        </p:nvSpPr>
        <p:spPr bwMode="auto">
          <a:xfrm flipH="1">
            <a:off x="1506712" y="3180358"/>
            <a:ext cx="32543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084" name="Line 170"/>
          <p:cNvSpPr>
            <a:spLocks noChangeShapeType="1"/>
          </p:cNvSpPr>
          <p:nvPr/>
        </p:nvSpPr>
        <p:spPr bwMode="auto">
          <a:xfrm>
            <a:off x="4457874" y="3474046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086" name="Freeform 172"/>
          <p:cNvSpPr>
            <a:spLocks/>
          </p:cNvSpPr>
          <p:nvPr/>
        </p:nvSpPr>
        <p:spPr bwMode="auto">
          <a:xfrm>
            <a:off x="4746799" y="3212109"/>
            <a:ext cx="215900" cy="577850"/>
          </a:xfrm>
          <a:custGeom>
            <a:avLst/>
            <a:gdLst>
              <a:gd name="T0" fmla="*/ 136 w 136"/>
              <a:gd name="T1" fmla="*/ 0 h 545"/>
              <a:gd name="T2" fmla="*/ 0 w 136"/>
              <a:gd name="T3" fmla="*/ 0 h 545"/>
              <a:gd name="T4" fmla="*/ 0 w 136"/>
              <a:gd name="T5" fmla="*/ 162 h 545"/>
              <a:gd name="T6" fmla="*/ 136 w 136"/>
              <a:gd name="T7" fmla="*/ 162 h 545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545"/>
              <a:gd name="T14" fmla="*/ 136 w 136"/>
              <a:gd name="T15" fmla="*/ 545 h 5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545">
                <a:moveTo>
                  <a:pt x="136" y="0"/>
                </a:moveTo>
                <a:lnTo>
                  <a:pt x="0" y="0"/>
                </a:lnTo>
                <a:lnTo>
                  <a:pt x="0" y="545"/>
                </a:lnTo>
                <a:lnTo>
                  <a:pt x="136" y="545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44087" name="Group 173"/>
          <p:cNvGrpSpPr>
            <a:grpSpLocks/>
          </p:cNvGrpSpPr>
          <p:nvPr/>
        </p:nvGrpSpPr>
        <p:grpSpPr bwMode="auto">
          <a:xfrm>
            <a:off x="4962699" y="2924771"/>
            <a:ext cx="1444625" cy="1150938"/>
            <a:chOff x="4604" y="2614"/>
            <a:chExt cx="910" cy="725"/>
          </a:xfrm>
        </p:grpSpPr>
        <p:sp>
          <p:nvSpPr>
            <p:cNvPr id="44090" name="Freeform 174"/>
            <p:cNvSpPr>
              <a:spLocks/>
            </p:cNvSpPr>
            <p:nvPr/>
          </p:nvSpPr>
          <p:spPr bwMode="auto">
            <a:xfrm>
              <a:off x="5329" y="2886"/>
              <a:ext cx="185" cy="195"/>
            </a:xfrm>
            <a:custGeom>
              <a:avLst/>
              <a:gdLst>
                <a:gd name="T0" fmla="*/ 0 w 94"/>
                <a:gd name="T1" fmla="*/ 421 h 94"/>
                <a:gd name="T2" fmla="*/ 360 w 94"/>
                <a:gd name="T3" fmla="*/ 0 h 94"/>
                <a:gd name="T4" fmla="*/ 716 w 94"/>
                <a:gd name="T5" fmla="*/ 421 h 94"/>
                <a:gd name="T6" fmla="*/ 716 w 94"/>
                <a:gd name="T7" fmla="*/ 421 h 94"/>
                <a:gd name="T8" fmla="*/ 360 w 94"/>
                <a:gd name="T9" fmla="*/ 840 h 94"/>
                <a:gd name="T10" fmla="*/ 0 w 94"/>
                <a:gd name="T11" fmla="*/ 421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94"/>
                <a:gd name="T20" fmla="*/ 94 w 94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94">
                  <a:moveTo>
                    <a:pt x="0" y="47"/>
                  </a:moveTo>
                  <a:cubicBezTo>
                    <a:pt x="0" y="21"/>
                    <a:pt x="21" y="0"/>
                    <a:pt x="47" y="0"/>
                  </a:cubicBezTo>
                  <a:cubicBezTo>
                    <a:pt x="73" y="0"/>
                    <a:pt x="94" y="21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73"/>
                    <a:pt x="73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91" name="Freeform 175"/>
            <p:cNvSpPr>
              <a:spLocks/>
            </p:cNvSpPr>
            <p:nvPr/>
          </p:nvSpPr>
          <p:spPr bwMode="auto">
            <a:xfrm>
              <a:off x="4604" y="2614"/>
              <a:ext cx="722" cy="725"/>
            </a:xfrm>
            <a:custGeom>
              <a:avLst/>
              <a:gdLst>
                <a:gd name="T0" fmla="*/ 180 w 1024"/>
                <a:gd name="T1" fmla="*/ 363 h 1024"/>
                <a:gd name="T2" fmla="*/ 359 w 1024"/>
                <a:gd name="T3" fmla="*/ 182 h 1024"/>
                <a:gd name="T4" fmla="*/ 359 w 1024"/>
                <a:gd name="T5" fmla="*/ 182 h 1024"/>
                <a:gd name="T6" fmla="*/ 180 w 1024"/>
                <a:gd name="T7" fmla="*/ 0 h 1024"/>
                <a:gd name="T8" fmla="*/ 0 w 1024"/>
                <a:gd name="T9" fmla="*/ 0 h 1024"/>
                <a:gd name="T10" fmla="*/ 0 w 1024"/>
                <a:gd name="T11" fmla="*/ 363 h 1024"/>
                <a:gd name="T12" fmla="*/ 180 w 1024"/>
                <a:gd name="T13" fmla="*/ 363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4"/>
                <a:gd name="T22" fmla="*/ 0 h 1024"/>
                <a:gd name="T23" fmla="*/ 1024 w 1024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4" h="1024">
                  <a:moveTo>
                    <a:pt x="512" y="1024"/>
                  </a:moveTo>
                  <a:cubicBezTo>
                    <a:pt x="795" y="1024"/>
                    <a:pt x="1024" y="795"/>
                    <a:pt x="1024" y="512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lnTo>
                    <a:pt x="0" y="0"/>
                  </a:lnTo>
                  <a:lnTo>
                    <a:pt x="0" y="1024"/>
                  </a:lnTo>
                  <a:lnTo>
                    <a:pt x="512" y="1024"/>
                  </a:lnTo>
                  <a:close/>
                </a:path>
              </a:pathLst>
            </a:custGeom>
            <a:noFill/>
            <a:ln w="28575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4088" name="Line 176"/>
          <p:cNvSpPr>
            <a:spLocks noChangeShapeType="1"/>
          </p:cNvSpPr>
          <p:nvPr/>
        </p:nvSpPr>
        <p:spPr bwMode="auto">
          <a:xfrm>
            <a:off x="6402562" y="3501034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693074" y="3167659"/>
            <a:ext cx="1271588" cy="647700"/>
            <a:chOff x="6693074" y="3167659"/>
            <a:chExt cx="1271588" cy="647700"/>
          </a:xfrm>
        </p:grpSpPr>
        <p:grpSp>
          <p:nvGrpSpPr>
            <p:cNvPr id="44085" name="Group 178"/>
            <p:cNvGrpSpPr>
              <a:grpSpLocks/>
            </p:cNvGrpSpPr>
            <p:nvPr/>
          </p:nvGrpSpPr>
          <p:grpSpPr bwMode="auto">
            <a:xfrm>
              <a:off x="6693074" y="3167659"/>
              <a:ext cx="935038" cy="647700"/>
              <a:chOff x="1973" y="2206"/>
              <a:chExt cx="589" cy="408"/>
            </a:xfrm>
          </p:grpSpPr>
          <p:grpSp>
            <p:nvGrpSpPr>
              <p:cNvPr id="44092" name="Group 16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44094" name="AutoShape 16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44095" name="Oval 16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44093" name="Line 171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4089" name="Line 184"/>
            <p:cNvSpPr>
              <a:spLocks noChangeShapeType="1"/>
            </p:cNvSpPr>
            <p:nvPr/>
          </p:nvSpPr>
          <p:spPr bwMode="auto">
            <a:xfrm flipH="1">
              <a:off x="7639224" y="3481984"/>
              <a:ext cx="32543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44056" name="Group 194"/>
          <p:cNvGrpSpPr>
            <a:grpSpLocks/>
          </p:cNvGrpSpPr>
          <p:nvPr/>
        </p:nvGrpSpPr>
        <p:grpSpPr bwMode="auto">
          <a:xfrm>
            <a:off x="4457874" y="4293196"/>
            <a:ext cx="3578225" cy="1576388"/>
            <a:chOff x="2536" y="845"/>
            <a:chExt cx="2254" cy="993"/>
          </a:xfrm>
        </p:grpSpPr>
        <p:sp>
          <p:nvSpPr>
            <p:cNvPr id="44071" name="Freeform 144"/>
            <p:cNvSpPr>
              <a:spLocks/>
            </p:cNvSpPr>
            <p:nvPr/>
          </p:nvSpPr>
          <p:spPr bwMode="auto">
            <a:xfrm>
              <a:off x="2680" y="845"/>
              <a:ext cx="563" cy="635"/>
            </a:xfrm>
            <a:custGeom>
              <a:avLst/>
              <a:gdLst>
                <a:gd name="T0" fmla="*/ 252 w 377"/>
                <a:gd name="T1" fmla="*/ 0 h 377"/>
                <a:gd name="T2" fmla="*/ 0 w 377"/>
                <a:gd name="T3" fmla="*/ 0 h 377"/>
                <a:gd name="T4" fmla="*/ 81 w 377"/>
                <a:gd name="T5" fmla="*/ 364 h 377"/>
                <a:gd name="T6" fmla="*/ 121 w 377"/>
                <a:gd name="T7" fmla="*/ 721 h 377"/>
                <a:gd name="T8" fmla="*/ 121 w 377"/>
                <a:gd name="T9" fmla="*/ 1081 h 377"/>
                <a:gd name="T10" fmla="*/ 81 w 377"/>
                <a:gd name="T11" fmla="*/ 1443 h 377"/>
                <a:gd name="T12" fmla="*/ 0 w 377"/>
                <a:gd name="T13" fmla="*/ 1802 h 377"/>
                <a:gd name="T14" fmla="*/ 252 w 377"/>
                <a:gd name="T15" fmla="*/ 1802 h 377"/>
                <a:gd name="T16" fmla="*/ 487 w 377"/>
                <a:gd name="T17" fmla="*/ 1802 h 377"/>
                <a:gd name="T18" fmla="*/ 693 w 377"/>
                <a:gd name="T19" fmla="*/ 1745 h 377"/>
                <a:gd name="T20" fmla="*/ 872 w 377"/>
                <a:gd name="T21" fmla="*/ 1625 h 377"/>
                <a:gd name="T22" fmla="*/ 1026 w 377"/>
                <a:gd name="T23" fmla="*/ 1443 h 377"/>
                <a:gd name="T24" fmla="*/ 1156 w 377"/>
                <a:gd name="T25" fmla="*/ 1203 h 377"/>
                <a:gd name="T26" fmla="*/ 1256 w 377"/>
                <a:gd name="T27" fmla="*/ 903 h 377"/>
                <a:gd name="T28" fmla="*/ 1156 w 377"/>
                <a:gd name="T29" fmla="*/ 598 h 377"/>
                <a:gd name="T30" fmla="*/ 1026 w 377"/>
                <a:gd name="T31" fmla="*/ 357 h 377"/>
                <a:gd name="T32" fmla="*/ 872 w 377"/>
                <a:gd name="T33" fmla="*/ 175 h 377"/>
                <a:gd name="T34" fmla="*/ 693 w 377"/>
                <a:gd name="T35" fmla="*/ 57 h 377"/>
                <a:gd name="T36" fmla="*/ 487 w 377"/>
                <a:gd name="T37" fmla="*/ 0 h 377"/>
                <a:gd name="T38" fmla="*/ 252 w 377"/>
                <a:gd name="T39" fmla="*/ 0 h 3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7"/>
                <a:gd name="T61" fmla="*/ 0 h 377"/>
                <a:gd name="T62" fmla="*/ 377 w 377"/>
                <a:gd name="T63" fmla="*/ 377 h 3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7" h="377">
                  <a:moveTo>
                    <a:pt x="76" y="0"/>
                  </a:moveTo>
                  <a:lnTo>
                    <a:pt x="0" y="0"/>
                  </a:lnTo>
                  <a:lnTo>
                    <a:pt x="24" y="76"/>
                  </a:lnTo>
                  <a:lnTo>
                    <a:pt x="36" y="151"/>
                  </a:lnTo>
                  <a:lnTo>
                    <a:pt x="36" y="226"/>
                  </a:lnTo>
                  <a:lnTo>
                    <a:pt x="24" y="302"/>
                  </a:lnTo>
                  <a:lnTo>
                    <a:pt x="0" y="377"/>
                  </a:lnTo>
                  <a:lnTo>
                    <a:pt x="76" y="377"/>
                  </a:lnTo>
                  <a:lnTo>
                    <a:pt x="146" y="377"/>
                  </a:lnTo>
                  <a:lnTo>
                    <a:pt x="208" y="365"/>
                  </a:lnTo>
                  <a:lnTo>
                    <a:pt x="262" y="340"/>
                  </a:lnTo>
                  <a:lnTo>
                    <a:pt x="308" y="302"/>
                  </a:lnTo>
                  <a:lnTo>
                    <a:pt x="347" y="252"/>
                  </a:lnTo>
                  <a:lnTo>
                    <a:pt x="377" y="189"/>
                  </a:lnTo>
                  <a:lnTo>
                    <a:pt x="347" y="125"/>
                  </a:lnTo>
                  <a:lnTo>
                    <a:pt x="308" y="75"/>
                  </a:lnTo>
                  <a:lnTo>
                    <a:pt x="262" y="37"/>
                  </a:lnTo>
                  <a:lnTo>
                    <a:pt x="208" y="12"/>
                  </a:lnTo>
                  <a:lnTo>
                    <a:pt x="146" y="0"/>
                  </a:lnTo>
                  <a:lnTo>
                    <a:pt x="76" y="0"/>
                  </a:lnTo>
                  <a:close/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2" name="Freeform 145"/>
            <p:cNvSpPr>
              <a:spLocks/>
            </p:cNvSpPr>
            <p:nvPr/>
          </p:nvSpPr>
          <p:spPr bwMode="auto">
            <a:xfrm>
              <a:off x="3243" y="981"/>
              <a:ext cx="771" cy="857"/>
            </a:xfrm>
            <a:custGeom>
              <a:avLst/>
              <a:gdLst>
                <a:gd name="T0" fmla="*/ 219 w 1024"/>
                <a:gd name="T1" fmla="*/ 600 h 1024"/>
                <a:gd name="T2" fmla="*/ 437 w 1024"/>
                <a:gd name="T3" fmla="*/ 300 h 1024"/>
                <a:gd name="T4" fmla="*/ 437 w 1024"/>
                <a:gd name="T5" fmla="*/ 300 h 1024"/>
                <a:gd name="T6" fmla="*/ 219 w 1024"/>
                <a:gd name="T7" fmla="*/ 0 h 1024"/>
                <a:gd name="T8" fmla="*/ 0 w 1024"/>
                <a:gd name="T9" fmla="*/ 0 h 1024"/>
                <a:gd name="T10" fmla="*/ 0 w 1024"/>
                <a:gd name="T11" fmla="*/ 600 h 1024"/>
                <a:gd name="T12" fmla="*/ 219 w 1024"/>
                <a:gd name="T13" fmla="*/ 600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4"/>
                <a:gd name="T22" fmla="*/ 0 h 1024"/>
                <a:gd name="T23" fmla="*/ 1024 w 1024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4" h="1024">
                  <a:moveTo>
                    <a:pt x="512" y="1024"/>
                  </a:moveTo>
                  <a:cubicBezTo>
                    <a:pt x="795" y="1024"/>
                    <a:pt x="1024" y="795"/>
                    <a:pt x="1024" y="512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lnTo>
                    <a:pt x="0" y="0"/>
                  </a:lnTo>
                  <a:lnTo>
                    <a:pt x="0" y="1024"/>
                  </a:lnTo>
                  <a:lnTo>
                    <a:pt x="512" y="1024"/>
                  </a:lnTo>
                  <a:close/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3" name="Line 147"/>
            <p:cNvSpPr>
              <a:spLocks noChangeShapeType="1"/>
            </p:cNvSpPr>
            <p:nvPr/>
          </p:nvSpPr>
          <p:spPr bwMode="auto">
            <a:xfrm flipH="1">
              <a:off x="2536" y="984"/>
              <a:ext cx="17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74" name="Line 162"/>
            <p:cNvSpPr>
              <a:spLocks noChangeShapeType="1"/>
            </p:cNvSpPr>
            <p:nvPr/>
          </p:nvSpPr>
          <p:spPr bwMode="auto">
            <a:xfrm flipH="1">
              <a:off x="2536" y="1344"/>
              <a:ext cx="17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75" name="Line 163"/>
            <p:cNvSpPr>
              <a:spLocks noChangeShapeType="1"/>
            </p:cNvSpPr>
            <p:nvPr/>
          </p:nvSpPr>
          <p:spPr bwMode="auto">
            <a:xfrm flipH="1">
              <a:off x="2536" y="1707"/>
              <a:ext cx="70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76" name="Freeform 164"/>
            <p:cNvSpPr>
              <a:spLocks/>
            </p:cNvSpPr>
            <p:nvPr/>
          </p:nvSpPr>
          <p:spPr bwMode="auto">
            <a:xfrm>
              <a:off x="4014" y="1298"/>
              <a:ext cx="185" cy="195"/>
            </a:xfrm>
            <a:custGeom>
              <a:avLst/>
              <a:gdLst>
                <a:gd name="T0" fmla="*/ 0 w 94"/>
                <a:gd name="T1" fmla="*/ 421 h 94"/>
                <a:gd name="T2" fmla="*/ 360 w 94"/>
                <a:gd name="T3" fmla="*/ 0 h 94"/>
                <a:gd name="T4" fmla="*/ 716 w 94"/>
                <a:gd name="T5" fmla="*/ 421 h 94"/>
                <a:gd name="T6" fmla="*/ 716 w 94"/>
                <a:gd name="T7" fmla="*/ 421 h 94"/>
                <a:gd name="T8" fmla="*/ 360 w 94"/>
                <a:gd name="T9" fmla="*/ 840 h 94"/>
                <a:gd name="T10" fmla="*/ 0 w 94"/>
                <a:gd name="T11" fmla="*/ 421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94"/>
                <a:gd name="T20" fmla="*/ 94 w 94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94">
                  <a:moveTo>
                    <a:pt x="0" y="47"/>
                  </a:moveTo>
                  <a:cubicBezTo>
                    <a:pt x="0" y="21"/>
                    <a:pt x="21" y="0"/>
                    <a:pt x="47" y="0"/>
                  </a:cubicBezTo>
                  <a:cubicBezTo>
                    <a:pt x="73" y="0"/>
                    <a:pt x="94" y="21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73"/>
                    <a:pt x="73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</a:path>
              </a:pathLst>
            </a:custGeom>
            <a:noFill/>
            <a:ln w="38100" cap="rnd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4078" name="Group 188"/>
            <p:cNvGrpSpPr>
              <a:grpSpLocks/>
            </p:cNvGrpSpPr>
            <p:nvPr/>
          </p:nvGrpSpPr>
          <p:grpSpPr bwMode="auto">
            <a:xfrm>
              <a:off x="4201" y="1191"/>
              <a:ext cx="589" cy="408"/>
              <a:chOff x="1973" y="2206"/>
              <a:chExt cx="589" cy="408"/>
            </a:xfrm>
          </p:grpSpPr>
          <p:grpSp>
            <p:nvGrpSpPr>
              <p:cNvPr id="44080" name="Group 189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44082" name="AutoShape 190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44083" name="Oval 191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44081" name="Line 192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44057" name="Group 195"/>
          <p:cNvGrpSpPr>
            <a:grpSpLocks/>
          </p:cNvGrpSpPr>
          <p:nvPr/>
        </p:nvGrpSpPr>
        <p:grpSpPr bwMode="auto">
          <a:xfrm>
            <a:off x="4457874" y="1845271"/>
            <a:ext cx="1262063" cy="647700"/>
            <a:chOff x="1655" y="2886"/>
            <a:chExt cx="795" cy="408"/>
          </a:xfrm>
        </p:grpSpPr>
        <p:grpSp>
          <p:nvGrpSpPr>
            <p:cNvPr id="44065" name="Group 196"/>
            <p:cNvGrpSpPr>
              <a:grpSpLocks/>
            </p:cNvGrpSpPr>
            <p:nvPr/>
          </p:nvGrpSpPr>
          <p:grpSpPr bwMode="auto">
            <a:xfrm>
              <a:off x="1655" y="2886"/>
              <a:ext cx="589" cy="408"/>
              <a:chOff x="1973" y="2206"/>
              <a:chExt cx="589" cy="408"/>
            </a:xfrm>
          </p:grpSpPr>
          <p:grpSp>
            <p:nvGrpSpPr>
              <p:cNvPr id="44067" name="Group 19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44069" name="AutoShape 19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44070" name="Oval 19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44068" name="Line 200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4066" name="Line 201"/>
            <p:cNvSpPr>
              <a:spLocks noChangeShapeType="1"/>
            </p:cNvSpPr>
            <p:nvPr/>
          </p:nvSpPr>
          <p:spPr bwMode="auto">
            <a:xfrm flipH="1">
              <a:off x="2245" y="3089"/>
              <a:ext cx="20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44058" name="Line 202"/>
          <p:cNvSpPr>
            <a:spLocks noChangeShapeType="1"/>
          </p:cNvSpPr>
          <p:nvPr/>
        </p:nvSpPr>
        <p:spPr bwMode="auto">
          <a:xfrm>
            <a:off x="4457874" y="2173883"/>
            <a:ext cx="1588" cy="23479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44059" name="Freeform 204"/>
          <p:cNvSpPr>
            <a:spLocks/>
          </p:cNvSpPr>
          <p:nvPr/>
        </p:nvSpPr>
        <p:spPr bwMode="auto">
          <a:xfrm>
            <a:off x="4661074" y="3399433"/>
            <a:ext cx="142875" cy="144463"/>
          </a:xfrm>
          <a:custGeom>
            <a:avLst/>
            <a:gdLst>
              <a:gd name="T0" fmla="*/ 0 w 94"/>
              <a:gd name="T1" fmla="*/ 44 h 94"/>
              <a:gd name="T2" fmla="*/ 41 w 94"/>
              <a:gd name="T3" fmla="*/ 0 h 94"/>
              <a:gd name="T4" fmla="*/ 82 w 94"/>
              <a:gd name="T5" fmla="*/ 44 h 94"/>
              <a:gd name="T6" fmla="*/ 82 w 94"/>
              <a:gd name="T7" fmla="*/ 44 h 94"/>
              <a:gd name="T8" fmla="*/ 41 w 94"/>
              <a:gd name="T9" fmla="*/ 85 h 94"/>
              <a:gd name="T10" fmla="*/ 0 w 94"/>
              <a:gd name="T11" fmla="*/ 44 h 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"/>
              <a:gd name="T19" fmla="*/ 0 h 94"/>
              <a:gd name="T20" fmla="*/ 94 w 94"/>
              <a:gd name="T21" fmla="*/ 94 h 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" h="94">
                <a:moveTo>
                  <a:pt x="0" y="47"/>
                </a:moveTo>
                <a:cubicBezTo>
                  <a:pt x="0" y="21"/>
                  <a:pt x="21" y="0"/>
                  <a:pt x="47" y="0"/>
                </a:cubicBezTo>
                <a:cubicBezTo>
                  <a:pt x="73" y="0"/>
                  <a:pt x="94" y="21"/>
                  <a:pt x="94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3"/>
                  <a:pt x="73" y="94"/>
                  <a:pt x="47" y="94"/>
                </a:cubicBezTo>
                <a:cubicBezTo>
                  <a:pt x="21" y="94"/>
                  <a:pt x="0" y="73"/>
                  <a:pt x="0" y="47"/>
                </a:cubicBezTo>
              </a:path>
            </a:pathLst>
          </a:custGeom>
          <a:solidFill>
            <a:srgbClr val="FFFF00"/>
          </a:solidFill>
          <a:ln w="38100" cap="rnd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060" name="Freeform 205"/>
          <p:cNvSpPr>
            <a:spLocks/>
          </p:cNvSpPr>
          <p:nvPr/>
        </p:nvSpPr>
        <p:spPr bwMode="auto">
          <a:xfrm>
            <a:off x="4381674" y="3399433"/>
            <a:ext cx="142875" cy="144463"/>
          </a:xfrm>
          <a:custGeom>
            <a:avLst/>
            <a:gdLst>
              <a:gd name="T0" fmla="*/ 0 w 94"/>
              <a:gd name="T1" fmla="*/ 44 h 94"/>
              <a:gd name="T2" fmla="*/ 41 w 94"/>
              <a:gd name="T3" fmla="*/ 0 h 94"/>
              <a:gd name="T4" fmla="*/ 82 w 94"/>
              <a:gd name="T5" fmla="*/ 44 h 94"/>
              <a:gd name="T6" fmla="*/ 82 w 94"/>
              <a:gd name="T7" fmla="*/ 44 h 94"/>
              <a:gd name="T8" fmla="*/ 41 w 94"/>
              <a:gd name="T9" fmla="*/ 85 h 94"/>
              <a:gd name="T10" fmla="*/ 0 w 94"/>
              <a:gd name="T11" fmla="*/ 44 h 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"/>
              <a:gd name="T19" fmla="*/ 0 h 94"/>
              <a:gd name="T20" fmla="*/ 94 w 94"/>
              <a:gd name="T21" fmla="*/ 94 h 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" h="94">
                <a:moveTo>
                  <a:pt x="0" y="47"/>
                </a:moveTo>
                <a:cubicBezTo>
                  <a:pt x="0" y="21"/>
                  <a:pt x="21" y="0"/>
                  <a:pt x="47" y="0"/>
                </a:cubicBezTo>
                <a:cubicBezTo>
                  <a:pt x="73" y="0"/>
                  <a:pt x="94" y="21"/>
                  <a:pt x="94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3"/>
                  <a:pt x="73" y="94"/>
                  <a:pt x="47" y="94"/>
                </a:cubicBezTo>
                <a:cubicBezTo>
                  <a:pt x="21" y="94"/>
                  <a:pt x="0" y="73"/>
                  <a:pt x="0" y="47"/>
                </a:cubicBezTo>
              </a:path>
            </a:pathLst>
          </a:custGeom>
          <a:solidFill>
            <a:srgbClr val="FFFF00"/>
          </a:solidFill>
          <a:ln w="38100" cap="rnd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061" name="Text Box 221"/>
          <p:cNvSpPr txBox="1">
            <a:spLocks noChangeArrowheads="1"/>
          </p:cNvSpPr>
          <p:nvPr/>
        </p:nvSpPr>
        <p:spPr bwMode="auto">
          <a:xfrm>
            <a:off x="1343200" y="378677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4062" name="Text Box 222"/>
          <p:cNvSpPr txBox="1">
            <a:spLocks noChangeArrowheads="1"/>
          </p:cNvSpPr>
          <p:nvPr/>
        </p:nvSpPr>
        <p:spPr bwMode="auto">
          <a:xfrm>
            <a:off x="5580237" y="170080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4063" name="Text Box 223"/>
          <p:cNvSpPr txBox="1">
            <a:spLocks noChangeArrowheads="1"/>
          </p:cNvSpPr>
          <p:nvPr/>
        </p:nvSpPr>
        <p:spPr bwMode="auto">
          <a:xfrm>
            <a:off x="5356399" y="328513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4064" name="Text Box 224"/>
          <p:cNvSpPr txBox="1">
            <a:spLocks noChangeArrowheads="1"/>
          </p:cNvSpPr>
          <p:nvPr/>
        </p:nvSpPr>
        <p:spPr bwMode="auto">
          <a:xfrm>
            <a:off x="5643737" y="4798021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698596" name="Text Box 228"/>
          <p:cNvSpPr txBox="1">
            <a:spLocks noChangeArrowheads="1"/>
          </p:cNvSpPr>
          <p:nvPr/>
        </p:nvSpPr>
        <p:spPr bwMode="auto">
          <a:xfrm>
            <a:off x="4932537" y="2196108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</a:p>
        </p:txBody>
      </p:sp>
      <p:sp>
        <p:nvSpPr>
          <p:cNvPr id="698597" name="Text Box 229"/>
          <p:cNvSpPr txBox="1">
            <a:spLocks noChangeArrowheads="1"/>
          </p:cNvSpPr>
          <p:nvPr/>
        </p:nvSpPr>
        <p:spPr bwMode="auto">
          <a:xfrm>
            <a:off x="4902251" y="2988270"/>
            <a:ext cx="78288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g=9/7</a:t>
            </a:r>
            <a:endParaRPr lang="en-US" altLang="zh-TW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8598" name="Text Box 230"/>
          <p:cNvSpPr txBox="1">
            <a:spLocks noChangeArrowheads="1"/>
          </p:cNvSpPr>
          <p:nvPr/>
        </p:nvSpPr>
        <p:spPr bwMode="auto">
          <a:xfrm>
            <a:off x="4902251" y="3564533"/>
            <a:ext cx="78288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g=9/7</a:t>
            </a:r>
            <a:endParaRPr lang="en-US" altLang="zh-TW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8599" name="Text Box 231"/>
          <p:cNvSpPr txBox="1">
            <a:spLocks noChangeArrowheads="1"/>
          </p:cNvSpPr>
          <p:nvPr/>
        </p:nvSpPr>
        <p:spPr bwMode="auto">
          <a:xfrm>
            <a:off x="4716637" y="4356695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>
                <a:solidFill>
                  <a:schemeClr val="bg1"/>
                </a:solidFill>
                <a:latin typeface="Times New Roman" panose="02020603050405020304" pitchFamily="18" charset="0"/>
              </a:rPr>
              <a:t>g=2</a:t>
            </a:r>
          </a:p>
        </p:txBody>
      </p:sp>
      <p:sp>
        <p:nvSpPr>
          <p:cNvPr id="698600" name="Text Box 232"/>
          <p:cNvSpPr txBox="1">
            <a:spLocks noChangeArrowheads="1"/>
          </p:cNvSpPr>
          <p:nvPr/>
        </p:nvSpPr>
        <p:spPr bwMode="auto">
          <a:xfrm>
            <a:off x="1128661" y="3099864"/>
            <a:ext cx="911125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g=12/7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" name="Text Box 231"/>
          <p:cNvSpPr txBox="1">
            <a:spLocks noChangeArrowheads="1"/>
          </p:cNvSpPr>
          <p:nvPr/>
        </p:nvSpPr>
        <p:spPr bwMode="auto">
          <a:xfrm>
            <a:off x="5508677" y="5431187"/>
            <a:ext cx="78288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g=9/7</a:t>
            </a:r>
            <a:endParaRPr lang="en-US" altLang="zh-TW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1" name="群組 80"/>
          <p:cNvGrpSpPr/>
          <p:nvPr/>
        </p:nvGrpSpPr>
        <p:grpSpPr>
          <a:xfrm>
            <a:off x="7928150" y="3151985"/>
            <a:ext cx="1271588" cy="647700"/>
            <a:chOff x="6693074" y="3167659"/>
            <a:chExt cx="1271588" cy="647700"/>
          </a:xfrm>
        </p:grpSpPr>
        <p:grpSp>
          <p:nvGrpSpPr>
            <p:cNvPr id="82" name="Group 178"/>
            <p:cNvGrpSpPr>
              <a:grpSpLocks/>
            </p:cNvGrpSpPr>
            <p:nvPr/>
          </p:nvGrpSpPr>
          <p:grpSpPr bwMode="auto">
            <a:xfrm>
              <a:off x="6693074" y="3167659"/>
              <a:ext cx="935038" cy="647700"/>
              <a:chOff x="1973" y="2206"/>
              <a:chExt cx="589" cy="408"/>
            </a:xfrm>
          </p:grpSpPr>
          <p:grpSp>
            <p:nvGrpSpPr>
              <p:cNvPr id="84" name="Group 16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86" name="AutoShape 16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87" name="Oval 16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85" name="Line 171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83" name="Line 184"/>
            <p:cNvSpPr>
              <a:spLocks noChangeShapeType="1"/>
            </p:cNvSpPr>
            <p:nvPr/>
          </p:nvSpPr>
          <p:spPr bwMode="auto">
            <a:xfrm flipH="1">
              <a:off x="7639224" y="3481984"/>
              <a:ext cx="32543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88" name="群組 87"/>
          <p:cNvGrpSpPr/>
          <p:nvPr/>
        </p:nvGrpSpPr>
        <p:grpSpPr>
          <a:xfrm>
            <a:off x="8036100" y="4830272"/>
            <a:ext cx="1163638" cy="647700"/>
            <a:chOff x="6801024" y="3167659"/>
            <a:chExt cx="1163638" cy="647700"/>
          </a:xfrm>
        </p:grpSpPr>
        <p:grpSp>
          <p:nvGrpSpPr>
            <p:cNvPr id="89" name="Group 178"/>
            <p:cNvGrpSpPr>
              <a:grpSpLocks/>
            </p:cNvGrpSpPr>
            <p:nvPr/>
          </p:nvGrpSpPr>
          <p:grpSpPr bwMode="auto">
            <a:xfrm>
              <a:off x="6801024" y="3167659"/>
              <a:ext cx="827088" cy="647700"/>
              <a:chOff x="2041" y="2206"/>
              <a:chExt cx="521" cy="408"/>
            </a:xfrm>
          </p:grpSpPr>
          <p:grpSp>
            <p:nvGrpSpPr>
              <p:cNvPr id="91" name="Group 16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93" name="AutoShape 16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4" name="Oval 16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92" name="Line 171"/>
              <p:cNvSpPr>
                <a:spLocks noChangeShapeType="1"/>
              </p:cNvSpPr>
              <p:nvPr/>
            </p:nvSpPr>
            <p:spPr bwMode="auto">
              <a:xfrm flipV="1">
                <a:off x="2041" y="2415"/>
                <a:ext cx="114" cy="8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90" name="Line 184"/>
            <p:cNvSpPr>
              <a:spLocks noChangeShapeType="1"/>
            </p:cNvSpPr>
            <p:nvPr/>
          </p:nvSpPr>
          <p:spPr bwMode="auto">
            <a:xfrm flipH="1">
              <a:off x="7639224" y="3481984"/>
              <a:ext cx="32543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240681" y="3441828"/>
            <a:ext cx="1271588" cy="647700"/>
            <a:chOff x="6693074" y="3167659"/>
            <a:chExt cx="1271588" cy="647700"/>
          </a:xfrm>
        </p:grpSpPr>
        <p:grpSp>
          <p:nvGrpSpPr>
            <p:cNvPr id="96" name="Group 178"/>
            <p:cNvGrpSpPr>
              <a:grpSpLocks/>
            </p:cNvGrpSpPr>
            <p:nvPr/>
          </p:nvGrpSpPr>
          <p:grpSpPr bwMode="auto">
            <a:xfrm>
              <a:off x="6693074" y="3167659"/>
              <a:ext cx="935038" cy="647700"/>
              <a:chOff x="1973" y="2206"/>
              <a:chExt cx="589" cy="408"/>
            </a:xfrm>
          </p:grpSpPr>
          <p:grpSp>
            <p:nvGrpSpPr>
              <p:cNvPr id="98" name="Group 16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100" name="AutoShape 16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101" name="Oval 16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99" name="Line 171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97" name="Line 184"/>
            <p:cNvSpPr>
              <a:spLocks noChangeShapeType="1"/>
            </p:cNvSpPr>
            <p:nvPr/>
          </p:nvSpPr>
          <p:spPr bwMode="auto">
            <a:xfrm flipH="1">
              <a:off x="7639224" y="3481984"/>
              <a:ext cx="32543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102" name="群組 101"/>
          <p:cNvGrpSpPr/>
          <p:nvPr/>
        </p:nvGrpSpPr>
        <p:grpSpPr>
          <a:xfrm>
            <a:off x="240681" y="2869210"/>
            <a:ext cx="1271588" cy="647700"/>
            <a:chOff x="6693074" y="3167659"/>
            <a:chExt cx="1271588" cy="647700"/>
          </a:xfrm>
        </p:grpSpPr>
        <p:grpSp>
          <p:nvGrpSpPr>
            <p:cNvPr id="103" name="Group 178"/>
            <p:cNvGrpSpPr>
              <a:grpSpLocks/>
            </p:cNvGrpSpPr>
            <p:nvPr/>
          </p:nvGrpSpPr>
          <p:grpSpPr bwMode="auto">
            <a:xfrm>
              <a:off x="6693074" y="3167659"/>
              <a:ext cx="935038" cy="647700"/>
              <a:chOff x="1973" y="2206"/>
              <a:chExt cx="589" cy="408"/>
            </a:xfrm>
          </p:grpSpPr>
          <p:grpSp>
            <p:nvGrpSpPr>
              <p:cNvPr id="105" name="Group 167"/>
              <p:cNvGrpSpPr>
                <a:grpSpLocks/>
              </p:cNvGrpSpPr>
              <p:nvPr/>
            </p:nvGrpSpPr>
            <p:grpSpPr bwMode="auto">
              <a:xfrm>
                <a:off x="2154" y="2206"/>
                <a:ext cx="408" cy="408"/>
                <a:chOff x="975" y="3022"/>
                <a:chExt cx="408" cy="408"/>
              </a:xfrm>
            </p:grpSpPr>
            <p:sp>
              <p:nvSpPr>
                <p:cNvPr id="107" name="AutoShape 168"/>
                <p:cNvSpPr>
                  <a:spLocks noChangeArrowheads="1"/>
                </p:cNvSpPr>
                <p:nvPr/>
              </p:nvSpPr>
              <p:spPr bwMode="auto">
                <a:xfrm rot="5400000">
                  <a:off x="907" y="3090"/>
                  <a:ext cx="408" cy="272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108" name="Oval 169"/>
                <p:cNvSpPr>
                  <a:spLocks noChangeArrowheads="1"/>
                </p:cNvSpPr>
                <p:nvPr/>
              </p:nvSpPr>
              <p:spPr bwMode="auto">
                <a:xfrm>
                  <a:off x="1247" y="3158"/>
                  <a:ext cx="136" cy="13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 b="1">
                      <a:solidFill>
                        <a:srgbClr val="FFFF00"/>
                      </a:solidFill>
                      <a:latin typeface="新細明體" panose="02020500000000000000" pitchFamily="18" charset="-12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</p:grpSp>
          <p:sp>
            <p:nvSpPr>
              <p:cNvPr id="106" name="Line 171"/>
              <p:cNvSpPr>
                <a:spLocks noChangeShapeType="1"/>
              </p:cNvSpPr>
              <p:nvPr/>
            </p:nvSpPr>
            <p:spPr bwMode="auto">
              <a:xfrm>
                <a:off x="1973" y="2415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4" name="Line 184"/>
            <p:cNvSpPr>
              <a:spLocks noChangeShapeType="1"/>
            </p:cNvSpPr>
            <p:nvPr/>
          </p:nvSpPr>
          <p:spPr bwMode="auto">
            <a:xfrm flipH="1">
              <a:off x="7639224" y="3481984"/>
              <a:ext cx="32543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9" name="Text Box 232"/>
          <p:cNvSpPr txBox="1">
            <a:spLocks noChangeArrowheads="1"/>
          </p:cNvSpPr>
          <p:nvPr/>
        </p:nvSpPr>
        <p:spPr bwMode="auto">
          <a:xfrm>
            <a:off x="1128661" y="3622946"/>
            <a:ext cx="911125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g=12/7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" name="Text Box 232"/>
          <p:cNvSpPr txBox="1">
            <a:spLocks noChangeArrowheads="1"/>
          </p:cNvSpPr>
          <p:nvPr/>
        </p:nvSpPr>
        <p:spPr bwMode="auto">
          <a:xfrm>
            <a:off x="2017964" y="3272900"/>
            <a:ext cx="52640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" name="Text Box 232"/>
          <p:cNvSpPr txBox="1">
            <a:spLocks noChangeArrowheads="1"/>
          </p:cNvSpPr>
          <p:nvPr/>
        </p:nvSpPr>
        <p:spPr bwMode="auto">
          <a:xfrm>
            <a:off x="6032852" y="4960914"/>
            <a:ext cx="52640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=2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" name="Text Box 230"/>
          <p:cNvSpPr txBox="1">
            <a:spLocks noChangeArrowheads="1"/>
          </p:cNvSpPr>
          <p:nvPr/>
        </p:nvSpPr>
        <p:spPr bwMode="auto">
          <a:xfrm>
            <a:off x="6408907" y="3515789"/>
            <a:ext cx="58411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  <a:endParaRPr lang="en-US" altLang="zh-TW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" name="Text Box 232"/>
          <p:cNvSpPr txBox="1">
            <a:spLocks noChangeArrowheads="1"/>
          </p:cNvSpPr>
          <p:nvPr/>
        </p:nvSpPr>
        <p:spPr bwMode="auto">
          <a:xfrm>
            <a:off x="6922646" y="3272900"/>
            <a:ext cx="52640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" name="Text Box 230"/>
          <p:cNvSpPr txBox="1">
            <a:spLocks noChangeArrowheads="1"/>
          </p:cNvSpPr>
          <p:nvPr/>
        </p:nvSpPr>
        <p:spPr bwMode="auto">
          <a:xfrm>
            <a:off x="8178313" y="3648295"/>
            <a:ext cx="58411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  <a:endParaRPr lang="en-US" altLang="zh-TW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" name="Text Box 232"/>
          <p:cNvSpPr txBox="1">
            <a:spLocks noChangeArrowheads="1"/>
          </p:cNvSpPr>
          <p:nvPr/>
        </p:nvSpPr>
        <p:spPr bwMode="auto">
          <a:xfrm>
            <a:off x="338676" y="4611559"/>
            <a:ext cx="4311286" cy="16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Input A: 12/7=24/14</a:t>
            </a:r>
          </a:p>
          <a:p>
            <a:pPr algn="l"/>
            <a:r>
              <a:rPr lang="en-US" altLang="zh-TW" b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tA</a:t>
            </a:r>
            <a:r>
              <a:rPr lang="en-US" altLang="zh-TW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=1+1+9/7+9/7+2=46/7=92/14</a:t>
            </a:r>
          </a:p>
          <a:p>
            <a:pPr algn="l"/>
            <a:r>
              <a:rPr lang="en-US" altLang="zh-TW" b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tC</a:t>
            </a:r>
            <a:r>
              <a:rPr lang="en-US" altLang="zh-TW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=3/2+1=35/14</a:t>
            </a:r>
          </a:p>
          <a:p>
            <a:pPr algn="l"/>
            <a:r>
              <a:rPr lang="en-US" altLang="zh-TW" b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tE</a:t>
            </a:r>
            <a:r>
              <a:rPr lang="en-US" altLang="zh-TW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=1=14/14</a:t>
            </a:r>
          </a:p>
          <a:p>
            <a:pPr algn="l"/>
            <a:r>
              <a:rPr lang="en-US" altLang="zh-TW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Path ACE=(24+92+35+14)/14=165/14</a:t>
            </a:r>
            <a:endParaRPr lang="en-US" altLang="zh-TW" b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" name="Text Box 232"/>
          <p:cNvSpPr txBox="1">
            <a:spLocks noChangeArrowheads="1"/>
          </p:cNvSpPr>
          <p:nvPr/>
        </p:nvSpPr>
        <p:spPr bwMode="auto">
          <a:xfrm>
            <a:off x="5421172" y="3169676"/>
            <a:ext cx="725176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=3/2</a:t>
            </a:r>
            <a:endParaRPr lang="en-US" altLang="zh-TW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" name="Text Box 224"/>
          <p:cNvSpPr txBox="1">
            <a:spLocks noChangeArrowheads="1"/>
          </p:cNvSpPr>
          <p:nvPr/>
        </p:nvSpPr>
        <p:spPr bwMode="auto">
          <a:xfrm>
            <a:off x="7088892" y="2933361"/>
            <a:ext cx="389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0" dirty="0" smtClean="0">
                <a:latin typeface="Arial" panose="020B0604020202020204" pitchFamily="34" charset="0"/>
              </a:rPr>
              <a:t>E</a:t>
            </a:r>
            <a:endParaRPr lang="en-US" altLang="zh-TW" sz="2400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582" grpId="0"/>
      <p:bldP spid="698596" grpId="0"/>
      <p:bldP spid="698597" grpId="0"/>
      <p:bldP spid="698598" grpId="0"/>
      <p:bldP spid="698599" grpId="0"/>
      <p:bldP spid="698600" grpId="0"/>
      <p:bldP spid="78" grpId="0"/>
      <p:bldP spid="109" grpId="0"/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Example: Unitary-Drive Design</a:t>
            </a:r>
            <a:endParaRPr lang="en-US" altLang="zh-TW" sz="4000" i="1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700434" name="Text Box 18"/>
          <p:cNvSpPr txBox="1">
            <a:spLocks noChangeArrowheads="1"/>
          </p:cNvSpPr>
          <p:nvPr/>
        </p:nvSpPr>
        <p:spPr bwMode="auto">
          <a:xfrm>
            <a:off x="395288" y="1052513"/>
            <a:ext cx="3324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Arial" panose="020B0604020202020204" pitchFamily="34" charset="0"/>
              </a:rPr>
              <a:t>Neglecting intrinsic delay,</a:t>
            </a:r>
          </a:p>
        </p:txBody>
      </p:sp>
      <p:sp>
        <p:nvSpPr>
          <p:cNvPr id="700435" name="Text Box 19"/>
          <p:cNvSpPr txBox="1">
            <a:spLocks noChangeArrowheads="1"/>
          </p:cNvSpPr>
          <p:nvPr/>
        </p:nvSpPr>
        <p:spPr bwMode="auto">
          <a:xfrm>
            <a:off x="5360988" y="620713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</a:p>
        </p:txBody>
      </p:sp>
      <p:sp>
        <p:nvSpPr>
          <p:cNvPr id="700436" name="Text Box 20"/>
          <p:cNvSpPr txBox="1">
            <a:spLocks noChangeArrowheads="1"/>
          </p:cNvSpPr>
          <p:nvPr/>
        </p:nvSpPr>
        <p:spPr bwMode="auto">
          <a:xfrm>
            <a:off x="4787900" y="620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f=1</a:t>
            </a:r>
          </a:p>
        </p:txBody>
      </p:sp>
      <p:sp>
        <p:nvSpPr>
          <p:cNvPr id="700437" name="Text Box 21"/>
          <p:cNvSpPr txBox="1">
            <a:spLocks noChangeArrowheads="1"/>
          </p:cNvSpPr>
          <p:nvPr/>
        </p:nvSpPr>
        <p:spPr bwMode="auto">
          <a:xfrm>
            <a:off x="4032250" y="620713"/>
            <a:ext cx="604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700486" name="Text Box 70"/>
          <p:cNvSpPr txBox="1">
            <a:spLocks noChangeArrowheads="1"/>
          </p:cNvSpPr>
          <p:nvPr/>
        </p:nvSpPr>
        <p:spPr bwMode="auto">
          <a:xfrm>
            <a:off x="395288" y="1700213"/>
            <a:ext cx="819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Arial" panose="020B0604020202020204" pitchFamily="34" charset="0"/>
              </a:rPr>
              <a:t>Assume the unitary inverter has a half drive for driving 2 inverters.</a:t>
            </a:r>
          </a:p>
        </p:txBody>
      </p:sp>
      <p:sp>
        <p:nvSpPr>
          <p:cNvPr id="700487" name="Text Box 71"/>
          <p:cNvSpPr txBox="1">
            <a:spLocks noChangeArrowheads="1"/>
          </p:cNvSpPr>
          <p:nvPr/>
        </p:nvSpPr>
        <p:spPr bwMode="auto">
          <a:xfrm>
            <a:off x="6300788" y="1125538"/>
            <a:ext cx="2001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b="0">
                <a:solidFill>
                  <a:schemeClr val="bg1"/>
                </a:solidFill>
                <a:latin typeface="Arial" panose="020B0604020202020204" pitchFamily="34" charset="0"/>
              </a:rPr>
              <a:t>Named as invhx</a:t>
            </a:r>
          </a:p>
        </p:txBody>
      </p:sp>
      <p:grpSp>
        <p:nvGrpSpPr>
          <p:cNvPr id="45065" name="Group 98"/>
          <p:cNvGrpSpPr>
            <a:grpSpLocks/>
          </p:cNvGrpSpPr>
          <p:nvPr/>
        </p:nvGrpSpPr>
        <p:grpSpPr bwMode="auto">
          <a:xfrm>
            <a:off x="1979613" y="2987675"/>
            <a:ext cx="6302375" cy="1985963"/>
            <a:chOff x="1247" y="1882"/>
            <a:chExt cx="3970" cy="1251"/>
          </a:xfrm>
        </p:grpSpPr>
        <p:grpSp>
          <p:nvGrpSpPr>
            <p:cNvPr id="45079" name="Group 11"/>
            <p:cNvGrpSpPr>
              <a:grpSpLocks/>
            </p:cNvGrpSpPr>
            <p:nvPr/>
          </p:nvGrpSpPr>
          <p:grpSpPr bwMode="auto">
            <a:xfrm>
              <a:off x="1247" y="1888"/>
              <a:ext cx="795" cy="408"/>
              <a:chOff x="1655" y="2886"/>
              <a:chExt cx="795" cy="408"/>
            </a:xfrm>
          </p:grpSpPr>
          <p:grpSp>
            <p:nvGrpSpPr>
              <p:cNvPr id="45107" name="Group 12"/>
              <p:cNvGrpSpPr>
                <a:grpSpLocks/>
              </p:cNvGrpSpPr>
              <p:nvPr/>
            </p:nvGrpSpPr>
            <p:grpSpPr bwMode="auto">
              <a:xfrm>
                <a:off x="1655" y="2886"/>
                <a:ext cx="589" cy="408"/>
                <a:chOff x="1973" y="2206"/>
                <a:chExt cx="589" cy="408"/>
              </a:xfrm>
            </p:grpSpPr>
            <p:grpSp>
              <p:nvGrpSpPr>
                <p:cNvPr id="45109" name="Group 13"/>
                <p:cNvGrpSpPr>
                  <a:grpSpLocks/>
                </p:cNvGrpSpPr>
                <p:nvPr/>
              </p:nvGrpSpPr>
              <p:grpSpPr bwMode="auto">
                <a:xfrm>
                  <a:off x="2154" y="2206"/>
                  <a:ext cx="408" cy="408"/>
                  <a:chOff x="975" y="3022"/>
                  <a:chExt cx="408" cy="408"/>
                </a:xfrm>
              </p:grpSpPr>
              <p:sp>
                <p:nvSpPr>
                  <p:cNvPr id="45111" name="AutoShape 1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07" y="3090"/>
                    <a:ext cx="408" cy="272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381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5112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247" y="3158"/>
                    <a:ext cx="136" cy="136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5110" name="Line 16"/>
                <p:cNvSpPr>
                  <a:spLocks noChangeShapeType="1"/>
                </p:cNvSpPr>
                <p:nvPr/>
              </p:nvSpPr>
              <p:spPr bwMode="auto">
                <a:xfrm>
                  <a:off x="1973" y="241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5108" name="Line 17"/>
              <p:cNvSpPr>
                <a:spLocks noChangeShapeType="1"/>
              </p:cNvSpPr>
              <p:nvPr/>
            </p:nvSpPr>
            <p:spPr bwMode="auto">
              <a:xfrm flipH="1">
                <a:off x="2245" y="3089"/>
                <a:ext cx="205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5080" name="Group 78"/>
            <p:cNvGrpSpPr>
              <a:grpSpLocks/>
            </p:cNvGrpSpPr>
            <p:nvPr/>
          </p:nvGrpSpPr>
          <p:grpSpPr bwMode="auto">
            <a:xfrm>
              <a:off x="3379" y="2387"/>
              <a:ext cx="1114" cy="635"/>
              <a:chOff x="677" y="2417"/>
              <a:chExt cx="1114" cy="635"/>
            </a:xfrm>
          </p:grpSpPr>
          <p:sp>
            <p:nvSpPr>
              <p:cNvPr id="45102" name="Freeform 23"/>
              <p:cNvSpPr>
                <a:spLocks/>
              </p:cNvSpPr>
              <p:nvPr/>
            </p:nvSpPr>
            <p:spPr bwMode="auto">
              <a:xfrm>
                <a:off x="839" y="2417"/>
                <a:ext cx="563" cy="635"/>
              </a:xfrm>
              <a:custGeom>
                <a:avLst/>
                <a:gdLst>
                  <a:gd name="T0" fmla="*/ 252 w 377"/>
                  <a:gd name="T1" fmla="*/ 0 h 377"/>
                  <a:gd name="T2" fmla="*/ 0 w 377"/>
                  <a:gd name="T3" fmla="*/ 0 h 377"/>
                  <a:gd name="T4" fmla="*/ 81 w 377"/>
                  <a:gd name="T5" fmla="*/ 364 h 377"/>
                  <a:gd name="T6" fmla="*/ 121 w 377"/>
                  <a:gd name="T7" fmla="*/ 721 h 377"/>
                  <a:gd name="T8" fmla="*/ 121 w 377"/>
                  <a:gd name="T9" fmla="*/ 1081 h 377"/>
                  <a:gd name="T10" fmla="*/ 81 w 377"/>
                  <a:gd name="T11" fmla="*/ 1443 h 377"/>
                  <a:gd name="T12" fmla="*/ 0 w 377"/>
                  <a:gd name="T13" fmla="*/ 1802 h 377"/>
                  <a:gd name="T14" fmla="*/ 252 w 377"/>
                  <a:gd name="T15" fmla="*/ 1802 h 377"/>
                  <a:gd name="T16" fmla="*/ 487 w 377"/>
                  <a:gd name="T17" fmla="*/ 1802 h 377"/>
                  <a:gd name="T18" fmla="*/ 693 w 377"/>
                  <a:gd name="T19" fmla="*/ 1745 h 377"/>
                  <a:gd name="T20" fmla="*/ 872 w 377"/>
                  <a:gd name="T21" fmla="*/ 1625 h 377"/>
                  <a:gd name="T22" fmla="*/ 1026 w 377"/>
                  <a:gd name="T23" fmla="*/ 1443 h 377"/>
                  <a:gd name="T24" fmla="*/ 1156 w 377"/>
                  <a:gd name="T25" fmla="*/ 1203 h 377"/>
                  <a:gd name="T26" fmla="*/ 1256 w 377"/>
                  <a:gd name="T27" fmla="*/ 903 h 377"/>
                  <a:gd name="T28" fmla="*/ 1156 w 377"/>
                  <a:gd name="T29" fmla="*/ 598 h 377"/>
                  <a:gd name="T30" fmla="*/ 1026 w 377"/>
                  <a:gd name="T31" fmla="*/ 357 h 377"/>
                  <a:gd name="T32" fmla="*/ 872 w 377"/>
                  <a:gd name="T33" fmla="*/ 175 h 377"/>
                  <a:gd name="T34" fmla="*/ 693 w 377"/>
                  <a:gd name="T35" fmla="*/ 57 h 377"/>
                  <a:gd name="T36" fmla="*/ 487 w 377"/>
                  <a:gd name="T37" fmla="*/ 0 h 377"/>
                  <a:gd name="T38" fmla="*/ 252 w 377"/>
                  <a:gd name="T39" fmla="*/ 0 h 3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7"/>
                  <a:gd name="T61" fmla="*/ 0 h 377"/>
                  <a:gd name="T62" fmla="*/ 377 w 377"/>
                  <a:gd name="T63" fmla="*/ 377 h 3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7" h="377">
                    <a:moveTo>
                      <a:pt x="76" y="0"/>
                    </a:moveTo>
                    <a:lnTo>
                      <a:pt x="0" y="0"/>
                    </a:lnTo>
                    <a:lnTo>
                      <a:pt x="24" y="76"/>
                    </a:lnTo>
                    <a:lnTo>
                      <a:pt x="36" y="151"/>
                    </a:lnTo>
                    <a:lnTo>
                      <a:pt x="36" y="226"/>
                    </a:lnTo>
                    <a:lnTo>
                      <a:pt x="24" y="302"/>
                    </a:lnTo>
                    <a:lnTo>
                      <a:pt x="0" y="377"/>
                    </a:lnTo>
                    <a:lnTo>
                      <a:pt x="76" y="377"/>
                    </a:lnTo>
                    <a:lnTo>
                      <a:pt x="146" y="377"/>
                    </a:lnTo>
                    <a:lnTo>
                      <a:pt x="208" y="365"/>
                    </a:lnTo>
                    <a:lnTo>
                      <a:pt x="262" y="340"/>
                    </a:lnTo>
                    <a:lnTo>
                      <a:pt x="308" y="302"/>
                    </a:lnTo>
                    <a:lnTo>
                      <a:pt x="347" y="252"/>
                    </a:lnTo>
                    <a:lnTo>
                      <a:pt x="377" y="189"/>
                    </a:lnTo>
                    <a:lnTo>
                      <a:pt x="347" y="125"/>
                    </a:lnTo>
                    <a:lnTo>
                      <a:pt x="308" y="75"/>
                    </a:lnTo>
                    <a:lnTo>
                      <a:pt x="262" y="37"/>
                    </a:lnTo>
                    <a:lnTo>
                      <a:pt x="208" y="12"/>
                    </a:lnTo>
                    <a:lnTo>
                      <a:pt x="146" y="0"/>
                    </a:lnTo>
                    <a:lnTo>
                      <a:pt x="76" y="0"/>
                    </a:lnTo>
                    <a:close/>
                  </a:path>
                </a:pathLst>
              </a:custGeom>
              <a:noFill/>
              <a:ln w="38100" cmpd="sng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03" name="Line 24"/>
              <p:cNvSpPr>
                <a:spLocks noChangeShapeType="1"/>
              </p:cNvSpPr>
              <p:nvPr/>
            </p:nvSpPr>
            <p:spPr bwMode="auto">
              <a:xfrm flipH="1">
                <a:off x="1582" y="2738"/>
                <a:ext cx="209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5104" name="Line 25"/>
              <p:cNvSpPr>
                <a:spLocks noChangeShapeType="1"/>
              </p:cNvSpPr>
              <p:nvPr/>
            </p:nvSpPr>
            <p:spPr bwMode="auto">
              <a:xfrm flipH="1">
                <a:off x="677" y="2916"/>
                <a:ext cx="205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5105" name="Freeform 27"/>
              <p:cNvSpPr>
                <a:spLocks/>
              </p:cNvSpPr>
              <p:nvPr/>
            </p:nvSpPr>
            <p:spPr bwMode="auto">
              <a:xfrm>
                <a:off x="1405" y="2644"/>
                <a:ext cx="185" cy="195"/>
              </a:xfrm>
              <a:custGeom>
                <a:avLst/>
                <a:gdLst>
                  <a:gd name="T0" fmla="*/ 0 w 94"/>
                  <a:gd name="T1" fmla="*/ 421 h 94"/>
                  <a:gd name="T2" fmla="*/ 360 w 94"/>
                  <a:gd name="T3" fmla="*/ 0 h 94"/>
                  <a:gd name="T4" fmla="*/ 716 w 94"/>
                  <a:gd name="T5" fmla="*/ 421 h 94"/>
                  <a:gd name="T6" fmla="*/ 716 w 94"/>
                  <a:gd name="T7" fmla="*/ 421 h 94"/>
                  <a:gd name="T8" fmla="*/ 360 w 94"/>
                  <a:gd name="T9" fmla="*/ 840 h 94"/>
                  <a:gd name="T10" fmla="*/ 0 w 94"/>
                  <a:gd name="T11" fmla="*/ 421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"/>
                  <a:gd name="T19" fmla="*/ 0 h 94"/>
                  <a:gd name="T20" fmla="*/ 94 w 94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" h="94">
                    <a:moveTo>
                      <a:pt x="0" y="47"/>
                    </a:moveTo>
                    <a:cubicBezTo>
                      <a:pt x="0" y="21"/>
                      <a:pt x="21" y="0"/>
                      <a:pt x="47" y="0"/>
                    </a:cubicBezTo>
                    <a:cubicBezTo>
                      <a:pt x="73" y="0"/>
                      <a:pt x="94" y="21"/>
                      <a:pt x="94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73"/>
                      <a:pt x="73" y="94"/>
                      <a:pt x="47" y="94"/>
                    </a:cubicBezTo>
                    <a:cubicBezTo>
                      <a:pt x="21" y="94"/>
                      <a:pt x="0" y="73"/>
                      <a:pt x="0" y="47"/>
                    </a:cubicBezTo>
                  </a:path>
                </a:pathLst>
              </a:custGeom>
              <a:noFill/>
              <a:ln w="38100" cap="rnd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06" name="Line 28"/>
              <p:cNvSpPr>
                <a:spLocks noChangeShapeType="1"/>
              </p:cNvSpPr>
              <p:nvPr/>
            </p:nvSpPr>
            <p:spPr bwMode="auto">
              <a:xfrm flipH="1">
                <a:off x="677" y="2553"/>
                <a:ext cx="205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5081" name="Group 37"/>
            <p:cNvGrpSpPr>
              <a:grpSpLocks/>
            </p:cNvGrpSpPr>
            <p:nvPr/>
          </p:nvGrpSpPr>
          <p:grpSpPr bwMode="auto">
            <a:xfrm>
              <a:off x="2744" y="2634"/>
              <a:ext cx="635" cy="499"/>
              <a:chOff x="4604" y="2614"/>
              <a:chExt cx="910" cy="725"/>
            </a:xfrm>
          </p:grpSpPr>
          <p:sp>
            <p:nvSpPr>
              <p:cNvPr id="45100" name="Freeform 38"/>
              <p:cNvSpPr>
                <a:spLocks/>
              </p:cNvSpPr>
              <p:nvPr/>
            </p:nvSpPr>
            <p:spPr bwMode="auto">
              <a:xfrm>
                <a:off x="5329" y="2886"/>
                <a:ext cx="185" cy="195"/>
              </a:xfrm>
              <a:custGeom>
                <a:avLst/>
                <a:gdLst>
                  <a:gd name="T0" fmla="*/ 0 w 94"/>
                  <a:gd name="T1" fmla="*/ 421 h 94"/>
                  <a:gd name="T2" fmla="*/ 360 w 94"/>
                  <a:gd name="T3" fmla="*/ 0 h 94"/>
                  <a:gd name="T4" fmla="*/ 716 w 94"/>
                  <a:gd name="T5" fmla="*/ 421 h 94"/>
                  <a:gd name="T6" fmla="*/ 716 w 94"/>
                  <a:gd name="T7" fmla="*/ 421 h 94"/>
                  <a:gd name="T8" fmla="*/ 360 w 94"/>
                  <a:gd name="T9" fmla="*/ 840 h 94"/>
                  <a:gd name="T10" fmla="*/ 0 w 94"/>
                  <a:gd name="T11" fmla="*/ 421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"/>
                  <a:gd name="T19" fmla="*/ 0 h 94"/>
                  <a:gd name="T20" fmla="*/ 94 w 94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" h="94">
                    <a:moveTo>
                      <a:pt x="0" y="47"/>
                    </a:moveTo>
                    <a:cubicBezTo>
                      <a:pt x="0" y="21"/>
                      <a:pt x="21" y="0"/>
                      <a:pt x="47" y="0"/>
                    </a:cubicBezTo>
                    <a:cubicBezTo>
                      <a:pt x="73" y="0"/>
                      <a:pt x="94" y="21"/>
                      <a:pt x="94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73"/>
                      <a:pt x="73" y="94"/>
                      <a:pt x="47" y="94"/>
                    </a:cubicBezTo>
                    <a:cubicBezTo>
                      <a:pt x="21" y="94"/>
                      <a:pt x="0" y="73"/>
                      <a:pt x="0" y="47"/>
                    </a:cubicBezTo>
                  </a:path>
                </a:pathLst>
              </a:custGeom>
              <a:noFill/>
              <a:ln w="38100" cap="rnd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01" name="Freeform 39"/>
              <p:cNvSpPr>
                <a:spLocks/>
              </p:cNvSpPr>
              <p:nvPr/>
            </p:nvSpPr>
            <p:spPr bwMode="auto">
              <a:xfrm>
                <a:off x="4604" y="2614"/>
                <a:ext cx="722" cy="725"/>
              </a:xfrm>
              <a:custGeom>
                <a:avLst/>
                <a:gdLst>
                  <a:gd name="T0" fmla="*/ 180 w 1024"/>
                  <a:gd name="T1" fmla="*/ 363 h 1024"/>
                  <a:gd name="T2" fmla="*/ 359 w 1024"/>
                  <a:gd name="T3" fmla="*/ 182 h 1024"/>
                  <a:gd name="T4" fmla="*/ 359 w 1024"/>
                  <a:gd name="T5" fmla="*/ 182 h 1024"/>
                  <a:gd name="T6" fmla="*/ 180 w 1024"/>
                  <a:gd name="T7" fmla="*/ 0 h 1024"/>
                  <a:gd name="T8" fmla="*/ 0 w 1024"/>
                  <a:gd name="T9" fmla="*/ 0 h 1024"/>
                  <a:gd name="T10" fmla="*/ 0 w 1024"/>
                  <a:gd name="T11" fmla="*/ 363 h 1024"/>
                  <a:gd name="T12" fmla="*/ 180 w 1024"/>
                  <a:gd name="T13" fmla="*/ 363 h 1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4"/>
                  <a:gd name="T22" fmla="*/ 0 h 1024"/>
                  <a:gd name="T23" fmla="*/ 1024 w 1024"/>
                  <a:gd name="T24" fmla="*/ 1024 h 1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4" h="1024">
                    <a:moveTo>
                      <a:pt x="512" y="1024"/>
                    </a:moveTo>
                    <a:cubicBezTo>
                      <a:pt x="795" y="1024"/>
                      <a:pt x="1024" y="795"/>
                      <a:pt x="1024" y="512"/>
                    </a:cubicBezTo>
                    <a:cubicBezTo>
                      <a:pt x="1024" y="512"/>
                      <a:pt x="1024" y="512"/>
                      <a:pt x="1024" y="512"/>
                    </a:cubicBezTo>
                    <a:cubicBezTo>
                      <a:pt x="1024" y="229"/>
                      <a:pt x="795" y="0"/>
                      <a:pt x="512" y="0"/>
                    </a:cubicBezTo>
                    <a:lnTo>
                      <a:pt x="0" y="0"/>
                    </a:lnTo>
                    <a:lnTo>
                      <a:pt x="0" y="1024"/>
                    </a:lnTo>
                    <a:lnTo>
                      <a:pt x="512" y="1024"/>
                    </a:lnTo>
                    <a:close/>
                  </a:path>
                </a:pathLst>
              </a:custGeom>
              <a:noFill/>
              <a:ln w="38100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5082" name="Group 79"/>
            <p:cNvGrpSpPr>
              <a:grpSpLocks/>
            </p:cNvGrpSpPr>
            <p:nvPr/>
          </p:nvGrpSpPr>
          <p:grpSpPr bwMode="auto">
            <a:xfrm>
              <a:off x="2018" y="1882"/>
              <a:ext cx="795" cy="408"/>
              <a:chOff x="1655" y="2886"/>
              <a:chExt cx="795" cy="408"/>
            </a:xfrm>
          </p:grpSpPr>
          <p:grpSp>
            <p:nvGrpSpPr>
              <p:cNvPr id="45094" name="Group 80"/>
              <p:cNvGrpSpPr>
                <a:grpSpLocks/>
              </p:cNvGrpSpPr>
              <p:nvPr/>
            </p:nvGrpSpPr>
            <p:grpSpPr bwMode="auto">
              <a:xfrm>
                <a:off x="1655" y="2886"/>
                <a:ext cx="589" cy="408"/>
                <a:chOff x="1973" y="2206"/>
                <a:chExt cx="589" cy="408"/>
              </a:xfrm>
            </p:grpSpPr>
            <p:grpSp>
              <p:nvGrpSpPr>
                <p:cNvPr id="45096" name="Group 81"/>
                <p:cNvGrpSpPr>
                  <a:grpSpLocks/>
                </p:cNvGrpSpPr>
                <p:nvPr/>
              </p:nvGrpSpPr>
              <p:grpSpPr bwMode="auto">
                <a:xfrm>
                  <a:off x="2154" y="2206"/>
                  <a:ext cx="408" cy="408"/>
                  <a:chOff x="975" y="3022"/>
                  <a:chExt cx="408" cy="408"/>
                </a:xfrm>
              </p:grpSpPr>
              <p:sp>
                <p:nvSpPr>
                  <p:cNvPr id="45098" name="AutoShape 8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07" y="3090"/>
                    <a:ext cx="408" cy="272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381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5099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247" y="3158"/>
                    <a:ext cx="136" cy="136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5097" name="Line 84"/>
                <p:cNvSpPr>
                  <a:spLocks noChangeShapeType="1"/>
                </p:cNvSpPr>
                <p:nvPr/>
              </p:nvSpPr>
              <p:spPr bwMode="auto">
                <a:xfrm>
                  <a:off x="1973" y="241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5095" name="Line 85"/>
              <p:cNvSpPr>
                <a:spLocks noChangeShapeType="1"/>
              </p:cNvSpPr>
              <p:nvPr/>
            </p:nvSpPr>
            <p:spPr bwMode="auto">
              <a:xfrm flipH="1">
                <a:off x="2245" y="3089"/>
                <a:ext cx="205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5083" name="Group 86"/>
            <p:cNvGrpSpPr>
              <a:grpSpLocks/>
            </p:cNvGrpSpPr>
            <p:nvPr/>
          </p:nvGrpSpPr>
          <p:grpSpPr bwMode="auto">
            <a:xfrm>
              <a:off x="4422" y="2498"/>
              <a:ext cx="795" cy="408"/>
              <a:chOff x="1655" y="2886"/>
              <a:chExt cx="795" cy="408"/>
            </a:xfrm>
          </p:grpSpPr>
          <p:grpSp>
            <p:nvGrpSpPr>
              <p:cNvPr id="45088" name="Group 87"/>
              <p:cNvGrpSpPr>
                <a:grpSpLocks/>
              </p:cNvGrpSpPr>
              <p:nvPr/>
            </p:nvGrpSpPr>
            <p:grpSpPr bwMode="auto">
              <a:xfrm>
                <a:off x="1655" y="2886"/>
                <a:ext cx="589" cy="408"/>
                <a:chOff x="1973" y="2206"/>
                <a:chExt cx="589" cy="408"/>
              </a:xfrm>
            </p:grpSpPr>
            <p:grpSp>
              <p:nvGrpSpPr>
                <p:cNvPr id="45090" name="Group 88"/>
                <p:cNvGrpSpPr>
                  <a:grpSpLocks/>
                </p:cNvGrpSpPr>
                <p:nvPr/>
              </p:nvGrpSpPr>
              <p:grpSpPr bwMode="auto">
                <a:xfrm>
                  <a:off x="2154" y="2206"/>
                  <a:ext cx="408" cy="408"/>
                  <a:chOff x="975" y="3022"/>
                  <a:chExt cx="408" cy="408"/>
                </a:xfrm>
              </p:grpSpPr>
              <p:sp>
                <p:nvSpPr>
                  <p:cNvPr id="45092" name="AutoShape 8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07" y="3090"/>
                    <a:ext cx="408" cy="272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381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45093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1247" y="3158"/>
                    <a:ext cx="136" cy="136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 b="1">
                        <a:solidFill>
                          <a:srgbClr val="FFFF00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</p:grpSp>
            <p:sp>
              <p:nvSpPr>
                <p:cNvPr id="45091" name="Line 91"/>
                <p:cNvSpPr>
                  <a:spLocks noChangeShapeType="1"/>
                </p:cNvSpPr>
                <p:nvPr/>
              </p:nvSpPr>
              <p:spPr bwMode="auto">
                <a:xfrm>
                  <a:off x="1973" y="241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45089" name="Line 92"/>
              <p:cNvSpPr>
                <a:spLocks noChangeShapeType="1"/>
              </p:cNvSpPr>
              <p:nvPr/>
            </p:nvSpPr>
            <p:spPr bwMode="auto">
              <a:xfrm flipH="1">
                <a:off x="2245" y="3089"/>
                <a:ext cx="205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5084" name="Freeform 93"/>
            <p:cNvSpPr>
              <a:spLocks/>
            </p:cNvSpPr>
            <p:nvPr/>
          </p:nvSpPr>
          <p:spPr bwMode="auto">
            <a:xfrm>
              <a:off x="2789" y="2085"/>
              <a:ext cx="590" cy="438"/>
            </a:xfrm>
            <a:custGeom>
              <a:avLst/>
              <a:gdLst>
                <a:gd name="T0" fmla="*/ 0 w 590"/>
                <a:gd name="T1" fmla="*/ 0 h 454"/>
                <a:gd name="T2" fmla="*/ 409 w 590"/>
                <a:gd name="T3" fmla="*/ 0 h 454"/>
                <a:gd name="T4" fmla="*/ 409 w 590"/>
                <a:gd name="T5" fmla="*/ 408 h 454"/>
                <a:gd name="T6" fmla="*/ 590 w 590"/>
                <a:gd name="T7" fmla="*/ 408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0"/>
                <a:gd name="T13" fmla="*/ 0 h 454"/>
                <a:gd name="T14" fmla="*/ 590 w 590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0" h="454">
                  <a:moveTo>
                    <a:pt x="0" y="0"/>
                  </a:moveTo>
                  <a:lnTo>
                    <a:pt x="409" y="0"/>
                  </a:lnTo>
                  <a:lnTo>
                    <a:pt x="409" y="454"/>
                  </a:lnTo>
                  <a:lnTo>
                    <a:pt x="590" y="454"/>
                  </a:ln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5085" name="Freeform 94"/>
            <p:cNvSpPr>
              <a:spLocks/>
            </p:cNvSpPr>
            <p:nvPr/>
          </p:nvSpPr>
          <p:spPr bwMode="auto">
            <a:xfrm>
              <a:off x="2018" y="2089"/>
              <a:ext cx="726" cy="681"/>
            </a:xfrm>
            <a:custGeom>
              <a:avLst/>
              <a:gdLst>
                <a:gd name="T0" fmla="*/ 0 w 726"/>
                <a:gd name="T1" fmla="*/ 0 h 681"/>
                <a:gd name="T2" fmla="*/ 0 w 726"/>
                <a:gd name="T3" fmla="*/ 681 h 681"/>
                <a:gd name="T4" fmla="*/ 726 w 726"/>
                <a:gd name="T5" fmla="*/ 681 h 681"/>
                <a:gd name="T6" fmla="*/ 0 60000 65536"/>
                <a:gd name="T7" fmla="*/ 0 60000 65536"/>
                <a:gd name="T8" fmla="*/ 0 60000 65536"/>
                <a:gd name="T9" fmla="*/ 0 w 726"/>
                <a:gd name="T10" fmla="*/ 0 h 681"/>
                <a:gd name="T11" fmla="*/ 726 w 726"/>
                <a:gd name="T12" fmla="*/ 681 h 6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681">
                  <a:moveTo>
                    <a:pt x="0" y="0"/>
                  </a:moveTo>
                  <a:lnTo>
                    <a:pt x="0" y="681"/>
                  </a:lnTo>
                  <a:lnTo>
                    <a:pt x="726" y="681"/>
                  </a:ln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5086" name="Line 96"/>
            <p:cNvSpPr>
              <a:spLocks noChangeShapeType="1"/>
            </p:cNvSpPr>
            <p:nvPr/>
          </p:nvSpPr>
          <p:spPr bwMode="auto">
            <a:xfrm flipH="1">
              <a:off x="1247" y="2976"/>
              <a:ext cx="149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45087" name="Oval 97"/>
            <p:cNvSpPr>
              <a:spLocks noChangeArrowheads="1"/>
            </p:cNvSpPr>
            <p:nvPr/>
          </p:nvSpPr>
          <p:spPr bwMode="auto">
            <a:xfrm>
              <a:off x="1993" y="2069"/>
              <a:ext cx="46" cy="4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700515" name="Text Box 99"/>
          <p:cNvSpPr txBox="1">
            <a:spLocks noChangeArrowheads="1"/>
          </p:cNvSpPr>
          <p:nvPr/>
        </p:nvSpPr>
        <p:spPr bwMode="auto">
          <a:xfrm>
            <a:off x="2124075" y="2565400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</a:p>
        </p:txBody>
      </p:sp>
      <p:sp>
        <p:nvSpPr>
          <p:cNvPr id="700516" name="Text Box 100"/>
          <p:cNvSpPr txBox="1">
            <a:spLocks noChangeArrowheads="1"/>
          </p:cNvSpPr>
          <p:nvPr/>
        </p:nvSpPr>
        <p:spPr bwMode="auto">
          <a:xfrm>
            <a:off x="3348038" y="2565400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</a:p>
        </p:txBody>
      </p:sp>
      <p:sp>
        <p:nvSpPr>
          <p:cNvPr id="700517" name="Text Box 101"/>
          <p:cNvSpPr txBox="1">
            <a:spLocks noChangeArrowheads="1"/>
          </p:cNvSpPr>
          <p:nvPr/>
        </p:nvSpPr>
        <p:spPr bwMode="auto">
          <a:xfrm>
            <a:off x="3681413" y="3933825"/>
            <a:ext cx="776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g=4/3</a:t>
            </a:r>
          </a:p>
        </p:txBody>
      </p:sp>
      <p:sp>
        <p:nvSpPr>
          <p:cNvPr id="700518" name="Text Box 102"/>
          <p:cNvSpPr txBox="1">
            <a:spLocks noChangeArrowheads="1"/>
          </p:cNvSpPr>
          <p:nvPr/>
        </p:nvSpPr>
        <p:spPr bwMode="auto">
          <a:xfrm>
            <a:off x="3681413" y="4724400"/>
            <a:ext cx="776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g=4/3</a:t>
            </a:r>
          </a:p>
        </p:txBody>
      </p:sp>
      <p:sp>
        <p:nvSpPr>
          <p:cNvPr id="700519" name="Text Box 103"/>
          <p:cNvSpPr txBox="1">
            <a:spLocks noChangeArrowheads="1"/>
          </p:cNvSpPr>
          <p:nvPr/>
        </p:nvSpPr>
        <p:spPr bwMode="auto">
          <a:xfrm>
            <a:off x="5194300" y="3357563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g=5/3</a:t>
            </a:r>
          </a:p>
        </p:txBody>
      </p:sp>
      <p:sp>
        <p:nvSpPr>
          <p:cNvPr id="700520" name="Text Box 104"/>
          <p:cNvSpPr txBox="1">
            <a:spLocks noChangeArrowheads="1"/>
          </p:cNvSpPr>
          <p:nvPr/>
        </p:nvSpPr>
        <p:spPr bwMode="auto">
          <a:xfrm>
            <a:off x="5265738" y="4797425"/>
            <a:ext cx="776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g=5/3</a:t>
            </a:r>
          </a:p>
        </p:txBody>
      </p:sp>
      <p:sp>
        <p:nvSpPr>
          <p:cNvPr id="700521" name="Text Box 105"/>
          <p:cNvSpPr txBox="1">
            <a:spLocks noChangeArrowheads="1"/>
          </p:cNvSpPr>
          <p:nvPr/>
        </p:nvSpPr>
        <p:spPr bwMode="auto">
          <a:xfrm>
            <a:off x="6732588" y="3716338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</a:rPr>
              <a:t>g=1</a:t>
            </a:r>
          </a:p>
        </p:txBody>
      </p:sp>
      <p:sp>
        <p:nvSpPr>
          <p:cNvPr id="700522" name="Text Box 106"/>
          <p:cNvSpPr txBox="1">
            <a:spLocks noChangeArrowheads="1"/>
          </p:cNvSpPr>
          <p:nvPr/>
        </p:nvSpPr>
        <p:spPr bwMode="auto">
          <a:xfrm>
            <a:off x="1692275" y="2133600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rgbClr val="66FF33"/>
                </a:solidFill>
                <a:latin typeface="Times New Roman" panose="02020603050405020304" pitchFamily="18" charset="0"/>
              </a:rPr>
              <a:t>d=1</a:t>
            </a:r>
          </a:p>
        </p:txBody>
      </p:sp>
      <p:sp>
        <p:nvSpPr>
          <p:cNvPr id="700523" name="Text Box 107"/>
          <p:cNvSpPr txBox="1">
            <a:spLocks noChangeArrowheads="1"/>
          </p:cNvSpPr>
          <p:nvPr/>
        </p:nvSpPr>
        <p:spPr bwMode="auto">
          <a:xfrm>
            <a:off x="2744788" y="2852738"/>
            <a:ext cx="776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rgbClr val="66FF33"/>
                </a:solidFill>
                <a:latin typeface="Times New Roman" panose="02020603050405020304" pitchFamily="18" charset="0"/>
              </a:rPr>
              <a:t>d=7/3</a:t>
            </a:r>
          </a:p>
        </p:txBody>
      </p:sp>
      <p:sp>
        <p:nvSpPr>
          <p:cNvPr id="700524" name="Text Box 108"/>
          <p:cNvSpPr txBox="1">
            <a:spLocks noChangeArrowheads="1"/>
          </p:cNvSpPr>
          <p:nvPr/>
        </p:nvSpPr>
        <p:spPr bwMode="auto">
          <a:xfrm>
            <a:off x="4572000" y="2924175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rgbClr val="66FF33"/>
                </a:solidFill>
                <a:latin typeface="Times New Roman" panose="02020603050405020304" pitchFamily="18" charset="0"/>
              </a:rPr>
              <a:t>d=5/3</a:t>
            </a:r>
          </a:p>
        </p:txBody>
      </p:sp>
      <p:sp>
        <p:nvSpPr>
          <p:cNvPr id="700525" name="Text Box 109"/>
          <p:cNvSpPr txBox="1">
            <a:spLocks noChangeArrowheads="1"/>
          </p:cNvSpPr>
          <p:nvPr/>
        </p:nvSpPr>
        <p:spPr bwMode="auto">
          <a:xfrm>
            <a:off x="6686550" y="3429000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rgbClr val="66FF33"/>
                </a:solidFill>
                <a:latin typeface="Times New Roman" panose="02020603050405020304" pitchFamily="18" charset="0"/>
              </a:rPr>
              <a:t>d=1</a:t>
            </a:r>
          </a:p>
        </p:txBody>
      </p:sp>
      <p:sp>
        <p:nvSpPr>
          <p:cNvPr id="700526" name="Freeform 110"/>
          <p:cNvSpPr>
            <a:spLocks/>
          </p:cNvSpPr>
          <p:nvPr/>
        </p:nvSpPr>
        <p:spPr bwMode="auto">
          <a:xfrm>
            <a:off x="1763713" y="3500438"/>
            <a:ext cx="6553200" cy="649287"/>
          </a:xfrm>
          <a:custGeom>
            <a:avLst/>
            <a:gdLst>
              <a:gd name="T0" fmla="*/ 0 w 4128"/>
              <a:gd name="T1" fmla="*/ 0 h 409"/>
              <a:gd name="T2" fmla="*/ 2147483647 w 4128"/>
              <a:gd name="T3" fmla="*/ 0 h 409"/>
              <a:gd name="T4" fmla="*/ 2147483647 w 4128"/>
              <a:gd name="T5" fmla="*/ 2147483647 h 409"/>
              <a:gd name="T6" fmla="*/ 2147483647 w 4128"/>
              <a:gd name="T7" fmla="*/ 2147483647 h 409"/>
              <a:gd name="T8" fmla="*/ 0 60000 65536"/>
              <a:gd name="T9" fmla="*/ 0 60000 65536"/>
              <a:gd name="T10" fmla="*/ 0 60000 65536"/>
              <a:gd name="T11" fmla="*/ 0 60000 65536"/>
              <a:gd name="T12" fmla="*/ 0 w 4128"/>
              <a:gd name="T13" fmla="*/ 0 h 409"/>
              <a:gd name="T14" fmla="*/ 4128 w 4128"/>
              <a:gd name="T15" fmla="*/ 409 h 4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28" h="409">
                <a:moveTo>
                  <a:pt x="0" y="0"/>
                </a:moveTo>
                <a:lnTo>
                  <a:pt x="1905" y="0"/>
                </a:lnTo>
                <a:lnTo>
                  <a:pt x="2359" y="409"/>
                </a:lnTo>
                <a:lnTo>
                  <a:pt x="4128" y="409"/>
                </a:lnTo>
              </a:path>
            </a:pathLst>
          </a:custGeom>
          <a:noFill/>
          <a:ln w="76200" cap="flat" cmpd="sng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700527" name="Text Box 111"/>
          <p:cNvSpPr txBox="1">
            <a:spLocks noChangeArrowheads="1"/>
          </p:cNvSpPr>
          <p:nvPr/>
        </p:nvSpPr>
        <p:spPr bwMode="auto">
          <a:xfrm>
            <a:off x="8359775" y="3933825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i="1">
                <a:solidFill>
                  <a:srgbClr val="66FF33"/>
                </a:solidFill>
                <a:latin typeface="Times New Roman" panose="02020603050405020304" pitchFamily="18" charset="0"/>
              </a:rPr>
              <a:t>D=6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0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34" grpId="0"/>
      <p:bldP spid="700435" grpId="0"/>
      <p:bldP spid="700436" grpId="0"/>
      <p:bldP spid="700437" grpId="0"/>
      <p:bldP spid="700486" grpId="0"/>
      <p:bldP spid="700487" grpId="0"/>
      <p:bldP spid="700515" grpId="0"/>
      <p:bldP spid="700516" grpId="0"/>
      <p:bldP spid="700517" grpId="0"/>
      <p:bldP spid="700518" grpId="0"/>
      <p:bldP spid="700519" grpId="0"/>
      <p:bldP spid="700520" grpId="0"/>
      <p:bldP spid="700521" grpId="0"/>
      <p:bldP spid="700522" grpId="0"/>
      <p:bldP spid="700523" grpId="0"/>
      <p:bldP spid="700524" grpId="0"/>
      <p:bldP spid="700525" grpId="0"/>
      <p:bldP spid="70052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>
              <a:spcBef>
                <a:spcPct val="20000"/>
              </a:spcBef>
            </a:pPr>
            <a:endParaRPr lang="en-US" altLang="zh-TW" sz="32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468313" y="1700213"/>
            <a:ext cx="83788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Static Power Dissipation</a:t>
            </a:r>
            <a:endParaRPr lang="en-US" altLang="zh-TW" sz="28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77050" y="404813"/>
            <a:ext cx="2089150" cy="2881312"/>
            <a:chOff x="2173" y="2251"/>
            <a:chExt cx="1316" cy="1815"/>
          </a:xfrm>
        </p:grpSpPr>
        <p:grpSp>
          <p:nvGrpSpPr>
            <p:cNvPr id="46112" name="Group 5"/>
            <p:cNvGrpSpPr>
              <a:grpSpLocks/>
            </p:cNvGrpSpPr>
            <p:nvPr/>
          </p:nvGrpSpPr>
          <p:grpSpPr bwMode="auto">
            <a:xfrm>
              <a:off x="2627" y="3430"/>
              <a:ext cx="136" cy="545"/>
              <a:chOff x="1338" y="2568"/>
              <a:chExt cx="136" cy="545"/>
            </a:xfrm>
          </p:grpSpPr>
          <p:sp>
            <p:nvSpPr>
              <p:cNvPr id="46136" name="Freeform 6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37" name="Line 7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6113" name="Group 8"/>
            <p:cNvGrpSpPr>
              <a:grpSpLocks/>
            </p:cNvGrpSpPr>
            <p:nvPr/>
          </p:nvGrpSpPr>
          <p:grpSpPr bwMode="auto">
            <a:xfrm>
              <a:off x="2627" y="2750"/>
              <a:ext cx="136" cy="545"/>
              <a:chOff x="1338" y="2568"/>
              <a:chExt cx="136" cy="545"/>
            </a:xfrm>
          </p:grpSpPr>
          <p:sp>
            <p:nvSpPr>
              <p:cNvPr id="46134" name="Freeform 9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35" name="Line 10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6114" name="Oval 11"/>
            <p:cNvSpPr>
              <a:spLocks noChangeArrowheads="1"/>
            </p:cNvSpPr>
            <p:nvPr/>
          </p:nvSpPr>
          <p:spPr bwMode="auto">
            <a:xfrm>
              <a:off x="2536" y="2977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15" name="AutoShape 12"/>
            <p:cNvSpPr>
              <a:spLocks noChangeArrowheads="1"/>
            </p:cNvSpPr>
            <p:nvPr/>
          </p:nvSpPr>
          <p:spPr bwMode="auto">
            <a:xfrm flipV="1">
              <a:off x="2718" y="3975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16" name="Oval 13"/>
            <p:cNvSpPr>
              <a:spLocks noChangeArrowheads="1"/>
            </p:cNvSpPr>
            <p:nvPr/>
          </p:nvSpPr>
          <p:spPr bwMode="auto">
            <a:xfrm>
              <a:off x="2718" y="2523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17" name="Line 14"/>
            <p:cNvSpPr>
              <a:spLocks noChangeShapeType="1"/>
            </p:cNvSpPr>
            <p:nvPr/>
          </p:nvSpPr>
          <p:spPr bwMode="auto">
            <a:xfrm flipV="1">
              <a:off x="2763" y="2614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18" name="Line 15"/>
            <p:cNvSpPr>
              <a:spLocks noChangeShapeType="1"/>
            </p:cNvSpPr>
            <p:nvPr/>
          </p:nvSpPr>
          <p:spPr bwMode="auto">
            <a:xfrm flipV="1">
              <a:off x="2763" y="3249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19" name="Freeform 16"/>
            <p:cNvSpPr>
              <a:spLocks/>
            </p:cNvSpPr>
            <p:nvPr/>
          </p:nvSpPr>
          <p:spPr bwMode="auto">
            <a:xfrm>
              <a:off x="2763" y="3340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0" name="Oval 17"/>
            <p:cNvSpPr>
              <a:spLocks noChangeArrowheads="1"/>
            </p:cNvSpPr>
            <p:nvPr/>
          </p:nvSpPr>
          <p:spPr bwMode="auto">
            <a:xfrm>
              <a:off x="2718" y="3294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21" name="Line 18"/>
            <p:cNvSpPr>
              <a:spLocks noChangeShapeType="1"/>
            </p:cNvSpPr>
            <p:nvPr/>
          </p:nvSpPr>
          <p:spPr bwMode="auto">
            <a:xfrm>
              <a:off x="3307" y="3566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2" name="Freeform 19"/>
            <p:cNvSpPr>
              <a:spLocks/>
            </p:cNvSpPr>
            <p:nvPr/>
          </p:nvSpPr>
          <p:spPr bwMode="auto">
            <a:xfrm>
              <a:off x="3307" y="3612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3" name="Line 20"/>
            <p:cNvSpPr>
              <a:spLocks noChangeShapeType="1"/>
            </p:cNvSpPr>
            <p:nvPr/>
          </p:nvSpPr>
          <p:spPr bwMode="auto">
            <a:xfrm>
              <a:off x="3398" y="3612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4" name="AutoShape 21"/>
            <p:cNvSpPr>
              <a:spLocks noChangeArrowheads="1"/>
            </p:cNvSpPr>
            <p:nvPr/>
          </p:nvSpPr>
          <p:spPr bwMode="auto">
            <a:xfrm flipV="1">
              <a:off x="3353" y="3975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25" name="Freeform 22"/>
            <p:cNvSpPr>
              <a:spLocks/>
            </p:cNvSpPr>
            <p:nvPr/>
          </p:nvSpPr>
          <p:spPr bwMode="auto">
            <a:xfrm>
              <a:off x="2400" y="3022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6" name="Line 23"/>
            <p:cNvSpPr>
              <a:spLocks noChangeShapeType="1"/>
            </p:cNvSpPr>
            <p:nvPr/>
          </p:nvSpPr>
          <p:spPr bwMode="auto">
            <a:xfrm flipH="1">
              <a:off x="2173" y="3340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27" name="Oval 24"/>
            <p:cNvSpPr>
              <a:spLocks noChangeArrowheads="1"/>
            </p:cNvSpPr>
            <p:nvPr/>
          </p:nvSpPr>
          <p:spPr bwMode="auto">
            <a:xfrm>
              <a:off x="2355" y="3294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28" name="Text Box 28"/>
            <p:cNvSpPr txBox="1">
              <a:spLocks noChangeArrowheads="1"/>
            </p:cNvSpPr>
            <p:nvPr/>
          </p:nvSpPr>
          <p:spPr bwMode="auto">
            <a:xfrm>
              <a:off x="2572" y="2251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6129" name="Freeform 32"/>
            <p:cNvSpPr>
              <a:spLocks/>
            </p:cNvSpPr>
            <p:nvPr/>
          </p:nvSpPr>
          <p:spPr bwMode="auto">
            <a:xfrm>
              <a:off x="2245" y="2976"/>
              <a:ext cx="454" cy="182"/>
            </a:xfrm>
            <a:custGeom>
              <a:avLst/>
              <a:gdLst>
                <a:gd name="T0" fmla="*/ 0 w 454"/>
                <a:gd name="T1" fmla="*/ 0 h 182"/>
                <a:gd name="T2" fmla="*/ 317 w 454"/>
                <a:gd name="T3" fmla="*/ 0 h 182"/>
                <a:gd name="T4" fmla="*/ 408 w 454"/>
                <a:gd name="T5" fmla="*/ 91 h 182"/>
                <a:gd name="T6" fmla="*/ 454 w 454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182"/>
                <a:gd name="T14" fmla="*/ 454 w 454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182">
                  <a:moveTo>
                    <a:pt x="0" y="0"/>
                  </a:moveTo>
                  <a:lnTo>
                    <a:pt x="317" y="0"/>
                  </a:lnTo>
                  <a:lnTo>
                    <a:pt x="408" y="91"/>
                  </a:lnTo>
                  <a:lnTo>
                    <a:pt x="45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46130" name="Group 35"/>
            <p:cNvGrpSpPr>
              <a:grpSpLocks/>
            </p:cNvGrpSpPr>
            <p:nvPr/>
          </p:nvGrpSpPr>
          <p:grpSpPr bwMode="auto">
            <a:xfrm>
              <a:off x="2426" y="2750"/>
              <a:ext cx="499" cy="1270"/>
              <a:chOff x="2426" y="2750"/>
              <a:chExt cx="499" cy="1270"/>
            </a:xfrm>
          </p:grpSpPr>
          <p:sp>
            <p:nvSpPr>
              <p:cNvPr id="46131" name="Freeform 31"/>
              <p:cNvSpPr>
                <a:spLocks/>
              </p:cNvSpPr>
              <p:nvPr/>
            </p:nvSpPr>
            <p:spPr bwMode="auto">
              <a:xfrm>
                <a:off x="2699" y="2750"/>
                <a:ext cx="226" cy="1270"/>
              </a:xfrm>
              <a:custGeom>
                <a:avLst/>
                <a:gdLst>
                  <a:gd name="T0" fmla="*/ 226 w 226"/>
                  <a:gd name="T1" fmla="*/ 0 h 1270"/>
                  <a:gd name="T2" fmla="*/ 181 w 226"/>
                  <a:gd name="T3" fmla="*/ 181 h 1270"/>
                  <a:gd name="T4" fmla="*/ 45 w 226"/>
                  <a:gd name="T5" fmla="*/ 317 h 1270"/>
                  <a:gd name="T6" fmla="*/ 0 w 226"/>
                  <a:gd name="T7" fmla="*/ 453 h 1270"/>
                  <a:gd name="T8" fmla="*/ 0 w 226"/>
                  <a:gd name="T9" fmla="*/ 771 h 1270"/>
                  <a:gd name="T10" fmla="*/ 90 w 226"/>
                  <a:gd name="T11" fmla="*/ 952 h 1270"/>
                  <a:gd name="T12" fmla="*/ 181 w 226"/>
                  <a:gd name="T13" fmla="*/ 1088 h 1270"/>
                  <a:gd name="T14" fmla="*/ 226 w 226"/>
                  <a:gd name="T15" fmla="*/ 1270 h 12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6"/>
                  <a:gd name="T25" fmla="*/ 0 h 1270"/>
                  <a:gd name="T26" fmla="*/ 226 w 226"/>
                  <a:gd name="T27" fmla="*/ 1270 h 12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6" h="1270">
                    <a:moveTo>
                      <a:pt x="226" y="0"/>
                    </a:moveTo>
                    <a:lnTo>
                      <a:pt x="181" y="181"/>
                    </a:lnTo>
                    <a:lnTo>
                      <a:pt x="45" y="317"/>
                    </a:lnTo>
                    <a:lnTo>
                      <a:pt x="0" y="453"/>
                    </a:lnTo>
                    <a:lnTo>
                      <a:pt x="0" y="771"/>
                    </a:lnTo>
                    <a:lnTo>
                      <a:pt x="90" y="952"/>
                    </a:lnTo>
                    <a:lnTo>
                      <a:pt x="181" y="1088"/>
                    </a:lnTo>
                    <a:lnTo>
                      <a:pt x="226" y="1270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32" name="Freeform 33"/>
              <p:cNvSpPr>
                <a:spLocks/>
              </p:cNvSpPr>
              <p:nvPr/>
            </p:nvSpPr>
            <p:spPr bwMode="auto">
              <a:xfrm>
                <a:off x="2426" y="3521"/>
                <a:ext cx="273" cy="272"/>
              </a:xfrm>
              <a:custGeom>
                <a:avLst/>
                <a:gdLst>
                  <a:gd name="T0" fmla="*/ 273 w 273"/>
                  <a:gd name="T1" fmla="*/ 0 h 272"/>
                  <a:gd name="T2" fmla="*/ 273 w 273"/>
                  <a:gd name="T3" fmla="*/ 181 h 272"/>
                  <a:gd name="T4" fmla="*/ 136 w 273"/>
                  <a:gd name="T5" fmla="*/ 227 h 272"/>
                  <a:gd name="T6" fmla="*/ 0 w 273"/>
                  <a:gd name="T7" fmla="*/ 272 h 2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3"/>
                  <a:gd name="T13" fmla="*/ 0 h 272"/>
                  <a:gd name="T14" fmla="*/ 273 w 273"/>
                  <a:gd name="T15" fmla="*/ 272 h 2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3" h="272">
                    <a:moveTo>
                      <a:pt x="273" y="0"/>
                    </a:moveTo>
                    <a:lnTo>
                      <a:pt x="273" y="181"/>
                    </a:lnTo>
                    <a:lnTo>
                      <a:pt x="136" y="227"/>
                    </a:lnTo>
                    <a:lnTo>
                      <a:pt x="0" y="272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33" name="Freeform 34"/>
              <p:cNvSpPr>
                <a:spLocks/>
              </p:cNvSpPr>
              <p:nvPr/>
            </p:nvSpPr>
            <p:spPr bwMode="auto">
              <a:xfrm>
                <a:off x="2472" y="2840"/>
                <a:ext cx="272" cy="227"/>
              </a:xfrm>
              <a:custGeom>
                <a:avLst/>
                <a:gdLst>
                  <a:gd name="T0" fmla="*/ 0 w 272"/>
                  <a:gd name="T1" fmla="*/ 0 h 227"/>
                  <a:gd name="T2" fmla="*/ 181 w 272"/>
                  <a:gd name="T3" fmla="*/ 0 h 227"/>
                  <a:gd name="T4" fmla="*/ 272 w 272"/>
                  <a:gd name="T5" fmla="*/ 227 h 227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227"/>
                  <a:gd name="T11" fmla="*/ 272 w 272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227">
                    <a:moveTo>
                      <a:pt x="0" y="0"/>
                    </a:moveTo>
                    <a:lnTo>
                      <a:pt x="181" y="0"/>
                    </a:lnTo>
                    <a:lnTo>
                      <a:pt x="272" y="227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sp>
        <p:nvSpPr>
          <p:cNvPr id="556069" name="Rectangle 37"/>
          <p:cNvSpPr>
            <a:spLocks noChangeArrowheads="1"/>
          </p:cNvSpPr>
          <p:nvPr/>
        </p:nvSpPr>
        <p:spPr bwMode="auto">
          <a:xfrm>
            <a:off x="539750" y="3573463"/>
            <a:ext cx="83788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1401763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Dynamic Power Dissipation</a:t>
            </a: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 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hlink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Switching Transient 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800">
                <a:solidFill>
                  <a:schemeClr val="hlink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(Short-circuit) Current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Charging/Discharging of C</a:t>
            </a:r>
            <a:r>
              <a:rPr lang="en-US" altLang="zh-TW" sz="2800" baseline="-25000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</a:t>
            </a:r>
            <a:r>
              <a:rPr lang="en-US" altLang="zh-TW" sz="2800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</a:t>
            </a: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6877050" y="3500438"/>
            <a:ext cx="2089150" cy="2881312"/>
            <a:chOff x="4332" y="2205"/>
            <a:chExt cx="1316" cy="1815"/>
          </a:xfrm>
        </p:grpSpPr>
        <p:grpSp>
          <p:nvGrpSpPr>
            <p:cNvPr id="46087" name="Group 39"/>
            <p:cNvGrpSpPr>
              <a:grpSpLocks/>
            </p:cNvGrpSpPr>
            <p:nvPr/>
          </p:nvGrpSpPr>
          <p:grpSpPr bwMode="auto">
            <a:xfrm>
              <a:off x="4786" y="3384"/>
              <a:ext cx="136" cy="545"/>
              <a:chOff x="1338" y="2568"/>
              <a:chExt cx="136" cy="545"/>
            </a:xfrm>
          </p:grpSpPr>
          <p:sp>
            <p:nvSpPr>
              <p:cNvPr id="46110" name="Freeform 40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11" name="Line 41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6088" name="Group 42"/>
            <p:cNvGrpSpPr>
              <a:grpSpLocks/>
            </p:cNvGrpSpPr>
            <p:nvPr/>
          </p:nvGrpSpPr>
          <p:grpSpPr bwMode="auto">
            <a:xfrm>
              <a:off x="4786" y="2704"/>
              <a:ext cx="136" cy="545"/>
              <a:chOff x="1338" y="2568"/>
              <a:chExt cx="136" cy="545"/>
            </a:xfrm>
          </p:grpSpPr>
          <p:sp>
            <p:nvSpPr>
              <p:cNvPr id="46108" name="Freeform 43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6109" name="Line 44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6089" name="Oval 45"/>
            <p:cNvSpPr>
              <a:spLocks noChangeArrowheads="1"/>
            </p:cNvSpPr>
            <p:nvPr/>
          </p:nvSpPr>
          <p:spPr bwMode="auto">
            <a:xfrm>
              <a:off x="4695" y="2931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090" name="AutoShape 46"/>
            <p:cNvSpPr>
              <a:spLocks noChangeArrowheads="1"/>
            </p:cNvSpPr>
            <p:nvPr/>
          </p:nvSpPr>
          <p:spPr bwMode="auto">
            <a:xfrm flipV="1">
              <a:off x="4877" y="3929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091" name="Oval 47"/>
            <p:cNvSpPr>
              <a:spLocks noChangeArrowheads="1"/>
            </p:cNvSpPr>
            <p:nvPr/>
          </p:nvSpPr>
          <p:spPr bwMode="auto">
            <a:xfrm>
              <a:off x="4877" y="2477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092" name="Line 48"/>
            <p:cNvSpPr>
              <a:spLocks noChangeShapeType="1"/>
            </p:cNvSpPr>
            <p:nvPr/>
          </p:nvSpPr>
          <p:spPr bwMode="auto">
            <a:xfrm flipV="1">
              <a:off x="4922" y="2568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3" name="Line 49"/>
            <p:cNvSpPr>
              <a:spLocks noChangeShapeType="1"/>
            </p:cNvSpPr>
            <p:nvPr/>
          </p:nvSpPr>
          <p:spPr bwMode="auto">
            <a:xfrm flipV="1">
              <a:off x="4922" y="3203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4" name="Freeform 50"/>
            <p:cNvSpPr>
              <a:spLocks/>
            </p:cNvSpPr>
            <p:nvPr/>
          </p:nvSpPr>
          <p:spPr bwMode="auto">
            <a:xfrm>
              <a:off x="4922" y="3294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5" name="Oval 51"/>
            <p:cNvSpPr>
              <a:spLocks noChangeArrowheads="1"/>
            </p:cNvSpPr>
            <p:nvPr/>
          </p:nvSpPr>
          <p:spPr bwMode="auto">
            <a:xfrm>
              <a:off x="4877" y="3248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096" name="Line 52"/>
            <p:cNvSpPr>
              <a:spLocks noChangeShapeType="1"/>
            </p:cNvSpPr>
            <p:nvPr/>
          </p:nvSpPr>
          <p:spPr bwMode="auto">
            <a:xfrm>
              <a:off x="5466" y="3520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7" name="Freeform 53"/>
            <p:cNvSpPr>
              <a:spLocks/>
            </p:cNvSpPr>
            <p:nvPr/>
          </p:nvSpPr>
          <p:spPr bwMode="auto">
            <a:xfrm>
              <a:off x="5466" y="3566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8" name="Line 54"/>
            <p:cNvSpPr>
              <a:spLocks noChangeShapeType="1"/>
            </p:cNvSpPr>
            <p:nvPr/>
          </p:nvSpPr>
          <p:spPr bwMode="auto">
            <a:xfrm>
              <a:off x="5557" y="3566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099" name="AutoShape 55"/>
            <p:cNvSpPr>
              <a:spLocks noChangeArrowheads="1"/>
            </p:cNvSpPr>
            <p:nvPr/>
          </p:nvSpPr>
          <p:spPr bwMode="auto">
            <a:xfrm flipV="1">
              <a:off x="5512" y="3929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00" name="Freeform 56"/>
            <p:cNvSpPr>
              <a:spLocks/>
            </p:cNvSpPr>
            <p:nvPr/>
          </p:nvSpPr>
          <p:spPr bwMode="auto">
            <a:xfrm>
              <a:off x="4559" y="2976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01" name="Line 57"/>
            <p:cNvSpPr>
              <a:spLocks noChangeShapeType="1"/>
            </p:cNvSpPr>
            <p:nvPr/>
          </p:nvSpPr>
          <p:spPr bwMode="auto">
            <a:xfrm flipH="1">
              <a:off x="4332" y="3294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02" name="Oval 58"/>
            <p:cNvSpPr>
              <a:spLocks noChangeArrowheads="1"/>
            </p:cNvSpPr>
            <p:nvPr/>
          </p:nvSpPr>
          <p:spPr bwMode="auto">
            <a:xfrm>
              <a:off x="4514" y="3248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6103" name="Text Box 59"/>
            <p:cNvSpPr txBox="1">
              <a:spLocks noChangeArrowheads="1"/>
            </p:cNvSpPr>
            <p:nvPr/>
          </p:nvSpPr>
          <p:spPr bwMode="auto">
            <a:xfrm>
              <a:off x="4731" y="2205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46104" name="Freeform 60"/>
            <p:cNvSpPr>
              <a:spLocks/>
            </p:cNvSpPr>
            <p:nvPr/>
          </p:nvSpPr>
          <p:spPr bwMode="auto">
            <a:xfrm>
              <a:off x="4404" y="2930"/>
              <a:ext cx="454" cy="182"/>
            </a:xfrm>
            <a:custGeom>
              <a:avLst/>
              <a:gdLst>
                <a:gd name="T0" fmla="*/ 0 w 454"/>
                <a:gd name="T1" fmla="*/ 0 h 182"/>
                <a:gd name="T2" fmla="*/ 317 w 454"/>
                <a:gd name="T3" fmla="*/ 0 h 182"/>
                <a:gd name="T4" fmla="*/ 408 w 454"/>
                <a:gd name="T5" fmla="*/ 91 h 182"/>
                <a:gd name="T6" fmla="*/ 454 w 454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182"/>
                <a:gd name="T14" fmla="*/ 454 w 454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182">
                  <a:moveTo>
                    <a:pt x="0" y="0"/>
                  </a:moveTo>
                  <a:lnTo>
                    <a:pt x="317" y="0"/>
                  </a:lnTo>
                  <a:lnTo>
                    <a:pt x="408" y="91"/>
                  </a:lnTo>
                  <a:lnTo>
                    <a:pt x="45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05" name="Freeform 65"/>
            <p:cNvSpPr>
              <a:spLocks/>
            </p:cNvSpPr>
            <p:nvPr/>
          </p:nvSpPr>
          <p:spPr bwMode="auto">
            <a:xfrm>
              <a:off x="5126" y="2568"/>
              <a:ext cx="430" cy="635"/>
            </a:xfrm>
            <a:custGeom>
              <a:avLst/>
              <a:gdLst>
                <a:gd name="T0" fmla="*/ 22 w 430"/>
                <a:gd name="T1" fmla="*/ 0 h 635"/>
                <a:gd name="T2" fmla="*/ 68 w 430"/>
                <a:gd name="T3" fmla="*/ 454 h 635"/>
                <a:gd name="T4" fmla="*/ 430 w 430"/>
                <a:gd name="T5" fmla="*/ 635 h 635"/>
                <a:gd name="T6" fmla="*/ 0 60000 65536"/>
                <a:gd name="T7" fmla="*/ 0 60000 65536"/>
                <a:gd name="T8" fmla="*/ 0 60000 65536"/>
                <a:gd name="T9" fmla="*/ 0 w 430"/>
                <a:gd name="T10" fmla="*/ 0 h 635"/>
                <a:gd name="T11" fmla="*/ 430 w 430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" h="635">
                  <a:moveTo>
                    <a:pt x="22" y="0"/>
                  </a:moveTo>
                  <a:cubicBezTo>
                    <a:pt x="11" y="174"/>
                    <a:pt x="0" y="348"/>
                    <a:pt x="68" y="454"/>
                  </a:cubicBezTo>
                  <a:cubicBezTo>
                    <a:pt x="136" y="560"/>
                    <a:pt x="283" y="597"/>
                    <a:pt x="430" y="635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06" name="Freeform 66"/>
            <p:cNvSpPr>
              <a:spLocks/>
            </p:cNvSpPr>
            <p:nvPr/>
          </p:nvSpPr>
          <p:spPr bwMode="auto">
            <a:xfrm>
              <a:off x="5103" y="3385"/>
              <a:ext cx="453" cy="589"/>
            </a:xfrm>
            <a:custGeom>
              <a:avLst/>
              <a:gdLst>
                <a:gd name="T0" fmla="*/ 453 w 453"/>
                <a:gd name="T1" fmla="*/ 0 h 589"/>
                <a:gd name="T2" fmla="*/ 91 w 453"/>
                <a:gd name="T3" fmla="*/ 136 h 589"/>
                <a:gd name="T4" fmla="*/ 0 w 453"/>
                <a:gd name="T5" fmla="*/ 589 h 589"/>
                <a:gd name="T6" fmla="*/ 0 60000 65536"/>
                <a:gd name="T7" fmla="*/ 0 60000 65536"/>
                <a:gd name="T8" fmla="*/ 0 60000 65536"/>
                <a:gd name="T9" fmla="*/ 0 w 453"/>
                <a:gd name="T10" fmla="*/ 0 h 589"/>
                <a:gd name="T11" fmla="*/ 453 w 453"/>
                <a:gd name="T12" fmla="*/ 589 h 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589">
                  <a:moveTo>
                    <a:pt x="453" y="0"/>
                  </a:moveTo>
                  <a:cubicBezTo>
                    <a:pt x="309" y="19"/>
                    <a:pt x="166" y="38"/>
                    <a:pt x="91" y="136"/>
                  </a:cubicBezTo>
                  <a:cubicBezTo>
                    <a:pt x="16" y="234"/>
                    <a:pt x="8" y="411"/>
                    <a:pt x="0" y="589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107" name="Line 67"/>
            <p:cNvSpPr>
              <a:spLocks noChangeShapeType="1"/>
            </p:cNvSpPr>
            <p:nvPr/>
          </p:nvSpPr>
          <p:spPr bwMode="auto">
            <a:xfrm>
              <a:off x="4876" y="2659"/>
              <a:ext cx="0" cy="117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build="p" autoUpdateAnimBg="0"/>
      <p:bldP spid="55606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>
              <a:spcBef>
                <a:spcPct val="20000"/>
              </a:spcBef>
            </a:pPr>
            <a:endParaRPr lang="en-US" altLang="zh-TW" sz="320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47107" name="Group 89"/>
          <p:cNvGrpSpPr>
            <a:grpSpLocks/>
          </p:cNvGrpSpPr>
          <p:nvPr/>
        </p:nvGrpSpPr>
        <p:grpSpPr bwMode="auto">
          <a:xfrm>
            <a:off x="900113" y="1773238"/>
            <a:ext cx="7667625" cy="3765550"/>
            <a:chOff x="930" y="1088"/>
            <a:chExt cx="4830" cy="2372"/>
          </a:xfrm>
        </p:grpSpPr>
        <p:grpSp>
          <p:nvGrpSpPr>
            <p:cNvPr id="47109" name="Group 63"/>
            <p:cNvGrpSpPr>
              <a:grpSpLocks/>
            </p:cNvGrpSpPr>
            <p:nvPr/>
          </p:nvGrpSpPr>
          <p:grpSpPr bwMode="auto">
            <a:xfrm>
              <a:off x="930" y="1096"/>
              <a:ext cx="3856" cy="2107"/>
              <a:chOff x="930" y="1096"/>
              <a:chExt cx="3856" cy="2107"/>
            </a:xfrm>
          </p:grpSpPr>
          <p:sp>
            <p:nvSpPr>
              <p:cNvPr id="47122" name="Rectangle 58"/>
              <p:cNvSpPr>
                <a:spLocks noChangeArrowheads="1"/>
              </p:cNvSpPr>
              <p:nvPr/>
            </p:nvSpPr>
            <p:spPr bwMode="auto">
              <a:xfrm>
                <a:off x="930" y="1117"/>
                <a:ext cx="3856" cy="208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47123" name="Freeform 59"/>
              <p:cNvSpPr>
                <a:spLocks/>
              </p:cNvSpPr>
              <p:nvPr/>
            </p:nvSpPr>
            <p:spPr bwMode="auto">
              <a:xfrm>
                <a:off x="930" y="1096"/>
                <a:ext cx="3855" cy="1427"/>
              </a:xfrm>
              <a:custGeom>
                <a:avLst/>
                <a:gdLst>
                  <a:gd name="T0" fmla="*/ 0 w 3855"/>
                  <a:gd name="T1" fmla="*/ 1470 h 1406"/>
                  <a:gd name="T2" fmla="*/ 3855 w 3855"/>
                  <a:gd name="T3" fmla="*/ 664 h 1406"/>
                  <a:gd name="T4" fmla="*/ 3855 w 3855"/>
                  <a:gd name="T5" fmla="*/ 0 h 1406"/>
                  <a:gd name="T6" fmla="*/ 0 w 3855"/>
                  <a:gd name="T7" fmla="*/ 0 h 1406"/>
                  <a:gd name="T8" fmla="*/ 0 w 3855"/>
                  <a:gd name="T9" fmla="*/ 1470 h 1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55"/>
                  <a:gd name="T16" fmla="*/ 0 h 1406"/>
                  <a:gd name="T17" fmla="*/ 3855 w 3855"/>
                  <a:gd name="T18" fmla="*/ 1406 h 14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55" h="1406">
                    <a:moveTo>
                      <a:pt x="0" y="1406"/>
                    </a:moveTo>
                    <a:lnTo>
                      <a:pt x="3855" y="635"/>
                    </a:lnTo>
                    <a:lnTo>
                      <a:pt x="3855" y="0"/>
                    </a:lnTo>
                    <a:lnTo>
                      <a:pt x="0" y="0"/>
                    </a:lnTo>
                    <a:lnTo>
                      <a:pt x="0" y="140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7124" name="Freeform 61"/>
              <p:cNvSpPr>
                <a:spLocks/>
              </p:cNvSpPr>
              <p:nvPr/>
            </p:nvSpPr>
            <p:spPr bwMode="auto">
              <a:xfrm>
                <a:off x="930" y="2251"/>
                <a:ext cx="3855" cy="952"/>
              </a:xfrm>
              <a:custGeom>
                <a:avLst/>
                <a:gdLst>
                  <a:gd name="T0" fmla="*/ 0 w 3855"/>
                  <a:gd name="T1" fmla="*/ 952 h 952"/>
                  <a:gd name="T2" fmla="*/ 2222 w 3855"/>
                  <a:gd name="T3" fmla="*/ 725 h 952"/>
                  <a:gd name="T4" fmla="*/ 3855 w 3855"/>
                  <a:gd name="T5" fmla="*/ 0 h 952"/>
                  <a:gd name="T6" fmla="*/ 0 60000 65536"/>
                  <a:gd name="T7" fmla="*/ 0 60000 65536"/>
                  <a:gd name="T8" fmla="*/ 0 60000 65536"/>
                  <a:gd name="T9" fmla="*/ 0 w 3855"/>
                  <a:gd name="T10" fmla="*/ 0 h 952"/>
                  <a:gd name="T11" fmla="*/ 3855 w 3855"/>
                  <a:gd name="T12" fmla="*/ 952 h 9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5" h="952">
                    <a:moveTo>
                      <a:pt x="0" y="952"/>
                    </a:moveTo>
                    <a:cubicBezTo>
                      <a:pt x="790" y="918"/>
                      <a:pt x="1580" y="884"/>
                      <a:pt x="2222" y="725"/>
                    </a:cubicBezTo>
                    <a:cubicBezTo>
                      <a:pt x="2864" y="566"/>
                      <a:pt x="3583" y="121"/>
                      <a:pt x="385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7125" name="Freeform 62"/>
              <p:cNvSpPr>
                <a:spLocks/>
              </p:cNvSpPr>
              <p:nvPr/>
            </p:nvSpPr>
            <p:spPr bwMode="auto">
              <a:xfrm>
                <a:off x="930" y="1706"/>
                <a:ext cx="3855" cy="1497"/>
              </a:xfrm>
              <a:custGeom>
                <a:avLst/>
                <a:gdLst>
                  <a:gd name="T0" fmla="*/ 0 w 3855"/>
                  <a:gd name="T1" fmla="*/ 1497 h 1497"/>
                  <a:gd name="T2" fmla="*/ 0 w 3855"/>
                  <a:gd name="T3" fmla="*/ 817 h 1497"/>
                  <a:gd name="T4" fmla="*/ 3855 w 3855"/>
                  <a:gd name="T5" fmla="*/ 0 h 1497"/>
                  <a:gd name="T6" fmla="*/ 3855 w 3855"/>
                  <a:gd name="T7" fmla="*/ 545 h 1497"/>
                  <a:gd name="T8" fmla="*/ 0 w 3855"/>
                  <a:gd name="T9" fmla="*/ 1497 h 14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55"/>
                  <a:gd name="T16" fmla="*/ 0 h 1497"/>
                  <a:gd name="T17" fmla="*/ 3855 w 3855"/>
                  <a:gd name="T18" fmla="*/ 1497 h 14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55" h="1497">
                    <a:moveTo>
                      <a:pt x="0" y="1497"/>
                    </a:moveTo>
                    <a:lnTo>
                      <a:pt x="0" y="817"/>
                    </a:lnTo>
                    <a:lnTo>
                      <a:pt x="3855" y="0"/>
                    </a:lnTo>
                    <a:lnTo>
                      <a:pt x="3855" y="545"/>
                    </a:lnTo>
                    <a:lnTo>
                      <a:pt x="0" y="1497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47110" name="Text Box 64"/>
            <p:cNvSpPr txBox="1">
              <a:spLocks noChangeArrowheads="1"/>
            </p:cNvSpPr>
            <p:nvPr/>
          </p:nvSpPr>
          <p:spPr bwMode="auto">
            <a:xfrm>
              <a:off x="1655" y="1434"/>
              <a:ext cx="40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3600"/>
                <a:t>Pd</a:t>
              </a:r>
            </a:p>
          </p:txBody>
        </p:sp>
        <p:sp>
          <p:nvSpPr>
            <p:cNvPr id="47111" name="Text Box 65"/>
            <p:cNvSpPr txBox="1">
              <a:spLocks noChangeArrowheads="1"/>
            </p:cNvSpPr>
            <p:nvPr/>
          </p:nvSpPr>
          <p:spPr bwMode="auto">
            <a:xfrm>
              <a:off x="1610" y="2478"/>
              <a:ext cx="4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3600">
                  <a:solidFill>
                    <a:schemeClr val="tx1"/>
                  </a:solidFill>
                </a:rPr>
                <a:t>Psc</a:t>
              </a:r>
            </a:p>
          </p:txBody>
        </p:sp>
        <p:sp>
          <p:nvSpPr>
            <p:cNvPr id="47112" name="Text Box 66"/>
            <p:cNvSpPr txBox="1">
              <a:spLocks noChangeArrowheads="1"/>
            </p:cNvSpPr>
            <p:nvPr/>
          </p:nvSpPr>
          <p:spPr bwMode="auto">
            <a:xfrm>
              <a:off x="4120" y="2704"/>
              <a:ext cx="3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3600">
                  <a:solidFill>
                    <a:schemeClr val="tx1"/>
                  </a:solidFill>
                </a:rPr>
                <a:t>Ps</a:t>
              </a:r>
            </a:p>
          </p:txBody>
        </p:sp>
        <p:sp>
          <p:nvSpPr>
            <p:cNvPr id="47113" name="Rectangle 68"/>
            <p:cNvSpPr>
              <a:spLocks noChangeArrowheads="1"/>
            </p:cNvSpPr>
            <p:nvPr/>
          </p:nvSpPr>
          <p:spPr bwMode="auto">
            <a:xfrm>
              <a:off x="1338" y="1088"/>
              <a:ext cx="952" cy="2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7114" name="Rectangle 81"/>
            <p:cNvSpPr>
              <a:spLocks noChangeArrowheads="1"/>
            </p:cNvSpPr>
            <p:nvPr/>
          </p:nvSpPr>
          <p:spPr bwMode="auto">
            <a:xfrm>
              <a:off x="3696" y="1095"/>
              <a:ext cx="953" cy="210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47115" name="Text Box 82"/>
            <p:cNvSpPr txBox="1">
              <a:spLocks noChangeArrowheads="1"/>
            </p:cNvSpPr>
            <p:nvPr/>
          </p:nvSpPr>
          <p:spPr bwMode="auto">
            <a:xfrm>
              <a:off x="2472" y="1842"/>
              <a:ext cx="10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0000FF"/>
                  </a:solidFill>
                  <a:latin typeface="Arial" panose="020B0604020202020204" pitchFamily="34" charset="0"/>
                </a:rPr>
                <a:t>Sub-micron</a:t>
              </a:r>
            </a:p>
          </p:txBody>
        </p:sp>
        <p:sp>
          <p:nvSpPr>
            <p:cNvPr id="47116" name="Text Box 83"/>
            <p:cNvSpPr txBox="1">
              <a:spLocks noChangeArrowheads="1"/>
            </p:cNvSpPr>
            <p:nvPr/>
          </p:nvSpPr>
          <p:spPr bwMode="auto">
            <a:xfrm>
              <a:off x="1384" y="1888"/>
              <a:ext cx="6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0000FF"/>
                  </a:solidFill>
                  <a:latin typeface="Arial" panose="020B0604020202020204" pitchFamily="34" charset="0"/>
                </a:rPr>
                <a:t>Micron</a:t>
              </a:r>
            </a:p>
          </p:txBody>
        </p:sp>
        <p:sp>
          <p:nvSpPr>
            <p:cNvPr id="47117" name="Text Box 84"/>
            <p:cNvSpPr txBox="1">
              <a:spLocks noChangeArrowheads="1"/>
            </p:cNvSpPr>
            <p:nvPr/>
          </p:nvSpPr>
          <p:spPr bwMode="auto">
            <a:xfrm>
              <a:off x="3696" y="1752"/>
              <a:ext cx="93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rgbClr val="0000FF"/>
                  </a:solidFill>
                  <a:latin typeface="Arial" panose="020B0604020202020204" pitchFamily="34" charset="0"/>
                </a:rPr>
                <a:t>Deep-</a:t>
              </a:r>
            </a:p>
            <a:p>
              <a:r>
                <a:rPr lang="en-US" altLang="zh-TW">
                  <a:solidFill>
                    <a:srgbClr val="0000FF"/>
                  </a:solidFill>
                  <a:latin typeface="Arial" panose="020B0604020202020204" pitchFamily="34" charset="0"/>
                </a:rPr>
                <a:t>submicron</a:t>
              </a:r>
            </a:p>
          </p:txBody>
        </p:sp>
        <p:sp>
          <p:nvSpPr>
            <p:cNvPr id="47118" name="Text Box 85"/>
            <p:cNvSpPr txBox="1">
              <a:spLocks noChangeArrowheads="1"/>
            </p:cNvSpPr>
            <p:nvPr/>
          </p:nvSpPr>
          <p:spPr bwMode="auto">
            <a:xfrm>
              <a:off x="4755" y="1207"/>
              <a:ext cx="10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solidFill>
                    <a:schemeClr val="bg1"/>
                  </a:solidFill>
                  <a:latin typeface="Arial" panose="020B0604020202020204" pitchFamily="34" charset="0"/>
                </a:rPr>
                <a:t>Nano-meter</a:t>
              </a:r>
            </a:p>
          </p:txBody>
        </p:sp>
        <p:sp>
          <p:nvSpPr>
            <p:cNvPr id="47119" name="Text Box 86"/>
            <p:cNvSpPr txBox="1">
              <a:spLocks noChangeArrowheads="1"/>
            </p:cNvSpPr>
            <p:nvPr/>
          </p:nvSpPr>
          <p:spPr bwMode="auto">
            <a:xfrm>
              <a:off x="2063" y="3167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/>
                <a:t>1</a:t>
              </a:r>
              <a:r>
                <a:rPr lang="en-US" altLang="zh-TW" sz="2400" b="0" i="1">
                  <a:latin typeface="Symbol" panose="05050102010706020507" pitchFamily="18" charset="2"/>
                </a:rPr>
                <a:t>m</a:t>
              </a:r>
              <a:r>
                <a:rPr lang="en-US" altLang="zh-TW" sz="2400" b="0" i="1"/>
                <a:t>m</a:t>
              </a:r>
            </a:p>
          </p:txBody>
        </p:sp>
        <p:sp>
          <p:nvSpPr>
            <p:cNvPr id="47120" name="Text Box 87"/>
            <p:cNvSpPr txBox="1">
              <a:spLocks noChangeArrowheads="1"/>
            </p:cNvSpPr>
            <p:nvPr/>
          </p:nvSpPr>
          <p:spPr bwMode="auto">
            <a:xfrm>
              <a:off x="4364" y="3172"/>
              <a:ext cx="5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0" i="1"/>
                <a:t>80nm</a:t>
              </a:r>
            </a:p>
          </p:txBody>
        </p:sp>
        <p:sp>
          <p:nvSpPr>
            <p:cNvPr id="47121" name="Text Box 88"/>
            <p:cNvSpPr txBox="1">
              <a:spLocks noChangeArrowheads="1"/>
            </p:cNvSpPr>
            <p:nvPr/>
          </p:nvSpPr>
          <p:spPr bwMode="auto">
            <a:xfrm>
              <a:off x="3395" y="3167"/>
              <a:ext cx="6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kumimoji="0" lang="en-US" altLang="zh-TW" sz="2400" b="0" i="1">
                  <a:latin typeface="Symbol" panose="05050102010706020507" pitchFamily="18" charset="2"/>
                </a:rPr>
                <a:t>0.5m</a:t>
              </a:r>
              <a:r>
                <a:rPr lang="en-US" altLang="zh-TW" sz="2400" b="0" i="1"/>
                <a:t>m</a:t>
              </a:r>
            </a:p>
          </p:txBody>
        </p:sp>
      </p:grpSp>
      <p:sp>
        <p:nvSpPr>
          <p:cNvPr id="47108" name="Text Box 90"/>
          <p:cNvSpPr txBox="1">
            <a:spLocks noChangeArrowheads="1"/>
          </p:cNvSpPr>
          <p:nvPr/>
        </p:nvSpPr>
        <p:spPr bwMode="auto">
          <a:xfrm>
            <a:off x="7164388" y="3213100"/>
            <a:ext cx="795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Arial" panose="020B0604020202020204" pitchFamily="34" charset="0"/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Static Dissipation</a:t>
            </a:r>
          </a:p>
        </p:txBody>
      </p:sp>
      <p:sp>
        <p:nvSpPr>
          <p:cNvPr id="558083" name="Rectangle 3"/>
          <p:cNvSpPr>
            <a:spLocks noChangeArrowheads="1"/>
          </p:cNvSpPr>
          <p:nvPr/>
        </p:nvSpPr>
        <p:spPr bwMode="auto">
          <a:xfrm>
            <a:off x="539750" y="1557338"/>
            <a:ext cx="8378825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1401763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Quiescent State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Input steady for enough time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Either P- or N- Network is off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Theoretically, IDDQ→0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However, small static dissipation due to 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Reverse bias leakage I</a:t>
            </a:r>
            <a:r>
              <a:rPr lang="en-US" altLang="zh-TW" sz="2800" baseline="-25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SB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Gate leakage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Considerable in deep submicron era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Dynamic Dissipation</a:t>
            </a:r>
          </a:p>
        </p:txBody>
      </p:sp>
      <p:grpSp>
        <p:nvGrpSpPr>
          <p:cNvPr id="13320" name="Group 30"/>
          <p:cNvGrpSpPr>
            <a:grpSpLocks/>
          </p:cNvGrpSpPr>
          <p:nvPr/>
        </p:nvGrpSpPr>
        <p:grpSpPr bwMode="auto">
          <a:xfrm>
            <a:off x="539750" y="1628775"/>
            <a:ext cx="2089150" cy="2881313"/>
            <a:chOff x="930" y="1026"/>
            <a:chExt cx="1316" cy="1815"/>
          </a:xfrm>
        </p:grpSpPr>
        <p:grpSp>
          <p:nvGrpSpPr>
            <p:cNvPr id="13322" name="Group 5"/>
            <p:cNvGrpSpPr>
              <a:grpSpLocks/>
            </p:cNvGrpSpPr>
            <p:nvPr/>
          </p:nvGrpSpPr>
          <p:grpSpPr bwMode="auto">
            <a:xfrm>
              <a:off x="1384" y="2205"/>
              <a:ext cx="136" cy="545"/>
              <a:chOff x="1338" y="2568"/>
              <a:chExt cx="136" cy="545"/>
            </a:xfrm>
          </p:grpSpPr>
          <p:sp>
            <p:nvSpPr>
              <p:cNvPr id="13344" name="Freeform 6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5" name="Line 7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3323" name="Group 8"/>
            <p:cNvGrpSpPr>
              <a:grpSpLocks/>
            </p:cNvGrpSpPr>
            <p:nvPr/>
          </p:nvGrpSpPr>
          <p:grpSpPr bwMode="auto">
            <a:xfrm>
              <a:off x="1384" y="1525"/>
              <a:ext cx="136" cy="545"/>
              <a:chOff x="1338" y="2568"/>
              <a:chExt cx="136" cy="545"/>
            </a:xfrm>
          </p:grpSpPr>
          <p:sp>
            <p:nvSpPr>
              <p:cNvPr id="13342" name="Freeform 9"/>
              <p:cNvSpPr>
                <a:spLocks/>
              </p:cNvSpPr>
              <p:nvPr/>
            </p:nvSpPr>
            <p:spPr bwMode="auto">
              <a:xfrm>
                <a:off x="1383" y="2568"/>
                <a:ext cx="91" cy="545"/>
              </a:xfrm>
              <a:custGeom>
                <a:avLst/>
                <a:gdLst>
                  <a:gd name="T0" fmla="*/ 91 w 91"/>
                  <a:gd name="T1" fmla="*/ 545 h 545"/>
                  <a:gd name="T2" fmla="*/ 91 w 91"/>
                  <a:gd name="T3" fmla="*/ 363 h 545"/>
                  <a:gd name="T4" fmla="*/ 0 w 91"/>
                  <a:gd name="T5" fmla="*/ 363 h 545"/>
                  <a:gd name="T6" fmla="*/ 0 w 91"/>
                  <a:gd name="T7" fmla="*/ 182 h 545"/>
                  <a:gd name="T8" fmla="*/ 91 w 91"/>
                  <a:gd name="T9" fmla="*/ 182 h 545"/>
                  <a:gd name="T10" fmla="*/ 91 w 91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545"/>
                  <a:gd name="T20" fmla="*/ 91 w 91"/>
                  <a:gd name="T21" fmla="*/ 545 h 5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545">
                    <a:moveTo>
                      <a:pt x="91" y="545"/>
                    </a:moveTo>
                    <a:lnTo>
                      <a:pt x="91" y="363"/>
                    </a:lnTo>
                    <a:lnTo>
                      <a:pt x="0" y="363"/>
                    </a:lnTo>
                    <a:lnTo>
                      <a:pt x="0" y="182"/>
                    </a:lnTo>
                    <a:lnTo>
                      <a:pt x="91" y="182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3" name="Line 10"/>
              <p:cNvSpPr>
                <a:spLocks noChangeShapeType="1"/>
              </p:cNvSpPr>
              <p:nvPr/>
            </p:nvSpPr>
            <p:spPr bwMode="auto">
              <a:xfrm flipV="1">
                <a:off x="1338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3324" name="Oval 11"/>
            <p:cNvSpPr>
              <a:spLocks noChangeArrowheads="1"/>
            </p:cNvSpPr>
            <p:nvPr/>
          </p:nvSpPr>
          <p:spPr bwMode="auto">
            <a:xfrm>
              <a:off x="1293" y="1752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25" name="AutoShape 12"/>
            <p:cNvSpPr>
              <a:spLocks noChangeArrowheads="1"/>
            </p:cNvSpPr>
            <p:nvPr/>
          </p:nvSpPr>
          <p:spPr bwMode="auto">
            <a:xfrm flipV="1">
              <a:off x="1475" y="2750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26" name="Oval 13"/>
            <p:cNvSpPr>
              <a:spLocks noChangeArrowheads="1"/>
            </p:cNvSpPr>
            <p:nvPr/>
          </p:nvSpPr>
          <p:spPr bwMode="auto">
            <a:xfrm>
              <a:off x="1475" y="1298"/>
              <a:ext cx="91" cy="9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 flipV="1">
              <a:off x="1520" y="1389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8" name="Line 15"/>
            <p:cNvSpPr>
              <a:spLocks noChangeShapeType="1"/>
            </p:cNvSpPr>
            <p:nvPr/>
          </p:nvSpPr>
          <p:spPr bwMode="auto">
            <a:xfrm flipV="1">
              <a:off x="1520" y="2024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9" name="Freeform 16"/>
            <p:cNvSpPr>
              <a:spLocks/>
            </p:cNvSpPr>
            <p:nvPr/>
          </p:nvSpPr>
          <p:spPr bwMode="auto">
            <a:xfrm>
              <a:off x="1520" y="2115"/>
              <a:ext cx="635" cy="226"/>
            </a:xfrm>
            <a:custGeom>
              <a:avLst/>
              <a:gdLst>
                <a:gd name="T0" fmla="*/ 0 w 635"/>
                <a:gd name="T1" fmla="*/ 0 h 226"/>
                <a:gd name="T2" fmla="*/ 635 w 635"/>
                <a:gd name="T3" fmla="*/ 0 h 226"/>
                <a:gd name="T4" fmla="*/ 635 w 635"/>
                <a:gd name="T5" fmla="*/ 226 h 226"/>
                <a:gd name="T6" fmla="*/ 0 60000 65536"/>
                <a:gd name="T7" fmla="*/ 0 60000 65536"/>
                <a:gd name="T8" fmla="*/ 0 60000 65536"/>
                <a:gd name="T9" fmla="*/ 0 w 635"/>
                <a:gd name="T10" fmla="*/ 0 h 226"/>
                <a:gd name="T11" fmla="*/ 635 w 635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226">
                  <a:moveTo>
                    <a:pt x="0" y="0"/>
                  </a:moveTo>
                  <a:lnTo>
                    <a:pt x="635" y="0"/>
                  </a:lnTo>
                  <a:lnTo>
                    <a:pt x="635" y="226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0" name="Oval 17"/>
            <p:cNvSpPr>
              <a:spLocks noChangeArrowheads="1"/>
            </p:cNvSpPr>
            <p:nvPr/>
          </p:nvSpPr>
          <p:spPr bwMode="auto">
            <a:xfrm>
              <a:off x="1475" y="2069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>
              <a:off x="2064" y="2341"/>
              <a:ext cx="18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2" name="Freeform 19"/>
            <p:cNvSpPr>
              <a:spLocks/>
            </p:cNvSpPr>
            <p:nvPr/>
          </p:nvSpPr>
          <p:spPr bwMode="auto">
            <a:xfrm>
              <a:off x="2064" y="2387"/>
              <a:ext cx="182" cy="23"/>
            </a:xfrm>
            <a:custGeom>
              <a:avLst/>
              <a:gdLst>
                <a:gd name="T0" fmla="*/ 0 w 182"/>
                <a:gd name="T1" fmla="*/ 6 h 46"/>
                <a:gd name="T2" fmla="*/ 91 w 182"/>
                <a:gd name="T3" fmla="*/ 0 h 46"/>
                <a:gd name="T4" fmla="*/ 182 w 182"/>
                <a:gd name="T5" fmla="*/ 6 h 46"/>
                <a:gd name="T6" fmla="*/ 0 60000 65536"/>
                <a:gd name="T7" fmla="*/ 0 60000 65536"/>
                <a:gd name="T8" fmla="*/ 0 60000 65536"/>
                <a:gd name="T9" fmla="*/ 0 w 182"/>
                <a:gd name="T10" fmla="*/ 0 h 46"/>
                <a:gd name="T11" fmla="*/ 182 w 182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46">
                  <a:moveTo>
                    <a:pt x="0" y="46"/>
                  </a:moveTo>
                  <a:cubicBezTo>
                    <a:pt x="30" y="23"/>
                    <a:pt x="61" y="0"/>
                    <a:pt x="91" y="0"/>
                  </a:cubicBezTo>
                  <a:cubicBezTo>
                    <a:pt x="121" y="0"/>
                    <a:pt x="151" y="23"/>
                    <a:pt x="182" y="46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>
              <a:off x="2155" y="2387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4" name="AutoShape 21"/>
            <p:cNvSpPr>
              <a:spLocks noChangeArrowheads="1"/>
            </p:cNvSpPr>
            <p:nvPr/>
          </p:nvSpPr>
          <p:spPr bwMode="auto">
            <a:xfrm flipV="1">
              <a:off x="2110" y="2750"/>
              <a:ext cx="91" cy="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35" name="Freeform 22"/>
            <p:cNvSpPr>
              <a:spLocks/>
            </p:cNvSpPr>
            <p:nvPr/>
          </p:nvSpPr>
          <p:spPr bwMode="auto">
            <a:xfrm>
              <a:off x="1157" y="1797"/>
              <a:ext cx="227" cy="680"/>
            </a:xfrm>
            <a:custGeom>
              <a:avLst/>
              <a:gdLst>
                <a:gd name="T0" fmla="*/ 136 w 227"/>
                <a:gd name="T1" fmla="*/ 0 h 680"/>
                <a:gd name="T2" fmla="*/ 0 w 227"/>
                <a:gd name="T3" fmla="*/ 0 h 680"/>
                <a:gd name="T4" fmla="*/ 0 w 227"/>
                <a:gd name="T5" fmla="*/ 680 h 680"/>
                <a:gd name="T6" fmla="*/ 227 w 227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680"/>
                <a:gd name="T14" fmla="*/ 227 w 227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680">
                  <a:moveTo>
                    <a:pt x="136" y="0"/>
                  </a:moveTo>
                  <a:lnTo>
                    <a:pt x="0" y="0"/>
                  </a:lnTo>
                  <a:lnTo>
                    <a:pt x="0" y="680"/>
                  </a:lnTo>
                  <a:lnTo>
                    <a:pt x="227" y="680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6" name="Line 23"/>
            <p:cNvSpPr>
              <a:spLocks noChangeShapeType="1"/>
            </p:cNvSpPr>
            <p:nvPr/>
          </p:nvSpPr>
          <p:spPr bwMode="auto">
            <a:xfrm flipH="1">
              <a:off x="930" y="2115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7" name="Oval 24"/>
            <p:cNvSpPr>
              <a:spLocks noChangeArrowheads="1"/>
            </p:cNvSpPr>
            <p:nvPr/>
          </p:nvSpPr>
          <p:spPr bwMode="auto">
            <a:xfrm>
              <a:off x="1112" y="2069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338" name="Text Box 25"/>
            <p:cNvSpPr txBox="1">
              <a:spLocks noChangeArrowheads="1"/>
            </p:cNvSpPr>
            <p:nvPr/>
          </p:nvSpPr>
          <p:spPr bwMode="auto">
            <a:xfrm>
              <a:off x="1329" y="1026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i="1">
                  <a:latin typeface="Times New Roman" panose="02020603050405020304" pitchFamily="18" charset="0"/>
                </a:rPr>
                <a:t>V</a:t>
              </a:r>
              <a:r>
                <a:rPr lang="en-US" altLang="zh-TW" i="1" baseline="-25000"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1002" y="1751"/>
              <a:ext cx="454" cy="182"/>
            </a:xfrm>
            <a:custGeom>
              <a:avLst/>
              <a:gdLst>
                <a:gd name="T0" fmla="*/ 0 w 454"/>
                <a:gd name="T1" fmla="*/ 0 h 182"/>
                <a:gd name="T2" fmla="*/ 317 w 454"/>
                <a:gd name="T3" fmla="*/ 0 h 182"/>
                <a:gd name="T4" fmla="*/ 408 w 454"/>
                <a:gd name="T5" fmla="*/ 91 h 182"/>
                <a:gd name="T6" fmla="*/ 454 w 454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182"/>
                <a:gd name="T14" fmla="*/ 454 w 454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182">
                  <a:moveTo>
                    <a:pt x="0" y="0"/>
                  </a:moveTo>
                  <a:lnTo>
                    <a:pt x="317" y="0"/>
                  </a:lnTo>
                  <a:lnTo>
                    <a:pt x="408" y="91"/>
                  </a:lnTo>
                  <a:lnTo>
                    <a:pt x="45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0" name="Freeform 27"/>
            <p:cNvSpPr>
              <a:spLocks/>
            </p:cNvSpPr>
            <p:nvPr/>
          </p:nvSpPr>
          <p:spPr bwMode="auto">
            <a:xfrm>
              <a:off x="1724" y="1389"/>
              <a:ext cx="430" cy="635"/>
            </a:xfrm>
            <a:custGeom>
              <a:avLst/>
              <a:gdLst>
                <a:gd name="T0" fmla="*/ 22 w 430"/>
                <a:gd name="T1" fmla="*/ 0 h 635"/>
                <a:gd name="T2" fmla="*/ 68 w 430"/>
                <a:gd name="T3" fmla="*/ 454 h 635"/>
                <a:gd name="T4" fmla="*/ 430 w 430"/>
                <a:gd name="T5" fmla="*/ 635 h 635"/>
                <a:gd name="T6" fmla="*/ 0 60000 65536"/>
                <a:gd name="T7" fmla="*/ 0 60000 65536"/>
                <a:gd name="T8" fmla="*/ 0 60000 65536"/>
                <a:gd name="T9" fmla="*/ 0 w 430"/>
                <a:gd name="T10" fmla="*/ 0 h 635"/>
                <a:gd name="T11" fmla="*/ 430 w 430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" h="635">
                  <a:moveTo>
                    <a:pt x="22" y="0"/>
                  </a:moveTo>
                  <a:cubicBezTo>
                    <a:pt x="11" y="174"/>
                    <a:pt x="0" y="348"/>
                    <a:pt x="68" y="454"/>
                  </a:cubicBezTo>
                  <a:cubicBezTo>
                    <a:pt x="136" y="560"/>
                    <a:pt x="283" y="597"/>
                    <a:pt x="430" y="635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1" name="Freeform 28"/>
            <p:cNvSpPr>
              <a:spLocks/>
            </p:cNvSpPr>
            <p:nvPr/>
          </p:nvSpPr>
          <p:spPr bwMode="auto">
            <a:xfrm>
              <a:off x="1701" y="2206"/>
              <a:ext cx="453" cy="589"/>
            </a:xfrm>
            <a:custGeom>
              <a:avLst/>
              <a:gdLst>
                <a:gd name="T0" fmla="*/ 453 w 453"/>
                <a:gd name="T1" fmla="*/ 0 h 589"/>
                <a:gd name="T2" fmla="*/ 91 w 453"/>
                <a:gd name="T3" fmla="*/ 136 h 589"/>
                <a:gd name="T4" fmla="*/ 0 w 453"/>
                <a:gd name="T5" fmla="*/ 589 h 589"/>
                <a:gd name="T6" fmla="*/ 0 60000 65536"/>
                <a:gd name="T7" fmla="*/ 0 60000 65536"/>
                <a:gd name="T8" fmla="*/ 0 60000 65536"/>
                <a:gd name="T9" fmla="*/ 0 w 453"/>
                <a:gd name="T10" fmla="*/ 0 h 589"/>
                <a:gd name="T11" fmla="*/ 453 w 453"/>
                <a:gd name="T12" fmla="*/ 589 h 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589">
                  <a:moveTo>
                    <a:pt x="453" y="0"/>
                  </a:moveTo>
                  <a:cubicBezTo>
                    <a:pt x="309" y="19"/>
                    <a:pt x="166" y="38"/>
                    <a:pt x="91" y="136"/>
                  </a:cubicBezTo>
                  <a:cubicBezTo>
                    <a:pt x="16" y="234"/>
                    <a:pt x="8" y="411"/>
                    <a:pt x="0" y="589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560159" name="Object 31"/>
          <p:cNvGraphicFramePr>
            <a:graphicFrameLocks noChangeAspect="1"/>
          </p:cNvGraphicFramePr>
          <p:nvPr/>
        </p:nvGraphicFramePr>
        <p:xfrm>
          <a:off x="2843213" y="1773238"/>
          <a:ext cx="58959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方程式" r:id="rId4" imgW="2374560" imgH="419040" progId="Equation.3">
                  <p:embed/>
                </p:oleObj>
              </mc:Choice>
              <mc:Fallback>
                <p:oleObj name="方程式" r:id="rId4" imgW="237456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73238"/>
                        <a:ext cx="58959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60" name="Object 32"/>
          <p:cNvGraphicFramePr>
            <a:graphicFrameLocks noChangeAspect="1"/>
          </p:cNvGraphicFramePr>
          <p:nvPr/>
        </p:nvGraphicFramePr>
        <p:xfrm>
          <a:off x="2843213" y="2997200"/>
          <a:ext cx="21447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方程式" r:id="rId6" imgW="863280" imgH="190440" progId="Equation.3">
                  <p:embed/>
                </p:oleObj>
              </mc:Choice>
              <mc:Fallback>
                <p:oleObj name="方程式" r:id="rId6" imgW="863280" imgH="1904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97200"/>
                        <a:ext cx="21447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61" name="Object 33"/>
          <p:cNvGraphicFramePr>
            <a:graphicFrameLocks noChangeAspect="1"/>
          </p:cNvGraphicFramePr>
          <p:nvPr/>
        </p:nvGraphicFramePr>
        <p:xfrm>
          <a:off x="2717800" y="3797300"/>
          <a:ext cx="23971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方程式" r:id="rId8" imgW="965160" imgH="241200" progId="Equation.3">
                  <p:embed/>
                </p:oleObj>
              </mc:Choice>
              <mc:Fallback>
                <p:oleObj name="方程式" r:id="rId8" imgW="965160" imgH="241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3797300"/>
                        <a:ext cx="23971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62" name="Object 34"/>
          <p:cNvGraphicFramePr>
            <a:graphicFrameLocks noChangeAspect="1"/>
          </p:cNvGraphicFramePr>
          <p:nvPr/>
        </p:nvGraphicFramePr>
        <p:xfrm>
          <a:off x="2700338" y="4508500"/>
          <a:ext cx="44465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方程式" r:id="rId10" imgW="1790640" imgH="215640" progId="Equation.3">
                  <p:embed/>
                </p:oleObj>
              </mc:Choice>
              <mc:Fallback>
                <p:oleObj name="方程式" r:id="rId10" imgW="1790640" imgH="2156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508500"/>
                        <a:ext cx="44465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63" name="Text Box 35"/>
          <p:cNvSpPr txBox="1">
            <a:spLocks noChangeArrowheads="1"/>
          </p:cNvSpPr>
          <p:nvPr/>
        </p:nvSpPr>
        <p:spPr bwMode="auto">
          <a:xfrm>
            <a:off x="214313" y="5176838"/>
            <a:ext cx="6859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For CMOS Logic Circuits with switching activity </a:t>
            </a:r>
            <a:r>
              <a:rPr lang="en-US" altLang="zh-TW" sz="2400" b="0" i="1">
                <a:latin typeface="Times New Roman" panose="02020603050405020304" pitchFamily="18" charset="0"/>
              </a:rPr>
              <a:t>a</a:t>
            </a:r>
            <a:r>
              <a:rPr lang="en-US" altLang="zh-TW" sz="2400" b="0">
                <a:latin typeface="Arial" panose="020B0604020202020204" pitchFamily="34" charset="0"/>
              </a:rPr>
              <a:t>,</a:t>
            </a:r>
          </a:p>
          <a:p>
            <a:pPr algn="l"/>
            <a:r>
              <a:rPr lang="en-US" altLang="zh-TW" sz="2400" b="0">
                <a:latin typeface="Arial" panose="020B0604020202020204" pitchFamily="34" charset="0"/>
              </a:rPr>
              <a:t>select circuit frequency </a:t>
            </a:r>
            <a:r>
              <a:rPr lang="en-US" altLang="zh-TW" sz="2400" b="0" i="1">
                <a:latin typeface="Times New Roman" panose="02020603050405020304" pitchFamily="18" charset="0"/>
              </a:rPr>
              <a:t>f=fp;</a:t>
            </a:r>
            <a:endParaRPr lang="en-US" altLang="zh-TW" sz="2400" b="0">
              <a:latin typeface="Arial" panose="020B0604020202020204" pitchFamily="34" charset="0"/>
            </a:endParaRPr>
          </a:p>
        </p:txBody>
      </p:sp>
      <p:graphicFrame>
        <p:nvGraphicFramePr>
          <p:cNvPr id="560164" name="Object 36"/>
          <p:cNvGraphicFramePr>
            <a:graphicFrameLocks noChangeAspect="1"/>
          </p:cNvGraphicFramePr>
          <p:nvPr/>
        </p:nvGraphicFramePr>
        <p:xfrm>
          <a:off x="4500563" y="5661025"/>
          <a:ext cx="21764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方程式" r:id="rId12" imgW="876240" imgH="342720" progId="Equation.3">
                  <p:embed/>
                </p:oleObj>
              </mc:Choice>
              <mc:Fallback>
                <p:oleObj name="方程式" r:id="rId12" imgW="876240" imgH="34272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661025"/>
                        <a:ext cx="21764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0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0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0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0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6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Power Dissipation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Short-Circuit Dissipation</a:t>
            </a:r>
          </a:p>
        </p:txBody>
      </p:sp>
      <p:graphicFrame>
        <p:nvGraphicFramePr>
          <p:cNvPr id="562195" name="Object 19"/>
          <p:cNvGraphicFramePr>
            <a:graphicFrameLocks noChangeAspect="1"/>
          </p:cNvGraphicFramePr>
          <p:nvPr/>
        </p:nvGraphicFramePr>
        <p:xfrm>
          <a:off x="4716463" y="2060575"/>
          <a:ext cx="2051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方程式" r:id="rId4" imgW="825480" imgH="215640" progId="Equation.3">
                  <p:embed/>
                </p:oleObj>
              </mc:Choice>
              <mc:Fallback>
                <p:oleObj name="方程式" r:id="rId4" imgW="8254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060575"/>
                        <a:ext cx="20510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3850" y="1412875"/>
            <a:ext cx="4679950" cy="3571875"/>
            <a:chOff x="204" y="890"/>
            <a:chExt cx="2948" cy="2250"/>
          </a:xfrm>
        </p:grpSpPr>
        <p:grpSp>
          <p:nvGrpSpPr>
            <p:cNvPr id="14351" name="Group 18"/>
            <p:cNvGrpSpPr>
              <a:grpSpLocks/>
            </p:cNvGrpSpPr>
            <p:nvPr/>
          </p:nvGrpSpPr>
          <p:grpSpPr bwMode="auto">
            <a:xfrm>
              <a:off x="204" y="890"/>
              <a:ext cx="2948" cy="1633"/>
              <a:chOff x="-68" y="1434"/>
              <a:chExt cx="2948" cy="1633"/>
            </a:xfrm>
          </p:grpSpPr>
          <p:sp>
            <p:nvSpPr>
              <p:cNvPr id="14353" name="Freeform 4"/>
              <p:cNvSpPr>
                <a:spLocks/>
              </p:cNvSpPr>
              <p:nvPr/>
            </p:nvSpPr>
            <p:spPr bwMode="auto">
              <a:xfrm>
                <a:off x="567" y="1434"/>
                <a:ext cx="2268" cy="907"/>
              </a:xfrm>
              <a:custGeom>
                <a:avLst/>
                <a:gdLst>
                  <a:gd name="T0" fmla="*/ 0 w 2857"/>
                  <a:gd name="T1" fmla="*/ 0 h 1360"/>
                  <a:gd name="T2" fmla="*/ 0 w 2857"/>
                  <a:gd name="T3" fmla="*/ 403 h 1360"/>
                  <a:gd name="T4" fmla="*/ 1429 w 2857"/>
                  <a:gd name="T5" fmla="*/ 403 h 1360"/>
                  <a:gd name="T6" fmla="*/ 0 60000 65536"/>
                  <a:gd name="T7" fmla="*/ 0 60000 65536"/>
                  <a:gd name="T8" fmla="*/ 0 60000 65536"/>
                  <a:gd name="T9" fmla="*/ 0 w 2857"/>
                  <a:gd name="T10" fmla="*/ 0 h 1360"/>
                  <a:gd name="T11" fmla="*/ 2857 w 2857"/>
                  <a:gd name="T12" fmla="*/ 1360 h 13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" h="1360">
                    <a:moveTo>
                      <a:pt x="0" y="0"/>
                    </a:moveTo>
                    <a:lnTo>
                      <a:pt x="0" y="1360"/>
                    </a:lnTo>
                    <a:lnTo>
                      <a:pt x="2857" y="136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54" name="Freeform 5"/>
              <p:cNvSpPr>
                <a:spLocks/>
              </p:cNvSpPr>
              <p:nvPr/>
            </p:nvSpPr>
            <p:spPr bwMode="auto">
              <a:xfrm>
                <a:off x="567" y="1661"/>
                <a:ext cx="1814" cy="680"/>
              </a:xfrm>
              <a:custGeom>
                <a:avLst/>
                <a:gdLst>
                  <a:gd name="T0" fmla="*/ 0 w 1814"/>
                  <a:gd name="T1" fmla="*/ 680 h 680"/>
                  <a:gd name="T2" fmla="*/ 408 w 1814"/>
                  <a:gd name="T3" fmla="*/ 0 h 680"/>
                  <a:gd name="T4" fmla="*/ 1179 w 1814"/>
                  <a:gd name="T5" fmla="*/ 0 h 680"/>
                  <a:gd name="T6" fmla="*/ 1814 w 1814"/>
                  <a:gd name="T7" fmla="*/ 680 h 6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4"/>
                  <a:gd name="T13" fmla="*/ 0 h 680"/>
                  <a:gd name="T14" fmla="*/ 1814 w 1814"/>
                  <a:gd name="T15" fmla="*/ 680 h 6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4" h="680">
                    <a:moveTo>
                      <a:pt x="0" y="680"/>
                    </a:moveTo>
                    <a:lnTo>
                      <a:pt x="408" y="0"/>
                    </a:lnTo>
                    <a:lnTo>
                      <a:pt x="1179" y="0"/>
                    </a:lnTo>
                    <a:lnTo>
                      <a:pt x="1814" y="680"/>
                    </a:lnTo>
                  </a:path>
                </a:pathLst>
              </a:custGeom>
              <a:noFill/>
              <a:ln w="3810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55" name="Line 6"/>
              <p:cNvSpPr>
                <a:spLocks noChangeShapeType="1"/>
              </p:cNvSpPr>
              <p:nvPr/>
            </p:nvSpPr>
            <p:spPr bwMode="auto">
              <a:xfrm flipH="1">
                <a:off x="567" y="1661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graphicFrame>
            <p:nvGraphicFramePr>
              <p:cNvPr id="14344" name="Object 7"/>
              <p:cNvGraphicFramePr>
                <a:graphicFrameLocks noChangeAspect="1"/>
              </p:cNvGraphicFramePr>
              <p:nvPr/>
            </p:nvGraphicFramePr>
            <p:xfrm>
              <a:off x="295" y="1525"/>
              <a:ext cx="273" cy="2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34" name="方程式" r:id="rId6" imgW="253800" imgH="190440" progId="Equation.3">
                      <p:embed/>
                    </p:oleObj>
                  </mc:Choice>
                  <mc:Fallback>
                    <p:oleObj name="方程式" r:id="rId6" imgW="253800" imgH="19044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" y="1525"/>
                            <a:ext cx="273" cy="2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6" name="Freeform 8"/>
              <p:cNvSpPr>
                <a:spLocks/>
              </p:cNvSpPr>
              <p:nvPr/>
            </p:nvSpPr>
            <p:spPr bwMode="auto">
              <a:xfrm>
                <a:off x="612" y="2432"/>
                <a:ext cx="2268" cy="635"/>
              </a:xfrm>
              <a:custGeom>
                <a:avLst/>
                <a:gdLst>
                  <a:gd name="T0" fmla="*/ 0 w 2857"/>
                  <a:gd name="T1" fmla="*/ 0 h 1360"/>
                  <a:gd name="T2" fmla="*/ 0 w 2857"/>
                  <a:gd name="T3" fmla="*/ 138 h 1360"/>
                  <a:gd name="T4" fmla="*/ 1429 w 2857"/>
                  <a:gd name="T5" fmla="*/ 138 h 1360"/>
                  <a:gd name="T6" fmla="*/ 0 60000 65536"/>
                  <a:gd name="T7" fmla="*/ 0 60000 65536"/>
                  <a:gd name="T8" fmla="*/ 0 60000 65536"/>
                  <a:gd name="T9" fmla="*/ 0 w 2857"/>
                  <a:gd name="T10" fmla="*/ 0 h 1360"/>
                  <a:gd name="T11" fmla="*/ 2857 w 2857"/>
                  <a:gd name="T12" fmla="*/ 1360 h 13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" h="1360">
                    <a:moveTo>
                      <a:pt x="0" y="0"/>
                    </a:moveTo>
                    <a:lnTo>
                      <a:pt x="0" y="1360"/>
                    </a:lnTo>
                    <a:lnTo>
                      <a:pt x="2857" y="136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57" name="Freeform 9"/>
              <p:cNvSpPr>
                <a:spLocks/>
              </p:cNvSpPr>
              <p:nvPr/>
            </p:nvSpPr>
            <p:spPr bwMode="auto">
              <a:xfrm>
                <a:off x="567" y="1797"/>
                <a:ext cx="317" cy="1270"/>
              </a:xfrm>
              <a:custGeom>
                <a:avLst/>
                <a:gdLst>
                  <a:gd name="T0" fmla="*/ 0 w 317"/>
                  <a:gd name="T1" fmla="*/ 0 h 1270"/>
                  <a:gd name="T2" fmla="*/ 317 w 317"/>
                  <a:gd name="T3" fmla="*/ 0 h 1270"/>
                  <a:gd name="T4" fmla="*/ 317 w 317"/>
                  <a:gd name="T5" fmla="*/ 1270 h 1270"/>
                  <a:gd name="T6" fmla="*/ 0 60000 65536"/>
                  <a:gd name="T7" fmla="*/ 0 60000 65536"/>
                  <a:gd name="T8" fmla="*/ 0 60000 65536"/>
                  <a:gd name="T9" fmla="*/ 0 w 317"/>
                  <a:gd name="T10" fmla="*/ 0 h 1270"/>
                  <a:gd name="T11" fmla="*/ 317 w 317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7" h="1270">
                    <a:moveTo>
                      <a:pt x="0" y="0"/>
                    </a:moveTo>
                    <a:lnTo>
                      <a:pt x="317" y="0"/>
                    </a:lnTo>
                    <a:lnTo>
                      <a:pt x="317" y="127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58" name="Freeform 10"/>
              <p:cNvSpPr>
                <a:spLocks/>
              </p:cNvSpPr>
              <p:nvPr/>
            </p:nvSpPr>
            <p:spPr bwMode="auto">
              <a:xfrm>
                <a:off x="567" y="2160"/>
                <a:ext cx="90" cy="907"/>
              </a:xfrm>
              <a:custGeom>
                <a:avLst/>
                <a:gdLst>
                  <a:gd name="T0" fmla="*/ 0 w 317"/>
                  <a:gd name="T1" fmla="*/ 0 h 1270"/>
                  <a:gd name="T2" fmla="*/ 7 w 317"/>
                  <a:gd name="T3" fmla="*/ 0 h 1270"/>
                  <a:gd name="T4" fmla="*/ 7 w 317"/>
                  <a:gd name="T5" fmla="*/ 463 h 1270"/>
                  <a:gd name="T6" fmla="*/ 0 60000 65536"/>
                  <a:gd name="T7" fmla="*/ 0 60000 65536"/>
                  <a:gd name="T8" fmla="*/ 0 60000 65536"/>
                  <a:gd name="T9" fmla="*/ 0 w 317"/>
                  <a:gd name="T10" fmla="*/ 0 h 1270"/>
                  <a:gd name="T11" fmla="*/ 317 w 317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7" h="1270">
                    <a:moveTo>
                      <a:pt x="0" y="0"/>
                    </a:moveTo>
                    <a:lnTo>
                      <a:pt x="317" y="0"/>
                    </a:lnTo>
                    <a:lnTo>
                      <a:pt x="317" y="127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graphicFrame>
            <p:nvGraphicFramePr>
              <p:cNvPr id="14345" name="Object 11"/>
              <p:cNvGraphicFramePr>
                <a:graphicFrameLocks noChangeAspect="1"/>
              </p:cNvGraphicFramePr>
              <p:nvPr/>
            </p:nvGraphicFramePr>
            <p:xfrm>
              <a:off x="-68" y="1661"/>
              <a:ext cx="614" cy="2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35" name="方程式" r:id="rId8" imgW="571320" imgH="266400" progId="Equation.3">
                      <p:embed/>
                    </p:oleObj>
                  </mc:Choice>
                  <mc:Fallback>
                    <p:oleObj name="方程式" r:id="rId8" imgW="571320" imgH="2664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68" y="1661"/>
                            <a:ext cx="614" cy="2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6" name="Object 12"/>
              <p:cNvGraphicFramePr>
                <a:graphicFrameLocks noChangeAspect="1"/>
              </p:cNvGraphicFramePr>
              <p:nvPr/>
            </p:nvGraphicFramePr>
            <p:xfrm>
              <a:off x="329" y="2069"/>
              <a:ext cx="205" cy="2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36" name="方程式" r:id="rId10" imgW="190440" imgH="190440" progId="Equation.3">
                      <p:embed/>
                    </p:oleObj>
                  </mc:Choice>
                  <mc:Fallback>
                    <p:oleObj name="方程式" r:id="rId10" imgW="190440" imgH="19044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9" y="2069"/>
                            <a:ext cx="205" cy="2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9" name="AutoShape 13"/>
              <p:cNvSpPr>
                <a:spLocks noChangeArrowheads="1"/>
              </p:cNvSpPr>
              <p:nvPr/>
            </p:nvSpPr>
            <p:spPr bwMode="auto">
              <a:xfrm>
                <a:off x="657" y="2478"/>
                <a:ext cx="227" cy="57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14360" name="Freeform 14"/>
              <p:cNvSpPr>
                <a:spLocks/>
              </p:cNvSpPr>
              <p:nvPr/>
            </p:nvSpPr>
            <p:spPr bwMode="auto">
              <a:xfrm>
                <a:off x="884" y="1797"/>
                <a:ext cx="998" cy="1270"/>
              </a:xfrm>
              <a:custGeom>
                <a:avLst/>
                <a:gdLst>
                  <a:gd name="T0" fmla="*/ 0 w 998"/>
                  <a:gd name="T1" fmla="*/ 0 h 1270"/>
                  <a:gd name="T2" fmla="*/ 998 w 998"/>
                  <a:gd name="T3" fmla="*/ 0 h 1270"/>
                  <a:gd name="T4" fmla="*/ 998 w 998"/>
                  <a:gd name="T5" fmla="*/ 1270 h 1270"/>
                  <a:gd name="T6" fmla="*/ 0 60000 65536"/>
                  <a:gd name="T7" fmla="*/ 0 60000 65536"/>
                  <a:gd name="T8" fmla="*/ 0 60000 65536"/>
                  <a:gd name="T9" fmla="*/ 0 w 998"/>
                  <a:gd name="T10" fmla="*/ 0 h 1270"/>
                  <a:gd name="T11" fmla="*/ 998 w 998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8" h="1270">
                    <a:moveTo>
                      <a:pt x="0" y="0"/>
                    </a:moveTo>
                    <a:lnTo>
                      <a:pt x="998" y="0"/>
                    </a:lnTo>
                    <a:lnTo>
                      <a:pt x="998" y="127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61" name="Freeform 15"/>
              <p:cNvSpPr>
                <a:spLocks/>
              </p:cNvSpPr>
              <p:nvPr/>
            </p:nvSpPr>
            <p:spPr bwMode="auto">
              <a:xfrm>
                <a:off x="567" y="2160"/>
                <a:ext cx="1633" cy="907"/>
              </a:xfrm>
              <a:custGeom>
                <a:avLst/>
                <a:gdLst>
                  <a:gd name="T0" fmla="*/ 0 w 998"/>
                  <a:gd name="T1" fmla="*/ 0 h 1270"/>
                  <a:gd name="T2" fmla="*/ 4372 w 998"/>
                  <a:gd name="T3" fmla="*/ 0 h 1270"/>
                  <a:gd name="T4" fmla="*/ 4372 w 998"/>
                  <a:gd name="T5" fmla="*/ 463 h 1270"/>
                  <a:gd name="T6" fmla="*/ 0 60000 65536"/>
                  <a:gd name="T7" fmla="*/ 0 60000 65536"/>
                  <a:gd name="T8" fmla="*/ 0 60000 65536"/>
                  <a:gd name="T9" fmla="*/ 0 w 998"/>
                  <a:gd name="T10" fmla="*/ 0 h 1270"/>
                  <a:gd name="T11" fmla="*/ 998 w 998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8" h="1270">
                    <a:moveTo>
                      <a:pt x="0" y="0"/>
                    </a:moveTo>
                    <a:lnTo>
                      <a:pt x="998" y="0"/>
                    </a:lnTo>
                    <a:lnTo>
                      <a:pt x="998" y="127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4362" name="AutoShape 16"/>
              <p:cNvSpPr>
                <a:spLocks noChangeArrowheads="1"/>
              </p:cNvSpPr>
              <p:nvPr/>
            </p:nvSpPr>
            <p:spPr bwMode="auto">
              <a:xfrm>
                <a:off x="1882" y="2478"/>
                <a:ext cx="318" cy="57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aphicFrame>
            <p:nvGraphicFramePr>
              <p:cNvPr id="14347" name="Object 17"/>
              <p:cNvGraphicFramePr>
                <a:graphicFrameLocks noChangeAspect="1"/>
              </p:cNvGraphicFramePr>
              <p:nvPr/>
            </p:nvGraphicFramePr>
            <p:xfrm>
              <a:off x="249" y="2373"/>
              <a:ext cx="298" cy="2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37" name="方程式" r:id="rId12" imgW="215640" imgH="190440" progId="Equation.3">
                      <p:embed/>
                    </p:oleObj>
                  </mc:Choice>
                  <mc:Fallback>
                    <p:oleObj name="方程式" r:id="rId12" imgW="215640" imgH="19044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" y="2373"/>
                            <a:ext cx="298" cy="2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341" name="Object 20"/>
            <p:cNvGraphicFramePr>
              <a:graphicFrameLocks noChangeAspect="1"/>
            </p:cNvGraphicFramePr>
            <p:nvPr/>
          </p:nvGraphicFramePr>
          <p:xfrm>
            <a:off x="839" y="2523"/>
            <a:ext cx="17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8" name="方程式" r:id="rId14" imgW="114120" imgH="190440" progId="Equation.3">
                    <p:embed/>
                  </p:oleObj>
                </mc:Choice>
                <mc:Fallback>
                  <p:oleObj name="方程式" r:id="rId14" imgW="114120" imgH="1904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523"/>
                          <a:ext cx="17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21"/>
            <p:cNvGraphicFramePr>
              <a:graphicFrameLocks noChangeAspect="1"/>
            </p:cNvGraphicFramePr>
            <p:nvPr/>
          </p:nvGraphicFramePr>
          <p:xfrm>
            <a:off x="1056" y="2523"/>
            <a:ext cx="19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9" name="方程式" r:id="rId16" imgW="126720" imgH="190440" progId="Equation.3">
                    <p:embed/>
                  </p:oleObj>
                </mc:Choice>
                <mc:Fallback>
                  <p:oleObj name="方程式" r:id="rId16" imgW="126720" imgH="1904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523"/>
                          <a:ext cx="19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22"/>
            <p:cNvGraphicFramePr>
              <a:graphicFrameLocks noChangeAspect="1"/>
            </p:cNvGraphicFramePr>
            <p:nvPr/>
          </p:nvGraphicFramePr>
          <p:xfrm>
            <a:off x="930" y="2840"/>
            <a:ext cx="19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0" name="方程式" r:id="rId18" imgW="126720" imgH="190440" progId="Equation.3">
                    <p:embed/>
                  </p:oleObj>
                </mc:Choice>
                <mc:Fallback>
                  <p:oleObj name="方程式" r:id="rId18" imgW="126720" imgH="1904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840"/>
                          <a:ext cx="19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1042" y="1933"/>
              <a:ext cx="0" cy="95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562203" name="Object 27"/>
          <p:cNvGraphicFramePr>
            <a:graphicFrameLocks noChangeAspect="1"/>
          </p:cNvGraphicFramePr>
          <p:nvPr/>
        </p:nvGraphicFramePr>
        <p:xfrm>
          <a:off x="4716463" y="2924175"/>
          <a:ext cx="25558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方程式" r:id="rId20" imgW="1028520" imgH="393480" progId="Equation.3">
                  <p:embed/>
                </p:oleObj>
              </mc:Choice>
              <mc:Fallback>
                <p:oleObj name="方程式" r:id="rId20" imgW="102852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924175"/>
                        <a:ext cx="25558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2204" name="Text Box 28"/>
          <p:cNvSpPr txBox="1">
            <a:spLocks noChangeArrowheads="1"/>
          </p:cNvSpPr>
          <p:nvPr/>
        </p:nvSpPr>
        <p:spPr bwMode="auto">
          <a:xfrm>
            <a:off x="395288" y="4941888"/>
            <a:ext cx="729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Under linear approximation </a:t>
            </a:r>
            <a:r>
              <a:rPr lang="en-US" altLang="zh-TW" sz="2400" b="0" i="1">
                <a:latin typeface="Times New Roman" panose="02020603050405020304" pitchFamily="18" charset="0"/>
              </a:rPr>
              <a:t>t</a:t>
            </a:r>
            <a:r>
              <a:rPr lang="en-US" altLang="zh-TW" sz="2400" b="0" i="1" baseline="-25000">
                <a:latin typeface="Times New Roman" panose="02020603050405020304" pitchFamily="18" charset="0"/>
              </a:rPr>
              <a:t>r</a:t>
            </a:r>
            <a:r>
              <a:rPr lang="en-US" altLang="zh-TW" sz="2400" b="0" i="1">
                <a:latin typeface="Times New Roman" panose="02020603050405020304" pitchFamily="18" charset="0"/>
              </a:rPr>
              <a:t>=t</a:t>
            </a:r>
            <a:r>
              <a:rPr lang="en-US" altLang="zh-TW" sz="2400" b="0" i="1" baseline="-25000">
                <a:latin typeface="Times New Roman" panose="02020603050405020304" pitchFamily="18" charset="0"/>
              </a:rPr>
              <a:t>f</a:t>
            </a:r>
            <a:r>
              <a:rPr lang="en-US" altLang="zh-TW" sz="2400" b="0" i="1">
                <a:latin typeface="Times New Roman" panose="02020603050405020304" pitchFamily="18" charset="0"/>
              </a:rPr>
              <a:t>=rT</a:t>
            </a:r>
            <a:r>
              <a:rPr lang="en-US" altLang="zh-TW" sz="2400" b="0">
                <a:latin typeface="Arial" panose="020B0604020202020204" pitchFamily="34" charset="0"/>
              </a:rPr>
              <a:t> and </a:t>
            </a:r>
            <a:r>
              <a:rPr lang="en-US" altLang="zh-TW" sz="2400" b="0" i="1">
                <a:latin typeface="Times New Roman" panose="02020603050405020304" pitchFamily="18" charset="0"/>
              </a:rPr>
              <a:t>V</a:t>
            </a:r>
            <a:r>
              <a:rPr lang="en-US" altLang="zh-TW" sz="2400" b="0" i="1" baseline="-25000">
                <a:latin typeface="Times New Roman" panose="02020603050405020304" pitchFamily="18" charset="0"/>
              </a:rPr>
              <a:t>tn</a:t>
            </a:r>
            <a:r>
              <a:rPr lang="en-US" altLang="zh-TW" sz="2400" b="0" i="1">
                <a:latin typeface="Times New Roman" panose="02020603050405020304" pitchFamily="18" charset="0"/>
              </a:rPr>
              <a:t>=|V</a:t>
            </a:r>
            <a:r>
              <a:rPr lang="en-US" altLang="zh-TW" sz="2400" b="0" i="1" baseline="-25000">
                <a:latin typeface="Times New Roman" panose="02020603050405020304" pitchFamily="18" charset="0"/>
              </a:rPr>
              <a:t>tp</a:t>
            </a:r>
            <a:r>
              <a:rPr lang="en-US" altLang="zh-TW" sz="2400" b="0" i="1">
                <a:latin typeface="Times New Roman" panose="02020603050405020304" pitchFamily="18" charset="0"/>
              </a:rPr>
              <a:t>|=V</a:t>
            </a:r>
            <a:r>
              <a:rPr lang="en-US" altLang="zh-TW" sz="2400" b="0" i="1" baseline="-25000">
                <a:latin typeface="Times New Roman" panose="02020603050405020304" pitchFamily="18" charset="0"/>
              </a:rPr>
              <a:t>t</a:t>
            </a:r>
            <a:r>
              <a:rPr lang="en-US" altLang="zh-TW" sz="2400" b="0">
                <a:latin typeface="Arial" panose="020B0604020202020204" pitchFamily="34" charset="0"/>
              </a:rPr>
              <a:t>, </a:t>
            </a:r>
          </a:p>
        </p:txBody>
      </p:sp>
      <p:graphicFrame>
        <p:nvGraphicFramePr>
          <p:cNvPr id="562205" name="Object 29"/>
          <p:cNvGraphicFramePr>
            <a:graphicFrameLocks noChangeAspect="1"/>
          </p:cNvGraphicFramePr>
          <p:nvPr/>
        </p:nvGraphicFramePr>
        <p:xfrm>
          <a:off x="2627313" y="5589588"/>
          <a:ext cx="30273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方程式" r:id="rId22" imgW="1218960" imgH="342720" progId="Equation.3">
                  <p:embed/>
                </p:oleObj>
              </mc:Choice>
              <mc:Fallback>
                <p:oleObj name="方程式" r:id="rId22" imgW="1218960" imgH="34272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589588"/>
                        <a:ext cx="30273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2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2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2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2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2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313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Over-dissipation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755650" y="1484313"/>
            <a:ext cx="7885113" cy="482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1401763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2860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743200" indent="-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3200400" indent="-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657600" indent="-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4114800" indent="-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Conductor Damage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Metal Migration</a:t>
            </a:r>
          </a:p>
          <a:p>
            <a:pPr lvl="4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b="0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&lt;</a:t>
            </a:r>
            <a:r>
              <a:rPr lang="en-US" altLang="zh-TW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b="0" i="1" baseline="-2500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max  </a:t>
            </a:r>
            <a:r>
              <a:rPr lang="en-US" altLang="zh-TW" b="0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←  </a:t>
            </a:r>
            <a:r>
              <a:rPr lang="en-US" altLang="zh-TW" b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Contact Replication</a:t>
            </a:r>
          </a:p>
          <a:p>
            <a:pPr lvl="4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b="0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Temperature</a:t>
            </a:r>
          </a:p>
          <a:p>
            <a:pPr lvl="4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b="0" i="1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Crystal structure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Noise &amp; Crosstalk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RC Delay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Ground (Power) Bounce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Performance Impact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Measurement in HSPICE</a:t>
            </a:r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395288" y="1582738"/>
            <a:ext cx="8642350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77800" indent="-1778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TRAN  1PS	  1US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MEAS  TRAN  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P1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 AVG  POWER  FROM=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10NS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TO=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40NS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MEAS  TRAN  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P2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RMS  POWER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MEAS  TRAN  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T1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TRIG  V(IN)  VAL=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2.5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RISE=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1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</a:pP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+                               TARG  V(OUT)   VAL=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2.5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 FALL=</a:t>
            </a: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1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8675" y="4700588"/>
            <a:ext cx="702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2400" b="0">
                <a:latin typeface="Arial" panose="020B0604020202020204" pitchFamily="34" charset="0"/>
              </a:rPr>
              <a:t>In file.lis, you can find the report of P1, P2, and T1.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Element Design Guide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Resolution/Error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539750" y="1557338"/>
            <a:ext cx="8378825" cy="5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Spiral Inductance: &gt; 10%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Resistance: about 5% ~ 10% 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Poly-capacitance: about 1%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Error cancellation is usually used to reduce the error from about 10% to 1%.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Fit the range in non-critical circuit then take care of the resolution in critical circuit.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altLang="zh-TW" sz="32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313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Process Error</a:t>
            </a:r>
          </a:p>
          <a:p>
            <a:pPr>
              <a:spcBef>
                <a:spcPct val="20000"/>
              </a:spcBef>
            </a:pPr>
            <a:r>
              <a:rPr lang="en-US" altLang="zh-TW" sz="3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Process Error</a:t>
            </a:r>
          </a:p>
        </p:txBody>
      </p:sp>
      <p:sp>
        <p:nvSpPr>
          <p:cNvPr id="519171" name="Rectangle 3"/>
          <p:cNvSpPr>
            <a:spLocks noChangeArrowheads="1"/>
          </p:cNvSpPr>
          <p:nvPr/>
        </p:nvSpPr>
        <p:spPr bwMode="auto">
          <a:xfrm>
            <a:off x="539750" y="1557338"/>
            <a:ext cx="83788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1401763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Geometrical Factor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XY-Plane: Shifting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Z-Plane: usually radial to the aperture</a:t>
            </a:r>
          </a:p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Non-Geometrical Factor</a:t>
            </a:r>
          </a:p>
          <a:p>
            <a:pPr lvl="1" algn="l" fontAlgn="ctr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400">
                <a:latin typeface="Arial" panose="020B0604020202020204" pitchFamily="34" charset="0"/>
                <a:ea typeface="標楷體" panose="03000509000000000000" pitchFamily="65" charset="-120"/>
              </a:rPr>
              <a:t>Density, temperature, duration, defect,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Geometrical Errors</a:t>
            </a:r>
          </a:p>
        </p:txBody>
      </p:sp>
      <p:sp>
        <p:nvSpPr>
          <p:cNvPr id="608259" name="Rectangle 3"/>
          <p:cNvSpPr>
            <a:spLocks noChangeArrowheads="1"/>
          </p:cNvSpPr>
          <p:nvPr/>
        </p:nvSpPr>
        <p:spPr bwMode="auto">
          <a:xfrm>
            <a:off x="323850" y="981075"/>
            <a:ext cx="878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Radical factor</a:t>
            </a:r>
            <a:r>
              <a:rPr lang="zh-TW" altLang="en-US" sz="320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e.g.,</a:t>
            </a:r>
            <a:endParaRPr lang="en-US" altLang="zh-TW" sz="2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1763713" y="2781300"/>
            <a:ext cx="1223962" cy="2873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08261" name="Rectangle 5"/>
          <p:cNvSpPr>
            <a:spLocks noChangeArrowheads="1"/>
          </p:cNvSpPr>
          <p:nvPr/>
        </p:nvSpPr>
        <p:spPr bwMode="auto">
          <a:xfrm>
            <a:off x="4572000" y="2781300"/>
            <a:ext cx="1223963" cy="2873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24525" y="1477963"/>
            <a:ext cx="2233613" cy="1303337"/>
            <a:chOff x="3606" y="931"/>
            <a:chExt cx="1407" cy="821"/>
          </a:xfrm>
        </p:grpSpPr>
        <p:sp>
          <p:nvSpPr>
            <p:cNvPr id="20506" name="Text Box 7"/>
            <p:cNvSpPr txBox="1">
              <a:spLocks noChangeArrowheads="1"/>
            </p:cNvSpPr>
            <p:nvPr/>
          </p:nvSpPr>
          <p:spPr bwMode="auto">
            <a:xfrm>
              <a:off x="4453" y="931"/>
              <a:ext cx="5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 b="0">
                  <a:solidFill>
                    <a:srgbClr val="FF66CC"/>
                  </a:solidFill>
                  <a:latin typeface="Arial" panose="020B0604020202020204" pitchFamily="34" charset="0"/>
                  <a:ea typeface="標楷體" panose="03000509000000000000" pitchFamily="65" charset="-120"/>
                </a:rPr>
                <a:t>PR</a:t>
              </a:r>
            </a:p>
          </p:txBody>
        </p:sp>
        <p:sp>
          <p:nvSpPr>
            <p:cNvPr id="20507" name="Line 8"/>
            <p:cNvSpPr>
              <a:spLocks noChangeShapeType="1"/>
            </p:cNvSpPr>
            <p:nvPr/>
          </p:nvSpPr>
          <p:spPr bwMode="auto">
            <a:xfrm flipH="1">
              <a:off x="3606" y="1298"/>
              <a:ext cx="635" cy="454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867400" y="2559050"/>
            <a:ext cx="2528888" cy="725488"/>
            <a:chOff x="3696" y="1612"/>
            <a:chExt cx="1593" cy="457"/>
          </a:xfrm>
        </p:grpSpPr>
        <p:sp>
          <p:nvSpPr>
            <p:cNvPr id="20504" name="Text Box 10"/>
            <p:cNvSpPr txBox="1">
              <a:spLocks noChangeArrowheads="1"/>
            </p:cNvSpPr>
            <p:nvPr/>
          </p:nvSpPr>
          <p:spPr bwMode="auto">
            <a:xfrm>
              <a:off x="4177" y="1612"/>
              <a:ext cx="1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4000" b="0">
                  <a:solidFill>
                    <a:srgbClr val="00FF00"/>
                  </a:solidFill>
                  <a:latin typeface="Arial" panose="020B0604020202020204" pitchFamily="34" charset="0"/>
                  <a:ea typeface="標楷體" panose="03000509000000000000" pitchFamily="65" charset="-120"/>
                </a:rPr>
                <a:t>Etched</a:t>
              </a:r>
            </a:p>
          </p:txBody>
        </p:sp>
        <p:sp>
          <p:nvSpPr>
            <p:cNvPr id="20505" name="Line 11"/>
            <p:cNvSpPr>
              <a:spLocks noChangeShapeType="1"/>
            </p:cNvSpPr>
            <p:nvPr/>
          </p:nvSpPr>
          <p:spPr bwMode="auto">
            <a:xfrm flipH="1">
              <a:off x="3696" y="1979"/>
              <a:ext cx="545" cy="9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63713" y="3032125"/>
            <a:ext cx="1306512" cy="828675"/>
            <a:chOff x="1111" y="1910"/>
            <a:chExt cx="823" cy="522"/>
          </a:xfrm>
        </p:grpSpPr>
        <p:sp>
          <p:nvSpPr>
            <p:cNvPr id="20502" name="Rectangle 13"/>
            <p:cNvSpPr>
              <a:spLocks noChangeArrowheads="1"/>
            </p:cNvSpPr>
            <p:nvPr/>
          </p:nvSpPr>
          <p:spPr bwMode="auto">
            <a:xfrm>
              <a:off x="1111" y="1933"/>
              <a:ext cx="590" cy="3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0503" name="Freeform 14"/>
            <p:cNvSpPr>
              <a:spLocks/>
            </p:cNvSpPr>
            <p:nvPr/>
          </p:nvSpPr>
          <p:spPr bwMode="auto">
            <a:xfrm>
              <a:off x="1565" y="1910"/>
              <a:ext cx="369" cy="522"/>
            </a:xfrm>
            <a:custGeom>
              <a:avLst/>
              <a:gdLst>
                <a:gd name="T0" fmla="*/ 136 w 369"/>
                <a:gd name="T1" fmla="*/ 23 h 522"/>
                <a:gd name="T2" fmla="*/ 181 w 369"/>
                <a:gd name="T3" fmla="*/ 250 h 522"/>
                <a:gd name="T4" fmla="*/ 362 w 369"/>
                <a:gd name="T5" fmla="*/ 386 h 522"/>
                <a:gd name="T6" fmla="*/ 136 w 369"/>
                <a:gd name="T7" fmla="*/ 477 h 522"/>
                <a:gd name="T8" fmla="*/ 0 w 369"/>
                <a:gd name="T9" fmla="*/ 114 h 522"/>
                <a:gd name="T10" fmla="*/ 136 w 369"/>
                <a:gd name="T11" fmla="*/ 23 h 5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9"/>
                <a:gd name="T19" fmla="*/ 0 h 522"/>
                <a:gd name="T20" fmla="*/ 369 w 369"/>
                <a:gd name="T21" fmla="*/ 522 h 5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9" h="522">
                  <a:moveTo>
                    <a:pt x="136" y="23"/>
                  </a:moveTo>
                  <a:cubicBezTo>
                    <a:pt x="166" y="46"/>
                    <a:pt x="143" y="190"/>
                    <a:pt x="181" y="250"/>
                  </a:cubicBezTo>
                  <a:cubicBezTo>
                    <a:pt x="219" y="310"/>
                    <a:pt x="369" y="348"/>
                    <a:pt x="362" y="386"/>
                  </a:cubicBezTo>
                  <a:cubicBezTo>
                    <a:pt x="355" y="424"/>
                    <a:pt x="196" y="522"/>
                    <a:pt x="136" y="477"/>
                  </a:cubicBezTo>
                  <a:cubicBezTo>
                    <a:pt x="76" y="432"/>
                    <a:pt x="0" y="190"/>
                    <a:pt x="0" y="114"/>
                  </a:cubicBezTo>
                  <a:cubicBezTo>
                    <a:pt x="0" y="38"/>
                    <a:pt x="106" y="0"/>
                    <a:pt x="136" y="23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00563" y="3054350"/>
            <a:ext cx="1295400" cy="828675"/>
            <a:chOff x="2835" y="1924"/>
            <a:chExt cx="816" cy="522"/>
          </a:xfrm>
        </p:grpSpPr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3061" y="1933"/>
              <a:ext cx="590" cy="3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0501" name="Freeform 17"/>
            <p:cNvSpPr>
              <a:spLocks/>
            </p:cNvSpPr>
            <p:nvPr/>
          </p:nvSpPr>
          <p:spPr bwMode="auto">
            <a:xfrm flipH="1">
              <a:off x="2835" y="1924"/>
              <a:ext cx="369" cy="522"/>
            </a:xfrm>
            <a:custGeom>
              <a:avLst/>
              <a:gdLst>
                <a:gd name="T0" fmla="*/ 136 w 369"/>
                <a:gd name="T1" fmla="*/ 23 h 522"/>
                <a:gd name="T2" fmla="*/ 181 w 369"/>
                <a:gd name="T3" fmla="*/ 250 h 522"/>
                <a:gd name="T4" fmla="*/ 362 w 369"/>
                <a:gd name="T5" fmla="*/ 386 h 522"/>
                <a:gd name="T6" fmla="*/ 136 w 369"/>
                <a:gd name="T7" fmla="*/ 477 h 522"/>
                <a:gd name="T8" fmla="*/ 0 w 369"/>
                <a:gd name="T9" fmla="*/ 114 h 522"/>
                <a:gd name="T10" fmla="*/ 136 w 369"/>
                <a:gd name="T11" fmla="*/ 23 h 5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9"/>
                <a:gd name="T19" fmla="*/ 0 h 522"/>
                <a:gd name="T20" fmla="*/ 369 w 369"/>
                <a:gd name="T21" fmla="*/ 522 h 5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9" h="522">
                  <a:moveTo>
                    <a:pt x="136" y="23"/>
                  </a:moveTo>
                  <a:cubicBezTo>
                    <a:pt x="166" y="46"/>
                    <a:pt x="143" y="190"/>
                    <a:pt x="181" y="250"/>
                  </a:cubicBezTo>
                  <a:cubicBezTo>
                    <a:pt x="219" y="310"/>
                    <a:pt x="369" y="348"/>
                    <a:pt x="362" y="386"/>
                  </a:cubicBezTo>
                  <a:cubicBezTo>
                    <a:pt x="355" y="424"/>
                    <a:pt x="196" y="522"/>
                    <a:pt x="136" y="477"/>
                  </a:cubicBezTo>
                  <a:cubicBezTo>
                    <a:pt x="76" y="432"/>
                    <a:pt x="0" y="190"/>
                    <a:pt x="0" y="114"/>
                  </a:cubicBezTo>
                  <a:cubicBezTo>
                    <a:pt x="0" y="38"/>
                    <a:pt x="106" y="0"/>
                    <a:pt x="136" y="23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051050" y="3032125"/>
            <a:ext cx="3455988" cy="850900"/>
            <a:chOff x="1292" y="1910"/>
            <a:chExt cx="2177" cy="536"/>
          </a:xfrm>
        </p:grpSpPr>
        <p:grpSp>
          <p:nvGrpSpPr>
            <p:cNvPr id="20494" name="Group 19"/>
            <p:cNvGrpSpPr>
              <a:grpSpLocks/>
            </p:cNvGrpSpPr>
            <p:nvPr/>
          </p:nvGrpSpPr>
          <p:grpSpPr bwMode="auto">
            <a:xfrm>
              <a:off x="1292" y="1910"/>
              <a:ext cx="823" cy="522"/>
              <a:chOff x="1111" y="1910"/>
              <a:chExt cx="823" cy="522"/>
            </a:xfrm>
          </p:grpSpPr>
          <p:sp>
            <p:nvSpPr>
              <p:cNvPr id="20498" name="Rectangle 20"/>
              <p:cNvSpPr>
                <a:spLocks noChangeArrowheads="1"/>
              </p:cNvSpPr>
              <p:nvPr/>
            </p:nvSpPr>
            <p:spPr bwMode="auto">
              <a:xfrm>
                <a:off x="1111" y="1933"/>
                <a:ext cx="590" cy="36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0499" name="Freeform 21"/>
              <p:cNvSpPr>
                <a:spLocks/>
              </p:cNvSpPr>
              <p:nvPr/>
            </p:nvSpPr>
            <p:spPr bwMode="auto">
              <a:xfrm>
                <a:off x="1565" y="1910"/>
                <a:ext cx="369" cy="522"/>
              </a:xfrm>
              <a:custGeom>
                <a:avLst/>
                <a:gdLst>
                  <a:gd name="T0" fmla="*/ 136 w 369"/>
                  <a:gd name="T1" fmla="*/ 23 h 522"/>
                  <a:gd name="T2" fmla="*/ 181 w 369"/>
                  <a:gd name="T3" fmla="*/ 250 h 522"/>
                  <a:gd name="T4" fmla="*/ 362 w 369"/>
                  <a:gd name="T5" fmla="*/ 386 h 522"/>
                  <a:gd name="T6" fmla="*/ 136 w 369"/>
                  <a:gd name="T7" fmla="*/ 477 h 522"/>
                  <a:gd name="T8" fmla="*/ 0 w 369"/>
                  <a:gd name="T9" fmla="*/ 114 h 522"/>
                  <a:gd name="T10" fmla="*/ 136 w 369"/>
                  <a:gd name="T11" fmla="*/ 23 h 5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9"/>
                  <a:gd name="T19" fmla="*/ 0 h 522"/>
                  <a:gd name="T20" fmla="*/ 369 w 369"/>
                  <a:gd name="T21" fmla="*/ 522 h 5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9" h="522">
                    <a:moveTo>
                      <a:pt x="136" y="23"/>
                    </a:moveTo>
                    <a:cubicBezTo>
                      <a:pt x="166" y="46"/>
                      <a:pt x="143" y="190"/>
                      <a:pt x="181" y="250"/>
                    </a:cubicBezTo>
                    <a:cubicBezTo>
                      <a:pt x="219" y="310"/>
                      <a:pt x="369" y="348"/>
                      <a:pt x="362" y="386"/>
                    </a:cubicBezTo>
                    <a:cubicBezTo>
                      <a:pt x="355" y="424"/>
                      <a:pt x="196" y="522"/>
                      <a:pt x="136" y="477"/>
                    </a:cubicBezTo>
                    <a:cubicBezTo>
                      <a:pt x="76" y="432"/>
                      <a:pt x="0" y="190"/>
                      <a:pt x="0" y="114"/>
                    </a:cubicBezTo>
                    <a:cubicBezTo>
                      <a:pt x="0" y="38"/>
                      <a:pt x="106" y="0"/>
                      <a:pt x="136" y="23"/>
                    </a:cubicBez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20495" name="Group 22"/>
            <p:cNvGrpSpPr>
              <a:grpSpLocks/>
            </p:cNvGrpSpPr>
            <p:nvPr/>
          </p:nvGrpSpPr>
          <p:grpSpPr bwMode="auto">
            <a:xfrm>
              <a:off x="2653" y="1924"/>
              <a:ext cx="816" cy="522"/>
              <a:chOff x="2835" y="1924"/>
              <a:chExt cx="816" cy="522"/>
            </a:xfrm>
          </p:grpSpPr>
          <p:sp>
            <p:nvSpPr>
              <p:cNvPr id="20496" name="Rectangle 23"/>
              <p:cNvSpPr>
                <a:spLocks noChangeArrowheads="1"/>
              </p:cNvSpPr>
              <p:nvPr/>
            </p:nvSpPr>
            <p:spPr bwMode="auto">
              <a:xfrm>
                <a:off x="3061" y="1933"/>
                <a:ext cx="590" cy="36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0497" name="Freeform 24"/>
              <p:cNvSpPr>
                <a:spLocks/>
              </p:cNvSpPr>
              <p:nvPr/>
            </p:nvSpPr>
            <p:spPr bwMode="auto">
              <a:xfrm flipH="1">
                <a:off x="2835" y="1924"/>
                <a:ext cx="369" cy="522"/>
              </a:xfrm>
              <a:custGeom>
                <a:avLst/>
                <a:gdLst>
                  <a:gd name="T0" fmla="*/ 136 w 369"/>
                  <a:gd name="T1" fmla="*/ 23 h 522"/>
                  <a:gd name="T2" fmla="*/ 181 w 369"/>
                  <a:gd name="T3" fmla="*/ 250 h 522"/>
                  <a:gd name="T4" fmla="*/ 362 w 369"/>
                  <a:gd name="T5" fmla="*/ 386 h 522"/>
                  <a:gd name="T6" fmla="*/ 136 w 369"/>
                  <a:gd name="T7" fmla="*/ 477 h 522"/>
                  <a:gd name="T8" fmla="*/ 0 w 369"/>
                  <a:gd name="T9" fmla="*/ 114 h 522"/>
                  <a:gd name="T10" fmla="*/ 136 w 369"/>
                  <a:gd name="T11" fmla="*/ 23 h 5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9"/>
                  <a:gd name="T19" fmla="*/ 0 h 522"/>
                  <a:gd name="T20" fmla="*/ 369 w 369"/>
                  <a:gd name="T21" fmla="*/ 522 h 5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9" h="522">
                    <a:moveTo>
                      <a:pt x="136" y="23"/>
                    </a:moveTo>
                    <a:cubicBezTo>
                      <a:pt x="166" y="46"/>
                      <a:pt x="143" y="190"/>
                      <a:pt x="181" y="250"/>
                    </a:cubicBezTo>
                    <a:cubicBezTo>
                      <a:pt x="219" y="310"/>
                      <a:pt x="369" y="348"/>
                      <a:pt x="362" y="386"/>
                    </a:cubicBezTo>
                    <a:cubicBezTo>
                      <a:pt x="355" y="424"/>
                      <a:pt x="196" y="522"/>
                      <a:pt x="136" y="477"/>
                    </a:cubicBezTo>
                    <a:cubicBezTo>
                      <a:pt x="76" y="432"/>
                      <a:pt x="0" y="190"/>
                      <a:pt x="0" y="114"/>
                    </a:cubicBezTo>
                    <a:cubicBezTo>
                      <a:pt x="0" y="38"/>
                      <a:pt x="106" y="0"/>
                      <a:pt x="136" y="23"/>
                    </a:cubicBez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sp>
        <p:nvSpPr>
          <p:cNvPr id="608281" name="Freeform 25"/>
          <p:cNvSpPr>
            <a:spLocks/>
          </p:cNvSpPr>
          <p:nvPr/>
        </p:nvSpPr>
        <p:spPr bwMode="auto">
          <a:xfrm>
            <a:off x="2627313" y="3051175"/>
            <a:ext cx="2292350" cy="1176338"/>
          </a:xfrm>
          <a:custGeom>
            <a:avLst/>
            <a:gdLst>
              <a:gd name="T0" fmla="*/ 2147483647 w 1444"/>
              <a:gd name="T1" fmla="*/ 2147483647 h 741"/>
              <a:gd name="T2" fmla="*/ 2147483647 w 1444"/>
              <a:gd name="T3" fmla="*/ 2147483647 h 741"/>
              <a:gd name="T4" fmla="*/ 2147483647 w 1444"/>
              <a:gd name="T5" fmla="*/ 2147483647 h 741"/>
              <a:gd name="T6" fmla="*/ 2147483647 w 1444"/>
              <a:gd name="T7" fmla="*/ 2147483647 h 741"/>
              <a:gd name="T8" fmla="*/ 2147483647 w 1444"/>
              <a:gd name="T9" fmla="*/ 2147483647 h 741"/>
              <a:gd name="T10" fmla="*/ 2147483647 w 1444"/>
              <a:gd name="T11" fmla="*/ 2147483647 h 741"/>
              <a:gd name="T12" fmla="*/ 2147483647 w 1444"/>
              <a:gd name="T13" fmla="*/ 2147483647 h 741"/>
              <a:gd name="T14" fmla="*/ 2147483647 w 1444"/>
              <a:gd name="T15" fmla="*/ 2147483647 h 741"/>
              <a:gd name="T16" fmla="*/ 0 w 1444"/>
              <a:gd name="T17" fmla="*/ 2147483647 h 741"/>
              <a:gd name="T18" fmla="*/ 2147483647 w 1444"/>
              <a:gd name="T19" fmla="*/ 2147483647 h 7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44"/>
              <a:gd name="T31" fmla="*/ 0 h 741"/>
              <a:gd name="T32" fmla="*/ 1444 w 1444"/>
              <a:gd name="T33" fmla="*/ 741 h 7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44" h="741">
                <a:moveTo>
                  <a:pt x="227" y="23"/>
                </a:moveTo>
                <a:cubicBezTo>
                  <a:pt x="287" y="8"/>
                  <a:pt x="280" y="31"/>
                  <a:pt x="363" y="69"/>
                </a:cubicBezTo>
                <a:cubicBezTo>
                  <a:pt x="446" y="107"/>
                  <a:pt x="613" y="250"/>
                  <a:pt x="726" y="250"/>
                </a:cubicBezTo>
                <a:cubicBezTo>
                  <a:pt x="839" y="250"/>
                  <a:pt x="961" y="107"/>
                  <a:pt x="1044" y="69"/>
                </a:cubicBezTo>
                <a:cubicBezTo>
                  <a:pt x="1127" y="31"/>
                  <a:pt x="1165" y="0"/>
                  <a:pt x="1225" y="23"/>
                </a:cubicBezTo>
                <a:cubicBezTo>
                  <a:pt x="1285" y="46"/>
                  <a:pt x="1444" y="99"/>
                  <a:pt x="1406" y="205"/>
                </a:cubicBezTo>
                <a:cubicBezTo>
                  <a:pt x="1368" y="311"/>
                  <a:pt x="1194" y="583"/>
                  <a:pt x="998" y="658"/>
                </a:cubicBezTo>
                <a:cubicBezTo>
                  <a:pt x="802" y="733"/>
                  <a:pt x="393" y="741"/>
                  <a:pt x="227" y="658"/>
                </a:cubicBezTo>
                <a:cubicBezTo>
                  <a:pt x="61" y="575"/>
                  <a:pt x="0" y="265"/>
                  <a:pt x="0" y="159"/>
                </a:cubicBezTo>
                <a:cubicBezTo>
                  <a:pt x="0" y="53"/>
                  <a:pt x="167" y="38"/>
                  <a:pt x="227" y="23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08282" name="Rectangle 26"/>
          <p:cNvSpPr>
            <a:spLocks noChangeArrowheads="1"/>
          </p:cNvSpPr>
          <p:nvPr/>
        </p:nvSpPr>
        <p:spPr bwMode="auto">
          <a:xfrm>
            <a:off x="1763713" y="3068638"/>
            <a:ext cx="4032250" cy="5762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08283" name="Rectangle 27"/>
          <p:cNvSpPr>
            <a:spLocks noChangeArrowheads="1"/>
          </p:cNvSpPr>
          <p:nvPr/>
        </p:nvSpPr>
        <p:spPr bwMode="auto">
          <a:xfrm>
            <a:off x="1763713" y="3644900"/>
            <a:ext cx="4032250" cy="936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608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3000"/>
                                        <p:tgtEl>
                                          <p:spTgt spid="608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build="p" autoUpdateAnimBg="0"/>
      <p:bldP spid="608260" grpId="0" animBg="1"/>
      <p:bldP spid="608261" grpId="0" animBg="1"/>
      <p:bldP spid="608282" grpId="0" animBg="1"/>
      <p:bldP spid="608282" grpId="1" animBg="1"/>
      <p:bldP spid="6082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Geometrical Errors</a:t>
            </a:r>
          </a:p>
        </p:txBody>
      </p:sp>
      <p:sp>
        <p:nvSpPr>
          <p:cNvPr id="610307" name="Rectangle 3"/>
          <p:cNvSpPr>
            <a:spLocks noChangeArrowheads="1"/>
          </p:cNvSpPr>
          <p:nvPr/>
        </p:nvSpPr>
        <p:spPr bwMode="auto">
          <a:xfrm>
            <a:off x="323850" y="981075"/>
            <a:ext cx="878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 algn="l" fontAlgn="ctr">
              <a:lnSpc>
                <a:spcPct val="11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Shifting</a:t>
            </a:r>
            <a:r>
              <a:rPr lang="zh-TW" altLang="en-US" sz="320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sz="3200">
                <a:latin typeface="Arial" panose="020B0604020202020204" pitchFamily="34" charset="0"/>
                <a:ea typeface="標楷體" panose="03000509000000000000" pitchFamily="65" charset="-120"/>
              </a:rPr>
              <a:t>e.g.,</a:t>
            </a:r>
            <a:endParaRPr lang="en-US" altLang="zh-TW" sz="2400"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773238"/>
            <a:ext cx="8280400" cy="4679950"/>
            <a:chOff x="204" y="1117"/>
            <a:chExt cx="5216" cy="2948"/>
          </a:xfrm>
        </p:grpSpPr>
        <p:grpSp>
          <p:nvGrpSpPr>
            <p:cNvPr id="21520" name="Group 5"/>
            <p:cNvGrpSpPr>
              <a:grpSpLocks/>
            </p:cNvGrpSpPr>
            <p:nvPr/>
          </p:nvGrpSpPr>
          <p:grpSpPr bwMode="auto">
            <a:xfrm flipH="1">
              <a:off x="295" y="1298"/>
              <a:ext cx="1406" cy="2630"/>
              <a:chOff x="884" y="1344"/>
              <a:chExt cx="1406" cy="2630"/>
            </a:xfrm>
          </p:grpSpPr>
          <p:sp>
            <p:nvSpPr>
              <p:cNvPr id="21528" name="Rectangle 6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29" name="Rectangle 7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21521" name="Group 8"/>
            <p:cNvGrpSpPr>
              <a:grpSpLocks/>
            </p:cNvGrpSpPr>
            <p:nvPr/>
          </p:nvGrpSpPr>
          <p:grpSpPr bwMode="auto">
            <a:xfrm>
              <a:off x="2109" y="1298"/>
              <a:ext cx="1406" cy="2630"/>
              <a:chOff x="884" y="1344"/>
              <a:chExt cx="1406" cy="2630"/>
            </a:xfrm>
          </p:grpSpPr>
          <p:sp>
            <p:nvSpPr>
              <p:cNvPr id="21526" name="Rectangle 9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27" name="Rectangle 10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21522" name="Group 11"/>
            <p:cNvGrpSpPr>
              <a:grpSpLocks/>
            </p:cNvGrpSpPr>
            <p:nvPr/>
          </p:nvGrpSpPr>
          <p:grpSpPr bwMode="auto">
            <a:xfrm>
              <a:off x="3923" y="1298"/>
              <a:ext cx="1406" cy="2630"/>
              <a:chOff x="884" y="1344"/>
              <a:chExt cx="1406" cy="2630"/>
            </a:xfrm>
          </p:grpSpPr>
          <p:sp>
            <p:nvSpPr>
              <p:cNvPr id="21524" name="Rectangle 12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25" name="Rectangle 13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21523" name="Rectangle 14"/>
            <p:cNvSpPr>
              <a:spLocks noChangeArrowheads="1"/>
            </p:cNvSpPr>
            <p:nvPr/>
          </p:nvSpPr>
          <p:spPr bwMode="auto">
            <a:xfrm>
              <a:off x="204" y="1117"/>
              <a:ext cx="5216" cy="2948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39750" y="1628775"/>
            <a:ext cx="8280400" cy="4679950"/>
            <a:chOff x="340" y="1026"/>
            <a:chExt cx="5216" cy="2948"/>
          </a:xfrm>
        </p:grpSpPr>
        <p:grpSp>
          <p:nvGrpSpPr>
            <p:cNvPr id="21510" name="Group 16"/>
            <p:cNvGrpSpPr>
              <a:grpSpLocks/>
            </p:cNvGrpSpPr>
            <p:nvPr/>
          </p:nvGrpSpPr>
          <p:grpSpPr bwMode="auto">
            <a:xfrm flipH="1">
              <a:off x="431" y="1207"/>
              <a:ext cx="1406" cy="2630"/>
              <a:chOff x="884" y="1344"/>
              <a:chExt cx="1406" cy="2630"/>
            </a:xfrm>
          </p:grpSpPr>
          <p:sp>
            <p:nvSpPr>
              <p:cNvPr id="21518" name="Rectangle 17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19" name="Rectangle 18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21511" name="Group 19"/>
            <p:cNvGrpSpPr>
              <a:grpSpLocks/>
            </p:cNvGrpSpPr>
            <p:nvPr/>
          </p:nvGrpSpPr>
          <p:grpSpPr bwMode="auto">
            <a:xfrm>
              <a:off x="2245" y="1207"/>
              <a:ext cx="1406" cy="2630"/>
              <a:chOff x="884" y="1344"/>
              <a:chExt cx="1406" cy="2630"/>
            </a:xfrm>
          </p:grpSpPr>
          <p:sp>
            <p:nvSpPr>
              <p:cNvPr id="21516" name="Rectangle 20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17" name="Rectangle 21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grpSp>
          <p:nvGrpSpPr>
            <p:cNvPr id="21512" name="Group 22"/>
            <p:cNvGrpSpPr>
              <a:grpSpLocks/>
            </p:cNvGrpSpPr>
            <p:nvPr/>
          </p:nvGrpSpPr>
          <p:grpSpPr bwMode="auto">
            <a:xfrm>
              <a:off x="4059" y="1207"/>
              <a:ext cx="1406" cy="2630"/>
              <a:chOff x="884" y="1344"/>
              <a:chExt cx="1406" cy="2630"/>
            </a:xfrm>
          </p:grpSpPr>
          <p:sp>
            <p:nvSpPr>
              <p:cNvPr id="21514" name="Rectangle 23"/>
              <p:cNvSpPr>
                <a:spLocks noChangeArrowheads="1"/>
              </p:cNvSpPr>
              <p:nvPr/>
            </p:nvSpPr>
            <p:spPr bwMode="auto">
              <a:xfrm>
                <a:off x="884" y="1344"/>
                <a:ext cx="590" cy="2131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21515" name="Rectangle 24"/>
              <p:cNvSpPr>
                <a:spLocks noChangeArrowheads="1"/>
              </p:cNvSpPr>
              <p:nvPr/>
            </p:nvSpPr>
            <p:spPr bwMode="auto">
              <a:xfrm>
                <a:off x="884" y="3475"/>
                <a:ext cx="1406" cy="499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 b="1">
                    <a:solidFill>
                      <a:srgbClr val="FFFF0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</p:grpSp>
        <p:sp>
          <p:nvSpPr>
            <p:cNvPr id="21513" name="Rectangle 25"/>
            <p:cNvSpPr>
              <a:spLocks noChangeArrowheads="1"/>
            </p:cNvSpPr>
            <p:nvPr/>
          </p:nvSpPr>
          <p:spPr bwMode="auto">
            <a:xfrm>
              <a:off x="340" y="1026"/>
              <a:ext cx="5216" cy="2948"/>
            </a:xfrm>
            <a:prstGeom prst="rect">
              <a:avLst/>
            </a:prstGeom>
            <a:noFill/>
            <a:ln w="38100">
              <a:solidFill>
                <a:srgbClr val="FF66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Optimized Angle of Iron Implant </a:t>
            </a:r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4067175" y="2781300"/>
            <a:ext cx="1223963" cy="28733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 marL="11430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 marL="16002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 marL="2057400" indent="-228600"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689100" y="2636838"/>
            <a:ext cx="5978525" cy="2376487"/>
            <a:chOff x="1064" y="1525"/>
            <a:chExt cx="3766" cy="1497"/>
          </a:xfrm>
        </p:grpSpPr>
        <p:sp>
          <p:nvSpPr>
            <p:cNvPr id="22549" name="Rectangle 27"/>
            <p:cNvSpPr>
              <a:spLocks noChangeArrowheads="1"/>
            </p:cNvSpPr>
            <p:nvPr/>
          </p:nvSpPr>
          <p:spPr bwMode="auto">
            <a:xfrm>
              <a:off x="1064" y="1797"/>
              <a:ext cx="3765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2550" name="Rectangle 28"/>
            <p:cNvSpPr>
              <a:spLocks noChangeArrowheads="1"/>
            </p:cNvSpPr>
            <p:nvPr/>
          </p:nvSpPr>
          <p:spPr bwMode="auto">
            <a:xfrm>
              <a:off x="1064" y="1843"/>
              <a:ext cx="3765" cy="117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2551" name="Rectangle 30"/>
            <p:cNvSpPr>
              <a:spLocks noChangeArrowheads="1"/>
            </p:cNvSpPr>
            <p:nvPr/>
          </p:nvSpPr>
          <p:spPr bwMode="auto">
            <a:xfrm>
              <a:off x="1064" y="1525"/>
              <a:ext cx="68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2552" name="Rectangle 31"/>
            <p:cNvSpPr>
              <a:spLocks noChangeArrowheads="1"/>
            </p:cNvSpPr>
            <p:nvPr/>
          </p:nvSpPr>
          <p:spPr bwMode="auto">
            <a:xfrm>
              <a:off x="4149" y="1525"/>
              <a:ext cx="68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916238" y="1484313"/>
            <a:ext cx="3527425" cy="1584325"/>
            <a:chOff x="1837" y="935"/>
            <a:chExt cx="2222" cy="998"/>
          </a:xfrm>
        </p:grpSpPr>
        <p:sp>
          <p:nvSpPr>
            <p:cNvPr id="22537" name="Line 33"/>
            <p:cNvSpPr>
              <a:spLocks noChangeShapeType="1"/>
            </p:cNvSpPr>
            <p:nvPr/>
          </p:nvSpPr>
          <p:spPr bwMode="auto">
            <a:xfrm>
              <a:off x="1837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8" name="Line 34"/>
            <p:cNvSpPr>
              <a:spLocks noChangeShapeType="1"/>
            </p:cNvSpPr>
            <p:nvPr/>
          </p:nvSpPr>
          <p:spPr bwMode="auto">
            <a:xfrm>
              <a:off x="1973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9" name="Line 35"/>
            <p:cNvSpPr>
              <a:spLocks noChangeShapeType="1"/>
            </p:cNvSpPr>
            <p:nvPr/>
          </p:nvSpPr>
          <p:spPr bwMode="auto">
            <a:xfrm>
              <a:off x="2109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0" name="Line 36"/>
            <p:cNvSpPr>
              <a:spLocks noChangeShapeType="1"/>
            </p:cNvSpPr>
            <p:nvPr/>
          </p:nvSpPr>
          <p:spPr bwMode="auto">
            <a:xfrm>
              <a:off x="2245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1" name="Line 38"/>
            <p:cNvSpPr>
              <a:spLocks noChangeShapeType="1"/>
            </p:cNvSpPr>
            <p:nvPr/>
          </p:nvSpPr>
          <p:spPr bwMode="auto">
            <a:xfrm>
              <a:off x="2381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2" name="Line 39"/>
            <p:cNvSpPr>
              <a:spLocks noChangeShapeType="1"/>
            </p:cNvSpPr>
            <p:nvPr/>
          </p:nvSpPr>
          <p:spPr bwMode="auto">
            <a:xfrm>
              <a:off x="2517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3" name="Line 41"/>
            <p:cNvSpPr>
              <a:spLocks noChangeShapeType="1"/>
            </p:cNvSpPr>
            <p:nvPr/>
          </p:nvSpPr>
          <p:spPr bwMode="auto">
            <a:xfrm>
              <a:off x="3379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4" name="Line 42"/>
            <p:cNvSpPr>
              <a:spLocks noChangeShapeType="1"/>
            </p:cNvSpPr>
            <p:nvPr/>
          </p:nvSpPr>
          <p:spPr bwMode="auto">
            <a:xfrm>
              <a:off x="3515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5" name="Line 43"/>
            <p:cNvSpPr>
              <a:spLocks noChangeShapeType="1"/>
            </p:cNvSpPr>
            <p:nvPr/>
          </p:nvSpPr>
          <p:spPr bwMode="auto">
            <a:xfrm>
              <a:off x="3651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6" name="Line 44"/>
            <p:cNvSpPr>
              <a:spLocks noChangeShapeType="1"/>
            </p:cNvSpPr>
            <p:nvPr/>
          </p:nvSpPr>
          <p:spPr bwMode="auto">
            <a:xfrm>
              <a:off x="3787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7" name="Line 45"/>
            <p:cNvSpPr>
              <a:spLocks noChangeShapeType="1"/>
            </p:cNvSpPr>
            <p:nvPr/>
          </p:nvSpPr>
          <p:spPr bwMode="auto">
            <a:xfrm>
              <a:off x="3923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8" name="Line 46"/>
            <p:cNvSpPr>
              <a:spLocks noChangeShapeType="1"/>
            </p:cNvSpPr>
            <p:nvPr/>
          </p:nvSpPr>
          <p:spPr bwMode="auto">
            <a:xfrm>
              <a:off x="4059" y="935"/>
              <a:ext cx="0" cy="99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771775" y="3141663"/>
            <a:ext cx="3816350" cy="431800"/>
            <a:chOff x="1746" y="1979"/>
            <a:chExt cx="2404" cy="272"/>
          </a:xfrm>
        </p:grpSpPr>
        <p:sp>
          <p:nvSpPr>
            <p:cNvPr id="22535" name="AutoShape 48"/>
            <p:cNvSpPr>
              <a:spLocks noChangeArrowheads="1"/>
            </p:cNvSpPr>
            <p:nvPr/>
          </p:nvSpPr>
          <p:spPr bwMode="auto">
            <a:xfrm rot="5400000">
              <a:off x="2018" y="1707"/>
              <a:ext cx="272" cy="816"/>
            </a:xfrm>
            <a:prstGeom prst="flowChartDelay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22536" name="AutoShape 49"/>
            <p:cNvSpPr>
              <a:spLocks noChangeArrowheads="1"/>
            </p:cNvSpPr>
            <p:nvPr/>
          </p:nvSpPr>
          <p:spPr bwMode="auto">
            <a:xfrm rot="5400000">
              <a:off x="3606" y="1707"/>
              <a:ext cx="272" cy="816"/>
            </a:xfrm>
            <a:prstGeom prst="flowChartDelay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1pPr>
              <a:lvl2pPr marL="742950" indent="-28575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2pPr>
              <a:lvl3pPr marL="11430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3pPr>
              <a:lvl4pPr marL="16002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4pPr>
              <a:lvl5pPr marL="2057400" indent="-228600"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rgbClr val="FFFF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5" grpId="0" animBg="1"/>
    </p:bldLst>
  </p:timing>
</p:sld>
</file>

<file path=ppt/theme/theme1.xml><?xml version="1.0" encoding="utf-8"?>
<a:theme xmlns:a="http://schemas.openxmlformats.org/drawingml/2006/main" name="stand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and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stan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d:\david\stand.ppt</Template>
  <TotalTime>100</TotalTime>
  <Pages>38</Pages>
  <Words>1275</Words>
  <Application>Microsoft Office PowerPoint</Application>
  <PresentationFormat>如螢幕大小 (4:3)</PresentationFormat>
  <Paragraphs>549</Paragraphs>
  <Slides>49</Slides>
  <Notes>49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49</vt:i4>
      </vt:variant>
    </vt:vector>
  </HeadingPairs>
  <TitlesOfParts>
    <vt:vector size="61" baseType="lpstr">
      <vt:lpstr>Arial Unicode MS</vt:lpstr>
      <vt:lpstr>細明體</vt:lpstr>
      <vt:lpstr>新細明體</vt:lpstr>
      <vt:lpstr>標楷體</vt:lpstr>
      <vt:lpstr>Arial</vt:lpstr>
      <vt:lpstr>Courier New</vt:lpstr>
      <vt:lpstr>Symbol</vt:lpstr>
      <vt:lpstr>Times New Roman</vt:lpstr>
      <vt:lpstr>Wingdings</vt:lpstr>
      <vt:lpstr>stand</vt:lpstr>
      <vt:lpstr>方程式</vt:lpstr>
      <vt:lpstr>Visio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DICD</dc:title>
  <dc:creator>Tsung-Chu Huang</dc:creator>
  <cp:lastModifiedBy>tch</cp:lastModifiedBy>
  <cp:revision>275</cp:revision>
  <cp:lastPrinted>1998-10-12T01:21:15Z</cp:lastPrinted>
  <dcterms:created xsi:type="dcterms:W3CDTF">1996-07-04T20:31:28Z</dcterms:created>
  <dcterms:modified xsi:type="dcterms:W3CDTF">2022-10-23T07:49:53Z</dcterms:modified>
</cp:coreProperties>
</file>