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298" r:id="rId2"/>
    <p:sldId id="999" r:id="rId3"/>
    <p:sldId id="1178" r:id="rId4"/>
    <p:sldId id="1181" r:id="rId5"/>
    <p:sldId id="1176" r:id="rId6"/>
    <p:sldId id="1189" r:id="rId7"/>
    <p:sldId id="1226" r:id="rId8"/>
    <p:sldId id="1209" r:id="rId9"/>
    <p:sldId id="1188" r:id="rId10"/>
    <p:sldId id="1213" r:id="rId11"/>
    <p:sldId id="1214" r:id="rId12"/>
    <p:sldId id="1215" r:id="rId13"/>
    <p:sldId id="1192" r:id="rId14"/>
    <p:sldId id="1190" r:id="rId15"/>
    <p:sldId id="1179" r:id="rId16"/>
    <p:sldId id="1211" r:id="rId17"/>
    <p:sldId id="1193" r:id="rId18"/>
    <p:sldId id="1216" r:id="rId19"/>
    <p:sldId id="1202" r:id="rId20"/>
    <p:sldId id="1225" r:id="rId21"/>
    <p:sldId id="1199" r:id="rId22"/>
    <p:sldId id="1206" r:id="rId23"/>
    <p:sldId id="1227" r:id="rId24"/>
    <p:sldId id="1228" r:id="rId25"/>
    <p:sldId id="1229" r:id="rId26"/>
    <p:sldId id="1230" r:id="rId27"/>
    <p:sldId id="1232" r:id="rId28"/>
    <p:sldId id="1233" r:id="rId29"/>
  </p:sldIdLst>
  <p:sldSz cx="9144000" cy="6858000" type="screen4x3"/>
  <p:notesSz cx="9939338" cy="6805613"/>
  <p:embeddedFontLst>
    <p:embeddedFont>
      <p:font typeface="標楷體" panose="03000509000000000000" pitchFamily="65" charset="-120"/>
      <p:regular r:id="rId32"/>
    </p:embeddedFont>
    <p:embeddedFont>
      <p:font typeface="Gulim" panose="020B0600000101010101" pitchFamily="34" charset="-127"/>
      <p:regular r:id="rId33"/>
    </p:embeddedFont>
    <p:embeddedFont>
      <p:font typeface="Arial Unicode MS" panose="020B0604020202020204" pitchFamily="34" charset="-12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Arial Black" panose="020B0A04020102020204" pitchFamily="34" charset="0"/>
      <p:bold r:id="rId39"/>
    </p:embeddedFont>
    <p:embeddedFont>
      <p:font typeface="Cambria Math" panose="02040503050406030204" pitchFamily="18" charset="0"/>
      <p:regular r:id="rId40"/>
    </p:embeddedFont>
    <p:embeddedFont>
      <p:font typeface="Tahoma" panose="020B0604030504040204" pitchFamily="34" charset="0"/>
      <p:regular r:id="rId41"/>
      <p:bold r:id="rId42"/>
    </p:embeddedFont>
  </p:embeddedFontLst>
  <p:defaultTextStyle>
    <a:defPPr>
      <a:defRPr lang="zh-TW"/>
    </a:defPPr>
    <a:lvl1pPr algn="ctr" rtl="0" fontAlgn="base">
      <a:spcBef>
        <a:spcPct val="0"/>
      </a:spcBef>
      <a:spcAft>
        <a:spcPct val="0"/>
      </a:spcAft>
      <a:defRPr kumimoji="1" 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41766232-08B0-45BD-9B0F-23851E02F581}">
          <p14:sldIdLst>
            <p14:sldId id="298"/>
            <p14:sldId id="999"/>
            <p14:sldId id="1178"/>
            <p14:sldId id="1181"/>
            <p14:sldId id="1176"/>
            <p14:sldId id="1189"/>
            <p14:sldId id="1226"/>
            <p14:sldId id="1209"/>
            <p14:sldId id="1188"/>
            <p14:sldId id="1213"/>
            <p14:sldId id="1214"/>
            <p14:sldId id="1215"/>
            <p14:sldId id="1192"/>
            <p14:sldId id="1190"/>
            <p14:sldId id="1179"/>
            <p14:sldId id="1211"/>
            <p14:sldId id="1193"/>
            <p14:sldId id="1216"/>
            <p14:sldId id="1202"/>
            <p14:sldId id="1225"/>
            <p14:sldId id="1199"/>
            <p14:sldId id="1206"/>
            <p14:sldId id="1227"/>
            <p14:sldId id="1228"/>
            <p14:sldId id="1229"/>
            <p14:sldId id="1230"/>
            <p14:sldId id="1232"/>
            <p14:sldId id="12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006600"/>
    <a:srgbClr val="0000FF"/>
    <a:srgbClr val="FF3300"/>
    <a:srgbClr val="FFCCCC"/>
    <a:srgbClr val="FFCCFF"/>
    <a:srgbClr val="66CCFF"/>
    <a:srgbClr val="99FF99"/>
    <a:srgbClr val="DDDDDD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85" autoAdjust="0"/>
    <p:restoredTop sz="94708" autoAdjust="0"/>
  </p:normalViewPr>
  <p:slideViewPr>
    <p:cSldViewPr showGuides="1">
      <p:cViewPr>
        <p:scale>
          <a:sx n="100" d="100"/>
          <a:sy n="100" d="100"/>
        </p:scale>
        <p:origin x="1326" y="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2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7822" cy="34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45" tIns="45773" rIns="91545" bIns="45773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9195" y="2"/>
            <a:ext cx="4307822" cy="34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45" tIns="45773" rIns="91545" bIns="4577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DDE2B5E0-483D-4495-8A47-A8CB63673121}" type="datetimeFigureOut">
              <a:rPr lang="zh-TW" altLang="en-US"/>
              <a:pPr>
                <a:defRPr/>
              </a:pPr>
              <a:t>2022/4/2</a:t>
            </a:fld>
            <a:endParaRPr lang="en-US" altLang="zh-TW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63699"/>
            <a:ext cx="4307822" cy="34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45" tIns="45773" rIns="91545" bIns="45773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9195" y="6463699"/>
            <a:ext cx="4307822" cy="34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45" tIns="45773" rIns="91545" bIns="4577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3D6F6F7E-2692-494E-8A63-FDC3C8EDA5C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003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7822" cy="34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45" tIns="45773" rIns="91545" bIns="45773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195" y="2"/>
            <a:ext cx="4307822" cy="34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45" tIns="45773" rIns="91545" bIns="4577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5EF7F6BE-EF38-4385-90D7-2D162FA4805F}" type="datetimeFigureOut">
              <a:rPr lang="zh-TW" altLang="en-US"/>
              <a:pPr>
                <a:defRPr/>
              </a:pPr>
              <a:t>2022/4/2</a:t>
            </a:fld>
            <a:endParaRPr lang="en-US" altLang="zh-TW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5488" y="511175"/>
            <a:ext cx="3405187" cy="2552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935" y="3232941"/>
            <a:ext cx="7951470" cy="306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45" tIns="45773" rIns="91545" bIns="457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63699"/>
            <a:ext cx="4307822" cy="34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45" tIns="45773" rIns="91545" bIns="45773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195" y="6463699"/>
            <a:ext cx="4307822" cy="34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45" tIns="45773" rIns="91545" bIns="4577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D58C87A5-E738-41A6-AD76-7D7BE44150D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38055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056433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711589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4000249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435505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4214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465813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955859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302470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161955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104712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965250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976041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792558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4251740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7038866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601320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625834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050527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880371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099155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665685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683594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4178037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/>
          <p:cNvGrpSpPr>
            <a:grpSpLocks/>
          </p:cNvGrpSpPr>
          <p:nvPr userDrawn="1"/>
        </p:nvGrpSpPr>
        <p:grpSpPr bwMode="auto">
          <a:xfrm>
            <a:off x="250825" y="3019425"/>
            <a:ext cx="914400" cy="917575"/>
            <a:chOff x="521" y="164"/>
            <a:chExt cx="576" cy="578"/>
          </a:xfrm>
        </p:grpSpPr>
        <p:sp>
          <p:nvSpPr>
            <p:cNvPr id="5" name="Oval 19"/>
            <p:cNvSpPr>
              <a:spLocks noChangeArrowheads="1"/>
            </p:cNvSpPr>
            <p:nvPr userDrawn="1"/>
          </p:nvSpPr>
          <p:spPr bwMode="auto">
            <a:xfrm>
              <a:off x="521" y="164"/>
              <a:ext cx="576" cy="576"/>
            </a:xfrm>
            <a:prstGeom prst="ellipse">
              <a:avLst/>
            </a:prstGeom>
            <a:gradFill rotWithShape="1">
              <a:gsLst>
                <a:gs pos="0">
                  <a:srgbClr val="FF9933"/>
                </a:gs>
                <a:gs pos="50000">
                  <a:srgbClr val="FFFF66"/>
                </a:gs>
                <a:gs pos="100000">
                  <a:srgbClr val="FF993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defRPr/>
              </a:pPr>
              <a:endParaRPr lang="zh-TW" altLang="en-US"/>
            </a:p>
          </p:txBody>
        </p:sp>
        <p:grpSp>
          <p:nvGrpSpPr>
            <p:cNvPr id="6" name="Group 20"/>
            <p:cNvGrpSpPr>
              <a:grpSpLocks/>
            </p:cNvGrpSpPr>
            <p:nvPr userDrawn="1"/>
          </p:nvGrpSpPr>
          <p:grpSpPr bwMode="auto">
            <a:xfrm>
              <a:off x="518" y="164"/>
              <a:ext cx="572" cy="579"/>
              <a:chOff x="1610" y="255"/>
              <a:chExt cx="635" cy="635"/>
            </a:xfrm>
          </p:grpSpPr>
          <p:sp>
            <p:nvSpPr>
              <p:cNvPr id="7" name="Rectangle 21"/>
              <p:cNvSpPr>
                <a:spLocks noChangeArrowheads="1"/>
              </p:cNvSpPr>
              <p:nvPr userDrawn="1"/>
            </p:nvSpPr>
            <p:spPr bwMode="auto">
              <a:xfrm>
                <a:off x="1610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8" name="Rectangle 22"/>
              <p:cNvSpPr>
                <a:spLocks noChangeArrowheads="1"/>
              </p:cNvSpPr>
              <p:nvPr userDrawn="1"/>
            </p:nvSpPr>
            <p:spPr bwMode="auto">
              <a:xfrm>
                <a:off x="1610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9" name="Rectangle 23"/>
              <p:cNvSpPr>
                <a:spLocks noChangeArrowheads="1"/>
              </p:cNvSpPr>
              <p:nvPr userDrawn="1"/>
            </p:nvSpPr>
            <p:spPr bwMode="auto">
              <a:xfrm>
                <a:off x="1610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10" name="Rectangle 24"/>
              <p:cNvSpPr>
                <a:spLocks noChangeArrowheads="1"/>
              </p:cNvSpPr>
              <p:nvPr userDrawn="1"/>
            </p:nvSpPr>
            <p:spPr bwMode="auto">
              <a:xfrm>
                <a:off x="1610" y="527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11" name="Rectangle 25"/>
              <p:cNvSpPr>
                <a:spLocks noChangeArrowheads="1"/>
              </p:cNvSpPr>
              <p:nvPr userDrawn="1"/>
            </p:nvSpPr>
            <p:spPr bwMode="auto">
              <a:xfrm>
                <a:off x="1610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12" name="Rectangle 26"/>
              <p:cNvSpPr>
                <a:spLocks noChangeArrowheads="1"/>
              </p:cNvSpPr>
              <p:nvPr userDrawn="1"/>
            </p:nvSpPr>
            <p:spPr bwMode="auto">
              <a:xfrm>
                <a:off x="1610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13" name="Rectangle 27"/>
              <p:cNvSpPr>
                <a:spLocks noChangeArrowheads="1"/>
              </p:cNvSpPr>
              <p:nvPr userDrawn="1"/>
            </p:nvSpPr>
            <p:spPr bwMode="auto">
              <a:xfrm>
                <a:off x="1610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14" name="Rectangle 28"/>
              <p:cNvSpPr>
                <a:spLocks noChangeArrowheads="1"/>
              </p:cNvSpPr>
              <p:nvPr userDrawn="1"/>
            </p:nvSpPr>
            <p:spPr bwMode="auto">
              <a:xfrm>
                <a:off x="1701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15" name="Rectangle 29"/>
              <p:cNvSpPr>
                <a:spLocks noChangeArrowheads="1"/>
              </p:cNvSpPr>
              <p:nvPr userDrawn="1"/>
            </p:nvSpPr>
            <p:spPr bwMode="auto">
              <a:xfrm>
                <a:off x="1701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16" name="Rectangle 30"/>
              <p:cNvSpPr>
                <a:spLocks noChangeArrowheads="1"/>
              </p:cNvSpPr>
              <p:nvPr userDrawn="1"/>
            </p:nvSpPr>
            <p:spPr bwMode="auto">
              <a:xfrm>
                <a:off x="1701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17" name="Rectangle 31"/>
              <p:cNvSpPr>
                <a:spLocks noChangeArrowheads="1"/>
              </p:cNvSpPr>
              <p:nvPr userDrawn="1"/>
            </p:nvSpPr>
            <p:spPr bwMode="auto">
              <a:xfrm>
                <a:off x="1701" y="527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18" name="Rectangle 32"/>
              <p:cNvSpPr>
                <a:spLocks noChangeArrowheads="1"/>
              </p:cNvSpPr>
              <p:nvPr userDrawn="1"/>
            </p:nvSpPr>
            <p:spPr bwMode="auto">
              <a:xfrm>
                <a:off x="1701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19" name="Rectangle 33"/>
              <p:cNvSpPr>
                <a:spLocks noChangeArrowheads="1"/>
              </p:cNvSpPr>
              <p:nvPr userDrawn="1"/>
            </p:nvSpPr>
            <p:spPr bwMode="auto">
              <a:xfrm>
                <a:off x="1701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20" name="Rectangle 34"/>
              <p:cNvSpPr>
                <a:spLocks noChangeArrowheads="1"/>
              </p:cNvSpPr>
              <p:nvPr userDrawn="1"/>
            </p:nvSpPr>
            <p:spPr bwMode="auto">
              <a:xfrm>
                <a:off x="1701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21" name="Rectangle 35"/>
              <p:cNvSpPr>
                <a:spLocks noChangeArrowheads="1"/>
              </p:cNvSpPr>
              <p:nvPr userDrawn="1"/>
            </p:nvSpPr>
            <p:spPr bwMode="auto">
              <a:xfrm>
                <a:off x="1791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22" name="Rectangle 36"/>
              <p:cNvSpPr>
                <a:spLocks noChangeArrowheads="1"/>
              </p:cNvSpPr>
              <p:nvPr userDrawn="1"/>
            </p:nvSpPr>
            <p:spPr bwMode="auto">
              <a:xfrm>
                <a:off x="1791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23" name="Rectangle 37"/>
              <p:cNvSpPr>
                <a:spLocks noChangeArrowheads="1"/>
              </p:cNvSpPr>
              <p:nvPr userDrawn="1"/>
            </p:nvSpPr>
            <p:spPr bwMode="auto">
              <a:xfrm>
                <a:off x="1791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24" name="Rectangle 38"/>
              <p:cNvSpPr>
                <a:spLocks noChangeArrowheads="1"/>
              </p:cNvSpPr>
              <p:nvPr userDrawn="1"/>
            </p:nvSpPr>
            <p:spPr bwMode="auto">
              <a:xfrm>
                <a:off x="1791" y="527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25" name="Rectangle 39"/>
              <p:cNvSpPr>
                <a:spLocks noChangeArrowheads="1"/>
              </p:cNvSpPr>
              <p:nvPr userDrawn="1"/>
            </p:nvSpPr>
            <p:spPr bwMode="auto">
              <a:xfrm>
                <a:off x="1791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26" name="Rectangle 40"/>
              <p:cNvSpPr>
                <a:spLocks noChangeArrowheads="1"/>
              </p:cNvSpPr>
              <p:nvPr userDrawn="1"/>
            </p:nvSpPr>
            <p:spPr bwMode="auto">
              <a:xfrm>
                <a:off x="1791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27" name="Rectangle 41"/>
              <p:cNvSpPr>
                <a:spLocks noChangeArrowheads="1"/>
              </p:cNvSpPr>
              <p:nvPr userDrawn="1"/>
            </p:nvSpPr>
            <p:spPr bwMode="auto">
              <a:xfrm>
                <a:off x="1791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28" name="Rectangle 42"/>
              <p:cNvSpPr>
                <a:spLocks noChangeArrowheads="1"/>
              </p:cNvSpPr>
              <p:nvPr userDrawn="1"/>
            </p:nvSpPr>
            <p:spPr bwMode="auto">
              <a:xfrm>
                <a:off x="1882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29" name="Rectangle 43"/>
              <p:cNvSpPr>
                <a:spLocks noChangeArrowheads="1"/>
              </p:cNvSpPr>
              <p:nvPr userDrawn="1"/>
            </p:nvSpPr>
            <p:spPr bwMode="auto">
              <a:xfrm>
                <a:off x="1882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30" name="Rectangle 44"/>
              <p:cNvSpPr>
                <a:spLocks noChangeArrowheads="1"/>
              </p:cNvSpPr>
              <p:nvPr userDrawn="1"/>
            </p:nvSpPr>
            <p:spPr bwMode="auto">
              <a:xfrm>
                <a:off x="1882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31" name="Rectangle 45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32" name="Rectangle 46"/>
              <p:cNvSpPr>
                <a:spLocks noChangeArrowheads="1"/>
              </p:cNvSpPr>
              <p:nvPr userDrawn="1"/>
            </p:nvSpPr>
            <p:spPr bwMode="auto">
              <a:xfrm>
                <a:off x="1882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33" name="Rectangle 47"/>
              <p:cNvSpPr>
                <a:spLocks noChangeArrowheads="1"/>
              </p:cNvSpPr>
              <p:nvPr userDrawn="1"/>
            </p:nvSpPr>
            <p:spPr bwMode="auto">
              <a:xfrm>
                <a:off x="1882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34" name="Rectangle 48"/>
              <p:cNvSpPr>
                <a:spLocks noChangeArrowheads="1"/>
              </p:cNvSpPr>
              <p:nvPr userDrawn="1"/>
            </p:nvSpPr>
            <p:spPr bwMode="auto">
              <a:xfrm>
                <a:off x="1882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35" name="Rectangle 49"/>
              <p:cNvSpPr>
                <a:spLocks noChangeArrowheads="1"/>
              </p:cNvSpPr>
              <p:nvPr userDrawn="1"/>
            </p:nvSpPr>
            <p:spPr bwMode="auto">
              <a:xfrm>
                <a:off x="1973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36" name="Rectangle 50"/>
              <p:cNvSpPr>
                <a:spLocks noChangeArrowheads="1"/>
              </p:cNvSpPr>
              <p:nvPr userDrawn="1"/>
            </p:nvSpPr>
            <p:spPr bwMode="auto">
              <a:xfrm>
                <a:off x="1973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37" name="Rectangle 51"/>
              <p:cNvSpPr>
                <a:spLocks noChangeArrowheads="1"/>
              </p:cNvSpPr>
              <p:nvPr userDrawn="1"/>
            </p:nvSpPr>
            <p:spPr bwMode="auto">
              <a:xfrm>
                <a:off x="1973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38" name="Rectangle 52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39" name="Rectangle 53"/>
              <p:cNvSpPr>
                <a:spLocks noChangeArrowheads="1"/>
              </p:cNvSpPr>
              <p:nvPr userDrawn="1"/>
            </p:nvSpPr>
            <p:spPr bwMode="auto">
              <a:xfrm>
                <a:off x="1973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0" name="Rectangle 54"/>
              <p:cNvSpPr>
                <a:spLocks noChangeArrowheads="1"/>
              </p:cNvSpPr>
              <p:nvPr userDrawn="1"/>
            </p:nvSpPr>
            <p:spPr bwMode="auto">
              <a:xfrm>
                <a:off x="1973" y="709"/>
                <a:ext cx="91" cy="91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" name="Rectangle 55"/>
              <p:cNvSpPr>
                <a:spLocks noChangeArrowheads="1"/>
              </p:cNvSpPr>
              <p:nvPr userDrawn="1"/>
            </p:nvSpPr>
            <p:spPr bwMode="auto">
              <a:xfrm>
                <a:off x="1973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" name="Rectangle 56"/>
              <p:cNvSpPr>
                <a:spLocks noChangeArrowheads="1"/>
              </p:cNvSpPr>
              <p:nvPr userDrawn="1"/>
            </p:nvSpPr>
            <p:spPr bwMode="auto">
              <a:xfrm>
                <a:off x="2064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3" name="Rectangle 57"/>
              <p:cNvSpPr>
                <a:spLocks noChangeArrowheads="1"/>
              </p:cNvSpPr>
              <p:nvPr userDrawn="1"/>
            </p:nvSpPr>
            <p:spPr bwMode="auto">
              <a:xfrm>
                <a:off x="2064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4" name="Rectangle 58"/>
              <p:cNvSpPr>
                <a:spLocks noChangeArrowheads="1"/>
              </p:cNvSpPr>
              <p:nvPr userDrawn="1"/>
            </p:nvSpPr>
            <p:spPr bwMode="auto">
              <a:xfrm>
                <a:off x="2064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5" name="Rectangle 59"/>
              <p:cNvSpPr>
                <a:spLocks noChangeArrowheads="1"/>
              </p:cNvSpPr>
              <p:nvPr userDrawn="1"/>
            </p:nvSpPr>
            <p:spPr bwMode="auto">
              <a:xfrm>
                <a:off x="2064" y="527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6" name="Rectangle 60"/>
              <p:cNvSpPr>
                <a:spLocks noChangeArrowheads="1"/>
              </p:cNvSpPr>
              <p:nvPr userDrawn="1"/>
            </p:nvSpPr>
            <p:spPr bwMode="auto">
              <a:xfrm>
                <a:off x="2064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7" name="Rectangle 61"/>
              <p:cNvSpPr>
                <a:spLocks noChangeArrowheads="1"/>
              </p:cNvSpPr>
              <p:nvPr userDrawn="1"/>
            </p:nvSpPr>
            <p:spPr bwMode="auto">
              <a:xfrm>
                <a:off x="2064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8" name="Rectangle 62"/>
              <p:cNvSpPr>
                <a:spLocks noChangeArrowheads="1"/>
              </p:cNvSpPr>
              <p:nvPr userDrawn="1"/>
            </p:nvSpPr>
            <p:spPr bwMode="auto">
              <a:xfrm>
                <a:off x="2064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9" name="Rectangle 63"/>
              <p:cNvSpPr>
                <a:spLocks noChangeArrowheads="1"/>
              </p:cNvSpPr>
              <p:nvPr userDrawn="1"/>
            </p:nvSpPr>
            <p:spPr bwMode="auto">
              <a:xfrm>
                <a:off x="2154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50" name="Rectangle 64"/>
              <p:cNvSpPr>
                <a:spLocks noChangeArrowheads="1"/>
              </p:cNvSpPr>
              <p:nvPr userDrawn="1"/>
            </p:nvSpPr>
            <p:spPr bwMode="auto">
              <a:xfrm>
                <a:off x="2154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51" name="Rectangle 65"/>
              <p:cNvSpPr>
                <a:spLocks noChangeArrowheads="1"/>
              </p:cNvSpPr>
              <p:nvPr userDrawn="1"/>
            </p:nvSpPr>
            <p:spPr bwMode="auto">
              <a:xfrm>
                <a:off x="2154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52" name="Rectangle 66"/>
              <p:cNvSpPr>
                <a:spLocks noChangeArrowheads="1"/>
              </p:cNvSpPr>
              <p:nvPr userDrawn="1"/>
            </p:nvSpPr>
            <p:spPr bwMode="auto">
              <a:xfrm>
                <a:off x="2154" y="527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53" name="Rectangle 67"/>
              <p:cNvSpPr>
                <a:spLocks noChangeArrowheads="1"/>
              </p:cNvSpPr>
              <p:nvPr userDrawn="1"/>
            </p:nvSpPr>
            <p:spPr bwMode="auto">
              <a:xfrm>
                <a:off x="2154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54" name="Rectangle 68"/>
              <p:cNvSpPr>
                <a:spLocks noChangeArrowheads="1"/>
              </p:cNvSpPr>
              <p:nvPr userDrawn="1"/>
            </p:nvSpPr>
            <p:spPr bwMode="auto">
              <a:xfrm>
                <a:off x="2154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55" name="Rectangle 69"/>
              <p:cNvSpPr>
                <a:spLocks noChangeArrowheads="1"/>
              </p:cNvSpPr>
              <p:nvPr userDrawn="1"/>
            </p:nvSpPr>
            <p:spPr bwMode="auto">
              <a:xfrm>
                <a:off x="2154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</p:grpSp>
      </p:grpSp>
      <p:grpSp>
        <p:nvGrpSpPr>
          <p:cNvPr id="56" name="Group 73"/>
          <p:cNvGrpSpPr>
            <a:grpSpLocks/>
          </p:cNvGrpSpPr>
          <p:nvPr userDrawn="1"/>
        </p:nvGrpSpPr>
        <p:grpSpPr bwMode="auto">
          <a:xfrm>
            <a:off x="127000" y="3602038"/>
            <a:ext cx="8882063" cy="547687"/>
            <a:chOff x="80" y="1847"/>
            <a:chExt cx="5595" cy="345"/>
          </a:xfrm>
        </p:grpSpPr>
        <p:sp>
          <p:nvSpPr>
            <p:cNvPr id="57" name="Rectangle 70"/>
            <p:cNvSpPr>
              <a:spLocks noChangeArrowheads="1"/>
            </p:cNvSpPr>
            <p:nvPr userDrawn="1"/>
          </p:nvSpPr>
          <p:spPr bwMode="ltGray">
            <a:xfrm>
              <a:off x="341" y="2013"/>
              <a:ext cx="266" cy="17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zh-TW" sz="2400" i="0"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58" name="Rectangle 71"/>
            <p:cNvSpPr>
              <a:spLocks noChangeArrowheads="1"/>
            </p:cNvSpPr>
            <p:nvPr userDrawn="1"/>
          </p:nvSpPr>
          <p:spPr bwMode="ltGray">
            <a:xfrm>
              <a:off x="574" y="2013"/>
              <a:ext cx="232" cy="179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zh-TW" sz="2400" i="0"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59" name="Rectangle 72"/>
            <p:cNvSpPr>
              <a:spLocks noChangeArrowheads="1"/>
            </p:cNvSpPr>
            <p:nvPr userDrawn="1"/>
          </p:nvSpPr>
          <p:spPr bwMode="ltGray">
            <a:xfrm>
              <a:off x="80" y="1847"/>
              <a:ext cx="353" cy="21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zh-TW" sz="2400" i="0"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60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defRPr/>
              </a:pPr>
              <a:endParaRPr lang="zh-TW" altLang="en-US"/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981075"/>
            <a:ext cx="8208962" cy="2879725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21163"/>
            <a:ext cx="6400800" cy="141763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959600" y="214313"/>
            <a:ext cx="1995488" cy="5918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71550" y="214313"/>
            <a:ext cx="5835650" cy="59182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693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971550" y="1052513"/>
            <a:ext cx="7983538" cy="5080000"/>
          </a:xfrm>
        </p:spPr>
        <p:txBody>
          <a:bodyPr/>
          <a:lstStyle/>
          <a:p>
            <a:pPr lvl="0"/>
            <a:endParaRPr lang="zh-TW" altLang="en-US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7388" y="41802"/>
            <a:ext cx="8456612" cy="100681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6713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71550" y="1052513"/>
            <a:ext cx="3914775" cy="508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38725" y="1052513"/>
            <a:ext cx="3916363" cy="508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052513"/>
            <a:ext cx="7983538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111" name="Text Box 15"/>
          <p:cNvSpPr txBox="1">
            <a:spLocks noChangeArrowheads="1"/>
          </p:cNvSpPr>
          <p:nvPr userDrawn="1"/>
        </p:nvSpPr>
        <p:spPr bwMode="auto">
          <a:xfrm>
            <a:off x="0" y="6575425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tabLst>
                <a:tab pos="4486275" algn="ctr"/>
                <a:tab pos="8956675" algn="r"/>
              </a:tabLst>
              <a:defRPr/>
            </a:pPr>
            <a:fld id="{EB4735D6-118F-4D4A-AA20-C1AC1EC36724}" type="slidenum">
              <a:rPr lang="en-US" altLang="zh-TW" sz="1600" b="1" i="0" smtClean="0">
                <a:solidFill>
                  <a:schemeClr val="folHlink"/>
                </a:solidFill>
                <a:latin typeface="Arial" pitchFamily="34" charset="0"/>
                <a:ea typeface="標楷體" pitchFamily="65" charset="-120"/>
              </a:rPr>
              <a:pPr algn="l">
                <a:tabLst>
                  <a:tab pos="4486275" algn="ctr"/>
                  <a:tab pos="8956675" algn="r"/>
                </a:tabLst>
                <a:defRPr/>
              </a:pPr>
              <a:t>‹#›</a:t>
            </a:fld>
            <a:r>
              <a:rPr lang="en-US" altLang="zh-TW" sz="1400" b="1" i="0" dirty="0" smtClean="0">
                <a:solidFill>
                  <a:schemeClr val="folHlink"/>
                </a:solidFill>
                <a:latin typeface="Arial" pitchFamily="34" charset="0"/>
                <a:ea typeface="標楷體" pitchFamily="65" charset="-120"/>
              </a:rPr>
              <a:t>	</a:t>
            </a:r>
            <a:r>
              <a:rPr lang="en-US" altLang="zh-TW" sz="1200" i="0" dirty="0">
                <a:solidFill>
                  <a:schemeClr val="folHlink"/>
                </a:solidFill>
                <a:latin typeface="Arial" pitchFamily="34" charset="0"/>
                <a:ea typeface="標楷體" pitchFamily="65" charset="-120"/>
              </a:rPr>
              <a:t>	</a:t>
            </a:r>
            <a:r>
              <a:rPr lang="en-US" altLang="zh-TW" sz="1000" i="0" dirty="0">
                <a:solidFill>
                  <a:schemeClr val="folHlink"/>
                </a:solidFill>
                <a:latin typeface="Arial" pitchFamily="34" charset="0"/>
                <a:ea typeface="標楷體" pitchFamily="65" charset="-120"/>
              </a:rPr>
              <a:t>T.-C. HUANG, NCUE</a:t>
            </a:r>
          </a:p>
        </p:txBody>
      </p:sp>
      <p:grpSp>
        <p:nvGrpSpPr>
          <p:cNvPr id="1029" name="Group 83"/>
          <p:cNvGrpSpPr>
            <a:grpSpLocks/>
          </p:cNvGrpSpPr>
          <p:nvPr userDrawn="1"/>
        </p:nvGrpSpPr>
        <p:grpSpPr bwMode="auto">
          <a:xfrm>
            <a:off x="250825" y="109538"/>
            <a:ext cx="914400" cy="917575"/>
            <a:chOff x="521" y="164"/>
            <a:chExt cx="576" cy="578"/>
          </a:xfrm>
        </p:grpSpPr>
        <p:sp>
          <p:nvSpPr>
            <p:cNvPr id="4180" name="Oval 84"/>
            <p:cNvSpPr>
              <a:spLocks noChangeArrowheads="1"/>
            </p:cNvSpPr>
            <p:nvPr userDrawn="1"/>
          </p:nvSpPr>
          <p:spPr bwMode="auto">
            <a:xfrm>
              <a:off x="521" y="164"/>
              <a:ext cx="576" cy="576"/>
            </a:xfrm>
            <a:prstGeom prst="ellipse">
              <a:avLst/>
            </a:prstGeom>
            <a:gradFill rotWithShape="1">
              <a:gsLst>
                <a:gs pos="0">
                  <a:srgbClr val="FF9933"/>
                </a:gs>
                <a:gs pos="50000">
                  <a:srgbClr val="FFFF66"/>
                </a:gs>
                <a:gs pos="100000">
                  <a:srgbClr val="FF993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defRPr/>
              </a:pPr>
              <a:endParaRPr lang="zh-TW" altLang="en-US"/>
            </a:p>
          </p:txBody>
        </p:sp>
        <p:grpSp>
          <p:nvGrpSpPr>
            <p:cNvPr id="1036" name="Group 85"/>
            <p:cNvGrpSpPr>
              <a:grpSpLocks/>
            </p:cNvGrpSpPr>
            <p:nvPr userDrawn="1"/>
          </p:nvGrpSpPr>
          <p:grpSpPr bwMode="auto">
            <a:xfrm>
              <a:off x="521" y="164"/>
              <a:ext cx="573" cy="578"/>
              <a:chOff x="1610" y="255"/>
              <a:chExt cx="635" cy="635"/>
            </a:xfrm>
          </p:grpSpPr>
          <p:sp>
            <p:nvSpPr>
              <p:cNvPr id="4182" name="Rectangle 86"/>
              <p:cNvSpPr>
                <a:spLocks noChangeArrowheads="1"/>
              </p:cNvSpPr>
              <p:nvPr userDrawn="1"/>
            </p:nvSpPr>
            <p:spPr bwMode="auto">
              <a:xfrm>
                <a:off x="1610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83" name="Rectangle 87"/>
              <p:cNvSpPr>
                <a:spLocks noChangeArrowheads="1"/>
              </p:cNvSpPr>
              <p:nvPr userDrawn="1"/>
            </p:nvSpPr>
            <p:spPr bwMode="auto">
              <a:xfrm>
                <a:off x="1610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84" name="Rectangle 88"/>
              <p:cNvSpPr>
                <a:spLocks noChangeArrowheads="1"/>
              </p:cNvSpPr>
              <p:nvPr userDrawn="1"/>
            </p:nvSpPr>
            <p:spPr bwMode="auto">
              <a:xfrm>
                <a:off x="1610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85" name="Rectangle 89"/>
              <p:cNvSpPr>
                <a:spLocks noChangeArrowheads="1"/>
              </p:cNvSpPr>
              <p:nvPr userDrawn="1"/>
            </p:nvSpPr>
            <p:spPr bwMode="auto">
              <a:xfrm>
                <a:off x="1610" y="527"/>
                <a:ext cx="91" cy="9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86" name="Rectangle 90"/>
              <p:cNvSpPr>
                <a:spLocks noChangeArrowheads="1"/>
              </p:cNvSpPr>
              <p:nvPr userDrawn="1"/>
            </p:nvSpPr>
            <p:spPr bwMode="auto">
              <a:xfrm>
                <a:off x="1610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87" name="Rectangle 91"/>
              <p:cNvSpPr>
                <a:spLocks noChangeArrowheads="1"/>
              </p:cNvSpPr>
              <p:nvPr userDrawn="1"/>
            </p:nvSpPr>
            <p:spPr bwMode="auto">
              <a:xfrm>
                <a:off x="1610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88" name="Rectangle 92"/>
              <p:cNvSpPr>
                <a:spLocks noChangeArrowheads="1"/>
              </p:cNvSpPr>
              <p:nvPr userDrawn="1"/>
            </p:nvSpPr>
            <p:spPr bwMode="auto">
              <a:xfrm>
                <a:off x="1610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89" name="Rectangle 93"/>
              <p:cNvSpPr>
                <a:spLocks noChangeArrowheads="1"/>
              </p:cNvSpPr>
              <p:nvPr userDrawn="1"/>
            </p:nvSpPr>
            <p:spPr bwMode="auto">
              <a:xfrm>
                <a:off x="1701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90" name="Rectangle 94"/>
              <p:cNvSpPr>
                <a:spLocks noChangeArrowheads="1"/>
              </p:cNvSpPr>
              <p:nvPr userDrawn="1"/>
            </p:nvSpPr>
            <p:spPr bwMode="auto">
              <a:xfrm>
                <a:off x="1701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91" name="Rectangle 95"/>
              <p:cNvSpPr>
                <a:spLocks noChangeArrowheads="1"/>
              </p:cNvSpPr>
              <p:nvPr userDrawn="1"/>
            </p:nvSpPr>
            <p:spPr bwMode="auto">
              <a:xfrm>
                <a:off x="1701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92" name="Rectangle 96"/>
              <p:cNvSpPr>
                <a:spLocks noChangeArrowheads="1"/>
              </p:cNvSpPr>
              <p:nvPr userDrawn="1"/>
            </p:nvSpPr>
            <p:spPr bwMode="auto">
              <a:xfrm>
                <a:off x="1701" y="527"/>
                <a:ext cx="91" cy="9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93" name="Rectangle 97"/>
              <p:cNvSpPr>
                <a:spLocks noChangeArrowheads="1"/>
              </p:cNvSpPr>
              <p:nvPr userDrawn="1"/>
            </p:nvSpPr>
            <p:spPr bwMode="auto">
              <a:xfrm>
                <a:off x="1701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94" name="Rectangle 98"/>
              <p:cNvSpPr>
                <a:spLocks noChangeArrowheads="1"/>
              </p:cNvSpPr>
              <p:nvPr userDrawn="1"/>
            </p:nvSpPr>
            <p:spPr bwMode="auto">
              <a:xfrm>
                <a:off x="1701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95" name="Rectangle 99"/>
              <p:cNvSpPr>
                <a:spLocks noChangeArrowheads="1"/>
              </p:cNvSpPr>
              <p:nvPr userDrawn="1"/>
            </p:nvSpPr>
            <p:spPr bwMode="auto">
              <a:xfrm>
                <a:off x="1701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96" name="Rectangle 100"/>
              <p:cNvSpPr>
                <a:spLocks noChangeArrowheads="1"/>
              </p:cNvSpPr>
              <p:nvPr userDrawn="1"/>
            </p:nvSpPr>
            <p:spPr bwMode="auto">
              <a:xfrm>
                <a:off x="1791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97" name="Rectangle 101"/>
              <p:cNvSpPr>
                <a:spLocks noChangeArrowheads="1"/>
              </p:cNvSpPr>
              <p:nvPr userDrawn="1"/>
            </p:nvSpPr>
            <p:spPr bwMode="auto">
              <a:xfrm>
                <a:off x="1791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98" name="Rectangle 102"/>
              <p:cNvSpPr>
                <a:spLocks noChangeArrowheads="1"/>
              </p:cNvSpPr>
              <p:nvPr userDrawn="1"/>
            </p:nvSpPr>
            <p:spPr bwMode="auto">
              <a:xfrm>
                <a:off x="1791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99" name="Rectangle 103"/>
              <p:cNvSpPr>
                <a:spLocks noChangeArrowheads="1"/>
              </p:cNvSpPr>
              <p:nvPr userDrawn="1"/>
            </p:nvSpPr>
            <p:spPr bwMode="auto">
              <a:xfrm>
                <a:off x="1791" y="527"/>
                <a:ext cx="91" cy="9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00" name="Rectangle 104"/>
              <p:cNvSpPr>
                <a:spLocks noChangeArrowheads="1"/>
              </p:cNvSpPr>
              <p:nvPr userDrawn="1"/>
            </p:nvSpPr>
            <p:spPr bwMode="auto">
              <a:xfrm>
                <a:off x="1791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01" name="Rectangle 105"/>
              <p:cNvSpPr>
                <a:spLocks noChangeArrowheads="1"/>
              </p:cNvSpPr>
              <p:nvPr userDrawn="1"/>
            </p:nvSpPr>
            <p:spPr bwMode="auto">
              <a:xfrm>
                <a:off x="1791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02" name="Rectangle 106"/>
              <p:cNvSpPr>
                <a:spLocks noChangeArrowheads="1"/>
              </p:cNvSpPr>
              <p:nvPr userDrawn="1"/>
            </p:nvSpPr>
            <p:spPr bwMode="auto">
              <a:xfrm>
                <a:off x="1791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03" name="Rectangle 107"/>
              <p:cNvSpPr>
                <a:spLocks noChangeArrowheads="1"/>
              </p:cNvSpPr>
              <p:nvPr userDrawn="1"/>
            </p:nvSpPr>
            <p:spPr bwMode="auto">
              <a:xfrm>
                <a:off x="1882" y="255"/>
                <a:ext cx="92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04" name="Rectangle 108"/>
              <p:cNvSpPr>
                <a:spLocks noChangeArrowheads="1"/>
              </p:cNvSpPr>
              <p:nvPr userDrawn="1"/>
            </p:nvSpPr>
            <p:spPr bwMode="auto">
              <a:xfrm>
                <a:off x="1882" y="346"/>
                <a:ext cx="92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05" name="Rectangle 109"/>
              <p:cNvSpPr>
                <a:spLocks noChangeArrowheads="1"/>
              </p:cNvSpPr>
              <p:nvPr userDrawn="1"/>
            </p:nvSpPr>
            <p:spPr bwMode="auto">
              <a:xfrm>
                <a:off x="1882" y="436"/>
                <a:ext cx="92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06" name="Rectangle 110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92" cy="9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07" name="Rectangle 111"/>
              <p:cNvSpPr>
                <a:spLocks noChangeArrowheads="1"/>
              </p:cNvSpPr>
              <p:nvPr userDrawn="1"/>
            </p:nvSpPr>
            <p:spPr bwMode="auto">
              <a:xfrm>
                <a:off x="1882" y="618"/>
                <a:ext cx="92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08" name="Rectangle 112"/>
              <p:cNvSpPr>
                <a:spLocks noChangeArrowheads="1"/>
              </p:cNvSpPr>
              <p:nvPr userDrawn="1"/>
            </p:nvSpPr>
            <p:spPr bwMode="auto">
              <a:xfrm>
                <a:off x="1882" y="709"/>
                <a:ext cx="92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09" name="Rectangle 113"/>
              <p:cNvSpPr>
                <a:spLocks noChangeArrowheads="1"/>
              </p:cNvSpPr>
              <p:nvPr userDrawn="1"/>
            </p:nvSpPr>
            <p:spPr bwMode="auto">
              <a:xfrm>
                <a:off x="1882" y="799"/>
                <a:ext cx="92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10" name="Rectangle 114"/>
              <p:cNvSpPr>
                <a:spLocks noChangeArrowheads="1"/>
              </p:cNvSpPr>
              <p:nvPr userDrawn="1"/>
            </p:nvSpPr>
            <p:spPr bwMode="auto">
              <a:xfrm>
                <a:off x="1973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11" name="Rectangle 115"/>
              <p:cNvSpPr>
                <a:spLocks noChangeArrowheads="1"/>
              </p:cNvSpPr>
              <p:nvPr userDrawn="1"/>
            </p:nvSpPr>
            <p:spPr bwMode="auto">
              <a:xfrm>
                <a:off x="1973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12" name="Rectangle 116"/>
              <p:cNvSpPr>
                <a:spLocks noChangeArrowheads="1"/>
              </p:cNvSpPr>
              <p:nvPr userDrawn="1"/>
            </p:nvSpPr>
            <p:spPr bwMode="auto">
              <a:xfrm>
                <a:off x="1973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13" name="Rectangle 117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91" cy="9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14" name="Rectangle 118"/>
              <p:cNvSpPr>
                <a:spLocks noChangeArrowheads="1"/>
              </p:cNvSpPr>
              <p:nvPr userDrawn="1"/>
            </p:nvSpPr>
            <p:spPr bwMode="auto">
              <a:xfrm>
                <a:off x="1973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15" name="Rectangle 119"/>
              <p:cNvSpPr>
                <a:spLocks noChangeArrowheads="1"/>
              </p:cNvSpPr>
              <p:nvPr userDrawn="1"/>
            </p:nvSpPr>
            <p:spPr bwMode="auto">
              <a:xfrm>
                <a:off x="1973" y="709"/>
                <a:ext cx="91" cy="91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16" name="Rectangle 120"/>
              <p:cNvSpPr>
                <a:spLocks noChangeArrowheads="1"/>
              </p:cNvSpPr>
              <p:nvPr userDrawn="1"/>
            </p:nvSpPr>
            <p:spPr bwMode="auto">
              <a:xfrm>
                <a:off x="1973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17" name="Rectangle 121"/>
              <p:cNvSpPr>
                <a:spLocks noChangeArrowheads="1"/>
              </p:cNvSpPr>
              <p:nvPr userDrawn="1"/>
            </p:nvSpPr>
            <p:spPr bwMode="auto">
              <a:xfrm>
                <a:off x="2064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18" name="Rectangle 122"/>
              <p:cNvSpPr>
                <a:spLocks noChangeArrowheads="1"/>
              </p:cNvSpPr>
              <p:nvPr userDrawn="1"/>
            </p:nvSpPr>
            <p:spPr bwMode="auto">
              <a:xfrm>
                <a:off x="2064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19" name="Rectangle 123"/>
              <p:cNvSpPr>
                <a:spLocks noChangeArrowheads="1"/>
              </p:cNvSpPr>
              <p:nvPr userDrawn="1"/>
            </p:nvSpPr>
            <p:spPr bwMode="auto">
              <a:xfrm>
                <a:off x="2064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20" name="Rectangle 124"/>
              <p:cNvSpPr>
                <a:spLocks noChangeArrowheads="1"/>
              </p:cNvSpPr>
              <p:nvPr userDrawn="1"/>
            </p:nvSpPr>
            <p:spPr bwMode="auto">
              <a:xfrm>
                <a:off x="2064" y="527"/>
                <a:ext cx="91" cy="9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21" name="Rectangle 125"/>
              <p:cNvSpPr>
                <a:spLocks noChangeArrowheads="1"/>
              </p:cNvSpPr>
              <p:nvPr userDrawn="1"/>
            </p:nvSpPr>
            <p:spPr bwMode="auto">
              <a:xfrm>
                <a:off x="2064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22" name="Rectangle 126"/>
              <p:cNvSpPr>
                <a:spLocks noChangeArrowheads="1"/>
              </p:cNvSpPr>
              <p:nvPr userDrawn="1"/>
            </p:nvSpPr>
            <p:spPr bwMode="auto">
              <a:xfrm>
                <a:off x="2064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23" name="Rectangle 127"/>
              <p:cNvSpPr>
                <a:spLocks noChangeArrowheads="1"/>
              </p:cNvSpPr>
              <p:nvPr userDrawn="1"/>
            </p:nvSpPr>
            <p:spPr bwMode="auto">
              <a:xfrm>
                <a:off x="2064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24" name="Rectangle 128"/>
              <p:cNvSpPr>
                <a:spLocks noChangeArrowheads="1"/>
              </p:cNvSpPr>
              <p:nvPr userDrawn="1"/>
            </p:nvSpPr>
            <p:spPr bwMode="auto">
              <a:xfrm>
                <a:off x="2154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25" name="Rectangle 129"/>
              <p:cNvSpPr>
                <a:spLocks noChangeArrowheads="1"/>
              </p:cNvSpPr>
              <p:nvPr userDrawn="1"/>
            </p:nvSpPr>
            <p:spPr bwMode="auto">
              <a:xfrm>
                <a:off x="2154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26" name="Rectangle 130"/>
              <p:cNvSpPr>
                <a:spLocks noChangeArrowheads="1"/>
              </p:cNvSpPr>
              <p:nvPr userDrawn="1"/>
            </p:nvSpPr>
            <p:spPr bwMode="auto">
              <a:xfrm>
                <a:off x="2154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27" name="Rectangle 131"/>
              <p:cNvSpPr>
                <a:spLocks noChangeArrowheads="1"/>
              </p:cNvSpPr>
              <p:nvPr userDrawn="1"/>
            </p:nvSpPr>
            <p:spPr bwMode="auto">
              <a:xfrm>
                <a:off x="2154" y="527"/>
                <a:ext cx="91" cy="9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28" name="Rectangle 132"/>
              <p:cNvSpPr>
                <a:spLocks noChangeArrowheads="1"/>
              </p:cNvSpPr>
              <p:nvPr userDrawn="1"/>
            </p:nvSpPr>
            <p:spPr bwMode="auto">
              <a:xfrm>
                <a:off x="2154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29" name="Rectangle 133"/>
              <p:cNvSpPr>
                <a:spLocks noChangeArrowheads="1"/>
              </p:cNvSpPr>
              <p:nvPr userDrawn="1"/>
            </p:nvSpPr>
            <p:spPr bwMode="auto">
              <a:xfrm>
                <a:off x="2154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30" name="Rectangle 134"/>
              <p:cNvSpPr>
                <a:spLocks noChangeArrowheads="1"/>
              </p:cNvSpPr>
              <p:nvPr userDrawn="1"/>
            </p:nvSpPr>
            <p:spPr bwMode="auto">
              <a:xfrm>
                <a:off x="2154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</p:grpSp>
      </p:grpSp>
      <p:sp>
        <p:nvSpPr>
          <p:cNvPr id="2" name="矩形 1"/>
          <p:cNvSpPr/>
          <p:nvPr userDrawn="1"/>
        </p:nvSpPr>
        <p:spPr bwMode="auto">
          <a:xfrm>
            <a:off x="250825" y="999257"/>
            <a:ext cx="900113" cy="9175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grpSp>
        <p:nvGrpSpPr>
          <p:cNvPr id="1030" name="Group 135"/>
          <p:cNvGrpSpPr>
            <a:grpSpLocks/>
          </p:cNvGrpSpPr>
          <p:nvPr userDrawn="1"/>
        </p:nvGrpSpPr>
        <p:grpSpPr bwMode="auto">
          <a:xfrm>
            <a:off x="127000" y="692150"/>
            <a:ext cx="8882063" cy="547688"/>
            <a:chOff x="80" y="1847"/>
            <a:chExt cx="5595" cy="345"/>
          </a:xfrm>
        </p:grpSpPr>
        <p:sp>
          <p:nvSpPr>
            <p:cNvPr id="4232" name="Rectangle 136"/>
            <p:cNvSpPr>
              <a:spLocks noChangeArrowheads="1"/>
            </p:cNvSpPr>
            <p:nvPr userDrawn="1"/>
          </p:nvSpPr>
          <p:spPr bwMode="ltGray">
            <a:xfrm>
              <a:off x="341" y="2013"/>
              <a:ext cx="266" cy="17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zh-TW" sz="2400" i="0"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4233" name="Rectangle 137"/>
            <p:cNvSpPr>
              <a:spLocks noChangeArrowheads="1"/>
            </p:cNvSpPr>
            <p:nvPr userDrawn="1"/>
          </p:nvSpPr>
          <p:spPr bwMode="ltGray">
            <a:xfrm>
              <a:off x="574" y="2013"/>
              <a:ext cx="232" cy="179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zh-TW" sz="2400" i="0"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4234" name="Rectangle 138"/>
            <p:cNvSpPr>
              <a:spLocks noChangeArrowheads="1"/>
            </p:cNvSpPr>
            <p:nvPr userDrawn="1"/>
          </p:nvSpPr>
          <p:spPr bwMode="ltGray">
            <a:xfrm>
              <a:off x="80" y="1847"/>
              <a:ext cx="353" cy="21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zh-TW" sz="2400" i="0"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4235" name="Rectangle 139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defRPr/>
              </a:pPr>
              <a:endParaRPr lang="zh-TW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7" r:id="rId1"/>
    <p:sldLayoutId id="2147485065" r:id="rId2"/>
    <p:sldLayoutId id="2147485066" r:id="rId3"/>
    <p:sldLayoutId id="2147485067" r:id="rId4"/>
    <p:sldLayoutId id="2147485068" r:id="rId5"/>
    <p:sldLayoutId id="2147485069" r:id="rId6"/>
    <p:sldLayoutId id="2147485070" r:id="rId7"/>
    <p:sldLayoutId id="2147485071" r:id="rId8"/>
    <p:sldLayoutId id="2147485072" r:id="rId9"/>
    <p:sldLayoutId id="2147485073" r:id="rId10"/>
    <p:sldLayoutId id="2147485074" r:id="rId11"/>
    <p:sldLayoutId id="2147485075" r:id="rId12"/>
    <p:sldLayoutId id="2147485076" r:id="rId13"/>
    <p:sldLayoutId id="2147485078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12546 L -5.55556E-7 -1.11111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n"/>
        <a:defRPr kumimoji="1" sz="3200">
          <a:solidFill>
            <a:srgbClr val="0000C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Ø"/>
        <a:defRPr kumimoji="1" sz="2800">
          <a:solidFill>
            <a:srgbClr val="993300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ü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3300"/>
        </a:buClr>
        <a:buSzPct val="60000"/>
        <a:buFont typeface="Wingdings" pitchFamily="2" charset="2"/>
        <a:buChar char="l"/>
        <a:defRPr kumimoji="1" sz="2000">
          <a:solidFill>
            <a:srgbClr val="0000CC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rgbClr val="0000CC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rgbClr val="0000CC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rgbClr val="0000CC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rgbClr val="0000CC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rgbClr val="0000CC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png"/><Relationship Id="rId12" Type="http://schemas.openxmlformats.org/officeDocument/2006/relationships/image" Target="../media/image1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jpe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33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jrxokMq8Rk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hyperlink" Target="https://www.youtube.com/watch?v=Aut32pR5PQA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OKRouSSD6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ynq.io/community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unity3d.com/get-unity/download" TargetMode="External"/><Relationship Id="rId7" Type="http://schemas.openxmlformats.org/officeDocument/2006/relationships/hyperlink" Target="https://www.youtube.com/watch?v=7_JdDUGmLL0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ketchfab.com/" TargetMode="External"/><Relationship Id="rId5" Type="http://schemas.openxmlformats.org/officeDocument/2006/relationships/hyperlink" Target="https://free3d.com/3d-models/car" TargetMode="External"/><Relationship Id="rId4" Type="http://schemas.openxmlformats.org/officeDocument/2006/relationships/hyperlink" Target="https://www.youtube.com/watch?v=nPW6tKeaps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the-mostly-complete-chart-of-neural-networks-explained-3fb6f236746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33375"/>
            <a:ext cx="9144000" cy="3455665"/>
          </a:xfrm>
        </p:spPr>
        <p:txBody>
          <a:bodyPr lIns="0" rIns="0"/>
          <a:lstStyle/>
          <a:p>
            <a:pPr algn="ctr" eaLnBrk="1" hangingPunct="1">
              <a:defRPr/>
            </a:pPr>
            <a:r>
              <a:rPr lang="zh-TW" altLang="en-US" sz="3600" b="1" spc="-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教育部</a:t>
            </a:r>
            <a:r>
              <a:rPr lang="en-US" altLang="zh-TW" sz="3600" b="1" spc="-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zh-TW" sz="3600" b="1" spc="-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zh-TW" sz="3600" b="1" spc="-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110</a:t>
            </a:r>
            <a:r>
              <a:rPr lang="zh-TW" altLang="en-US" sz="3600" b="1" spc="-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學年智慧</a:t>
            </a:r>
            <a:r>
              <a:rPr lang="zh-TW" altLang="en-US" sz="3600" b="1" spc="-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晶片應用與聯網</a:t>
            </a:r>
            <a:r>
              <a:rPr lang="zh-TW" altLang="en-US" sz="3600" b="1" spc="-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技術</a:t>
            </a:r>
            <a:r>
              <a:rPr lang="en-US" altLang="zh-TW" sz="3600" b="1" spc="-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zh-TW" sz="3600" b="1" spc="-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zh-TW" sz="2000" spc="-20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(110-5460)</a:t>
            </a:r>
            <a:r>
              <a:rPr lang="en-US" altLang="zh-TW" sz="3600" b="1" spc="-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zh-TW" sz="3600" b="1" spc="-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zh-TW" altLang="en-US" sz="3600" b="1" spc="-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課程推廣</a:t>
            </a:r>
            <a:r>
              <a:rPr lang="zh-TW" altLang="en-US" sz="3600" b="1" spc="-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計畫</a:t>
            </a:r>
            <a:r>
              <a:rPr lang="zh-TW" altLang="en-US" sz="3600" b="1" spc="-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分享</a:t>
            </a:r>
            <a:r>
              <a:rPr lang="en-US" altLang="zh-TW" sz="3600" b="1" spc="-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zh-TW" sz="3600" b="1" spc="-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zh-TW" sz="3600" b="1" spc="-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zh-TW" sz="3600" b="1" spc="-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zh-TW" altLang="en-US" sz="3600" b="1" spc="-2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課程：</a:t>
            </a:r>
            <a:r>
              <a:rPr lang="en-US" altLang="zh-TW" sz="3600" b="1" spc="-2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110-2 </a:t>
            </a:r>
            <a:r>
              <a:rPr lang="zh-TW" altLang="en-US" sz="3600" b="1" spc="-2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「神經網路加速技術」</a:t>
            </a:r>
            <a:endParaRPr lang="en-US" altLang="zh-TW" sz="3600" b="1" dirty="0" smtClean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05064"/>
            <a:ext cx="6400800" cy="252020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TW" sz="2400" dirty="0" smtClean="0"/>
          </a:p>
          <a:p>
            <a:pPr eaLnBrk="1" hangingPunct="1">
              <a:lnSpc>
                <a:spcPct val="80000"/>
              </a:lnSpc>
            </a:pPr>
            <a:r>
              <a:rPr lang="zh-TW" altLang="en-US" sz="2800" dirty="0" smtClean="0"/>
              <a:t>任課教師：黃宗柱</a:t>
            </a:r>
            <a:endParaRPr lang="en-US" altLang="zh-TW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zh-TW" sz="2800" dirty="0" smtClean="0"/>
              <a:t>2022/04/04</a:t>
            </a:r>
          </a:p>
          <a:p>
            <a:pPr eaLnBrk="1" hangingPunct="1">
              <a:lnSpc>
                <a:spcPct val="80000"/>
              </a:lnSpc>
            </a:pPr>
            <a:endParaRPr lang="en-US" altLang="zh-TW" sz="28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1" y="1946077"/>
            <a:ext cx="4739239" cy="4641899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483" y="1340768"/>
            <a:ext cx="4189661" cy="4848112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259632" y="214313"/>
            <a:ext cx="788436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網路上支援的教材</a:t>
            </a:r>
            <a:r>
              <a:rPr lang="en-US" altLang="zh-TW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(1/3)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3131840" y="1196752"/>
            <a:ext cx="5904656" cy="4539736"/>
            <a:chOff x="89472" y="1412776"/>
            <a:chExt cx="5904656" cy="4539736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04" y="1412776"/>
              <a:ext cx="5886624" cy="4539736"/>
            </a:xfrm>
            <a:prstGeom prst="rect">
              <a:avLst/>
            </a:prstGeom>
            <a:ln w="28575">
              <a:solidFill>
                <a:srgbClr val="0000FF"/>
              </a:solidFill>
            </a:ln>
          </p:spPr>
        </p:pic>
        <p:sp>
          <p:nvSpPr>
            <p:cNvPr id="5" name="文字方塊 4"/>
            <p:cNvSpPr txBox="1"/>
            <p:nvPr/>
          </p:nvSpPr>
          <p:spPr>
            <a:xfrm>
              <a:off x="89472" y="1556792"/>
              <a:ext cx="33837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800" b="1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http://</a:t>
              </a:r>
              <a:r>
                <a:rPr lang="en-US" altLang="zh-TW" sz="2800" b="1" i="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www.pynq.io</a:t>
              </a:r>
              <a:endParaRPr lang="zh-TW" altLang="en-US" sz="2800" b="1" i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22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259632" y="214313"/>
            <a:ext cx="788436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網路上支援的教材</a:t>
            </a:r>
            <a:r>
              <a:rPr lang="en-US" altLang="zh-TW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(2/3)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04" y="1045133"/>
            <a:ext cx="8928992" cy="562567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5496" y="908050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FPGA Developer on </a:t>
            </a:r>
            <a:r>
              <a:rPr lang="en-US" altLang="zh-TW" sz="2400" b="1" i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Youtube</a:t>
            </a:r>
            <a:endParaRPr lang="zh-TW" altLang="en-US" sz="2400" b="1" i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869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259632" y="214313"/>
            <a:ext cx="788436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網路上支援的教材</a:t>
            </a:r>
            <a:r>
              <a:rPr lang="en-US" altLang="zh-TW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(3/3)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179512" y="1340768"/>
            <a:ext cx="8856984" cy="5328592"/>
            <a:chOff x="251520" y="1556792"/>
            <a:chExt cx="7926055" cy="504056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1556792"/>
              <a:ext cx="7926055" cy="5040560"/>
            </a:xfrm>
            <a:prstGeom prst="rect">
              <a:avLst/>
            </a:prstGeom>
            <a:ln w="28575">
              <a:solidFill>
                <a:srgbClr val="0000FF"/>
              </a:solidFill>
            </a:ln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4048" y="1772816"/>
              <a:ext cx="2273821" cy="789427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4556782" y="2505790"/>
              <a:ext cx="32555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TW" sz="2400" b="1" i="0" dirty="0">
                  <a:solidFill>
                    <a:srgbClr val="0000FF"/>
                  </a:solidFill>
                  <a:latin typeface="+mj-lt"/>
                </a:rPr>
                <a:t>https://www.youtube.com/user/xilinxinc</a:t>
              </a:r>
              <a:endParaRPr lang="zh-TW" altLang="en-US" sz="2400" b="1" i="0" dirty="0">
                <a:solidFill>
                  <a:srgbClr val="0000FF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063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115616" y="214313"/>
            <a:ext cx="8028384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0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110-2</a:t>
            </a:r>
            <a:r>
              <a:rPr lang="zh-TW" altLang="en-US" sz="40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專題式學習</a:t>
            </a:r>
            <a:r>
              <a:rPr lang="en-US" altLang="zh-TW" sz="40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(PBL)</a:t>
            </a:r>
            <a:r>
              <a:rPr lang="zh-TW" altLang="en-US" sz="40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專題規畫</a:t>
            </a:r>
            <a:endParaRPr lang="en-US" altLang="zh-TW" sz="4000" b="1" i="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3" name="群組 62"/>
          <p:cNvGrpSpPr/>
          <p:nvPr/>
        </p:nvGrpSpPr>
        <p:grpSpPr>
          <a:xfrm>
            <a:off x="48587" y="1294107"/>
            <a:ext cx="8849338" cy="5474807"/>
            <a:chOff x="48587" y="1294107"/>
            <a:chExt cx="8849338" cy="5474807"/>
          </a:xfrm>
        </p:grpSpPr>
        <p:grpSp>
          <p:nvGrpSpPr>
            <p:cNvPr id="4" name="群組 2"/>
            <p:cNvGrpSpPr>
              <a:grpSpLocks/>
            </p:cNvGrpSpPr>
            <p:nvPr/>
          </p:nvGrpSpPr>
          <p:grpSpPr bwMode="auto">
            <a:xfrm>
              <a:off x="323528" y="2060848"/>
              <a:ext cx="8493125" cy="3654425"/>
              <a:chOff x="179388" y="3014935"/>
              <a:chExt cx="8493190" cy="3654425"/>
            </a:xfrm>
          </p:grpSpPr>
          <p:grpSp>
            <p:nvGrpSpPr>
              <p:cNvPr id="5" name="群組 8"/>
              <p:cNvGrpSpPr>
                <a:grpSpLocks/>
              </p:cNvGrpSpPr>
              <p:nvPr/>
            </p:nvGrpSpPr>
            <p:grpSpPr bwMode="auto">
              <a:xfrm>
                <a:off x="179388" y="3014935"/>
                <a:ext cx="8480425" cy="3654425"/>
                <a:chOff x="375265" y="3087861"/>
                <a:chExt cx="8479741" cy="3653507"/>
              </a:xfrm>
            </p:grpSpPr>
            <p:grpSp>
              <p:nvGrpSpPr>
                <p:cNvPr id="8" name="群組 27"/>
                <p:cNvGrpSpPr>
                  <a:grpSpLocks/>
                </p:cNvGrpSpPr>
                <p:nvPr/>
              </p:nvGrpSpPr>
              <p:grpSpPr bwMode="auto">
                <a:xfrm>
                  <a:off x="7055006" y="4230883"/>
                  <a:ext cx="1800000" cy="1107482"/>
                  <a:chOff x="7019785" y="6803294"/>
                  <a:chExt cx="3048000" cy="1714500"/>
                </a:xfrm>
              </p:grpSpPr>
              <p:pic>
                <p:nvPicPr>
                  <p:cNvPr id="50" name="Picture 9" descr="Getting started with Xilinx USP ZCU104 and See3CAM_CU30_CHL_TC_BX | e-con  Systems - YouTube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19785" y="6803294"/>
                    <a:ext cx="3048000" cy="17145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1" name="文字方塊 50"/>
                  <p:cNvSpPr txBox="1"/>
                  <p:nvPr/>
                </p:nvSpPr>
                <p:spPr>
                  <a:xfrm>
                    <a:off x="7019736" y="7935493"/>
                    <a:ext cx="1701485" cy="57248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altLang="zh-TW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rPr>
                      <a:t>ZCU104</a:t>
                    </a:r>
                    <a:endParaRPr lang="zh-TW" altLang="en-US" dirty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52" name="文字方塊 51"/>
                  <p:cNvSpPr txBox="1"/>
                  <p:nvPr/>
                </p:nvSpPr>
                <p:spPr>
                  <a:xfrm>
                    <a:off x="7019736" y="6996918"/>
                    <a:ext cx="1314417" cy="57002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altLang="zh-TW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rPr>
                      <a:t>PYNQ</a:t>
                    </a:r>
                    <a:endParaRPr lang="zh-TW" altLang="en-US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Black" panose="020B0A04020102020204" pitchFamily="34" charset="0"/>
                    </a:endParaRPr>
                  </a:p>
                </p:txBody>
              </p:sp>
            </p:grpSp>
            <p:grpSp>
              <p:nvGrpSpPr>
                <p:cNvPr id="9" name="群組 28"/>
                <p:cNvGrpSpPr>
                  <a:grpSpLocks/>
                </p:cNvGrpSpPr>
                <p:nvPr/>
              </p:nvGrpSpPr>
              <p:grpSpPr bwMode="auto">
                <a:xfrm>
                  <a:off x="7055006" y="3087861"/>
                  <a:ext cx="1800000" cy="908769"/>
                  <a:chOff x="2395860" y="5426107"/>
                  <a:chExt cx="2371429" cy="1133333"/>
                </a:xfrm>
              </p:grpSpPr>
              <p:pic>
                <p:nvPicPr>
                  <p:cNvPr id="48" name="圖片 42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95860" y="5426107"/>
                    <a:ext cx="2371429" cy="11333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9" name="文字方塊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95860" y="6190108"/>
                    <a:ext cx="1751442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lnSpc>
                        <a:spcPct val="120000"/>
                      </a:lnSpc>
                      <a:spcBef>
                        <a:spcPct val="20000"/>
                      </a:spcBef>
                      <a:buSzPct val="100000"/>
                      <a:buChar char="•"/>
                      <a:defRPr kumimoji="1" sz="2800" b="1">
                        <a:solidFill>
                          <a:srgbClr val="0033CC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</a:defRPr>
                    </a:lvl1pPr>
                    <a:lvl2pPr marL="742950" indent="-285750">
                      <a:lnSpc>
                        <a:spcPct val="120000"/>
                      </a:lnSpc>
                      <a:spcBef>
                        <a:spcPct val="20000"/>
                      </a:spcBef>
                      <a:buSzPct val="100000"/>
                      <a:buChar char="–"/>
                      <a:defRPr kumimoji="1" sz="2000" b="1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</a:defRPr>
                    </a:lvl2pPr>
                    <a:lvl3pPr marL="1143000" indent="-228600">
                      <a:lnSpc>
                        <a:spcPct val="120000"/>
                      </a:lnSpc>
                      <a:spcBef>
                        <a:spcPct val="20000"/>
                      </a:spcBef>
                      <a:buSzPct val="100000"/>
                      <a:buChar char="•"/>
                      <a:defRPr kumimoji="1" sz="2400" b="1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00000"/>
                      <a:buChar char="–"/>
                      <a:defRPr kumimoji="1" sz="2000" b="1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</a:defRPr>
                    </a:lvl4pPr>
                    <a:lvl5pPr marL="2057400" indent="-228600">
                      <a:spcBef>
                        <a:spcPct val="20000"/>
                      </a:spcBef>
                      <a:buSzPct val="100000"/>
                      <a:buChar char="•"/>
                      <a:defRPr kumimoji="1" sz="2000" b="1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kumimoji="1" sz="2000" b="1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kumimoji="1" sz="2000" b="1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kumimoji="1" sz="2000" b="1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kumimoji="1" sz="2000" b="1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SzTx/>
                      <a:buFontTx/>
                      <a:buNone/>
                    </a:pPr>
                    <a:r>
                      <a:rPr lang="en-US" altLang="zh-TW" sz="180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(HLS + Vivado)</a:t>
                    </a:r>
                    <a:endParaRPr lang="zh-TW" altLang="en-US" sz="180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0" name="群組 29"/>
                <p:cNvGrpSpPr>
                  <a:grpSpLocks/>
                </p:cNvGrpSpPr>
                <p:nvPr/>
              </p:nvGrpSpPr>
              <p:grpSpPr bwMode="auto">
                <a:xfrm>
                  <a:off x="7055006" y="5560485"/>
                  <a:ext cx="1800000" cy="1180883"/>
                  <a:chOff x="11757025" y="-1835881"/>
                  <a:chExt cx="2725269" cy="2007331"/>
                </a:xfrm>
              </p:grpSpPr>
              <p:pic>
                <p:nvPicPr>
                  <p:cNvPr id="46" name="Picture 11" descr="燒機室｜奕鴻機械設備有限公司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757025" y="-1835881"/>
                    <a:ext cx="2676441" cy="20073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7" name="文字方塊 46"/>
                  <p:cNvSpPr txBox="1"/>
                  <p:nvPr/>
                </p:nvSpPr>
                <p:spPr>
                  <a:xfrm>
                    <a:off x="12706308" y="-597436"/>
                    <a:ext cx="1776084" cy="628598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zh-TW" altLang="en-US" i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</a:rPr>
                      <a:t>輝達系統</a:t>
                    </a:r>
                  </a:p>
                </p:txBody>
              </p:sp>
            </p:grpSp>
            <p:pic>
              <p:nvPicPr>
                <p:cNvPr id="11" name="圖片 20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265" y="3128290"/>
                  <a:ext cx="1800000" cy="649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" name="文字方塊 24"/>
                <p:cNvSpPr txBox="1">
                  <a:spLocks noChangeAspect="1"/>
                </p:cNvSpPr>
                <p:nvPr/>
              </p:nvSpPr>
              <p:spPr bwMode="auto">
                <a:xfrm>
                  <a:off x="392912" y="5426268"/>
                  <a:ext cx="1800000" cy="410150"/>
                </a:xfrm>
                <a:prstGeom prst="rect">
                  <a:avLst/>
                </a:prstGeom>
                <a:solidFill>
                  <a:srgbClr val="FF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800" b="1">
                      <a:solidFill>
                        <a:srgbClr val="0033CC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1pPr>
                  <a:lvl2pPr marL="742950" indent="-28575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4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SzTx/>
                    <a:buFontTx/>
                    <a:buNone/>
                  </a:pPr>
                  <a:r>
                    <a:rPr lang="en-US" altLang="zh-TW" sz="180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Region Prop.</a:t>
                  </a:r>
                  <a:endParaRPr lang="zh-TW" altLang="en-US" sz="1800">
                    <a:solidFill>
                      <a:srgbClr val="0000FF"/>
                    </a:solidFill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14" name="圖片 25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265" y="6205968"/>
                  <a:ext cx="1800000" cy="432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5" name="群組 26"/>
                <p:cNvGrpSpPr>
                  <a:grpSpLocks noChangeAspect="1"/>
                </p:cNvGrpSpPr>
                <p:nvPr/>
              </p:nvGrpSpPr>
              <p:grpSpPr bwMode="auto">
                <a:xfrm>
                  <a:off x="375265" y="4189656"/>
                  <a:ext cx="1800000" cy="827750"/>
                  <a:chOff x="976466" y="1599160"/>
                  <a:chExt cx="2543661" cy="1315489"/>
                </a:xfrm>
              </p:grpSpPr>
              <p:pic>
                <p:nvPicPr>
                  <p:cNvPr id="44" name="圖片 47"/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76466" y="1599160"/>
                    <a:ext cx="2543661" cy="13154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5" name="文字方塊 44"/>
                  <p:cNvSpPr txBox="1"/>
                  <p:nvPr/>
                </p:nvSpPr>
                <p:spPr>
                  <a:xfrm>
                    <a:off x="994412" y="1621308"/>
                    <a:ext cx="1200114" cy="43635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altLang="zh-TW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Dataset</a:t>
                    </a:r>
                    <a:endParaRPr lang="zh-TW" altLang="en-US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6" name="群組 5"/>
                <p:cNvGrpSpPr>
                  <a:grpSpLocks/>
                </p:cNvGrpSpPr>
                <p:nvPr/>
              </p:nvGrpSpPr>
              <p:grpSpPr bwMode="auto">
                <a:xfrm>
                  <a:off x="2339752" y="3128289"/>
                  <a:ext cx="4539278" cy="3587775"/>
                  <a:chOff x="2841035" y="3128289"/>
                  <a:chExt cx="4539278" cy="3587775"/>
                </a:xfrm>
              </p:grpSpPr>
              <p:grpSp>
                <p:nvGrpSpPr>
                  <p:cNvPr id="30" name="群組 19"/>
                  <p:cNvGrpSpPr>
                    <a:grpSpLocks/>
                  </p:cNvGrpSpPr>
                  <p:nvPr/>
                </p:nvGrpSpPr>
                <p:grpSpPr bwMode="auto">
                  <a:xfrm>
                    <a:off x="2841035" y="3128289"/>
                    <a:ext cx="4539278" cy="3587775"/>
                    <a:chOff x="1031898" y="-3336025"/>
                    <a:chExt cx="5883251" cy="3934764"/>
                  </a:xfrm>
                </p:grpSpPr>
                <p:sp>
                  <p:nvSpPr>
                    <p:cNvPr id="42" name="矩形 41"/>
                    <p:cNvSpPr/>
                    <p:nvPr/>
                  </p:nvSpPr>
                  <p:spPr>
                    <a:xfrm>
                      <a:off x="1032799" y="-3336848"/>
                      <a:ext cx="5882024" cy="3935490"/>
                    </a:xfrm>
                    <a:prstGeom prst="rect">
                      <a:avLst/>
                    </a:prstGeom>
                    <a:solidFill>
                      <a:srgbClr val="CCFFCC"/>
                    </a:solidFill>
                    <a:ln>
                      <a:solidFill>
                        <a:srgbClr val="0000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TW" altLang="en-US"/>
                    </a:p>
                  </p:txBody>
                </p:sp>
                <p:sp>
                  <p:nvSpPr>
                    <p:cNvPr id="43" name="文字方塊 42"/>
                    <p:cNvSpPr txBox="1"/>
                    <p:nvPr/>
                  </p:nvSpPr>
                  <p:spPr>
                    <a:xfrm>
                      <a:off x="2763047" y="-3288112"/>
                      <a:ext cx="2047085" cy="438630"/>
                    </a:xfrm>
                    <a:prstGeom prst="rect">
                      <a:avLst/>
                    </a:prstGeom>
                    <a:noFill/>
                  </p:spPr>
                  <p:txBody>
                    <a:bodyPr wrap="none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altLang="zh-TW" sz="2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rial" panose="020B0604020202020204" pitchFamily="34" charset="0"/>
                        </a:rPr>
                        <a:t>TAIWAN Online</a:t>
                      </a:r>
                      <a:endParaRPr lang="zh-TW" altLang="en-US" sz="20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1" name="群組 4"/>
                  <p:cNvGrpSpPr>
                    <a:grpSpLocks/>
                  </p:cNvGrpSpPr>
                  <p:nvPr/>
                </p:nvGrpSpPr>
                <p:grpSpPr bwMode="auto">
                  <a:xfrm>
                    <a:off x="4379913" y="3632930"/>
                    <a:ext cx="2856268" cy="2917782"/>
                    <a:chOff x="5652120" y="3632930"/>
                    <a:chExt cx="2856268" cy="2917782"/>
                  </a:xfrm>
                </p:grpSpPr>
                <p:grpSp>
                  <p:nvGrpSpPr>
                    <p:cNvPr id="36" name="群組 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52120" y="3632930"/>
                      <a:ext cx="2856268" cy="1447800"/>
                      <a:chOff x="3838792" y="-2484396"/>
                      <a:chExt cx="2830582" cy="1447800"/>
                    </a:xfrm>
                  </p:grpSpPr>
                  <p:pic>
                    <p:nvPicPr>
                      <p:cNvPr id="40" name="圖片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754" b="18436"/>
                      <a:stretch>
                        <a:fillRect/>
                      </a:stretch>
                    </p:blipFill>
                    <p:spPr bwMode="auto">
                      <a:xfrm>
                        <a:off x="3838792" y="-2484396"/>
                        <a:ext cx="2830582" cy="1447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41" name="文字方塊 40"/>
                      <p:cNvSpPr txBox="1"/>
                      <p:nvPr/>
                    </p:nvSpPr>
                    <p:spPr>
                      <a:xfrm>
                        <a:off x="5116149" y="-2443825"/>
                        <a:ext cx="1239610" cy="3697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en-US" altLang="zh-TW" dirty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rPr>
                          <a:t>AN-TCBNN</a:t>
                        </a:r>
                        <a:endParaRPr lang="zh-TW" altLang="en-US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37" name="群組 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52120" y="5312462"/>
                      <a:ext cx="2856265" cy="1238250"/>
                      <a:chOff x="3497312" y="-804864"/>
                      <a:chExt cx="3201937" cy="1238250"/>
                    </a:xfrm>
                  </p:grpSpPr>
                  <p:graphicFrame>
                    <p:nvGraphicFramePr>
                      <p:cNvPr id="38" name="物件 36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3497312" y="-804864"/>
                      <a:ext cx="3201937" cy="1238250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spid="_x0000_s282689" name="Visio" r:id="rId11" imgW="5657934" imgH="1895400" progId="Visio.Drawing.15">
                              <p:embed/>
                            </p:oleObj>
                          </mc:Choice>
                          <mc:Fallback>
                            <p:oleObj name="Visio" r:id="rId11" imgW="5657934" imgH="1895400" progId="Visio.Drawing.15">
                              <p:embed/>
                              <p:pic>
                                <p:nvPicPr>
                                  <p:cNvPr id="74" name="物件 36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12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3497312" y="-804864"/>
                                    <a:ext cx="3201937" cy="1238250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chemeClr val="bg1"/>
                                  </a:solidFill>
                                  <a:ln w="9525">
                                    <a:solidFill>
                                      <a:srgbClr val="0000FF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  <p:sp>
                    <p:nvSpPr>
                      <p:cNvPr id="39" name="文字方塊 38"/>
                      <p:cNvSpPr txBox="1"/>
                      <p:nvPr/>
                    </p:nvSpPr>
                    <p:spPr>
                      <a:xfrm>
                        <a:off x="4796333" y="-461535"/>
                        <a:ext cx="1249204" cy="3697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en-US" altLang="zh-TW" dirty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rPr>
                          <a:t>AN-RRNS</a:t>
                        </a:r>
                        <a:endParaRPr lang="zh-TW" altLang="en-US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32" name="群組 3"/>
                  <p:cNvGrpSpPr>
                    <a:grpSpLocks/>
                  </p:cNvGrpSpPr>
                  <p:nvPr/>
                </p:nvGrpSpPr>
                <p:grpSpPr bwMode="auto">
                  <a:xfrm>
                    <a:off x="2913043" y="4257894"/>
                    <a:ext cx="1433820" cy="2325781"/>
                    <a:chOff x="3012068" y="3999120"/>
                    <a:chExt cx="1433820" cy="2325781"/>
                  </a:xfrm>
                </p:grpSpPr>
                <p:sp>
                  <p:nvSpPr>
                    <p:cNvPr id="33" name="文字方塊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084928" y="3999120"/>
                      <a:ext cx="1151276" cy="584775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SzPct val="100000"/>
                        <a:buChar char="•"/>
                        <a:defRPr kumimoji="1" sz="2800" b="1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SzPct val="100000"/>
                        <a:buChar char="–"/>
                        <a:defRPr kumimoji="1" sz="2000" b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SzPct val="100000"/>
                        <a:buChar char="•"/>
                        <a:defRPr kumimoji="1" sz="2400" b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buChar char="–"/>
                        <a:defRPr kumimoji="1" sz="2000" b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buChar char="•"/>
                        <a:defRPr kumimoji="1" sz="2000" b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kumimoji="1" sz="2000" b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kumimoji="1" sz="2000" b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kumimoji="1" sz="2000" b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kumimoji="1" sz="2000" b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  <a:buSzTx/>
                        <a:buFontTx/>
                        <a:buNone/>
                      </a:pPr>
                      <a:r>
                        <a:rPr lang="en-US" altLang="zh-TW" sz="1600" b="0" i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Resolution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  <a:buSzTx/>
                        <a:buFontTx/>
                        <a:buNone/>
                      </a:pPr>
                      <a:r>
                        <a:rPr lang="en-US" altLang="zh-TW" sz="1600" b="0" i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Analysis</a:t>
                      </a:r>
                      <a:endParaRPr lang="zh-TW" altLang="en-US" sz="1600" b="0" i="0">
                        <a:solidFill>
                          <a:srgbClr val="0000FF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" name="文字方塊 3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012068" y="4874016"/>
                      <a:ext cx="1335622" cy="584775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buSzPct val="100000"/>
                        <a:buChar char="•"/>
                        <a:defRPr kumimoji="1" sz="2800" b="1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buSzPct val="100000"/>
                        <a:buChar char="–"/>
                        <a:defRPr kumimoji="1" sz="2000" b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ct val="20000"/>
                        </a:spcBef>
                        <a:buSzPct val="100000"/>
                        <a:buChar char="•"/>
                        <a:defRPr kumimoji="1" sz="2400" b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buChar char="–"/>
                        <a:defRPr kumimoji="1" sz="2000" b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buChar char="•"/>
                        <a:defRPr kumimoji="1" sz="2000" b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kumimoji="1" sz="2000" b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kumimoji="1" sz="2000" b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kumimoji="1" sz="2000" b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kumimoji="1" sz="2000" b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  <a:buSzTx/>
                        <a:buFontTx/>
                        <a:buNone/>
                      </a:pPr>
                      <a:r>
                        <a:rPr lang="en-US" altLang="zh-TW" sz="1600" b="0" i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Quantization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  <a:buSzTx/>
                        <a:buFontTx/>
                        <a:buNone/>
                      </a:pPr>
                      <a:r>
                        <a:rPr lang="en-US" altLang="zh-TW" sz="1600" b="0" i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Synthesis</a:t>
                      </a:r>
                      <a:endParaRPr lang="zh-TW" altLang="en-US" sz="1600" b="0" i="0">
                        <a:solidFill>
                          <a:srgbClr val="0000FF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5" name="文字方塊 34"/>
                    <p:cNvSpPr txBox="1"/>
                    <p:nvPr/>
                  </p:nvSpPr>
                  <p:spPr>
                    <a:xfrm>
                      <a:off x="3018537" y="5739831"/>
                      <a:ext cx="1427058" cy="585640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>
                      <a:solidFill>
                        <a:srgbClr val="0000FF"/>
                      </a:solidFill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>
                        <a:defRPr/>
                      </a:pPr>
                      <a:r>
                        <a:rPr lang="en-US" altLang="zh-TW" sz="1600" b="0" i="0" spc="-50" dirty="0">
                          <a:solidFill>
                            <a:srgbClr val="0000FF"/>
                          </a:solidFill>
                        </a:rPr>
                        <a:t>Dynamic-Range</a:t>
                      </a:r>
                    </a:p>
                    <a:p>
                      <a:pPr algn="ctr">
                        <a:defRPr/>
                      </a:pPr>
                      <a:r>
                        <a:rPr lang="en-US" altLang="zh-TW" sz="1600" b="0" i="0" dirty="0">
                          <a:solidFill>
                            <a:srgbClr val="0000FF"/>
                          </a:solidFill>
                        </a:rPr>
                        <a:t> Analysis</a:t>
                      </a:r>
                      <a:endParaRPr lang="zh-TW" altLang="en-US" sz="1600" b="0" i="0" dirty="0">
                        <a:solidFill>
                          <a:srgbClr val="0000FF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17" name="向下箭號 6"/>
                <p:cNvSpPr>
                  <a:spLocks noChangeArrowheads="1"/>
                </p:cNvSpPr>
                <p:nvPr/>
              </p:nvSpPr>
              <p:spPr bwMode="auto">
                <a:xfrm>
                  <a:off x="1180674" y="3799979"/>
                  <a:ext cx="172057" cy="347361"/>
                </a:xfrm>
                <a:prstGeom prst="downArrow">
                  <a:avLst>
                    <a:gd name="adj1" fmla="val 50000"/>
                    <a:gd name="adj2" fmla="val 50004"/>
                  </a:avLst>
                </a:prstGeom>
                <a:solidFill>
                  <a:srgbClr val="FFFF00"/>
                </a:solidFill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 anchor="ctr"/>
                <a:lstStyle>
                  <a:lvl1pPr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800" b="1">
                      <a:solidFill>
                        <a:srgbClr val="0033CC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1pPr>
                  <a:lvl2pPr marL="742950" indent="-28575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4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SzTx/>
                    <a:buFontTx/>
                    <a:buNone/>
                  </a:pPr>
                  <a:endParaRPr lang="zh-TW" altLang="en-US" sz="180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" name="向下箭號 17"/>
                <p:cNvSpPr>
                  <a:spLocks noChangeArrowheads="1"/>
                </p:cNvSpPr>
                <p:nvPr/>
              </p:nvSpPr>
              <p:spPr bwMode="auto">
                <a:xfrm>
                  <a:off x="1180674" y="5048156"/>
                  <a:ext cx="172057" cy="347361"/>
                </a:xfrm>
                <a:prstGeom prst="downArrow">
                  <a:avLst>
                    <a:gd name="adj1" fmla="val 50000"/>
                    <a:gd name="adj2" fmla="val 50004"/>
                  </a:avLst>
                </a:prstGeom>
                <a:solidFill>
                  <a:srgbClr val="FFFF00"/>
                </a:solidFill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 anchor="ctr"/>
                <a:lstStyle>
                  <a:lvl1pPr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800" b="1">
                      <a:solidFill>
                        <a:srgbClr val="0033CC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1pPr>
                  <a:lvl2pPr marL="742950" indent="-28575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4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SzTx/>
                    <a:buFontTx/>
                    <a:buNone/>
                  </a:pPr>
                  <a:endParaRPr lang="zh-TW" altLang="en-US" sz="180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" name="向下箭號 52"/>
                <p:cNvSpPr>
                  <a:spLocks noChangeArrowheads="1"/>
                </p:cNvSpPr>
                <p:nvPr/>
              </p:nvSpPr>
              <p:spPr bwMode="auto">
                <a:xfrm>
                  <a:off x="1180674" y="5889951"/>
                  <a:ext cx="172057" cy="347361"/>
                </a:xfrm>
                <a:prstGeom prst="downArrow">
                  <a:avLst>
                    <a:gd name="adj1" fmla="val 50000"/>
                    <a:gd name="adj2" fmla="val 50004"/>
                  </a:avLst>
                </a:prstGeom>
                <a:solidFill>
                  <a:srgbClr val="FFFF00"/>
                </a:solidFill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 anchor="ctr"/>
                <a:lstStyle>
                  <a:lvl1pPr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800" b="1">
                      <a:solidFill>
                        <a:srgbClr val="0033CC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1pPr>
                  <a:lvl2pPr marL="742950" indent="-28575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4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SzTx/>
                    <a:buFontTx/>
                    <a:buNone/>
                  </a:pPr>
                  <a:endParaRPr lang="zh-TW" altLang="en-US" sz="180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" name="向下箭號 53"/>
                <p:cNvSpPr>
                  <a:spLocks noChangeArrowheads="1"/>
                </p:cNvSpPr>
                <p:nvPr/>
              </p:nvSpPr>
              <p:spPr bwMode="auto">
                <a:xfrm rot="-5400000">
                  <a:off x="2135529" y="6248287"/>
                  <a:ext cx="172057" cy="347361"/>
                </a:xfrm>
                <a:prstGeom prst="downArrow">
                  <a:avLst>
                    <a:gd name="adj1" fmla="val 50000"/>
                    <a:gd name="adj2" fmla="val 50004"/>
                  </a:avLst>
                </a:prstGeom>
                <a:solidFill>
                  <a:srgbClr val="FFFF00"/>
                </a:solidFill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 anchor="ctr"/>
                <a:lstStyle>
                  <a:lvl1pPr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800" b="1">
                      <a:solidFill>
                        <a:srgbClr val="0033CC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1pPr>
                  <a:lvl2pPr marL="742950" indent="-28575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4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9pPr>
                </a:lstStyle>
                <a:p>
                  <a:pPr algn="r">
                    <a:lnSpc>
                      <a:spcPct val="100000"/>
                    </a:lnSpc>
                    <a:spcBef>
                      <a:spcPct val="0"/>
                    </a:spcBef>
                    <a:buSzTx/>
                    <a:buFontTx/>
                    <a:buNone/>
                  </a:pPr>
                  <a:endParaRPr lang="zh-TW" altLang="en-US" sz="180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" name="向下箭號 54"/>
                <p:cNvSpPr>
                  <a:spLocks noChangeArrowheads="1"/>
                </p:cNvSpPr>
                <p:nvPr/>
              </p:nvSpPr>
              <p:spPr bwMode="auto">
                <a:xfrm rot="-5400000">
                  <a:off x="2194036" y="4428349"/>
                  <a:ext cx="172057" cy="347361"/>
                </a:xfrm>
                <a:prstGeom prst="downArrow">
                  <a:avLst>
                    <a:gd name="adj1" fmla="val 50000"/>
                    <a:gd name="adj2" fmla="val 50004"/>
                  </a:avLst>
                </a:prstGeom>
                <a:solidFill>
                  <a:srgbClr val="FFFF00"/>
                </a:solidFill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 anchor="ctr"/>
                <a:lstStyle>
                  <a:lvl1pPr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800" b="1">
                      <a:solidFill>
                        <a:srgbClr val="0033CC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1pPr>
                  <a:lvl2pPr marL="742950" indent="-28575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4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9pPr>
                </a:lstStyle>
                <a:p>
                  <a:pPr algn="r">
                    <a:lnSpc>
                      <a:spcPct val="100000"/>
                    </a:lnSpc>
                    <a:spcBef>
                      <a:spcPct val="0"/>
                    </a:spcBef>
                    <a:buSzTx/>
                    <a:buFontTx/>
                    <a:buNone/>
                  </a:pPr>
                  <a:endParaRPr lang="zh-TW" altLang="en-US" sz="180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" name="向下箭號 55"/>
                <p:cNvSpPr>
                  <a:spLocks noChangeArrowheads="1"/>
                </p:cNvSpPr>
                <p:nvPr/>
              </p:nvSpPr>
              <p:spPr bwMode="auto">
                <a:xfrm>
                  <a:off x="2993542" y="4810021"/>
                  <a:ext cx="172057" cy="347361"/>
                </a:xfrm>
                <a:prstGeom prst="downArrow">
                  <a:avLst>
                    <a:gd name="adj1" fmla="val 50000"/>
                    <a:gd name="adj2" fmla="val 50004"/>
                  </a:avLst>
                </a:prstGeom>
                <a:solidFill>
                  <a:srgbClr val="FFFF00"/>
                </a:solidFill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 anchor="ctr"/>
                <a:lstStyle>
                  <a:lvl1pPr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800" b="1">
                      <a:solidFill>
                        <a:srgbClr val="0033CC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1pPr>
                  <a:lvl2pPr marL="742950" indent="-28575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4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SzTx/>
                    <a:buFontTx/>
                    <a:buNone/>
                  </a:pPr>
                  <a:endParaRPr lang="zh-TW" altLang="en-US" sz="180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" name="向下箭號 56"/>
                <p:cNvSpPr>
                  <a:spLocks noChangeArrowheads="1"/>
                </p:cNvSpPr>
                <p:nvPr/>
              </p:nvSpPr>
              <p:spPr bwMode="auto">
                <a:xfrm flipV="1">
                  <a:off x="2993542" y="5662737"/>
                  <a:ext cx="172057" cy="347361"/>
                </a:xfrm>
                <a:prstGeom prst="downArrow">
                  <a:avLst>
                    <a:gd name="adj1" fmla="val 50000"/>
                    <a:gd name="adj2" fmla="val 50004"/>
                  </a:avLst>
                </a:prstGeom>
                <a:solidFill>
                  <a:srgbClr val="FFFF00"/>
                </a:solidFill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 anchor="ctr"/>
                <a:lstStyle>
                  <a:lvl1pPr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800" b="1">
                      <a:solidFill>
                        <a:srgbClr val="0033CC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1pPr>
                  <a:lvl2pPr marL="742950" indent="-28575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4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SzTx/>
                    <a:buFontTx/>
                    <a:buNone/>
                  </a:pPr>
                  <a:endParaRPr lang="zh-TW" altLang="en-US" sz="180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" name="向下箭號 57"/>
                <p:cNvSpPr>
                  <a:spLocks noChangeArrowheads="1"/>
                </p:cNvSpPr>
                <p:nvPr/>
              </p:nvSpPr>
              <p:spPr bwMode="auto">
                <a:xfrm>
                  <a:off x="7848720" y="3993691"/>
                  <a:ext cx="172057" cy="347361"/>
                </a:xfrm>
                <a:prstGeom prst="downArrow">
                  <a:avLst>
                    <a:gd name="adj1" fmla="val 50000"/>
                    <a:gd name="adj2" fmla="val 50004"/>
                  </a:avLst>
                </a:prstGeom>
                <a:solidFill>
                  <a:srgbClr val="FFFF00"/>
                </a:solidFill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 anchor="ctr"/>
                <a:lstStyle>
                  <a:lvl1pPr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800" b="1">
                      <a:solidFill>
                        <a:srgbClr val="0033CC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1pPr>
                  <a:lvl2pPr marL="742950" indent="-28575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4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SzTx/>
                    <a:buFontTx/>
                    <a:buNone/>
                  </a:pPr>
                  <a:endParaRPr lang="zh-TW" altLang="en-US" sz="180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向下箭號 58"/>
                <p:cNvSpPr>
                  <a:spLocks noChangeArrowheads="1"/>
                </p:cNvSpPr>
                <p:nvPr/>
              </p:nvSpPr>
              <p:spPr bwMode="auto">
                <a:xfrm>
                  <a:off x="8070131" y="5292572"/>
                  <a:ext cx="172057" cy="347361"/>
                </a:xfrm>
                <a:prstGeom prst="downArrow">
                  <a:avLst>
                    <a:gd name="adj1" fmla="val 50000"/>
                    <a:gd name="adj2" fmla="val 50004"/>
                  </a:avLst>
                </a:prstGeom>
                <a:solidFill>
                  <a:srgbClr val="FFFF00"/>
                </a:solidFill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 anchor="ctr"/>
                <a:lstStyle>
                  <a:lvl1pPr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800" b="1">
                      <a:solidFill>
                        <a:srgbClr val="0033CC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1pPr>
                  <a:lvl2pPr marL="742950" indent="-28575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4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SzTx/>
                    <a:buFontTx/>
                    <a:buNone/>
                  </a:pPr>
                  <a:endParaRPr lang="zh-TW" altLang="en-US" sz="180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向下箭號 59"/>
                <p:cNvSpPr>
                  <a:spLocks noChangeArrowheads="1"/>
                </p:cNvSpPr>
                <p:nvPr/>
              </p:nvSpPr>
              <p:spPr bwMode="auto">
                <a:xfrm flipV="1">
                  <a:off x="7693994" y="5281820"/>
                  <a:ext cx="172057" cy="347361"/>
                </a:xfrm>
                <a:prstGeom prst="downArrow">
                  <a:avLst>
                    <a:gd name="adj1" fmla="val 50000"/>
                    <a:gd name="adj2" fmla="val 50004"/>
                  </a:avLst>
                </a:prstGeom>
                <a:solidFill>
                  <a:srgbClr val="FFFF00"/>
                </a:solidFill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 anchor="ctr"/>
                <a:lstStyle>
                  <a:lvl1pPr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800" b="1">
                      <a:solidFill>
                        <a:srgbClr val="0033CC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1pPr>
                  <a:lvl2pPr marL="742950" indent="-28575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4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SzTx/>
                    <a:buFontTx/>
                    <a:buNone/>
                  </a:pPr>
                  <a:endParaRPr lang="zh-TW" altLang="en-US" sz="180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" name="向下箭號 60"/>
                <p:cNvSpPr>
                  <a:spLocks noChangeArrowheads="1"/>
                </p:cNvSpPr>
                <p:nvPr/>
              </p:nvSpPr>
              <p:spPr bwMode="auto">
                <a:xfrm rot="-5400000">
                  <a:off x="6871237" y="3396486"/>
                  <a:ext cx="172057" cy="347361"/>
                </a:xfrm>
                <a:prstGeom prst="downArrow">
                  <a:avLst>
                    <a:gd name="adj1" fmla="val 50000"/>
                    <a:gd name="adj2" fmla="val 50004"/>
                  </a:avLst>
                </a:prstGeom>
                <a:solidFill>
                  <a:srgbClr val="FFFF00"/>
                </a:solidFill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 anchor="ctr"/>
                <a:lstStyle>
                  <a:lvl1pPr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800" b="1">
                      <a:solidFill>
                        <a:srgbClr val="0033CC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1pPr>
                  <a:lvl2pPr marL="742950" indent="-28575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4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9pPr>
                </a:lstStyle>
                <a:p>
                  <a:pPr algn="r">
                    <a:lnSpc>
                      <a:spcPct val="100000"/>
                    </a:lnSpc>
                    <a:spcBef>
                      <a:spcPct val="0"/>
                    </a:spcBef>
                    <a:buSzTx/>
                    <a:buFontTx/>
                    <a:buNone/>
                  </a:pPr>
                  <a:endParaRPr lang="zh-TW" altLang="en-US" sz="180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" name="向下箭號 54"/>
                <p:cNvSpPr>
                  <a:spLocks noChangeArrowheads="1"/>
                </p:cNvSpPr>
                <p:nvPr/>
              </p:nvSpPr>
              <p:spPr bwMode="auto">
                <a:xfrm rot="-8730258">
                  <a:off x="3690547" y="5048186"/>
                  <a:ext cx="172086" cy="347302"/>
                </a:xfrm>
                <a:prstGeom prst="downArrow">
                  <a:avLst>
                    <a:gd name="adj1" fmla="val 50000"/>
                    <a:gd name="adj2" fmla="val 50006"/>
                  </a:avLst>
                </a:prstGeom>
                <a:solidFill>
                  <a:srgbClr val="FFFF00"/>
                </a:solidFill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 anchor="ctr"/>
                <a:lstStyle>
                  <a:lvl1pPr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800" b="1">
                      <a:solidFill>
                        <a:srgbClr val="0033CC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1pPr>
                  <a:lvl2pPr marL="742950" indent="-28575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4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9pPr>
                </a:lstStyle>
                <a:p>
                  <a:pPr algn="r">
                    <a:lnSpc>
                      <a:spcPct val="100000"/>
                    </a:lnSpc>
                    <a:spcBef>
                      <a:spcPct val="0"/>
                    </a:spcBef>
                    <a:buSzTx/>
                    <a:buFontTx/>
                    <a:buNone/>
                  </a:pPr>
                  <a:endParaRPr lang="zh-TW" altLang="en-US" sz="180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向下箭號 54"/>
                <p:cNvSpPr>
                  <a:spLocks noChangeArrowheads="1"/>
                </p:cNvSpPr>
                <p:nvPr/>
              </p:nvSpPr>
              <p:spPr bwMode="auto">
                <a:xfrm rot="8730258" flipV="1">
                  <a:off x="3690547" y="5511253"/>
                  <a:ext cx="172086" cy="347302"/>
                </a:xfrm>
                <a:prstGeom prst="downArrow">
                  <a:avLst>
                    <a:gd name="adj1" fmla="val 50000"/>
                    <a:gd name="adj2" fmla="val 50006"/>
                  </a:avLst>
                </a:prstGeom>
                <a:solidFill>
                  <a:srgbClr val="FFFF00"/>
                </a:solidFill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 anchor="ctr"/>
                <a:lstStyle>
                  <a:lvl1pPr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800" b="1">
                      <a:solidFill>
                        <a:srgbClr val="0033CC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1pPr>
                  <a:lvl2pPr marL="742950" indent="-28575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lnSpc>
                      <a:spcPct val="120000"/>
                    </a:lnSpc>
                    <a:spcBef>
                      <a:spcPct val="20000"/>
                    </a:spcBef>
                    <a:buSzPct val="100000"/>
                    <a:buChar char="•"/>
                    <a:defRPr kumimoji="1" sz="24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kumimoji="1" sz="2000" b="1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</a:defRPr>
                  </a:lvl9pPr>
                </a:lstStyle>
                <a:p>
                  <a:pPr algn="r">
                    <a:lnSpc>
                      <a:spcPct val="100000"/>
                    </a:lnSpc>
                    <a:spcBef>
                      <a:spcPct val="0"/>
                    </a:spcBef>
                    <a:buSzTx/>
                    <a:buFontTx/>
                    <a:buNone/>
                  </a:pPr>
                  <a:endParaRPr lang="zh-TW" altLang="en-US" sz="180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6" name="文字方塊 1"/>
              <p:cNvSpPr txBox="1">
                <a:spLocks noChangeArrowheads="1"/>
              </p:cNvSpPr>
              <p:nvPr/>
            </p:nvSpPr>
            <p:spPr bwMode="auto">
              <a:xfrm>
                <a:off x="6908429" y="5166916"/>
                <a:ext cx="64633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b="1"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b="1"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b="1"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b="1"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b="1"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zh-TW" altLang="en-US" i="0">
                    <a:solidFill>
                      <a:srgbClr val="0000FF"/>
                    </a:solidFill>
                  </a:rPr>
                  <a:t>支援</a:t>
                </a:r>
              </a:p>
            </p:txBody>
          </p:sp>
          <p:sp>
            <p:nvSpPr>
              <p:cNvPr id="7" name="文字方塊 101"/>
              <p:cNvSpPr txBox="1">
                <a:spLocks noChangeArrowheads="1"/>
              </p:cNvSpPr>
              <p:nvPr/>
            </p:nvSpPr>
            <p:spPr bwMode="auto">
              <a:xfrm>
                <a:off x="8026246" y="5166916"/>
                <a:ext cx="64633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b="1"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b="1"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b="1"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b="1"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b="1"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zh-TW" altLang="en-US" i="0">
                    <a:solidFill>
                      <a:srgbClr val="0000FF"/>
                    </a:solidFill>
                  </a:rPr>
                  <a:t>技轉</a:t>
                </a:r>
              </a:p>
            </p:txBody>
          </p:sp>
        </p:grpSp>
        <p:sp>
          <p:nvSpPr>
            <p:cNvPr id="53" name="文字方塊 52"/>
            <p:cNvSpPr txBox="1"/>
            <p:nvPr/>
          </p:nvSpPr>
          <p:spPr>
            <a:xfrm>
              <a:off x="3725220" y="3680496"/>
              <a:ext cx="3044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0" dirty="0" smtClean="0">
                  <a:solidFill>
                    <a:srgbClr val="0000CC"/>
                  </a:solidFill>
                  <a:latin typeface="+mj-lt"/>
                </a:rPr>
                <a:t>MOST-109-2224-E-007-006</a:t>
              </a:r>
              <a:endParaRPr lang="zh-TW" altLang="en-US" b="1" i="0" dirty="0">
                <a:solidFill>
                  <a:srgbClr val="0000CC"/>
                </a:solidFill>
                <a:latin typeface="+mj-lt"/>
              </a:endParaRPr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3047845" y="1686804"/>
              <a:ext cx="30317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0" dirty="0" smtClean="0">
                  <a:solidFill>
                    <a:srgbClr val="0000CC"/>
                  </a:solidFill>
                  <a:latin typeface="+mj-lt"/>
                </a:rPr>
                <a:t>MOST-110-2221-E-018-017</a:t>
              </a:r>
              <a:endParaRPr lang="zh-TW" altLang="en-US" b="1" i="0" dirty="0">
                <a:solidFill>
                  <a:srgbClr val="0000CC"/>
                </a:solidFill>
                <a:latin typeface="+mj-lt"/>
              </a:endParaRPr>
            </a:p>
          </p:txBody>
        </p:sp>
        <p:sp>
          <p:nvSpPr>
            <p:cNvPr id="55" name="文字方塊 54"/>
            <p:cNvSpPr txBox="1"/>
            <p:nvPr/>
          </p:nvSpPr>
          <p:spPr>
            <a:xfrm>
              <a:off x="5853437" y="5782351"/>
              <a:ext cx="3044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0" dirty="0">
                  <a:solidFill>
                    <a:srgbClr val="0000CC"/>
                  </a:solidFill>
                  <a:latin typeface="+mj-lt"/>
                </a:rPr>
                <a:t>MOST-109-2221-E-018-019</a:t>
              </a:r>
              <a:endParaRPr lang="zh-TW" altLang="en-US" b="1" i="0" dirty="0">
                <a:solidFill>
                  <a:srgbClr val="0000CC"/>
                </a:solidFill>
                <a:latin typeface="+mj-lt"/>
              </a:endParaRPr>
            </a:p>
          </p:txBody>
        </p:sp>
        <p:sp>
          <p:nvSpPr>
            <p:cNvPr id="56" name="文字方塊 55"/>
            <p:cNvSpPr txBox="1"/>
            <p:nvPr/>
          </p:nvSpPr>
          <p:spPr>
            <a:xfrm>
              <a:off x="1298001" y="2679336"/>
              <a:ext cx="7441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800" b="1" i="0" dirty="0" smtClean="0">
                  <a:solidFill>
                    <a:srgbClr val="CC0000"/>
                  </a:solidFill>
                  <a:latin typeface="+mj-lt"/>
                </a:rPr>
                <a:t>E-2</a:t>
              </a:r>
              <a:endParaRPr lang="zh-TW" altLang="en-US" sz="2800" b="1" i="0" dirty="0">
                <a:solidFill>
                  <a:srgbClr val="CC0000"/>
                </a:solidFill>
                <a:latin typeface="+mj-lt"/>
              </a:endParaRPr>
            </a:p>
          </p:txBody>
        </p:sp>
        <p:sp>
          <p:nvSpPr>
            <p:cNvPr id="57" name="文字方塊 56"/>
            <p:cNvSpPr txBox="1"/>
            <p:nvPr/>
          </p:nvSpPr>
          <p:spPr>
            <a:xfrm>
              <a:off x="1287581" y="4741475"/>
              <a:ext cx="7649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800" b="1" i="0" dirty="0">
                  <a:solidFill>
                    <a:srgbClr val="CC0000"/>
                  </a:solidFill>
                  <a:latin typeface="+mj-lt"/>
                </a:rPr>
                <a:t>C</a:t>
              </a:r>
              <a:r>
                <a:rPr lang="en-US" altLang="zh-TW" sz="2800" b="1" i="0" dirty="0" smtClean="0">
                  <a:solidFill>
                    <a:srgbClr val="CC0000"/>
                  </a:solidFill>
                  <a:latin typeface="+mj-lt"/>
                </a:rPr>
                <a:t>-2</a:t>
              </a:r>
              <a:endParaRPr lang="zh-TW" altLang="en-US" sz="2800" b="1" i="0" dirty="0">
                <a:solidFill>
                  <a:srgbClr val="CC0000"/>
                </a:solidFill>
                <a:latin typeface="+mj-lt"/>
              </a:endParaRPr>
            </a:p>
          </p:txBody>
        </p:sp>
        <p:sp>
          <p:nvSpPr>
            <p:cNvPr id="2" name="向下箭號 1"/>
            <p:cNvSpPr/>
            <p:nvPr/>
          </p:nvSpPr>
          <p:spPr bwMode="auto">
            <a:xfrm>
              <a:off x="48587" y="2687424"/>
              <a:ext cx="447955" cy="593273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58" name="向下箭號 57"/>
            <p:cNvSpPr/>
            <p:nvPr/>
          </p:nvSpPr>
          <p:spPr bwMode="auto">
            <a:xfrm>
              <a:off x="48587" y="4189894"/>
              <a:ext cx="447955" cy="593273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59" name="向下箭號 58"/>
            <p:cNvSpPr/>
            <p:nvPr/>
          </p:nvSpPr>
          <p:spPr bwMode="auto">
            <a:xfrm rot="16200000">
              <a:off x="4238351" y="4623816"/>
              <a:ext cx="447955" cy="2523598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60" name="向下箭號 59"/>
            <p:cNvSpPr/>
            <p:nvPr/>
          </p:nvSpPr>
          <p:spPr bwMode="auto">
            <a:xfrm>
              <a:off x="7058216" y="2687424"/>
              <a:ext cx="447955" cy="593273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61" name="向下箭號 60"/>
            <p:cNvSpPr/>
            <p:nvPr/>
          </p:nvSpPr>
          <p:spPr bwMode="auto">
            <a:xfrm>
              <a:off x="2440110" y="1686807"/>
              <a:ext cx="447955" cy="593273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62" name="向下箭號 61"/>
            <p:cNvSpPr/>
            <p:nvPr/>
          </p:nvSpPr>
          <p:spPr bwMode="auto">
            <a:xfrm flipV="1">
              <a:off x="7455867" y="5697522"/>
              <a:ext cx="447955" cy="593273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3" name="文字方塊 2"/>
            <p:cNvSpPr txBox="1"/>
            <p:nvPr/>
          </p:nvSpPr>
          <p:spPr>
            <a:xfrm>
              <a:off x="2774276" y="6067075"/>
              <a:ext cx="3135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0000FF"/>
                  </a:solidFill>
                </a:rPr>
                <a:t>+Any Accelerating Technique</a:t>
              </a:r>
              <a:endParaRPr lang="zh-TW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64" name="文字方塊 63"/>
            <p:cNvSpPr txBox="1"/>
            <p:nvPr/>
          </p:nvSpPr>
          <p:spPr>
            <a:xfrm>
              <a:off x="1831519" y="1294107"/>
              <a:ext cx="1665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0000FF"/>
                  </a:solidFill>
                </a:rPr>
                <a:t>Error Insertion</a:t>
              </a:r>
              <a:endParaRPr lang="zh-TW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65" name="文字方塊 64"/>
            <p:cNvSpPr txBox="1"/>
            <p:nvPr/>
          </p:nvSpPr>
          <p:spPr>
            <a:xfrm>
              <a:off x="6625034" y="6272925"/>
              <a:ext cx="2061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0000FF"/>
                  </a:solidFill>
                </a:rPr>
                <a:t>Aging Acceleration</a:t>
              </a:r>
              <a:endParaRPr lang="zh-TW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66" name="文字方塊 65"/>
            <p:cNvSpPr txBox="1"/>
            <p:nvPr/>
          </p:nvSpPr>
          <p:spPr>
            <a:xfrm>
              <a:off x="3162881" y="6399582"/>
              <a:ext cx="23587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0000FF"/>
                  </a:solidFill>
                </a:rPr>
                <a:t>+Any Reliable Design</a:t>
              </a:r>
              <a:endParaRPr lang="zh-TW" alt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958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115616" y="214313"/>
            <a:ext cx="8028384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0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110-2</a:t>
            </a:r>
            <a:r>
              <a:rPr lang="zh-TW" altLang="en-US" sz="40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課程規劃</a:t>
            </a:r>
            <a:endParaRPr lang="en-US" altLang="zh-TW" sz="4000" b="1" i="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932415"/>
              </p:ext>
            </p:extLst>
          </p:nvPr>
        </p:nvGraphicFramePr>
        <p:xfrm>
          <a:off x="323528" y="1124744"/>
          <a:ext cx="8702608" cy="567120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79101">
                  <a:extLst>
                    <a:ext uri="{9D8B030D-6E8A-4147-A177-3AD203B41FA5}">
                      <a16:colId xmlns:a16="http://schemas.microsoft.com/office/drawing/2014/main" val="165436841"/>
                    </a:ext>
                  </a:extLst>
                </a:gridCol>
                <a:gridCol w="716079">
                  <a:extLst>
                    <a:ext uri="{9D8B030D-6E8A-4147-A177-3AD203B41FA5}">
                      <a16:colId xmlns:a16="http://schemas.microsoft.com/office/drawing/2014/main" val="3586144209"/>
                    </a:ext>
                  </a:extLst>
                </a:gridCol>
                <a:gridCol w="5580190">
                  <a:extLst>
                    <a:ext uri="{9D8B030D-6E8A-4147-A177-3AD203B41FA5}">
                      <a16:colId xmlns:a16="http://schemas.microsoft.com/office/drawing/2014/main" val="1914517538"/>
                    </a:ext>
                  </a:extLst>
                </a:gridCol>
                <a:gridCol w="2027238">
                  <a:extLst>
                    <a:ext uri="{9D8B030D-6E8A-4147-A177-3AD203B41FA5}">
                      <a16:colId xmlns:a16="http://schemas.microsoft.com/office/drawing/2014/main" val="2270958189"/>
                    </a:ext>
                  </a:extLst>
                </a:gridCol>
              </a:tblGrid>
              <a:tr h="261301"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zh-TW" sz="1400" b="1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週次</a:t>
                      </a:r>
                      <a:endParaRPr lang="zh-TW" sz="1400" b="1" kern="15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zh-TW" sz="1400" b="1" kern="15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上課</a:t>
                      </a:r>
                      <a:endParaRPr lang="zh-TW" sz="1400" b="1" kern="15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zh-TW" sz="1400" b="1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教</a:t>
                      </a:r>
                      <a:r>
                        <a:rPr lang="en-US" sz="1400" b="1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 </a:t>
                      </a:r>
                      <a:r>
                        <a:rPr lang="zh-TW" sz="1400" b="1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</a:t>
                      </a:r>
                      <a:r>
                        <a:rPr lang="en-US" sz="1400" b="1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 </a:t>
                      </a:r>
                      <a:r>
                        <a:rPr lang="zh-TW" sz="1400" b="1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與</a:t>
                      </a:r>
                      <a:r>
                        <a:rPr lang="en-US" sz="1400" b="1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 </a:t>
                      </a:r>
                      <a:r>
                        <a:rPr lang="zh-TW" sz="1400" b="1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作</a:t>
                      </a:r>
                      <a:r>
                        <a:rPr lang="en-US" sz="1400" b="1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 </a:t>
                      </a:r>
                      <a:r>
                        <a:rPr lang="zh-TW" sz="1400" b="1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業</a:t>
                      </a:r>
                      <a:r>
                        <a:rPr lang="en-US" sz="1400" b="1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 </a:t>
                      </a:r>
                      <a:r>
                        <a:rPr lang="zh-TW" sz="1400" b="1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進</a:t>
                      </a:r>
                      <a:r>
                        <a:rPr lang="en-US" sz="1400" b="1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 </a:t>
                      </a:r>
                      <a:r>
                        <a:rPr lang="zh-TW" sz="1400" b="1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度</a:t>
                      </a:r>
                      <a:endParaRPr lang="zh-TW" sz="1400" b="1" kern="15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zh-TW" sz="1400" b="1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使用模組代號及使用單元</a:t>
                      </a:r>
                      <a:endParaRPr lang="zh-TW" sz="1400" b="1" kern="15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6590"/>
                  </a:ext>
                </a:extLst>
              </a:tr>
              <a:tr h="261301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111/2/22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類神經網路概論與基礎複習；伺服器連線使用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Lab.1: Anaconda, Markdown, Python, </a:t>
                      </a:r>
                      <a:r>
                        <a:rPr lang="en-US" sz="1200" kern="15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Matmul</a:t>
                      </a:r>
                      <a:endParaRPr lang="zh-TW" sz="1200" kern="15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彰化師大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AI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教師成長社群提供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902157"/>
                  </a:ext>
                </a:extLst>
              </a:tr>
              <a:tr h="261301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111/3/01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Anaconda/</a:t>
                      </a:r>
                      <a:r>
                        <a:rPr lang="en-US" sz="1200" kern="150" dirty="0" err="1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Jupyter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en-US" sz="1200" kern="150" dirty="0" err="1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Colab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介紹；類神經網路應用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Lab.2: </a:t>
                      </a:r>
                      <a:r>
                        <a:rPr lang="zh-TW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使用</a:t>
                      </a: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Keras/</a:t>
                      </a:r>
                      <a:r>
                        <a:rPr lang="en-US" sz="1200" kern="15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Tensorflow</a:t>
                      </a:r>
                      <a:r>
                        <a:rPr lang="zh-TW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之辨識應用</a:t>
                      </a: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, Yolo</a:t>
                      </a:r>
                      <a:endParaRPr lang="zh-TW" sz="1200" kern="15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彰化師大</a:t>
                      </a:r>
                      <a:r>
                        <a:rPr lang="en-US" sz="1200" kern="15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AI</a:t>
                      </a:r>
                      <a:r>
                        <a:rPr lang="zh-TW" sz="1200" kern="15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教師成長社群提供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431182"/>
                  </a:ext>
                </a:extLst>
              </a:tr>
              <a:tr h="261301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111/3/08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Xilinx HLS/Vivado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及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PYNQ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開發板介紹與使用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Lab.3: Linear Regression, 2-input Classifier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http://pynq.io</a:t>
                      </a:r>
                      <a:endParaRPr lang="zh-TW" sz="1200" kern="15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964806"/>
                  </a:ext>
                </a:extLst>
              </a:tr>
              <a:tr h="261301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111/3/15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Types and Issues of Neural Networks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Lab.4: Derivation/Exercise on backpropagation</a:t>
                      </a:r>
                      <a:endParaRPr lang="zh-TW" sz="1200" kern="15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註</a:t>
                      </a:r>
                      <a:r>
                        <a:rPr lang="en-US" sz="1200" kern="15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3323481"/>
                  </a:ext>
                </a:extLst>
              </a:tr>
              <a:tr h="261301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111/3/22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GPU, NPU, VPU, CPU-based Acceleration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Lab.5: Low-Variance Pre-Training Acceleration</a:t>
                      </a:r>
                      <a:endParaRPr lang="zh-TW" sz="1200" kern="15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業界講師授課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167576"/>
                  </a:ext>
                </a:extLst>
              </a:tr>
              <a:tr h="261301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111/3/29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Residue Number System-based NN Acceleration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Lab.6: AXI-Lite IP design of a MAC</a:t>
                      </a:r>
                      <a:endParaRPr lang="zh-TW" sz="1200" kern="15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註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734304"/>
                  </a:ext>
                </a:extLst>
              </a:tr>
              <a:tr h="261301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7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111/4/5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Matrix-Operation-based Pruning Techniques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Lab.7: AXI/DMA Stream IP </a:t>
                      </a:r>
                      <a:r>
                        <a:rPr lang="en-US" sz="1200" kern="150" dirty="0" err="1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deisgn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of </a:t>
                      </a:r>
                      <a:r>
                        <a:rPr lang="en-US" sz="1200" kern="150" dirty="0" err="1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Matmul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業界講師授課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570899"/>
                  </a:ext>
                </a:extLst>
              </a:tr>
              <a:tr h="376581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8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111/4/12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Model Quantization,  Approximation, </a:t>
                      </a:r>
                      <a:r>
                        <a:rPr lang="en-US" sz="1200" kern="150" dirty="0" err="1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Comparession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and Optimization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Lab.8: HLS/</a:t>
                      </a:r>
                      <a:r>
                        <a:rPr lang="en-US" sz="1200" kern="15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ap_fixed</a:t>
                      </a: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Quantization Example</a:t>
                      </a:r>
                      <a:endParaRPr lang="zh-TW" sz="1200" kern="15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註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23835"/>
                  </a:ext>
                </a:extLst>
              </a:tr>
              <a:tr h="261301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9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111/4/19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Unity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及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LGSVL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安裝；期中考；期末專題講解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Lab.9: TCBNN Quantization</a:t>
                      </a:r>
                      <a:endParaRPr lang="zh-TW" sz="1200" kern="15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註</a:t>
                      </a:r>
                      <a:r>
                        <a:rPr lang="en-US" sz="1200" kern="15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535006"/>
                  </a:ext>
                </a:extLst>
              </a:tr>
              <a:tr h="261301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111/4/26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自動駕駛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3D 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模擬環境之介紹與使用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Lab.10: </a:t>
                      </a:r>
                      <a:r>
                        <a:rPr lang="zh-TW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以</a:t>
                      </a: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Unity</a:t>
                      </a:r>
                      <a:r>
                        <a:rPr lang="zh-TW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設計</a:t>
                      </a: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3D </a:t>
                      </a:r>
                      <a:r>
                        <a:rPr lang="zh-TW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兩車交會</a:t>
                      </a:r>
                      <a:endParaRPr lang="zh-TW" sz="1200" kern="15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E-2: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單元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註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113771"/>
                  </a:ext>
                </a:extLst>
              </a:tr>
              <a:tr h="261301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111/5/03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自動駕駛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3D 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模擬之環境建構基礎與實務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Lab.11:</a:t>
                      </a:r>
                      <a:r>
                        <a:rPr lang="zh-TW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以</a:t>
                      </a: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LGSVL</a:t>
                      </a:r>
                      <a:r>
                        <a:rPr lang="zh-TW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加入建構地圖</a:t>
                      </a:r>
                      <a:endParaRPr lang="zh-TW" sz="1200" kern="15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E-2: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單元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註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066276"/>
                  </a:ext>
                </a:extLst>
              </a:tr>
              <a:tr h="261301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12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111/5/10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3D 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模擬環境為基礎之自駕車系統開發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Lab.12:</a:t>
                      </a:r>
                      <a:r>
                        <a:rPr lang="zh-TW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自行以</a:t>
                      </a: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Unity/LGSVL</a:t>
                      </a:r>
                      <a:r>
                        <a:rPr lang="zh-TW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開發簡易賽車遊戲</a:t>
                      </a:r>
                      <a:endParaRPr lang="zh-TW" sz="1200" kern="15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E-2: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單元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註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001054"/>
                  </a:ext>
                </a:extLst>
              </a:tr>
              <a:tr h="261301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13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111/5/17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一段式物件偵測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快速物件偵測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小物件偵測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Lab.13:</a:t>
                      </a:r>
                      <a:r>
                        <a:rPr lang="zh-TW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上述行車與軌跡偵測</a:t>
                      </a:r>
                      <a:endParaRPr lang="zh-TW" sz="1200" kern="15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C-2: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單元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註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、註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9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22218"/>
                  </a:ext>
                </a:extLst>
              </a:tr>
              <a:tr h="261301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14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111/5/24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pruning / quantization / low-rank approximation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Lab.14:Unity/Serial Port</a:t>
                      </a:r>
                      <a:r>
                        <a:rPr lang="zh-TW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接收</a:t>
                      </a: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Pynq-z2</a:t>
                      </a:r>
                      <a:r>
                        <a:rPr lang="zh-TW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自駕訊號</a:t>
                      </a:r>
                      <a:endParaRPr lang="zh-TW" sz="1200" kern="15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C-2: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單元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註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62544"/>
                  </a:ext>
                </a:extLst>
              </a:tr>
              <a:tr h="261301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15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111/5/31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low complexity model/dynamic model execution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Lab.15:LGSVL</a:t>
                      </a:r>
                      <a:r>
                        <a:rPr lang="zh-TW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接收介面使用。</a:t>
                      </a:r>
                      <a:endParaRPr lang="zh-TW" sz="1200" kern="15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C-2: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單元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 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063644"/>
                  </a:ext>
                </a:extLst>
              </a:tr>
              <a:tr h="261301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16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111/6/7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Case Study: 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以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Pynq-z2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整合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C-2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模組與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E-2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模組完成自駕範例。</a:t>
                      </a:r>
                      <a:r>
                        <a:rPr lang="zh-TW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期末專題疑難解答。</a:t>
                      </a:r>
                      <a:endParaRPr lang="zh-TW" sz="1200" kern="15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自行研發模組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2802394"/>
                  </a:ext>
                </a:extLst>
              </a:tr>
              <a:tr h="261301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17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111/6/14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神經網路加速器之測試、安全與容錯設計；</a:t>
                      </a:r>
                      <a:r>
                        <a:rPr lang="zh-TW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期末專題疑難解答。</a:t>
                      </a:r>
                      <a:endParaRPr lang="zh-TW" sz="1200" kern="15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自行研發模組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888514"/>
                  </a:ext>
                </a:extLst>
              </a:tr>
              <a:tr h="261301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18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9600" algn="l"/>
                          <a:tab pos="1219200" algn="l"/>
                          <a:tab pos="1828800" algn="l"/>
                          <a:tab pos="2438400" algn="l"/>
                          <a:tab pos="3048000" algn="l"/>
                          <a:tab pos="3657600" algn="l"/>
                          <a:tab pos="4267200" algn="l"/>
                          <a:tab pos="4876800" algn="l"/>
                        </a:tabLst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111/6/21</a:t>
                      </a:r>
                      <a:endParaRPr lang="zh-TW" sz="1200" kern="15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神經網路可靠加速系統</a:t>
                      </a:r>
                      <a:r>
                        <a:rPr lang="en-US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“TAIWAN Online”</a:t>
                      </a: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介紹；</a:t>
                      </a:r>
                      <a:r>
                        <a:rPr lang="zh-TW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期末專題影片</a:t>
                      </a:r>
                      <a:r>
                        <a:rPr lang="en-US" sz="1200" kern="15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Youttube</a:t>
                      </a:r>
                      <a:r>
                        <a:rPr lang="zh-TW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公開評分展示</a:t>
                      </a:r>
                      <a:endParaRPr lang="zh-TW" sz="1200" kern="15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自行研發模組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5982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545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214313"/>
            <a:ext cx="7812360" cy="693737"/>
          </a:xfrm>
        </p:spPr>
        <p:txBody>
          <a:bodyPr/>
          <a:lstStyle/>
          <a:p>
            <a:r>
              <a:rPr lang="zh-TW" altLang="en-US" sz="3600" b="1" dirty="0" smtClean="0"/>
              <a:t>高階應用</a:t>
            </a:r>
            <a:r>
              <a:rPr lang="en-US" altLang="zh-TW" sz="3600" b="1" dirty="0" smtClean="0"/>
              <a:t>Tutorials</a:t>
            </a:r>
            <a:r>
              <a:rPr lang="zh-TW" altLang="en-US" sz="3600" b="1" dirty="0" smtClean="0"/>
              <a:t>以激發學生興趣</a:t>
            </a:r>
            <a:endParaRPr lang="zh-TW" altLang="en-US" sz="3600" b="1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7504" y="1170852"/>
            <a:ext cx="8784976" cy="547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n"/>
              <a:defRPr kumimoji="1" sz="3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kumimoji="1" sz="2800">
                <a:solidFill>
                  <a:srgbClr val="99330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ü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SzPct val="60000"/>
              <a:buFont typeface="Wingdings" pitchFamily="2" charset="2"/>
              <a:buChar char="l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zh-TW" altLang="en-US" sz="2400" b="1" i="0" kern="0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感謝校長和王可文老師的教材，第</a:t>
            </a:r>
            <a:r>
              <a:rPr lang="en-US" altLang="zh-TW" sz="2400" b="1" i="0" kern="0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1-2</a:t>
            </a:r>
            <a:r>
              <a:rPr lang="zh-TW" altLang="en-US" sz="2400" b="1" i="0" kern="0" dirty="0">
                <a:solidFill>
                  <a:srgbClr val="0000FF"/>
                </a:solidFill>
                <a:latin typeface="Arial Unicode MS" panose="020B0604020202020204" pitchFamily="34" charset="-120"/>
              </a:rPr>
              <a:t>週用以激發學生</a:t>
            </a:r>
            <a:r>
              <a:rPr lang="zh-TW" altLang="en-US" sz="2400" b="1" i="0" kern="0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興趣。</a:t>
            </a:r>
            <a:endParaRPr lang="en-US" altLang="zh-TW" sz="2400" b="1" i="0" kern="0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eaLnBrk="1" hangingPunct="1">
              <a:spcBef>
                <a:spcPts val="0"/>
              </a:spcBef>
            </a:pPr>
            <a:r>
              <a:rPr lang="zh-TW" altLang="en-US" sz="2400" b="1" i="0" kern="0" dirty="0" smtClean="0">
                <a:solidFill>
                  <a:srgbClr val="0000FF"/>
                </a:solidFill>
                <a:latin typeface="Arial Unicode MS" panose="020B0604020202020204" pitchFamily="34" charset="-120"/>
                <a:sym typeface="Wingdings" panose="05000000000000000000" pitchFamily="2" charset="2"/>
              </a:rPr>
              <a:t>挑選與自動駕駛相關的</a:t>
            </a:r>
            <a:r>
              <a:rPr lang="en-US" altLang="zh-TW" sz="2400" b="1" i="0" kern="0" dirty="0" smtClean="0">
                <a:solidFill>
                  <a:srgbClr val="0000FF"/>
                </a:solidFill>
                <a:latin typeface="Arial Unicode MS" panose="020B0604020202020204" pitchFamily="34" charset="-120"/>
                <a:sym typeface="Wingdings" panose="05000000000000000000" pitchFamily="2" charset="2"/>
              </a:rPr>
              <a:t>YOLO4, SSD</a:t>
            </a:r>
            <a:r>
              <a:rPr lang="zh-TW" altLang="en-US" sz="2400" b="1" i="0" kern="0" dirty="0" smtClean="0">
                <a:solidFill>
                  <a:srgbClr val="0000FF"/>
                </a:solidFill>
                <a:latin typeface="Arial Unicode MS" panose="020B0604020202020204" pitchFamily="34" charset="-120"/>
                <a:sym typeface="Wingdings" panose="05000000000000000000" pitchFamily="2" charset="2"/>
              </a:rPr>
              <a:t>做人臉辨識、車輛辨識等。</a:t>
            </a:r>
            <a:endParaRPr lang="en-US" altLang="zh-TW" sz="2400" b="1" i="0" kern="0" dirty="0" smtClean="0">
              <a:solidFill>
                <a:srgbClr val="0000FF"/>
              </a:solidFill>
              <a:latin typeface="Arial Unicode MS" panose="020B0604020202020204" pitchFamily="34" charset="-120"/>
              <a:sym typeface="Wingdings" panose="05000000000000000000" pitchFamily="2" charset="2"/>
            </a:endParaRPr>
          </a:p>
          <a:p>
            <a:pPr eaLnBrk="1" hangingPunct="1">
              <a:spcBef>
                <a:spcPts val="0"/>
              </a:spcBef>
            </a:pPr>
            <a:endParaRPr lang="en-US" altLang="zh-TW" sz="2400" b="1" i="0" kern="0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07504" y="2132856"/>
            <a:ext cx="8925944" cy="4418081"/>
            <a:chOff x="107504" y="2132856"/>
            <a:chExt cx="8925944" cy="4418081"/>
          </a:xfrm>
        </p:grpSpPr>
        <p:grpSp>
          <p:nvGrpSpPr>
            <p:cNvPr id="52" name="群組 51"/>
            <p:cNvGrpSpPr/>
            <p:nvPr/>
          </p:nvGrpSpPr>
          <p:grpSpPr>
            <a:xfrm>
              <a:off x="107504" y="2132856"/>
              <a:ext cx="8925944" cy="4418081"/>
              <a:chOff x="107504" y="2347638"/>
              <a:chExt cx="8925944" cy="4418081"/>
            </a:xfrm>
          </p:grpSpPr>
          <p:grpSp>
            <p:nvGrpSpPr>
              <p:cNvPr id="28" name="群組 27"/>
              <p:cNvGrpSpPr/>
              <p:nvPr/>
            </p:nvGrpSpPr>
            <p:grpSpPr>
              <a:xfrm>
                <a:off x="2267744" y="3645024"/>
                <a:ext cx="4788997" cy="3092937"/>
                <a:chOff x="3455876" y="3429000"/>
                <a:chExt cx="4788997" cy="3092937"/>
              </a:xfrm>
            </p:grpSpPr>
            <p:sp>
              <p:nvSpPr>
                <p:cNvPr id="9" name="矩形 8"/>
                <p:cNvSpPr/>
                <p:nvPr/>
              </p:nvSpPr>
              <p:spPr bwMode="auto">
                <a:xfrm>
                  <a:off x="3455876" y="3429000"/>
                  <a:ext cx="2088232" cy="360040"/>
                </a:xfrm>
                <a:prstGeom prst="rect">
                  <a:avLst/>
                </a:prstGeom>
                <a:solidFill>
                  <a:srgbClr val="FFCCFF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18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Keras</a:t>
                  </a:r>
                  <a:endParaRPr kumimoji="1" lang="zh-TW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0" name="矩形 9"/>
                <p:cNvSpPr/>
                <p:nvPr/>
              </p:nvSpPr>
              <p:spPr bwMode="auto">
                <a:xfrm>
                  <a:off x="3455876" y="4112224"/>
                  <a:ext cx="2088232" cy="360040"/>
                </a:xfrm>
                <a:prstGeom prst="rect">
                  <a:avLst/>
                </a:prstGeom>
                <a:solidFill>
                  <a:srgbClr val="FF9933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1800" b="1" i="0" u="none" strike="noStrike" cap="none" normalizeH="0" baseline="0" dirty="0" err="1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Tensorflow</a:t>
                  </a:r>
                  <a:endParaRPr kumimoji="1" lang="zh-TW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1" name="矩形 10"/>
                <p:cNvSpPr/>
                <p:nvPr/>
              </p:nvSpPr>
              <p:spPr bwMode="auto">
                <a:xfrm>
                  <a:off x="3455876" y="4795448"/>
                  <a:ext cx="2088232" cy="36004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1800" b="1" i="0" u="none" strike="noStrike" cap="none" normalizeH="0" baseline="0" dirty="0" err="1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Numpy</a:t>
                  </a:r>
                  <a:endParaRPr kumimoji="1" lang="zh-TW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 bwMode="auto">
                <a:xfrm>
                  <a:off x="3455876" y="5478672"/>
                  <a:ext cx="2088232" cy="360040"/>
                </a:xfrm>
                <a:prstGeom prst="rect">
                  <a:avLst/>
                </a:prstGeom>
                <a:solidFill>
                  <a:srgbClr val="99FF99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1800" b="1" i="0" u="none" strike="noStrike" cap="none" normalizeH="0" baseline="0" dirty="0" err="1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Arithmetics</a:t>
                  </a:r>
                  <a:endParaRPr kumimoji="1" lang="zh-TW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3" name="矩形 12"/>
                <p:cNvSpPr/>
                <p:nvPr/>
              </p:nvSpPr>
              <p:spPr bwMode="auto">
                <a:xfrm>
                  <a:off x="3455876" y="6161897"/>
                  <a:ext cx="2088232" cy="360040"/>
                </a:xfrm>
                <a:prstGeom prst="rect">
                  <a:avLst/>
                </a:prstGeom>
                <a:solidFill>
                  <a:srgbClr val="66CCFF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18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RTL Codes</a:t>
                  </a:r>
                  <a:endParaRPr kumimoji="1" lang="zh-TW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4" name="向下箭號 13"/>
                <p:cNvSpPr/>
                <p:nvPr/>
              </p:nvSpPr>
              <p:spPr bwMode="auto">
                <a:xfrm>
                  <a:off x="4391980" y="3798871"/>
                  <a:ext cx="216024" cy="323184"/>
                </a:xfrm>
                <a:prstGeom prst="downArrow">
                  <a:avLst/>
                </a:prstGeom>
                <a:solidFill>
                  <a:srgbClr val="FF33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5" name="向下箭號 14"/>
                <p:cNvSpPr/>
                <p:nvPr/>
              </p:nvSpPr>
              <p:spPr bwMode="auto">
                <a:xfrm>
                  <a:off x="4391980" y="4478703"/>
                  <a:ext cx="216024" cy="323184"/>
                </a:xfrm>
                <a:prstGeom prst="downArrow">
                  <a:avLst/>
                </a:prstGeom>
                <a:solidFill>
                  <a:srgbClr val="FF33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6" name="向下箭號 15"/>
                <p:cNvSpPr/>
                <p:nvPr/>
              </p:nvSpPr>
              <p:spPr bwMode="auto">
                <a:xfrm>
                  <a:off x="4391980" y="5142609"/>
                  <a:ext cx="216024" cy="323184"/>
                </a:xfrm>
                <a:prstGeom prst="downArrow">
                  <a:avLst/>
                </a:prstGeom>
                <a:solidFill>
                  <a:srgbClr val="FF33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7" name="向下箭號 16"/>
                <p:cNvSpPr/>
                <p:nvPr/>
              </p:nvSpPr>
              <p:spPr bwMode="auto">
                <a:xfrm>
                  <a:off x="4391980" y="5847013"/>
                  <a:ext cx="216024" cy="323184"/>
                </a:xfrm>
                <a:prstGeom prst="downArrow">
                  <a:avLst/>
                </a:prstGeom>
                <a:solidFill>
                  <a:srgbClr val="FF33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8" name="矩形 17"/>
                <p:cNvSpPr/>
                <p:nvPr/>
              </p:nvSpPr>
              <p:spPr bwMode="auto">
                <a:xfrm>
                  <a:off x="6156641" y="3429000"/>
                  <a:ext cx="2088232" cy="360040"/>
                </a:xfrm>
                <a:prstGeom prst="rect">
                  <a:avLst/>
                </a:prstGeom>
                <a:solidFill>
                  <a:srgbClr val="FFCCFF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1800" b="1" i="0" u="none" strike="noStrike" cap="none" normalizeH="0" baseline="0" dirty="0" err="1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AISoC</a:t>
                  </a:r>
                  <a:endParaRPr kumimoji="1" lang="zh-TW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9" name="矩形 18"/>
                <p:cNvSpPr/>
                <p:nvPr/>
              </p:nvSpPr>
              <p:spPr bwMode="auto">
                <a:xfrm>
                  <a:off x="6156641" y="4112224"/>
                  <a:ext cx="2088232" cy="360040"/>
                </a:xfrm>
                <a:prstGeom prst="rect">
                  <a:avLst/>
                </a:prstGeom>
                <a:solidFill>
                  <a:srgbClr val="FF9933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18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Cell-Based</a:t>
                  </a:r>
                  <a:endParaRPr kumimoji="1" lang="zh-TW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 bwMode="auto">
                <a:xfrm>
                  <a:off x="6156641" y="4795448"/>
                  <a:ext cx="2088232" cy="36004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18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HLS Verification</a:t>
                  </a:r>
                  <a:endParaRPr kumimoji="1" lang="zh-TW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21" name="矩形 20"/>
                <p:cNvSpPr/>
                <p:nvPr/>
              </p:nvSpPr>
              <p:spPr bwMode="auto">
                <a:xfrm>
                  <a:off x="6156641" y="5478672"/>
                  <a:ext cx="2088232" cy="360040"/>
                </a:xfrm>
                <a:prstGeom prst="rect">
                  <a:avLst/>
                </a:prstGeom>
                <a:solidFill>
                  <a:srgbClr val="99FF99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18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Vivado IP Design</a:t>
                  </a:r>
                  <a:endParaRPr kumimoji="1" lang="zh-TW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22" name="矩形 21"/>
                <p:cNvSpPr/>
                <p:nvPr/>
              </p:nvSpPr>
              <p:spPr bwMode="auto">
                <a:xfrm>
                  <a:off x="6156641" y="6161897"/>
                  <a:ext cx="2088232" cy="360040"/>
                </a:xfrm>
                <a:prstGeom prst="rect">
                  <a:avLst/>
                </a:prstGeom>
                <a:solidFill>
                  <a:srgbClr val="66CCFF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1800" b="1" i="0" u="none" strike="noStrike" cap="none" spc="-100" normalizeH="0" baseline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Digital </a:t>
                  </a:r>
                  <a:r>
                    <a:rPr kumimoji="1" lang="en-US" altLang="zh-TW" sz="1800" b="1" i="0" u="none" strike="noStrike" cap="none" spc="-100" normalizeH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VLSI</a:t>
                  </a:r>
                  <a:r>
                    <a:rPr kumimoji="1" lang="en-US" altLang="zh-TW" sz="1800" b="1" i="0" u="none" strike="noStrike" cap="none" spc="-100" normalizeH="0" baseline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 Design</a:t>
                  </a:r>
                  <a:endParaRPr kumimoji="1" lang="zh-TW" altLang="en-US" sz="1800" b="1" i="0" u="none" strike="noStrike" cap="none" spc="-100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23" name="向下箭號 22"/>
                <p:cNvSpPr/>
                <p:nvPr/>
              </p:nvSpPr>
              <p:spPr bwMode="auto">
                <a:xfrm flipV="1">
                  <a:off x="7092745" y="3798871"/>
                  <a:ext cx="216024" cy="323184"/>
                </a:xfrm>
                <a:prstGeom prst="downArrow">
                  <a:avLst/>
                </a:prstGeom>
                <a:solidFill>
                  <a:srgbClr val="FF33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24" name="向下箭號 23"/>
                <p:cNvSpPr/>
                <p:nvPr/>
              </p:nvSpPr>
              <p:spPr bwMode="auto">
                <a:xfrm flipV="1">
                  <a:off x="7092745" y="4478703"/>
                  <a:ext cx="216024" cy="323184"/>
                </a:xfrm>
                <a:prstGeom prst="downArrow">
                  <a:avLst/>
                </a:prstGeom>
                <a:solidFill>
                  <a:srgbClr val="FF33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25" name="向下箭號 24"/>
                <p:cNvSpPr/>
                <p:nvPr/>
              </p:nvSpPr>
              <p:spPr bwMode="auto">
                <a:xfrm flipV="1">
                  <a:off x="7092745" y="5142609"/>
                  <a:ext cx="216024" cy="323184"/>
                </a:xfrm>
                <a:prstGeom prst="downArrow">
                  <a:avLst/>
                </a:prstGeom>
                <a:solidFill>
                  <a:srgbClr val="FF33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26" name="向下箭號 25"/>
                <p:cNvSpPr/>
                <p:nvPr/>
              </p:nvSpPr>
              <p:spPr bwMode="auto">
                <a:xfrm flipV="1">
                  <a:off x="7092745" y="5847013"/>
                  <a:ext cx="216024" cy="323184"/>
                </a:xfrm>
                <a:prstGeom prst="downArrow">
                  <a:avLst/>
                </a:prstGeom>
                <a:solidFill>
                  <a:srgbClr val="FF33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27" name="向下箭號 26"/>
                <p:cNvSpPr/>
                <p:nvPr/>
              </p:nvSpPr>
              <p:spPr bwMode="auto">
                <a:xfrm rot="16200000">
                  <a:off x="5747962" y="6041250"/>
                  <a:ext cx="216024" cy="601334"/>
                </a:xfrm>
                <a:prstGeom prst="downArrow">
                  <a:avLst/>
                </a:prstGeom>
                <a:solidFill>
                  <a:srgbClr val="FF33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</p:grpSp>
          <p:pic>
            <p:nvPicPr>
              <p:cNvPr id="269314" name="Picture 2" descr="Traffic detection from a dash-cam feed using the YOLO v3 deep neural... |  Download Scientific Diagram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7744" y="2347638"/>
                <a:ext cx="2099431" cy="11065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向下箭號 30"/>
              <p:cNvSpPr/>
              <p:nvPr/>
            </p:nvSpPr>
            <p:spPr bwMode="auto">
              <a:xfrm>
                <a:off x="3203848" y="3305449"/>
                <a:ext cx="216024" cy="323184"/>
              </a:xfrm>
              <a:prstGeom prst="downArrow">
                <a:avLst/>
              </a:prstGeom>
              <a:solidFill>
                <a:srgbClr val="FF33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pic>
            <p:nvPicPr>
              <p:cNvPr id="269316" name="Picture 4" descr="Semiconductor crisis in the automotive industry | Roland Berge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7618" y="2347638"/>
                <a:ext cx="2109124" cy="11065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向下箭號 29"/>
              <p:cNvSpPr/>
              <p:nvPr/>
            </p:nvSpPr>
            <p:spPr bwMode="auto">
              <a:xfrm flipV="1">
                <a:off x="5894168" y="3320539"/>
                <a:ext cx="216024" cy="323184"/>
              </a:xfrm>
              <a:prstGeom prst="downArrow">
                <a:avLst/>
              </a:prstGeom>
              <a:solidFill>
                <a:srgbClr val="FF33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34" name="向下箭號 33"/>
              <p:cNvSpPr/>
              <p:nvPr/>
            </p:nvSpPr>
            <p:spPr bwMode="auto">
              <a:xfrm rot="5400000" flipH="1">
                <a:off x="4538939" y="2646479"/>
                <a:ext cx="216024" cy="601334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rPr>
                  <a:t>`</a:t>
                </a:r>
                <a:endParaRPr kumimoji="1" lang="zh-TW" alt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35" name="文字方塊 34"/>
              <p:cNvSpPr txBox="1"/>
              <p:nvPr/>
            </p:nvSpPr>
            <p:spPr>
              <a:xfrm>
                <a:off x="107505" y="3643723"/>
                <a:ext cx="2064989" cy="240066"/>
              </a:xfrm>
              <a:prstGeom prst="rect">
                <a:avLst/>
              </a:prstGeom>
              <a:solidFill>
                <a:srgbClr val="DDDDDD"/>
              </a:solidFill>
              <a:ln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>
                    <a:latin typeface="+mn-lt"/>
                    <a:ea typeface="+mn-ea"/>
                  </a:rPr>
                  <a:t>model = </a:t>
                </a:r>
                <a:r>
                  <a:rPr lang="en-US" altLang="zh-TW" sz="1200" i="0" dirty="0" err="1" smtClean="0">
                    <a:latin typeface="+mn-lt"/>
                    <a:ea typeface="+mn-ea"/>
                  </a:rPr>
                  <a:t>keras.Sequential</a:t>
                </a:r>
                <a:r>
                  <a:rPr lang="en-US" altLang="zh-TW" sz="1200" i="0" dirty="0" smtClean="0">
                    <a:latin typeface="+mn-lt"/>
                    <a:ea typeface="+mn-ea"/>
                  </a:rPr>
                  <a:t>( )</a:t>
                </a:r>
                <a:endParaRPr lang="en-US" altLang="zh-TW" sz="1200" i="0" dirty="0">
                  <a:latin typeface="+mn-lt"/>
                  <a:ea typeface="+mn-ea"/>
                </a:endParaRPr>
              </a:p>
            </p:txBody>
          </p:sp>
          <p:sp>
            <p:nvSpPr>
              <p:cNvPr id="36" name="文字方塊 35"/>
              <p:cNvSpPr txBox="1"/>
              <p:nvPr/>
            </p:nvSpPr>
            <p:spPr>
              <a:xfrm>
                <a:off x="107505" y="4328248"/>
                <a:ext cx="2064989" cy="387798"/>
              </a:xfrm>
              <a:prstGeom prst="rect">
                <a:avLst/>
              </a:prstGeom>
              <a:solidFill>
                <a:srgbClr val="DDDDDD"/>
              </a:solidFill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 err="1">
                    <a:latin typeface="+mn-lt"/>
                    <a:ea typeface="+mn-ea"/>
                  </a:rPr>
                  <a:t>tf.multiply</a:t>
                </a:r>
                <a:r>
                  <a:rPr lang="en-US" altLang="zh-TW" sz="1200" i="0" dirty="0">
                    <a:latin typeface="+mn-lt"/>
                    <a:ea typeface="+mn-ea"/>
                  </a:rPr>
                  <a:t>(</a:t>
                </a:r>
                <a:r>
                  <a:rPr lang="en-US" altLang="zh-TW" sz="1200" i="0" dirty="0" err="1">
                    <a:latin typeface="+mn-lt"/>
                    <a:ea typeface="+mn-ea"/>
                  </a:rPr>
                  <a:t>x,y,name</a:t>
                </a:r>
                <a:r>
                  <a:rPr lang="en-US" altLang="zh-TW" sz="1200" i="0" dirty="0" smtClean="0">
                    <a:latin typeface="+mn-lt"/>
                    <a:ea typeface="+mn-ea"/>
                  </a:rPr>
                  <a:t>)</a:t>
                </a:r>
              </a:p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 err="1" smtClean="0">
                    <a:latin typeface="+mn-lt"/>
                    <a:ea typeface="+mn-ea"/>
                  </a:rPr>
                  <a:t>tf.Session</a:t>
                </a:r>
                <a:r>
                  <a:rPr lang="en-US" altLang="zh-TW" sz="1200" i="0" dirty="0" smtClean="0">
                    <a:latin typeface="+mn-lt"/>
                    <a:ea typeface="+mn-ea"/>
                  </a:rPr>
                  <a:t>().run()</a:t>
                </a:r>
                <a:endParaRPr lang="en-US" altLang="zh-TW" sz="1200" i="0" dirty="0">
                  <a:latin typeface="+mn-lt"/>
                  <a:ea typeface="+mn-ea"/>
                </a:endParaRPr>
              </a:p>
            </p:txBody>
          </p:sp>
          <p:sp>
            <p:nvSpPr>
              <p:cNvPr id="38" name="文字方塊 37"/>
              <p:cNvSpPr txBox="1"/>
              <p:nvPr/>
            </p:nvSpPr>
            <p:spPr>
              <a:xfrm>
                <a:off x="107505" y="4997593"/>
                <a:ext cx="2064989" cy="387798"/>
              </a:xfrm>
              <a:prstGeom prst="rect">
                <a:avLst/>
              </a:prstGeom>
              <a:solidFill>
                <a:srgbClr val="DDDDDD"/>
              </a:solidFill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 err="1" smtClean="0">
                    <a:latin typeface="+mn-lt"/>
                    <a:ea typeface="+mn-ea"/>
                  </a:rPr>
                  <a:t>np.outer</a:t>
                </a:r>
                <a:r>
                  <a:rPr lang="en-US" altLang="zh-TW" sz="1200" i="0" dirty="0" smtClean="0">
                    <a:latin typeface="+mn-lt"/>
                    <a:ea typeface="+mn-ea"/>
                  </a:rPr>
                  <a:t>(W, A)</a:t>
                </a:r>
              </a:p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 err="1" smtClean="0">
                    <a:latin typeface="+mn-lt"/>
                    <a:ea typeface="+mn-ea"/>
                  </a:rPr>
                  <a:t>np.matmjul</a:t>
                </a:r>
                <a:r>
                  <a:rPr lang="en-US" altLang="zh-TW" sz="1200" i="0" dirty="0" smtClean="0">
                    <a:latin typeface="+mn-lt"/>
                    <a:ea typeface="+mn-ea"/>
                  </a:rPr>
                  <a:t>(X, Y)</a:t>
                </a:r>
                <a:endParaRPr lang="en-US" altLang="zh-TW" sz="1200" i="0" dirty="0">
                  <a:latin typeface="+mn-lt"/>
                  <a:ea typeface="+mn-ea"/>
                </a:endParaRPr>
              </a:p>
            </p:txBody>
          </p:sp>
          <p:sp>
            <p:nvSpPr>
              <p:cNvPr id="40" name="文字方塊 39"/>
              <p:cNvSpPr txBox="1"/>
              <p:nvPr/>
            </p:nvSpPr>
            <p:spPr>
              <a:xfrm>
                <a:off x="107505" y="5661179"/>
                <a:ext cx="2064989" cy="387798"/>
              </a:xfrm>
              <a:prstGeom prst="rect">
                <a:avLst/>
              </a:prstGeom>
              <a:solidFill>
                <a:srgbClr val="DDDDDD"/>
              </a:solidFill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 smtClean="0">
                    <a:latin typeface="+mn-lt"/>
                    <a:ea typeface="+mn-ea"/>
                  </a:rPr>
                  <a:t>x = a x w + b</a:t>
                </a:r>
              </a:p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 smtClean="0">
                    <a:latin typeface="+mn-lt"/>
                    <a:ea typeface="+mn-ea"/>
                  </a:rPr>
                  <a:t>y = f(x)</a:t>
                </a:r>
                <a:endParaRPr lang="en-US" altLang="zh-TW" sz="1200" i="0" dirty="0">
                  <a:latin typeface="+mn-lt"/>
                  <a:ea typeface="+mn-ea"/>
                </a:endParaRPr>
              </a:p>
            </p:txBody>
          </p:sp>
          <p:sp>
            <p:nvSpPr>
              <p:cNvPr id="41" name="文字方塊 40"/>
              <p:cNvSpPr txBox="1"/>
              <p:nvPr/>
            </p:nvSpPr>
            <p:spPr>
              <a:xfrm>
                <a:off x="107504" y="6377921"/>
                <a:ext cx="2064989" cy="387798"/>
              </a:xfrm>
              <a:prstGeom prst="rect">
                <a:avLst/>
              </a:prstGeom>
              <a:solidFill>
                <a:srgbClr val="DDDDDD"/>
              </a:solidFill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 smtClean="0">
                    <a:latin typeface="+mn-lt"/>
                    <a:ea typeface="+mn-ea"/>
                  </a:rPr>
                  <a:t>assign x = a * w + b;</a:t>
                </a:r>
              </a:p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 smtClean="0">
                    <a:latin typeface="+mn-lt"/>
                    <a:ea typeface="+mn-ea"/>
                  </a:rPr>
                  <a:t>Logistic   U1(Y, X);</a:t>
                </a:r>
                <a:endParaRPr lang="en-US" altLang="zh-TW" sz="1200" i="0" dirty="0">
                  <a:latin typeface="+mn-lt"/>
                  <a:ea typeface="+mn-ea"/>
                </a:endParaRPr>
              </a:p>
            </p:txBody>
          </p:sp>
          <p:grpSp>
            <p:nvGrpSpPr>
              <p:cNvPr id="50" name="群組 49"/>
              <p:cNvGrpSpPr/>
              <p:nvPr/>
            </p:nvGrpSpPr>
            <p:grpSpPr>
              <a:xfrm>
                <a:off x="7311715" y="6344190"/>
                <a:ext cx="1506276" cy="360040"/>
                <a:chOff x="7743941" y="3140968"/>
                <a:chExt cx="1506276" cy="360040"/>
              </a:xfrm>
            </p:grpSpPr>
            <p:grpSp>
              <p:nvGrpSpPr>
                <p:cNvPr id="45" name="群組 44"/>
                <p:cNvGrpSpPr/>
                <p:nvPr/>
              </p:nvGrpSpPr>
              <p:grpSpPr>
                <a:xfrm>
                  <a:off x="7743941" y="3140968"/>
                  <a:ext cx="1506276" cy="360040"/>
                  <a:chOff x="7743941" y="3140968"/>
                  <a:chExt cx="1506276" cy="360040"/>
                </a:xfrm>
              </p:grpSpPr>
              <p:sp>
                <p:nvSpPr>
                  <p:cNvPr id="29" name="流程圖: 延遲 28"/>
                  <p:cNvSpPr/>
                  <p:nvPr/>
                </p:nvSpPr>
                <p:spPr bwMode="auto">
                  <a:xfrm>
                    <a:off x="7956376" y="3140968"/>
                    <a:ext cx="360040" cy="360040"/>
                  </a:xfrm>
                  <a:prstGeom prst="flowChartDelay">
                    <a:avLst/>
                  </a:prstGeom>
                  <a:solidFill>
                    <a:srgbClr val="DDDDDD"/>
                  </a:solidFill>
                  <a:ln w="127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zh-TW" altLang="en-US" sz="1800" b="0" i="1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新細明體" pitchFamily="18" charset="-120"/>
                    </a:endParaRPr>
                  </a:p>
                </p:txBody>
              </p:sp>
              <p:sp>
                <p:nvSpPr>
                  <p:cNvPr id="32" name="流程圖: 接點 31"/>
                  <p:cNvSpPr/>
                  <p:nvPr/>
                </p:nvSpPr>
                <p:spPr bwMode="auto">
                  <a:xfrm>
                    <a:off x="8320005" y="3248531"/>
                    <a:ext cx="144016" cy="144016"/>
                  </a:xfrm>
                  <a:prstGeom prst="flowChartConnector">
                    <a:avLst/>
                  </a:prstGeom>
                  <a:solidFill>
                    <a:srgbClr val="DDDDDD"/>
                  </a:solidFill>
                  <a:ln w="127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zh-TW" altLang="en-US" sz="1800" b="0" i="1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新細明體" pitchFamily="18" charset="-120"/>
                    </a:endParaRPr>
                  </a:p>
                </p:txBody>
              </p:sp>
              <p:cxnSp>
                <p:nvCxnSpPr>
                  <p:cNvPr id="43" name="直線接點 42"/>
                  <p:cNvCxnSpPr>
                    <a:stCxn id="32" idx="6"/>
                  </p:cNvCxnSpPr>
                  <p:nvPr/>
                </p:nvCxnSpPr>
                <p:spPr bwMode="auto">
                  <a:xfrm>
                    <a:off x="8464021" y="3320539"/>
                    <a:ext cx="212435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44" name="矩形 43"/>
                  <p:cNvSpPr/>
                  <p:nvPr/>
                </p:nvSpPr>
                <p:spPr bwMode="auto">
                  <a:xfrm>
                    <a:off x="8676456" y="3140968"/>
                    <a:ext cx="360040" cy="360040"/>
                  </a:xfrm>
                  <a:prstGeom prst="rect">
                    <a:avLst/>
                  </a:prstGeom>
                  <a:solidFill>
                    <a:srgbClr val="DDDDDD"/>
                  </a:solidFill>
                  <a:ln w="127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zh-TW" altLang="en-US" sz="1800" b="0" i="1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新細明體" pitchFamily="18" charset="-120"/>
                    </a:endParaRPr>
                  </a:p>
                </p:txBody>
              </p:sp>
              <p:cxnSp>
                <p:nvCxnSpPr>
                  <p:cNvPr id="47" name="直線接點 46"/>
                  <p:cNvCxnSpPr/>
                  <p:nvPr/>
                </p:nvCxnSpPr>
                <p:spPr bwMode="auto">
                  <a:xfrm>
                    <a:off x="7743941" y="3254370"/>
                    <a:ext cx="212435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8" name="直線接點 47"/>
                  <p:cNvCxnSpPr/>
                  <p:nvPr/>
                </p:nvCxnSpPr>
                <p:spPr bwMode="auto">
                  <a:xfrm>
                    <a:off x="7743941" y="3393177"/>
                    <a:ext cx="212435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9" name="直線接點 48"/>
                  <p:cNvCxnSpPr/>
                  <p:nvPr/>
                </p:nvCxnSpPr>
                <p:spPr bwMode="auto">
                  <a:xfrm>
                    <a:off x="9037782" y="3320539"/>
                    <a:ext cx="212435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46" name="等腰三角形 45"/>
                <p:cNvSpPr/>
                <p:nvPr/>
              </p:nvSpPr>
              <p:spPr bwMode="auto">
                <a:xfrm>
                  <a:off x="8772407" y="3356992"/>
                  <a:ext cx="167059" cy="144016"/>
                </a:xfrm>
                <a:prstGeom prst="triangle">
                  <a:avLst/>
                </a:prstGeom>
                <a:solidFill>
                  <a:srgbClr val="DDDDDD"/>
                </a:solidFill>
                <a:ln w="127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</p:grpSp>
          <p:sp>
            <p:nvSpPr>
              <p:cNvPr id="54" name="文字方塊 53"/>
              <p:cNvSpPr txBox="1"/>
              <p:nvPr/>
            </p:nvSpPr>
            <p:spPr>
              <a:xfrm>
                <a:off x="7191205" y="4995372"/>
                <a:ext cx="1842243" cy="387798"/>
              </a:xfrm>
              <a:prstGeom prst="rect">
                <a:avLst/>
              </a:prstGeom>
              <a:solidFill>
                <a:srgbClr val="DDDDDD"/>
              </a:solidFill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 smtClean="0">
                    <a:latin typeface="+mn-lt"/>
                    <a:ea typeface="+mn-ea"/>
                  </a:rPr>
                  <a:t>#include “</a:t>
                </a:r>
                <a:r>
                  <a:rPr lang="en-US" altLang="zh-TW" sz="1200" i="0" dirty="0" err="1" smtClean="0">
                    <a:latin typeface="+mn-lt"/>
                    <a:ea typeface="+mn-ea"/>
                  </a:rPr>
                  <a:t>systemc.h</a:t>
                </a:r>
                <a:r>
                  <a:rPr lang="en-US" altLang="zh-TW" sz="1200" i="0" dirty="0" smtClean="0">
                    <a:latin typeface="+mn-lt"/>
                    <a:ea typeface="+mn-ea"/>
                  </a:rPr>
                  <a:t>”</a:t>
                </a:r>
              </a:p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 smtClean="0">
                    <a:latin typeface="+mn-lt"/>
                    <a:ea typeface="+mn-ea"/>
                  </a:rPr>
                  <a:t>#include “</a:t>
                </a:r>
                <a:r>
                  <a:rPr lang="en-US" altLang="zh-TW" sz="1200" i="0" dirty="0" err="1" smtClean="0">
                    <a:latin typeface="+mn-lt"/>
                    <a:ea typeface="+mn-ea"/>
                  </a:rPr>
                  <a:t>ap_fixed.h</a:t>
                </a:r>
                <a:r>
                  <a:rPr lang="en-US" altLang="zh-TW" sz="1200" i="0" dirty="0" smtClean="0">
                    <a:latin typeface="+mn-lt"/>
                    <a:ea typeface="+mn-ea"/>
                  </a:rPr>
                  <a:t>”</a:t>
                </a:r>
                <a:endParaRPr lang="en-US" altLang="zh-TW" sz="1200" i="0" dirty="0">
                  <a:latin typeface="+mn-lt"/>
                  <a:ea typeface="+mn-ea"/>
                </a:endParaRPr>
              </a:p>
            </p:txBody>
          </p:sp>
          <p:pic>
            <p:nvPicPr>
              <p:cNvPr id="51" name="圖片 5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01518" y="5422081"/>
                <a:ext cx="1831930" cy="877406"/>
              </a:xfrm>
              <a:prstGeom prst="rect">
                <a:avLst/>
              </a:prstGeom>
              <a:ln>
                <a:solidFill>
                  <a:srgbClr val="0000FF"/>
                </a:solidFill>
              </a:ln>
            </p:spPr>
          </p:pic>
          <p:pic>
            <p:nvPicPr>
              <p:cNvPr id="269318" name="Picture 6" descr="ECE 5745 Tutorial 5: Synopsys/Cadence ASIC Tools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6717" y="3168158"/>
                <a:ext cx="1846731" cy="1704236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圓角矩形 2"/>
            <p:cNvSpPr/>
            <p:nvPr/>
          </p:nvSpPr>
          <p:spPr bwMode="auto">
            <a:xfrm>
              <a:off x="240321" y="2383066"/>
              <a:ext cx="1379351" cy="469870"/>
            </a:xfrm>
            <a:prstGeom prst="roundRect">
              <a:avLst/>
            </a:prstGeom>
            <a:solidFill>
              <a:srgbClr val="FFCCCC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n-ea"/>
                  <a:ea typeface="+mn-ea"/>
                </a:rPr>
                <a:t>第</a:t>
              </a:r>
              <a:r>
                <a:rPr kumimoji="1" lang="en-US" altLang="zh-TW" sz="2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n-ea"/>
                  <a:ea typeface="+mn-ea"/>
                </a:rPr>
                <a:t>1-2</a:t>
              </a:r>
              <a:r>
                <a: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n-ea"/>
                  <a:ea typeface="+mn-ea"/>
                </a:rPr>
                <a:t>週</a:t>
              </a:r>
            </a:p>
          </p:txBody>
        </p:sp>
        <p:sp>
          <p:nvSpPr>
            <p:cNvPr id="53" name="向下箭號 52"/>
            <p:cNvSpPr/>
            <p:nvPr/>
          </p:nvSpPr>
          <p:spPr bwMode="auto">
            <a:xfrm rot="16200000">
              <a:off x="1848199" y="2319728"/>
              <a:ext cx="216024" cy="601334"/>
            </a:xfrm>
            <a:prstGeom prst="downArrow">
              <a:avLst/>
            </a:prstGeom>
            <a:solidFill>
              <a:srgbClr val="FF3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55" name="圓角矩形 54"/>
            <p:cNvSpPr/>
            <p:nvPr/>
          </p:nvSpPr>
          <p:spPr bwMode="auto">
            <a:xfrm>
              <a:off x="7729153" y="2383066"/>
              <a:ext cx="1304295" cy="469870"/>
            </a:xfrm>
            <a:prstGeom prst="roundRect">
              <a:avLst/>
            </a:prstGeom>
            <a:solidFill>
              <a:srgbClr val="FFCCCC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n-ea"/>
                  <a:ea typeface="+mn-ea"/>
                </a:rPr>
                <a:t>第</a:t>
              </a:r>
              <a:r>
                <a:rPr kumimoji="1" lang="en-US" altLang="zh-TW" sz="2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n-ea"/>
                  <a:ea typeface="+mn-ea"/>
                </a:rPr>
                <a:t>19</a:t>
              </a:r>
              <a:r>
                <a: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n-ea"/>
                  <a:ea typeface="+mn-ea"/>
                </a:rPr>
                <a:t>週</a:t>
              </a:r>
            </a:p>
          </p:txBody>
        </p:sp>
        <p:sp>
          <p:nvSpPr>
            <p:cNvPr id="56" name="向下箭號 55"/>
            <p:cNvSpPr/>
            <p:nvPr/>
          </p:nvSpPr>
          <p:spPr bwMode="auto">
            <a:xfrm rot="16200000">
              <a:off x="7259665" y="2319728"/>
              <a:ext cx="216024" cy="601334"/>
            </a:xfrm>
            <a:prstGeom prst="downArrow">
              <a:avLst/>
            </a:prstGeom>
            <a:solidFill>
              <a:srgbClr val="FF3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309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259632" y="214313"/>
            <a:ext cx="788436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8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110-2</a:t>
            </a:r>
            <a:r>
              <a:rPr lang="zh-TW" altLang="en-US" sz="48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本課程基本實驗環境</a:t>
            </a:r>
            <a:endParaRPr lang="en-US" altLang="zh-TW" sz="4800" b="1" i="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物件 2"/>
          <p:cNvGraphicFramePr>
            <a:graphicFrameLocks noChangeAspect="1"/>
          </p:cNvGraphicFramePr>
          <p:nvPr>
            <p:extLst/>
          </p:nvPr>
        </p:nvGraphicFramePr>
        <p:xfrm>
          <a:off x="0" y="1052737"/>
          <a:ext cx="9144000" cy="5472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25" name="點陣圖影像" r:id="rId4" imgW="12336597" imgH="7647619" progId="Paint.Picture">
                  <p:embed/>
                </p:oleObj>
              </mc:Choice>
              <mc:Fallback>
                <p:oleObj name="點陣圖影像" r:id="rId4" imgW="12336597" imgH="7647619" progId="Paint.Picture">
                  <p:embed/>
                  <p:pic>
                    <p:nvPicPr>
                      <p:cNvPr id="3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52737"/>
                        <a:ext cx="9144000" cy="54726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23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1196753"/>
            <a:ext cx="8784976" cy="5661248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altLang="zh-TW" sz="2800" b="1" dirty="0" smtClean="0">
                <a:solidFill>
                  <a:srgbClr val="0000FF"/>
                </a:solidFill>
                <a:latin typeface="Arial Unicode MS" panose="020B0604020202020204" pitchFamily="34" charset="-120"/>
                <a:sym typeface="Wingdings" panose="05000000000000000000" pitchFamily="2" charset="2"/>
              </a:rPr>
              <a:t>Unity</a:t>
            </a:r>
          </a:p>
          <a:p>
            <a:pPr eaLnBrk="1" hangingPunct="1">
              <a:spcBef>
                <a:spcPts val="0"/>
              </a:spcBef>
            </a:pPr>
            <a:endParaRPr lang="en-US" altLang="zh-TW" sz="2800" b="1" dirty="0">
              <a:solidFill>
                <a:srgbClr val="0000FF"/>
              </a:solidFill>
              <a:latin typeface="Arial Unicode MS" panose="020B0604020202020204" pitchFamily="34" charset="-120"/>
              <a:sym typeface="Wingdings" panose="05000000000000000000" pitchFamily="2" charset="2"/>
            </a:endParaRPr>
          </a:p>
          <a:p>
            <a:pPr eaLnBrk="1" hangingPunct="1">
              <a:spcBef>
                <a:spcPts val="0"/>
              </a:spcBef>
            </a:pPr>
            <a:endParaRPr lang="en-US" altLang="zh-TW" sz="2800" b="1" dirty="0" smtClean="0">
              <a:solidFill>
                <a:srgbClr val="0000FF"/>
              </a:solidFill>
              <a:latin typeface="Arial Unicode MS" panose="020B0604020202020204" pitchFamily="34" charset="-120"/>
              <a:sym typeface="Wingdings" panose="05000000000000000000" pitchFamily="2" charset="2"/>
            </a:endParaRPr>
          </a:p>
          <a:p>
            <a:pPr eaLnBrk="1" hangingPunct="1">
              <a:spcBef>
                <a:spcPts val="0"/>
              </a:spcBef>
            </a:pPr>
            <a:endParaRPr lang="en-US" altLang="zh-TW" sz="2800" b="1" dirty="0">
              <a:solidFill>
                <a:srgbClr val="0000FF"/>
              </a:solidFill>
              <a:latin typeface="Arial Unicode MS" panose="020B0604020202020204" pitchFamily="34" charset="-120"/>
              <a:sym typeface="Wingdings" panose="05000000000000000000" pitchFamily="2" charset="2"/>
            </a:endParaRPr>
          </a:p>
          <a:p>
            <a:pPr eaLnBrk="1" hangingPunct="1">
              <a:spcBef>
                <a:spcPts val="0"/>
              </a:spcBef>
            </a:pPr>
            <a:endParaRPr lang="en-US" altLang="zh-TW" sz="2800" b="1" dirty="0" smtClean="0">
              <a:solidFill>
                <a:srgbClr val="0000FF"/>
              </a:solidFill>
              <a:latin typeface="Arial Unicode MS" panose="020B0604020202020204" pitchFamily="34" charset="-120"/>
              <a:sym typeface="Wingdings" panose="05000000000000000000" pitchFamily="2" charset="2"/>
            </a:endParaRPr>
          </a:p>
          <a:p>
            <a:pPr eaLnBrk="1" hangingPunct="1">
              <a:spcBef>
                <a:spcPts val="0"/>
              </a:spcBef>
            </a:pPr>
            <a:endParaRPr lang="en-US" altLang="zh-TW" sz="2800" b="1" dirty="0" smtClean="0">
              <a:solidFill>
                <a:srgbClr val="0000FF"/>
              </a:solidFill>
              <a:latin typeface="Arial Unicode MS" panose="020B0604020202020204" pitchFamily="34" charset="-120"/>
              <a:sym typeface="Wingdings" panose="05000000000000000000" pitchFamily="2" charset="2"/>
            </a:endParaRPr>
          </a:p>
          <a:p>
            <a:pPr eaLnBrk="1" hangingPunct="1">
              <a:spcBef>
                <a:spcPts val="0"/>
              </a:spcBef>
            </a:pPr>
            <a:r>
              <a:rPr lang="en-US" altLang="zh-TW" sz="2800" b="1" dirty="0" smtClean="0">
                <a:solidFill>
                  <a:srgbClr val="0000FF"/>
                </a:solidFill>
                <a:latin typeface="Arial Unicode MS" panose="020B0604020202020204" pitchFamily="34" charset="-120"/>
                <a:sym typeface="Wingdings" panose="05000000000000000000" pitchFamily="2" charset="2"/>
              </a:rPr>
              <a:t>LG-SVL</a:t>
            </a:r>
          </a:p>
          <a:p>
            <a:pPr eaLnBrk="1" hangingPunct="1">
              <a:spcBef>
                <a:spcPts val="0"/>
              </a:spcBef>
            </a:pPr>
            <a:endParaRPr lang="en-US" altLang="zh-TW" sz="28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115616" y="214313"/>
            <a:ext cx="8028384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0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Unity &amp; LG-SVL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7" y="1121221"/>
            <a:ext cx="5216078" cy="2808982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85698" name="Picture 2" descr="ROSCON2018: LG Autonomous Simulator driving with Baidu Apollo &amp;amp; Tier IV  Autoware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05064"/>
            <a:ext cx="5216079" cy="2808982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77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259632" y="214313"/>
            <a:ext cx="788436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8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110-2</a:t>
            </a:r>
            <a:r>
              <a:rPr lang="zh-TW" altLang="en-US" sz="48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本課程基本實驗環境</a:t>
            </a:r>
            <a:endParaRPr lang="en-US" altLang="zh-TW" sz="4800" b="1" i="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828754"/>
              </p:ext>
            </p:extLst>
          </p:nvPr>
        </p:nvGraphicFramePr>
        <p:xfrm>
          <a:off x="539552" y="1268761"/>
          <a:ext cx="3489156" cy="158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5" name="點陣圖影像" r:id="rId4" imgW="12336597" imgH="7647619" progId="Paint.Picture">
                  <p:embed/>
                </p:oleObj>
              </mc:Choice>
              <mc:Fallback>
                <p:oleObj name="點陣圖影像" r:id="rId4" imgW="12336597" imgH="7647619" progId="Paint.Picture">
                  <p:embed/>
                  <p:pic>
                    <p:nvPicPr>
                      <p:cNvPr id="3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268761"/>
                        <a:ext cx="3489156" cy="1584176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80" y="1268760"/>
            <a:ext cx="3384376" cy="158417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9030" y="3666290"/>
            <a:ext cx="3387426" cy="161365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5" name="向右箭號 4"/>
          <p:cNvSpPr/>
          <p:nvPr/>
        </p:nvSpPr>
        <p:spPr bwMode="auto">
          <a:xfrm>
            <a:off x="4048326" y="1772817"/>
            <a:ext cx="1224136" cy="57606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ahoma" pitchFamily="34" charset="0"/>
                <a:ea typeface="新細明體" pitchFamily="18" charset="-120"/>
              </a:rPr>
              <a:t>Camera</a:t>
            </a:r>
            <a:endParaRPr kumimoji="1" lang="zh-TW" altLang="en-US" sz="1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sp>
        <p:nvSpPr>
          <p:cNvPr id="6" name="向下箭號 5"/>
          <p:cNvSpPr/>
          <p:nvPr/>
        </p:nvSpPr>
        <p:spPr bwMode="auto">
          <a:xfrm>
            <a:off x="5289030" y="2852937"/>
            <a:ext cx="3387426" cy="762611"/>
          </a:xfrm>
          <a:prstGeom prst="downArrow">
            <a:avLst>
              <a:gd name="adj1" fmla="val 47188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</a:rPr>
              <a:t>Filter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1600" b="1" i="0" dirty="0" smtClean="0">
                <a:solidFill>
                  <a:srgbClr val="0000FF"/>
                </a:solidFill>
              </a:rPr>
              <a:t>Region Prop.</a:t>
            </a:r>
            <a:endParaRPr kumimoji="1" lang="zh-TW" altLang="en-US" sz="1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31635"/>
            <a:ext cx="3489156" cy="162166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9" name="向右箭號 8"/>
          <p:cNvSpPr/>
          <p:nvPr/>
        </p:nvSpPr>
        <p:spPr bwMode="auto">
          <a:xfrm flipH="1">
            <a:off x="4048326" y="3666290"/>
            <a:ext cx="1224136" cy="57606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1600" b="1" i="0" dirty="0" smtClean="0">
                <a:solidFill>
                  <a:srgbClr val="0000FF"/>
                </a:solidFill>
              </a:rPr>
              <a:t>NN Design</a:t>
            </a:r>
            <a:endParaRPr kumimoji="1" lang="zh-TW" altLang="en-US" sz="1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539553" y="5279942"/>
            <a:ext cx="3505724" cy="1224805"/>
            <a:chOff x="1957387" y="1690687"/>
            <a:chExt cx="10574953" cy="347662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57387" y="1690687"/>
              <a:ext cx="5229225" cy="3476625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41215" y="1700211"/>
              <a:ext cx="5191125" cy="3467101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</p:grpSp>
      <p:sp>
        <p:nvSpPr>
          <p:cNvPr id="14" name="向下箭號 13"/>
          <p:cNvSpPr/>
          <p:nvPr/>
        </p:nvSpPr>
        <p:spPr bwMode="auto">
          <a:xfrm>
            <a:off x="674396" y="4653297"/>
            <a:ext cx="3387426" cy="626645"/>
          </a:xfrm>
          <a:prstGeom prst="downArrow">
            <a:avLst>
              <a:gd name="adj1" fmla="val 47188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</a:rPr>
              <a:t>Training</a:t>
            </a:r>
            <a:endParaRPr kumimoji="1" lang="zh-TW" altLang="en-US" sz="1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320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11560" y="214313"/>
            <a:ext cx="853244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對照實驗專題式學習</a:t>
            </a:r>
            <a:r>
              <a:rPr lang="en-US" altLang="zh-TW" sz="40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Cont. Exp. PBL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075895"/>
              </p:ext>
            </p:extLst>
          </p:nvPr>
        </p:nvGraphicFramePr>
        <p:xfrm>
          <a:off x="247650" y="1381126"/>
          <a:ext cx="8716839" cy="536840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905613">
                  <a:extLst>
                    <a:ext uri="{9D8B030D-6E8A-4147-A177-3AD203B41FA5}">
                      <a16:colId xmlns:a16="http://schemas.microsoft.com/office/drawing/2014/main" val="2709886039"/>
                    </a:ext>
                  </a:extLst>
                </a:gridCol>
                <a:gridCol w="2905613">
                  <a:extLst>
                    <a:ext uri="{9D8B030D-6E8A-4147-A177-3AD203B41FA5}">
                      <a16:colId xmlns:a16="http://schemas.microsoft.com/office/drawing/2014/main" val="3363547431"/>
                    </a:ext>
                  </a:extLst>
                </a:gridCol>
                <a:gridCol w="2905613">
                  <a:extLst>
                    <a:ext uri="{9D8B030D-6E8A-4147-A177-3AD203B41FA5}">
                      <a16:colId xmlns:a16="http://schemas.microsoft.com/office/drawing/2014/main" val="2982222512"/>
                    </a:ext>
                  </a:extLst>
                </a:gridCol>
              </a:tblGrid>
              <a:tr h="10144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solidFill>
                            <a:srgbClr val="FFFF00"/>
                          </a:solidFill>
                        </a:rPr>
                        <a:t>對照組</a:t>
                      </a:r>
                      <a:endParaRPr lang="en-US" altLang="zh-TW" sz="2800" dirty="0" smtClean="0">
                        <a:solidFill>
                          <a:srgbClr val="FFFF00"/>
                        </a:solidFill>
                      </a:endParaRPr>
                    </a:p>
                    <a:p>
                      <a:pPr algn="ctr"/>
                      <a:r>
                        <a:rPr lang="en-US" altLang="zh-TW" sz="2800" dirty="0" smtClean="0">
                          <a:solidFill>
                            <a:srgbClr val="FFFF00"/>
                          </a:solidFill>
                        </a:rPr>
                        <a:t>(</a:t>
                      </a:r>
                      <a:r>
                        <a:rPr lang="zh-TW" altLang="en-US" sz="2800" dirty="0" smtClean="0">
                          <a:solidFill>
                            <a:srgbClr val="FFFF00"/>
                          </a:solidFill>
                        </a:rPr>
                        <a:t>教學提供範例</a:t>
                      </a:r>
                      <a:r>
                        <a:rPr lang="en-US" altLang="zh-TW" sz="2800" dirty="0" smtClean="0">
                          <a:solidFill>
                            <a:srgbClr val="FFFF00"/>
                          </a:solidFill>
                        </a:rPr>
                        <a:t>)</a:t>
                      </a:r>
                      <a:endParaRPr lang="zh-TW" alt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solidFill>
                            <a:srgbClr val="FFFF00"/>
                          </a:solidFill>
                        </a:rPr>
                        <a:t>採用技術</a:t>
                      </a:r>
                      <a:endParaRPr lang="zh-TW" alt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solidFill>
                            <a:srgbClr val="FFFF00"/>
                          </a:solidFill>
                        </a:rPr>
                        <a:t>實驗組</a:t>
                      </a:r>
                      <a:endParaRPr lang="en-US" altLang="zh-TW" sz="2800" dirty="0" smtClean="0">
                        <a:solidFill>
                          <a:srgbClr val="FFFF00"/>
                        </a:solidFill>
                      </a:endParaRPr>
                    </a:p>
                    <a:p>
                      <a:pPr algn="ctr"/>
                      <a:r>
                        <a:rPr lang="en-US" altLang="zh-TW" sz="2800" dirty="0" smtClean="0">
                          <a:solidFill>
                            <a:srgbClr val="FFFF00"/>
                          </a:solidFill>
                        </a:rPr>
                        <a:t>(</a:t>
                      </a:r>
                      <a:r>
                        <a:rPr lang="zh-TW" altLang="en-US" sz="2800" dirty="0" smtClean="0">
                          <a:solidFill>
                            <a:srgbClr val="FFFF00"/>
                          </a:solidFill>
                        </a:rPr>
                        <a:t>修改或設計</a:t>
                      </a:r>
                      <a:r>
                        <a:rPr lang="en-US" altLang="zh-TW" sz="2800" dirty="0" smtClean="0">
                          <a:solidFill>
                            <a:srgbClr val="FFFF00"/>
                          </a:solidFill>
                        </a:rPr>
                        <a:t>)</a:t>
                      </a:r>
                      <a:endParaRPr lang="zh-TW" alt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969347"/>
                  </a:ext>
                </a:extLst>
              </a:tr>
              <a:tr h="1014442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 smtClean="0">
                          <a:solidFill>
                            <a:srgbClr val="0000FF"/>
                          </a:solidFill>
                        </a:rPr>
                        <a:t>學生自行設計或</a:t>
                      </a:r>
                      <a:endParaRPr lang="en-US" altLang="zh-TW" sz="2000" dirty="0" smtClean="0">
                        <a:solidFill>
                          <a:srgbClr val="0000FF"/>
                        </a:solidFill>
                      </a:endParaRPr>
                    </a:p>
                    <a:p>
                      <a:pPr algn="l"/>
                      <a:r>
                        <a:rPr lang="zh-TW" altLang="en-US" sz="2000" dirty="0" smtClean="0">
                          <a:solidFill>
                            <a:srgbClr val="0000FF"/>
                          </a:solidFill>
                        </a:rPr>
                        <a:t>教學提供範例</a:t>
                      </a:r>
                      <a:endParaRPr lang="zh-TW" alt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 smtClean="0">
                          <a:solidFill>
                            <a:srgbClr val="0000FF"/>
                          </a:solidFill>
                        </a:rPr>
                        <a:t>上課所教之剪枝、近似、優化、簡化、容錯、壓縮、建構或自行研習之方法</a:t>
                      </a:r>
                      <a:endParaRPr lang="zh-TW" alt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 smtClean="0">
                          <a:solidFill>
                            <a:srgbClr val="0000FF"/>
                          </a:solidFill>
                        </a:rPr>
                        <a:t>建構一智慧車駕應用環境且能突顯對照差異之</a:t>
                      </a:r>
                      <a:r>
                        <a:rPr lang="en-US" altLang="zh-TW" sz="2000" dirty="0" smtClean="0">
                          <a:solidFill>
                            <a:srgbClr val="0000FF"/>
                          </a:solidFill>
                        </a:rPr>
                        <a:t>Scenario </a:t>
                      </a:r>
                      <a:r>
                        <a:rPr lang="zh-TW" altLang="en-US" sz="2000" dirty="0" smtClean="0">
                          <a:solidFill>
                            <a:srgbClr val="0000FF"/>
                          </a:solidFill>
                        </a:rPr>
                        <a:t>場景實驗</a:t>
                      </a:r>
                      <a:endParaRPr lang="zh-TW" alt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200160"/>
                  </a:ext>
                </a:extLst>
              </a:tr>
              <a:tr h="10144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rgbClr val="0000FF"/>
                          </a:solidFill>
                        </a:rPr>
                        <a:t>分析成本</a:t>
                      </a:r>
                      <a:endParaRPr lang="en-US" altLang="zh-TW" sz="2000" dirty="0" smtClean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rgbClr val="0000FF"/>
                          </a:solidFill>
                        </a:rPr>
                        <a:t>分析或說明所造成的成本：</a:t>
                      </a:r>
                      <a:endParaRPr lang="en-US" altLang="zh-TW" sz="2000" dirty="0" smtClean="0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rgbClr val="0000FF"/>
                          </a:solidFill>
                        </a:rPr>
                        <a:t>時間、功耗、面積、容易錯誤老化或危險性等。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967755"/>
                  </a:ext>
                </a:extLst>
              </a:tr>
              <a:tr h="10144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rgbClr val="0000FF"/>
                          </a:solidFill>
                        </a:rPr>
                        <a:t>分析貢獻效益</a:t>
                      </a:r>
                      <a:endParaRPr lang="zh-TW" alt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rgbClr val="0000FF"/>
                          </a:solidFill>
                        </a:rPr>
                        <a:t>分析或說明所獲得的貢獻效益：</a:t>
                      </a:r>
                      <a:endParaRPr lang="en-US" altLang="zh-TW" sz="2000" dirty="0" smtClean="0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rgbClr val="0000FF"/>
                          </a:solidFill>
                        </a:rPr>
                        <a:t>加速、省電、縮小化、可靠性或安全性等。</a:t>
                      </a:r>
                      <a:endParaRPr lang="en-US" altLang="zh-TW" sz="2000" dirty="0" smtClean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006289"/>
                  </a:ext>
                </a:extLst>
              </a:tr>
              <a:tr h="10144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rgbClr val="0000FF"/>
                          </a:solidFill>
                        </a:rPr>
                        <a:t>表達能力</a:t>
                      </a:r>
                      <a:endParaRPr lang="zh-TW" alt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zh-TW" altLang="en-US" sz="2000" dirty="0" smtClean="0">
                          <a:solidFill>
                            <a:srgbClr val="0000FF"/>
                          </a:solidFill>
                        </a:rPr>
                        <a:t>選擇拍攝影片掛在</a:t>
                      </a:r>
                      <a:r>
                        <a:rPr lang="en-US" altLang="zh-TW" sz="2000" dirty="0" err="1" smtClean="0">
                          <a:solidFill>
                            <a:srgbClr val="0000FF"/>
                          </a:solidFill>
                        </a:rPr>
                        <a:t>Youtube</a:t>
                      </a:r>
                      <a:r>
                        <a:rPr lang="zh-TW" altLang="en-US" sz="2000" dirty="0" smtClean="0">
                          <a:solidFill>
                            <a:srgbClr val="0000FF"/>
                          </a:solidFill>
                        </a:rPr>
                        <a:t>上，或是進行簡報說明心得。</a:t>
                      </a:r>
                      <a:endParaRPr lang="zh-TW" alt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0692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335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大綱</a:t>
            </a:r>
            <a:endParaRPr lang="en-US" altLang="zh-TW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43608" y="1052736"/>
            <a:ext cx="8100392" cy="5471889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zh-TW" altLang="en-US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專題式學習</a:t>
            </a:r>
            <a:r>
              <a:rPr lang="en-US" altLang="zh-TW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(PBL)</a:t>
            </a:r>
            <a:r>
              <a:rPr lang="zh-TW" altLang="en-US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推廣課程規定</a:t>
            </a:r>
            <a:endParaRPr lang="en-US" altLang="zh-TW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zh-TW" altLang="en-US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專題題目規劃原則</a:t>
            </a:r>
            <a:endParaRPr lang="en-US" altLang="zh-TW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zh-TW" altLang="en-US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專題式學習</a:t>
            </a:r>
            <a:r>
              <a:rPr lang="en-US" altLang="zh-TW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(PBL)</a:t>
            </a:r>
            <a:r>
              <a:rPr lang="zh-TW" altLang="en-US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規劃</a:t>
            </a:r>
            <a:endParaRPr lang="en-US" altLang="zh-TW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74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11560" y="214313"/>
            <a:ext cx="853244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對照實驗專題式學習</a:t>
            </a:r>
            <a:r>
              <a:rPr lang="en-US" altLang="zh-TW" sz="40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Cont. Exp. PBL</a:t>
            </a:r>
          </a:p>
        </p:txBody>
      </p:sp>
      <p:grpSp>
        <p:nvGrpSpPr>
          <p:cNvPr id="38" name="群組 37"/>
          <p:cNvGrpSpPr/>
          <p:nvPr/>
        </p:nvGrpSpPr>
        <p:grpSpPr>
          <a:xfrm>
            <a:off x="324544" y="1268760"/>
            <a:ext cx="8531424" cy="5093992"/>
            <a:chOff x="324544" y="1268760"/>
            <a:chExt cx="8531424" cy="5093992"/>
          </a:xfrm>
        </p:grpSpPr>
        <p:grpSp>
          <p:nvGrpSpPr>
            <p:cNvPr id="23" name="群組 22"/>
            <p:cNvGrpSpPr/>
            <p:nvPr/>
          </p:nvGrpSpPr>
          <p:grpSpPr>
            <a:xfrm>
              <a:off x="324544" y="4182357"/>
              <a:ext cx="899592" cy="776239"/>
              <a:chOff x="0" y="2753638"/>
              <a:chExt cx="899592" cy="776239"/>
            </a:xfrm>
          </p:grpSpPr>
          <p:sp>
            <p:nvSpPr>
              <p:cNvPr id="24" name="橢圓 23"/>
              <p:cNvSpPr/>
              <p:nvPr/>
            </p:nvSpPr>
            <p:spPr bwMode="auto">
              <a:xfrm>
                <a:off x="0" y="2753638"/>
                <a:ext cx="684584" cy="648072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25" name="橢圓 24"/>
              <p:cNvSpPr/>
              <p:nvPr/>
            </p:nvSpPr>
            <p:spPr bwMode="auto">
              <a:xfrm>
                <a:off x="107504" y="2807644"/>
                <a:ext cx="684584" cy="648072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26" name="橢圓 25"/>
              <p:cNvSpPr/>
              <p:nvPr/>
            </p:nvSpPr>
            <p:spPr bwMode="auto">
              <a:xfrm>
                <a:off x="215008" y="2881805"/>
                <a:ext cx="684584" cy="648072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</p:grpSp>
        <p:grpSp>
          <p:nvGrpSpPr>
            <p:cNvPr id="19" name="群組 18"/>
            <p:cNvGrpSpPr/>
            <p:nvPr/>
          </p:nvGrpSpPr>
          <p:grpSpPr>
            <a:xfrm>
              <a:off x="324544" y="1978762"/>
              <a:ext cx="899592" cy="776239"/>
              <a:chOff x="0" y="2753638"/>
              <a:chExt cx="899592" cy="776239"/>
            </a:xfrm>
          </p:grpSpPr>
          <p:sp>
            <p:nvSpPr>
              <p:cNvPr id="20" name="橢圓 19"/>
              <p:cNvSpPr/>
              <p:nvPr/>
            </p:nvSpPr>
            <p:spPr bwMode="auto">
              <a:xfrm>
                <a:off x="0" y="2753638"/>
                <a:ext cx="684584" cy="648072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21" name="橢圓 20"/>
              <p:cNvSpPr/>
              <p:nvPr/>
            </p:nvSpPr>
            <p:spPr bwMode="auto">
              <a:xfrm>
                <a:off x="107504" y="2807644"/>
                <a:ext cx="684584" cy="648072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22" name="橢圓 21"/>
              <p:cNvSpPr/>
              <p:nvPr/>
            </p:nvSpPr>
            <p:spPr bwMode="auto">
              <a:xfrm>
                <a:off x="215008" y="2881805"/>
                <a:ext cx="684584" cy="648072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</p:grpSp>
        <p:grpSp>
          <p:nvGrpSpPr>
            <p:cNvPr id="5" name="群組 4"/>
            <p:cNvGrpSpPr/>
            <p:nvPr/>
          </p:nvGrpSpPr>
          <p:grpSpPr>
            <a:xfrm>
              <a:off x="324544" y="2753638"/>
              <a:ext cx="899592" cy="776239"/>
              <a:chOff x="0" y="2753638"/>
              <a:chExt cx="899592" cy="776239"/>
            </a:xfrm>
          </p:grpSpPr>
          <p:sp>
            <p:nvSpPr>
              <p:cNvPr id="7" name="橢圓 6"/>
              <p:cNvSpPr/>
              <p:nvPr/>
            </p:nvSpPr>
            <p:spPr bwMode="auto">
              <a:xfrm>
                <a:off x="0" y="2753638"/>
                <a:ext cx="684584" cy="648072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13" name="橢圓 12"/>
              <p:cNvSpPr/>
              <p:nvPr/>
            </p:nvSpPr>
            <p:spPr bwMode="auto">
              <a:xfrm>
                <a:off x="107504" y="2807644"/>
                <a:ext cx="684584" cy="648072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14" name="橢圓 13"/>
              <p:cNvSpPr/>
              <p:nvPr/>
            </p:nvSpPr>
            <p:spPr bwMode="auto">
              <a:xfrm>
                <a:off x="215008" y="2881805"/>
                <a:ext cx="684584" cy="648072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</p:grpSp>
        <p:sp>
          <p:nvSpPr>
            <p:cNvPr id="4" name="文字方塊 3"/>
            <p:cNvSpPr txBox="1"/>
            <p:nvPr/>
          </p:nvSpPr>
          <p:spPr>
            <a:xfrm>
              <a:off x="504056" y="1340768"/>
              <a:ext cx="8316416" cy="4985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spcBef>
                  <a:spcPts val="3000"/>
                </a:spcBef>
                <a:buFont typeface="+mj-lt"/>
                <a:buAutoNum type="arabicPeriod"/>
              </a:pPr>
              <a:r>
                <a:rPr lang="zh-TW" altLang="en-US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手駕環境資料集建構</a:t>
              </a:r>
              <a:r>
                <a:rPr lang="zh-TW" altLang="en-US" sz="2400" b="1" i="0" dirty="0">
                  <a:solidFill>
                    <a:srgbClr val="0000CC"/>
                  </a:solidFill>
                  <a:latin typeface="+mn-lt"/>
                  <a:ea typeface="+mj-ea"/>
                </a:rPr>
                <a:t> </a:t>
              </a:r>
              <a:r>
                <a:rPr lang="en-US" altLang="zh-TW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(Unity/LGSVL) :</a:t>
              </a:r>
              <a:r>
                <a:rPr lang="zh-TW" altLang="en-US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模組</a:t>
              </a:r>
              <a:r>
                <a:rPr lang="en-US" altLang="zh-TW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E-2</a:t>
              </a:r>
            </a:p>
            <a:p>
              <a:pPr marL="457200" indent="-457200" algn="l">
                <a:spcBef>
                  <a:spcPts val="3000"/>
                </a:spcBef>
                <a:buFont typeface="+mj-lt"/>
                <a:buAutoNum type="arabicPeriod"/>
              </a:pPr>
              <a:r>
                <a:rPr lang="zh-TW" altLang="en-US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自駕神經</a:t>
              </a:r>
              <a:r>
                <a:rPr lang="zh-TW" altLang="en-US" sz="2400" b="1" i="0" dirty="0">
                  <a:solidFill>
                    <a:srgbClr val="0000CC"/>
                  </a:solidFill>
                  <a:latin typeface="+mn-lt"/>
                  <a:ea typeface="+mj-ea"/>
                </a:rPr>
                <a:t>網路建構</a:t>
              </a:r>
              <a:r>
                <a:rPr lang="en-US" altLang="zh-TW" sz="2400" b="1" i="0" dirty="0">
                  <a:solidFill>
                    <a:srgbClr val="0000CC"/>
                  </a:solidFill>
                  <a:latin typeface="+mn-lt"/>
                  <a:ea typeface="+mj-ea"/>
                </a:rPr>
                <a:t>: </a:t>
              </a:r>
              <a:r>
                <a:rPr lang="zh-TW" altLang="en-US" sz="2400" b="1" i="0" dirty="0">
                  <a:solidFill>
                    <a:srgbClr val="0000CC"/>
                  </a:solidFill>
                  <a:latin typeface="+mn-lt"/>
                  <a:ea typeface="+mj-ea"/>
                </a:rPr>
                <a:t>原本課程</a:t>
              </a:r>
              <a:r>
                <a:rPr lang="zh-TW" altLang="en-US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內容 </a:t>
              </a:r>
              <a:r>
                <a:rPr lang="en-US" altLang="zh-TW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(DNN, RNN, RCNN)</a:t>
              </a:r>
            </a:p>
            <a:p>
              <a:pPr marL="457200" indent="-457200" algn="l">
                <a:spcBef>
                  <a:spcPts val="3000"/>
                </a:spcBef>
                <a:buFont typeface="+mj-lt"/>
                <a:buAutoNum type="arabicPeriod"/>
              </a:pPr>
              <a:r>
                <a:rPr lang="zh-TW" altLang="en-US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量化加速技術</a:t>
              </a:r>
              <a:r>
                <a:rPr lang="en-US" altLang="zh-TW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:</a:t>
              </a:r>
              <a:r>
                <a:rPr lang="zh-TW" altLang="en-US" sz="2400" b="1" i="0" dirty="0">
                  <a:solidFill>
                    <a:srgbClr val="0000CC"/>
                  </a:solidFill>
                  <a:latin typeface="+mn-lt"/>
                  <a:ea typeface="+mj-ea"/>
                </a:rPr>
                <a:t>原本課程</a:t>
              </a:r>
              <a:r>
                <a:rPr lang="zh-TW" altLang="en-US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內容</a:t>
              </a:r>
              <a:endParaRPr lang="en-US" altLang="zh-TW" sz="2400" b="1" i="0" dirty="0" smtClean="0">
                <a:solidFill>
                  <a:srgbClr val="0000CC"/>
                </a:solidFill>
                <a:latin typeface="+mn-lt"/>
                <a:ea typeface="+mj-ea"/>
              </a:endParaRPr>
            </a:p>
            <a:p>
              <a:pPr marL="457200" indent="-457200" algn="l">
                <a:spcBef>
                  <a:spcPts val="3000"/>
                </a:spcBef>
                <a:buFont typeface="+mj-lt"/>
                <a:buAutoNum type="arabicPeriod"/>
              </a:pPr>
              <a:r>
                <a:rPr lang="zh-TW" altLang="en-US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神經網路之邏輯錯誤</a:t>
              </a:r>
              <a:r>
                <a:rPr lang="zh-TW" altLang="en-US" sz="2400" b="1" i="0" dirty="0">
                  <a:solidFill>
                    <a:srgbClr val="0000CC"/>
                  </a:solidFill>
                  <a:latin typeface="+mn-lt"/>
                  <a:ea typeface="+mj-ea"/>
                </a:rPr>
                <a:t>分析</a:t>
              </a:r>
              <a:r>
                <a:rPr lang="en-US" altLang="zh-TW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:</a:t>
              </a:r>
              <a:r>
                <a:rPr lang="zh-TW" altLang="en-US" sz="2400" b="1" i="0" dirty="0">
                  <a:solidFill>
                    <a:srgbClr val="0000CC"/>
                  </a:solidFill>
                  <a:latin typeface="+mn-lt"/>
                  <a:ea typeface="+mj-ea"/>
                </a:rPr>
                <a:t>錯誤植入</a:t>
              </a:r>
              <a:r>
                <a:rPr lang="zh-TW" altLang="en-US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電路</a:t>
              </a:r>
              <a:endParaRPr lang="en-US" altLang="zh-TW" sz="2400" b="1" i="0" dirty="0" smtClean="0">
                <a:solidFill>
                  <a:srgbClr val="0000CC"/>
                </a:solidFill>
                <a:latin typeface="+mn-lt"/>
                <a:ea typeface="+mj-ea"/>
              </a:endParaRPr>
            </a:p>
            <a:p>
              <a:pPr marL="457200" indent="-457200" algn="l">
                <a:spcBef>
                  <a:spcPts val="3000"/>
                </a:spcBef>
                <a:buFont typeface="+mj-lt"/>
                <a:buAutoNum type="arabicPeriod"/>
              </a:pPr>
              <a:r>
                <a:rPr lang="zh-TW" altLang="en-US" sz="2400" b="1" i="0" dirty="0">
                  <a:solidFill>
                    <a:srgbClr val="0000CC"/>
                  </a:solidFill>
                  <a:latin typeface="+mn-lt"/>
                  <a:ea typeface="+mj-ea"/>
                </a:rPr>
                <a:t>自駕</a:t>
              </a:r>
              <a:r>
                <a:rPr lang="zh-TW" altLang="en-US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車</a:t>
              </a:r>
              <a:r>
                <a:rPr lang="zh-TW" altLang="en-US" sz="2400" b="1" i="0" dirty="0">
                  <a:solidFill>
                    <a:srgbClr val="0000CC"/>
                  </a:solidFill>
                  <a:latin typeface="+mn-lt"/>
                  <a:ea typeface="+mj-ea"/>
                </a:rPr>
                <a:t>之可靠設計：</a:t>
              </a:r>
              <a:r>
                <a:rPr lang="zh-TW" altLang="en-US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神經</a:t>
              </a:r>
              <a:r>
                <a:rPr lang="zh-TW" altLang="en-US" sz="2400" b="1" i="0" dirty="0">
                  <a:solidFill>
                    <a:srgbClr val="0000CC"/>
                  </a:solidFill>
                  <a:latin typeface="+mn-lt"/>
                  <a:ea typeface="+mj-ea"/>
                </a:rPr>
                <a:t>網路之容</a:t>
              </a:r>
              <a:r>
                <a:rPr lang="zh-TW" altLang="en-US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錯技術</a:t>
              </a:r>
              <a:endParaRPr lang="en-US" altLang="zh-TW" sz="2400" b="1" i="0" dirty="0" smtClean="0">
                <a:solidFill>
                  <a:srgbClr val="0000CC"/>
                </a:solidFill>
                <a:latin typeface="+mn-lt"/>
                <a:ea typeface="+mj-ea"/>
              </a:endParaRPr>
            </a:p>
            <a:p>
              <a:pPr marL="457200" indent="-457200" algn="l">
                <a:spcBef>
                  <a:spcPts val="3000"/>
                </a:spcBef>
                <a:buFont typeface="+mj-lt"/>
                <a:buAutoNum type="arabicPeriod"/>
              </a:pPr>
              <a:r>
                <a:rPr lang="zh-TW" altLang="en-US" sz="2400" b="1" i="0" dirty="0">
                  <a:solidFill>
                    <a:srgbClr val="0000CC"/>
                  </a:solidFill>
                  <a:latin typeface="+mn-lt"/>
                  <a:ea typeface="+mj-ea"/>
                </a:rPr>
                <a:t>神經網路</a:t>
              </a:r>
              <a:r>
                <a:rPr lang="zh-TW" altLang="en-US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之老化分析</a:t>
              </a:r>
              <a:r>
                <a:rPr lang="en-US" altLang="zh-TW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: </a:t>
              </a:r>
              <a:r>
                <a:rPr lang="zh-TW" altLang="en-US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老化</a:t>
              </a:r>
              <a:r>
                <a:rPr lang="zh-TW" altLang="en-US" sz="2400" b="1" i="0" dirty="0">
                  <a:solidFill>
                    <a:srgbClr val="0000CC"/>
                  </a:solidFill>
                  <a:latin typeface="+mn-lt"/>
                  <a:ea typeface="+mj-ea"/>
                </a:rPr>
                <a:t>加速</a:t>
              </a:r>
              <a:r>
                <a:rPr lang="zh-TW" altLang="en-US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模擬與崩應技術</a:t>
              </a:r>
              <a:endParaRPr lang="en-US" altLang="zh-TW" sz="2400" b="1" i="0" dirty="0" smtClean="0">
                <a:solidFill>
                  <a:srgbClr val="0000CC"/>
                </a:solidFill>
                <a:latin typeface="+mn-lt"/>
                <a:ea typeface="+mj-ea"/>
              </a:endParaRPr>
            </a:p>
            <a:p>
              <a:pPr marL="457200" indent="-457200" algn="l">
                <a:spcBef>
                  <a:spcPts val="3000"/>
                </a:spcBef>
                <a:buFont typeface="+mj-lt"/>
                <a:buAutoNum type="arabicPeriod"/>
              </a:pPr>
              <a:r>
                <a:rPr lang="zh-TW" altLang="en-US" sz="2400" b="1" i="0" dirty="0">
                  <a:solidFill>
                    <a:srgbClr val="0000CC"/>
                  </a:solidFill>
                  <a:latin typeface="+mn-lt"/>
                  <a:ea typeface="+mj-ea"/>
                </a:rPr>
                <a:t>自駕車</a:t>
              </a:r>
              <a:r>
                <a:rPr lang="zh-TW" altLang="en-US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之</a:t>
              </a:r>
              <a:r>
                <a:rPr lang="zh-TW" altLang="en-US" sz="2400" b="1" i="0" dirty="0">
                  <a:solidFill>
                    <a:srgbClr val="0000CC"/>
                  </a:solidFill>
                  <a:latin typeface="+mn-lt"/>
                  <a:ea typeface="+mj-ea"/>
                </a:rPr>
                <a:t>緊急應變系統</a:t>
              </a:r>
              <a:r>
                <a:rPr lang="zh-TW" altLang="en-US" sz="2400" b="1" i="0" dirty="0" smtClean="0">
                  <a:solidFill>
                    <a:srgbClr val="0000CC"/>
                  </a:solidFill>
                  <a:latin typeface="+mn-lt"/>
                  <a:ea typeface="+mj-ea"/>
                </a:rPr>
                <a:t>：</a:t>
              </a:r>
              <a:r>
                <a:rPr lang="zh-TW" altLang="en-US" sz="2400" b="1" i="0" dirty="0">
                  <a:solidFill>
                    <a:srgbClr val="0000CC"/>
                  </a:solidFill>
                  <a:latin typeface="+mn-lt"/>
                  <a:ea typeface="+mj-ea"/>
                </a:rPr>
                <a:t>神經網路之老化監測</a:t>
              </a:r>
              <a:endParaRPr lang="zh-TW" altLang="en-US" sz="2400" b="1" i="0" dirty="0" smtClean="0">
                <a:solidFill>
                  <a:srgbClr val="0000CC"/>
                </a:solidFill>
                <a:latin typeface="+mn-lt"/>
                <a:ea typeface="+mj-ea"/>
              </a:endParaRPr>
            </a:p>
          </p:txBody>
        </p:sp>
        <p:sp>
          <p:nvSpPr>
            <p:cNvPr id="3" name="橢圓 2"/>
            <p:cNvSpPr/>
            <p:nvPr/>
          </p:nvSpPr>
          <p:spPr bwMode="auto">
            <a:xfrm>
              <a:off x="324544" y="1268760"/>
              <a:ext cx="684584" cy="648072"/>
            </a:xfrm>
            <a:prstGeom prst="ellipse">
              <a:avLst/>
            </a:prstGeom>
            <a:noFill/>
            <a:ln w="190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8" name="橢圓 7"/>
            <p:cNvSpPr/>
            <p:nvPr/>
          </p:nvSpPr>
          <p:spPr bwMode="auto">
            <a:xfrm>
              <a:off x="324544" y="3473718"/>
              <a:ext cx="684584" cy="648072"/>
            </a:xfrm>
            <a:prstGeom prst="ellipse">
              <a:avLst/>
            </a:prstGeom>
            <a:noFill/>
            <a:ln w="190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10" name="橢圓 9"/>
            <p:cNvSpPr/>
            <p:nvPr/>
          </p:nvSpPr>
          <p:spPr bwMode="auto">
            <a:xfrm>
              <a:off x="324544" y="4994600"/>
              <a:ext cx="684584" cy="648072"/>
            </a:xfrm>
            <a:prstGeom prst="ellipse">
              <a:avLst/>
            </a:prstGeom>
            <a:noFill/>
            <a:ln w="190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11" name="橢圓 10"/>
            <p:cNvSpPr/>
            <p:nvPr/>
          </p:nvSpPr>
          <p:spPr bwMode="auto">
            <a:xfrm>
              <a:off x="324544" y="5714680"/>
              <a:ext cx="684584" cy="648072"/>
            </a:xfrm>
            <a:prstGeom prst="ellipse">
              <a:avLst/>
            </a:prstGeom>
            <a:noFill/>
            <a:ln w="190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27" name="弧形箭號 (左彎) 26"/>
            <p:cNvSpPr/>
            <p:nvPr/>
          </p:nvSpPr>
          <p:spPr bwMode="auto">
            <a:xfrm>
              <a:off x="7308304" y="1500591"/>
              <a:ext cx="288032" cy="613372"/>
            </a:xfrm>
            <a:prstGeom prst="curved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28" name="弧形箭號 (左彎) 27"/>
            <p:cNvSpPr/>
            <p:nvPr/>
          </p:nvSpPr>
          <p:spPr bwMode="auto">
            <a:xfrm>
              <a:off x="7308304" y="2282072"/>
              <a:ext cx="288032" cy="613372"/>
            </a:xfrm>
            <a:prstGeom prst="curved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29" name="弧形箭號 (左彎) 28"/>
            <p:cNvSpPr/>
            <p:nvPr/>
          </p:nvSpPr>
          <p:spPr bwMode="auto">
            <a:xfrm>
              <a:off x="7308304" y="3063553"/>
              <a:ext cx="288032" cy="613372"/>
            </a:xfrm>
            <a:prstGeom prst="curved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30" name="弧形箭號 (左彎) 29"/>
            <p:cNvSpPr/>
            <p:nvPr/>
          </p:nvSpPr>
          <p:spPr bwMode="auto">
            <a:xfrm>
              <a:off x="7308304" y="3845034"/>
              <a:ext cx="288032" cy="613372"/>
            </a:xfrm>
            <a:prstGeom prst="curved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31" name="弧形箭號 (左彎) 30"/>
            <p:cNvSpPr/>
            <p:nvPr/>
          </p:nvSpPr>
          <p:spPr bwMode="auto">
            <a:xfrm>
              <a:off x="7308304" y="4626515"/>
              <a:ext cx="288032" cy="613372"/>
            </a:xfrm>
            <a:prstGeom prst="curved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32" name="弧形箭號 (左彎) 31"/>
            <p:cNvSpPr/>
            <p:nvPr/>
          </p:nvSpPr>
          <p:spPr bwMode="auto">
            <a:xfrm>
              <a:off x="7308304" y="5407994"/>
              <a:ext cx="288032" cy="613372"/>
            </a:xfrm>
            <a:prstGeom prst="curved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33" name="弧形箭號 (左彎) 32"/>
            <p:cNvSpPr/>
            <p:nvPr/>
          </p:nvSpPr>
          <p:spPr bwMode="auto">
            <a:xfrm>
              <a:off x="7775848" y="1500590"/>
              <a:ext cx="396552" cy="1394853"/>
            </a:xfrm>
            <a:prstGeom prst="curvedLef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34" name="弧形箭號 (左彎) 33"/>
            <p:cNvSpPr/>
            <p:nvPr/>
          </p:nvSpPr>
          <p:spPr bwMode="auto">
            <a:xfrm>
              <a:off x="7775848" y="2313236"/>
              <a:ext cx="396552" cy="1394853"/>
            </a:xfrm>
            <a:prstGeom prst="curvedLef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35" name="弧形箭號 (左彎) 34"/>
            <p:cNvSpPr/>
            <p:nvPr/>
          </p:nvSpPr>
          <p:spPr bwMode="auto">
            <a:xfrm>
              <a:off x="7775848" y="2967451"/>
              <a:ext cx="396552" cy="1394853"/>
            </a:xfrm>
            <a:prstGeom prst="curvedLef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36" name="弧形箭號 (左彎) 35"/>
            <p:cNvSpPr/>
            <p:nvPr/>
          </p:nvSpPr>
          <p:spPr bwMode="auto">
            <a:xfrm>
              <a:off x="7775848" y="4310524"/>
              <a:ext cx="396552" cy="1394853"/>
            </a:xfrm>
            <a:prstGeom prst="curvedLef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37" name="弧形箭號 (左彎) 36"/>
            <p:cNvSpPr/>
            <p:nvPr/>
          </p:nvSpPr>
          <p:spPr bwMode="auto">
            <a:xfrm>
              <a:off x="8316416" y="1500590"/>
              <a:ext cx="539552" cy="4520776"/>
            </a:xfrm>
            <a:prstGeom prst="curvedLeftArrow">
              <a:avLst/>
            </a:prstGeom>
            <a:solidFill>
              <a:srgbClr val="FF3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48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180528" y="214313"/>
            <a:ext cx="9505057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 sz="36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SDK C, Python </a:t>
            </a:r>
            <a:r>
              <a:rPr lang="en-US" altLang="zh-TW" sz="36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 </a:t>
            </a:r>
            <a:r>
              <a:rPr lang="en-US" altLang="zh-TW" sz="36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Vivado (v) &amp; HLS C++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051" y="1124744"/>
            <a:ext cx="3911005" cy="281083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87750" name="Picture 6" descr="Xilinx Vivado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052" y="4028487"/>
            <a:ext cx="3911005" cy="2685557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4028487"/>
            <a:ext cx="3901754" cy="268555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1124744"/>
            <a:ext cx="3901754" cy="2810836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44427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115616" y="214313"/>
            <a:ext cx="8028384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0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Cell-Based Design Flow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1259632" y="1124744"/>
            <a:ext cx="7507059" cy="5125637"/>
            <a:chOff x="971600" y="1340768"/>
            <a:chExt cx="7507059" cy="5125637"/>
          </a:xfrm>
        </p:grpSpPr>
        <p:grpSp>
          <p:nvGrpSpPr>
            <p:cNvPr id="9" name="群組 8"/>
            <p:cNvGrpSpPr/>
            <p:nvPr/>
          </p:nvGrpSpPr>
          <p:grpSpPr>
            <a:xfrm>
              <a:off x="971600" y="1340768"/>
              <a:ext cx="5328592" cy="5125637"/>
              <a:chOff x="1330049" y="1139040"/>
              <a:chExt cx="5328592" cy="5125637"/>
            </a:xfrm>
          </p:grpSpPr>
          <p:pic>
            <p:nvPicPr>
              <p:cNvPr id="288770" name="Picture 2" descr="High-Level Synthesis and Open Source Software Algorithms - SemiWiki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0049" y="1139040"/>
                <a:ext cx="5328592" cy="40515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圓角矩形 1"/>
              <p:cNvSpPr/>
              <p:nvPr/>
            </p:nvSpPr>
            <p:spPr bwMode="auto">
              <a:xfrm>
                <a:off x="1475656" y="5421619"/>
                <a:ext cx="1944216" cy="843058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2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+mj-lt"/>
                    <a:ea typeface="新細明體" pitchFamily="18" charset="-120"/>
                  </a:rPr>
                  <a:t>Design Compiler</a:t>
                </a:r>
                <a:endPara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j-lt"/>
                  <a:ea typeface="新細明體" pitchFamily="18" charset="-120"/>
                </a:endParaRPr>
              </a:p>
            </p:txBody>
          </p:sp>
          <p:sp>
            <p:nvSpPr>
              <p:cNvPr id="3" name="向下箭號 2"/>
              <p:cNvSpPr/>
              <p:nvPr/>
            </p:nvSpPr>
            <p:spPr bwMode="auto">
              <a:xfrm>
                <a:off x="2231740" y="4893252"/>
                <a:ext cx="324036" cy="470619"/>
              </a:xfrm>
              <a:prstGeom prst="downArrow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7" name="圓角矩形 6"/>
              <p:cNvSpPr/>
              <p:nvPr/>
            </p:nvSpPr>
            <p:spPr bwMode="auto">
              <a:xfrm>
                <a:off x="4157700" y="5421619"/>
                <a:ext cx="1944216" cy="843058"/>
              </a:xfrm>
              <a:prstGeom prst="roundRect">
                <a:avLst/>
              </a:prstGeom>
              <a:solidFill>
                <a:srgbClr val="FF3300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2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+mj-lt"/>
                    <a:ea typeface="新細明體" pitchFamily="18" charset="-120"/>
                  </a:rPr>
                  <a:t>IC</a:t>
                </a:r>
              </a:p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TW" sz="2400" b="1" i="0" dirty="0" smtClean="0">
                    <a:solidFill>
                      <a:srgbClr val="0000FF"/>
                    </a:solidFill>
                    <a:latin typeface="+mj-lt"/>
                  </a:rPr>
                  <a:t>Compiler</a:t>
                </a:r>
                <a:endPara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j-lt"/>
                  <a:ea typeface="新細明體" pitchFamily="18" charset="-120"/>
                </a:endParaRPr>
              </a:p>
            </p:txBody>
          </p:sp>
          <p:sp>
            <p:nvSpPr>
              <p:cNvPr id="8" name="向下箭號 7"/>
              <p:cNvSpPr/>
              <p:nvPr/>
            </p:nvSpPr>
            <p:spPr bwMode="auto">
              <a:xfrm rot="16200000">
                <a:off x="3597018" y="5607838"/>
                <a:ext cx="324036" cy="470619"/>
              </a:xfrm>
              <a:prstGeom prst="downArrow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cxnSp>
            <p:nvCxnSpPr>
              <p:cNvPr id="5" name="直線單箭頭接點 4"/>
              <p:cNvCxnSpPr/>
              <p:nvPr/>
            </p:nvCxnSpPr>
            <p:spPr bwMode="auto">
              <a:xfrm>
                <a:off x="4860032" y="4509120"/>
                <a:ext cx="72008" cy="854751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1" name="直線單箭頭接點 10"/>
              <p:cNvCxnSpPr/>
              <p:nvPr/>
            </p:nvCxnSpPr>
            <p:spPr bwMode="auto">
              <a:xfrm flipH="1">
                <a:off x="3419872" y="4471216"/>
                <a:ext cx="936104" cy="91249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7770" y="5059037"/>
              <a:ext cx="1660889" cy="1407368"/>
            </a:xfrm>
            <a:prstGeom prst="rect">
              <a:avLst/>
            </a:prstGeom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5" name="向下箭號 14"/>
            <p:cNvSpPr/>
            <p:nvPr/>
          </p:nvSpPr>
          <p:spPr bwMode="auto">
            <a:xfrm rot="16200000">
              <a:off x="6138174" y="5760802"/>
              <a:ext cx="324036" cy="470619"/>
            </a:xfrm>
            <a:prstGeom prst="downArrow">
              <a:avLst/>
            </a:prstGeom>
            <a:solidFill>
              <a:srgbClr val="FFFF00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929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範例</a:t>
            </a: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</a:t>
            </a: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：智慧自駕深度學習</a:t>
            </a:r>
            <a:endParaRPr lang="en-US" altLang="zh-TW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4450" y="1268760"/>
            <a:ext cx="9001000" cy="527056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需求</a:t>
            </a:r>
            <a:r>
              <a:rPr lang="zh-TW" altLang="en-US" sz="2000" b="1" dirty="0">
                <a:solidFill>
                  <a:srgbClr val="0000FF"/>
                </a:solidFill>
                <a:latin typeface="Arial Unicode MS" panose="020B0604020202020204" pitchFamily="34" charset="-120"/>
              </a:rPr>
              <a:t>硬體系統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：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PC or Notebook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需求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軟體系統：能設計動畫及計算神經網路之任意軟體，如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Visual C++, C#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, Unity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等。</a:t>
            </a: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優點：純軟體環境，比較單純；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Unity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新版已提供</a:t>
            </a:r>
            <a:r>
              <a:rPr lang="en-US" altLang="zh-TW" sz="2000" b="1" dirty="0" err="1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Tensorflow</a:t>
            </a: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缺點：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a. 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軟體可抄短路，需秀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code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方能取信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; b. 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可參考網址很多，需有創意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;c.</a:t>
            </a:r>
            <a:r>
              <a:rPr lang="zh-TW" altLang="en-US" sz="2000" b="1" dirty="0">
                <a:solidFill>
                  <a:srgbClr val="0000FF"/>
                </a:solidFill>
                <a:latin typeface="Arial Unicode MS" panose="020B0604020202020204" pitchFamily="34" charset="-120"/>
              </a:rPr>
              <a:t>通常模擬學習過程，耗時過長，需慢拍快放錄製過程。</a:t>
            </a: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說明：常需畫出感測線</a:t>
            </a: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參考：</a:t>
            </a:r>
            <a:r>
              <a:rPr lang="en-US" altLang="zh-TW" sz="2000" b="1" dirty="0">
                <a:solidFill>
                  <a:srgbClr val="0000FF"/>
                </a:solidFill>
                <a:latin typeface="Arial Unicode MS" panose="020B0604020202020204" pitchFamily="34" charset="-120"/>
              </a:rPr>
              <a:t> </a:t>
            </a:r>
            <a:r>
              <a:rPr lang="en-US" altLang="zh-TW" sz="2000" b="1" dirty="0">
                <a:solidFill>
                  <a:srgbClr val="0000FF"/>
                </a:solidFill>
                <a:latin typeface="Arial Unicode MS" panose="020B0604020202020204" pitchFamily="34" charset="-120"/>
                <a:hlinkClick r:id="rId3"/>
              </a:rPr>
              <a:t>https://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  <a:hlinkClick r:id="rId3"/>
              </a:rPr>
              <a:t>www.youtube.com/watch?v=yjrxokMq8Rk</a:t>
            </a:r>
            <a:r>
              <a:rPr lang="en-US" altLang="zh-TW" sz="2000" b="1" dirty="0">
                <a:solidFill>
                  <a:srgbClr val="0000FF"/>
                </a:solidFill>
                <a:latin typeface="Arial Unicode MS" panose="020B0604020202020204" pitchFamily="34" charset="-120"/>
              </a:rPr>
              <a:t>; </a:t>
            </a:r>
            <a:r>
              <a:rPr lang="en-US" altLang="zh-TW" sz="2000" b="1" dirty="0">
                <a:solidFill>
                  <a:srgbClr val="0000FF"/>
                </a:solidFill>
                <a:latin typeface="Arial Unicode MS" panose="020B0604020202020204" pitchFamily="34" charset="-120"/>
                <a:hlinkClick r:id="rId4"/>
              </a:rPr>
              <a:t>https://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  <a:hlinkClick r:id="rId4"/>
              </a:rPr>
              <a:t>www.youtube.com/watch?v=Aut32pR5PQA</a:t>
            </a: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4240460"/>
            <a:ext cx="3682857" cy="208823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4275589"/>
            <a:ext cx="3621672" cy="205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4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範例</a:t>
            </a: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：智慧自駕深度學習</a:t>
            </a:r>
            <a:endParaRPr lang="en-US" altLang="zh-TW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4450" y="1268760"/>
            <a:ext cx="9001000" cy="527056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需求</a:t>
            </a:r>
            <a:r>
              <a:rPr lang="zh-TW" altLang="en-US" sz="2000" b="1" dirty="0">
                <a:solidFill>
                  <a:srgbClr val="0000FF"/>
                </a:solidFill>
                <a:latin typeface="Arial Unicode MS" panose="020B0604020202020204" pitchFamily="34" charset="-120"/>
              </a:rPr>
              <a:t>硬體系統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：</a:t>
            </a:r>
            <a:r>
              <a:rPr lang="en-US" altLang="zh-TW" sz="2000" b="1" dirty="0" err="1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MPSoC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,  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如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Pynq-z2 (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單卡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)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發展後儘以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HDMI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接螢幕</a:t>
            </a: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需求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軟體系統：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Pynq-z2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內之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Python3</a:t>
            </a: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優點：單卡發展工具，可軟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/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硬或共設計；</a:t>
            </a: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缺點：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發展系統仍需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PC/Vivado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協助</a:t>
            </a: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說明：仍需檢驗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Codes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參考：</a:t>
            </a:r>
            <a:r>
              <a:rPr lang="en-US" altLang="zh-TW" sz="2000" b="1" dirty="0">
                <a:solidFill>
                  <a:srgbClr val="0000FF"/>
                </a:solidFill>
                <a:latin typeface="Arial Unicode MS" panose="020B0604020202020204" pitchFamily="34" charset="-120"/>
                <a:hlinkClick r:id="rId3"/>
              </a:rPr>
              <a:t>https://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  <a:hlinkClick r:id="rId3"/>
              </a:rPr>
              <a:t>www.youtube.com/watch?v=rOKRouSSD6M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 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3284984"/>
            <a:ext cx="408755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2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範例</a:t>
            </a: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(3)</a:t>
            </a: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：智慧自駕深度學習</a:t>
            </a:r>
            <a:endParaRPr lang="en-US" altLang="zh-TW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4450" y="1268760"/>
            <a:ext cx="9001000" cy="527056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需求</a:t>
            </a:r>
            <a:r>
              <a:rPr lang="zh-TW" altLang="en-US" sz="2000" b="1" dirty="0">
                <a:solidFill>
                  <a:srgbClr val="0000FF"/>
                </a:solidFill>
                <a:latin typeface="Arial Unicode MS" panose="020B0604020202020204" pitchFamily="34" charset="-120"/>
              </a:rPr>
              <a:t>硬體系統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：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PC or Notebook, </a:t>
            </a:r>
            <a:r>
              <a:rPr lang="en-US" altLang="zh-TW" sz="2000" b="1" dirty="0" err="1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Pynq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/Zynq7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需求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軟體系統：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Python, Vivado Design Suite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。</a:t>
            </a: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說明：容易由外觀看出自駕或手駕</a:t>
            </a: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參考：</a:t>
            </a: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187579"/>
              </p:ext>
            </p:extLst>
          </p:nvPr>
        </p:nvGraphicFramePr>
        <p:xfrm>
          <a:off x="1619672" y="2636912"/>
          <a:ext cx="5654842" cy="3384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75" name="點陣圖影像" r:id="rId4" imgW="12336597" imgH="7647619" progId="Paint.Picture">
                  <p:embed/>
                </p:oleObj>
              </mc:Choice>
              <mc:Fallback>
                <p:oleObj name="點陣圖影像" r:id="rId4" imgW="12336597" imgH="7647619" progId="Paint.Picture">
                  <p:embed/>
                  <p:pic>
                    <p:nvPicPr>
                      <p:cNvPr id="3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2636912"/>
                        <a:ext cx="5654842" cy="33843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325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範例</a:t>
            </a: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(4)</a:t>
            </a: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</a:t>
            </a:r>
            <a:r>
              <a:rPr lang="en-US" altLang="zh-TW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Pynq</a:t>
            </a: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Community</a:t>
            </a: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尋找</a:t>
            </a: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參考</a:t>
            </a: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altLang="zh-TW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4450" y="1268760"/>
            <a:ext cx="9001000" cy="527056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需求</a:t>
            </a:r>
            <a:r>
              <a:rPr lang="zh-TW" altLang="en-US" sz="2000" b="1" dirty="0">
                <a:solidFill>
                  <a:srgbClr val="0000FF"/>
                </a:solidFill>
                <a:latin typeface="Arial Unicode MS" panose="020B0604020202020204" pitchFamily="34" charset="-120"/>
              </a:rPr>
              <a:t>硬體系統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：</a:t>
            </a:r>
            <a:r>
              <a:rPr lang="en-US" altLang="zh-TW" sz="2000" b="1" dirty="0" err="1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MPSoC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,  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如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Pynq-z2 (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單卡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)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發展後儘以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HDMI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接螢幕</a:t>
            </a: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需求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軟體系統：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Pynq-z2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內之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Python3</a:t>
            </a: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優點：單卡發展工具，可軟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/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硬或共設計；</a:t>
            </a: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參考：</a:t>
            </a:r>
            <a:r>
              <a:rPr lang="en-US" altLang="zh-TW" sz="2000" b="1" dirty="0">
                <a:solidFill>
                  <a:srgbClr val="0000FF"/>
                </a:solidFill>
                <a:latin typeface="Arial Unicode MS" panose="020B0604020202020204" pitchFamily="34" charset="-120"/>
                <a:hlinkClick r:id="rId3"/>
              </a:rPr>
              <a:t>http://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  <a:hlinkClick r:id="rId3"/>
              </a:rPr>
              <a:t>www.pynq.io/community.html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 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212976"/>
            <a:ext cx="8563096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範例</a:t>
            </a: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(5)</a:t>
            </a: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其它</a:t>
            </a: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altLang="zh-TW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4450" y="1268760"/>
            <a:ext cx="9001000" cy="527056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(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應用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, 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設計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) x (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智慧感知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, 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神經網路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)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之一</a:t>
            </a: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不限定使用</a:t>
            </a:r>
            <a:r>
              <a:rPr lang="en-US" altLang="zh-TW" sz="2000" b="1" dirty="0" err="1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Pynq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卡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, 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僅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Arduino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亦可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,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甚至只用筆電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, 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亦可加</a:t>
            </a:r>
            <a:r>
              <a:rPr lang="en-US" altLang="zh-TW" sz="2000" b="1" dirty="0">
                <a:solidFill>
                  <a:srgbClr val="0000FF"/>
                </a:solidFill>
                <a:latin typeface="Arial Unicode MS" panose="020B0604020202020204" pitchFamily="34" charset="-120"/>
              </a:rPr>
              <a:t>Compute Stick 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 (</a:t>
            </a:r>
            <a:r>
              <a:rPr lang="en-US" altLang="zh-TW" sz="2000" b="1" dirty="0" err="1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Movidius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, Myriad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等</a:t>
            </a:r>
            <a:r>
              <a:rPr lang="en-US" altLang="zh-TW" sz="2000" b="1" dirty="0">
                <a:solidFill>
                  <a:srgbClr val="0000FF"/>
                </a:solidFill>
                <a:latin typeface="Arial Unicode MS" panose="020B0604020202020204" pitchFamily="34" charset="-120"/>
              </a:rPr>
              <a:t>)</a:t>
            </a: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參考：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Yolo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點名系統</a:t>
            </a:r>
            <a:r>
              <a:rPr lang="en-US" altLang="zh-TW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, </a:t>
            </a:r>
            <a:r>
              <a:rPr lang="zh-TW" altLang="en-US" sz="20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社交距離警告系統</a:t>
            </a:r>
            <a:endParaRPr lang="en-US" altLang="zh-TW" sz="20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039" y="2769226"/>
            <a:ext cx="2852936" cy="2987658"/>
          </a:xfrm>
          <a:prstGeom prst="rect">
            <a:avLst/>
          </a:prstGeom>
        </p:spPr>
      </p:pic>
      <p:pic>
        <p:nvPicPr>
          <p:cNvPr id="287746" name="Picture 2" descr="紅外線循線/循跡自走車套件組– Motodui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76524"/>
            <a:ext cx="2815258" cy="212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103" y="2902218"/>
            <a:ext cx="3156904" cy="179481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4486394"/>
            <a:ext cx="3527103" cy="211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4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Unity 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介紹</a:t>
            </a:r>
            <a:endParaRPr lang="en-US" altLang="zh-TW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4450" y="1268760"/>
            <a:ext cx="9001000" cy="5270560"/>
          </a:xfrm>
        </p:spPr>
        <p:txBody>
          <a:bodyPr/>
          <a:lstStyle/>
          <a:p>
            <a:pPr marL="266700" indent="-266700" eaLnBrk="1" hangingPunct="1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安裝 </a:t>
            </a:r>
            <a:r>
              <a:rPr lang="en-US" altLang="zh-TW" sz="2400" b="1" dirty="0">
                <a:solidFill>
                  <a:srgbClr val="0000FF"/>
                </a:solidFill>
                <a:latin typeface="Arial Unicode MS" panose="020B0604020202020204" pitchFamily="34" charset="-120"/>
              </a:rPr>
              <a:t>Unity Hub: </a:t>
            </a:r>
            <a:r>
              <a:rPr lang="en-US" altLang="zh-TW" sz="2400" b="1" dirty="0">
                <a:solidFill>
                  <a:srgbClr val="0000FF"/>
                </a:solidFill>
                <a:latin typeface="Arial Unicode MS" panose="020B0604020202020204" pitchFamily="34" charset="-120"/>
                <a:hlinkClick r:id="rId3"/>
              </a:rPr>
              <a:t>https://</a:t>
            </a:r>
            <a:r>
              <a:rPr lang="en-US" altLang="zh-TW" sz="2400" b="1" dirty="0" smtClean="0">
                <a:solidFill>
                  <a:srgbClr val="0000FF"/>
                </a:solidFill>
                <a:latin typeface="Arial Unicode MS" panose="020B0604020202020204" pitchFamily="34" charset="-120"/>
                <a:hlinkClick r:id="rId3"/>
              </a:rPr>
              <a:t>unity3d.com/get-unity/download</a:t>
            </a:r>
            <a:endParaRPr lang="en-US" altLang="zh-TW" sz="24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marL="266700" indent="-266700" eaLnBrk="1" hangingPunct="1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開啟</a:t>
            </a:r>
            <a:r>
              <a:rPr lang="en-US" altLang="zh-TW" sz="24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Unity Hub, </a:t>
            </a:r>
            <a:r>
              <a:rPr lang="zh-TW" altLang="en-US" sz="24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安裝長期穩定建議版</a:t>
            </a:r>
            <a:r>
              <a:rPr lang="en-US" altLang="zh-TW" sz="2400" b="1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Unity 2020.3.xx</a:t>
            </a:r>
            <a:endParaRPr lang="en-US" altLang="zh-TW" sz="24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marL="266700" indent="-266700" eaLnBrk="1" hangingPunct="1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b="1" dirty="0">
                <a:solidFill>
                  <a:srgbClr val="0000FF"/>
                </a:solidFill>
                <a:latin typeface="Arial Unicode MS" panose="020B0604020202020204" pitchFamily="34" charset="-120"/>
              </a:rPr>
              <a:t>「</a:t>
            </a:r>
            <a:r>
              <a:rPr lang="en-US" altLang="zh-TW" sz="2400" b="1" dirty="0">
                <a:solidFill>
                  <a:srgbClr val="0000FF"/>
                </a:solidFill>
                <a:latin typeface="Arial Unicode MS" panose="020B0604020202020204" pitchFamily="34" charset="-120"/>
              </a:rPr>
              <a:t>3</a:t>
            </a:r>
            <a:r>
              <a:rPr lang="zh-TW" altLang="en-US" sz="2400" b="1" dirty="0">
                <a:solidFill>
                  <a:srgbClr val="0000FF"/>
                </a:solidFill>
                <a:latin typeface="Arial Unicode MS" panose="020B0604020202020204" pitchFamily="34" charset="-120"/>
              </a:rPr>
              <a:t>小時製作一個遊戲」 </a:t>
            </a:r>
            <a:r>
              <a:rPr lang="en-US" altLang="zh-TW" sz="2400" b="1" dirty="0">
                <a:solidFill>
                  <a:srgbClr val="0000FF"/>
                </a:solidFill>
                <a:latin typeface="Arial Unicode MS" panose="020B0604020202020204" pitchFamily="34" charset="-120"/>
                <a:hlinkClick r:id="rId4"/>
              </a:rPr>
              <a:t>https://</a:t>
            </a:r>
            <a:r>
              <a:rPr lang="en-US" altLang="zh-TW" sz="2400" b="1" dirty="0" smtClean="0">
                <a:solidFill>
                  <a:srgbClr val="0000FF"/>
                </a:solidFill>
                <a:latin typeface="Arial Unicode MS" panose="020B0604020202020204" pitchFamily="34" charset="-120"/>
                <a:hlinkClick r:id="rId4"/>
              </a:rPr>
              <a:t>www.youtube.com/watch?v=nPW6tKeapsM</a:t>
            </a:r>
            <a:r>
              <a:rPr lang="zh-TW" altLang="en-US" sz="24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 </a:t>
            </a:r>
            <a:endParaRPr lang="en-US" altLang="zh-TW" sz="2400" b="1" dirty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marL="266700" indent="-266700" eaLnBrk="1" hangingPunct="1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參考</a:t>
            </a:r>
            <a:r>
              <a:rPr lang="zh-TW" altLang="en-US" sz="2400" b="1" dirty="0">
                <a:solidFill>
                  <a:srgbClr val="0000FF"/>
                </a:solidFill>
                <a:latin typeface="Arial Unicode MS" panose="020B0604020202020204" pitchFamily="34" charset="-120"/>
              </a:rPr>
              <a:t>免費三維建模：</a:t>
            </a:r>
            <a:r>
              <a:rPr lang="en-US" altLang="zh-TW" sz="2400" b="1" dirty="0">
                <a:solidFill>
                  <a:srgbClr val="0000FF"/>
                </a:solidFill>
                <a:latin typeface="Arial Unicode MS" panose="020B0604020202020204" pitchFamily="34" charset="-120"/>
                <a:hlinkClick r:id="rId5"/>
              </a:rPr>
              <a:t>https://</a:t>
            </a:r>
            <a:r>
              <a:rPr lang="en-US" altLang="zh-TW" sz="2400" b="1" dirty="0" smtClean="0">
                <a:solidFill>
                  <a:srgbClr val="0000FF"/>
                </a:solidFill>
                <a:latin typeface="Arial Unicode MS" panose="020B0604020202020204" pitchFamily="34" charset="-120"/>
                <a:hlinkClick r:id="rId5"/>
              </a:rPr>
              <a:t>free3d.com/3d-models/car</a:t>
            </a:r>
            <a:r>
              <a:rPr lang="zh-TW" altLang="en-US" sz="24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 </a:t>
            </a:r>
            <a:endParaRPr lang="en-US" altLang="zh-TW" sz="2400" b="1" dirty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marL="266700" indent="-266700" eaLnBrk="1" hangingPunct="1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b="1" dirty="0">
                <a:solidFill>
                  <a:srgbClr val="0000FF"/>
                </a:solidFill>
                <a:latin typeface="Arial Unicode MS" panose="020B0604020202020204" pitchFamily="34" charset="-120"/>
              </a:rPr>
              <a:t>知名三維建模：</a:t>
            </a:r>
            <a:r>
              <a:rPr lang="en-US" altLang="zh-TW" sz="2400" b="1" dirty="0">
                <a:solidFill>
                  <a:srgbClr val="0000FF"/>
                </a:solidFill>
                <a:latin typeface="Arial Unicode MS" panose="020B0604020202020204" pitchFamily="34" charset="-120"/>
                <a:hlinkClick r:id="rId6"/>
              </a:rPr>
              <a:t>https://</a:t>
            </a:r>
            <a:r>
              <a:rPr lang="en-US" altLang="zh-TW" sz="2400" b="1" dirty="0" smtClean="0">
                <a:solidFill>
                  <a:srgbClr val="0000FF"/>
                </a:solidFill>
                <a:latin typeface="Arial Unicode MS" panose="020B0604020202020204" pitchFamily="34" charset="-120"/>
                <a:hlinkClick r:id="rId6"/>
              </a:rPr>
              <a:t>sketchfab.com</a:t>
            </a:r>
            <a:r>
              <a:rPr lang="zh-TW" altLang="en-US" sz="24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 </a:t>
            </a:r>
            <a:endParaRPr lang="en-US" altLang="zh-TW" sz="2400" b="1" dirty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marL="266700" indent="-266700" eaLnBrk="1" hangingPunct="1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zh-TW" sz="2400" b="1" dirty="0">
                <a:solidFill>
                  <a:srgbClr val="0000FF"/>
                </a:solidFill>
                <a:latin typeface="Arial Unicode MS" panose="020B0604020202020204" pitchFamily="34" charset="-120"/>
              </a:rPr>
              <a:t>Unity3D</a:t>
            </a:r>
            <a:r>
              <a:rPr lang="zh-TW" altLang="en-US" sz="2400" b="1" dirty="0">
                <a:solidFill>
                  <a:srgbClr val="0000FF"/>
                </a:solidFill>
                <a:latin typeface="Arial Unicode MS" panose="020B0604020202020204" pitchFamily="34" charset="-120"/>
              </a:rPr>
              <a:t>快速教學：</a:t>
            </a:r>
            <a:r>
              <a:rPr lang="en-US" altLang="zh-TW" sz="2400" b="1" dirty="0">
                <a:solidFill>
                  <a:srgbClr val="0000FF"/>
                </a:solidFill>
                <a:latin typeface="Arial Unicode MS" panose="020B0604020202020204" pitchFamily="34" charset="-120"/>
                <a:hlinkClick r:id="rId7"/>
              </a:rPr>
              <a:t>https://</a:t>
            </a:r>
            <a:r>
              <a:rPr lang="en-US" altLang="zh-TW" sz="2400" b="1" dirty="0" smtClean="0">
                <a:solidFill>
                  <a:srgbClr val="0000FF"/>
                </a:solidFill>
                <a:latin typeface="Arial Unicode MS" panose="020B0604020202020204" pitchFamily="34" charset="-120"/>
                <a:hlinkClick r:id="rId7"/>
              </a:rPr>
              <a:t>www.youtube.com/watch?v=7_JdDUGmLL0</a:t>
            </a:r>
            <a:endParaRPr lang="en-US" altLang="zh-TW" sz="2400" b="1" dirty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marL="266700" indent="-266700" eaLnBrk="1" hangingPunct="1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zh-TW" sz="24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Unity</a:t>
            </a:r>
            <a:r>
              <a:rPr lang="zh-TW" altLang="en-US" sz="24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載入 不同軟體的建模</a:t>
            </a:r>
            <a:r>
              <a:rPr lang="en-US" altLang="zh-TW" sz="24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(.blend, .3dmax, .</a:t>
            </a:r>
            <a:r>
              <a:rPr lang="en-US" altLang="zh-TW" sz="2400" b="1" dirty="0" err="1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fbx</a:t>
            </a:r>
            <a:r>
              <a:rPr lang="en-US" altLang="zh-TW" sz="24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)</a:t>
            </a:r>
            <a:r>
              <a:rPr lang="zh-TW" altLang="en-US" sz="24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時，</a:t>
            </a:r>
            <a:r>
              <a:rPr lang="en-US" altLang="zh-TW" sz="24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material</a:t>
            </a:r>
            <a:r>
              <a:rPr lang="zh-TW" altLang="en-US" sz="24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還在，但顏色可能被洗去，再自行配色</a:t>
            </a:r>
            <a:endParaRPr lang="en-US" altLang="zh-TW" sz="24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marL="266700" indent="-266700" eaLnBrk="1" hangingPunct="1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設計並改善現有自駕虛擬遊戲</a:t>
            </a:r>
            <a:r>
              <a:rPr lang="en-US" altLang="zh-TW" sz="24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:</a:t>
            </a:r>
            <a:r>
              <a:rPr lang="zh-TW" altLang="en-US" sz="24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 可參考教材網站之</a:t>
            </a:r>
            <a:r>
              <a:rPr lang="en-US" altLang="zh-TW" sz="2400" b="1" dirty="0">
                <a:solidFill>
                  <a:srgbClr val="0000FF"/>
                </a:solidFill>
                <a:latin typeface="Arial Unicode MS" panose="020B0604020202020204" pitchFamily="34" charset="-120"/>
              </a:rPr>
              <a:t>Project </a:t>
            </a:r>
            <a:r>
              <a:rPr lang="en-US" altLang="zh-TW" sz="2400" b="1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D_3.0_FinalExe.zip</a:t>
            </a:r>
            <a:endParaRPr lang="en-US" altLang="zh-TW" sz="2400" b="1" dirty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marL="457200" indent="-457200" eaLnBrk="1" hangingPunct="1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zh-TW" sz="2400" b="1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387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214313"/>
            <a:ext cx="7812360" cy="693737"/>
          </a:xfrm>
        </p:spPr>
        <p:txBody>
          <a:bodyPr/>
          <a:lstStyle/>
          <a:p>
            <a:r>
              <a:rPr lang="en-US" altLang="zh-TW" sz="3600" b="1" dirty="0" smtClean="0"/>
              <a:t>Syllabus of 109-1 NNA</a:t>
            </a:r>
            <a:endParaRPr lang="zh-TW" altLang="en-US" sz="36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472608"/>
          </a:xfrm>
        </p:spPr>
        <p:txBody>
          <a:bodyPr numCol="2"/>
          <a:lstStyle/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Overviews and Background (3hr)</a:t>
            </a:r>
          </a:p>
          <a:p>
            <a:pPr marL="628650" lvl="1" indent="-2286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Installation and online platforms</a:t>
            </a:r>
          </a:p>
          <a:p>
            <a:pPr marL="628650" lvl="1" indent="-2286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Simple NN examples</a:t>
            </a:r>
          </a:p>
          <a:p>
            <a:pPr marL="628650" lvl="1" indent="-2286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Python/</a:t>
            </a:r>
            <a:r>
              <a:rPr lang="en-US" altLang="zh-TW" sz="1600" dirty="0" err="1" smtClean="0"/>
              <a:t>Tensorflow</a:t>
            </a:r>
            <a:r>
              <a:rPr lang="en-US" altLang="zh-TW" sz="1600" dirty="0" smtClean="0"/>
              <a:t>/</a:t>
            </a:r>
            <a:r>
              <a:rPr lang="en-US" altLang="zh-TW" sz="1600" dirty="0" err="1" smtClean="0"/>
              <a:t>Keras</a:t>
            </a:r>
            <a:endParaRPr lang="en-US" altLang="zh-TW" sz="1600" dirty="0" smtClean="0"/>
          </a:p>
          <a:p>
            <a:pPr marL="628650" lvl="1" indent="-2286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Terminology </a:t>
            </a:r>
            <a:r>
              <a:rPr lang="en-US" altLang="zh-TW" sz="1600" dirty="0"/>
              <a:t>and </a:t>
            </a:r>
            <a:r>
              <a:rPr lang="en-US" altLang="zh-TW" sz="1600" dirty="0" smtClean="0"/>
              <a:t>Metrics</a:t>
            </a:r>
            <a:endParaRPr lang="en-US" altLang="zh-TW" sz="2000" b="0" dirty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/>
              <a:t>Basics and </a:t>
            </a:r>
            <a:r>
              <a:rPr lang="en-US" altLang="zh-TW" sz="2000" b="0" dirty="0" smtClean="0"/>
              <a:t>Reviews (3hr)</a:t>
            </a:r>
            <a:endParaRPr lang="en-US" altLang="zh-TW" sz="2000" b="0" dirty="0"/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programming and scripting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linear algebra and number theory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probability and statistics, </a:t>
            </a:r>
            <a:r>
              <a:rPr lang="en-US" altLang="zh-TW" sz="1600" dirty="0" smtClean="0"/>
              <a:t>differential</a:t>
            </a:r>
            <a:endParaRPr lang="en-US" altLang="zh-TW" sz="2000" b="0" dirty="0" smtClean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Model Types and Selection (3hr)</a:t>
            </a:r>
            <a:endParaRPr lang="en-US" altLang="zh-TW" sz="1600" b="0" dirty="0" smtClean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Computer </a:t>
            </a:r>
            <a:r>
              <a:rPr lang="en-US" altLang="zh-TW" sz="2000" b="0" dirty="0"/>
              <a:t>Architecture and Hardware </a:t>
            </a:r>
            <a:r>
              <a:rPr lang="en-US" altLang="zh-TW" sz="2000" b="0" dirty="0" smtClean="0"/>
              <a:t>Accelerators (3hr)</a:t>
            </a:r>
            <a:endParaRPr lang="en-US" altLang="zh-TW" sz="2000" b="0" dirty="0"/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CPU, GPU, GPGPU, NPU, VPU, TPU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FPGA, AI-</a:t>
            </a:r>
            <a:r>
              <a:rPr lang="en-US" altLang="zh-TW" sz="1600" dirty="0" err="1"/>
              <a:t>SoPC</a:t>
            </a:r>
            <a:endParaRPr lang="en-US" altLang="zh-TW" sz="1600" dirty="0"/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Data Flow Graph and Optimization</a:t>
            </a:r>
            <a:endParaRPr lang="en-US" altLang="zh-TW" sz="2000" dirty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/>
              <a:t>Memory Access </a:t>
            </a:r>
            <a:r>
              <a:rPr lang="en-US" altLang="zh-TW" sz="2000" b="0" dirty="0" smtClean="0"/>
              <a:t>Techniques (3hr)</a:t>
            </a:r>
            <a:endParaRPr lang="en-US" altLang="zh-TW" sz="2000" b="0" dirty="0"/>
          </a:p>
          <a:p>
            <a:pPr marL="622300" lvl="1" indent="-22225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Allocation of Conventional Memory</a:t>
            </a:r>
          </a:p>
          <a:p>
            <a:pPr marL="622300" lvl="1" indent="-22225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Direct Memory Access</a:t>
            </a:r>
          </a:p>
          <a:p>
            <a:pPr marL="622300" lvl="1" indent="-22225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CUDA</a:t>
            </a:r>
          </a:p>
          <a:p>
            <a:pPr marL="622300" lvl="1" indent="-22225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Computing in </a:t>
            </a:r>
            <a:r>
              <a:rPr lang="en-US" altLang="zh-TW" sz="1600" dirty="0" smtClean="0"/>
              <a:t>Memory</a:t>
            </a:r>
            <a:endParaRPr lang="en-US" altLang="zh-TW" sz="2000" b="0" dirty="0" smtClean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Residue Number Systems (6hr)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Linear Algebra and Number Theory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Overflow-aware VPA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b="0" dirty="0" smtClean="0"/>
              <a:t>Approximate RNS</a:t>
            </a:r>
            <a:br>
              <a:rPr lang="en-US" altLang="zh-TW" sz="1600" b="0" dirty="0" smtClean="0"/>
            </a:br>
            <a:endParaRPr lang="en-US" altLang="zh-TW" sz="1600" b="0" dirty="0" smtClean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Approximate Computing (6hr)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Naturally </a:t>
            </a:r>
            <a:r>
              <a:rPr lang="en-US" altLang="zh-TW" sz="1600" dirty="0"/>
              <a:t>approximating: analogue and binary truncation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TCB/BCB Approximating for Batch Learning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Range LUT using Range CAM</a:t>
            </a:r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/>
              <a:t>Pruning and </a:t>
            </a:r>
            <a:r>
              <a:rPr lang="en-US" altLang="zh-TW" sz="2000" b="0" dirty="0" smtClean="0"/>
              <a:t>Self-Healing (6hr)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400" dirty="0" smtClean="0"/>
              <a:t>Random dropping</a:t>
            </a:r>
            <a:endParaRPr lang="en-US" altLang="zh-TW" sz="1400" b="0" dirty="0" smtClean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Labeling Acceleration: Generative Adversarial Networks  (3hr)</a:t>
            </a:r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Structure Mapping for Parallelization (3hr)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Technology Mapping: </a:t>
            </a:r>
            <a:r>
              <a:rPr lang="en-US" altLang="zh-TW" sz="1600" dirty="0"/>
              <a:t>Logic and </a:t>
            </a:r>
            <a:r>
              <a:rPr lang="en-US" altLang="zh-TW" sz="1600" dirty="0" smtClean="0"/>
              <a:t>Modular</a:t>
            </a:r>
            <a:endParaRPr lang="en-US" altLang="zh-TW" sz="1600" dirty="0"/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MAC, FMA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Deep stacking network</a:t>
            </a:r>
            <a:endParaRPr lang="en-US" altLang="zh-TW" sz="2000" b="0" dirty="0" smtClean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/>
              <a:t>Model Compression and Optimization (3hr</a:t>
            </a:r>
            <a:r>
              <a:rPr lang="en-US" altLang="zh-TW" sz="2000" b="0" dirty="0" smtClean="0"/>
              <a:t>)</a:t>
            </a:r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Analogue Neural Networks (4hr)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RRAM, MRAM, Charge Cap, OTA</a:t>
            </a:r>
            <a:endParaRPr lang="en-US" altLang="zh-TW" sz="1600" b="0" dirty="0" smtClean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Meta Learning (2hr)</a:t>
            </a:r>
          </a:p>
          <a:p>
            <a:pPr marL="627063" lvl="1" indent="-227013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One-shot learning</a:t>
            </a:r>
          </a:p>
          <a:p>
            <a:pPr marL="627063" lvl="1" indent="-227013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On-line Reconfiguration</a:t>
            </a:r>
          </a:p>
          <a:p>
            <a:pPr marL="627063" lvl="1" indent="-227013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err="1" smtClean="0"/>
              <a:t>Kohonen</a:t>
            </a:r>
            <a:r>
              <a:rPr lang="en-US" altLang="zh-TW" sz="1600" dirty="0" smtClean="0"/>
              <a:t> Self-Organizing Machine</a:t>
            </a:r>
          </a:p>
          <a:p>
            <a:pPr marL="627063" lvl="1" indent="-227013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b="0" dirty="0" smtClean="0"/>
              <a:t>NN Design Learning</a:t>
            </a:r>
            <a:r>
              <a:rPr lang="en-US" altLang="zh-TW" sz="1600" dirty="0"/>
              <a:t> : learn to learn</a:t>
            </a:r>
            <a:endParaRPr lang="en-US" altLang="zh-TW" sz="1600" b="0" dirty="0" smtClean="0"/>
          </a:p>
        </p:txBody>
      </p:sp>
    </p:spTree>
    <p:extLst>
      <p:ext uri="{BB962C8B-B14F-4D97-AF65-F5344CB8AC3E}">
        <p14:creationId xmlns:p14="http://schemas.microsoft.com/office/powerpoint/2010/main" val="201937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ypes of Neural Networks Source - Medium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4305546" cy="645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80000"/>
              </a:lnSpc>
            </a:pPr>
            <a:r>
              <a:rPr lang="en-US" altLang="zh-TW" sz="3600" b="1" dirty="0"/>
              <a:t>A Comprehensive Guide to </a:t>
            </a:r>
            <a:r>
              <a:rPr lang="en-US" altLang="zh-TW" sz="3600" b="1" dirty="0" smtClean="0"/>
              <a:t>NN Types</a:t>
            </a:r>
            <a:endParaRPr lang="zh-TW" altLang="en-US" sz="36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539552" y="6581001"/>
            <a:ext cx="7241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0" dirty="0" smtClean="0">
                <a:hlinkClick r:id="rId3"/>
              </a:rPr>
              <a:t>https</a:t>
            </a:r>
            <a:r>
              <a:rPr lang="en-US" altLang="zh-TW" sz="1200" i="0" dirty="0">
                <a:hlinkClick r:id="rId3"/>
              </a:rPr>
              <a:t>://</a:t>
            </a:r>
            <a:r>
              <a:rPr lang="en-US" altLang="zh-TW" sz="1200" i="0" dirty="0" smtClean="0">
                <a:hlinkClick r:id="rId3"/>
              </a:rPr>
              <a:t>towardsdatascience.com/the-mostly-complete-chart-of-neural-networks-explained-3fb6f2367464</a:t>
            </a:r>
            <a:endParaRPr lang="zh-TW" altLang="en-US" sz="1200" i="0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35496" y="1194646"/>
            <a:ext cx="5004048" cy="561873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n"/>
              <a:defRPr kumimoji="1" sz="3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kumimoji="1" sz="2800">
                <a:solidFill>
                  <a:srgbClr val="99330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ü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SzPct val="60000"/>
              <a:buFont typeface="Wingdings" pitchFamily="2" charset="2"/>
              <a:buChar char="l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/>
              <a:t>Perceptron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/>
              <a:t>Feed Forward Neural Network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/>
              <a:t>Multilayer Perception (</a:t>
            </a:r>
            <a:r>
              <a:rPr lang="en-US" altLang="zh-TW" sz="2400" i="0" kern="0" dirty="0" smtClean="0">
                <a:solidFill>
                  <a:srgbClr val="800000"/>
                </a:solidFill>
              </a:rPr>
              <a:t>MLP</a:t>
            </a:r>
            <a:r>
              <a:rPr lang="en-US" altLang="zh-TW" sz="2400" i="0" kern="0" dirty="0" smtClean="0"/>
              <a:t>)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2000" i="0" kern="0" dirty="0" smtClean="0"/>
              <a:t>extension of perception NNs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/>
              <a:t>Convolutional Neural Network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2000" i="0" kern="0" dirty="0" smtClean="0"/>
              <a:t>Faster Region-CNN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/>
              <a:t>Radial Basis Function Neural Network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/>
              <a:t>Recurrent Neural Network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/>
              <a:t>LSTM –Long Short-Term Memory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/>
              <a:t>Sequence to Sequence (</a:t>
            </a:r>
            <a:r>
              <a:rPr lang="en-US" altLang="zh-TW" sz="2400" i="0" kern="0" dirty="0" smtClean="0">
                <a:solidFill>
                  <a:srgbClr val="800000"/>
                </a:solidFill>
              </a:rPr>
              <a:t>S2S</a:t>
            </a:r>
            <a:r>
              <a:rPr lang="en-US" altLang="zh-TW" sz="2400" i="0" kern="0" dirty="0" smtClean="0"/>
              <a:t>)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800" i="0" kern="0" dirty="0" smtClean="0"/>
              <a:t>a sequence-to-sequence model consists of two recurrent neural networks: an encoder that processes the input and a decoder that produces the output.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/>
              <a:t>Modular Neural Network</a:t>
            </a:r>
            <a:endParaRPr lang="zh-TW" altLang="en-US" sz="2400" i="0" kern="0" dirty="0"/>
          </a:p>
        </p:txBody>
      </p:sp>
    </p:spTree>
    <p:extLst>
      <p:ext uri="{BB962C8B-B14F-4D97-AF65-F5344CB8AC3E}">
        <p14:creationId xmlns:p14="http://schemas.microsoft.com/office/powerpoint/2010/main" val="135522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83568" y="214313"/>
            <a:ext cx="846043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8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109-1 </a:t>
            </a:r>
            <a:r>
              <a:rPr lang="zh-TW" altLang="en-US" sz="48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本課程基礎與發展工具</a:t>
            </a:r>
            <a:endParaRPr lang="en-US" altLang="zh-TW" sz="4800" b="1" i="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群組 40"/>
          <p:cNvGrpSpPr/>
          <p:nvPr/>
        </p:nvGrpSpPr>
        <p:grpSpPr>
          <a:xfrm>
            <a:off x="467544" y="1155740"/>
            <a:ext cx="8047856" cy="5657636"/>
            <a:chOff x="467544" y="1083732"/>
            <a:chExt cx="8047856" cy="5657636"/>
          </a:xfrm>
        </p:grpSpPr>
        <p:grpSp>
          <p:nvGrpSpPr>
            <p:cNvPr id="39" name="群組 38"/>
            <p:cNvGrpSpPr/>
            <p:nvPr/>
          </p:nvGrpSpPr>
          <p:grpSpPr>
            <a:xfrm>
              <a:off x="467544" y="1750198"/>
              <a:ext cx="8047856" cy="867262"/>
              <a:chOff x="467544" y="1681356"/>
              <a:chExt cx="8047856" cy="936104"/>
            </a:xfrm>
          </p:grpSpPr>
          <p:sp>
            <p:nvSpPr>
              <p:cNvPr id="37" name="矩形 36"/>
              <p:cNvSpPr/>
              <p:nvPr/>
            </p:nvSpPr>
            <p:spPr bwMode="auto">
              <a:xfrm>
                <a:off x="3204716" y="1681356"/>
                <a:ext cx="2574380" cy="936104"/>
              </a:xfrm>
              <a:prstGeom prst="rect">
                <a:avLst/>
              </a:prstGeom>
              <a:solidFill>
                <a:srgbClr val="FFFFC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467544" y="1681356"/>
                <a:ext cx="2736304" cy="936104"/>
              </a:xfrm>
              <a:prstGeom prst="rect">
                <a:avLst/>
              </a:prstGeom>
              <a:solidFill>
                <a:srgbClr val="FF66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5779096" y="1681356"/>
                <a:ext cx="2736304" cy="936104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</p:grpSp>
        <p:sp>
          <p:nvSpPr>
            <p:cNvPr id="13" name="圓角矩形 12"/>
            <p:cNvSpPr/>
            <p:nvPr/>
          </p:nvSpPr>
          <p:spPr bwMode="auto">
            <a:xfrm>
              <a:off x="570856" y="1969388"/>
              <a:ext cx="2160240" cy="576064"/>
            </a:xfrm>
            <a:prstGeom prst="roundRect">
              <a:avLst/>
            </a:prstGeom>
            <a:solidFill>
              <a:srgbClr val="FFCCFF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2400" b="1" i="0" dirty="0" smtClean="0">
                  <a:latin typeface="+mn-lt"/>
                  <a:ea typeface="+mj-ea"/>
                </a:rPr>
                <a:t>Vivado</a:t>
              </a:r>
              <a:endPara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</a:endParaRPr>
            </a:p>
          </p:txBody>
        </p:sp>
        <p:sp>
          <p:nvSpPr>
            <p:cNvPr id="14" name="圓角矩形 13"/>
            <p:cNvSpPr/>
            <p:nvPr/>
          </p:nvSpPr>
          <p:spPr bwMode="auto">
            <a:xfrm>
              <a:off x="3403340" y="1969388"/>
              <a:ext cx="2160240" cy="576064"/>
            </a:xfrm>
            <a:prstGeom prst="roundRect">
              <a:avLst/>
            </a:prstGeom>
            <a:solidFill>
              <a:srgbClr val="FFCCFF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2400" b="1" i="0" dirty="0" smtClean="0">
                  <a:latin typeface="+mn-lt"/>
                  <a:ea typeface="+mj-ea"/>
                </a:rPr>
                <a:t>HLS</a:t>
              </a:r>
              <a:endPara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</a:endParaRPr>
            </a:p>
          </p:txBody>
        </p:sp>
        <p:sp>
          <p:nvSpPr>
            <p:cNvPr id="15" name="圓角矩形 14"/>
            <p:cNvSpPr/>
            <p:nvPr/>
          </p:nvSpPr>
          <p:spPr bwMode="auto">
            <a:xfrm>
              <a:off x="589460" y="2729680"/>
              <a:ext cx="2160240" cy="576064"/>
            </a:xfrm>
            <a:prstGeom prst="roundRect">
              <a:avLst/>
            </a:prstGeom>
            <a:solidFill>
              <a:srgbClr val="FFCCFF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2400" b="1" i="0" dirty="0" smtClean="0">
                  <a:latin typeface="+mn-lt"/>
                  <a:ea typeface="+mj-ea"/>
                </a:rPr>
                <a:t>Pynq-z2</a:t>
              </a:r>
              <a:endPara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</a:endParaRPr>
            </a:p>
          </p:txBody>
        </p:sp>
        <p:sp>
          <p:nvSpPr>
            <p:cNvPr id="16" name="圓角矩形 15"/>
            <p:cNvSpPr/>
            <p:nvPr/>
          </p:nvSpPr>
          <p:spPr bwMode="auto">
            <a:xfrm>
              <a:off x="3403340" y="2722396"/>
              <a:ext cx="2160240" cy="576064"/>
            </a:xfrm>
            <a:prstGeom prst="roundRect">
              <a:avLst/>
            </a:prstGeom>
            <a:solidFill>
              <a:srgbClr val="FFCCFF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2400" b="1" i="0" dirty="0" err="1" smtClean="0">
                  <a:latin typeface="+mn-lt"/>
                  <a:ea typeface="+mj-ea"/>
                </a:rPr>
                <a:t>Jupyter</a:t>
              </a:r>
              <a:r>
                <a:rPr lang="en-US" altLang="zh-TW" sz="2400" b="1" i="0" dirty="0">
                  <a:latin typeface="+mn-lt"/>
                  <a:ea typeface="+mj-ea"/>
                </a:rPr>
                <a:t> </a:t>
              </a:r>
              <a:r>
                <a:rPr lang="en-US" altLang="zh-TW" sz="2400" b="1" i="0" dirty="0" smtClean="0">
                  <a:latin typeface="+mn-lt"/>
                  <a:ea typeface="+mj-ea"/>
                </a:rPr>
                <a:t>Lab</a:t>
              </a:r>
              <a:endPara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</a:endParaRPr>
            </a:p>
          </p:txBody>
        </p:sp>
        <p:sp>
          <p:nvSpPr>
            <p:cNvPr id="19" name="圓角矩形 18"/>
            <p:cNvSpPr/>
            <p:nvPr/>
          </p:nvSpPr>
          <p:spPr bwMode="auto">
            <a:xfrm>
              <a:off x="6255792" y="2722396"/>
              <a:ext cx="2160240" cy="576064"/>
            </a:xfrm>
            <a:prstGeom prst="roundRect">
              <a:avLst/>
            </a:prstGeom>
            <a:solidFill>
              <a:srgbClr val="FFCCFF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2400" b="1" i="0" dirty="0" err="1" smtClean="0">
                  <a:latin typeface="+mn-lt"/>
                  <a:ea typeface="+mj-ea"/>
                </a:rPr>
                <a:t>Spyder</a:t>
              </a:r>
              <a:endPara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</a:endParaRPr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539552" y="4057620"/>
              <a:ext cx="7876480" cy="2683748"/>
              <a:chOff x="871984" y="3963212"/>
              <a:chExt cx="7876480" cy="2683748"/>
            </a:xfrm>
            <a:solidFill>
              <a:srgbClr val="99FF99"/>
            </a:solidFill>
          </p:grpSpPr>
          <p:sp>
            <p:nvSpPr>
              <p:cNvPr id="6" name="圓角矩形 5"/>
              <p:cNvSpPr/>
              <p:nvPr/>
            </p:nvSpPr>
            <p:spPr bwMode="auto">
              <a:xfrm>
                <a:off x="883320" y="6070896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TW" altLang="en-US" sz="2400" b="1" i="0" dirty="0" smtClean="0">
                    <a:latin typeface="+mn-lt"/>
                    <a:ea typeface="+mj-ea"/>
                  </a:rPr>
                  <a:t>數論</a:t>
                </a:r>
                <a:endPara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+mj-ea"/>
                </a:endParaRPr>
              </a:p>
            </p:txBody>
          </p:sp>
          <p:sp>
            <p:nvSpPr>
              <p:cNvPr id="8" name="圓角矩形 7"/>
              <p:cNvSpPr/>
              <p:nvPr/>
            </p:nvSpPr>
            <p:spPr bwMode="auto">
              <a:xfrm>
                <a:off x="871984" y="3963212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TW" sz="2400" b="1" i="0" dirty="0" smtClean="0">
                    <a:latin typeface="+mn-lt"/>
                    <a:ea typeface="+mj-ea"/>
                  </a:rPr>
                  <a:t>C-</a:t>
                </a:r>
                <a:r>
                  <a:rPr lang="zh-TW" altLang="en-US" sz="2400" b="1" i="0" dirty="0" smtClean="0">
                    <a:latin typeface="+mn-lt"/>
                    <a:ea typeface="+mj-ea"/>
                  </a:rPr>
                  <a:t>程式</a:t>
                </a:r>
                <a:r>
                  <a:rPr kumimoji="1" lang="zh-TW" altLang="en-US" sz="2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ea typeface="+mj-ea"/>
                  </a:rPr>
                  <a:t>設計</a:t>
                </a:r>
              </a:p>
            </p:txBody>
          </p:sp>
          <p:sp>
            <p:nvSpPr>
              <p:cNvPr id="11" name="圓角矩形 10"/>
              <p:cNvSpPr/>
              <p:nvPr/>
            </p:nvSpPr>
            <p:spPr bwMode="auto">
              <a:xfrm>
                <a:off x="871984" y="4665773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TW" sz="2400" b="1" i="0" dirty="0" smtClean="0">
                    <a:latin typeface="+mn-lt"/>
                    <a:ea typeface="+mj-ea"/>
                  </a:rPr>
                  <a:t>FPGA</a:t>
                </a:r>
                <a:endPara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+mj-ea"/>
                </a:endParaRPr>
              </a:p>
            </p:txBody>
          </p:sp>
          <p:sp>
            <p:nvSpPr>
              <p:cNvPr id="21" name="圓角矩形 20"/>
              <p:cNvSpPr/>
              <p:nvPr/>
            </p:nvSpPr>
            <p:spPr bwMode="auto">
              <a:xfrm>
                <a:off x="871984" y="5368334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TW" sz="2400" b="1" i="0" dirty="0" smtClean="0">
                    <a:latin typeface="+mn-lt"/>
                    <a:ea typeface="+mj-ea"/>
                  </a:rPr>
                  <a:t>Computer</a:t>
                </a:r>
              </a:p>
              <a:p>
                <a:pPr marL="0" marR="0" indent="0" defTabSz="914400" rtl="0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TW" sz="2400" b="1" i="0" dirty="0" smtClean="0">
                    <a:latin typeface="+mn-lt"/>
                    <a:ea typeface="+mj-ea"/>
                  </a:rPr>
                  <a:t>Vision</a:t>
                </a:r>
              </a:p>
            </p:txBody>
          </p:sp>
          <p:sp>
            <p:nvSpPr>
              <p:cNvPr id="3" name="圓角矩形 2"/>
              <p:cNvSpPr/>
              <p:nvPr/>
            </p:nvSpPr>
            <p:spPr bwMode="auto">
              <a:xfrm>
                <a:off x="6588224" y="6070896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2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ea typeface="+mj-ea"/>
                  </a:rPr>
                  <a:t>機率</a:t>
                </a:r>
                <a:r>
                  <a:rPr lang="zh-TW" altLang="en-US" sz="2400" b="1" i="0" dirty="0" smtClean="0">
                    <a:latin typeface="+mn-lt"/>
                    <a:ea typeface="+mj-ea"/>
                  </a:rPr>
                  <a:t>與統計學</a:t>
                </a:r>
                <a:endPara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+mj-ea"/>
                </a:endParaRPr>
              </a:p>
            </p:txBody>
          </p:sp>
          <p:sp>
            <p:nvSpPr>
              <p:cNvPr id="5" name="圓角矩形 4"/>
              <p:cNvSpPr/>
              <p:nvPr/>
            </p:nvSpPr>
            <p:spPr bwMode="auto">
              <a:xfrm>
                <a:off x="6588224" y="4665773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2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ea typeface="+mj-ea"/>
                  </a:rPr>
                  <a:t>邏輯設計</a:t>
                </a:r>
              </a:p>
            </p:txBody>
          </p:sp>
          <p:sp>
            <p:nvSpPr>
              <p:cNvPr id="9" name="圓角矩形 8"/>
              <p:cNvSpPr/>
              <p:nvPr/>
            </p:nvSpPr>
            <p:spPr bwMode="auto">
              <a:xfrm>
                <a:off x="6588224" y="3963212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TW" sz="2400" b="1" i="0" dirty="0" smtClean="0">
                    <a:latin typeface="+mn-lt"/>
                    <a:ea typeface="+mj-ea"/>
                  </a:rPr>
                  <a:t>Python</a:t>
                </a:r>
                <a:r>
                  <a:rPr lang="zh-TW" altLang="en-US" sz="2400" b="1" i="0" dirty="0" smtClean="0">
                    <a:latin typeface="+mn-lt"/>
                    <a:ea typeface="+mj-ea"/>
                  </a:rPr>
                  <a:t>程式</a:t>
                </a:r>
                <a:endPara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+mj-ea"/>
                </a:endParaRPr>
              </a:p>
            </p:txBody>
          </p:sp>
          <p:sp>
            <p:nvSpPr>
              <p:cNvPr id="22" name="圓角矩形 21"/>
              <p:cNvSpPr/>
              <p:nvPr/>
            </p:nvSpPr>
            <p:spPr bwMode="auto">
              <a:xfrm>
                <a:off x="6588224" y="5368334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TW" sz="2400" b="1" i="0" dirty="0" smtClean="0">
                    <a:latin typeface="+mn-lt"/>
                    <a:ea typeface="+mj-ea"/>
                  </a:rPr>
                  <a:t>Digital Image</a:t>
                </a:r>
              </a:p>
              <a:p>
                <a:pPr marL="0" marR="0" indent="0" defTabSz="914400" rtl="0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TW" sz="2400" b="1" i="0" dirty="0" smtClean="0">
                    <a:latin typeface="+mn-lt"/>
                    <a:ea typeface="+mj-ea"/>
                  </a:rPr>
                  <a:t>Process</a:t>
                </a:r>
              </a:p>
            </p:txBody>
          </p:sp>
          <p:sp>
            <p:nvSpPr>
              <p:cNvPr id="7" name="圓角矩形 6"/>
              <p:cNvSpPr/>
              <p:nvPr/>
            </p:nvSpPr>
            <p:spPr bwMode="auto">
              <a:xfrm>
                <a:off x="3735772" y="6070896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TW" altLang="en-US" sz="2400" b="1" i="0" dirty="0" smtClean="0">
                    <a:latin typeface="+mn-lt"/>
                    <a:ea typeface="+mj-ea"/>
                  </a:rPr>
                  <a:t>線性代數</a:t>
                </a:r>
                <a:endPara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+mj-ea"/>
                </a:endParaRPr>
              </a:p>
            </p:txBody>
          </p:sp>
          <p:sp>
            <p:nvSpPr>
              <p:cNvPr id="10" name="圓角矩形 9"/>
              <p:cNvSpPr/>
              <p:nvPr/>
            </p:nvSpPr>
            <p:spPr bwMode="auto">
              <a:xfrm>
                <a:off x="3735772" y="4665773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TW" sz="2400" b="1" i="0" dirty="0" smtClean="0">
                    <a:latin typeface="+mn-lt"/>
                    <a:ea typeface="+mj-ea"/>
                  </a:rPr>
                  <a:t>Verilog HDL</a:t>
                </a:r>
                <a:endPara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+mj-ea"/>
                </a:endParaRPr>
              </a:p>
            </p:txBody>
          </p:sp>
          <p:sp>
            <p:nvSpPr>
              <p:cNvPr id="18" name="圓角矩形 17"/>
              <p:cNvSpPr/>
              <p:nvPr/>
            </p:nvSpPr>
            <p:spPr bwMode="auto">
              <a:xfrm>
                <a:off x="3735772" y="5368334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TW" altLang="en-US" sz="2400" b="1" i="0" dirty="0" smtClean="0">
                    <a:latin typeface="+mn-lt"/>
                    <a:ea typeface="+mj-ea"/>
                  </a:rPr>
                  <a:t>演算法</a:t>
                </a:r>
                <a:endPara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+mj-ea"/>
                </a:endParaRPr>
              </a:p>
            </p:txBody>
          </p:sp>
          <p:sp>
            <p:nvSpPr>
              <p:cNvPr id="23" name="圓角矩形 22"/>
              <p:cNvSpPr/>
              <p:nvPr/>
            </p:nvSpPr>
            <p:spPr bwMode="auto">
              <a:xfrm>
                <a:off x="3735772" y="3963212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TW" sz="2400" b="1" i="0" dirty="0" smtClean="0">
                    <a:latin typeface="+mn-lt"/>
                    <a:ea typeface="+mj-ea"/>
                  </a:rPr>
                  <a:t>EDA Script</a:t>
                </a:r>
                <a:endPara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+mj-ea"/>
                </a:endParaRPr>
              </a:p>
            </p:txBody>
          </p:sp>
        </p:grpSp>
        <p:sp>
          <p:nvSpPr>
            <p:cNvPr id="27" name="圓角矩形 26"/>
            <p:cNvSpPr/>
            <p:nvPr/>
          </p:nvSpPr>
          <p:spPr bwMode="auto">
            <a:xfrm>
              <a:off x="6255792" y="1969388"/>
              <a:ext cx="2160240" cy="576064"/>
            </a:xfrm>
            <a:prstGeom prst="roundRect">
              <a:avLst/>
            </a:prstGeom>
            <a:solidFill>
              <a:srgbClr val="FFCCFF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2400" b="1" i="0" dirty="0" smtClean="0">
                  <a:latin typeface="+mn-lt"/>
                  <a:ea typeface="+mj-ea"/>
                </a:rPr>
                <a:t>Cell-based</a:t>
              </a:r>
            </a:p>
            <a:p>
              <a:pPr marL="0" marR="0" indent="0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TW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+mj-ea"/>
                </a:rPr>
                <a:t>Design</a:t>
              </a:r>
              <a:endPara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</a:endParaRPr>
            </a:p>
          </p:txBody>
        </p:sp>
        <p:cxnSp>
          <p:nvCxnSpPr>
            <p:cNvPr id="29" name="直線接點 28"/>
            <p:cNvCxnSpPr/>
            <p:nvPr/>
          </p:nvCxnSpPr>
          <p:spPr bwMode="auto">
            <a:xfrm>
              <a:off x="550888" y="3697580"/>
              <a:ext cx="7865144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圓角矩形 16"/>
            <p:cNvSpPr/>
            <p:nvPr/>
          </p:nvSpPr>
          <p:spPr bwMode="auto">
            <a:xfrm>
              <a:off x="3403340" y="3409548"/>
              <a:ext cx="2160240" cy="576064"/>
            </a:xfrm>
            <a:prstGeom prst="roundRect">
              <a:avLst/>
            </a:prstGeom>
            <a:solidFill>
              <a:srgbClr val="FFFF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400" b="1" i="0" dirty="0" smtClean="0">
                  <a:latin typeface="+mn-lt"/>
                  <a:ea typeface="+mj-ea"/>
                </a:rPr>
                <a:t>神經網路</a:t>
              </a:r>
              <a:endParaRPr lang="en-US" altLang="zh-TW" sz="2400" b="1" i="0" dirty="0" smtClean="0">
                <a:latin typeface="+mn-lt"/>
                <a:ea typeface="+mj-ea"/>
              </a:endParaRPr>
            </a:p>
            <a:p>
              <a:pPr marL="0" marR="0" indent="0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400" b="1" i="0" dirty="0" smtClean="0">
                  <a:latin typeface="+mn-lt"/>
                  <a:ea typeface="+mj-ea"/>
                </a:rPr>
                <a:t>加速技術</a:t>
              </a:r>
              <a:endPara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</a:endParaRPr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2301711" y="1750198"/>
              <a:ext cx="17265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i="0" dirty="0" smtClean="0">
                  <a:solidFill>
                    <a:srgbClr val="CC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Xilinx </a:t>
              </a:r>
              <a:r>
                <a:rPr lang="en-US" altLang="zh-TW" sz="2400" b="1" i="0" dirty="0" err="1" smtClean="0">
                  <a:solidFill>
                    <a:srgbClr val="CC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Vitis</a:t>
              </a:r>
              <a:endParaRPr lang="zh-TW" altLang="en-US" sz="2400" b="1" i="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4659229" y="1675307"/>
              <a:ext cx="23391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i="0" dirty="0" err="1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Synposys</a:t>
              </a:r>
              <a:r>
                <a:rPr lang="en-US" altLang="zh-TW" sz="2400" b="1" i="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HLS</a:t>
              </a:r>
              <a:endParaRPr lang="zh-TW" altLang="en-US" sz="2400" b="1" i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40" name="圓角矩形 39"/>
            <p:cNvSpPr/>
            <p:nvPr/>
          </p:nvSpPr>
          <p:spPr bwMode="auto">
            <a:xfrm>
              <a:off x="467544" y="1083732"/>
              <a:ext cx="8047856" cy="576064"/>
            </a:xfrm>
            <a:prstGeom prst="roundRect">
              <a:avLst/>
            </a:prstGeom>
            <a:solidFill>
              <a:srgbClr val="66CCFF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2400" b="1" i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j-ea"/>
                </a:rPr>
                <a:t>AISOC Automotive Chips</a:t>
              </a:r>
              <a:endPara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758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95536" y="214313"/>
            <a:ext cx="8748464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36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</a:t>
            </a:r>
            <a:r>
              <a:rPr lang="zh-TW" altLang="en-US" sz="3600" b="1" i="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智慧晶片應用與聯網技術課程推廣計畫</a:t>
            </a:r>
            <a:endParaRPr lang="en-US" altLang="zh-TW" sz="3600" b="1" i="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875939"/>
              </p:ext>
            </p:extLst>
          </p:nvPr>
        </p:nvGraphicFramePr>
        <p:xfrm>
          <a:off x="395534" y="1323658"/>
          <a:ext cx="8424937" cy="4996180"/>
        </p:xfrm>
        <a:graphic>
          <a:graphicData uri="http://schemas.openxmlformats.org/drawingml/2006/table">
            <a:tbl>
              <a:tblPr firstRow="1" firstCol="1" lastRow="1" lastCol="1" bandRow="1" bandCol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30012">
                  <a:extLst>
                    <a:ext uri="{9D8B030D-6E8A-4147-A177-3AD203B41FA5}">
                      <a16:colId xmlns:a16="http://schemas.microsoft.com/office/drawing/2014/main" val="4234537867"/>
                    </a:ext>
                  </a:extLst>
                </a:gridCol>
                <a:gridCol w="4280375">
                  <a:extLst>
                    <a:ext uri="{9D8B030D-6E8A-4147-A177-3AD203B41FA5}">
                      <a16:colId xmlns:a16="http://schemas.microsoft.com/office/drawing/2014/main" val="2192142258"/>
                    </a:ext>
                  </a:extLst>
                </a:gridCol>
                <a:gridCol w="1512601">
                  <a:extLst>
                    <a:ext uri="{9D8B030D-6E8A-4147-A177-3AD203B41FA5}">
                      <a16:colId xmlns:a16="http://schemas.microsoft.com/office/drawing/2014/main" val="1094893390"/>
                    </a:ext>
                  </a:extLst>
                </a:gridCol>
                <a:gridCol w="1501949">
                  <a:extLst>
                    <a:ext uri="{9D8B030D-6E8A-4147-A177-3AD203B41FA5}">
                      <a16:colId xmlns:a16="http://schemas.microsoft.com/office/drawing/2014/main" val="3279831663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marL="95885"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solidFill>
                            <a:srgbClr val="993300"/>
                          </a:solidFill>
                          <a:effectLst/>
                          <a:latin typeface="+mn-lt"/>
                          <a:ea typeface="+mn-ea"/>
                        </a:rPr>
                        <a:t>模組代號</a:t>
                      </a:r>
                      <a:endParaRPr lang="zh-TW" sz="1600" b="1" i="0" dirty="0">
                        <a:solidFill>
                          <a:srgbClr val="993300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98805" algn="ctr">
                        <a:lnSpc>
                          <a:spcPts val="1755"/>
                        </a:lnSpc>
                        <a:spcAft>
                          <a:spcPts val="0"/>
                        </a:spcAft>
                      </a:pPr>
                      <a:r>
                        <a:rPr lang="zh-TW" sz="1600" b="1" i="0" dirty="0">
                          <a:solidFill>
                            <a:srgbClr val="993300"/>
                          </a:solidFill>
                          <a:effectLst/>
                          <a:latin typeface="+mn-lt"/>
                          <a:ea typeface="+mn-ea"/>
                        </a:rPr>
                        <a:t>模組</a:t>
                      </a:r>
                      <a:r>
                        <a:rPr lang="zh-TW" sz="1600" b="1" i="0" dirty="0" smtClean="0">
                          <a:solidFill>
                            <a:srgbClr val="993300"/>
                          </a:solidFill>
                          <a:effectLst/>
                          <a:latin typeface="+mn-lt"/>
                          <a:ea typeface="+mn-ea"/>
                        </a:rPr>
                        <a:t>名</a:t>
                      </a:r>
                      <a:r>
                        <a:rPr lang="zh-TW" sz="1600" b="1" i="0" spc="20" dirty="0" smtClean="0">
                          <a:solidFill>
                            <a:srgbClr val="993300"/>
                          </a:solidFill>
                          <a:effectLst/>
                          <a:latin typeface="+mn-lt"/>
                          <a:ea typeface="+mn-ea"/>
                        </a:rPr>
                        <a:t>稱</a:t>
                      </a:r>
                      <a:endParaRPr lang="zh-TW" sz="1600" b="1" i="0" dirty="0">
                        <a:solidFill>
                          <a:srgbClr val="993300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33045"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solidFill>
                            <a:srgbClr val="993300"/>
                          </a:solidFill>
                          <a:effectLst/>
                          <a:latin typeface="+mn-lt"/>
                          <a:ea typeface="+mn-ea"/>
                        </a:rPr>
                        <a:t>模組時數</a:t>
                      </a:r>
                      <a:endParaRPr lang="zh-TW" sz="1600" b="1" i="0" dirty="0">
                        <a:solidFill>
                          <a:srgbClr val="993300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30505"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solidFill>
                            <a:srgbClr val="993300"/>
                          </a:solidFill>
                          <a:effectLst/>
                          <a:latin typeface="+mn-lt"/>
                          <a:ea typeface="+mn-ea"/>
                        </a:rPr>
                        <a:t>發展聯盟</a:t>
                      </a:r>
                      <a:endParaRPr lang="zh-TW" sz="1600" b="1" i="0" dirty="0">
                        <a:solidFill>
                          <a:srgbClr val="993300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173779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marL="271145" marR="271780" algn="ctr">
                        <a:lnSpc>
                          <a:spcPts val="166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spc="-1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A</a:t>
                      </a:r>
                      <a:r>
                        <a:rPr lang="en-US" sz="1600" b="0" i="0" spc="-3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-</a:t>
                      </a: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3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70485"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物聯網通訊及網路安全技術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83820" marR="83820" algn="ctr">
                        <a:lnSpc>
                          <a:spcPts val="166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10</a:t>
                      </a:r>
                      <a:endParaRPr lang="zh-TW" sz="1600" b="0" i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 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 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 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</a:endParaRPr>
                    </a:p>
                    <a:p>
                      <a:pPr marL="67945" algn="ctr">
                        <a:lnSpc>
                          <a:spcPct val="69000"/>
                        </a:lnSpc>
                        <a:spcAft>
                          <a:spcPts val="0"/>
                        </a:spcAft>
                      </a:pPr>
                      <a:r>
                        <a:rPr lang="zh-TW" sz="1600" b="0" i="0" spc="3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智慧物</a:t>
                      </a:r>
                      <a:r>
                        <a:rPr lang="zh-TW" sz="1600" b="0" i="0" spc="1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聯</a:t>
                      </a:r>
                      <a:r>
                        <a:rPr lang="zh-TW" sz="1600" b="0" i="0" spc="3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基</a:t>
                      </a: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礎 技術聯盟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506637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marL="271145" marR="271780" algn="ctr">
                        <a:lnSpc>
                          <a:spcPts val="166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spc="-1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A</a:t>
                      </a:r>
                      <a:r>
                        <a:rPr lang="en-US" sz="1600" b="0" i="0" spc="-35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-</a:t>
                      </a:r>
                      <a:r>
                        <a:rPr lang="en-US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4</a:t>
                      </a:r>
                      <a:endParaRPr lang="zh-TW" sz="1600" b="0" i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70485"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物聯網系統安全技術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83820" marR="83820" algn="ctr">
                        <a:lnSpc>
                          <a:spcPts val="166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9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399713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marL="230505" algn="ctr">
                        <a:lnSpc>
                          <a:spcPts val="166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*A</a:t>
                      </a:r>
                      <a:r>
                        <a:rPr lang="en-US" sz="1600" b="0" i="0" spc="-19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1600" b="0" i="0" spc="-45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-</a:t>
                      </a:r>
                      <a:r>
                        <a:rPr lang="en-US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6</a:t>
                      </a:r>
                      <a:endParaRPr lang="zh-TW" sz="1600" b="0" i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70485"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物聯網感測器軟硬體平臺與應用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83820" marR="83820" algn="ctr">
                        <a:lnSpc>
                          <a:spcPts val="166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12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533136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marL="245745" algn="ctr">
                        <a:lnSpc>
                          <a:spcPts val="166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*</a:t>
                      </a:r>
                      <a:r>
                        <a:rPr lang="en-US" sz="1600" b="0" i="0" spc="-1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A</a:t>
                      </a:r>
                      <a:r>
                        <a:rPr lang="en-US" sz="1600" b="0" i="0" spc="-45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-</a:t>
                      </a:r>
                      <a:r>
                        <a:rPr lang="en-US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7</a:t>
                      </a:r>
                      <a:endParaRPr lang="zh-TW" sz="1600" b="0" i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70485"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人工智慧視覺感知運算系統模組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83820" marR="83820" algn="ctr">
                        <a:lnSpc>
                          <a:spcPts val="166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12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38568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marL="268605" marR="271780" algn="ctr">
                        <a:lnSpc>
                          <a:spcPts val="166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spc="-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B</a:t>
                      </a:r>
                      <a:r>
                        <a:rPr lang="en-US" sz="1600" b="0" i="0" spc="-3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-</a:t>
                      </a: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1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70485"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家電與能源管理應用開發模組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83820" marR="83820" algn="ctr">
                        <a:lnSpc>
                          <a:spcPts val="166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12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 </a:t>
                      </a:r>
                      <a:endParaRPr lang="zh-TW" sz="1600" b="0" i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 </a:t>
                      </a:r>
                      <a:endParaRPr lang="zh-TW" sz="1600" b="0" i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 </a:t>
                      </a:r>
                      <a:endParaRPr lang="zh-TW" sz="1600" b="0" i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</a:endParaRPr>
                    </a:p>
                    <a:p>
                      <a:pPr marL="67945" algn="ctr">
                        <a:lnSpc>
                          <a:spcPct val="69000"/>
                        </a:lnSpc>
                        <a:spcAft>
                          <a:spcPts val="0"/>
                        </a:spcAft>
                      </a:pPr>
                      <a:r>
                        <a:rPr lang="zh-TW" sz="1600" b="0" i="0" spc="35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智慧空</a:t>
                      </a:r>
                      <a:r>
                        <a:rPr lang="zh-TW" sz="1600" b="0" i="0" spc="15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間</a:t>
                      </a:r>
                      <a:r>
                        <a:rPr lang="zh-TW" sz="1600" b="0" i="0" spc="35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電</a:t>
                      </a:r>
                      <a:r>
                        <a:rPr lang="zh-TW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子 應用聯盟</a:t>
                      </a:r>
                      <a:endParaRPr lang="zh-TW" sz="1600" b="0" i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41294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68605" marR="271780" algn="ctr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spc="-5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B</a:t>
                      </a:r>
                      <a:r>
                        <a:rPr lang="en-US" sz="1600" b="0" i="0" spc="-3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-</a:t>
                      </a:r>
                      <a:r>
                        <a:rPr lang="en-US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zh-TW" sz="1600" b="0" i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70485" algn="ctr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zh-TW" sz="1600" b="0" i="0" spc="1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居家</a:t>
                      </a: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照</a:t>
                      </a:r>
                      <a:r>
                        <a:rPr lang="zh-TW" sz="1600" b="0" i="0" spc="1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護</a:t>
                      </a: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之</a:t>
                      </a:r>
                      <a:r>
                        <a:rPr lang="zh-TW" sz="1600" b="0" i="0" spc="1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影</a:t>
                      </a: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像</a:t>
                      </a:r>
                      <a:r>
                        <a:rPr lang="zh-TW" sz="1600" b="0" i="0" spc="1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辨</a:t>
                      </a: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識</a:t>
                      </a:r>
                      <a:r>
                        <a:rPr lang="zh-TW" sz="1600" b="0" i="0" spc="1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和</a:t>
                      </a: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跌</a:t>
                      </a:r>
                      <a:r>
                        <a:rPr lang="zh-TW" sz="1600" b="0" i="0" spc="1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倒偵</a:t>
                      </a: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測</a:t>
                      </a:r>
                      <a:r>
                        <a:rPr lang="zh-TW" sz="1600" b="0" i="0" spc="1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應</a:t>
                      </a: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用</a:t>
                      </a:r>
                      <a:r>
                        <a:rPr lang="zh-TW" sz="1600" b="0" i="0" spc="1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開發</a:t>
                      </a: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模</a:t>
                      </a:r>
                    </a:p>
                    <a:p>
                      <a:pPr marL="7048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組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83820" marR="83820" algn="ctr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12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167147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marL="268605" marR="271780" algn="ctr">
                        <a:lnSpc>
                          <a:spcPts val="168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spc="-5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B</a:t>
                      </a:r>
                      <a:r>
                        <a:rPr lang="en-US" sz="1600" b="0" i="0" spc="-3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-</a:t>
                      </a:r>
                      <a:r>
                        <a:rPr lang="en-US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4</a:t>
                      </a:r>
                      <a:endParaRPr lang="zh-TW" sz="1600" b="0" i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70485" algn="ctr">
                        <a:lnSpc>
                          <a:spcPts val="1755"/>
                        </a:lnSpc>
                        <a:spcAft>
                          <a:spcPts val="0"/>
                        </a:spcAft>
                      </a:pP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深度學習時空間資料探勘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83820" marR="83820" algn="ctr">
                        <a:lnSpc>
                          <a:spcPts val="168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12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397138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marL="268605" marR="271780" algn="ctr">
                        <a:lnSpc>
                          <a:spcPts val="168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spc="-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B</a:t>
                      </a:r>
                      <a:r>
                        <a:rPr lang="en-US" sz="1600" b="0" i="0" spc="-3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-</a:t>
                      </a: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70485" algn="ctr">
                        <a:lnSpc>
                          <a:spcPts val="1755"/>
                        </a:lnSpc>
                        <a:spcAft>
                          <a:spcPts val="0"/>
                        </a:spcAft>
                      </a:pPr>
                      <a:r>
                        <a:rPr lang="zh-TW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生醫穿戴式裝置開發課程模組</a:t>
                      </a:r>
                      <a:endParaRPr lang="zh-TW" sz="1600" b="0" i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83820" marR="83820" algn="ctr">
                        <a:lnSpc>
                          <a:spcPts val="168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12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183312"/>
                  </a:ext>
                </a:extLst>
              </a:tr>
              <a:tr h="337820">
                <a:tc>
                  <a:txBody>
                    <a:bodyPr/>
                    <a:lstStyle/>
                    <a:p>
                      <a:pPr marL="248285" algn="ctr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spc="-2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*</a:t>
                      </a:r>
                      <a:r>
                        <a:rPr lang="en-US" sz="1600" b="0" i="0" spc="1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C</a:t>
                      </a:r>
                      <a:r>
                        <a:rPr lang="en-US" sz="1600" b="0" i="0" spc="-3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-</a:t>
                      </a: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70485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深度學習於智慧汽車應用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83820" marR="83820" algn="ctr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9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zh-TW" sz="1600" b="0" i="0" spc="3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智慧運</a:t>
                      </a:r>
                      <a:r>
                        <a:rPr lang="zh-TW" sz="1600" b="0" i="0" spc="1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輸</a:t>
                      </a:r>
                      <a:r>
                        <a:rPr lang="zh-TW" sz="1600" b="0" i="0" spc="3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電</a:t>
                      </a: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子</a:t>
                      </a:r>
                    </a:p>
                    <a:p>
                      <a:pPr marL="6794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應用聯盟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84275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245745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spc="-2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*</a:t>
                      </a:r>
                      <a:r>
                        <a:rPr lang="en-US" sz="1600" b="0" i="0" spc="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D</a:t>
                      </a:r>
                      <a:r>
                        <a:rPr lang="en-US" sz="1600" b="0" i="0" spc="-4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-</a:t>
                      </a: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70485"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智慧農業與</a:t>
                      </a:r>
                      <a:r>
                        <a:rPr lang="zh-TW" sz="1600" b="0" i="0" spc="-28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1600" b="0" i="0" spc="-2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I</a:t>
                      </a: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CT</a:t>
                      </a:r>
                      <a:r>
                        <a:rPr lang="en-US" sz="1600" b="0" i="0" spc="-13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整合應用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83820" marR="8382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9</a:t>
                      </a:r>
                      <a:endParaRPr lang="zh-TW" sz="1600" b="0" i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 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</a:endParaRPr>
                    </a:p>
                    <a:p>
                      <a:pPr marL="67945" algn="ctr">
                        <a:lnSpc>
                          <a:spcPct val="69000"/>
                        </a:lnSpc>
                        <a:spcAft>
                          <a:spcPts val="0"/>
                        </a:spcAft>
                      </a:pPr>
                      <a:r>
                        <a:rPr lang="zh-TW" sz="1600" b="0" i="0" spc="3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智慧製</a:t>
                      </a:r>
                      <a:r>
                        <a:rPr lang="zh-TW" sz="1600" b="0" i="0" spc="1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造</a:t>
                      </a:r>
                      <a:r>
                        <a:rPr lang="zh-TW" sz="1600" b="0" i="0" spc="3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電</a:t>
                      </a: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子 應用聯盟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688745"/>
                  </a:ext>
                </a:extLst>
              </a:tr>
              <a:tr h="334010">
                <a:tc>
                  <a:txBody>
                    <a:bodyPr/>
                    <a:lstStyle/>
                    <a:p>
                      <a:pPr marL="271145" marR="271780" algn="ctr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spc="-1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D</a:t>
                      </a:r>
                      <a:r>
                        <a:rPr lang="en-US" sz="1600" b="0" i="0" spc="-3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-</a:t>
                      </a: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3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70485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物聯網技術於智慧水產養殖之應用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83820" marR="83820" algn="ctr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12(</a:t>
                      </a:r>
                      <a:r>
                        <a:rPr lang="en-US" sz="12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含6</a:t>
                      </a:r>
                      <a:r>
                        <a:rPr lang="en-US" sz="1200" b="0" i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小時實驗</a:t>
                      </a: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)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338904"/>
                  </a:ext>
                </a:extLst>
              </a:tr>
              <a:tr h="334010">
                <a:tc>
                  <a:txBody>
                    <a:bodyPr/>
                    <a:lstStyle/>
                    <a:p>
                      <a:pPr marL="245745" algn="ctr">
                        <a:lnSpc>
                          <a:spcPts val="168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spc="-2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*</a:t>
                      </a:r>
                      <a:r>
                        <a:rPr lang="en-US" sz="1600" b="0" i="0" spc="5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D</a:t>
                      </a:r>
                      <a:r>
                        <a:rPr lang="en-US" sz="1600" b="0" i="0" spc="-4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-</a:t>
                      </a:r>
                      <a:r>
                        <a:rPr lang="en-US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4</a:t>
                      </a:r>
                      <a:endParaRPr lang="zh-TW" sz="1600" b="0" i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70485" algn="ctr">
                        <a:lnSpc>
                          <a:spcPts val="1755"/>
                        </a:lnSpc>
                        <a:spcAft>
                          <a:spcPts val="0"/>
                        </a:spcAft>
                      </a:pP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標楷體" panose="03000509000000000000" pitchFamily="65" charset="-120"/>
                        </a:rPr>
                        <a:t>工業物聯網通訊與雲端軟體平臺整合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83820" marR="83820" algn="ctr">
                        <a:lnSpc>
                          <a:spcPts val="168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9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36721195"/>
                  </a:ext>
                </a:extLst>
              </a:tr>
              <a:tr h="334010">
                <a:tc>
                  <a:txBody>
                    <a:bodyPr/>
                    <a:lstStyle/>
                    <a:p>
                      <a:pPr marL="245745" algn="ctr">
                        <a:lnSpc>
                          <a:spcPts val="168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spc="-2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*</a:t>
                      </a:r>
                      <a:r>
                        <a:rPr lang="en-US" sz="1600" b="0" i="0" spc="5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D</a:t>
                      </a:r>
                      <a:r>
                        <a:rPr lang="en-US" sz="1600" b="0" i="0" spc="-4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-</a:t>
                      </a:r>
                      <a:r>
                        <a:rPr lang="en-US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7</a:t>
                      </a:r>
                      <a:endParaRPr lang="zh-TW" sz="1600" b="0" i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70485" algn="ctr">
                        <a:lnSpc>
                          <a:spcPts val="1755"/>
                        </a:lnSpc>
                        <a:spcAft>
                          <a:spcPts val="0"/>
                        </a:spcAft>
                      </a:pPr>
                      <a:r>
                        <a:rPr lang="zh-TW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標楷體" panose="03000509000000000000" pitchFamily="65" charset="-120"/>
                        </a:rPr>
                        <a:t>工業</a:t>
                      </a:r>
                      <a:r>
                        <a:rPr lang="en-US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4.0</a:t>
                      </a:r>
                      <a:r>
                        <a:rPr lang="zh-TW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標楷體" panose="03000509000000000000" pitchFamily="65" charset="-120"/>
                        </a:rPr>
                        <a:t>智慧影像分析與應用</a:t>
                      </a:r>
                      <a:endParaRPr lang="zh-TW" sz="1600" b="0" i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83820" marR="83820" algn="ctr">
                        <a:lnSpc>
                          <a:spcPts val="168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9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243280"/>
                  </a:ext>
                </a:extLst>
              </a:tr>
              <a:tr h="334010">
                <a:tc>
                  <a:txBody>
                    <a:bodyPr/>
                    <a:lstStyle/>
                    <a:p>
                      <a:pPr marL="271145" marR="271780" algn="ctr">
                        <a:lnSpc>
                          <a:spcPts val="168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E</a:t>
                      </a:r>
                      <a:r>
                        <a:rPr lang="en-US" sz="1600" b="0" i="0" spc="-3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-</a:t>
                      </a: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1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70485" algn="ctr">
                        <a:lnSpc>
                          <a:spcPts val="1755"/>
                        </a:lnSpc>
                        <a:spcAft>
                          <a:spcPts val="0"/>
                        </a:spcAft>
                      </a:pPr>
                      <a:r>
                        <a:rPr lang="zh-TW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標楷體" panose="03000509000000000000" pitchFamily="65" charset="-120"/>
                        </a:rPr>
                        <a:t>自動駕駛</a:t>
                      </a:r>
                      <a:r>
                        <a:rPr lang="zh-TW" sz="1600" b="0" i="0" spc="-395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標楷體" panose="03000509000000000000" pitchFamily="65" charset="-120"/>
                        </a:rPr>
                        <a:t> </a:t>
                      </a:r>
                      <a:r>
                        <a:rPr lang="en-US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R</a:t>
                      </a:r>
                      <a:r>
                        <a:rPr lang="en-US" sz="1600" b="0" i="0" spc="-15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O</a:t>
                      </a:r>
                      <a:r>
                        <a:rPr lang="en-US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S</a:t>
                      </a:r>
                      <a:r>
                        <a:rPr lang="en-US" sz="1600" b="0" i="0" spc="-235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 </a:t>
                      </a:r>
                      <a:r>
                        <a:rPr lang="zh-TW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標楷體" panose="03000509000000000000" pitchFamily="65" charset="-120"/>
                        </a:rPr>
                        <a:t>開發使用課程模組</a:t>
                      </a:r>
                      <a:endParaRPr lang="zh-TW" sz="1600" b="0" i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83820" marR="83820" algn="ctr">
                        <a:lnSpc>
                          <a:spcPts val="168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9</a:t>
                      </a:r>
                      <a:endParaRPr lang="zh-TW" sz="1600" b="0" i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67945" algn="ctr">
                        <a:lnSpc>
                          <a:spcPct val="69000"/>
                        </a:lnSpc>
                        <a:spcAft>
                          <a:spcPts val="0"/>
                        </a:spcAft>
                      </a:pPr>
                      <a:r>
                        <a:rPr lang="zh-TW" sz="1600" b="0" i="0" spc="3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標楷體" panose="03000509000000000000" pitchFamily="65" charset="-120"/>
                        </a:rPr>
                        <a:t>無人載</a:t>
                      </a:r>
                      <a:r>
                        <a:rPr lang="zh-TW" sz="1600" b="0" i="0" spc="1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標楷體" panose="03000509000000000000" pitchFamily="65" charset="-120"/>
                        </a:rPr>
                        <a:t>具</a:t>
                      </a:r>
                      <a:r>
                        <a:rPr lang="zh-TW" sz="1600" b="0" i="0" spc="35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標楷體" panose="03000509000000000000" pitchFamily="65" charset="-120"/>
                        </a:rPr>
                        <a:t>人</a:t>
                      </a: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標楷體" panose="03000509000000000000" pitchFamily="65" charset="-120"/>
                        </a:rPr>
                        <a:t>才 培育計畫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151655"/>
                  </a:ext>
                </a:extLst>
              </a:tr>
              <a:tr h="334010">
                <a:tc>
                  <a:txBody>
                    <a:bodyPr/>
                    <a:lstStyle/>
                    <a:p>
                      <a:pPr marL="271145" marR="271780" algn="ctr">
                        <a:lnSpc>
                          <a:spcPts val="168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E</a:t>
                      </a:r>
                      <a:r>
                        <a:rPr lang="en-US" sz="1600" b="0" i="0" spc="-3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-</a:t>
                      </a:r>
                      <a:r>
                        <a:rPr lang="en-US" sz="1600" b="0" i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2</a:t>
                      </a:r>
                      <a:endParaRPr lang="zh-TW" sz="1600" b="0" i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70485" algn="ctr">
                        <a:lnSpc>
                          <a:spcPts val="1755"/>
                        </a:lnSpc>
                        <a:spcAft>
                          <a:spcPts val="0"/>
                        </a:spcAft>
                      </a:pPr>
                      <a:r>
                        <a:rPr lang="zh-TW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標楷體" panose="03000509000000000000" pitchFamily="65" charset="-120"/>
                        </a:rPr>
                        <a:t>自動駕駛虛擬模擬軟體課程模組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83820" marR="83820" algn="ctr">
                        <a:lnSpc>
                          <a:spcPts val="1685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Gulim" panose="020B0600000101010101" pitchFamily="34" charset="-127"/>
                        </a:rPr>
                        <a:t>9</a:t>
                      </a:r>
                      <a:endParaRPr lang="zh-TW" sz="1600" b="0" i="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750227"/>
                  </a:ext>
                </a:extLst>
              </a:tr>
            </a:tbl>
          </a:graphicData>
        </a:graphic>
      </p:graphicFrame>
      <p:grpSp>
        <p:nvGrpSpPr>
          <p:cNvPr id="7" name="群組 6"/>
          <p:cNvGrpSpPr/>
          <p:nvPr/>
        </p:nvGrpSpPr>
        <p:grpSpPr>
          <a:xfrm>
            <a:off x="323528" y="4005064"/>
            <a:ext cx="8568952" cy="2347932"/>
            <a:chOff x="323528" y="4005064"/>
            <a:chExt cx="8568952" cy="2347932"/>
          </a:xfrm>
        </p:grpSpPr>
        <p:sp>
          <p:nvSpPr>
            <p:cNvPr id="8" name="圓角矩形 7"/>
            <p:cNvSpPr/>
            <p:nvPr/>
          </p:nvSpPr>
          <p:spPr bwMode="auto">
            <a:xfrm>
              <a:off x="323528" y="4005064"/>
              <a:ext cx="8568952" cy="36004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9" name="圓角矩形 8"/>
            <p:cNvSpPr/>
            <p:nvPr/>
          </p:nvSpPr>
          <p:spPr bwMode="auto">
            <a:xfrm>
              <a:off x="323528" y="5992956"/>
              <a:ext cx="8568952" cy="36004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6" name="弧形箭號 (下彎) 5"/>
            <p:cNvSpPr/>
            <p:nvPr/>
          </p:nvSpPr>
          <p:spPr bwMode="auto">
            <a:xfrm rot="16200000">
              <a:off x="877178" y="4819566"/>
              <a:ext cx="2144500" cy="659512"/>
            </a:xfrm>
            <a:prstGeom prst="curved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0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推廣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課程規定</a:t>
            </a:r>
            <a:endParaRPr lang="en-US" altLang="zh-TW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1043608" y="1052736"/>
                <a:ext cx="8100392" cy="5471889"/>
              </a:xfrm>
            </p:spPr>
            <p:txBody>
              <a:bodyPr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TW" altLang="en-US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納入</a:t>
                </a:r>
                <a:r>
                  <a:rPr lang="en-US" altLang="zh-TW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E-2</a:t>
                </a:r>
                <a:r>
                  <a:rPr lang="zh-TW" altLang="en-US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與</a:t>
                </a:r>
                <a:r>
                  <a:rPr lang="en-US" altLang="zh-TW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C-2</a:t>
                </a:r>
                <a:r>
                  <a:rPr lang="zh-TW" altLang="en-US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課程模組</a:t>
                </a:r>
                <a:endParaRPr lang="en-US" altLang="zh-TW" b="1" dirty="0" smtClean="0">
                  <a:solidFill>
                    <a:srgbClr val="0000FF"/>
                  </a:solidFill>
                  <a:latin typeface="Arial Unicode MS" panose="020B0604020202020204" pitchFamily="34" charset="-120"/>
                </a:endParaRPr>
              </a:p>
              <a:p>
                <a:pPr lvl="1" eaLnBrk="1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TW" sz="2400" b="1" dirty="0" smtClean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E-2 </a:t>
                </a:r>
                <a:r>
                  <a:rPr lang="zh-TW" altLang="en-US" sz="2400" b="1" dirty="0" smtClean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自駕虛擬</a:t>
                </a:r>
                <a:r>
                  <a:rPr lang="zh-TW" altLang="en-US" sz="2400" b="1" dirty="0" smtClean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環境 </a:t>
                </a:r>
                <a:r>
                  <a:rPr lang="en-US" altLang="zh-TW" sz="2400" b="1" dirty="0" smtClean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TW" sz="2400" b="1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sz="2400" b="1" dirty="0" smtClean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9hrs)</a:t>
                </a:r>
                <a:endParaRPr lang="en-US" altLang="zh-TW" sz="2400" b="1" dirty="0" smtClean="0">
                  <a:solidFill>
                    <a:srgbClr val="006600"/>
                  </a:solidFill>
                  <a:latin typeface="Arial Unicode MS" panose="020B0604020202020204" pitchFamily="34" charset="-120"/>
                </a:endParaRPr>
              </a:p>
              <a:p>
                <a:pPr marL="1371600" lvl="2" indent="-457200" eaLnBrk="1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993300"/>
                  </a:buClr>
                  <a:buFont typeface="+mj-lt"/>
                  <a:buAutoNum type="arabicPeriod"/>
                </a:pPr>
                <a:r>
                  <a:rPr lang="en-US" altLang="zh-TW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Unity </a:t>
                </a:r>
                <a:r>
                  <a:rPr lang="en-US" altLang="zh-TW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(</a:t>
                </a:r>
                <a:r>
                  <a:rPr lang="zh-TW" altLang="en-US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選用以製做虛擬</a:t>
                </a:r>
                <a:r>
                  <a:rPr lang="zh-TW" altLang="en-US" sz="2000" b="1" dirty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自駕虛擬</a:t>
                </a:r>
                <a:r>
                  <a:rPr lang="zh-TW" altLang="en-US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環境</a:t>
                </a:r>
                <a:r>
                  <a:rPr lang="en-US" altLang="zh-TW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)</a:t>
                </a:r>
              </a:p>
              <a:p>
                <a:pPr marL="1371600" lvl="2" indent="-457200" eaLnBrk="1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993300"/>
                  </a:buClr>
                  <a:buFont typeface="+mj-lt"/>
                  <a:buAutoNum type="arabicPeriod"/>
                </a:pPr>
                <a:r>
                  <a:rPr lang="en-US" altLang="zh-TW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GL-SVL (</a:t>
                </a:r>
                <a:r>
                  <a:rPr lang="zh-TW" altLang="en-US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要看，寫心得評估</a:t>
                </a:r>
                <a:r>
                  <a:rPr lang="en-US" altLang="zh-TW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)</a:t>
                </a:r>
              </a:p>
              <a:p>
                <a:pPr marL="1371600" lvl="2" indent="-457200" eaLnBrk="1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993300"/>
                  </a:buClr>
                  <a:buFont typeface="+mj-lt"/>
                  <a:buAutoNum type="arabicPeriod"/>
                </a:pPr>
                <a:r>
                  <a:rPr lang="en-US" altLang="zh-TW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ROS </a:t>
                </a:r>
                <a:r>
                  <a:rPr lang="en-US" altLang="zh-TW" sz="2000" b="1" dirty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(</a:t>
                </a:r>
                <a:r>
                  <a:rPr lang="zh-TW" altLang="en-US" sz="2000" b="1" dirty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要看，寫心得評估</a:t>
                </a:r>
                <a:r>
                  <a:rPr lang="en-US" altLang="zh-TW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)</a:t>
                </a:r>
              </a:p>
              <a:p>
                <a:pPr marL="1371600" lvl="2" indent="-457200" eaLnBrk="1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993300"/>
                  </a:buClr>
                  <a:buFont typeface="+mj-lt"/>
                  <a:buAutoNum type="arabicPeriod"/>
                </a:pPr>
                <a:r>
                  <a:rPr lang="en-US" altLang="zh-TW" sz="2000" b="1" dirty="0" err="1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Autoware</a:t>
                </a:r>
                <a:r>
                  <a:rPr lang="en-US" altLang="zh-TW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 </a:t>
                </a:r>
                <a:r>
                  <a:rPr lang="en-US" altLang="zh-TW" sz="2000" b="1" dirty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(</a:t>
                </a:r>
                <a:r>
                  <a:rPr lang="zh-TW" altLang="en-US" sz="2000" b="1" dirty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要看，寫心得評估</a:t>
                </a:r>
                <a:r>
                  <a:rPr lang="en-US" altLang="zh-TW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)</a:t>
                </a:r>
                <a:endParaRPr lang="en-US" altLang="zh-TW" sz="2000" b="1" dirty="0">
                  <a:solidFill>
                    <a:srgbClr val="993300"/>
                  </a:solidFill>
                  <a:latin typeface="Arial Unicode MS" panose="020B0604020202020204" pitchFamily="34" charset="-120"/>
                </a:endParaRPr>
              </a:p>
              <a:p>
                <a:pPr lvl="1" eaLnBrk="1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TW" sz="2400" b="1" dirty="0" smtClean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C-2</a:t>
                </a:r>
                <a:r>
                  <a:rPr lang="zh-TW" altLang="en-US" sz="2400" b="1" dirty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自駕</a:t>
                </a:r>
                <a:r>
                  <a:rPr lang="zh-TW" altLang="en-US" sz="2400" b="1" dirty="0" smtClean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深度</a:t>
                </a:r>
                <a:r>
                  <a:rPr lang="zh-TW" altLang="en-US" sz="2400" b="1" dirty="0" smtClean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學習 </a:t>
                </a:r>
                <a:r>
                  <a:rPr lang="en-US" altLang="zh-TW" sz="2400" b="1" dirty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TW" sz="2400" b="1" i="1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sz="2400" b="1" dirty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9hrs</a:t>
                </a:r>
                <a:r>
                  <a:rPr lang="en-US" altLang="zh-TW" sz="2400" b="1" dirty="0" smtClean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)</a:t>
                </a:r>
                <a:endParaRPr lang="en-US" altLang="zh-TW" sz="2400" b="1" dirty="0" smtClean="0">
                  <a:solidFill>
                    <a:srgbClr val="006600"/>
                  </a:solidFill>
                  <a:latin typeface="Arial Unicode MS" panose="020B0604020202020204" pitchFamily="34" charset="-120"/>
                </a:endParaRPr>
              </a:p>
              <a:p>
                <a:pPr lvl="2" eaLnBrk="1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993300"/>
                  </a:buClr>
                  <a:buFont typeface="Wingdings" panose="05000000000000000000" pitchFamily="2" charset="2"/>
                  <a:buChar char="Ø"/>
                </a:pPr>
                <a:r>
                  <a:rPr lang="en-US" altLang="zh-TW" b="1" dirty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 </a:t>
                </a:r>
                <a:r>
                  <a:rPr lang="zh-TW" altLang="en-US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與「神經網路加速技術」課程</a:t>
                </a:r>
                <a:r>
                  <a:rPr lang="zh-TW" altLang="en-US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整合</a:t>
                </a:r>
                <a:endParaRPr lang="en-US" altLang="zh-TW" sz="2000" b="1" dirty="0" smtClean="0">
                  <a:solidFill>
                    <a:srgbClr val="993300"/>
                  </a:solidFill>
                  <a:latin typeface="Arial Unicode MS" panose="020B0604020202020204" pitchFamily="34" charset="-120"/>
                </a:endParaRPr>
              </a:p>
              <a:p>
                <a:pPr lvl="2" eaLnBrk="1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993300"/>
                  </a:buClr>
                  <a:buFont typeface="Wingdings" panose="05000000000000000000" pitchFamily="2" charset="2"/>
                  <a:buChar char="Ø"/>
                </a:pPr>
                <a:r>
                  <a:rPr lang="en-US" altLang="zh-TW" sz="2000" b="1" dirty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 </a:t>
                </a:r>
                <a:r>
                  <a:rPr lang="en-US" altLang="zh-TW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Object Detection: DNN, CNN, </a:t>
                </a:r>
                <a:r>
                  <a:rPr lang="en-US" altLang="zh-TW" sz="2000" b="1" dirty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RNN, </a:t>
                </a:r>
                <a:r>
                  <a:rPr lang="en-US" altLang="zh-TW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C-RNN, Yolo</a:t>
                </a:r>
                <a:endParaRPr lang="en-US" altLang="zh-TW" sz="2000" b="1" dirty="0" smtClean="0">
                  <a:solidFill>
                    <a:srgbClr val="993300"/>
                  </a:solidFill>
                  <a:latin typeface="Arial Unicode MS" panose="020B0604020202020204" pitchFamily="34" charset="-120"/>
                </a:endParaRPr>
              </a:p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TW" altLang="en-US" b="1" dirty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專題式教學</a:t>
                </a:r>
                <a:r>
                  <a:rPr lang="zh-TW" altLang="en-US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：以</a:t>
                </a:r>
                <a:r>
                  <a:rPr lang="en-US" altLang="zh-TW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E-2 + C-2 </a:t>
                </a:r>
                <a:r>
                  <a:rPr lang="zh-TW" altLang="en-US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為主軸</a:t>
                </a:r>
                <a:endParaRPr lang="en-US" altLang="zh-TW" b="1" dirty="0" smtClean="0">
                  <a:solidFill>
                    <a:srgbClr val="0000FF"/>
                  </a:solidFill>
                  <a:latin typeface="Arial Unicode MS" panose="020B0604020202020204" pitchFamily="34" charset="-120"/>
                </a:endParaRPr>
              </a:p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TW" altLang="en-US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專題式學習</a:t>
                </a:r>
                <a:r>
                  <a:rPr lang="en-US" altLang="zh-TW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(PBL</a:t>
                </a:r>
                <a:r>
                  <a:rPr lang="en-US" altLang="zh-TW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)</a:t>
                </a:r>
                <a:r>
                  <a:rPr lang="zh-TW" altLang="en-US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：每組完成專題一件</a:t>
                </a:r>
                <a:endParaRPr lang="en-US" altLang="zh-TW" b="1" dirty="0" smtClean="0">
                  <a:solidFill>
                    <a:srgbClr val="0000FF"/>
                  </a:solidFill>
                  <a:latin typeface="Arial Unicode MS" panose="020B0604020202020204" pitchFamily="34" charset="-120"/>
                </a:endParaRPr>
              </a:p>
              <a:p>
                <a:pPr lvl="1" eaLnBrk="1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TW" altLang="en-US" sz="2000" b="1" dirty="0" smtClean="0">
                    <a:latin typeface="Arial Unicode MS" panose="020B0604020202020204" pitchFamily="34" charset="-120"/>
                  </a:rPr>
                  <a:t>「智慧晶片」或「神經網路」的應用或設計</a:t>
                </a:r>
                <a:endParaRPr lang="en-US" altLang="zh-TW" sz="2000" b="1" dirty="0" smtClean="0">
                  <a:latin typeface="Arial Unicode MS" panose="020B0604020202020204" pitchFamily="34" charset="-120"/>
                </a:endParaRPr>
              </a:p>
              <a:p>
                <a:pPr lvl="1" eaLnBrk="1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TW" altLang="en-US" sz="2000" b="1" dirty="0" smtClean="0">
                    <a:latin typeface="Arial Unicode MS" panose="020B0604020202020204" pitchFamily="34" charset="-120"/>
                  </a:rPr>
                  <a:t>不限純軟體、軟硬共設計或硬體</a:t>
                </a:r>
                <a:endParaRPr lang="en-US" altLang="zh-TW" sz="2000" b="1" dirty="0" smtClean="0">
                  <a:latin typeface="Arial Unicode MS" panose="020B0604020202020204" pitchFamily="34" charset="-120"/>
                </a:endParaRPr>
              </a:p>
              <a:p>
                <a:pPr lvl="1" eaLnBrk="1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TW" altLang="en-US" sz="2000" b="1" dirty="0" smtClean="0">
                    <a:latin typeface="Arial Unicode MS" panose="020B0604020202020204" pitchFamily="34" charset="-120"/>
                  </a:rPr>
                  <a:t>不限</a:t>
                </a:r>
                <a:r>
                  <a:rPr lang="en-US" altLang="zh-TW" sz="2000" b="1" dirty="0" smtClean="0">
                    <a:latin typeface="Arial Unicode MS" panose="020B0604020202020204" pitchFamily="34" charset="-120"/>
                  </a:rPr>
                  <a:t>CPU, GPU, FPGA</a:t>
                </a:r>
                <a:r>
                  <a:rPr lang="zh-TW" altLang="en-US" sz="2000" b="1" dirty="0" smtClean="0">
                    <a:latin typeface="Arial Unicode MS" panose="020B0604020202020204" pitchFamily="34" charset="-120"/>
                  </a:rPr>
                  <a:t>或</a:t>
                </a:r>
                <a:r>
                  <a:rPr lang="en-US" altLang="zh-TW" sz="2000" b="1" dirty="0" smtClean="0">
                    <a:latin typeface="Arial Unicode MS" panose="020B0604020202020204" pitchFamily="34" charset="-120"/>
                  </a:rPr>
                  <a:t>Cell-based Circuit</a:t>
                </a:r>
              </a:p>
              <a:p>
                <a:pPr lvl="1" eaLnBrk="1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TW" altLang="en-US" sz="2000" b="1" dirty="0">
                    <a:latin typeface="Arial Unicode MS" panose="020B0604020202020204" pitchFamily="34" charset="-120"/>
                  </a:rPr>
                  <a:t>可以是軟體</a:t>
                </a:r>
                <a:r>
                  <a:rPr lang="zh-TW" altLang="en-US" sz="2000" b="1" dirty="0" smtClean="0">
                    <a:latin typeface="Arial Unicode MS" panose="020B0604020202020204" pitchFamily="34" charset="-120"/>
                  </a:rPr>
                  <a:t>套件或硬體套件，但要有修改創意或貢獻。</a:t>
                </a:r>
                <a:endParaRPr lang="en-US" altLang="zh-TW" sz="2000" b="1" dirty="0" smtClean="0">
                  <a:latin typeface="Arial Unicode MS" panose="020B0604020202020204" pitchFamily="34" charset="-120"/>
                </a:endParaRPr>
              </a:p>
            </p:txBody>
          </p:sp>
        </mc:Choice>
        <mc:Fallback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1043608" y="1052736"/>
                <a:ext cx="8100392" cy="5471889"/>
              </a:xfrm>
              <a:blipFill>
                <a:blip r:embed="rId3"/>
                <a:stretch>
                  <a:fillRect l="-1655" t="-1449" b="-6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809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 descr="Tesla autopilot mode driver sleepig model 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7315200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79512" y="1340768"/>
            <a:ext cx="865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i="0" dirty="0">
                <a:solidFill>
                  <a:srgbClr val="0000FF"/>
                </a:solidFill>
              </a:rPr>
              <a:t>Man Caught Sleeping In Tesla Autopilot Mode Speeding At </a:t>
            </a:r>
            <a:r>
              <a:rPr lang="en-US" altLang="zh-TW" sz="2000" b="1" i="0" dirty="0" smtClean="0">
                <a:solidFill>
                  <a:srgbClr val="0000FF"/>
                </a:solidFill>
              </a:rPr>
              <a:t>90mph</a:t>
            </a:r>
            <a:endParaRPr lang="en-US" altLang="zh-TW" sz="2000" b="1" i="0" dirty="0">
              <a:solidFill>
                <a:srgbClr val="0000FF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275856" y="6165304"/>
            <a:ext cx="341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0" dirty="0" smtClean="0">
                <a:solidFill>
                  <a:srgbClr val="0000FF"/>
                </a:solidFill>
              </a:rPr>
              <a:t>(Source: https</a:t>
            </a:r>
            <a:r>
              <a:rPr lang="en-US" altLang="zh-TW" i="0" dirty="0">
                <a:solidFill>
                  <a:srgbClr val="0000FF"/>
                </a:solidFill>
              </a:rPr>
              <a:t>://</a:t>
            </a:r>
            <a:r>
              <a:rPr lang="en-US" altLang="zh-TW" i="0" dirty="0" smtClean="0">
                <a:solidFill>
                  <a:srgbClr val="0000FF"/>
                </a:solidFill>
              </a:rPr>
              <a:t>fossbytes.com)</a:t>
            </a:r>
            <a:endParaRPr lang="zh-TW" altLang="en-US" i="0" dirty="0">
              <a:solidFill>
                <a:srgbClr val="0000FF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50938" y="214313"/>
            <a:ext cx="7793037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0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Autopilot</a:t>
            </a:r>
          </a:p>
        </p:txBody>
      </p:sp>
    </p:spTree>
    <p:extLst>
      <p:ext uri="{BB962C8B-B14F-4D97-AF65-F5344CB8AC3E}">
        <p14:creationId xmlns:p14="http://schemas.microsoft.com/office/powerpoint/2010/main" val="33783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259632" y="214313"/>
            <a:ext cx="788436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b="1" i="0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MPSoC</a:t>
            </a:r>
            <a:r>
              <a:rPr lang="zh-TW" altLang="en-US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全可編程系統晶片</a:t>
            </a:r>
            <a:endParaRPr lang="en-US" altLang="zh-TW" b="1" i="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6" y="2852936"/>
            <a:ext cx="3094804" cy="208001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156" y="4650885"/>
            <a:ext cx="3094804" cy="2174695"/>
          </a:xfrm>
          <a:prstGeom prst="rect">
            <a:avLst/>
          </a:prstGeom>
        </p:spPr>
      </p:pic>
      <p:pic>
        <p:nvPicPr>
          <p:cNvPr id="275460" name="Picture 4" descr="EK-U1-ZCU104-G-J - Xilinx - Evaluation Kit, XCZU7EV-2FFVC1156, Zynq  UltraScale+ Famil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516" y="2578543"/>
            <a:ext cx="3980125" cy="343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458" name="Picture 2" descr="PYNQ-ZU - 一元素科技股份有限公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95084"/>
            <a:ext cx="3129557" cy="228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-12981" y="1194646"/>
            <a:ext cx="9156981" cy="19994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n"/>
              <a:defRPr kumimoji="1" sz="3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kumimoji="1" sz="2800">
                <a:solidFill>
                  <a:srgbClr val="99330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ü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SzPct val="60000"/>
              <a:buFont typeface="Wingdings" pitchFamily="2" charset="2"/>
              <a:buChar char="l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/>
              <a:t>~ Raspberry-</a:t>
            </a:r>
            <a:r>
              <a:rPr lang="en-US" altLang="zh-TW" sz="2400" i="0" kern="0" dirty="0" err="1" smtClean="0"/>
              <a:t>Py</a:t>
            </a:r>
            <a:r>
              <a:rPr lang="en-US" altLang="zh-TW" sz="2400" i="0" kern="0" dirty="0" smtClean="0"/>
              <a:t> (A9x2) + zynq7000 w/ Ubuntu 18.04 </a:t>
            </a:r>
            <a:r>
              <a:rPr lang="en-US" altLang="zh-TW" sz="2400" i="0" kern="0" dirty="0" smtClean="0">
                <a:sym typeface="Wingdings" panose="05000000000000000000" pitchFamily="2" charset="2"/>
              </a:rPr>
              <a:t> </a:t>
            </a:r>
            <a:r>
              <a:rPr lang="en-US" altLang="zh-TW" sz="2400" i="0" kern="0" dirty="0" err="1" smtClean="0">
                <a:sym typeface="Wingdings" panose="05000000000000000000" pitchFamily="2" charset="2"/>
              </a:rPr>
              <a:t>Pynq</a:t>
            </a:r>
            <a:endParaRPr lang="en-US" altLang="zh-TW" sz="2400" i="0" kern="0" dirty="0" smtClean="0"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>
                <a:sym typeface="Wingdings" panose="05000000000000000000" pitchFamily="2" charset="2"/>
              </a:rPr>
              <a:t>Reduced </a:t>
            </a:r>
            <a:r>
              <a:rPr lang="en-US" altLang="zh-TW" sz="2400" i="0" kern="0" dirty="0" err="1" smtClean="0">
                <a:sym typeface="Wingdings" panose="05000000000000000000" pitchFamily="2" charset="2"/>
              </a:rPr>
              <a:t>Ambus</a:t>
            </a:r>
            <a:r>
              <a:rPr lang="en-US" altLang="zh-TW" sz="2400" i="0" kern="0" dirty="0" smtClean="0">
                <a:sym typeface="Wingdings" panose="05000000000000000000" pitchFamily="2" charset="2"/>
              </a:rPr>
              <a:t>  AXI4 w/ Lite &amp; DMA Stream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/>
              <a:t>Z7020~Artix-7: 866MHz, 80DSP, 17kLUT, 28kLC, 35kFF, 2MbBRAM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/>
              <a:t>~NT$6k</a:t>
            </a:r>
          </a:p>
        </p:txBody>
      </p:sp>
    </p:spTree>
    <p:extLst>
      <p:ext uri="{BB962C8B-B14F-4D97-AF65-F5344CB8AC3E}">
        <p14:creationId xmlns:p14="http://schemas.microsoft.com/office/powerpoint/2010/main" val="60477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0</TotalTime>
  <Words>2015</Words>
  <Application>Microsoft Office PowerPoint</Application>
  <PresentationFormat>如螢幕大小 (4:3)</PresentationFormat>
  <Paragraphs>422</Paragraphs>
  <Slides>28</Slides>
  <Notes>24</Notes>
  <HiddenSlides>0</HiddenSlides>
  <MMClips>0</MMClips>
  <ScaleCrop>false</ScaleCrop>
  <HeadingPairs>
    <vt:vector size="8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28</vt:i4>
      </vt:variant>
    </vt:vector>
  </HeadingPairs>
  <TitlesOfParts>
    <vt:vector size="42" baseType="lpstr">
      <vt:lpstr>Wingdings</vt:lpstr>
      <vt:lpstr>標楷體</vt:lpstr>
      <vt:lpstr>Gulim</vt:lpstr>
      <vt:lpstr>Arial Unicode MS</vt:lpstr>
      <vt:lpstr>Calibri</vt:lpstr>
      <vt:lpstr>Arial</vt:lpstr>
      <vt:lpstr>Arial Black</vt:lpstr>
      <vt:lpstr>Cambria Math</vt:lpstr>
      <vt:lpstr>Times New Roman</vt:lpstr>
      <vt:lpstr>Tahoma</vt:lpstr>
      <vt:lpstr>新細明體</vt:lpstr>
      <vt:lpstr>Blends</vt:lpstr>
      <vt:lpstr>Visio</vt:lpstr>
      <vt:lpstr>點陣圖影像</vt:lpstr>
      <vt:lpstr>教育部 110學年智慧晶片應用與聯網技術 (110-5460) 課程推廣計畫分享  課程：110-2 「神經網路加速技術」</vt:lpstr>
      <vt:lpstr>大綱</vt:lpstr>
      <vt:lpstr>Syllabus of 109-1 NNA</vt:lpstr>
      <vt:lpstr>A Comprehensive Guide to NN Types</vt:lpstr>
      <vt:lpstr>PowerPoint 簡報</vt:lpstr>
      <vt:lpstr>PowerPoint 簡報</vt:lpstr>
      <vt:lpstr>推廣課程規定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高階應用Tutorials以激發學生興趣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範例(1)：智慧自駕深度學習</vt:lpstr>
      <vt:lpstr>範例(2)：智慧自駕深度學習</vt:lpstr>
      <vt:lpstr>範例(3)：智慧自駕深度學習</vt:lpstr>
      <vt:lpstr>範例(4)：(在Pynq Community尋找參考)</vt:lpstr>
      <vt:lpstr>範例(5)：(其它)</vt:lpstr>
      <vt:lpstr>Unity 介紹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2013-12-07T08:31:00Z</dcterms:created>
  <dcterms:modified xsi:type="dcterms:W3CDTF">2022-04-02T12:54:13Z</dcterms:modified>
</cp:coreProperties>
</file>