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9" r:id="rId1"/>
  </p:sldMasterIdLst>
  <p:notesMasterIdLst>
    <p:notesMasterId r:id="rId48"/>
  </p:notesMasterIdLst>
  <p:handoutMasterIdLst>
    <p:handoutMasterId r:id="rId49"/>
  </p:handoutMasterIdLst>
  <p:sldIdLst>
    <p:sldId id="298" r:id="rId2"/>
    <p:sldId id="1038" r:id="rId3"/>
    <p:sldId id="1034" r:id="rId4"/>
    <p:sldId id="1035" r:id="rId5"/>
    <p:sldId id="1037" r:id="rId6"/>
    <p:sldId id="1039" r:id="rId7"/>
    <p:sldId id="1040" r:id="rId8"/>
    <p:sldId id="1041" r:id="rId9"/>
    <p:sldId id="1042" r:id="rId10"/>
    <p:sldId id="1025" r:id="rId11"/>
    <p:sldId id="999" r:id="rId12"/>
    <p:sldId id="1012" r:id="rId13"/>
    <p:sldId id="1013" r:id="rId14"/>
    <p:sldId id="1023" r:id="rId15"/>
    <p:sldId id="1022" r:id="rId16"/>
    <p:sldId id="1001" r:id="rId17"/>
    <p:sldId id="1003" r:id="rId18"/>
    <p:sldId id="1002" r:id="rId19"/>
    <p:sldId id="1009" r:id="rId20"/>
    <p:sldId id="1010" r:id="rId21"/>
    <p:sldId id="1004" r:id="rId22"/>
    <p:sldId id="1011" r:id="rId23"/>
    <p:sldId id="1014" r:id="rId24"/>
    <p:sldId id="1043" r:id="rId25"/>
    <p:sldId id="1015" r:id="rId26"/>
    <p:sldId id="1019" r:id="rId27"/>
    <p:sldId id="1020" r:id="rId28"/>
    <p:sldId id="1024" r:id="rId29"/>
    <p:sldId id="1017" r:id="rId30"/>
    <p:sldId id="1018" r:id="rId31"/>
    <p:sldId id="1027" r:id="rId32"/>
    <p:sldId id="1029" r:id="rId33"/>
    <p:sldId id="1028" r:id="rId34"/>
    <p:sldId id="1030" r:id="rId35"/>
    <p:sldId id="1031" r:id="rId36"/>
    <p:sldId id="1033" r:id="rId37"/>
    <p:sldId id="1044" r:id="rId38"/>
    <p:sldId id="1045" r:id="rId39"/>
    <p:sldId id="1046" r:id="rId40"/>
    <p:sldId id="1047" r:id="rId41"/>
    <p:sldId id="1048" r:id="rId42"/>
    <p:sldId id="1049" r:id="rId43"/>
    <p:sldId id="1050" r:id="rId44"/>
    <p:sldId id="1051" r:id="rId45"/>
    <p:sldId id="1052" r:id="rId46"/>
    <p:sldId id="1053" r:id="rId47"/>
  </p:sldIdLst>
  <p:sldSz cx="9144000" cy="6858000" type="screen4x3"/>
  <p:notesSz cx="9939338" cy="6805613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Arial Black" panose="020B0A04020102020204" pitchFamily="34" charset="0"/>
      <p:bold r:id="rId54"/>
    </p:embeddedFont>
    <p:embeddedFont>
      <p:font typeface="Cambria Math" panose="02040503050406030204" pitchFamily="18" charset="0"/>
      <p:regular r:id="rId55"/>
    </p:embeddedFont>
    <p:embeddedFont>
      <p:font typeface="Arial Unicode MS" panose="020B0604020202020204" pitchFamily="34" charset="-120"/>
      <p:regular r:id="rId56"/>
    </p:embeddedFont>
    <p:embeddedFont>
      <p:font typeface="標楷體" panose="03000509000000000000" pitchFamily="65" charset="-120"/>
      <p:regular r:id="rId57"/>
    </p:embeddedFont>
    <p:embeddedFont>
      <p:font typeface="Tahoma" panose="020B0604030504040204" pitchFamily="34" charset="0"/>
      <p:regular r:id="rId58"/>
      <p:bold r:id="rId59"/>
    </p:embeddedFont>
  </p:embeddedFontLst>
  <p:defaultTextStyle>
    <a:defPPr>
      <a:defRPr lang="zh-TW"/>
    </a:defPPr>
    <a:lvl1pPr algn="ctr" rtl="0" fontAlgn="base">
      <a:spcBef>
        <a:spcPct val="0"/>
      </a:spcBef>
      <a:spcAft>
        <a:spcPct val="0"/>
      </a:spcAft>
      <a:defRPr kumimoji="1" 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7E2AB80A-5CF1-4051-97D7-A25508D28B0E}">
          <p14:sldIdLst>
            <p14:sldId id="298"/>
            <p14:sldId id="1038"/>
            <p14:sldId id="1034"/>
            <p14:sldId id="1035"/>
            <p14:sldId id="1037"/>
            <p14:sldId id="1039"/>
            <p14:sldId id="1040"/>
            <p14:sldId id="1041"/>
            <p14:sldId id="1042"/>
            <p14:sldId id="1025"/>
            <p14:sldId id="999"/>
            <p14:sldId id="1012"/>
            <p14:sldId id="1013"/>
            <p14:sldId id="1023"/>
            <p14:sldId id="1022"/>
            <p14:sldId id="1001"/>
            <p14:sldId id="1003"/>
            <p14:sldId id="1002"/>
            <p14:sldId id="1009"/>
            <p14:sldId id="1010"/>
            <p14:sldId id="1004"/>
            <p14:sldId id="1011"/>
            <p14:sldId id="1014"/>
            <p14:sldId id="1043"/>
            <p14:sldId id="1015"/>
            <p14:sldId id="1019"/>
            <p14:sldId id="1020"/>
            <p14:sldId id="1024"/>
            <p14:sldId id="1017"/>
            <p14:sldId id="1018"/>
            <p14:sldId id="1027"/>
            <p14:sldId id="1029"/>
            <p14:sldId id="1028"/>
            <p14:sldId id="1030"/>
            <p14:sldId id="1031"/>
            <p14:sldId id="1033"/>
            <p14:sldId id="1044"/>
            <p14:sldId id="1045"/>
            <p14:sldId id="1046"/>
            <p14:sldId id="1047"/>
            <p14:sldId id="1048"/>
            <p14:sldId id="1049"/>
            <p14:sldId id="1050"/>
            <p14:sldId id="1051"/>
            <p14:sldId id="1052"/>
            <p14:sldId id="10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00000"/>
    <a:srgbClr val="FFFF00"/>
    <a:srgbClr val="99CC00"/>
    <a:srgbClr val="666633"/>
    <a:srgbClr val="006600"/>
    <a:srgbClr val="FFCCFF"/>
    <a:srgbClr val="CCFFFF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深色樣式 1 - 輔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4708" autoAdjust="0"/>
  </p:normalViewPr>
  <p:slideViewPr>
    <p:cSldViewPr showGuides="1">
      <p:cViewPr varScale="1">
        <p:scale>
          <a:sx n="110" d="100"/>
          <a:sy n="110" d="100"/>
        </p:scale>
        <p:origin x="174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7822" cy="34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45" tIns="45773" rIns="91545" bIns="45773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9195" y="2"/>
            <a:ext cx="4307822" cy="34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45" tIns="45773" rIns="91545" bIns="4577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DDE2B5E0-483D-4495-8A47-A8CB63673121}" type="datetimeFigureOut">
              <a:rPr lang="zh-TW" altLang="en-US"/>
              <a:pPr>
                <a:defRPr/>
              </a:pPr>
              <a:t>2023/2/19</a:t>
            </a:fld>
            <a:endParaRPr lang="en-US" altLang="zh-TW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63699"/>
            <a:ext cx="4307822" cy="34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45" tIns="45773" rIns="91545" bIns="45773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9195" y="6463699"/>
            <a:ext cx="4307822" cy="34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45" tIns="45773" rIns="91545" bIns="4577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3D6F6F7E-2692-494E-8A63-FDC3C8EDA5C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003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7822" cy="34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45" tIns="45773" rIns="91545" bIns="45773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195" y="2"/>
            <a:ext cx="4307822" cy="34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45" tIns="45773" rIns="91545" bIns="4577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5EF7F6BE-EF38-4385-90D7-2D162FA4805F}" type="datetimeFigureOut">
              <a:rPr lang="zh-TW" altLang="en-US"/>
              <a:pPr>
                <a:defRPr/>
              </a:pPr>
              <a:t>2023/2/19</a:t>
            </a:fld>
            <a:endParaRPr lang="en-US" altLang="zh-TW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5488" y="511175"/>
            <a:ext cx="3405187" cy="2552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935" y="3232941"/>
            <a:ext cx="7951470" cy="306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45" tIns="45773" rIns="91545" bIns="457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63699"/>
            <a:ext cx="4307822" cy="34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45" tIns="45773" rIns="91545" bIns="45773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195" y="6463699"/>
            <a:ext cx="4307822" cy="34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45" tIns="45773" rIns="91545" bIns="4577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D58C87A5-E738-41A6-AD76-7D7BE44150D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38055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671273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080496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654523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996208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965250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522361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797677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56695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/>
          <p:cNvGrpSpPr>
            <a:grpSpLocks/>
          </p:cNvGrpSpPr>
          <p:nvPr userDrawn="1"/>
        </p:nvGrpSpPr>
        <p:grpSpPr bwMode="auto">
          <a:xfrm>
            <a:off x="250825" y="3019425"/>
            <a:ext cx="914400" cy="917575"/>
            <a:chOff x="521" y="164"/>
            <a:chExt cx="576" cy="578"/>
          </a:xfrm>
        </p:grpSpPr>
        <p:sp>
          <p:nvSpPr>
            <p:cNvPr id="5" name="Oval 19"/>
            <p:cNvSpPr>
              <a:spLocks noChangeArrowheads="1"/>
            </p:cNvSpPr>
            <p:nvPr userDrawn="1"/>
          </p:nvSpPr>
          <p:spPr bwMode="auto">
            <a:xfrm>
              <a:off x="521" y="164"/>
              <a:ext cx="576" cy="576"/>
            </a:xfrm>
            <a:prstGeom prst="ellipse">
              <a:avLst/>
            </a:prstGeom>
            <a:gradFill rotWithShape="1">
              <a:gsLst>
                <a:gs pos="0">
                  <a:srgbClr val="FF9933"/>
                </a:gs>
                <a:gs pos="50000">
                  <a:srgbClr val="FFFF66"/>
                </a:gs>
                <a:gs pos="100000">
                  <a:srgbClr val="FF993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defRPr/>
              </a:pPr>
              <a:endParaRPr lang="zh-TW" altLang="en-US"/>
            </a:p>
          </p:txBody>
        </p:sp>
        <p:grpSp>
          <p:nvGrpSpPr>
            <p:cNvPr id="6" name="Group 20"/>
            <p:cNvGrpSpPr>
              <a:grpSpLocks/>
            </p:cNvGrpSpPr>
            <p:nvPr userDrawn="1"/>
          </p:nvGrpSpPr>
          <p:grpSpPr bwMode="auto">
            <a:xfrm>
              <a:off x="518" y="164"/>
              <a:ext cx="572" cy="579"/>
              <a:chOff x="1610" y="255"/>
              <a:chExt cx="635" cy="635"/>
            </a:xfrm>
          </p:grpSpPr>
          <p:sp>
            <p:nvSpPr>
              <p:cNvPr id="7" name="Rectangle 21"/>
              <p:cNvSpPr>
                <a:spLocks noChangeArrowheads="1"/>
              </p:cNvSpPr>
              <p:nvPr userDrawn="1"/>
            </p:nvSpPr>
            <p:spPr bwMode="auto">
              <a:xfrm>
                <a:off x="1610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8" name="Rectangle 22"/>
              <p:cNvSpPr>
                <a:spLocks noChangeArrowheads="1"/>
              </p:cNvSpPr>
              <p:nvPr userDrawn="1"/>
            </p:nvSpPr>
            <p:spPr bwMode="auto">
              <a:xfrm>
                <a:off x="1610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9" name="Rectangle 23"/>
              <p:cNvSpPr>
                <a:spLocks noChangeArrowheads="1"/>
              </p:cNvSpPr>
              <p:nvPr userDrawn="1"/>
            </p:nvSpPr>
            <p:spPr bwMode="auto">
              <a:xfrm>
                <a:off x="1610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10" name="Rectangle 24"/>
              <p:cNvSpPr>
                <a:spLocks noChangeArrowheads="1"/>
              </p:cNvSpPr>
              <p:nvPr userDrawn="1"/>
            </p:nvSpPr>
            <p:spPr bwMode="auto">
              <a:xfrm>
                <a:off x="1610" y="527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11" name="Rectangle 25"/>
              <p:cNvSpPr>
                <a:spLocks noChangeArrowheads="1"/>
              </p:cNvSpPr>
              <p:nvPr userDrawn="1"/>
            </p:nvSpPr>
            <p:spPr bwMode="auto">
              <a:xfrm>
                <a:off x="1610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12" name="Rectangle 26"/>
              <p:cNvSpPr>
                <a:spLocks noChangeArrowheads="1"/>
              </p:cNvSpPr>
              <p:nvPr userDrawn="1"/>
            </p:nvSpPr>
            <p:spPr bwMode="auto">
              <a:xfrm>
                <a:off x="1610" y="70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13" name="Rectangle 27"/>
              <p:cNvSpPr>
                <a:spLocks noChangeArrowheads="1"/>
              </p:cNvSpPr>
              <p:nvPr userDrawn="1"/>
            </p:nvSpPr>
            <p:spPr bwMode="auto">
              <a:xfrm>
                <a:off x="1610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14" name="Rectangle 28"/>
              <p:cNvSpPr>
                <a:spLocks noChangeArrowheads="1"/>
              </p:cNvSpPr>
              <p:nvPr userDrawn="1"/>
            </p:nvSpPr>
            <p:spPr bwMode="auto">
              <a:xfrm>
                <a:off x="1701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15" name="Rectangle 29"/>
              <p:cNvSpPr>
                <a:spLocks noChangeArrowheads="1"/>
              </p:cNvSpPr>
              <p:nvPr userDrawn="1"/>
            </p:nvSpPr>
            <p:spPr bwMode="auto">
              <a:xfrm>
                <a:off x="1701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16" name="Rectangle 30"/>
              <p:cNvSpPr>
                <a:spLocks noChangeArrowheads="1"/>
              </p:cNvSpPr>
              <p:nvPr userDrawn="1"/>
            </p:nvSpPr>
            <p:spPr bwMode="auto">
              <a:xfrm>
                <a:off x="1701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17" name="Rectangle 31"/>
              <p:cNvSpPr>
                <a:spLocks noChangeArrowheads="1"/>
              </p:cNvSpPr>
              <p:nvPr userDrawn="1"/>
            </p:nvSpPr>
            <p:spPr bwMode="auto">
              <a:xfrm>
                <a:off x="1701" y="527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18" name="Rectangle 32"/>
              <p:cNvSpPr>
                <a:spLocks noChangeArrowheads="1"/>
              </p:cNvSpPr>
              <p:nvPr userDrawn="1"/>
            </p:nvSpPr>
            <p:spPr bwMode="auto">
              <a:xfrm>
                <a:off x="1701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19" name="Rectangle 33"/>
              <p:cNvSpPr>
                <a:spLocks noChangeArrowheads="1"/>
              </p:cNvSpPr>
              <p:nvPr userDrawn="1"/>
            </p:nvSpPr>
            <p:spPr bwMode="auto">
              <a:xfrm>
                <a:off x="1701" y="70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20" name="Rectangle 34"/>
              <p:cNvSpPr>
                <a:spLocks noChangeArrowheads="1"/>
              </p:cNvSpPr>
              <p:nvPr userDrawn="1"/>
            </p:nvSpPr>
            <p:spPr bwMode="auto">
              <a:xfrm>
                <a:off x="1701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21" name="Rectangle 35"/>
              <p:cNvSpPr>
                <a:spLocks noChangeArrowheads="1"/>
              </p:cNvSpPr>
              <p:nvPr userDrawn="1"/>
            </p:nvSpPr>
            <p:spPr bwMode="auto">
              <a:xfrm>
                <a:off x="1791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22" name="Rectangle 36"/>
              <p:cNvSpPr>
                <a:spLocks noChangeArrowheads="1"/>
              </p:cNvSpPr>
              <p:nvPr userDrawn="1"/>
            </p:nvSpPr>
            <p:spPr bwMode="auto">
              <a:xfrm>
                <a:off x="1791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23" name="Rectangle 37"/>
              <p:cNvSpPr>
                <a:spLocks noChangeArrowheads="1"/>
              </p:cNvSpPr>
              <p:nvPr userDrawn="1"/>
            </p:nvSpPr>
            <p:spPr bwMode="auto">
              <a:xfrm>
                <a:off x="1791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24" name="Rectangle 38"/>
              <p:cNvSpPr>
                <a:spLocks noChangeArrowheads="1"/>
              </p:cNvSpPr>
              <p:nvPr userDrawn="1"/>
            </p:nvSpPr>
            <p:spPr bwMode="auto">
              <a:xfrm>
                <a:off x="1791" y="527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25" name="Rectangle 39"/>
              <p:cNvSpPr>
                <a:spLocks noChangeArrowheads="1"/>
              </p:cNvSpPr>
              <p:nvPr userDrawn="1"/>
            </p:nvSpPr>
            <p:spPr bwMode="auto">
              <a:xfrm>
                <a:off x="1791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26" name="Rectangle 40"/>
              <p:cNvSpPr>
                <a:spLocks noChangeArrowheads="1"/>
              </p:cNvSpPr>
              <p:nvPr userDrawn="1"/>
            </p:nvSpPr>
            <p:spPr bwMode="auto">
              <a:xfrm>
                <a:off x="1791" y="70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27" name="Rectangle 41"/>
              <p:cNvSpPr>
                <a:spLocks noChangeArrowheads="1"/>
              </p:cNvSpPr>
              <p:nvPr userDrawn="1"/>
            </p:nvSpPr>
            <p:spPr bwMode="auto">
              <a:xfrm>
                <a:off x="1791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28" name="Rectangle 42"/>
              <p:cNvSpPr>
                <a:spLocks noChangeArrowheads="1"/>
              </p:cNvSpPr>
              <p:nvPr userDrawn="1"/>
            </p:nvSpPr>
            <p:spPr bwMode="auto">
              <a:xfrm>
                <a:off x="1882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29" name="Rectangle 43"/>
              <p:cNvSpPr>
                <a:spLocks noChangeArrowheads="1"/>
              </p:cNvSpPr>
              <p:nvPr userDrawn="1"/>
            </p:nvSpPr>
            <p:spPr bwMode="auto">
              <a:xfrm>
                <a:off x="1882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30" name="Rectangle 44"/>
              <p:cNvSpPr>
                <a:spLocks noChangeArrowheads="1"/>
              </p:cNvSpPr>
              <p:nvPr userDrawn="1"/>
            </p:nvSpPr>
            <p:spPr bwMode="auto">
              <a:xfrm>
                <a:off x="1882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31" name="Rectangle 45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32" name="Rectangle 46"/>
              <p:cNvSpPr>
                <a:spLocks noChangeArrowheads="1"/>
              </p:cNvSpPr>
              <p:nvPr userDrawn="1"/>
            </p:nvSpPr>
            <p:spPr bwMode="auto">
              <a:xfrm>
                <a:off x="1882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33" name="Rectangle 47"/>
              <p:cNvSpPr>
                <a:spLocks noChangeArrowheads="1"/>
              </p:cNvSpPr>
              <p:nvPr userDrawn="1"/>
            </p:nvSpPr>
            <p:spPr bwMode="auto">
              <a:xfrm>
                <a:off x="1882" y="70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34" name="Rectangle 48"/>
              <p:cNvSpPr>
                <a:spLocks noChangeArrowheads="1"/>
              </p:cNvSpPr>
              <p:nvPr userDrawn="1"/>
            </p:nvSpPr>
            <p:spPr bwMode="auto">
              <a:xfrm>
                <a:off x="1882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35" name="Rectangle 49"/>
              <p:cNvSpPr>
                <a:spLocks noChangeArrowheads="1"/>
              </p:cNvSpPr>
              <p:nvPr userDrawn="1"/>
            </p:nvSpPr>
            <p:spPr bwMode="auto">
              <a:xfrm>
                <a:off x="1973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36" name="Rectangle 50"/>
              <p:cNvSpPr>
                <a:spLocks noChangeArrowheads="1"/>
              </p:cNvSpPr>
              <p:nvPr userDrawn="1"/>
            </p:nvSpPr>
            <p:spPr bwMode="auto">
              <a:xfrm>
                <a:off x="1973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37" name="Rectangle 51"/>
              <p:cNvSpPr>
                <a:spLocks noChangeArrowheads="1"/>
              </p:cNvSpPr>
              <p:nvPr userDrawn="1"/>
            </p:nvSpPr>
            <p:spPr bwMode="auto">
              <a:xfrm>
                <a:off x="1973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38" name="Rectangle 52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39" name="Rectangle 53"/>
              <p:cNvSpPr>
                <a:spLocks noChangeArrowheads="1"/>
              </p:cNvSpPr>
              <p:nvPr userDrawn="1"/>
            </p:nvSpPr>
            <p:spPr bwMode="auto">
              <a:xfrm>
                <a:off x="1973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0" name="Rectangle 54"/>
              <p:cNvSpPr>
                <a:spLocks noChangeArrowheads="1"/>
              </p:cNvSpPr>
              <p:nvPr userDrawn="1"/>
            </p:nvSpPr>
            <p:spPr bwMode="auto">
              <a:xfrm>
                <a:off x="1973" y="709"/>
                <a:ext cx="91" cy="91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" name="Rectangle 55"/>
              <p:cNvSpPr>
                <a:spLocks noChangeArrowheads="1"/>
              </p:cNvSpPr>
              <p:nvPr userDrawn="1"/>
            </p:nvSpPr>
            <p:spPr bwMode="auto">
              <a:xfrm>
                <a:off x="1973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" name="Rectangle 56"/>
              <p:cNvSpPr>
                <a:spLocks noChangeArrowheads="1"/>
              </p:cNvSpPr>
              <p:nvPr userDrawn="1"/>
            </p:nvSpPr>
            <p:spPr bwMode="auto">
              <a:xfrm>
                <a:off x="2064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3" name="Rectangle 57"/>
              <p:cNvSpPr>
                <a:spLocks noChangeArrowheads="1"/>
              </p:cNvSpPr>
              <p:nvPr userDrawn="1"/>
            </p:nvSpPr>
            <p:spPr bwMode="auto">
              <a:xfrm>
                <a:off x="2064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4" name="Rectangle 58"/>
              <p:cNvSpPr>
                <a:spLocks noChangeArrowheads="1"/>
              </p:cNvSpPr>
              <p:nvPr userDrawn="1"/>
            </p:nvSpPr>
            <p:spPr bwMode="auto">
              <a:xfrm>
                <a:off x="2064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5" name="Rectangle 59"/>
              <p:cNvSpPr>
                <a:spLocks noChangeArrowheads="1"/>
              </p:cNvSpPr>
              <p:nvPr userDrawn="1"/>
            </p:nvSpPr>
            <p:spPr bwMode="auto">
              <a:xfrm>
                <a:off x="2064" y="527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6" name="Rectangle 60"/>
              <p:cNvSpPr>
                <a:spLocks noChangeArrowheads="1"/>
              </p:cNvSpPr>
              <p:nvPr userDrawn="1"/>
            </p:nvSpPr>
            <p:spPr bwMode="auto">
              <a:xfrm>
                <a:off x="2064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7" name="Rectangle 61"/>
              <p:cNvSpPr>
                <a:spLocks noChangeArrowheads="1"/>
              </p:cNvSpPr>
              <p:nvPr userDrawn="1"/>
            </p:nvSpPr>
            <p:spPr bwMode="auto">
              <a:xfrm>
                <a:off x="2064" y="70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8" name="Rectangle 62"/>
              <p:cNvSpPr>
                <a:spLocks noChangeArrowheads="1"/>
              </p:cNvSpPr>
              <p:nvPr userDrawn="1"/>
            </p:nvSpPr>
            <p:spPr bwMode="auto">
              <a:xfrm>
                <a:off x="2064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9" name="Rectangle 63"/>
              <p:cNvSpPr>
                <a:spLocks noChangeArrowheads="1"/>
              </p:cNvSpPr>
              <p:nvPr userDrawn="1"/>
            </p:nvSpPr>
            <p:spPr bwMode="auto">
              <a:xfrm>
                <a:off x="2154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50" name="Rectangle 64"/>
              <p:cNvSpPr>
                <a:spLocks noChangeArrowheads="1"/>
              </p:cNvSpPr>
              <p:nvPr userDrawn="1"/>
            </p:nvSpPr>
            <p:spPr bwMode="auto">
              <a:xfrm>
                <a:off x="2154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51" name="Rectangle 65"/>
              <p:cNvSpPr>
                <a:spLocks noChangeArrowheads="1"/>
              </p:cNvSpPr>
              <p:nvPr userDrawn="1"/>
            </p:nvSpPr>
            <p:spPr bwMode="auto">
              <a:xfrm>
                <a:off x="2154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52" name="Rectangle 66"/>
              <p:cNvSpPr>
                <a:spLocks noChangeArrowheads="1"/>
              </p:cNvSpPr>
              <p:nvPr userDrawn="1"/>
            </p:nvSpPr>
            <p:spPr bwMode="auto">
              <a:xfrm>
                <a:off x="2154" y="527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53" name="Rectangle 67"/>
              <p:cNvSpPr>
                <a:spLocks noChangeArrowheads="1"/>
              </p:cNvSpPr>
              <p:nvPr userDrawn="1"/>
            </p:nvSpPr>
            <p:spPr bwMode="auto">
              <a:xfrm>
                <a:off x="2154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54" name="Rectangle 68"/>
              <p:cNvSpPr>
                <a:spLocks noChangeArrowheads="1"/>
              </p:cNvSpPr>
              <p:nvPr userDrawn="1"/>
            </p:nvSpPr>
            <p:spPr bwMode="auto">
              <a:xfrm>
                <a:off x="2154" y="70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55" name="Rectangle 69"/>
              <p:cNvSpPr>
                <a:spLocks noChangeArrowheads="1"/>
              </p:cNvSpPr>
              <p:nvPr userDrawn="1"/>
            </p:nvSpPr>
            <p:spPr bwMode="auto">
              <a:xfrm>
                <a:off x="2154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</p:grpSp>
      </p:grpSp>
      <p:grpSp>
        <p:nvGrpSpPr>
          <p:cNvPr id="56" name="Group 73"/>
          <p:cNvGrpSpPr>
            <a:grpSpLocks/>
          </p:cNvGrpSpPr>
          <p:nvPr userDrawn="1"/>
        </p:nvGrpSpPr>
        <p:grpSpPr bwMode="auto">
          <a:xfrm>
            <a:off x="127000" y="3602038"/>
            <a:ext cx="8882063" cy="547687"/>
            <a:chOff x="80" y="1847"/>
            <a:chExt cx="5595" cy="345"/>
          </a:xfrm>
        </p:grpSpPr>
        <p:sp>
          <p:nvSpPr>
            <p:cNvPr id="57" name="Rectangle 70"/>
            <p:cNvSpPr>
              <a:spLocks noChangeArrowheads="1"/>
            </p:cNvSpPr>
            <p:nvPr userDrawn="1"/>
          </p:nvSpPr>
          <p:spPr bwMode="ltGray">
            <a:xfrm>
              <a:off x="341" y="2013"/>
              <a:ext cx="266" cy="17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zh-TW" sz="2400" i="0"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58" name="Rectangle 71"/>
            <p:cNvSpPr>
              <a:spLocks noChangeArrowheads="1"/>
            </p:cNvSpPr>
            <p:nvPr userDrawn="1"/>
          </p:nvSpPr>
          <p:spPr bwMode="ltGray">
            <a:xfrm>
              <a:off x="574" y="2013"/>
              <a:ext cx="232" cy="179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zh-TW" sz="2400" i="0"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59" name="Rectangle 72"/>
            <p:cNvSpPr>
              <a:spLocks noChangeArrowheads="1"/>
            </p:cNvSpPr>
            <p:nvPr userDrawn="1"/>
          </p:nvSpPr>
          <p:spPr bwMode="ltGray">
            <a:xfrm>
              <a:off x="80" y="1847"/>
              <a:ext cx="353" cy="21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zh-TW" sz="2400" i="0"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60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defRPr/>
              </a:pPr>
              <a:endParaRPr lang="zh-TW" altLang="en-US"/>
            </a:p>
          </p:txBody>
        </p:sp>
      </p:grpSp>
      <p:sp>
        <p:nvSpPr>
          <p:cNvPr id="51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981075"/>
            <a:ext cx="8208962" cy="2879725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21163"/>
            <a:ext cx="6400800" cy="141763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7388" y="41802"/>
            <a:ext cx="8456612" cy="100681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476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41802"/>
            <a:ext cx="8456612" cy="100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</a:p>
        </p:txBody>
      </p:sp>
      <p:sp>
        <p:nvSpPr>
          <p:cNvPr id="4111" name="Text Box 15"/>
          <p:cNvSpPr txBox="1">
            <a:spLocks noChangeArrowheads="1"/>
          </p:cNvSpPr>
          <p:nvPr userDrawn="1"/>
        </p:nvSpPr>
        <p:spPr bwMode="auto">
          <a:xfrm>
            <a:off x="0" y="6525344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tabLst>
                <a:tab pos="4486275" algn="ctr"/>
                <a:tab pos="8956675" algn="r"/>
              </a:tabLst>
              <a:defRPr/>
            </a:pPr>
            <a:fld id="{EB4735D6-118F-4D4A-AA20-C1AC1EC36724}" type="slidenum">
              <a:rPr lang="en-US" altLang="zh-TW" sz="1600" b="1" i="0" smtClean="0">
                <a:solidFill>
                  <a:schemeClr val="folHlink"/>
                </a:solidFill>
                <a:latin typeface="Arial" pitchFamily="34" charset="0"/>
                <a:ea typeface="標楷體" pitchFamily="65" charset="-120"/>
              </a:rPr>
              <a:pPr algn="l">
                <a:tabLst>
                  <a:tab pos="4486275" algn="ctr"/>
                  <a:tab pos="8956675" algn="r"/>
                </a:tabLst>
                <a:defRPr/>
              </a:pPr>
              <a:t>‹#›</a:t>
            </a:fld>
            <a:r>
              <a:rPr lang="en-US" altLang="zh-TW" sz="1600" b="1" i="0" dirty="0" smtClean="0">
                <a:solidFill>
                  <a:schemeClr val="folHlink"/>
                </a:solidFill>
                <a:latin typeface="Arial" pitchFamily="34" charset="0"/>
                <a:ea typeface="標楷體" pitchFamily="65" charset="-120"/>
              </a:rPr>
              <a:t> </a:t>
            </a:r>
            <a:r>
              <a:rPr lang="en-US" altLang="zh-TW" sz="1600" b="1" i="0" baseline="0" dirty="0" smtClean="0">
                <a:solidFill>
                  <a:schemeClr val="folHlink"/>
                </a:solidFill>
                <a:latin typeface="Arial" pitchFamily="34" charset="0"/>
                <a:ea typeface="標楷體" pitchFamily="65" charset="-120"/>
              </a:rPr>
              <a:t> </a:t>
            </a:r>
            <a:r>
              <a:rPr lang="en-US" altLang="zh-TW" sz="1000" b="0" i="1" baseline="0" dirty="0" smtClean="0">
                <a:solidFill>
                  <a:schemeClr val="folHlink"/>
                </a:solidFill>
                <a:latin typeface="Arial" pitchFamily="34" charset="0"/>
                <a:ea typeface="標楷體" pitchFamily="65" charset="-120"/>
              </a:rPr>
              <a:t>Neural-Network Acceleration</a:t>
            </a:r>
            <a:r>
              <a:rPr lang="en-US" altLang="zh-TW" sz="1400" b="1" i="0" dirty="0" smtClean="0">
                <a:solidFill>
                  <a:schemeClr val="folHlink"/>
                </a:solidFill>
                <a:latin typeface="Arial" pitchFamily="34" charset="0"/>
                <a:ea typeface="標楷體" pitchFamily="65" charset="-120"/>
              </a:rPr>
              <a:t>	</a:t>
            </a:r>
            <a:r>
              <a:rPr lang="en-US" altLang="zh-TW" sz="1200" i="0" dirty="0">
                <a:solidFill>
                  <a:schemeClr val="folHlink"/>
                </a:solidFill>
                <a:latin typeface="Arial" pitchFamily="34" charset="0"/>
                <a:ea typeface="標楷體" pitchFamily="65" charset="-120"/>
              </a:rPr>
              <a:t>	</a:t>
            </a:r>
            <a:r>
              <a:rPr lang="en-US" altLang="zh-TW" sz="1000" i="0" dirty="0">
                <a:solidFill>
                  <a:schemeClr val="folHlink"/>
                </a:solidFill>
                <a:latin typeface="Arial" pitchFamily="34" charset="0"/>
                <a:ea typeface="標楷體" pitchFamily="65" charset="-120"/>
              </a:rPr>
              <a:t>T.-C. HUANG, NCUE</a:t>
            </a:r>
          </a:p>
        </p:txBody>
      </p:sp>
      <p:grpSp>
        <p:nvGrpSpPr>
          <p:cNvPr id="1029" name="Group 83"/>
          <p:cNvGrpSpPr>
            <a:grpSpLocks/>
          </p:cNvGrpSpPr>
          <p:nvPr userDrawn="1"/>
        </p:nvGrpSpPr>
        <p:grpSpPr bwMode="auto">
          <a:xfrm>
            <a:off x="250825" y="109538"/>
            <a:ext cx="914400" cy="917575"/>
            <a:chOff x="521" y="164"/>
            <a:chExt cx="576" cy="578"/>
          </a:xfrm>
        </p:grpSpPr>
        <p:sp>
          <p:nvSpPr>
            <p:cNvPr id="4180" name="Oval 84"/>
            <p:cNvSpPr>
              <a:spLocks noChangeArrowheads="1"/>
            </p:cNvSpPr>
            <p:nvPr userDrawn="1"/>
          </p:nvSpPr>
          <p:spPr bwMode="auto">
            <a:xfrm>
              <a:off x="521" y="164"/>
              <a:ext cx="576" cy="576"/>
            </a:xfrm>
            <a:prstGeom prst="ellipse">
              <a:avLst/>
            </a:prstGeom>
            <a:gradFill rotWithShape="1">
              <a:gsLst>
                <a:gs pos="0">
                  <a:srgbClr val="FF9933"/>
                </a:gs>
                <a:gs pos="50000">
                  <a:srgbClr val="FFFF66"/>
                </a:gs>
                <a:gs pos="100000">
                  <a:srgbClr val="FF9933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defRPr/>
              </a:pPr>
              <a:endParaRPr lang="zh-TW" altLang="en-US"/>
            </a:p>
          </p:txBody>
        </p:sp>
        <p:grpSp>
          <p:nvGrpSpPr>
            <p:cNvPr id="1036" name="Group 85"/>
            <p:cNvGrpSpPr>
              <a:grpSpLocks/>
            </p:cNvGrpSpPr>
            <p:nvPr userDrawn="1"/>
          </p:nvGrpSpPr>
          <p:grpSpPr bwMode="auto">
            <a:xfrm>
              <a:off x="521" y="164"/>
              <a:ext cx="573" cy="578"/>
              <a:chOff x="1610" y="255"/>
              <a:chExt cx="635" cy="635"/>
            </a:xfrm>
          </p:grpSpPr>
          <p:sp>
            <p:nvSpPr>
              <p:cNvPr id="4182" name="Rectangle 86"/>
              <p:cNvSpPr>
                <a:spLocks noChangeArrowheads="1"/>
              </p:cNvSpPr>
              <p:nvPr userDrawn="1"/>
            </p:nvSpPr>
            <p:spPr bwMode="auto">
              <a:xfrm>
                <a:off x="1610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83" name="Rectangle 87"/>
              <p:cNvSpPr>
                <a:spLocks noChangeArrowheads="1"/>
              </p:cNvSpPr>
              <p:nvPr userDrawn="1"/>
            </p:nvSpPr>
            <p:spPr bwMode="auto">
              <a:xfrm>
                <a:off x="1610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84" name="Rectangle 88"/>
              <p:cNvSpPr>
                <a:spLocks noChangeArrowheads="1"/>
              </p:cNvSpPr>
              <p:nvPr userDrawn="1"/>
            </p:nvSpPr>
            <p:spPr bwMode="auto">
              <a:xfrm>
                <a:off x="1610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85" name="Rectangle 89"/>
              <p:cNvSpPr>
                <a:spLocks noChangeArrowheads="1"/>
              </p:cNvSpPr>
              <p:nvPr userDrawn="1"/>
            </p:nvSpPr>
            <p:spPr bwMode="auto">
              <a:xfrm>
                <a:off x="1610" y="527"/>
                <a:ext cx="91" cy="9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86" name="Rectangle 90"/>
              <p:cNvSpPr>
                <a:spLocks noChangeArrowheads="1"/>
              </p:cNvSpPr>
              <p:nvPr userDrawn="1"/>
            </p:nvSpPr>
            <p:spPr bwMode="auto">
              <a:xfrm>
                <a:off x="1610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87" name="Rectangle 91"/>
              <p:cNvSpPr>
                <a:spLocks noChangeArrowheads="1"/>
              </p:cNvSpPr>
              <p:nvPr userDrawn="1"/>
            </p:nvSpPr>
            <p:spPr bwMode="auto">
              <a:xfrm>
                <a:off x="1610" y="70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88" name="Rectangle 92"/>
              <p:cNvSpPr>
                <a:spLocks noChangeArrowheads="1"/>
              </p:cNvSpPr>
              <p:nvPr userDrawn="1"/>
            </p:nvSpPr>
            <p:spPr bwMode="auto">
              <a:xfrm>
                <a:off x="1610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89" name="Rectangle 93"/>
              <p:cNvSpPr>
                <a:spLocks noChangeArrowheads="1"/>
              </p:cNvSpPr>
              <p:nvPr userDrawn="1"/>
            </p:nvSpPr>
            <p:spPr bwMode="auto">
              <a:xfrm>
                <a:off x="1701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90" name="Rectangle 94"/>
              <p:cNvSpPr>
                <a:spLocks noChangeArrowheads="1"/>
              </p:cNvSpPr>
              <p:nvPr userDrawn="1"/>
            </p:nvSpPr>
            <p:spPr bwMode="auto">
              <a:xfrm>
                <a:off x="1701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91" name="Rectangle 95"/>
              <p:cNvSpPr>
                <a:spLocks noChangeArrowheads="1"/>
              </p:cNvSpPr>
              <p:nvPr userDrawn="1"/>
            </p:nvSpPr>
            <p:spPr bwMode="auto">
              <a:xfrm>
                <a:off x="1701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92" name="Rectangle 96"/>
              <p:cNvSpPr>
                <a:spLocks noChangeArrowheads="1"/>
              </p:cNvSpPr>
              <p:nvPr userDrawn="1"/>
            </p:nvSpPr>
            <p:spPr bwMode="auto">
              <a:xfrm>
                <a:off x="1701" y="527"/>
                <a:ext cx="91" cy="9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93" name="Rectangle 97"/>
              <p:cNvSpPr>
                <a:spLocks noChangeArrowheads="1"/>
              </p:cNvSpPr>
              <p:nvPr userDrawn="1"/>
            </p:nvSpPr>
            <p:spPr bwMode="auto">
              <a:xfrm>
                <a:off x="1701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94" name="Rectangle 98"/>
              <p:cNvSpPr>
                <a:spLocks noChangeArrowheads="1"/>
              </p:cNvSpPr>
              <p:nvPr userDrawn="1"/>
            </p:nvSpPr>
            <p:spPr bwMode="auto">
              <a:xfrm>
                <a:off x="1701" y="70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95" name="Rectangle 99"/>
              <p:cNvSpPr>
                <a:spLocks noChangeArrowheads="1"/>
              </p:cNvSpPr>
              <p:nvPr userDrawn="1"/>
            </p:nvSpPr>
            <p:spPr bwMode="auto">
              <a:xfrm>
                <a:off x="1701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96" name="Rectangle 100"/>
              <p:cNvSpPr>
                <a:spLocks noChangeArrowheads="1"/>
              </p:cNvSpPr>
              <p:nvPr userDrawn="1"/>
            </p:nvSpPr>
            <p:spPr bwMode="auto">
              <a:xfrm>
                <a:off x="1791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97" name="Rectangle 101"/>
              <p:cNvSpPr>
                <a:spLocks noChangeArrowheads="1"/>
              </p:cNvSpPr>
              <p:nvPr userDrawn="1"/>
            </p:nvSpPr>
            <p:spPr bwMode="auto">
              <a:xfrm>
                <a:off x="1791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98" name="Rectangle 102"/>
              <p:cNvSpPr>
                <a:spLocks noChangeArrowheads="1"/>
              </p:cNvSpPr>
              <p:nvPr userDrawn="1"/>
            </p:nvSpPr>
            <p:spPr bwMode="auto">
              <a:xfrm>
                <a:off x="1791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199" name="Rectangle 103"/>
              <p:cNvSpPr>
                <a:spLocks noChangeArrowheads="1"/>
              </p:cNvSpPr>
              <p:nvPr userDrawn="1"/>
            </p:nvSpPr>
            <p:spPr bwMode="auto">
              <a:xfrm>
                <a:off x="1791" y="527"/>
                <a:ext cx="91" cy="9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00" name="Rectangle 104"/>
              <p:cNvSpPr>
                <a:spLocks noChangeArrowheads="1"/>
              </p:cNvSpPr>
              <p:nvPr userDrawn="1"/>
            </p:nvSpPr>
            <p:spPr bwMode="auto">
              <a:xfrm>
                <a:off x="1791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01" name="Rectangle 105"/>
              <p:cNvSpPr>
                <a:spLocks noChangeArrowheads="1"/>
              </p:cNvSpPr>
              <p:nvPr userDrawn="1"/>
            </p:nvSpPr>
            <p:spPr bwMode="auto">
              <a:xfrm>
                <a:off x="1791" y="70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02" name="Rectangle 106"/>
              <p:cNvSpPr>
                <a:spLocks noChangeArrowheads="1"/>
              </p:cNvSpPr>
              <p:nvPr userDrawn="1"/>
            </p:nvSpPr>
            <p:spPr bwMode="auto">
              <a:xfrm>
                <a:off x="1791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03" name="Rectangle 107"/>
              <p:cNvSpPr>
                <a:spLocks noChangeArrowheads="1"/>
              </p:cNvSpPr>
              <p:nvPr userDrawn="1"/>
            </p:nvSpPr>
            <p:spPr bwMode="auto">
              <a:xfrm>
                <a:off x="1882" y="255"/>
                <a:ext cx="92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04" name="Rectangle 108"/>
              <p:cNvSpPr>
                <a:spLocks noChangeArrowheads="1"/>
              </p:cNvSpPr>
              <p:nvPr userDrawn="1"/>
            </p:nvSpPr>
            <p:spPr bwMode="auto">
              <a:xfrm>
                <a:off x="1882" y="346"/>
                <a:ext cx="92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05" name="Rectangle 109"/>
              <p:cNvSpPr>
                <a:spLocks noChangeArrowheads="1"/>
              </p:cNvSpPr>
              <p:nvPr userDrawn="1"/>
            </p:nvSpPr>
            <p:spPr bwMode="auto">
              <a:xfrm>
                <a:off x="1882" y="436"/>
                <a:ext cx="92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06" name="Rectangle 110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92" cy="9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07" name="Rectangle 111"/>
              <p:cNvSpPr>
                <a:spLocks noChangeArrowheads="1"/>
              </p:cNvSpPr>
              <p:nvPr userDrawn="1"/>
            </p:nvSpPr>
            <p:spPr bwMode="auto">
              <a:xfrm>
                <a:off x="1882" y="618"/>
                <a:ext cx="92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08" name="Rectangle 112"/>
              <p:cNvSpPr>
                <a:spLocks noChangeArrowheads="1"/>
              </p:cNvSpPr>
              <p:nvPr userDrawn="1"/>
            </p:nvSpPr>
            <p:spPr bwMode="auto">
              <a:xfrm>
                <a:off x="1882" y="709"/>
                <a:ext cx="92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09" name="Rectangle 113"/>
              <p:cNvSpPr>
                <a:spLocks noChangeArrowheads="1"/>
              </p:cNvSpPr>
              <p:nvPr userDrawn="1"/>
            </p:nvSpPr>
            <p:spPr bwMode="auto">
              <a:xfrm>
                <a:off x="1882" y="799"/>
                <a:ext cx="92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10" name="Rectangle 114"/>
              <p:cNvSpPr>
                <a:spLocks noChangeArrowheads="1"/>
              </p:cNvSpPr>
              <p:nvPr userDrawn="1"/>
            </p:nvSpPr>
            <p:spPr bwMode="auto">
              <a:xfrm>
                <a:off x="1973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11" name="Rectangle 115"/>
              <p:cNvSpPr>
                <a:spLocks noChangeArrowheads="1"/>
              </p:cNvSpPr>
              <p:nvPr userDrawn="1"/>
            </p:nvSpPr>
            <p:spPr bwMode="auto">
              <a:xfrm>
                <a:off x="1973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12" name="Rectangle 116"/>
              <p:cNvSpPr>
                <a:spLocks noChangeArrowheads="1"/>
              </p:cNvSpPr>
              <p:nvPr userDrawn="1"/>
            </p:nvSpPr>
            <p:spPr bwMode="auto">
              <a:xfrm>
                <a:off x="1973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13" name="Rectangle 117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91" cy="9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14" name="Rectangle 118"/>
              <p:cNvSpPr>
                <a:spLocks noChangeArrowheads="1"/>
              </p:cNvSpPr>
              <p:nvPr userDrawn="1"/>
            </p:nvSpPr>
            <p:spPr bwMode="auto">
              <a:xfrm>
                <a:off x="1973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15" name="Rectangle 119"/>
              <p:cNvSpPr>
                <a:spLocks noChangeArrowheads="1"/>
              </p:cNvSpPr>
              <p:nvPr userDrawn="1"/>
            </p:nvSpPr>
            <p:spPr bwMode="auto">
              <a:xfrm>
                <a:off x="1973" y="709"/>
                <a:ext cx="91" cy="91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16" name="Rectangle 120"/>
              <p:cNvSpPr>
                <a:spLocks noChangeArrowheads="1"/>
              </p:cNvSpPr>
              <p:nvPr userDrawn="1"/>
            </p:nvSpPr>
            <p:spPr bwMode="auto">
              <a:xfrm>
                <a:off x="1973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17" name="Rectangle 121"/>
              <p:cNvSpPr>
                <a:spLocks noChangeArrowheads="1"/>
              </p:cNvSpPr>
              <p:nvPr userDrawn="1"/>
            </p:nvSpPr>
            <p:spPr bwMode="auto">
              <a:xfrm>
                <a:off x="2064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18" name="Rectangle 122"/>
              <p:cNvSpPr>
                <a:spLocks noChangeArrowheads="1"/>
              </p:cNvSpPr>
              <p:nvPr userDrawn="1"/>
            </p:nvSpPr>
            <p:spPr bwMode="auto">
              <a:xfrm>
                <a:off x="2064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19" name="Rectangle 123"/>
              <p:cNvSpPr>
                <a:spLocks noChangeArrowheads="1"/>
              </p:cNvSpPr>
              <p:nvPr userDrawn="1"/>
            </p:nvSpPr>
            <p:spPr bwMode="auto">
              <a:xfrm>
                <a:off x="2064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20" name="Rectangle 124"/>
              <p:cNvSpPr>
                <a:spLocks noChangeArrowheads="1"/>
              </p:cNvSpPr>
              <p:nvPr userDrawn="1"/>
            </p:nvSpPr>
            <p:spPr bwMode="auto">
              <a:xfrm>
                <a:off x="2064" y="527"/>
                <a:ext cx="91" cy="9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21" name="Rectangle 125"/>
              <p:cNvSpPr>
                <a:spLocks noChangeArrowheads="1"/>
              </p:cNvSpPr>
              <p:nvPr userDrawn="1"/>
            </p:nvSpPr>
            <p:spPr bwMode="auto">
              <a:xfrm>
                <a:off x="2064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22" name="Rectangle 126"/>
              <p:cNvSpPr>
                <a:spLocks noChangeArrowheads="1"/>
              </p:cNvSpPr>
              <p:nvPr userDrawn="1"/>
            </p:nvSpPr>
            <p:spPr bwMode="auto">
              <a:xfrm>
                <a:off x="2064" y="70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23" name="Rectangle 127"/>
              <p:cNvSpPr>
                <a:spLocks noChangeArrowheads="1"/>
              </p:cNvSpPr>
              <p:nvPr userDrawn="1"/>
            </p:nvSpPr>
            <p:spPr bwMode="auto">
              <a:xfrm>
                <a:off x="2064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24" name="Rectangle 128"/>
              <p:cNvSpPr>
                <a:spLocks noChangeArrowheads="1"/>
              </p:cNvSpPr>
              <p:nvPr userDrawn="1"/>
            </p:nvSpPr>
            <p:spPr bwMode="auto">
              <a:xfrm>
                <a:off x="2154" y="255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25" name="Rectangle 129"/>
              <p:cNvSpPr>
                <a:spLocks noChangeArrowheads="1"/>
              </p:cNvSpPr>
              <p:nvPr userDrawn="1"/>
            </p:nvSpPr>
            <p:spPr bwMode="auto">
              <a:xfrm>
                <a:off x="2154" y="34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26" name="Rectangle 130"/>
              <p:cNvSpPr>
                <a:spLocks noChangeArrowheads="1"/>
              </p:cNvSpPr>
              <p:nvPr userDrawn="1"/>
            </p:nvSpPr>
            <p:spPr bwMode="auto">
              <a:xfrm>
                <a:off x="2154" y="43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27" name="Rectangle 131"/>
              <p:cNvSpPr>
                <a:spLocks noChangeArrowheads="1"/>
              </p:cNvSpPr>
              <p:nvPr userDrawn="1"/>
            </p:nvSpPr>
            <p:spPr bwMode="auto">
              <a:xfrm>
                <a:off x="2154" y="527"/>
                <a:ext cx="91" cy="9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28" name="Rectangle 132"/>
              <p:cNvSpPr>
                <a:spLocks noChangeArrowheads="1"/>
              </p:cNvSpPr>
              <p:nvPr userDrawn="1"/>
            </p:nvSpPr>
            <p:spPr bwMode="auto">
              <a:xfrm>
                <a:off x="2154" y="618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29" name="Rectangle 133"/>
              <p:cNvSpPr>
                <a:spLocks noChangeArrowheads="1"/>
              </p:cNvSpPr>
              <p:nvPr userDrawn="1"/>
            </p:nvSpPr>
            <p:spPr bwMode="auto">
              <a:xfrm>
                <a:off x="2154" y="70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  <p:sp>
            <p:nvSpPr>
              <p:cNvPr id="4230" name="Rectangle 134"/>
              <p:cNvSpPr>
                <a:spLocks noChangeArrowheads="1"/>
              </p:cNvSpPr>
              <p:nvPr userDrawn="1"/>
            </p:nvSpPr>
            <p:spPr bwMode="auto">
              <a:xfrm>
                <a:off x="2154" y="799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defRPr/>
                </a:pPr>
                <a:endParaRPr lang="zh-TW" altLang="en-US"/>
              </a:p>
            </p:txBody>
          </p:sp>
        </p:grpSp>
      </p:grpSp>
      <p:sp>
        <p:nvSpPr>
          <p:cNvPr id="2" name="矩形 1"/>
          <p:cNvSpPr/>
          <p:nvPr userDrawn="1"/>
        </p:nvSpPr>
        <p:spPr bwMode="auto">
          <a:xfrm>
            <a:off x="250825" y="999257"/>
            <a:ext cx="900113" cy="9175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  <p:grpSp>
        <p:nvGrpSpPr>
          <p:cNvPr id="1030" name="Group 135"/>
          <p:cNvGrpSpPr>
            <a:grpSpLocks/>
          </p:cNvGrpSpPr>
          <p:nvPr userDrawn="1"/>
        </p:nvGrpSpPr>
        <p:grpSpPr bwMode="auto">
          <a:xfrm>
            <a:off x="127000" y="692150"/>
            <a:ext cx="8882063" cy="500063"/>
            <a:chOff x="80" y="1847"/>
            <a:chExt cx="5595" cy="315"/>
          </a:xfrm>
        </p:grpSpPr>
        <p:sp>
          <p:nvSpPr>
            <p:cNvPr id="4232" name="Rectangle 136"/>
            <p:cNvSpPr>
              <a:spLocks noChangeArrowheads="1"/>
            </p:cNvSpPr>
            <p:nvPr userDrawn="1"/>
          </p:nvSpPr>
          <p:spPr bwMode="ltGray">
            <a:xfrm>
              <a:off x="341" y="1983"/>
              <a:ext cx="266" cy="17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zh-TW" sz="2400" i="0"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4233" name="Rectangle 137"/>
            <p:cNvSpPr>
              <a:spLocks noChangeArrowheads="1"/>
            </p:cNvSpPr>
            <p:nvPr userDrawn="1"/>
          </p:nvSpPr>
          <p:spPr bwMode="ltGray">
            <a:xfrm>
              <a:off x="574" y="1983"/>
              <a:ext cx="232" cy="179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zh-TW" sz="2400" i="0"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4234" name="Rectangle 138"/>
            <p:cNvSpPr>
              <a:spLocks noChangeArrowheads="1"/>
            </p:cNvSpPr>
            <p:nvPr userDrawn="1"/>
          </p:nvSpPr>
          <p:spPr bwMode="ltGray">
            <a:xfrm>
              <a:off x="80" y="1847"/>
              <a:ext cx="353" cy="21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zh-TW" sz="2400" i="0"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4235" name="Rectangle 139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defRPr/>
              </a:pPr>
              <a:endParaRPr lang="zh-TW" altLang="en-US"/>
            </a:p>
          </p:txBody>
        </p:sp>
      </p:grpSp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5912" y="1070125"/>
            <a:ext cx="8828088" cy="561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7" r:id="rId1"/>
    <p:sldLayoutId id="2147485065" r:id="rId2"/>
    <p:sldLayoutId id="2147485070" r:id="rId3"/>
    <p:sldLayoutId id="2147485078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12546 L -5.55556E-7 -1.11111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n"/>
        <a:defRPr kumimoji="1" sz="2800" b="1">
          <a:solidFill>
            <a:srgbClr val="0000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Ø"/>
        <a:defRPr kumimoji="1" sz="2400">
          <a:solidFill>
            <a:srgbClr val="8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Tx/>
        <a:buFont typeface="Wingdings" pitchFamily="2" charset="2"/>
        <a:buChar char="ü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93300"/>
        </a:buClr>
        <a:buSzPct val="60000"/>
        <a:buFont typeface="Wingdings" pitchFamily="2" charset="2"/>
        <a:buChar char="l"/>
        <a:defRPr kumimoji="1" sz="2000">
          <a:solidFill>
            <a:srgbClr val="0000CC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000">
          <a:solidFill>
            <a:srgbClr val="0000CC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000">
          <a:solidFill>
            <a:srgbClr val="0000CC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000">
          <a:solidFill>
            <a:srgbClr val="0000CC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000">
          <a:solidFill>
            <a:srgbClr val="0000CC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000">
          <a:solidFill>
            <a:srgbClr val="0000CC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towardsdatascience.com/the-mostly-complete-chart-of-neural-networks-explained-3fb6f2367464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benchmarks.ul.com/compare/best-gpus" TargetMode="External"/><Relationship Id="rId2" Type="http://schemas.openxmlformats.org/officeDocument/2006/relationships/hyperlink" Target="https://www.techradar.com/news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1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the-mostly-complete-chart-of-neural-networks-explained-3fb6f2367464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8.png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0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0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33375"/>
            <a:ext cx="9144000" cy="2519561"/>
          </a:xfrm>
        </p:spPr>
        <p:txBody>
          <a:bodyPr lIns="0" rIns="0"/>
          <a:lstStyle/>
          <a:p>
            <a:pPr algn="ctr" eaLnBrk="1" hangingPunct="1">
              <a:defRPr/>
            </a:pPr>
            <a:r>
              <a:rPr lang="en-US" altLang="zh-TW" sz="4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Neural Network Acceleration</a:t>
            </a:r>
            <a:br>
              <a:rPr lang="en-US" altLang="zh-TW" sz="4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zh-TW" sz="4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Ch.1: </a:t>
            </a:r>
            <a:r>
              <a:rPr lang="en-US" altLang="zh-TW" sz="48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Introduction to Neural Networks</a:t>
            </a:r>
            <a:endParaRPr lang="en-US" altLang="zh-TW" sz="4800" b="1" dirty="0" smtClean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21163"/>
            <a:ext cx="6400800" cy="18716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TW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zh-TW" sz="2800" dirty="0" err="1" smtClean="0"/>
              <a:t>Tsung</a:t>
            </a:r>
            <a:r>
              <a:rPr lang="en-US" altLang="zh-TW" sz="2800" dirty="0" smtClean="0"/>
              <a:t>-Chu Huang (</a:t>
            </a:r>
            <a:r>
              <a:rPr lang="zh-TW" altLang="en-US" sz="2800" dirty="0" smtClean="0"/>
              <a:t>黃宗柱</a:t>
            </a:r>
            <a:r>
              <a:rPr lang="en-US" altLang="zh-TW" sz="28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800" dirty="0" smtClean="0"/>
              <a:t>Electronics Eng., NCUE</a:t>
            </a:r>
          </a:p>
          <a:p>
            <a:pPr eaLnBrk="1" hangingPunct="1">
              <a:lnSpc>
                <a:spcPct val="80000"/>
              </a:lnSpc>
              <a:spcBef>
                <a:spcPts val="1800"/>
              </a:spcBef>
            </a:pPr>
            <a:r>
              <a:rPr lang="en-US" altLang="zh-TW" sz="2800" dirty="0" err="1" smtClean="0"/>
              <a:t>TestLab</a:t>
            </a:r>
            <a:r>
              <a:rPr lang="en-US" altLang="zh-TW" sz="2800" dirty="0" smtClean="0"/>
              <a:t>, NCUE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Syllabus of Neural Network Acceleration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472608"/>
          </a:xfrm>
        </p:spPr>
        <p:txBody>
          <a:bodyPr numCol="2"/>
          <a:lstStyle/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Overviews and Background (3hr)</a:t>
            </a:r>
          </a:p>
          <a:p>
            <a:pPr marL="628650" lvl="1" indent="-2286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Installation and online platforms</a:t>
            </a:r>
          </a:p>
          <a:p>
            <a:pPr marL="628650" lvl="1" indent="-2286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Simple NN examples</a:t>
            </a:r>
          </a:p>
          <a:p>
            <a:pPr marL="628650" lvl="1" indent="-2286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Python/</a:t>
            </a:r>
            <a:r>
              <a:rPr lang="en-US" altLang="zh-TW" sz="1600" dirty="0" err="1" smtClean="0"/>
              <a:t>Tensorflow</a:t>
            </a:r>
            <a:r>
              <a:rPr lang="en-US" altLang="zh-TW" sz="1600" dirty="0" smtClean="0"/>
              <a:t>/</a:t>
            </a:r>
            <a:r>
              <a:rPr lang="en-US" altLang="zh-TW" sz="1600" dirty="0" err="1" smtClean="0"/>
              <a:t>Keras</a:t>
            </a:r>
            <a:endParaRPr lang="en-US" altLang="zh-TW" sz="1600" dirty="0" smtClean="0"/>
          </a:p>
          <a:p>
            <a:pPr marL="628650" lvl="1" indent="-2286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Terminology </a:t>
            </a:r>
            <a:r>
              <a:rPr lang="en-US" altLang="zh-TW" sz="1600" dirty="0"/>
              <a:t>and </a:t>
            </a:r>
            <a:r>
              <a:rPr lang="en-US" altLang="zh-TW" sz="1600" dirty="0" smtClean="0"/>
              <a:t>Metrics</a:t>
            </a:r>
            <a:endParaRPr lang="en-US" altLang="zh-TW" sz="2000" b="0" dirty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/>
              <a:t>Basics and </a:t>
            </a:r>
            <a:r>
              <a:rPr lang="en-US" altLang="zh-TW" sz="2000" b="0" dirty="0" smtClean="0"/>
              <a:t>Reviews (3hr)</a:t>
            </a:r>
            <a:endParaRPr lang="en-US" altLang="zh-TW" sz="2000" b="0" dirty="0"/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programming and scripting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linear algebra and number theory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probability and statistics, </a:t>
            </a:r>
            <a:r>
              <a:rPr lang="en-US" altLang="zh-TW" sz="1600" dirty="0" smtClean="0"/>
              <a:t>differential</a:t>
            </a:r>
            <a:endParaRPr lang="en-US" altLang="zh-TW" sz="2000" b="0" dirty="0" smtClean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Model Types and Selection (3hr)</a:t>
            </a:r>
            <a:endParaRPr lang="en-US" altLang="zh-TW" sz="1600" b="0" dirty="0" smtClean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Computer </a:t>
            </a:r>
            <a:r>
              <a:rPr lang="en-US" altLang="zh-TW" sz="2000" b="0" dirty="0"/>
              <a:t>Architecture and Hardware </a:t>
            </a:r>
            <a:r>
              <a:rPr lang="en-US" altLang="zh-TW" sz="2000" b="0" dirty="0" smtClean="0"/>
              <a:t>Accelerators (3hr)</a:t>
            </a:r>
            <a:endParaRPr lang="en-US" altLang="zh-TW" sz="2000" b="0" dirty="0"/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CPU, GPU, GPGPU, NPU, VPU, TPU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FPGA, AI-</a:t>
            </a:r>
            <a:r>
              <a:rPr lang="en-US" altLang="zh-TW" sz="1600" dirty="0" err="1"/>
              <a:t>SoPC</a:t>
            </a:r>
            <a:endParaRPr lang="en-US" altLang="zh-TW" sz="1600" dirty="0"/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Data Flow Graph and Optimization</a:t>
            </a:r>
            <a:endParaRPr lang="en-US" altLang="zh-TW" sz="2000" dirty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/>
              <a:t>Memory Access </a:t>
            </a:r>
            <a:r>
              <a:rPr lang="en-US" altLang="zh-TW" sz="2000" b="0" dirty="0" smtClean="0"/>
              <a:t>Techniques (3hr)</a:t>
            </a:r>
            <a:endParaRPr lang="en-US" altLang="zh-TW" sz="2000" b="0" dirty="0"/>
          </a:p>
          <a:p>
            <a:pPr marL="622300" lvl="1" indent="-22225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Allocation of Conventional Memory</a:t>
            </a:r>
          </a:p>
          <a:p>
            <a:pPr marL="622300" lvl="1" indent="-22225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Direct Memory Access</a:t>
            </a:r>
          </a:p>
          <a:p>
            <a:pPr marL="622300" lvl="1" indent="-22225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CUDA</a:t>
            </a:r>
          </a:p>
          <a:p>
            <a:pPr marL="622300" lvl="1" indent="-22225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Computing in </a:t>
            </a:r>
            <a:r>
              <a:rPr lang="en-US" altLang="zh-TW" sz="1600" dirty="0" smtClean="0"/>
              <a:t>Memory</a:t>
            </a:r>
            <a:endParaRPr lang="en-US" altLang="zh-TW" sz="2000" b="0" dirty="0" smtClean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Residue Number Systems (6hr)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Linear Algebra and Number Theory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Overflow-aware VPA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b="0" dirty="0" smtClean="0"/>
              <a:t>Approximate RNS</a:t>
            </a:r>
            <a:br>
              <a:rPr lang="en-US" altLang="zh-TW" sz="1600" b="0" dirty="0" smtClean="0"/>
            </a:br>
            <a:endParaRPr lang="en-US" altLang="zh-TW" sz="1600" b="0" dirty="0" smtClean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Approximate Computing (6hr)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Naturally </a:t>
            </a:r>
            <a:r>
              <a:rPr lang="en-US" altLang="zh-TW" sz="1600" dirty="0"/>
              <a:t>approximating: analogue and binary truncation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TCB/BCB Approximating for Batch Learning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Range LUT using Range CAM</a:t>
            </a:r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/>
              <a:t>Pruning and </a:t>
            </a:r>
            <a:r>
              <a:rPr lang="en-US" altLang="zh-TW" sz="2000" b="0" dirty="0" smtClean="0"/>
              <a:t>Self-Healing (6hr)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400" dirty="0" smtClean="0"/>
              <a:t>Random dropping</a:t>
            </a:r>
            <a:endParaRPr lang="en-US" altLang="zh-TW" sz="1400" b="0" dirty="0" smtClean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Labeling Acceleration: Generative Adversarial Networks  (3hr)</a:t>
            </a:r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Structure Mapping for Parallelization (3hr)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Technology Mapping: </a:t>
            </a:r>
            <a:r>
              <a:rPr lang="en-US" altLang="zh-TW" sz="1600" dirty="0"/>
              <a:t>Logic and </a:t>
            </a:r>
            <a:r>
              <a:rPr lang="en-US" altLang="zh-TW" sz="1600" dirty="0" smtClean="0"/>
              <a:t>Modular</a:t>
            </a:r>
            <a:endParaRPr lang="en-US" altLang="zh-TW" sz="1600" dirty="0"/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MAC, FMA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Deep stacking network</a:t>
            </a:r>
            <a:endParaRPr lang="en-US" altLang="zh-TW" sz="2000" b="0" dirty="0" smtClean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/>
              <a:t>Model Compression and Optimization (3hr</a:t>
            </a:r>
            <a:r>
              <a:rPr lang="en-US" altLang="zh-TW" sz="2000" b="0" dirty="0" smtClean="0"/>
              <a:t>)</a:t>
            </a:r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Analogue Neural Networks (4hr)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RRAM, MRAM, Charge Cap, OTA</a:t>
            </a:r>
            <a:endParaRPr lang="en-US" altLang="zh-TW" sz="1600" b="0" dirty="0" smtClean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Meta Learning (2hr)</a:t>
            </a:r>
          </a:p>
          <a:p>
            <a:pPr marL="627063" lvl="1" indent="-227013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One-shot learning</a:t>
            </a:r>
          </a:p>
          <a:p>
            <a:pPr marL="627063" lvl="1" indent="-227013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On-line Reconfiguration</a:t>
            </a:r>
          </a:p>
          <a:p>
            <a:pPr marL="627063" lvl="1" indent="-227013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err="1" smtClean="0"/>
              <a:t>Kohonen</a:t>
            </a:r>
            <a:r>
              <a:rPr lang="en-US" altLang="zh-TW" sz="1600" dirty="0" smtClean="0"/>
              <a:t> Self-Organizing Machine</a:t>
            </a:r>
          </a:p>
          <a:p>
            <a:pPr marL="627063" lvl="1" indent="-227013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b="0" dirty="0" smtClean="0"/>
              <a:t>NN Design Learning</a:t>
            </a:r>
            <a:r>
              <a:rPr lang="en-US" altLang="zh-TW" sz="1600" dirty="0"/>
              <a:t> : learn to learn</a:t>
            </a:r>
            <a:endParaRPr lang="en-US" altLang="zh-TW" sz="1600" b="0" dirty="0" smtClean="0"/>
          </a:p>
        </p:txBody>
      </p:sp>
    </p:spTree>
    <p:extLst>
      <p:ext uri="{BB962C8B-B14F-4D97-AF65-F5344CB8AC3E}">
        <p14:creationId xmlns:p14="http://schemas.microsoft.com/office/powerpoint/2010/main" val="222339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4800" dirty="0" smtClean="0"/>
              <a:t>Our Recent Works</a:t>
            </a:r>
            <a:endParaRPr lang="en-US" altLang="zh-TW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43608" y="1052736"/>
            <a:ext cx="8100392" cy="5471889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altLang="zh-TW" sz="2400" dirty="0" smtClean="0">
                <a:solidFill>
                  <a:srgbClr val="0000FF"/>
                </a:solidFill>
              </a:rPr>
              <a:t>Our </a:t>
            </a:r>
            <a:r>
              <a:rPr lang="en-US" altLang="zh-TW" sz="2400" b="1" dirty="0" smtClean="0">
                <a:solidFill>
                  <a:srgbClr val="0000FF"/>
                </a:solidFill>
              </a:rPr>
              <a:t>Major SW/HW Accelerating Techniques</a:t>
            </a:r>
          </a:p>
          <a:p>
            <a:pPr marL="914400" lvl="1" indent="-457200" eaLnBrk="1" hangingPunct="1">
              <a:spcBef>
                <a:spcPts val="0"/>
              </a:spcBef>
              <a:buClr>
                <a:srgbClr val="800000"/>
              </a:buClr>
              <a:buFont typeface="+mj-lt"/>
              <a:buAutoNum type="arabicPeriod"/>
            </a:pPr>
            <a:r>
              <a:rPr lang="en-US" altLang="zh-TW" sz="2000" b="1" dirty="0">
                <a:solidFill>
                  <a:srgbClr val="800000"/>
                </a:solidFill>
              </a:rPr>
              <a:t>Approximate Computing for Batch </a:t>
            </a:r>
            <a:r>
              <a:rPr lang="en-US" altLang="zh-TW" sz="2000" b="1" dirty="0" smtClean="0">
                <a:solidFill>
                  <a:srgbClr val="800000"/>
                </a:solidFill>
              </a:rPr>
              <a:t>Learning</a:t>
            </a:r>
          </a:p>
          <a:p>
            <a:pPr marL="857250" lvl="2" indent="0" eaLnBrk="1" hangingPunct="1">
              <a:spcBef>
                <a:spcPts val="0"/>
              </a:spcBef>
              <a:buClr>
                <a:srgbClr val="800000"/>
              </a:buClr>
              <a:buNone/>
            </a:pPr>
            <a:r>
              <a:rPr lang="en-US" altLang="zh-TW" b="1" dirty="0" smtClean="0">
                <a:solidFill>
                  <a:srgbClr val="339933"/>
                </a:solidFill>
              </a:rPr>
              <a:t> </a:t>
            </a:r>
            <a:r>
              <a:rPr lang="en-US" altLang="zh-TW" b="1" dirty="0" smtClean="0"/>
              <a:t>Booth FMA, Adaptive Error Control</a:t>
            </a:r>
          </a:p>
          <a:p>
            <a:pPr marL="914400" lvl="1" indent="-457200" eaLnBrk="1" hangingPunct="1">
              <a:spcBef>
                <a:spcPts val="0"/>
              </a:spcBef>
              <a:buClr>
                <a:srgbClr val="800000"/>
              </a:buClr>
              <a:buFont typeface="+mj-lt"/>
              <a:buAutoNum type="arabicPeriod"/>
            </a:pPr>
            <a:r>
              <a:rPr lang="en-US" altLang="zh-TW" sz="2000" b="1" dirty="0">
                <a:solidFill>
                  <a:srgbClr val="800000"/>
                </a:solidFill>
              </a:rPr>
              <a:t>Self-Checking Residue Number System for </a:t>
            </a:r>
            <a:r>
              <a:rPr lang="en-US" altLang="zh-TW" sz="2000" b="1" dirty="0" smtClean="0">
                <a:solidFill>
                  <a:srgbClr val="800000"/>
                </a:solidFill>
              </a:rPr>
              <a:t>NN</a:t>
            </a:r>
          </a:p>
          <a:p>
            <a:pPr marL="857250" lvl="2" indent="0" eaLnBrk="1" hangingPunct="1">
              <a:spcBef>
                <a:spcPts val="0"/>
              </a:spcBef>
              <a:buClr>
                <a:srgbClr val="800000"/>
              </a:buClr>
              <a:buNone/>
            </a:pPr>
            <a:r>
              <a:rPr lang="en-US" altLang="zh-TW" b="1" dirty="0" smtClean="0"/>
              <a:t> Sign Detection (-, /), Checking </a:t>
            </a:r>
            <a:r>
              <a:rPr lang="en-US" altLang="zh-TW" b="1" dirty="0"/>
              <a:t>Rate Preserving, RNS Syntheses</a:t>
            </a:r>
          </a:p>
          <a:p>
            <a:pPr marL="914400" lvl="1" indent="-457200" eaLnBrk="1" hangingPunct="1">
              <a:spcBef>
                <a:spcPts val="0"/>
              </a:spcBef>
              <a:buClr>
                <a:srgbClr val="800000"/>
              </a:buClr>
              <a:buFont typeface="+mj-lt"/>
              <a:buAutoNum type="arabicPeriod"/>
            </a:pPr>
            <a:r>
              <a:rPr lang="en-US" altLang="zh-TW" sz="2000" b="1" dirty="0" smtClean="0">
                <a:solidFill>
                  <a:srgbClr val="800000"/>
                </a:solidFill>
              </a:rPr>
              <a:t>Error Resilience for Neuromorphic RRAM</a:t>
            </a:r>
          </a:p>
          <a:p>
            <a:pPr marL="857250" lvl="2" indent="0" eaLnBrk="1" hangingPunct="1">
              <a:spcBef>
                <a:spcPts val="0"/>
              </a:spcBef>
              <a:buClr>
                <a:srgbClr val="800000"/>
              </a:buClr>
              <a:buNone/>
            </a:pPr>
            <a:r>
              <a:rPr lang="en-US" altLang="zh-TW" b="1" dirty="0" smtClean="0">
                <a:solidFill>
                  <a:srgbClr val="800000"/>
                </a:solidFill>
              </a:rPr>
              <a:t> </a:t>
            </a:r>
            <a:r>
              <a:rPr lang="en-US" altLang="zh-TW" b="1" dirty="0" smtClean="0"/>
              <a:t>Precompensation, 1D/2D Analog Berger Codes</a:t>
            </a:r>
            <a:endParaRPr lang="en-US" altLang="zh-TW" b="1" dirty="0" smtClean="0">
              <a:solidFill>
                <a:srgbClr val="800000"/>
              </a:solidFill>
            </a:endParaRPr>
          </a:p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1" dirty="0" smtClean="0"/>
              <a:t>Range CAM Based LUT for Any Function</a:t>
            </a:r>
          </a:p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1" dirty="0" smtClean="0"/>
              <a:t>Focus: Approximate Computing with Dynamic Focus</a:t>
            </a:r>
          </a:p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1" dirty="0" smtClean="0"/>
              <a:t>Scalable Booth Multipliers</a:t>
            </a:r>
          </a:p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1" dirty="0" err="1" smtClean="0"/>
              <a:t>SAFERnSAFEST</a:t>
            </a:r>
            <a:r>
              <a:rPr lang="en-US" altLang="zh-TW" sz="2000" b="1" dirty="0" smtClean="0"/>
              <a:t>: Application in Failure Prediction</a:t>
            </a:r>
          </a:p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1" dirty="0" smtClean="0"/>
              <a:t>LUT-based Reconfiguration for CIM</a:t>
            </a:r>
          </a:p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1" dirty="0" smtClean="0"/>
              <a:t>Matrix-Reordering for Pruning</a:t>
            </a:r>
          </a:p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1" dirty="0" smtClean="0"/>
              <a:t>AN-HRNS: AN-Coded Hierarchical RNS NN</a:t>
            </a:r>
          </a:p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1" dirty="0" smtClean="0"/>
              <a:t>2DAN- and AN-TCBNN: Ternary-Coded BNN</a:t>
            </a:r>
          </a:p>
          <a:p>
            <a:pPr marL="914400" lvl="1" indent="-45720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1" dirty="0" smtClean="0"/>
              <a:t>SPINDLE: Self-Pretrainable </a:t>
            </a:r>
            <a:r>
              <a:rPr lang="en-US" altLang="zh-TW" sz="2000" b="1" dirty="0" err="1" smtClean="0"/>
              <a:t>Insitu</a:t>
            </a:r>
            <a:r>
              <a:rPr lang="en-US" altLang="zh-TW" sz="2000" b="1" dirty="0" smtClean="0"/>
              <a:t> Normalizer</a:t>
            </a:r>
          </a:p>
          <a:p>
            <a:pPr marL="914400" lvl="1" indent="-457200" eaLnBrk="1" hangingPunct="1">
              <a:spcBef>
                <a:spcPts val="300"/>
              </a:spcBef>
              <a:buFont typeface="+mj-lt"/>
              <a:buAutoNum type="arabicPeriod"/>
            </a:pPr>
            <a:endParaRPr lang="en-US" altLang="zh-TW" sz="2000" b="1" dirty="0"/>
          </a:p>
        </p:txBody>
      </p:sp>
    </p:spTree>
    <p:extLst>
      <p:ext uri="{BB962C8B-B14F-4D97-AF65-F5344CB8AC3E}">
        <p14:creationId xmlns:p14="http://schemas.microsoft.com/office/powerpoint/2010/main" val="29274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Categories on Supervision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內容版面配置區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en-US" altLang="zh-TW" dirty="0" smtClean="0"/>
                  <a:t>Supervised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altLang="zh-TW" dirty="0" smtClean="0"/>
                  <a:t>with labeling from </a:t>
                </a:r>
                <a:r>
                  <a:rPr lang="en-US" altLang="zh-TW" b="1" i="1" dirty="0" smtClean="0"/>
                  <a:t>data annotation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altLang="zh-TW" dirty="0" smtClean="0"/>
                  <a:t>Types</a:t>
                </a:r>
              </a:p>
              <a:p>
                <a:pPr lvl="2">
                  <a:spcBef>
                    <a:spcPts val="0"/>
                  </a:spcBef>
                </a:pPr>
                <a:r>
                  <a:rPr lang="en-US" altLang="zh-TW" dirty="0" smtClean="0"/>
                  <a:t>Regression: y = ax + b</a:t>
                </a:r>
              </a:p>
              <a:p>
                <a:pPr lvl="2">
                  <a:spcBef>
                    <a:spcPts val="0"/>
                  </a:spcBef>
                </a:pPr>
                <a:r>
                  <a:rPr lang="en-US" altLang="zh-TW" dirty="0" smtClean="0"/>
                  <a:t>Classification: c = (y &gt; ax + b)</a:t>
                </a:r>
              </a:p>
              <a:p>
                <a:pPr>
                  <a:spcBef>
                    <a:spcPts val="0"/>
                  </a:spcBef>
                </a:pPr>
                <a:r>
                  <a:rPr lang="en-US" altLang="zh-TW" dirty="0" smtClean="0"/>
                  <a:t>Semi-supervised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altLang="zh-TW" dirty="0" smtClean="0"/>
                  <a:t>Reinforcement with rewarding</a:t>
                </a:r>
              </a:p>
              <a:p>
                <a:pPr lvl="2">
                  <a:spcBef>
                    <a:spcPts val="0"/>
                  </a:spcBef>
                </a:pPr>
                <a:r>
                  <a:rPr lang="en-US" altLang="zh-TW" dirty="0" smtClean="0"/>
                  <a:t>sometimes classified to supervised or unsupervised</a:t>
                </a:r>
              </a:p>
              <a:p>
                <a:pPr lvl="2">
                  <a:spcBef>
                    <a:spcPts val="0"/>
                  </a:spcBef>
                </a:pPr>
                <a:r>
                  <a:rPr lang="en-US" altLang="zh-TW" dirty="0" smtClean="0"/>
                  <a:t>Q-learning, DT(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zh-TW" dirty="0" smtClean="0"/>
                  <a:t>)-learning</a:t>
                </a:r>
              </a:p>
              <a:p>
                <a:pPr>
                  <a:spcBef>
                    <a:spcPts val="0"/>
                  </a:spcBef>
                </a:pPr>
                <a:r>
                  <a:rPr lang="en-US" altLang="zh-TW" dirty="0" smtClean="0"/>
                  <a:t>Unsupervised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altLang="zh-TW" dirty="0" smtClean="0"/>
                  <a:t>difficult to optimize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altLang="zh-TW" dirty="0" smtClean="0"/>
                  <a:t>more complex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altLang="zh-TW" dirty="0" smtClean="0"/>
                  <a:t>may be with intra-cluster reaction correlation, but low correlation with extra-cluster countermeasures or meanings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4" name="內容版面配置區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12" t="-1303" b="-141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271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Data Annotation for Raw Datasets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Classification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Clustering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Data Annotation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altLang="zh-TW" dirty="0" smtClean="0"/>
              <a:t>Transformation for convenience of  human decision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altLang="zh-TW" dirty="0" smtClean="0"/>
              <a:t>Tagged by more than one experts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Training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5672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Neural Network Acceleration</a:t>
            </a:r>
            <a:endParaRPr lang="zh-TW" altLang="en-US" dirty="0"/>
          </a:p>
        </p:txBody>
      </p:sp>
      <p:graphicFrame>
        <p:nvGraphicFramePr>
          <p:cNvPr id="3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019479"/>
              </p:ext>
            </p:extLst>
          </p:nvPr>
        </p:nvGraphicFramePr>
        <p:xfrm>
          <a:off x="251520" y="1268760"/>
          <a:ext cx="8278053" cy="53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Visio" r:id="rId3" imgW="5962644" imgH="3829140" progId="Visio.Drawing.15">
                  <p:embed/>
                </p:oleObj>
              </mc:Choice>
              <mc:Fallback>
                <p:oleObj name="Visio" r:id="rId3" imgW="5962644" imgH="382914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1268760"/>
                        <a:ext cx="8278053" cy="5315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0232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Artificial Intelligence (AI)</a:t>
            </a:r>
            <a:endParaRPr lang="zh-TW" altLang="en-US" dirty="0"/>
          </a:p>
        </p:txBody>
      </p:sp>
      <p:sp>
        <p:nvSpPr>
          <p:cNvPr id="4" name="橢圓 3"/>
          <p:cNvSpPr/>
          <p:nvPr/>
        </p:nvSpPr>
        <p:spPr bwMode="auto">
          <a:xfrm>
            <a:off x="251520" y="1048619"/>
            <a:ext cx="8784976" cy="5404717"/>
          </a:xfrm>
          <a:prstGeom prst="ellipse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  <p:sp>
        <p:nvSpPr>
          <p:cNvPr id="5" name="橢圓 4"/>
          <p:cNvSpPr/>
          <p:nvPr/>
        </p:nvSpPr>
        <p:spPr bwMode="auto">
          <a:xfrm>
            <a:off x="539552" y="2019980"/>
            <a:ext cx="5184576" cy="3960440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0066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新細明體" pitchFamily="18" charset="-120"/>
              </a:rPr>
              <a:t>Machine Learning</a:t>
            </a:r>
            <a:endParaRPr kumimoji="1" lang="zh-TW" altLang="en-US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  <p:sp>
        <p:nvSpPr>
          <p:cNvPr id="7" name="圓角矩形 6"/>
          <p:cNvSpPr/>
          <p:nvPr/>
        </p:nvSpPr>
        <p:spPr bwMode="auto">
          <a:xfrm>
            <a:off x="5292080" y="2019980"/>
            <a:ext cx="2376264" cy="463188"/>
          </a:xfrm>
          <a:prstGeom prst="roundRect">
            <a:avLst/>
          </a:prstGeom>
          <a:solidFill>
            <a:srgbClr val="00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新細明體" pitchFamily="18" charset="-120"/>
              </a:rPr>
              <a:t>Problem Solving</a:t>
            </a:r>
            <a:endParaRPr kumimoji="1" lang="zh-TW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5748429" y="2688730"/>
            <a:ext cx="2376264" cy="463188"/>
          </a:xfrm>
          <a:prstGeom prst="roundRect">
            <a:avLst/>
          </a:prstGeom>
          <a:solidFill>
            <a:srgbClr val="00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新細明體" pitchFamily="18" charset="-120"/>
              </a:rPr>
              <a:t>Knowledge-based</a:t>
            </a:r>
            <a:endParaRPr kumimoji="1" lang="zh-TW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6192180" y="3357480"/>
            <a:ext cx="2376264" cy="463188"/>
          </a:xfrm>
          <a:prstGeom prst="roundRect">
            <a:avLst/>
          </a:prstGeom>
          <a:solidFill>
            <a:srgbClr val="00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新細明體" pitchFamily="18" charset="-120"/>
              </a:rPr>
              <a:t>Rule-based</a:t>
            </a:r>
            <a:endParaRPr kumimoji="1" lang="zh-TW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  <p:sp>
        <p:nvSpPr>
          <p:cNvPr id="11" name="圓角矩形 10"/>
          <p:cNvSpPr/>
          <p:nvPr/>
        </p:nvSpPr>
        <p:spPr bwMode="auto">
          <a:xfrm>
            <a:off x="6192180" y="4026231"/>
            <a:ext cx="2376264" cy="463188"/>
          </a:xfrm>
          <a:prstGeom prst="roundRect">
            <a:avLst/>
          </a:prstGeom>
          <a:solidFill>
            <a:srgbClr val="00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新細明體" pitchFamily="18" charset="-120"/>
              </a:rPr>
              <a:t>Fuzzy Theory</a:t>
            </a:r>
            <a:endParaRPr kumimoji="1" lang="zh-TW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  <p:sp>
        <p:nvSpPr>
          <p:cNvPr id="12" name="圓角矩形 11"/>
          <p:cNvSpPr/>
          <p:nvPr/>
        </p:nvSpPr>
        <p:spPr bwMode="auto">
          <a:xfrm>
            <a:off x="5796136" y="4715048"/>
            <a:ext cx="2376264" cy="463188"/>
          </a:xfrm>
          <a:prstGeom prst="roundRect">
            <a:avLst/>
          </a:prstGeom>
          <a:solidFill>
            <a:srgbClr val="00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新細明體" pitchFamily="18" charset="-120"/>
              </a:rPr>
              <a:t>Searching Algorithms</a:t>
            </a:r>
            <a:endParaRPr kumimoji="1" lang="zh-TW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  <p:sp>
        <p:nvSpPr>
          <p:cNvPr id="13" name="橢圓 12"/>
          <p:cNvSpPr/>
          <p:nvPr/>
        </p:nvSpPr>
        <p:spPr bwMode="auto">
          <a:xfrm>
            <a:off x="737320" y="2924944"/>
            <a:ext cx="4842792" cy="2880320"/>
          </a:xfrm>
          <a:prstGeom prst="ellipse">
            <a:avLst/>
          </a:prstGeom>
          <a:gradFill flip="none" rotWithShape="1">
            <a:gsLst>
              <a:gs pos="0">
                <a:srgbClr val="99CC00"/>
              </a:gs>
              <a:gs pos="100000">
                <a:srgbClr val="666633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en-US" altLang="zh-TW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Brain-Inspired Computation</a:t>
            </a:r>
            <a:endParaRPr kumimoji="1" lang="zh-TW" altLang="en-US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橢圓 13"/>
          <p:cNvSpPr/>
          <p:nvPr/>
        </p:nvSpPr>
        <p:spPr bwMode="auto">
          <a:xfrm>
            <a:off x="827584" y="3645024"/>
            <a:ext cx="2088232" cy="1846679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en-US" altLang="zh-TW" i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Spiking</a:t>
            </a:r>
            <a:endParaRPr kumimoji="1" lang="zh-TW" altLang="en-US" sz="180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橢圓 14"/>
          <p:cNvSpPr/>
          <p:nvPr/>
        </p:nvSpPr>
        <p:spPr bwMode="auto">
          <a:xfrm>
            <a:off x="3216072" y="3645024"/>
            <a:ext cx="2088232" cy="1846679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en-US" altLang="zh-TW" i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Neural Networks</a:t>
            </a:r>
            <a:endParaRPr kumimoji="1" lang="zh-TW" altLang="en-US" sz="180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橢圓 15"/>
          <p:cNvSpPr/>
          <p:nvPr/>
        </p:nvSpPr>
        <p:spPr bwMode="auto">
          <a:xfrm>
            <a:off x="3437874" y="4459929"/>
            <a:ext cx="1584176" cy="883797"/>
          </a:xfrm>
          <a:prstGeom prst="ellipse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en-US" altLang="zh-TW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</a:t>
            </a:r>
          </a:p>
          <a:p>
            <a:pPr>
              <a:spcBef>
                <a:spcPts val="0"/>
              </a:spcBef>
            </a:pPr>
            <a:r>
              <a:rPr kumimoji="1" lang="en-US" altLang="zh-TW" sz="1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</a:t>
            </a:r>
            <a:endParaRPr kumimoji="1" lang="zh-TW" altLang="en-US" sz="18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566041" y="6390098"/>
            <a:ext cx="6606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0" dirty="0" smtClean="0">
                <a:latin typeface="+mn-lt"/>
              </a:rPr>
              <a:t>(Source: </a:t>
            </a:r>
            <a:r>
              <a:rPr lang="en-US" altLang="zh-TW" sz="1200" i="0" dirty="0">
                <a:latin typeface="+mn-lt"/>
              </a:rPr>
              <a:t>Efficient processing of deep neural networks: A tutorial and </a:t>
            </a:r>
            <a:r>
              <a:rPr lang="en-US" altLang="zh-TW" sz="1200" i="0" dirty="0" smtClean="0">
                <a:latin typeface="+mn-lt"/>
              </a:rPr>
              <a:t>survey, IEEE Proc., 2017)</a:t>
            </a:r>
            <a:endParaRPr lang="zh-TW" altLang="en-US" sz="120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626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Basic NN’s Categories</a:t>
            </a:r>
            <a:endParaRPr lang="zh-TW" altLang="en-US" dirty="0"/>
          </a:p>
        </p:txBody>
      </p:sp>
      <p:pic>
        <p:nvPicPr>
          <p:cNvPr id="259074" name="Picture 2" descr="https://miro.medium.com/max/1600/0*IAd6qfpRpfXa_If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07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2447005" y="6585078"/>
            <a:ext cx="4937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0" dirty="0" smtClean="0">
                <a:latin typeface="+mn-lt"/>
              </a:rPr>
              <a:t>(Source</a:t>
            </a:r>
            <a:r>
              <a:rPr lang="en-US" altLang="zh-TW" sz="1200" i="0" dirty="0">
                <a:latin typeface="+mn-lt"/>
              </a:rPr>
              <a:t>: https://</a:t>
            </a:r>
            <a:r>
              <a:rPr lang="en-US" altLang="zh-TW" sz="1200" i="0" dirty="0" smtClean="0">
                <a:latin typeface="+mn-lt"/>
              </a:rPr>
              <a:t>miro.medium.com/max/1400/0*IAd6qfpRpfXa_Ifv.png)</a:t>
            </a:r>
            <a:endParaRPr lang="zh-TW" altLang="en-US" sz="120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124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.mql5.com/2/12/Fig4_Radial_Basis_Functions_neu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606" y="1711394"/>
            <a:ext cx="1771394" cy="188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6 Types of Artificial Neural Networks </a:t>
            </a:r>
            <a:r>
              <a:rPr lang="en-US" altLang="zh-TW" dirty="0" smtClean="0"/>
              <a:t>Used </a:t>
            </a:r>
            <a:r>
              <a:rPr lang="en-US" altLang="zh-TW" dirty="0"/>
              <a:t>in </a:t>
            </a:r>
            <a:r>
              <a:rPr lang="en-US" altLang="zh-TW" dirty="0" smtClean="0"/>
              <a:t>ML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5912" y="1187117"/>
            <a:ext cx="8828088" cy="550173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TW" sz="2400" dirty="0"/>
              <a:t>Feedforward Neural Network – Artificial </a:t>
            </a:r>
            <a:r>
              <a:rPr lang="en-US" altLang="zh-TW" sz="2400" dirty="0" smtClean="0"/>
              <a:t>Neuron</a:t>
            </a:r>
          </a:p>
          <a:p>
            <a:pPr marL="514350" indent="-514350">
              <a:buFont typeface="+mj-lt"/>
              <a:buAutoNum type="arabicPeriod"/>
            </a:pPr>
            <a:endParaRPr lang="en-US" altLang="zh-TW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TW" sz="2400" dirty="0"/>
              <a:t>Radial basis function Neural </a:t>
            </a:r>
            <a:r>
              <a:rPr lang="en-US" altLang="zh-TW" sz="2400" dirty="0" smtClean="0"/>
              <a:t>Network</a:t>
            </a:r>
          </a:p>
          <a:p>
            <a:pPr marL="514350" indent="-514350">
              <a:buFont typeface="+mj-lt"/>
              <a:buAutoNum type="arabicPeriod"/>
            </a:pPr>
            <a:endParaRPr lang="en-US" altLang="zh-TW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TW" sz="2400" dirty="0" err="1" smtClean="0"/>
              <a:t>Kohonen</a:t>
            </a:r>
            <a:r>
              <a:rPr lang="en-US" altLang="zh-TW" sz="2400" dirty="0" smtClean="0"/>
              <a:t> </a:t>
            </a:r>
            <a:r>
              <a:rPr lang="en-US" altLang="zh-TW" sz="2400" dirty="0"/>
              <a:t>Self Organizing Neural </a:t>
            </a:r>
            <a:r>
              <a:rPr lang="en-US" altLang="zh-TW" sz="2400" dirty="0" smtClean="0"/>
              <a:t>Network</a:t>
            </a:r>
          </a:p>
          <a:p>
            <a:pPr marL="514350" indent="-514350">
              <a:buFont typeface="+mj-lt"/>
              <a:buAutoNum type="arabicPeriod"/>
            </a:pPr>
            <a:endParaRPr lang="en-US" altLang="zh-TW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TW" sz="2400" dirty="0" smtClean="0"/>
              <a:t>Recurrent </a:t>
            </a:r>
            <a:r>
              <a:rPr lang="en-US" altLang="zh-TW" sz="2400" dirty="0"/>
              <a:t>Neural Network(RNN</a:t>
            </a:r>
            <a:r>
              <a:rPr lang="en-US" altLang="zh-TW" sz="2400" dirty="0" smtClean="0"/>
              <a:t>)</a:t>
            </a:r>
            <a:endParaRPr lang="en-US" altLang="zh-TW" sz="2400" dirty="0"/>
          </a:p>
          <a:p>
            <a:pPr marL="514350" indent="-514350">
              <a:buFont typeface="+mj-lt"/>
              <a:buAutoNum type="arabicPeriod"/>
            </a:pPr>
            <a:endParaRPr lang="en-US" altLang="zh-TW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TW" sz="2400" dirty="0" smtClean="0"/>
              <a:t>Convolutional </a:t>
            </a:r>
            <a:r>
              <a:rPr lang="en-US" altLang="zh-TW" sz="2400" dirty="0"/>
              <a:t>Neural </a:t>
            </a:r>
            <a:r>
              <a:rPr lang="en-US" altLang="zh-TW" sz="2400" dirty="0" smtClean="0"/>
              <a:t>Network</a:t>
            </a:r>
            <a:endParaRPr lang="en-US" altLang="zh-TW" sz="2400" dirty="0"/>
          </a:p>
          <a:p>
            <a:pPr marL="514350" indent="-514350">
              <a:buFont typeface="+mj-lt"/>
              <a:buAutoNum type="arabicPeriod"/>
            </a:pPr>
            <a:endParaRPr lang="en-US" altLang="zh-TW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TW" sz="2400" dirty="0" smtClean="0"/>
              <a:t>Modular </a:t>
            </a:r>
            <a:r>
              <a:rPr lang="en-US" altLang="zh-TW" sz="2400" dirty="0"/>
              <a:t>Neural Network:</a:t>
            </a:r>
            <a:endParaRPr lang="zh-TW" altLang="en-US" sz="2400" dirty="0"/>
          </a:p>
        </p:txBody>
      </p:sp>
      <p:pic>
        <p:nvPicPr>
          <p:cNvPr id="2052" name="Picture 4" descr="https://mk0analyticsindf35n9.kinstacdn.com/wp-content/uploads/2018/01/Single-Layer_Neural_Network-Vector-Blank.svg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393" y="1093769"/>
            <a:ext cx="733172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275856" y="6550355"/>
            <a:ext cx="2770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0" dirty="0" smtClean="0">
                <a:latin typeface="+mn-lt"/>
              </a:rPr>
              <a:t>Source: https</a:t>
            </a:r>
            <a:r>
              <a:rPr lang="en-US" altLang="zh-TW" sz="1200" i="0" dirty="0">
                <a:latin typeface="+mn-lt"/>
              </a:rPr>
              <a:t>://</a:t>
            </a:r>
            <a:r>
              <a:rPr lang="en-US" altLang="zh-TW" sz="1200" i="0" dirty="0" smtClean="0">
                <a:latin typeface="+mn-lt"/>
              </a:rPr>
              <a:t>analyticsindiamag.com</a:t>
            </a:r>
            <a:endParaRPr lang="zh-TW" altLang="en-US" sz="1200" i="0" dirty="0">
              <a:latin typeface="+mn-lt"/>
            </a:endParaRPr>
          </a:p>
        </p:txBody>
      </p:sp>
      <p:pic>
        <p:nvPicPr>
          <p:cNvPr id="2054" name="Picture 6" descr="https://mk0analyticsindf35n9.kinstacdn.com/wp-content/uploads/2018/01/SO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84984"/>
            <a:ext cx="2112169" cy="151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mk0analyticsindf35n9.kinstacdn.com/wp-content/uploads/2018/01/cnn-gif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063" y="5105482"/>
            <a:ext cx="1248073" cy="120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mk0analyticsindf35n9.kinstacdn.com/wp-content/uploads/2018/01/Modular-neural-network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238" y="5720401"/>
            <a:ext cx="1831036" cy="113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mk0analyticsindf35n9.kinstacdn.com/wp-content/uploads/2018/01/recurrent-neural-netwokr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265" y="4646197"/>
            <a:ext cx="1797772" cy="107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46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 Comprehensive Guide to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Types </a:t>
            </a:r>
            <a:r>
              <a:rPr lang="en-US" altLang="zh-TW" dirty="0"/>
              <a:t>of Neural Networks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971600" y="5661248"/>
            <a:ext cx="7241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0" dirty="0" smtClean="0">
                <a:hlinkClick r:id="rId2"/>
              </a:rPr>
              <a:t>https</a:t>
            </a:r>
            <a:r>
              <a:rPr lang="en-US" altLang="zh-TW" sz="1200" i="0" dirty="0">
                <a:hlinkClick r:id="rId2"/>
              </a:rPr>
              <a:t>://</a:t>
            </a:r>
            <a:r>
              <a:rPr lang="en-US" altLang="zh-TW" sz="1200" i="0" dirty="0" smtClean="0">
                <a:hlinkClick r:id="rId2"/>
              </a:rPr>
              <a:t>towardsdatascience.com/the-mostly-complete-chart-of-neural-networks-explained-3fb6f2367464</a:t>
            </a:r>
            <a:endParaRPr lang="zh-TW" altLang="en-US" sz="1200" i="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23145"/>
            <a:ext cx="4943261" cy="305798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512" y="1737890"/>
            <a:ext cx="4015488" cy="341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2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Types of artificial neural networks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15912" y="1095715"/>
            <a:ext cx="4688136" cy="5564111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000" dirty="0" smtClean="0"/>
              <a:t>Feedforward</a:t>
            </a:r>
            <a:endParaRPr lang="en-US" altLang="zh-TW" sz="2000" dirty="0"/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dirty="0" smtClean="0"/>
              <a:t>Group </a:t>
            </a:r>
            <a:r>
              <a:rPr lang="en-US" altLang="zh-TW" sz="1600" dirty="0"/>
              <a:t>method of data handling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dirty="0" smtClean="0"/>
              <a:t>Autoencoder</a:t>
            </a:r>
            <a:endParaRPr lang="en-US" altLang="zh-TW" sz="1600" dirty="0"/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dirty="0" smtClean="0"/>
              <a:t>Probabilistic</a:t>
            </a:r>
            <a:endParaRPr lang="en-US" altLang="zh-TW" sz="1600" dirty="0"/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dirty="0" smtClean="0"/>
              <a:t>Time </a:t>
            </a:r>
            <a:r>
              <a:rPr lang="en-US" altLang="zh-TW" sz="1600" dirty="0"/>
              <a:t>delay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dirty="0" smtClean="0"/>
              <a:t>Convolutional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dirty="0" smtClean="0"/>
              <a:t>Deep </a:t>
            </a:r>
            <a:r>
              <a:rPr lang="en-US" altLang="zh-TW" sz="1600" dirty="0"/>
              <a:t>stacking network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000" dirty="0" smtClean="0"/>
              <a:t>Regulatory </a:t>
            </a:r>
            <a:r>
              <a:rPr lang="en-US" altLang="zh-TW" sz="2000" dirty="0"/>
              <a:t>feedback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000" dirty="0" smtClean="0"/>
              <a:t>Radial </a:t>
            </a:r>
            <a:r>
              <a:rPr lang="en-US" altLang="zh-TW" sz="2000" dirty="0"/>
              <a:t>basis function (RBF)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dirty="0" smtClean="0"/>
              <a:t>How </a:t>
            </a:r>
            <a:r>
              <a:rPr lang="en-US" altLang="zh-TW" sz="1600" dirty="0"/>
              <a:t>RBF networks work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dirty="0" smtClean="0"/>
              <a:t>General </a:t>
            </a:r>
            <a:r>
              <a:rPr lang="en-US" altLang="zh-TW" sz="1600" dirty="0"/>
              <a:t>regression neural network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dirty="0" smtClean="0"/>
              <a:t>Deep </a:t>
            </a:r>
            <a:r>
              <a:rPr lang="en-US" altLang="zh-TW" sz="1600" dirty="0"/>
              <a:t>belief network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000" dirty="0" smtClean="0"/>
              <a:t>Recurrent </a:t>
            </a:r>
            <a:r>
              <a:rPr lang="en-US" altLang="zh-TW" sz="2000" dirty="0"/>
              <a:t>neural network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dirty="0" smtClean="0"/>
              <a:t>Fully </a:t>
            </a:r>
            <a:r>
              <a:rPr lang="en-US" altLang="zh-TW" sz="1600" dirty="0"/>
              <a:t>recurrent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dirty="0" smtClean="0"/>
              <a:t>Simple </a:t>
            </a:r>
            <a:r>
              <a:rPr lang="en-US" altLang="zh-TW" sz="1600" dirty="0"/>
              <a:t>recurrent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dirty="0" smtClean="0"/>
              <a:t>Reservoir </a:t>
            </a:r>
            <a:r>
              <a:rPr lang="en-US" altLang="zh-TW" sz="1600" dirty="0"/>
              <a:t>computing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dirty="0" smtClean="0"/>
              <a:t>Long </a:t>
            </a:r>
            <a:r>
              <a:rPr lang="en-US" altLang="zh-TW" sz="1600" dirty="0"/>
              <a:t>short-term memory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dirty="0" smtClean="0"/>
              <a:t>Bi-directional</a:t>
            </a:r>
            <a:endParaRPr lang="en-US" altLang="zh-TW" sz="1600" dirty="0"/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dirty="0" smtClean="0"/>
              <a:t>Hierarchical</a:t>
            </a:r>
            <a:endParaRPr lang="en-US" altLang="zh-TW" sz="1600" dirty="0"/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dirty="0" smtClean="0"/>
              <a:t>Stochastic</a:t>
            </a:r>
            <a:endParaRPr lang="en-US" altLang="zh-TW" sz="1600" dirty="0"/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dirty="0" smtClean="0"/>
              <a:t>Genetic </a:t>
            </a:r>
            <a:r>
              <a:rPr lang="en-US" altLang="zh-TW" sz="1600" dirty="0"/>
              <a:t>Scale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000" dirty="0" smtClean="0"/>
              <a:t>Modular</a:t>
            </a:r>
            <a:endParaRPr lang="en-US" altLang="zh-TW" sz="2000" dirty="0"/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dirty="0" smtClean="0"/>
              <a:t>Committee </a:t>
            </a:r>
            <a:r>
              <a:rPr lang="en-US" altLang="zh-TW" sz="1600" dirty="0"/>
              <a:t>of machines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dirty="0" smtClean="0"/>
              <a:t>Associative</a:t>
            </a:r>
            <a:endParaRPr lang="en-US" altLang="zh-TW" sz="1600" dirty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zh-TW" altLang="en-US" sz="1600" dirty="0"/>
          </a:p>
        </p:txBody>
      </p:sp>
      <p:sp>
        <p:nvSpPr>
          <p:cNvPr id="5" name="內容版面配置區 3"/>
          <p:cNvSpPr txBox="1">
            <a:spLocks/>
          </p:cNvSpPr>
          <p:nvPr/>
        </p:nvSpPr>
        <p:spPr bwMode="auto">
          <a:xfrm>
            <a:off x="4455864" y="1095715"/>
            <a:ext cx="4688136" cy="556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n"/>
              <a:defRPr kumimoji="1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Ø"/>
              <a:defRPr kumimoji="1" sz="240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SzPct val="60000"/>
              <a:buFont typeface="Wingdings" pitchFamily="2" charset="2"/>
              <a:buChar char="l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000" i="0" kern="0" dirty="0" smtClean="0"/>
              <a:t>Physical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000" i="0" kern="0" dirty="0" smtClean="0"/>
              <a:t>Other types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i="0" kern="0" dirty="0" smtClean="0"/>
              <a:t>Instantaneously trained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i="0" kern="0" dirty="0" smtClean="0"/>
              <a:t>Spiking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i="0" kern="0" dirty="0" smtClean="0"/>
              <a:t>Regulatory feedback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i="0" kern="0" dirty="0" smtClean="0"/>
              <a:t>Neocognitron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i="0" kern="0" dirty="0" smtClean="0"/>
              <a:t>Compound hierarchical-deep models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i="0" kern="0" dirty="0" smtClean="0"/>
              <a:t>Deep predictive coding networks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i="0" kern="0" dirty="0" smtClean="0"/>
              <a:t>Multilayer kernel machine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000" i="0" kern="0" dirty="0" smtClean="0"/>
              <a:t>Dynamic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i="0" kern="0" dirty="0" smtClean="0"/>
              <a:t>Cascading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i="0" kern="0" dirty="0" smtClean="0"/>
              <a:t>Neuro-fuzzy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i="0" kern="0" dirty="0" smtClean="0"/>
              <a:t>Compositional pattern-producing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000" i="0" kern="0" dirty="0" smtClean="0"/>
              <a:t>Memory networks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i="0" kern="0" dirty="0" smtClean="0"/>
              <a:t>One-shot associative memory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i="0" kern="0" dirty="0" smtClean="0"/>
              <a:t>Hierarchical temporal memory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i="0" kern="0" dirty="0" smtClean="0"/>
              <a:t>Holographic associative memory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i="0" kern="0" dirty="0" smtClean="0"/>
              <a:t>LSTM-related differentiable memory structures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i="0" kern="0" dirty="0" smtClean="0"/>
              <a:t>Neural Turing machines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i="0" kern="0" dirty="0" smtClean="0"/>
              <a:t>Semantic hashing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i="0" kern="0" dirty="0" smtClean="0"/>
              <a:t>Pointer networks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000" i="0" kern="0" dirty="0" smtClean="0"/>
              <a:t>Hybrids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600" i="0" kern="0" dirty="0" smtClean="0"/>
              <a:t>Encoder–decoder networks</a:t>
            </a:r>
            <a:endParaRPr lang="zh-TW" altLang="en-US" sz="1600" i="0" kern="0" dirty="0"/>
          </a:p>
        </p:txBody>
      </p:sp>
      <p:sp>
        <p:nvSpPr>
          <p:cNvPr id="6" name="文字方塊 5"/>
          <p:cNvSpPr txBox="1"/>
          <p:nvPr/>
        </p:nvSpPr>
        <p:spPr>
          <a:xfrm>
            <a:off x="3398808" y="6568422"/>
            <a:ext cx="1420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0" dirty="0" smtClean="0">
                <a:latin typeface="+mn-lt"/>
              </a:rPr>
              <a:t>Source: Wikipedia</a:t>
            </a:r>
            <a:endParaRPr lang="zh-TW" altLang="en-US" sz="120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500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新細明體" panose="02020500000000000000" pitchFamily="18" charset="-120"/>
              </a:rPr>
              <a:t>Neuron Model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5912" y="1124744"/>
            <a:ext cx="8828088" cy="5564111"/>
          </a:xfrm>
        </p:spPr>
        <p:txBody>
          <a:bodyPr/>
          <a:lstStyle/>
          <a:p>
            <a:pPr marL="0" indent="0">
              <a:buNone/>
            </a:pPr>
            <a:endParaRPr lang="en-US" altLang="zh-TW" dirty="0">
              <a:ea typeface="新細明體" panose="02020500000000000000" pitchFamily="18" charset="-120"/>
            </a:endParaRPr>
          </a:p>
        </p:txBody>
      </p:sp>
      <p:pic>
        <p:nvPicPr>
          <p:cNvPr id="2050" name="Picture 2" descr="Mechanism that Prevents the Death of Neurons Identifi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1340768"/>
            <a:ext cx="2588467" cy="172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177" y="1195181"/>
            <a:ext cx="4913933" cy="2167014"/>
          </a:xfrm>
          <a:prstGeom prst="rect">
            <a:avLst/>
          </a:prstGeom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87387" y="3246365"/>
            <a:ext cx="131526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949747"/>
              </p:ext>
            </p:extLst>
          </p:nvPr>
        </p:nvGraphicFramePr>
        <p:xfrm>
          <a:off x="258017" y="3362195"/>
          <a:ext cx="4752950" cy="2715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Visio" r:id="rId5" imgW="4819712" imgH="2752650" progId="Visio.Drawing.15">
                  <p:embed/>
                </p:oleObj>
              </mc:Choice>
              <mc:Fallback>
                <p:oleObj name="Visio" r:id="rId5" imgW="4819712" imgH="2752650" progId="Visio.Drawing.1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017" y="3362195"/>
                        <a:ext cx="4752950" cy="27159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5942279" y="3961702"/>
                <a:ext cx="2642839" cy="468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40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zh-TW" altLang="en-US" sz="240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zh-TW" altLang="en-US" sz="24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40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zh-TW" altLang="en-US" sz="240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sSup>
                        <m:sSupPr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40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zh-TW" altLang="en-US" sz="240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zh-TW" altLang="en-US" sz="2400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zh-TW" altLang="en-US" sz="24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40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zh-TW" altLang="en-US" sz="240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2279" y="3961702"/>
                <a:ext cx="2642839" cy="4682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5256642" y="4800245"/>
                <a:ext cx="4014112" cy="6335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TW" altLang="en-US" sz="200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zh-TW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TW" altLang="en-US" sz="200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zh-TW" altLang="en-US" sz="200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zh-TW" altLang="en-US" sz="200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20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zh-TW" altLang="en-US" sz="200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  <m:r>
                            <a:rPr lang="zh-TW" altLang="en-US" sz="20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p>
                            <m:sSupPr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20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zh-TW" altLang="en-US" sz="200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</m:sup>
                      </m:sSubSup>
                      <m:r>
                        <a:rPr lang="zh-TW" altLang="en-US" sz="2000" i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zh-TW" alt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TW" altLang="en-US" sz="200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zh-TW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TW" altLang="en-US" sz="200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zh-TW" altLang="en-US" sz="200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  <m:r>
                                        <a:rPr lang="zh-TW" altLang="en-US" sz="2000" i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zh-TW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TW" altLang="en-US" sz="200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zh-TW" altLang="en-US" sz="200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zh-TW" altLang="en-US" sz="200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TW" altLang="en-US" sz="200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zh-TW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TW" altLang="en-US" sz="200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zh-TW" altLang="en-US" sz="200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  <m:r>
                                        <a:rPr lang="zh-TW" altLang="en-US" sz="2000" i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zh-TW" altLang="en-US" sz="200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zh-TW" altLang="en-US" sz="2000" i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bSup>
                              <m:r>
                                <a:rPr lang="zh-TW" altLang="en-US" sz="2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TW" altLang="en-US" sz="200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zh-TW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TW" altLang="en-US" sz="200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zh-TW" altLang="en-US" sz="200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zh-TW" altLang="en-US" sz="200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20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zh-TW" altLang="en-US" sz="200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  <m:r>
                            <a:rPr lang="zh-TW" altLang="en-US" sz="20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p>
                            <m:sSupPr>
                              <m:ctrlP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20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zh-TW" altLang="en-US" sz="200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</m:sup>
                      </m:sSubSup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642" y="4800245"/>
                <a:ext cx="4014112" cy="6335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388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Types of Neural Networks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altLang="zh-TW" dirty="0" smtClean="0"/>
              <a:t>Perceptron</a:t>
            </a:r>
            <a:endParaRPr lang="en-US" altLang="zh-TW" dirty="0"/>
          </a:p>
          <a:p>
            <a:pPr>
              <a:spcBef>
                <a:spcPts val="0"/>
              </a:spcBef>
            </a:pPr>
            <a:r>
              <a:rPr lang="en-US" altLang="zh-TW" dirty="0"/>
              <a:t>Feed Forward Neural Network </a:t>
            </a:r>
          </a:p>
          <a:p>
            <a:pPr>
              <a:spcBef>
                <a:spcPts val="0"/>
              </a:spcBef>
            </a:pPr>
            <a:r>
              <a:rPr lang="en-US" altLang="zh-TW" dirty="0"/>
              <a:t>Multilayer </a:t>
            </a:r>
            <a:r>
              <a:rPr lang="en-US" altLang="zh-TW" dirty="0" smtClean="0"/>
              <a:t>Perception (</a:t>
            </a:r>
            <a:r>
              <a:rPr lang="en-US" altLang="zh-TW" dirty="0" smtClean="0">
                <a:solidFill>
                  <a:srgbClr val="800000"/>
                </a:solidFill>
              </a:rPr>
              <a:t>MLP</a:t>
            </a:r>
            <a:r>
              <a:rPr lang="en-US" altLang="zh-TW" dirty="0" smtClean="0"/>
              <a:t>)</a:t>
            </a:r>
          </a:p>
          <a:p>
            <a:pPr lvl="1">
              <a:spcBef>
                <a:spcPts val="0"/>
              </a:spcBef>
            </a:pPr>
            <a:r>
              <a:rPr lang="en-US" altLang="zh-TW" dirty="0" smtClean="0"/>
              <a:t>extension of perception NNs</a:t>
            </a:r>
            <a:endParaRPr lang="en-US" altLang="zh-TW" dirty="0"/>
          </a:p>
          <a:p>
            <a:pPr>
              <a:spcBef>
                <a:spcPts val="0"/>
              </a:spcBef>
            </a:pPr>
            <a:r>
              <a:rPr lang="en-US" altLang="zh-TW" dirty="0"/>
              <a:t>Convolutional Neural Network</a:t>
            </a:r>
          </a:p>
          <a:p>
            <a:pPr>
              <a:spcBef>
                <a:spcPts val="0"/>
              </a:spcBef>
            </a:pPr>
            <a:r>
              <a:rPr lang="en-US" altLang="zh-TW" dirty="0"/>
              <a:t>Radial Basis Function Neural Network </a:t>
            </a:r>
          </a:p>
          <a:p>
            <a:pPr>
              <a:spcBef>
                <a:spcPts val="0"/>
              </a:spcBef>
            </a:pPr>
            <a:r>
              <a:rPr lang="en-US" altLang="zh-TW" dirty="0"/>
              <a:t>Recurrent Neural Network</a:t>
            </a:r>
          </a:p>
          <a:p>
            <a:pPr>
              <a:spcBef>
                <a:spcPts val="0"/>
              </a:spcBef>
            </a:pPr>
            <a:r>
              <a:rPr lang="en-US" altLang="zh-TW" dirty="0"/>
              <a:t>LSTM </a:t>
            </a:r>
            <a:r>
              <a:rPr lang="en-US" altLang="zh-TW" dirty="0" smtClean="0"/>
              <a:t>–Long </a:t>
            </a:r>
            <a:r>
              <a:rPr lang="en-US" altLang="zh-TW" dirty="0"/>
              <a:t>Short-Term Memory</a:t>
            </a:r>
          </a:p>
          <a:p>
            <a:pPr>
              <a:spcBef>
                <a:spcPts val="0"/>
              </a:spcBef>
            </a:pPr>
            <a:r>
              <a:rPr lang="en-US" altLang="zh-TW" dirty="0"/>
              <a:t>Sequence to Sequence </a:t>
            </a:r>
            <a:r>
              <a:rPr lang="en-US" altLang="zh-TW" dirty="0" smtClean="0"/>
              <a:t>models (</a:t>
            </a:r>
            <a:r>
              <a:rPr lang="en-US" altLang="zh-TW" dirty="0" smtClean="0">
                <a:solidFill>
                  <a:srgbClr val="800000"/>
                </a:solidFill>
              </a:rPr>
              <a:t>S2S</a:t>
            </a:r>
            <a:r>
              <a:rPr lang="en-US" altLang="zh-TW" dirty="0" smtClean="0"/>
              <a:t>)</a:t>
            </a:r>
          </a:p>
          <a:p>
            <a:pPr lvl="1">
              <a:spcBef>
                <a:spcPts val="0"/>
              </a:spcBef>
            </a:pPr>
            <a:r>
              <a:rPr lang="en-US" altLang="zh-TW" dirty="0"/>
              <a:t>a sequence-to-sequence model consists of two recurrent neural networks: an encoder that processes the input and a decoder that produces the output.</a:t>
            </a:r>
          </a:p>
          <a:p>
            <a:pPr>
              <a:spcBef>
                <a:spcPts val="0"/>
              </a:spcBef>
            </a:pPr>
            <a:r>
              <a:rPr lang="en-US" altLang="zh-TW" dirty="0"/>
              <a:t>Modular Neural Network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2470645" y="6525344"/>
            <a:ext cx="4685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0" dirty="0" smtClean="0">
                <a:latin typeface="+mn-lt"/>
              </a:rPr>
              <a:t>https</a:t>
            </a:r>
            <a:r>
              <a:rPr lang="en-US" altLang="zh-TW" sz="1200" i="0" dirty="0">
                <a:latin typeface="+mn-lt"/>
              </a:rPr>
              <a:t>://www.mygreatlearning.com/blog/types-of-neural-networks/</a:t>
            </a:r>
            <a:endParaRPr lang="zh-TW" altLang="en-US" sz="120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078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Recursive NNs vs. Recurrent NNs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Acronym about RNN:</a:t>
            </a:r>
          </a:p>
          <a:p>
            <a:pPr lvl="1"/>
            <a:r>
              <a:rPr lang="en-US" altLang="zh-TW" dirty="0" smtClean="0"/>
              <a:t>Reinforcement:</a:t>
            </a:r>
          </a:p>
          <a:p>
            <a:pPr lvl="2"/>
            <a:r>
              <a:rPr lang="en-US" altLang="zh-TW" dirty="0" smtClean="0"/>
              <a:t>a semi-supervised category of NNs</a:t>
            </a:r>
          </a:p>
          <a:p>
            <a:pPr lvl="1"/>
            <a:r>
              <a:rPr lang="en-US" altLang="zh-TW" dirty="0" smtClean="0"/>
              <a:t>Recurrent:</a:t>
            </a:r>
          </a:p>
          <a:p>
            <a:pPr lvl="2"/>
            <a:r>
              <a:rPr lang="en-US" altLang="zh-TW" dirty="0" smtClean="0"/>
              <a:t>looped in some layers.</a:t>
            </a:r>
          </a:p>
          <a:p>
            <a:pPr lvl="1"/>
            <a:r>
              <a:rPr lang="en-US" altLang="zh-TW" dirty="0" smtClean="0"/>
              <a:t>Recursive:</a:t>
            </a:r>
          </a:p>
          <a:p>
            <a:pPr lvl="2"/>
            <a:r>
              <a:rPr lang="en-US" altLang="zh-TW" dirty="0"/>
              <a:t>a kind of deep neural </a:t>
            </a:r>
            <a:r>
              <a:rPr lang="en-US" altLang="zh-TW" dirty="0" smtClean="0"/>
              <a:t>network</a:t>
            </a:r>
          </a:p>
          <a:p>
            <a:pPr lvl="2"/>
            <a:r>
              <a:rPr lang="en-US" altLang="zh-TW" dirty="0" smtClean="0"/>
              <a:t>applying </a:t>
            </a:r>
            <a:r>
              <a:rPr lang="en-US" altLang="zh-TW" dirty="0"/>
              <a:t>the same set of </a:t>
            </a:r>
            <a:r>
              <a:rPr lang="en-US" altLang="zh-TW" dirty="0" smtClean="0"/>
              <a:t>weights, </a:t>
            </a:r>
            <a:r>
              <a:rPr lang="en-US" altLang="zh-TW" dirty="0"/>
              <a:t>to produce a structured </a:t>
            </a:r>
            <a:endParaRPr lang="en-US" altLang="zh-TW" dirty="0" smtClean="0"/>
          </a:p>
          <a:p>
            <a:pPr lvl="2"/>
            <a:r>
              <a:rPr lang="en-US" altLang="zh-TW" dirty="0"/>
              <a:t>p</a:t>
            </a:r>
            <a:r>
              <a:rPr lang="en-US" altLang="zh-TW" dirty="0" smtClean="0"/>
              <a:t>rediction </a:t>
            </a:r>
            <a:r>
              <a:rPr lang="en-US" altLang="zh-TW" dirty="0"/>
              <a:t>over variable-size </a:t>
            </a:r>
            <a:r>
              <a:rPr lang="en-US" altLang="zh-TW" dirty="0" smtClean="0"/>
              <a:t>scalar input structures</a:t>
            </a:r>
          </a:p>
          <a:p>
            <a:pPr lvl="2"/>
            <a:r>
              <a:rPr lang="en-US" altLang="zh-TW" dirty="0" smtClean="0"/>
              <a:t>effective in </a:t>
            </a:r>
            <a:r>
              <a:rPr lang="en-US" altLang="zh-TW" dirty="0"/>
              <a:t>learning sequence and tree structures in natural language processing, mainly phrase and sentence continuous </a:t>
            </a:r>
            <a:r>
              <a:rPr lang="en-US" altLang="zh-TW" dirty="0" smtClean="0"/>
              <a:t>representations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0532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7 types of Artificial Neural Networks for Natural Language Processing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Multilayer </a:t>
            </a:r>
            <a:r>
              <a:rPr lang="en-US" altLang="zh-TW" dirty="0"/>
              <a:t>perceptron (MLP</a:t>
            </a:r>
            <a:r>
              <a:rPr lang="en-US" altLang="zh-TW" dirty="0" smtClean="0"/>
              <a:t>)</a:t>
            </a:r>
          </a:p>
          <a:p>
            <a:r>
              <a:rPr lang="en-US" altLang="zh-TW" dirty="0"/>
              <a:t>Convolutional neural network (CNN</a:t>
            </a:r>
            <a:r>
              <a:rPr lang="en-US" altLang="zh-TW" dirty="0" smtClean="0"/>
              <a:t>)</a:t>
            </a:r>
          </a:p>
          <a:p>
            <a:r>
              <a:rPr lang="en-US" altLang="zh-TW" dirty="0"/>
              <a:t>Recursive neural network (RNN</a:t>
            </a:r>
            <a:r>
              <a:rPr lang="en-US" altLang="zh-TW" dirty="0" smtClean="0"/>
              <a:t>)</a:t>
            </a:r>
          </a:p>
          <a:p>
            <a:r>
              <a:rPr lang="en-US" altLang="zh-TW" dirty="0"/>
              <a:t>Recurrent neural network (RNN</a:t>
            </a:r>
            <a:r>
              <a:rPr lang="en-US" altLang="zh-TW" dirty="0" smtClean="0"/>
              <a:t>)</a:t>
            </a:r>
          </a:p>
          <a:p>
            <a:r>
              <a:rPr lang="en-US" altLang="zh-TW" dirty="0"/>
              <a:t>Long short-term memory (LSTM</a:t>
            </a:r>
            <a:r>
              <a:rPr lang="en-US" altLang="zh-TW" dirty="0" smtClean="0"/>
              <a:t>)</a:t>
            </a:r>
          </a:p>
          <a:p>
            <a:r>
              <a:rPr lang="en-US" altLang="zh-TW" dirty="0"/>
              <a:t>Sequence-to-sequence </a:t>
            </a:r>
            <a:r>
              <a:rPr lang="en-US" altLang="zh-TW" dirty="0" smtClean="0"/>
              <a:t>models</a:t>
            </a:r>
          </a:p>
          <a:p>
            <a:r>
              <a:rPr lang="en-US" altLang="zh-TW" dirty="0"/>
              <a:t>Shallow neural </a:t>
            </a:r>
            <a:r>
              <a:rPr lang="en-US" altLang="zh-TW" dirty="0" smtClean="0"/>
              <a:t>networks</a:t>
            </a:r>
          </a:p>
          <a:p>
            <a:pPr lvl="1"/>
            <a:r>
              <a:rPr lang="en-US" altLang="zh-TW" dirty="0" smtClean="0"/>
              <a:t>word2vec </a:t>
            </a:r>
            <a:r>
              <a:rPr lang="en-US" altLang="zh-TW" dirty="0"/>
              <a:t>takes a large corpus of text as its input and produces a vector </a:t>
            </a:r>
            <a:r>
              <a:rPr lang="en-US" altLang="zh-TW" dirty="0" smtClean="0"/>
              <a:t>space</a:t>
            </a:r>
          </a:p>
          <a:p>
            <a:pPr lvl="1"/>
            <a:r>
              <a:rPr lang="en-US" altLang="zh-TW" dirty="0" smtClean="0"/>
              <a:t>for NLP (natural language perception)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14009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Levels of Computing Language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239270"/>
                <a:ext cx="8964488" cy="5618730"/>
              </a:xfrm>
            </p:spPr>
            <p:txBody>
              <a:bodyPr/>
              <a:lstStyle/>
              <a:p>
                <a:r>
                  <a:rPr lang="en-US" altLang="zh-TW" dirty="0" smtClean="0"/>
                  <a:t>5-6. </a:t>
                </a:r>
                <a:r>
                  <a:rPr lang="en-US" altLang="zh-TW" dirty="0" err="1" smtClean="0"/>
                  <a:t>Pytorch</a:t>
                </a:r>
                <a:r>
                  <a:rPr lang="en-US" altLang="zh-TW" dirty="0" smtClean="0"/>
                  <a:t> (+ Model + Flexibility)</a:t>
                </a:r>
              </a:p>
              <a:p>
                <a:r>
                  <a:rPr lang="en-US" altLang="zh-TW" dirty="0" smtClean="0"/>
                  <a:t>6. Keras (+ Model)</a:t>
                </a:r>
              </a:p>
              <a:p>
                <a:r>
                  <a:rPr lang="en-US" altLang="zh-TW" dirty="0" smtClean="0"/>
                  <a:t>5. </a:t>
                </a:r>
                <a:r>
                  <a:rPr lang="en-US" altLang="zh-TW" dirty="0" err="1" smtClean="0"/>
                  <a:t>TensorFlow</a:t>
                </a:r>
                <a:r>
                  <a:rPr lang="en-US" altLang="zh-TW" dirty="0" smtClean="0"/>
                  <a:t> (Exercise in Labs)</a:t>
                </a:r>
              </a:p>
              <a:p>
                <a:r>
                  <a:rPr lang="en-US" altLang="zh-TW" dirty="0" smtClean="0"/>
                  <a:t>4. </a:t>
                </a:r>
                <a:r>
                  <a:rPr lang="en-US" altLang="zh-TW" dirty="0" err="1" smtClean="0"/>
                  <a:t>Numpy</a:t>
                </a:r>
                <a:r>
                  <a:rPr lang="en-US" altLang="zh-TW" dirty="0" smtClean="0"/>
                  <a:t> package in C++ or Python</a:t>
                </a:r>
              </a:p>
              <a:p>
                <a:r>
                  <a:rPr lang="en-US" altLang="zh-TW" dirty="0" smtClean="0">
                    <a:sym typeface="Wingdings" panose="05000000000000000000" pitchFamily="2" charset="2"/>
                  </a:rPr>
                  <a:t>3. Array Operations: (Exercise in Labs)</a:t>
                </a:r>
              </a:p>
              <a:p>
                <a:r>
                  <a:rPr lang="en-US" altLang="zh-TW" dirty="0" smtClean="0">
                    <a:sym typeface="Wingdings" panose="05000000000000000000" pitchFamily="2" charset="2"/>
                  </a:rPr>
                  <a:t>2. Vector Operation:</a:t>
                </a:r>
              </a:p>
              <a:p>
                <a:pPr lvl="1"/>
                <a:r>
                  <a:rPr lang="en-US" altLang="zh-TW" dirty="0" smtClean="0">
                    <a:sym typeface="Wingdings" panose="05000000000000000000" pitchFamily="2" charset="2"/>
                  </a:rPr>
                  <a:t>Scalar (dot) Product: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𝑎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𝑏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Π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=1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𝑛</m:t>
                          </m:r>
                        </m:sup>
                      </m:sSubSup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𝑏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altLang="zh-TW" dirty="0" smtClean="0">
                  <a:sym typeface="Wingdings" panose="05000000000000000000" pitchFamily="2" charset="2"/>
                </a:endParaRPr>
              </a:p>
              <a:p>
                <a:pPr lvl="1"/>
                <a:r>
                  <a:rPr lang="en-US" altLang="zh-TW" dirty="0" smtClean="0">
                    <a:sym typeface="Wingdings" panose="05000000000000000000" pitchFamily="2" charset="2"/>
                  </a:rPr>
                  <a:t>Vector (cross) Product: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𝑎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𝑏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⋅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𝑏</m:t>
                          </m:r>
                        </m:e>
                      </m: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𝜃</m:t>
                              </m:r>
                            </m:e>
                          </m:d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𝑢</m:t>
                              </m:r>
                            </m:e>
                          </m:acc>
                        </m:e>
                      </m:func>
                    </m:oMath>
                  </m:oMathPara>
                </a14:m>
                <a:endParaRPr lang="en-US" altLang="zh-TW" dirty="0">
                  <a:sym typeface="Wingdings" panose="05000000000000000000" pitchFamily="2" charset="2"/>
                </a:endParaRPr>
              </a:p>
              <a:p>
                <a:r>
                  <a:rPr lang="en-US" altLang="zh-TW" dirty="0" smtClean="0">
                    <a:sym typeface="Wingdings" panose="05000000000000000000" pitchFamily="2" charset="2"/>
                  </a:rPr>
                  <a:t>1. Scalar Arithmetic Operations</a:t>
                </a:r>
              </a:p>
              <a:p>
                <a:pPr marL="0" indent="0">
                  <a:buNone/>
                </a:pPr>
                <a:endParaRPr lang="en-US" altLang="zh-TW" dirty="0">
                  <a:sym typeface="Wingdings" panose="05000000000000000000" pitchFamily="2" charset="2"/>
                </a:endParaRP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239270"/>
                <a:ext cx="8964488" cy="5618730"/>
              </a:xfrm>
              <a:blipFill>
                <a:blip r:embed="rId2"/>
                <a:stretch>
                  <a:fillRect l="-1224" t="-119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https://upload.wikimedia.org/wikipedia/commons/thumb/d/d2/Right_hand_rule_cross_product.svg/1024px-Right_hand_rule_cross_produc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956" y="3879490"/>
            <a:ext cx="111359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295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Parallelization across Machines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070125"/>
            <a:ext cx="8964488" cy="5618730"/>
          </a:xfrm>
        </p:spPr>
        <p:txBody>
          <a:bodyPr/>
          <a:lstStyle/>
          <a:p>
            <a:r>
              <a:rPr lang="en-US" altLang="zh-TW" dirty="0" smtClean="0"/>
              <a:t>Deep Stacking Network</a:t>
            </a:r>
          </a:p>
          <a:p>
            <a:r>
              <a:rPr lang="en-US" altLang="zh-TW" dirty="0"/>
              <a:t>DBN (Deep belief </a:t>
            </a:r>
            <a:r>
              <a:rPr lang="en-US" altLang="zh-TW" dirty="0" smtClean="0"/>
              <a:t>network)</a:t>
            </a:r>
          </a:p>
          <a:p>
            <a:r>
              <a:rPr lang="en-US" altLang="zh-TW" dirty="0" smtClean="0"/>
              <a:t>RNN</a:t>
            </a:r>
            <a:r>
              <a:rPr lang="en-US" altLang="zh-TW" dirty="0" smtClean="0">
                <a:sym typeface="Wingdings" panose="05000000000000000000" pitchFamily="2" charset="2"/>
              </a:rPr>
              <a:t>ILA(Iterative Logic Array</a:t>
            </a:r>
            <a:r>
              <a:rPr lang="en-US" altLang="zh-TW" dirty="0">
                <a:sym typeface="Wingdings" panose="05000000000000000000" pitchFamily="2" charset="2"/>
              </a:rPr>
              <a:t>) </a:t>
            </a:r>
            <a:r>
              <a:rPr lang="en-US" altLang="zh-TW" dirty="0" smtClean="0">
                <a:sym typeface="Wingdings" panose="05000000000000000000" pitchFamily="2" charset="2"/>
              </a:rPr>
              <a:t>Model Flatten</a:t>
            </a:r>
          </a:p>
          <a:p>
            <a:pPr marL="0" indent="0" algn="r">
              <a:buNone/>
            </a:pPr>
            <a:r>
              <a:rPr lang="en-US" altLang="zh-TW" dirty="0" smtClean="0">
                <a:sym typeface="Wingdings" panose="05000000000000000000" pitchFamily="2" charset="2"/>
              </a:rPr>
              <a:t> Attention or Region of Interest (ROI) </a:t>
            </a:r>
          </a:p>
          <a:p>
            <a:pPr marL="0" indent="0">
              <a:buNone/>
            </a:pPr>
            <a:r>
              <a:rPr lang="en-US" altLang="zh-TW" dirty="0">
                <a:sym typeface="Wingdings" panose="05000000000000000000" pitchFamily="2" charset="2"/>
              </a:rPr>
              <a:t>	</a:t>
            </a:r>
            <a:r>
              <a:rPr lang="en-US" altLang="zh-TW" dirty="0" smtClean="0">
                <a:sym typeface="Wingdings" panose="05000000000000000000" pitchFamily="2" charset="2"/>
              </a:rPr>
              <a:t>	 Transformer  </a:t>
            </a:r>
            <a:r>
              <a:rPr lang="en-US" altLang="zh-TW" dirty="0" err="1" smtClean="0">
                <a:sym typeface="Wingdings" panose="05000000000000000000" pitchFamily="2" charset="2"/>
              </a:rPr>
              <a:t>ViT</a:t>
            </a:r>
            <a:r>
              <a:rPr lang="en-US" altLang="zh-TW" dirty="0" smtClean="0">
                <a:sym typeface="Wingdings" panose="05000000000000000000" pitchFamily="2" charset="2"/>
              </a:rPr>
              <a:t>  Parallelization</a:t>
            </a:r>
          </a:p>
          <a:p>
            <a:r>
              <a:rPr lang="en-US" altLang="zh-TW" dirty="0" smtClean="0">
                <a:sym typeface="Wingdings" panose="05000000000000000000" pitchFamily="2" charset="2"/>
              </a:rPr>
              <a:t>Pipelining for Batch Process</a:t>
            </a:r>
          </a:p>
          <a:p>
            <a:r>
              <a:rPr lang="en-US" altLang="zh-TW" dirty="0" smtClean="0">
                <a:sym typeface="Wingdings" panose="05000000000000000000" pitchFamily="2" charset="2"/>
              </a:rPr>
              <a:t>CUDA-C /MAC Array in GPU</a:t>
            </a:r>
          </a:p>
          <a:p>
            <a:pPr marL="0" indent="0">
              <a:buNone/>
            </a:pPr>
            <a:endParaRPr lang="en-US" altLang="zh-TW" dirty="0"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34442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NN Accelerating Methodology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5000"/>
              </a:lnSpc>
              <a:spcBef>
                <a:spcPts val="0"/>
              </a:spcBef>
            </a:pPr>
            <a:r>
              <a:rPr lang="en-US" altLang="zh-TW" dirty="0" smtClean="0"/>
              <a:t>Parallelization</a:t>
            </a:r>
          </a:p>
          <a:p>
            <a:pPr lvl="1">
              <a:lnSpc>
                <a:spcPct val="85000"/>
              </a:lnSpc>
              <a:spcBef>
                <a:spcPts val="0"/>
              </a:spcBef>
            </a:pPr>
            <a:r>
              <a:rPr lang="en-US" altLang="zh-TW" dirty="0" smtClean="0"/>
              <a:t>deep stacking across machines</a:t>
            </a:r>
          </a:p>
          <a:p>
            <a:pPr lvl="1">
              <a:lnSpc>
                <a:spcPct val="85000"/>
              </a:lnSpc>
              <a:spcBef>
                <a:spcPts val="0"/>
              </a:spcBef>
            </a:pPr>
            <a:r>
              <a:rPr lang="en-US" altLang="zh-TW" dirty="0" smtClean="0"/>
              <a:t>layer folding</a:t>
            </a:r>
          </a:p>
          <a:p>
            <a:pPr>
              <a:lnSpc>
                <a:spcPct val="85000"/>
              </a:lnSpc>
              <a:spcBef>
                <a:spcPts val="0"/>
              </a:spcBef>
            </a:pPr>
            <a:r>
              <a:rPr lang="en-US" altLang="zh-TW" dirty="0" smtClean="0"/>
              <a:t>Approximate Computing</a:t>
            </a:r>
          </a:p>
          <a:p>
            <a:pPr>
              <a:lnSpc>
                <a:spcPct val="85000"/>
              </a:lnSpc>
              <a:spcBef>
                <a:spcPts val="0"/>
              </a:spcBef>
            </a:pPr>
            <a:r>
              <a:rPr lang="en-US" altLang="zh-TW" dirty="0" smtClean="0"/>
              <a:t>Analogue Neural Network</a:t>
            </a:r>
          </a:p>
          <a:p>
            <a:pPr lvl="1">
              <a:lnSpc>
                <a:spcPct val="85000"/>
              </a:lnSpc>
              <a:spcBef>
                <a:spcPts val="0"/>
              </a:spcBef>
            </a:pPr>
            <a:r>
              <a:rPr lang="en-US" altLang="zh-TW" dirty="0" smtClean="0"/>
              <a:t>RRAM</a:t>
            </a:r>
          </a:p>
          <a:p>
            <a:pPr lvl="1">
              <a:lnSpc>
                <a:spcPct val="85000"/>
              </a:lnSpc>
              <a:spcBef>
                <a:spcPts val="0"/>
              </a:spcBef>
            </a:pPr>
            <a:r>
              <a:rPr lang="en-US" altLang="zh-TW" dirty="0" smtClean="0"/>
              <a:t>MRAM</a:t>
            </a:r>
          </a:p>
          <a:p>
            <a:pPr lvl="1">
              <a:lnSpc>
                <a:spcPct val="85000"/>
              </a:lnSpc>
              <a:spcBef>
                <a:spcPts val="0"/>
              </a:spcBef>
            </a:pPr>
            <a:r>
              <a:rPr lang="en-US" altLang="zh-TW" dirty="0" smtClean="0"/>
              <a:t>Charge-capacitor</a:t>
            </a:r>
          </a:p>
          <a:p>
            <a:pPr lvl="1">
              <a:lnSpc>
                <a:spcPct val="85000"/>
              </a:lnSpc>
              <a:spcBef>
                <a:spcPts val="0"/>
              </a:spcBef>
            </a:pPr>
            <a:r>
              <a:rPr lang="en-US" altLang="zh-TW" dirty="0" smtClean="0"/>
              <a:t>OTA</a:t>
            </a:r>
          </a:p>
          <a:p>
            <a:pPr>
              <a:lnSpc>
                <a:spcPct val="85000"/>
              </a:lnSpc>
              <a:spcBef>
                <a:spcPts val="0"/>
              </a:spcBef>
            </a:pPr>
            <a:r>
              <a:rPr lang="en-US" altLang="zh-TW" dirty="0" smtClean="0"/>
              <a:t>Computation in Memory</a:t>
            </a:r>
          </a:p>
          <a:p>
            <a:pPr lvl="1">
              <a:lnSpc>
                <a:spcPct val="85000"/>
              </a:lnSpc>
              <a:spcBef>
                <a:spcPts val="0"/>
              </a:spcBef>
            </a:pPr>
            <a:r>
              <a:rPr lang="en-US" altLang="zh-TW" dirty="0" smtClean="0"/>
              <a:t>RRAM</a:t>
            </a:r>
          </a:p>
          <a:p>
            <a:pPr lvl="1">
              <a:lnSpc>
                <a:spcPct val="85000"/>
              </a:lnSpc>
              <a:spcBef>
                <a:spcPts val="0"/>
              </a:spcBef>
            </a:pPr>
            <a:r>
              <a:rPr lang="en-US" altLang="zh-TW" dirty="0" smtClean="0"/>
              <a:t>12T SRAM with shifting &amp; logical operations</a:t>
            </a:r>
          </a:p>
          <a:p>
            <a:pPr>
              <a:lnSpc>
                <a:spcPct val="85000"/>
              </a:lnSpc>
              <a:spcBef>
                <a:spcPts val="0"/>
              </a:spcBef>
            </a:pPr>
            <a:r>
              <a:rPr lang="en-US" altLang="zh-TW" dirty="0" smtClean="0"/>
              <a:t>Pruning</a:t>
            </a:r>
          </a:p>
          <a:p>
            <a:pPr>
              <a:lnSpc>
                <a:spcPct val="85000"/>
              </a:lnSpc>
              <a:spcBef>
                <a:spcPts val="0"/>
              </a:spcBef>
            </a:pP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5796136" y="6608137"/>
            <a:ext cx="1523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0" dirty="0" smtClean="0">
                <a:latin typeface="+mn-lt"/>
              </a:rPr>
              <a:t>(Source: Wikipedia)</a:t>
            </a:r>
            <a:endParaRPr lang="zh-TW" altLang="en-US" sz="120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4944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Supervised Learning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5912" y="1124743"/>
            <a:ext cx="8828088" cy="5564111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dirty="0" smtClean="0"/>
              <a:t>Steps: 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2000" b="0" dirty="0" smtClean="0">
                <a:solidFill>
                  <a:srgbClr val="800000"/>
                </a:solidFill>
              </a:rPr>
              <a:t>clustering </a:t>
            </a:r>
            <a:r>
              <a:rPr lang="en-US" altLang="zh-TW" sz="2000" b="0" dirty="0" smtClean="0">
                <a:solidFill>
                  <a:srgbClr val="800000"/>
                </a:solidFill>
                <a:sym typeface="Wingdings" panose="05000000000000000000" pitchFamily="2" charset="2"/>
              </a:rPr>
              <a:t> </a:t>
            </a:r>
            <a:r>
              <a:rPr lang="en-US" altLang="zh-TW" sz="2000" b="0" dirty="0" smtClean="0">
                <a:solidFill>
                  <a:srgbClr val="800000"/>
                </a:solidFill>
              </a:rPr>
              <a:t>classification </a:t>
            </a:r>
            <a:r>
              <a:rPr lang="en-US" altLang="zh-TW" sz="2000" b="0" dirty="0" smtClean="0">
                <a:solidFill>
                  <a:srgbClr val="800000"/>
                </a:solidFill>
                <a:sym typeface="Wingdings" panose="05000000000000000000" pitchFamily="2" charset="2"/>
              </a:rPr>
              <a:t> </a:t>
            </a:r>
            <a:r>
              <a:rPr lang="en-US" altLang="zh-TW" sz="2000" b="0" dirty="0" smtClean="0">
                <a:solidFill>
                  <a:srgbClr val="800000"/>
                </a:solidFill>
              </a:rPr>
              <a:t>data annotation </a:t>
            </a:r>
            <a:r>
              <a:rPr lang="en-US" altLang="zh-TW" sz="2000" b="0" dirty="0" smtClean="0">
                <a:solidFill>
                  <a:srgbClr val="800000"/>
                </a:solidFill>
                <a:sym typeface="Wingdings" panose="05000000000000000000" pitchFamily="2" charset="2"/>
              </a:rPr>
              <a:t> </a:t>
            </a:r>
            <a:r>
              <a:rPr lang="en-US" altLang="zh-TW" sz="2000" b="0" dirty="0" smtClean="0">
                <a:solidFill>
                  <a:srgbClr val="800000"/>
                </a:solidFill>
              </a:rPr>
              <a:t>training</a:t>
            </a:r>
            <a:endParaRPr lang="en-US" altLang="zh-TW" sz="2000" b="0" dirty="0">
              <a:solidFill>
                <a:srgbClr val="800000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dirty="0" smtClean="0"/>
              <a:t>Algorithm </a:t>
            </a:r>
            <a:r>
              <a:rPr lang="en-US" altLang="zh-TW" sz="2400" dirty="0"/>
              <a:t>choice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2000" dirty="0" smtClean="0"/>
              <a:t>Bias-variance </a:t>
            </a:r>
            <a:r>
              <a:rPr lang="en-US" altLang="zh-TW" sz="2000" dirty="0"/>
              <a:t>tradeoff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2000" dirty="0" smtClean="0"/>
              <a:t>Function </a:t>
            </a:r>
            <a:r>
              <a:rPr lang="en-US" altLang="zh-TW" sz="2000" dirty="0"/>
              <a:t>complexity and amount of training data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2000" dirty="0" smtClean="0"/>
              <a:t>Dimensionality </a:t>
            </a:r>
            <a:r>
              <a:rPr lang="en-US" altLang="zh-TW" sz="2000" dirty="0"/>
              <a:t>of the input space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2000" dirty="0" smtClean="0"/>
              <a:t>Noise </a:t>
            </a:r>
            <a:r>
              <a:rPr lang="en-US" altLang="zh-TW" sz="2000" dirty="0"/>
              <a:t>in the output values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2000" dirty="0" smtClean="0"/>
              <a:t>Other </a:t>
            </a:r>
            <a:r>
              <a:rPr lang="en-US" altLang="zh-TW" sz="2000" dirty="0"/>
              <a:t>factors to consider (important)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2000" dirty="0" smtClean="0"/>
              <a:t>Algorithms</a:t>
            </a:r>
            <a:endParaRPr lang="en-US" altLang="zh-TW" sz="2000" dirty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dirty="0" smtClean="0"/>
              <a:t>How </a:t>
            </a:r>
            <a:r>
              <a:rPr lang="en-US" altLang="zh-TW" sz="2400" dirty="0"/>
              <a:t>supervised learning algorithms work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2000" dirty="0" smtClean="0"/>
              <a:t>Empirical </a:t>
            </a:r>
            <a:r>
              <a:rPr lang="en-US" altLang="zh-TW" sz="2000" dirty="0"/>
              <a:t>risk minimization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2000" dirty="0" smtClean="0"/>
              <a:t>Structural </a:t>
            </a:r>
            <a:r>
              <a:rPr lang="en-US" altLang="zh-TW" sz="2000" dirty="0"/>
              <a:t>risk minimization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dirty="0" smtClean="0"/>
              <a:t>Generative </a:t>
            </a:r>
            <a:r>
              <a:rPr lang="en-US" altLang="zh-TW" sz="2400" dirty="0"/>
              <a:t>training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dirty="0" smtClean="0"/>
              <a:t>Generalizations</a:t>
            </a:r>
            <a:endParaRPr lang="en-US" altLang="zh-TW" sz="2400" dirty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dirty="0" smtClean="0"/>
              <a:t>Approaches </a:t>
            </a:r>
            <a:r>
              <a:rPr lang="en-US" altLang="zh-TW" sz="2400" dirty="0"/>
              <a:t>and algorithms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dirty="0" smtClean="0"/>
              <a:t>Applications</a:t>
            </a:r>
            <a:endParaRPr lang="en-US" altLang="zh-TW" sz="2400" dirty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dirty="0" smtClean="0"/>
              <a:t>General </a:t>
            </a:r>
            <a:r>
              <a:rPr lang="en-US" altLang="zh-TW" sz="2400" dirty="0"/>
              <a:t>issues</a:t>
            </a:r>
            <a:endParaRPr lang="zh-TW" altLang="en-US" sz="24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5796136" y="6608137"/>
            <a:ext cx="1523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0" dirty="0" smtClean="0">
                <a:latin typeface="+mn-lt"/>
              </a:rPr>
              <a:t>(Source: Wikipedia)</a:t>
            </a:r>
            <a:endParaRPr lang="zh-TW" altLang="en-US" sz="120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4150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General Issues of Supervised Learning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en-US" altLang="zh-TW" sz="2400" dirty="0" smtClean="0"/>
                  <a:t>Computational learning theory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altLang="zh-TW" sz="2000" dirty="0" smtClean="0"/>
                  <a:t>Complexity 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zh-TW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endParaRPr lang="en-US" altLang="zh-TW" sz="2000" dirty="0" smtClean="0">
                  <a:ea typeface="Cambria Math" panose="02040503050406030204" pitchFamily="18" charset="0"/>
                </a:endParaRPr>
              </a:p>
              <a:p>
                <a:pPr lvl="1">
                  <a:spcBef>
                    <a:spcPts val="0"/>
                  </a:spcBef>
                </a:pPr>
                <a:r>
                  <a:rPr lang="en-US" altLang="zh-TW" sz="2000" dirty="0" smtClean="0"/>
                  <a:t>dynamic range inflation (DRI)</a:t>
                </a:r>
                <a:r>
                  <a:rPr lang="en-US" altLang="zh-TW" sz="2000" dirty="0" smtClean="0">
                    <a:sym typeface="Wingdings" panose="05000000000000000000" pitchFamily="2" charset="2"/>
                  </a:rPr>
                  <a:t></a:t>
                </a:r>
              </a:p>
              <a:p>
                <a:pPr lvl="2">
                  <a:spcBef>
                    <a:spcPts val="0"/>
                  </a:spcBef>
                </a:pPr>
                <a:r>
                  <a:rPr lang="en-US" altLang="zh-TW" dirty="0" smtClean="0"/>
                  <a:t>variable-precision </a:t>
                </a:r>
                <a:r>
                  <a:rPr lang="en-US" altLang="zh-TW" dirty="0"/>
                  <a:t>arithmetic (VPA</a:t>
                </a:r>
                <a:r>
                  <a:rPr lang="en-US" altLang="zh-TW" dirty="0" smtClean="0"/>
                  <a:t>)</a:t>
                </a:r>
              </a:p>
              <a:p>
                <a:pPr lvl="2">
                  <a:spcBef>
                    <a:spcPts val="0"/>
                  </a:spcBef>
                </a:pPr>
                <a:r>
                  <a:rPr lang="en-US" altLang="zh-TW" dirty="0" smtClean="0"/>
                  <a:t>approximate computing by truncating</a:t>
                </a: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r>
                  <a:rPr lang="en-US" altLang="zh-TW" sz="2400" dirty="0"/>
                  <a:t>Inductive </a:t>
                </a:r>
                <a:r>
                  <a:rPr lang="en-US" altLang="zh-TW" sz="2400" dirty="0" smtClean="0"/>
                  <a:t>bias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altLang="zh-TW" sz="2000" dirty="0" smtClean="0"/>
                  <a:t>confident test, sample sizing</a:t>
                </a:r>
                <a:endParaRPr lang="en-US" altLang="zh-TW" sz="2000" dirty="0"/>
              </a:p>
              <a:p>
                <a:pPr>
                  <a:spcBef>
                    <a:spcPts val="0"/>
                  </a:spcBef>
                </a:pPr>
                <a:r>
                  <a:rPr lang="en-US" altLang="zh-TW" sz="2400" dirty="0"/>
                  <a:t>Overfitting </a:t>
                </a:r>
                <a:r>
                  <a:rPr lang="en-US" altLang="zh-TW" sz="2400" dirty="0" smtClean="0"/>
                  <a:t>vs. Underfitting in ML</a:t>
                </a:r>
                <a:endParaRPr lang="en-US" altLang="zh-TW" sz="2400" dirty="0"/>
              </a:p>
              <a:p>
                <a:pPr>
                  <a:spcBef>
                    <a:spcPts val="0"/>
                  </a:spcBef>
                </a:pPr>
                <a:r>
                  <a:rPr lang="en-US" altLang="zh-TW" sz="2400" dirty="0" smtClean="0"/>
                  <a:t>(Uncalibrated) </a:t>
                </a:r>
                <a:r>
                  <a:rPr lang="en-US" altLang="zh-TW" sz="2400" dirty="0"/>
                  <a:t>Class membership </a:t>
                </a:r>
                <a:r>
                  <a:rPr lang="en-US" altLang="zh-TW" sz="2400" dirty="0" smtClean="0"/>
                  <a:t>probabilities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altLang="zh-TW" sz="2000" dirty="0" smtClean="0"/>
                  <a:t>an issue picked up by fuzzy theory</a:t>
                </a:r>
                <a:endParaRPr lang="en-US" altLang="zh-TW" sz="2000" dirty="0"/>
              </a:p>
              <a:p>
                <a:pPr>
                  <a:spcBef>
                    <a:spcPts val="0"/>
                  </a:spcBef>
                </a:pPr>
                <a:r>
                  <a:rPr lang="en-US" altLang="zh-TW" sz="2400" dirty="0"/>
                  <a:t>Unsupervised </a:t>
                </a:r>
                <a:r>
                  <a:rPr lang="en-US" altLang="zh-TW" sz="2400" dirty="0" smtClean="0"/>
                  <a:t>learning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altLang="zh-TW" dirty="0" smtClean="0"/>
                  <a:t>Correlation: intra-cluster vs extra-cluster</a:t>
                </a: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r>
                  <a:rPr lang="en-US" altLang="zh-TW" sz="2400" dirty="0"/>
                  <a:t>Version </a:t>
                </a:r>
                <a:r>
                  <a:rPr lang="en-US" altLang="zh-TW" sz="2400" dirty="0" smtClean="0"/>
                  <a:t>spaces learning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altLang="zh-TW" sz="2000" dirty="0" smtClean="0"/>
                  <a:t>(</a:t>
                </a:r>
                <a:r>
                  <a:rPr lang="zh-TW" altLang="en-US" sz="2000" dirty="0" smtClean="0"/>
                  <a:t>候選、變型</a:t>
                </a:r>
                <a:r>
                  <a:rPr lang="en-US" altLang="zh-TW" sz="2000" dirty="0" smtClean="0"/>
                  <a:t>)</a:t>
                </a:r>
                <a:r>
                  <a:rPr lang="zh-TW" altLang="en-US" sz="2000" dirty="0" smtClean="0"/>
                  <a:t>空間收斂</a:t>
                </a:r>
                <a:r>
                  <a:rPr lang="en-US" altLang="zh-TW" sz="2000" dirty="0" smtClean="0"/>
                  <a:t>: </a:t>
                </a:r>
                <a:r>
                  <a:rPr lang="zh-TW" altLang="en-US" sz="2000" dirty="0" smtClean="0"/>
                  <a:t>廣義</a:t>
                </a:r>
                <a:r>
                  <a:rPr lang="en-US" altLang="zh-TW" sz="2000" dirty="0" smtClean="0">
                    <a:sym typeface="Wingdings" panose="05000000000000000000" pitchFamily="2" charset="2"/>
                  </a:rPr>
                  <a:t>  </a:t>
                </a:r>
                <a:r>
                  <a:rPr lang="zh-TW" altLang="en-US" sz="2000" dirty="0" smtClean="0">
                    <a:sym typeface="Wingdings" panose="05000000000000000000" pitchFamily="2" charset="2"/>
                  </a:rPr>
                  <a:t>具體</a:t>
                </a:r>
                <a:r>
                  <a:rPr lang="zh-TW" altLang="en-US" sz="2000" dirty="0" smtClean="0"/>
                  <a:t> </a:t>
                </a:r>
                <a:endParaRPr lang="en-US" altLang="zh-TW" sz="2000" dirty="0" smtClean="0"/>
              </a:p>
              <a:p>
                <a:pPr>
                  <a:spcBef>
                    <a:spcPts val="0"/>
                  </a:spcBef>
                </a:pPr>
                <a:r>
                  <a:rPr lang="en-US" altLang="zh-TW" sz="2400" dirty="0" smtClean="0"/>
                  <a:t>Oscillation/Convergence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36" t="-8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5796136" y="6608137"/>
            <a:ext cx="1523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0" dirty="0" smtClean="0">
                <a:latin typeface="+mn-lt"/>
              </a:rPr>
              <a:t>(Source: Wikipedia)</a:t>
            </a:r>
            <a:endParaRPr lang="zh-TW" altLang="en-US" sz="1200" i="0" dirty="0">
              <a:latin typeface="+mn-lt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6323947" y="2924944"/>
            <a:ext cx="1990725" cy="1177652"/>
            <a:chOff x="6323947" y="2924944"/>
            <a:chExt cx="1990725" cy="1177652"/>
          </a:xfrm>
        </p:grpSpPr>
        <p:grpSp>
          <p:nvGrpSpPr>
            <p:cNvPr id="23" name="群組 22"/>
            <p:cNvGrpSpPr/>
            <p:nvPr/>
          </p:nvGrpSpPr>
          <p:grpSpPr>
            <a:xfrm>
              <a:off x="6323947" y="2924944"/>
              <a:ext cx="1990725" cy="1177652"/>
              <a:chOff x="6429375" y="2060848"/>
              <a:chExt cx="1990725" cy="1177652"/>
            </a:xfrm>
          </p:grpSpPr>
          <p:grpSp>
            <p:nvGrpSpPr>
              <p:cNvPr id="11" name="群組 10"/>
              <p:cNvGrpSpPr/>
              <p:nvPr/>
            </p:nvGrpSpPr>
            <p:grpSpPr>
              <a:xfrm>
                <a:off x="6491218" y="2060848"/>
                <a:ext cx="1656184" cy="1177652"/>
                <a:chOff x="9036496" y="3645024"/>
                <a:chExt cx="1656184" cy="1177652"/>
              </a:xfrm>
            </p:grpSpPr>
            <p:cxnSp>
              <p:nvCxnSpPr>
                <p:cNvPr id="6" name="直線單箭頭接點 5"/>
                <p:cNvCxnSpPr/>
                <p:nvPr/>
              </p:nvCxnSpPr>
              <p:spPr bwMode="auto">
                <a:xfrm flipV="1">
                  <a:off x="9828584" y="3645024"/>
                  <a:ext cx="0" cy="1177652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8" name="直線單箭頭接點 7"/>
                <p:cNvCxnSpPr/>
                <p:nvPr/>
              </p:nvCxnSpPr>
              <p:spPr bwMode="auto">
                <a:xfrm>
                  <a:off x="9036496" y="4509120"/>
                  <a:ext cx="1656184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  <p:sp>
            <p:nvSpPr>
              <p:cNvPr id="12" name="橢圓 11"/>
              <p:cNvSpPr/>
              <p:nvPr/>
            </p:nvSpPr>
            <p:spPr bwMode="auto">
              <a:xfrm>
                <a:off x="6815254" y="2714550"/>
                <a:ext cx="144016" cy="144016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13" name="橢圓 12"/>
              <p:cNvSpPr/>
              <p:nvPr/>
            </p:nvSpPr>
            <p:spPr bwMode="auto">
              <a:xfrm>
                <a:off x="7211298" y="2348880"/>
                <a:ext cx="144016" cy="144016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16" name="橢圓 15"/>
              <p:cNvSpPr/>
              <p:nvPr/>
            </p:nvSpPr>
            <p:spPr bwMode="auto">
              <a:xfrm>
                <a:off x="7715353" y="2484909"/>
                <a:ext cx="144016" cy="144016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cxnSp>
            <p:nvCxnSpPr>
              <p:cNvPr id="18" name="直線接點 17"/>
              <p:cNvCxnSpPr/>
              <p:nvPr/>
            </p:nvCxnSpPr>
            <p:spPr bwMode="auto">
              <a:xfrm flipV="1">
                <a:off x="6491218" y="2348880"/>
                <a:ext cx="1656184" cy="43767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9" name="手繪多邊形 18"/>
              <p:cNvSpPr/>
              <p:nvPr/>
            </p:nvSpPr>
            <p:spPr bwMode="auto">
              <a:xfrm>
                <a:off x="6429375" y="2255638"/>
                <a:ext cx="1990725" cy="554775"/>
              </a:xfrm>
              <a:custGeom>
                <a:avLst/>
                <a:gdLst>
                  <a:gd name="connsiteX0" fmla="*/ 0 w 1990725"/>
                  <a:gd name="connsiteY0" fmla="*/ 239912 h 554775"/>
                  <a:gd name="connsiteX1" fmla="*/ 466725 w 1990725"/>
                  <a:gd name="connsiteY1" fmla="*/ 554237 h 554775"/>
                  <a:gd name="connsiteX2" fmla="*/ 838200 w 1990725"/>
                  <a:gd name="connsiteY2" fmla="*/ 173237 h 554775"/>
                  <a:gd name="connsiteX3" fmla="*/ 1104900 w 1990725"/>
                  <a:gd name="connsiteY3" fmla="*/ 439937 h 554775"/>
                  <a:gd name="connsiteX4" fmla="*/ 1352550 w 1990725"/>
                  <a:gd name="connsiteY4" fmla="*/ 316112 h 554775"/>
                  <a:gd name="connsiteX5" fmla="*/ 1590675 w 1990725"/>
                  <a:gd name="connsiteY5" fmla="*/ 1787 h 554775"/>
                  <a:gd name="connsiteX6" fmla="*/ 1990725 w 1990725"/>
                  <a:gd name="connsiteY6" fmla="*/ 211337 h 55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90725" h="554775">
                    <a:moveTo>
                      <a:pt x="0" y="239912"/>
                    </a:moveTo>
                    <a:cubicBezTo>
                      <a:pt x="163512" y="402630"/>
                      <a:pt x="327025" y="565349"/>
                      <a:pt x="466725" y="554237"/>
                    </a:cubicBezTo>
                    <a:cubicBezTo>
                      <a:pt x="606425" y="543125"/>
                      <a:pt x="731837" y="192287"/>
                      <a:pt x="838200" y="173237"/>
                    </a:cubicBezTo>
                    <a:cubicBezTo>
                      <a:pt x="944563" y="154187"/>
                      <a:pt x="1019175" y="416125"/>
                      <a:pt x="1104900" y="439937"/>
                    </a:cubicBezTo>
                    <a:cubicBezTo>
                      <a:pt x="1190625" y="463749"/>
                      <a:pt x="1271588" y="389137"/>
                      <a:pt x="1352550" y="316112"/>
                    </a:cubicBezTo>
                    <a:cubicBezTo>
                      <a:pt x="1433513" y="243087"/>
                      <a:pt x="1484313" y="19249"/>
                      <a:pt x="1590675" y="1787"/>
                    </a:cubicBezTo>
                    <a:cubicBezTo>
                      <a:pt x="1697037" y="-15675"/>
                      <a:pt x="1843881" y="97831"/>
                      <a:pt x="1990725" y="211337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21" name="手繪多邊形 20"/>
              <p:cNvSpPr/>
              <p:nvPr/>
            </p:nvSpPr>
            <p:spPr bwMode="auto">
              <a:xfrm>
                <a:off x="6715125" y="2447081"/>
                <a:ext cx="1485900" cy="791419"/>
              </a:xfrm>
              <a:custGeom>
                <a:avLst/>
                <a:gdLst>
                  <a:gd name="connsiteX0" fmla="*/ 0 w 1485900"/>
                  <a:gd name="connsiteY0" fmla="*/ 791419 h 791419"/>
                  <a:gd name="connsiteX1" fmla="*/ 171450 w 1485900"/>
                  <a:gd name="connsiteY1" fmla="*/ 334219 h 791419"/>
                  <a:gd name="connsiteX2" fmla="*/ 542925 w 1485900"/>
                  <a:gd name="connsiteY2" fmla="*/ 10369 h 791419"/>
                  <a:gd name="connsiteX3" fmla="*/ 1076325 w 1485900"/>
                  <a:gd name="connsiteY3" fmla="*/ 96094 h 791419"/>
                  <a:gd name="connsiteX4" fmla="*/ 1485900 w 1485900"/>
                  <a:gd name="connsiteY4" fmla="*/ 258019 h 791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5900" h="791419">
                    <a:moveTo>
                      <a:pt x="0" y="791419"/>
                    </a:moveTo>
                    <a:cubicBezTo>
                      <a:pt x="40481" y="627906"/>
                      <a:pt x="80963" y="464394"/>
                      <a:pt x="171450" y="334219"/>
                    </a:cubicBezTo>
                    <a:cubicBezTo>
                      <a:pt x="261937" y="204044"/>
                      <a:pt x="392113" y="50056"/>
                      <a:pt x="542925" y="10369"/>
                    </a:cubicBezTo>
                    <a:cubicBezTo>
                      <a:pt x="693737" y="-29318"/>
                      <a:pt x="919163" y="54819"/>
                      <a:pt x="1076325" y="96094"/>
                    </a:cubicBezTo>
                    <a:cubicBezTo>
                      <a:pt x="1233487" y="137369"/>
                      <a:pt x="1359693" y="197694"/>
                      <a:pt x="1485900" y="258019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</p:grpSp>
        <p:sp>
          <p:nvSpPr>
            <p:cNvPr id="24" name="文字方塊 23"/>
            <p:cNvSpPr txBox="1"/>
            <p:nvPr/>
          </p:nvSpPr>
          <p:spPr>
            <a:xfrm>
              <a:off x="6859135" y="3453544"/>
              <a:ext cx="11007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i="0" dirty="0" smtClean="0">
                  <a:solidFill>
                    <a:srgbClr val="FF0000"/>
                  </a:solidFill>
                </a:rPr>
                <a:t>overfitting</a:t>
              </a:r>
              <a:endParaRPr lang="zh-TW" altLang="en-US" sz="1600" i="0" dirty="0">
                <a:solidFill>
                  <a:srgbClr val="FF0000"/>
                </a:solidFill>
              </a:endParaRPr>
            </a:p>
          </p:txBody>
        </p:sp>
        <p:sp>
          <p:nvSpPr>
            <p:cNvPr id="25" name="文字方塊 24"/>
            <p:cNvSpPr txBox="1"/>
            <p:nvPr/>
          </p:nvSpPr>
          <p:spPr>
            <a:xfrm rot="20714390">
              <a:off x="6428895" y="2946304"/>
              <a:ext cx="12302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i="0" dirty="0" err="1" smtClean="0">
                  <a:solidFill>
                    <a:srgbClr val="0000FF"/>
                  </a:solidFill>
                </a:rPr>
                <a:t>underfitting</a:t>
              </a:r>
              <a:endParaRPr lang="zh-TW" altLang="en-US" sz="1600" i="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51" name="群組 50"/>
          <p:cNvGrpSpPr/>
          <p:nvPr/>
        </p:nvGrpSpPr>
        <p:grpSpPr>
          <a:xfrm>
            <a:off x="6676429" y="4299760"/>
            <a:ext cx="1866991" cy="1631606"/>
            <a:chOff x="7043999" y="4389682"/>
            <a:chExt cx="1866991" cy="1631606"/>
          </a:xfrm>
        </p:grpSpPr>
        <p:grpSp>
          <p:nvGrpSpPr>
            <p:cNvPr id="47" name="群組 46"/>
            <p:cNvGrpSpPr/>
            <p:nvPr/>
          </p:nvGrpSpPr>
          <p:grpSpPr>
            <a:xfrm>
              <a:off x="7043999" y="4389682"/>
              <a:ext cx="1866991" cy="1631606"/>
              <a:chOff x="7043999" y="4389682"/>
              <a:chExt cx="1866991" cy="1631606"/>
            </a:xfrm>
          </p:grpSpPr>
          <p:cxnSp>
            <p:nvCxnSpPr>
              <p:cNvPr id="28" name="直線單箭頭接點 27"/>
              <p:cNvCxnSpPr/>
              <p:nvPr/>
            </p:nvCxnSpPr>
            <p:spPr bwMode="auto">
              <a:xfrm>
                <a:off x="7043999" y="5733256"/>
                <a:ext cx="1344425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0" name="直線單箭頭接點 29"/>
              <p:cNvCxnSpPr/>
              <p:nvPr/>
            </p:nvCxnSpPr>
            <p:spPr bwMode="auto">
              <a:xfrm flipV="1">
                <a:off x="7249886" y="4797152"/>
                <a:ext cx="0" cy="1224136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31" name="矩形 30"/>
              <p:cNvSpPr/>
              <p:nvPr/>
            </p:nvSpPr>
            <p:spPr bwMode="auto">
              <a:xfrm>
                <a:off x="7513039" y="4867645"/>
                <a:ext cx="632464" cy="72008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 bwMode="auto">
              <a:xfrm>
                <a:off x="7643654" y="4991590"/>
                <a:ext cx="443071" cy="49481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cxnSp>
            <p:nvCxnSpPr>
              <p:cNvPr id="34" name="直線單箭頭接點 33"/>
              <p:cNvCxnSpPr>
                <a:endCxn id="31" idx="0"/>
              </p:cNvCxnSpPr>
              <p:nvPr/>
            </p:nvCxnSpPr>
            <p:spPr bwMode="auto">
              <a:xfrm flipH="1">
                <a:off x="7829271" y="4653136"/>
                <a:ext cx="485401" cy="21450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6" name="直線單箭頭接點 35"/>
              <p:cNvCxnSpPr>
                <a:endCxn id="32" idx="3"/>
              </p:cNvCxnSpPr>
              <p:nvPr/>
            </p:nvCxnSpPr>
            <p:spPr bwMode="auto">
              <a:xfrm flipH="1">
                <a:off x="8086725" y="5038700"/>
                <a:ext cx="321930" cy="20029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37" name="文字方塊 36"/>
              <p:cNvSpPr txBox="1"/>
              <p:nvPr/>
            </p:nvSpPr>
            <p:spPr>
              <a:xfrm>
                <a:off x="7202194" y="4389682"/>
                <a:ext cx="8242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TW" sz="1200" i="0" dirty="0" smtClean="0">
                    <a:solidFill>
                      <a:srgbClr val="0000FF"/>
                    </a:solidFill>
                  </a:rPr>
                  <a:t>general</a:t>
                </a:r>
              </a:p>
              <a:p>
                <a:pPr algn="l"/>
                <a:r>
                  <a:rPr lang="en-US" altLang="zh-TW" sz="1200" i="0" dirty="0" smtClean="0">
                    <a:solidFill>
                      <a:srgbClr val="0000FF"/>
                    </a:solidFill>
                  </a:rPr>
                  <a:t>boundary</a:t>
                </a:r>
                <a:endParaRPr lang="zh-TW" altLang="en-US" sz="1200" i="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8" name="文字方塊 37"/>
              <p:cNvSpPr txBox="1"/>
              <p:nvPr/>
            </p:nvSpPr>
            <p:spPr>
              <a:xfrm>
                <a:off x="8086725" y="5151481"/>
                <a:ext cx="8242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TW" sz="1200" i="0" dirty="0" smtClean="0">
                    <a:solidFill>
                      <a:srgbClr val="0000FF"/>
                    </a:solidFill>
                  </a:rPr>
                  <a:t>specific</a:t>
                </a:r>
              </a:p>
              <a:p>
                <a:pPr algn="l"/>
                <a:r>
                  <a:rPr lang="en-US" altLang="zh-TW" sz="1200" i="0" dirty="0" smtClean="0">
                    <a:solidFill>
                      <a:srgbClr val="0000FF"/>
                    </a:solidFill>
                  </a:rPr>
                  <a:t>boundary</a:t>
                </a:r>
                <a:endParaRPr lang="zh-TW" altLang="en-US" sz="1200" i="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9" name="橢圓 38"/>
              <p:cNvSpPr/>
              <p:nvPr/>
            </p:nvSpPr>
            <p:spPr bwMode="auto">
              <a:xfrm>
                <a:off x="7773540" y="5081637"/>
                <a:ext cx="144016" cy="144016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40" name="橢圓 39"/>
              <p:cNvSpPr/>
              <p:nvPr/>
            </p:nvSpPr>
            <p:spPr bwMode="auto">
              <a:xfrm>
                <a:off x="7684672" y="5271892"/>
                <a:ext cx="144016" cy="144016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41" name="橢圓 40"/>
              <p:cNvSpPr/>
              <p:nvPr/>
            </p:nvSpPr>
            <p:spPr bwMode="auto">
              <a:xfrm>
                <a:off x="7873185" y="5321039"/>
                <a:ext cx="144016" cy="144016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42" name="橢圓 41"/>
              <p:cNvSpPr/>
              <p:nvPr/>
            </p:nvSpPr>
            <p:spPr bwMode="auto">
              <a:xfrm>
                <a:off x="7300769" y="5007465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43" name="橢圓 42"/>
              <p:cNvSpPr/>
              <p:nvPr/>
            </p:nvSpPr>
            <p:spPr bwMode="auto">
              <a:xfrm>
                <a:off x="7136013" y="5321039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44" name="橢圓 43"/>
              <p:cNvSpPr/>
              <p:nvPr/>
            </p:nvSpPr>
            <p:spPr bwMode="auto">
              <a:xfrm>
                <a:off x="8265186" y="479715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45" name="橢圓 44"/>
              <p:cNvSpPr/>
              <p:nvPr/>
            </p:nvSpPr>
            <p:spPr bwMode="auto">
              <a:xfrm>
                <a:off x="7280029" y="5642518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48" name="文字方塊 47"/>
              <p:cNvSpPr txBox="1"/>
              <p:nvPr/>
            </p:nvSpPr>
            <p:spPr>
              <a:xfrm>
                <a:off x="7459093" y="5685257"/>
                <a:ext cx="11067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TW" sz="1200" i="0" dirty="0" smtClean="0">
                    <a:solidFill>
                      <a:srgbClr val="800000"/>
                    </a:solidFill>
                  </a:rPr>
                  <a:t>version space</a:t>
                </a:r>
                <a:endParaRPr lang="zh-TW" altLang="en-US" sz="1200" i="0" dirty="0">
                  <a:solidFill>
                    <a:srgbClr val="800000"/>
                  </a:solidFill>
                </a:endParaRPr>
              </a:p>
            </p:txBody>
          </p:sp>
        </p:grpSp>
        <p:cxnSp>
          <p:nvCxnSpPr>
            <p:cNvPr id="50" name="直線單箭頭接點 49"/>
            <p:cNvCxnSpPr/>
            <p:nvPr/>
          </p:nvCxnSpPr>
          <p:spPr bwMode="auto">
            <a:xfrm flipH="1" flipV="1">
              <a:off x="7581900" y="5486400"/>
              <a:ext cx="28025" cy="30013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78293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Comparisons of Some Applications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5912" y="1412775"/>
            <a:ext cx="8828088" cy="527607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altLang="zh-TW" dirty="0" smtClean="0"/>
              <a:t>in situ</a:t>
            </a:r>
          </a:p>
          <a:p>
            <a:pPr>
              <a:spcBef>
                <a:spcPts val="1200"/>
              </a:spcBef>
            </a:pPr>
            <a:r>
              <a:rPr lang="en-US" altLang="zh-TW" dirty="0" smtClean="0"/>
              <a:t>ex situ</a:t>
            </a:r>
          </a:p>
          <a:p>
            <a:pPr>
              <a:spcBef>
                <a:spcPts val="1200"/>
              </a:spcBef>
            </a:pPr>
            <a:r>
              <a:rPr lang="en-US" altLang="zh-TW" dirty="0" smtClean="0"/>
              <a:t>on-line / off-line</a:t>
            </a:r>
          </a:p>
          <a:p>
            <a:pPr>
              <a:spcBef>
                <a:spcPts val="1200"/>
              </a:spcBef>
            </a:pPr>
            <a:r>
              <a:rPr lang="en-US" altLang="zh-TW" dirty="0" smtClean="0"/>
              <a:t>on-the-fly, </a:t>
            </a:r>
          </a:p>
          <a:p>
            <a:pPr>
              <a:spcBef>
                <a:spcPts val="1200"/>
              </a:spcBef>
            </a:pPr>
            <a:r>
              <a:rPr lang="en-US" altLang="zh-TW" dirty="0" smtClean="0"/>
              <a:t>built-in / on-field / embedded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162289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Unsupervised Learning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194646"/>
            <a:ext cx="8828088" cy="561873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altLang="zh-TW" sz="2400" dirty="0"/>
              <a:t>Clustering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altLang="zh-TW" sz="2000" dirty="0"/>
              <a:t>hierarchical </a:t>
            </a:r>
            <a:r>
              <a:rPr lang="en-US" altLang="zh-TW" sz="2000" dirty="0" smtClean="0"/>
              <a:t>clustering</a:t>
            </a:r>
            <a:endParaRPr lang="en-US" altLang="zh-TW" sz="2000" dirty="0"/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altLang="zh-TW" sz="2000" dirty="0"/>
              <a:t>k-means[5]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altLang="zh-TW" sz="2000" dirty="0"/>
              <a:t>mixture models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altLang="zh-TW" sz="2000" dirty="0"/>
              <a:t>DBSCAN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altLang="zh-TW" sz="2000" dirty="0"/>
              <a:t>OPTICS algorithm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altLang="zh-TW" sz="2400" dirty="0"/>
              <a:t>Anomaly detection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altLang="zh-TW" sz="2000" dirty="0"/>
              <a:t>Local Outlier Factor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altLang="zh-TW" sz="2400" dirty="0"/>
              <a:t>Neural Networks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altLang="zh-TW" sz="2000" dirty="0" err="1"/>
              <a:t>Autoencoders</a:t>
            </a:r>
            <a:endParaRPr lang="en-US" altLang="zh-TW" sz="2000" dirty="0"/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altLang="zh-TW" sz="2000" dirty="0"/>
              <a:t>Deep Belief Nets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altLang="zh-TW" sz="2000" dirty="0" err="1"/>
              <a:t>Hebbian</a:t>
            </a:r>
            <a:r>
              <a:rPr lang="en-US" altLang="zh-TW" sz="2000" dirty="0"/>
              <a:t> Learning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altLang="zh-TW" sz="2000" dirty="0"/>
              <a:t>Generative adversarial networks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altLang="zh-TW" sz="2000" dirty="0"/>
              <a:t>Self-organizing map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altLang="zh-TW" sz="2400" dirty="0"/>
              <a:t>Approaches for learning latent variable models such as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altLang="zh-TW" sz="2000" dirty="0"/>
              <a:t>Expectation–maximization algorithm (EM)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altLang="zh-TW" sz="2000" dirty="0"/>
              <a:t>Method of moments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US" altLang="zh-TW" sz="2000" dirty="0"/>
              <a:t>Blind signal separation techniques</a:t>
            </a:r>
          </a:p>
          <a:p>
            <a:pPr lvl="2">
              <a:lnSpc>
                <a:spcPct val="80000"/>
              </a:lnSpc>
              <a:spcBef>
                <a:spcPts val="0"/>
              </a:spcBef>
            </a:pPr>
            <a:r>
              <a:rPr lang="en-US" altLang="zh-TW" dirty="0"/>
              <a:t>Principal component analysis</a:t>
            </a:r>
          </a:p>
          <a:p>
            <a:pPr lvl="2">
              <a:lnSpc>
                <a:spcPct val="80000"/>
              </a:lnSpc>
              <a:spcBef>
                <a:spcPts val="0"/>
              </a:spcBef>
            </a:pPr>
            <a:r>
              <a:rPr lang="en-US" altLang="zh-TW" dirty="0"/>
              <a:t>Independent component analysis</a:t>
            </a:r>
          </a:p>
          <a:p>
            <a:pPr lvl="2">
              <a:lnSpc>
                <a:spcPct val="80000"/>
              </a:lnSpc>
              <a:spcBef>
                <a:spcPts val="0"/>
              </a:spcBef>
            </a:pPr>
            <a:r>
              <a:rPr lang="en-US" altLang="zh-TW" dirty="0"/>
              <a:t>Non-negative matrix factorization</a:t>
            </a:r>
          </a:p>
          <a:p>
            <a:pPr lvl="2">
              <a:lnSpc>
                <a:spcPct val="80000"/>
              </a:lnSpc>
              <a:spcBef>
                <a:spcPts val="0"/>
              </a:spcBef>
            </a:pPr>
            <a:r>
              <a:rPr lang="en-US" altLang="zh-TW" dirty="0"/>
              <a:t>Singular value decomposition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5796136" y="6608137"/>
            <a:ext cx="1523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0" dirty="0" smtClean="0">
                <a:latin typeface="+mn-lt"/>
              </a:rPr>
              <a:t>(Source: Wikipedia)</a:t>
            </a:r>
            <a:endParaRPr lang="zh-TW" altLang="en-US" sz="120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0731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新細明體" panose="02020500000000000000" pitchFamily="18" charset="-120"/>
              </a:rPr>
              <a:t>History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5912" y="1268759"/>
            <a:ext cx="8828088" cy="542009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2400" dirty="0">
                <a:ea typeface="新細明體" panose="02020500000000000000" pitchFamily="18" charset="-120"/>
              </a:rPr>
              <a:t>1943: McCulloch and Pitts model neural networks based on their understanding of neurology.</a:t>
            </a:r>
          </a:p>
          <a:p>
            <a:pPr lvl="1">
              <a:lnSpc>
                <a:spcPct val="80000"/>
              </a:lnSpc>
            </a:pPr>
            <a:r>
              <a:rPr lang="en-US" altLang="zh-TW" sz="2000" dirty="0">
                <a:ea typeface="新細明體" panose="02020500000000000000" pitchFamily="18" charset="-120"/>
              </a:rPr>
              <a:t>Neurons embed simple logic functions:</a:t>
            </a:r>
          </a:p>
          <a:p>
            <a:pPr lvl="2">
              <a:lnSpc>
                <a:spcPct val="80000"/>
              </a:lnSpc>
            </a:pPr>
            <a:r>
              <a:rPr lang="en-US" altLang="zh-TW" dirty="0">
                <a:ea typeface="新細明體" panose="02020500000000000000" pitchFamily="18" charset="-120"/>
              </a:rPr>
              <a:t>a or b</a:t>
            </a:r>
          </a:p>
          <a:p>
            <a:pPr lvl="2">
              <a:lnSpc>
                <a:spcPct val="80000"/>
              </a:lnSpc>
            </a:pPr>
            <a:r>
              <a:rPr lang="en-US" altLang="zh-TW" dirty="0">
                <a:ea typeface="新細明體" panose="02020500000000000000" pitchFamily="18" charset="-120"/>
              </a:rPr>
              <a:t>a and b</a:t>
            </a:r>
          </a:p>
          <a:p>
            <a:pPr>
              <a:lnSpc>
                <a:spcPct val="80000"/>
              </a:lnSpc>
            </a:pPr>
            <a:r>
              <a:rPr lang="en-US" altLang="zh-TW" sz="2400" dirty="0">
                <a:ea typeface="新細明體" panose="02020500000000000000" pitchFamily="18" charset="-120"/>
              </a:rPr>
              <a:t>1950s: </a:t>
            </a:r>
          </a:p>
          <a:p>
            <a:pPr lvl="1">
              <a:lnSpc>
                <a:spcPct val="80000"/>
              </a:lnSpc>
            </a:pPr>
            <a:r>
              <a:rPr lang="en-US" altLang="zh-TW" sz="2000" dirty="0">
                <a:ea typeface="新細明體" panose="02020500000000000000" pitchFamily="18" charset="-120"/>
              </a:rPr>
              <a:t>Farley and Clark </a:t>
            </a:r>
          </a:p>
          <a:p>
            <a:pPr lvl="2">
              <a:lnSpc>
                <a:spcPct val="80000"/>
              </a:lnSpc>
            </a:pPr>
            <a:r>
              <a:rPr lang="en-US" altLang="zh-TW" dirty="0">
                <a:ea typeface="新細明體" panose="02020500000000000000" pitchFamily="18" charset="-120"/>
              </a:rPr>
              <a:t>IBM group that tries to model biological behavior</a:t>
            </a:r>
          </a:p>
          <a:p>
            <a:pPr lvl="2">
              <a:lnSpc>
                <a:spcPct val="80000"/>
              </a:lnSpc>
            </a:pPr>
            <a:r>
              <a:rPr lang="en-US" altLang="zh-TW" dirty="0">
                <a:ea typeface="新細明體" panose="02020500000000000000" pitchFamily="18" charset="-120"/>
              </a:rPr>
              <a:t>Consult neuro-scientists at McGill, whenever stuck</a:t>
            </a:r>
          </a:p>
          <a:p>
            <a:pPr lvl="1">
              <a:lnSpc>
                <a:spcPct val="80000"/>
              </a:lnSpc>
            </a:pPr>
            <a:r>
              <a:rPr lang="en-US" altLang="zh-TW" sz="2000" dirty="0">
                <a:ea typeface="新細明體" panose="02020500000000000000" pitchFamily="18" charset="-120"/>
              </a:rPr>
              <a:t>Rochester, Holland, </a:t>
            </a:r>
            <a:r>
              <a:rPr lang="en-US" altLang="zh-TW" sz="2000" dirty="0" err="1">
                <a:ea typeface="新細明體" panose="02020500000000000000" pitchFamily="18" charset="-120"/>
              </a:rPr>
              <a:t>Haibit</a:t>
            </a:r>
            <a:r>
              <a:rPr lang="en-US" altLang="zh-TW" sz="2000" dirty="0">
                <a:ea typeface="新細明體" panose="02020500000000000000" pitchFamily="18" charset="-120"/>
              </a:rPr>
              <a:t> and </a:t>
            </a:r>
            <a:r>
              <a:rPr lang="en-US" altLang="zh-TW" sz="2000" dirty="0" err="1" smtClean="0">
                <a:ea typeface="新細明體" panose="02020500000000000000" pitchFamily="18" charset="-120"/>
              </a:rPr>
              <a:t>Duda</a:t>
            </a:r>
            <a:endParaRPr lang="en-US" altLang="zh-TW" sz="2000" dirty="0">
              <a:ea typeface="新細明體" panose="02020500000000000000" pitchFamily="18" charset="-120"/>
            </a:endParaRPr>
          </a:p>
          <a:p>
            <a:pPr>
              <a:lnSpc>
                <a:spcPct val="80000"/>
              </a:lnSpc>
            </a:pPr>
            <a:r>
              <a:rPr lang="en-US" altLang="zh-TW" sz="2400" dirty="0">
                <a:ea typeface="新細明體" panose="02020500000000000000" pitchFamily="18" charset="-120"/>
              </a:rPr>
              <a:t>Perceptron (Rosenblatt 1958)</a:t>
            </a:r>
          </a:p>
          <a:p>
            <a:pPr lvl="1">
              <a:lnSpc>
                <a:spcPct val="80000"/>
              </a:lnSpc>
            </a:pPr>
            <a:r>
              <a:rPr lang="en-US" altLang="zh-TW" sz="2000" dirty="0">
                <a:ea typeface="新細明體" panose="02020500000000000000" pitchFamily="18" charset="-120"/>
              </a:rPr>
              <a:t>Three layer system:</a:t>
            </a:r>
          </a:p>
          <a:p>
            <a:pPr lvl="2">
              <a:lnSpc>
                <a:spcPct val="80000"/>
              </a:lnSpc>
            </a:pPr>
            <a:r>
              <a:rPr lang="en-US" altLang="zh-TW" dirty="0">
                <a:ea typeface="新細明體" panose="02020500000000000000" pitchFamily="18" charset="-120"/>
              </a:rPr>
              <a:t>Input nodes</a:t>
            </a:r>
          </a:p>
          <a:p>
            <a:pPr lvl="2">
              <a:lnSpc>
                <a:spcPct val="80000"/>
              </a:lnSpc>
            </a:pPr>
            <a:r>
              <a:rPr lang="en-US" altLang="zh-TW" dirty="0">
                <a:ea typeface="新細明體" panose="02020500000000000000" pitchFamily="18" charset="-120"/>
              </a:rPr>
              <a:t>Output node</a:t>
            </a:r>
          </a:p>
          <a:p>
            <a:pPr lvl="2">
              <a:lnSpc>
                <a:spcPct val="80000"/>
              </a:lnSpc>
            </a:pPr>
            <a:r>
              <a:rPr lang="en-US" altLang="zh-TW" dirty="0">
                <a:ea typeface="新細明體" panose="02020500000000000000" pitchFamily="18" charset="-120"/>
              </a:rPr>
              <a:t>Association layer</a:t>
            </a:r>
          </a:p>
          <a:p>
            <a:pPr lvl="1">
              <a:lnSpc>
                <a:spcPct val="80000"/>
              </a:lnSpc>
            </a:pPr>
            <a:r>
              <a:rPr lang="en-US" altLang="zh-TW" sz="2000" dirty="0">
                <a:ea typeface="新細明體" panose="02020500000000000000" pitchFamily="18" charset="-120"/>
              </a:rPr>
              <a:t>Can learn to connect or associate a given input to a random output </a:t>
            </a:r>
            <a:r>
              <a:rPr lang="en-US" altLang="zh-TW" sz="2000" dirty="0" smtClean="0">
                <a:ea typeface="新細明體" panose="02020500000000000000" pitchFamily="18" charset="-120"/>
              </a:rPr>
              <a:t>unit </a:t>
            </a:r>
            <a:endParaRPr lang="en-US" altLang="zh-TW" sz="2000" dirty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120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Semi-supervised learning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Assumptions</a:t>
            </a:r>
            <a:endParaRPr lang="en-US" altLang="zh-TW" dirty="0"/>
          </a:p>
          <a:p>
            <a:pPr lvl="1"/>
            <a:r>
              <a:rPr lang="en-US" altLang="zh-TW" dirty="0" smtClean="0"/>
              <a:t>Continuity </a:t>
            </a:r>
            <a:r>
              <a:rPr lang="en-US" altLang="zh-TW" dirty="0"/>
              <a:t>assumption</a:t>
            </a:r>
          </a:p>
          <a:p>
            <a:pPr lvl="1"/>
            <a:r>
              <a:rPr lang="en-US" altLang="zh-TW" dirty="0" smtClean="0"/>
              <a:t>Cluster </a:t>
            </a:r>
            <a:r>
              <a:rPr lang="en-US" altLang="zh-TW" dirty="0"/>
              <a:t>assumption</a:t>
            </a:r>
          </a:p>
          <a:p>
            <a:pPr lvl="1"/>
            <a:r>
              <a:rPr lang="en-US" altLang="zh-TW" dirty="0" smtClean="0"/>
              <a:t>Manifold </a:t>
            </a:r>
            <a:r>
              <a:rPr lang="en-US" altLang="zh-TW" dirty="0"/>
              <a:t>assumption</a:t>
            </a:r>
          </a:p>
          <a:p>
            <a:r>
              <a:rPr lang="en-US" altLang="zh-TW" dirty="0" smtClean="0"/>
              <a:t>Methods</a:t>
            </a:r>
            <a:endParaRPr lang="en-US" altLang="zh-TW" dirty="0"/>
          </a:p>
          <a:p>
            <a:pPr lvl="1"/>
            <a:r>
              <a:rPr lang="en-US" altLang="zh-TW" dirty="0" smtClean="0"/>
              <a:t>Generative </a:t>
            </a:r>
            <a:r>
              <a:rPr lang="en-US" altLang="zh-TW" dirty="0"/>
              <a:t>models</a:t>
            </a:r>
          </a:p>
          <a:p>
            <a:pPr lvl="1"/>
            <a:r>
              <a:rPr lang="en-US" altLang="zh-TW" dirty="0" smtClean="0"/>
              <a:t>Low-density </a:t>
            </a:r>
            <a:r>
              <a:rPr lang="en-US" altLang="zh-TW" dirty="0"/>
              <a:t>separation</a:t>
            </a:r>
          </a:p>
          <a:p>
            <a:pPr lvl="1"/>
            <a:r>
              <a:rPr lang="en-US" altLang="zh-TW" dirty="0" smtClean="0"/>
              <a:t>Graph-based </a:t>
            </a:r>
            <a:r>
              <a:rPr lang="en-US" altLang="zh-TW" dirty="0"/>
              <a:t>methods</a:t>
            </a:r>
          </a:p>
          <a:p>
            <a:pPr lvl="1"/>
            <a:r>
              <a:rPr lang="en-US" altLang="zh-TW" dirty="0" smtClean="0"/>
              <a:t>Heuristic </a:t>
            </a:r>
            <a:r>
              <a:rPr lang="en-US" altLang="zh-TW" dirty="0"/>
              <a:t>approaches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2605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Pipeline per layer for Forward/Back Propagation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484784"/>
            <a:ext cx="5704551" cy="3065711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707904" y="6581001"/>
            <a:ext cx="2289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0" dirty="0" smtClean="0">
                <a:latin typeface="Arial" panose="020B0604020202020204" pitchFamily="34" charset="0"/>
                <a:cs typeface="Arial" panose="020B0604020202020204" pitchFamily="34" charset="0"/>
              </a:rPr>
              <a:t>(source: HPCA2017PipeLayer)</a:t>
            </a:r>
            <a:endParaRPr lang="zh-TW" altLang="en-US" sz="12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456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Neural Functional Unit (NFU)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94047"/>
            <a:ext cx="7344816" cy="5187281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232801" y="6453336"/>
            <a:ext cx="2375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0" dirty="0" smtClean="0">
                <a:latin typeface="Arial" panose="020B0604020202020204" pitchFamily="34" charset="0"/>
                <a:cs typeface="Arial" panose="020B0604020202020204" pitchFamily="34" charset="0"/>
              </a:rPr>
              <a:t>(source</a:t>
            </a:r>
            <a:r>
              <a:rPr lang="en-US" altLang="zh-TW" sz="1200" i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TW" sz="1200" i="0" dirty="0" smtClean="0">
                <a:latin typeface="Arial" panose="020B0604020202020204" pitchFamily="34" charset="0"/>
                <a:cs typeface="Arial" panose="020B0604020202020204" pitchFamily="34" charset="0"/>
              </a:rPr>
              <a:t>ASPLOS2014DianNao)</a:t>
            </a:r>
            <a:endParaRPr lang="zh-TW" altLang="en-US" sz="12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449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Neural Processing Unit </a:t>
            </a:r>
            <a:r>
              <a:rPr lang="en-US" altLang="zh-TW" dirty="0"/>
              <a:t>(NPU)</a:t>
            </a:r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710878" y="1166754"/>
            <a:ext cx="8109594" cy="5051138"/>
            <a:chOff x="710878" y="1166754"/>
            <a:chExt cx="8109594" cy="5051138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0878" y="1166754"/>
              <a:ext cx="3524572" cy="5051138"/>
            </a:xfrm>
            <a:prstGeom prst="rect">
              <a:avLst/>
            </a:prstGeom>
          </p:spPr>
        </p:pic>
        <p:sp>
          <p:nvSpPr>
            <p:cNvPr id="5" name="圓角矩形圖說文字 4"/>
            <p:cNvSpPr/>
            <p:nvPr/>
          </p:nvSpPr>
          <p:spPr bwMode="auto">
            <a:xfrm>
              <a:off x="5292080" y="1537372"/>
              <a:ext cx="3528392" cy="4680520"/>
            </a:xfrm>
            <a:prstGeom prst="wedgeRoundRectCallout">
              <a:avLst>
                <a:gd name="adj1" fmla="val -95298"/>
                <a:gd name="adj2" fmla="val -32083"/>
                <a:gd name="adj3" fmla="val 1666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8103" y="1772816"/>
              <a:ext cx="3192355" cy="4104456"/>
            </a:xfrm>
            <a:prstGeom prst="rect">
              <a:avLst/>
            </a:prstGeom>
          </p:spPr>
        </p:pic>
      </p:grpSp>
      <p:sp>
        <p:nvSpPr>
          <p:cNvPr id="6" name="文字方塊 5"/>
          <p:cNvSpPr txBox="1"/>
          <p:nvPr/>
        </p:nvSpPr>
        <p:spPr>
          <a:xfrm>
            <a:off x="3165248" y="6453336"/>
            <a:ext cx="2510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0" dirty="0" smtClean="0">
                <a:latin typeface="Arial" panose="020B0604020202020204" pitchFamily="34" charset="0"/>
                <a:cs typeface="Arial" panose="020B0604020202020204" pitchFamily="34" charset="0"/>
              </a:rPr>
              <a:t>(source</a:t>
            </a:r>
            <a:r>
              <a:rPr lang="en-US" altLang="zh-TW" sz="1200" i="0" dirty="0">
                <a:latin typeface="Arial" panose="020B0604020202020204" pitchFamily="34" charset="0"/>
                <a:cs typeface="Arial" panose="020B0604020202020204" pitchFamily="34" charset="0"/>
              </a:rPr>
              <a:t>: Micro2013Esmaeilzadeh)</a:t>
            </a:r>
            <a:endParaRPr lang="zh-TW" altLang="en-US" sz="12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35066" y="6217892"/>
            <a:ext cx="3998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0" dirty="0" smtClean="0">
                <a:latin typeface="Arial" panose="020B0604020202020204" pitchFamily="34" charset="0"/>
                <a:cs typeface="Arial" panose="020B0604020202020204" pitchFamily="34" charset="0"/>
              </a:rPr>
              <a:t>The acronym NPU can also be Network processing unit.</a:t>
            </a:r>
            <a:endParaRPr lang="zh-TW" altLang="en-US" sz="12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437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Tensor Processor Unit (TPU)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37" y="1268760"/>
            <a:ext cx="6935713" cy="5085383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419872" y="6453336"/>
            <a:ext cx="2026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0" dirty="0" smtClean="0">
                <a:latin typeface="Arial" panose="020B0604020202020204" pitchFamily="34" charset="0"/>
                <a:cs typeface="Arial" panose="020B0604020202020204" pitchFamily="34" charset="0"/>
              </a:rPr>
              <a:t>(source</a:t>
            </a:r>
            <a:r>
              <a:rPr lang="en-US" altLang="zh-TW" sz="1200" i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TW" sz="1200" i="0" dirty="0" smtClean="0">
                <a:latin typeface="Arial" panose="020B0604020202020204" pitchFamily="34" charset="0"/>
                <a:cs typeface="Arial" panose="020B0604020202020204" pitchFamily="34" charset="0"/>
              </a:rPr>
              <a:t>ISCA2017Jouppi)</a:t>
            </a:r>
            <a:endParaRPr lang="zh-TW" altLang="en-US" sz="12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8512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MIT </a:t>
            </a:r>
            <a:r>
              <a:rPr lang="en-US" altLang="zh-TW" dirty="0" err="1" smtClean="0"/>
              <a:t>Eyeriss</a:t>
            </a:r>
            <a:r>
              <a:rPr lang="en-US" altLang="zh-TW" dirty="0" smtClean="0"/>
              <a:t> System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3330360" y="6453336"/>
            <a:ext cx="2180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0" dirty="0" smtClean="0">
                <a:latin typeface="Arial" panose="020B0604020202020204" pitchFamily="34" charset="0"/>
                <a:cs typeface="Arial" panose="020B0604020202020204" pitchFamily="34" charset="0"/>
              </a:rPr>
              <a:t>(source</a:t>
            </a:r>
            <a:r>
              <a:rPr lang="en-US" altLang="zh-TW" sz="1200" i="0" dirty="0">
                <a:latin typeface="Arial" panose="020B0604020202020204" pitchFamily="34" charset="0"/>
                <a:cs typeface="Arial" panose="020B0604020202020204" pitchFamily="34" charset="0"/>
              </a:rPr>
              <a:t>: JSSCC2017Eyeriss)</a:t>
            </a:r>
            <a:endParaRPr lang="zh-TW" altLang="en-US" sz="12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8840"/>
            <a:ext cx="9145016" cy="326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73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 Best Graphics Cards 2021-2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AMD </a:t>
            </a:r>
            <a:r>
              <a:rPr lang="en-US" altLang="zh-TW" dirty="0"/>
              <a:t>Radeon RX 5700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err="1"/>
              <a:t>Nvidia</a:t>
            </a:r>
            <a:r>
              <a:rPr lang="en-US" altLang="zh-TW" dirty="0"/>
              <a:t> GeForce RTX </a:t>
            </a:r>
            <a:r>
              <a:rPr lang="en-US" altLang="zh-TW" dirty="0" smtClean="0"/>
              <a:t>3090 </a:t>
            </a:r>
            <a:r>
              <a:rPr lang="en-US" altLang="zh-TW" dirty="0" err="1"/>
              <a:t>Ti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AMD Radeon RX 5600 XT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err="1"/>
              <a:t>Nvidia</a:t>
            </a:r>
            <a:r>
              <a:rPr lang="en-US" altLang="zh-TW" dirty="0"/>
              <a:t> GeForce RTX 2070 Super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err="1"/>
              <a:t>Nvidia</a:t>
            </a:r>
            <a:r>
              <a:rPr lang="en-US" altLang="zh-TW" dirty="0"/>
              <a:t> GeForce GTX 1660 Super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AMD Radeon VII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err="1"/>
              <a:t>Nvidia</a:t>
            </a:r>
            <a:r>
              <a:rPr lang="en-US" altLang="zh-TW" dirty="0"/>
              <a:t> GeForce RTX 2080 Super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err="1"/>
              <a:t>Zotac</a:t>
            </a:r>
            <a:r>
              <a:rPr lang="en-US" altLang="zh-TW" dirty="0"/>
              <a:t> GeForce GTX 1080 </a:t>
            </a:r>
            <a:r>
              <a:rPr lang="en-US" altLang="zh-TW" dirty="0" err="1"/>
              <a:t>Ti</a:t>
            </a:r>
            <a:r>
              <a:rPr lang="en-US" altLang="zh-TW" dirty="0"/>
              <a:t> Mini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Gigabyte GeForce GTX 1660 OC 6G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PNY GeForce GTX 1660 </a:t>
            </a:r>
            <a:r>
              <a:rPr lang="en-US" altLang="zh-TW" dirty="0" err="1"/>
              <a:t>Ti</a:t>
            </a:r>
            <a:r>
              <a:rPr lang="en-US" altLang="zh-TW" dirty="0"/>
              <a:t> XLR8 Gaming OC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2693244" y="6248696"/>
            <a:ext cx="4073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0" dirty="0" smtClean="0">
                <a:latin typeface="Arial" panose="020B0604020202020204" pitchFamily="34" charset="0"/>
                <a:cs typeface="Arial" panose="020B0604020202020204" pitchFamily="34" charset="0"/>
              </a:rPr>
              <a:t>(source</a:t>
            </a:r>
            <a:r>
              <a:rPr lang="en-US" altLang="zh-TW" sz="1200" i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TW" sz="1200" i="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en-US" altLang="zh-TW" sz="1200" i="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www.techradar.com/news</a:t>
            </a:r>
            <a:r>
              <a:rPr lang="en-US" altLang="zh-TW" sz="1200" i="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altLang="zh-TW" sz="1200" i="0" dirty="0" smtClean="0">
                <a:latin typeface="Arial" panose="020B0604020202020204" pitchFamily="34" charset="0"/>
                <a:cs typeface="Arial" panose="020B0604020202020204" pitchFamily="34" charset="0"/>
              </a:rPr>
              <a:t>Also see </a:t>
            </a:r>
            <a:r>
              <a:rPr lang="en-US" altLang="zh-TW" sz="1200" dirty="0">
                <a:hlinkClick r:id="rId3"/>
              </a:rPr>
              <a:t>https://benchmarks.ul.com/compare/best-gpus</a:t>
            </a:r>
            <a:r>
              <a:rPr lang="en-US" altLang="zh-TW" sz="1200" i="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TW" altLang="en-US" sz="12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4863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panose="02020500000000000000" pitchFamily="18" charset="-120"/>
              </a:rPr>
              <a:t>Cost functions: Loss, Energy, Error </a:t>
            </a:r>
            <a:r>
              <a:rPr lang="en-US" altLang="zh-TW" dirty="0" err="1" smtClean="0">
                <a:ea typeface="新細明體" panose="02020500000000000000" pitchFamily="18" charset="-120"/>
              </a:rPr>
              <a:t>Func</a:t>
            </a:r>
            <a:endParaRPr lang="en-US" altLang="zh-TW" dirty="0">
              <a:ea typeface="新細明體" panose="02020500000000000000" pitchFamily="18" charset="-12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5912" y="1410670"/>
            <a:ext cx="8828088" cy="5618730"/>
          </a:xfrm>
        </p:spPr>
        <p:txBody>
          <a:bodyPr/>
          <a:lstStyle/>
          <a:p>
            <a:r>
              <a:rPr lang="en-US" altLang="zh-TW" dirty="0">
                <a:ea typeface="新細明體" panose="02020500000000000000" pitchFamily="18" charset="-120"/>
              </a:rPr>
              <a:t>Initialize the weights (w</a:t>
            </a:r>
            <a:r>
              <a:rPr lang="en-US" altLang="zh-TW" baseline="-25000" dirty="0">
                <a:ea typeface="新細明體" panose="02020500000000000000" pitchFamily="18" charset="-120"/>
              </a:rPr>
              <a:t>0</a:t>
            </a:r>
            <a:r>
              <a:rPr lang="en-US" altLang="zh-TW" dirty="0">
                <a:ea typeface="新細明體" panose="02020500000000000000" pitchFamily="18" charset="-120"/>
              </a:rPr>
              <a:t>, w</a:t>
            </a:r>
            <a:r>
              <a:rPr lang="en-US" altLang="zh-TW" baseline="-25000" dirty="0">
                <a:ea typeface="新細明體" panose="02020500000000000000" pitchFamily="18" charset="-120"/>
              </a:rPr>
              <a:t>1</a:t>
            </a:r>
            <a:r>
              <a:rPr lang="en-US" altLang="zh-TW" dirty="0">
                <a:ea typeface="新細明體" panose="02020500000000000000" pitchFamily="18" charset="-120"/>
              </a:rPr>
              <a:t>, </a:t>
            </a:r>
            <a:r>
              <a:rPr lang="en-US" altLang="zh-TW" dirty="0">
                <a:latin typeface="Arial" panose="020B0604020202020204" pitchFamily="34" charset="0"/>
                <a:ea typeface="新細明體" panose="02020500000000000000" pitchFamily="18" charset="-120"/>
              </a:rPr>
              <a:t>…</a:t>
            </a:r>
            <a:r>
              <a:rPr lang="en-US" altLang="zh-TW" dirty="0">
                <a:ea typeface="新細明體" panose="02020500000000000000" pitchFamily="18" charset="-120"/>
              </a:rPr>
              <a:t>, </a:t>
            </a:r>
            <a:r>
              <a:rPr lang="en-US" altLang="zh-TW" dirty="0" err="1">
                <a:ea typeface="新細明體" panose="02020500000000000000" pitchFamily="18" charset="-120"/>
              </a:rPr>
              <a:t>w</a:t>
            </a:r>
            <a:r>
              <a:rPr lang="en-US" altLang="zh-TW" baseline="-25000" dirty="0" err="1">
                <a:ea typeface="新細明體" panose="02020500000000000000" pitchFamily="18" charset="-120"/>
              </a:rPr>
              <a:t>k</a:t>
            </a:r>
            <a:r>
              <a:rPr lang="en-US" altLang="zh-TW" dirty="0">
                <a:ea typeface="新細明體" panose="02020500000000000000" pitchFamily="18" charset="-120"/>
              </a:rPr>
              <a:t>)</a:t>
            </a:r>
          </a:p>
          <a:p>
            <a:endParaRPr lang="en-US" altLang="zh-TW" dirty="0">
              <a:ea typeface="新細明體" panose="02020500000000000000" pitchFamily="18" charset="-120"/>
            </a:endParaRPr>
          </a:p>
          <a:p>
            <a:r>
              <a:rPr lang="en-US" altLang="zh-TW" dirty="0">
                <a:ea typeface="新細明體" panose="02020500000000000000" pitchFamily="18" charset="-120"/>
              </a:rPr>
              <a:t>Adjust the weights in such a way that the output of ANN is consistent with class labels of training examples</a:t>
            </a:r>
          </a:p>
          <a:p>
            <a:pPr lvl="1"/>
            <a:r>
              <a:rPr lang="en-US" altLang="zh-TW" dirty="0">
                <a:ea typeface="新細明體" panose="02020500000000000000" pitchFamily="18" charset="-120"/>
              </a:rPr>
              <a:t>Error function:</a:t>
            </a:r>
          </a:p>
          <a:p>
            <a:pPr lvl="1"/>
            <a:endParaRPr lang="en-US" altLang="zh-TW" dirty="0">
              <a:ea typeface="新細明體" panose="02020500000000000000" pitchFamily="18" charset="-120"/>
            </a:endParaRPr>
          </a:p>
          <a:p>
            <a:pPr lvl="1"/>
            <a:r>
              <a:rPr lang="en-US" altLang="zh-TW" dirty="0">
                <a:ea typeface="新細明體" panose="02020500000000000000" pitchFamily="18" charset="-120"/>
              </a:rPr>
              <a:t>Find the weights </a:t>
            </a:r>
            <a:r>
              <a:rPr lang="en-US" altLang="zh-TW" dirty="0" err="1">
                <a:ea typeface="新細明體" panose="02020500000000000000" pitchFamily="18" charset="-120"/>
              </a:rPr>
              <a:t>w</a:t>
            </a:r>
            <a:r>
              <a:rPr lang="en-US" altLang="zh-TW" baseline="-25000" dirty="0" err="1">
                <a:ea typeface="新細明體" panose="02020500000000000000" pitchFamily="18" charset="-120"/>
              </a:rPr>
              <a:t>i</a:t>
            </a:r>
            <a:r>
              <a:rPr lang="en-US" altLang="zh-TW" dirty="0" err="1">
                <a:latin typeface="Arial" panose="020B0604020202020204" pitchFamily="34" charset="0"/>
                <a:ea typeface="新細明體" panose="02020500000000000000" pitchFamily="18" charset="-120"/>
              </a:rPr>
              <a:t>’</a:t>
            </a:r>
            <a:r>
              <a:rPr lang="en-US" altLang="zh-TW" dirty="0" err="1">
                <a:ea typeface="新細明體" panose="02020500000000000000" pitchFamily="18" charset="-120"/>
              </a:rPr>
              <a:t>s</a:t>
            </a:r>
            <a:r>
              <a:rPr lang="en-US" altLang="zh-TW" dirty="0">
                <a:ea typeface="新細明體" panose="02020500000000000000" pitchFamily="18" charset="-120"/>
              </a:rPr>
              <a:t> that minimize the above error function</a:t>
            </a:r>
          </a:p>
          <a:p>
            <a:pPr lvl="2"/>
            <a:r>
              <a:rPr lang="en-US" altLang="zh-TW" sz="2400" dirty="0">
                <a:ea typeface="新細明體" panose="02020500000000000000" pitchFamily="18" charset="-120"/>
              </a:rPr>
              <a:t> e.g., gradient descent, backpropagation algorithm</a:t>
            </a:r>
          </a:p>
        </p:txBody>
      </p:sp>
      <p:graphicFrame>
        <p:nvGraphicFramePr>
          <p:cNvPr id="22532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364534282"/>
              </p:ext>
            </p:extLst>
          </p:nvPr>
        </p:nvGraphicFramePr>
        <p:xfrm>
          <a:off x="3707904" y="3645024"/>
          <a:ext cx="3316288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3" imgW="1434960" imgH="368280" progId="Equation.3">
                  <p:embed/>
                </p:oleObj>
              </mc:Choice>
              <mc:Fallback>
                <p:oleObj name="Equation" r:id="rId3" imgW="1434960" imgH="368280" progId="Equation.3">
                  <p:embed/>
                  <p:pic>
                    <p:nvPicPr>
                      <p:cNvPr id="225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3645024"/>
                        <a:ext cx="3316288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0743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100" dirty="0">
                <a:ea typeface="新細明體" panose="02020500000000000000" pitchFamily="18" charset="-120"/>
              </a:rPr>
              <a:t>Gradient </a:t>
            </a:r>
            <a:r>
              <a:rPr lang="en-US" altLang="zh-TW" sz="3100" dirty="0" smtClean="0">
                <a:ea typeface="新細明體" panose="02020500000000000000" pitchFamily="18" charset="-120"/>
              </a:rPr>
              <a:t>Descent Rule</a:t>
            </a:r>
            <a:endParaRPr lang="en-US" altLang="zh-TW" sz="3100" dirty="0">
              <a:ea typeface="新細明體" panose="02020500000000000000" pitchFamily="18" charset="-120"/>
            </a:endParaRP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50938"/>
            <a:ext cx="8839200" cy="5173662"/>
          </a:xfrm>
        </p:spPr>
        <p:txBody>
          <a:bodyPr/>
          <a:lstStyle/>
          <a:p>
            <a:r>
              <a:rPr lang="en-US" altLang="zh-TW">
                <a:ea typeface="新細明體" panose="02020500000000000000" pitchFamily="18" charset="-120"/>
              </a:rPr>
              <a:t>Maximum of a concave function = minimum of a convex function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TW" b="1">
                <a:solidFill>
                  <a:srgbClr val="CC0000"/>
                </a:solidFill>
                <a:ea typeface="新細明體" panose="02020500000000000000" pitchFamily="18" charset="-120"/>
              </a:rPr>
              <a:t>Gradient ascent (concave) / Gradient descent (convex)</a:t>
            </a:r>
          </a:p>
        </p:txBody>
      </p:sp>
      <p:pic>
        <p:nvPicPr>
          <p:cNvPr id="1669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9067800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7805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00FF"/>
                </a:solidFill>
                <a:latin typeface="+mj-ea"/>
              </a:rPr>
              <a:t>電子系學生看「人工智慧</a:t>
            </a:r>
            <a:r>
              <a:rPr lang="zh-TW" altLang="en-US" dirty="0">
                <a:solidFill>
                  <a:srgbClr val="0000FF"/>
                </a:solidFill>
                <a:latin typeface="+mj-ea"/>
              </a:rPr>
              <a:t>及其</a:t>
            </a:r>
            <a:r>
              <a:rPr lang="zh-TW" altLang="en-US" dirty="0" smtClean="0">
                <a:solidFill>
                  <a:srgbClr val="0000FF"/>
                </a:solidFill>
                <a:latin typeface="+mj-ea"/>
              </a:rPr>
              <a:t>應用」</a:t>
            </a:r>
            <a:endParaRPr lang="en-US" altLang="zh-TW" dirty="0">
              <a:solidFill>
                <a:srgbClr val="0000FF"/>
              </a:solidFill>
              <a:latin typeface="+mj-ea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0" y="1622173"/>
            <a:ext cx="9187014" cy="4126417"/>
            <a:chOff x="0" y="1622173"/>
            <a:chExt cx="9187014" cy="4126417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0496" y="2020483"/>
              <a:ext cx="936104" cy="667636"/>
            </a:xfrm>
            <a:prstGeom prst="rect">
              <a:avLst/>
            </a:prstGeom>
          </p:spPr>
        </p:pic>
        <p:sp>
          <p:nvSpPr>
            <p:cNvPr id="4" name="文字方塊 3"/>
            <p:cNvSpPr txBox="1"/>
            <p:nvPr/>
          </p:nvSpPr>
          <p:spPr>
            <a:xfrm>
              <a:off x="214471" y="2452530"/>
              <a:ext cx="790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0" dirty="0" smtClean="0">
                  <a:solidFill>
                    <a:srgbClr val="0000FF"/>
                  </a:solidFill>
                </a:rPr>
                <a:t>LiDAR</a:t>
              </a:r>
              <a:endParaRPr lang="zh-TW" altLang="en-US" i="0" dirty="0">
                <a:solidFill>
                  <a:srgbClr val="0000FF"/>
                </a:solidFill>
              </a:endParaRPr>
            </a:p>
          </p:txBody>
        </p:sp>
        <p:pic>
          <p:nvPicPr>
            <p:cNvPr id="5124" name="Picture 4" descr="ASUS Webcam C3｜串流媒體｜ASUS 台灣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376" y="2754861"/>
              <a:ext cx="965921" cy="965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文字方塊 9"/>
            <p:cNvSpPr txBox="1"/>
            <p:nvPr/>
          </p:nvSpPr>
          <p:spPr>
            <a:xfrm>
              <a:off x="129096" y="3353695"/>
              <a:ext cx="96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0" dirty="0" smtClean="0">
                  <a:solidFill>
                    <a:srgbClr val="0000FF"/>
                  </a:solidFill>
                </a:rPr>
                <a:t>Camera</a:t>
              </a:r>
              <a:endParaRPr lang="zh-TW" altLang="en-US" i="0" dirty="0">
                <a:solidFill>
                  <a:srgbClr val="0000FF"/>
                </a:solidFill>
              </a:endParaRPr>
            </a:p>
          </p:txBody>
        </p:sp>
        <p:pic>
          <p:nvPicPr>
            <p:cNvPr id="5126" name="Picture 6" descr="HC1657162 - Dynamic Vocal Microphone | Findel Internationa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96" y="3891187"/>
              <a:ext cx="677283" cy="677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文字方塊 11"/>
            <p:cNvSpPr txBox="1"/>
            <p:nvPr/>
          </p:nvSpPr>
          <p:spPr>
            <a:xfrm>
              <a:off x="146283" y="4134950"/>
              <a:ext cx="1360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0" dirty="0" smtClean="0">
                  <a:solidFill>
                    <a:srgbClr val="0000FF"/>
                  </a:solidFill>
                </a:rPr>
                <a:t>Microphone</a:t>
              </a:r>
              <a:endParaRPr lang="zh-TW" altLang="en-US" i="0" dirty="0">
                <a:solidFill>
                  <a:srgbClr val="0000FF"/>
                </a:solidFill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0" y="1647097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0" dirty="0" smtClean="0">
                  <a:solidFill>
                    <a:srgbClr val="0000FF"/>
                  </a:solidFill>
                </a:rPr>
                <a:t>Sensors</a:t>
              </a:r>
              <a:endParaRPr lang="zh-TW" altLang="en-US" b="1" i="0" dirty="0">
                <a:solidFill>
                  <a:srgbClr val="0000FF"/>
                </a:solidFill>
              </a:endParaRPr>
            </a:p>
          </p:txBody>
        </p:sp>
        <p:pic>
          <p:nvPicPr>
            <p:cNvPr id="5128" name="Picture 8" descr="整合式ADC 模組能克服設計難題| DigiKe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2285" y="2094832"/>
              <a:ext cx="2014933" cy="926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4" name="Picture 14" descr="4 bit DAC using op-amp - Circuit Feve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6174" y="2479993"/>
              <a:ext cx="1240486" cy="764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6" name="Picture 16" descr="711 - Adafruit - DC Motor, Hobby, Prototypi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8214" y="2195744"/>
              <a:ext cx="1445786" cy="938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76660" y="3314978"/>
              <a:ext cx="925091" cy="914850"/>
            </a:xfrm>
            <a:prstGeom prst="rect">
              <a:avLst/>
            </a:prstGeom>
          </p:spPr>
        </p:pic>
        <p:pic>
          <p:nvPicPr>
            <p:cNvPr id="5138" name="Picture 18" descr="神經網路如何幫助製造業檢測| 康耐視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5960" y="2433617"/>
              <a:ext cx="2512264" cy="1139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文字方塊 20"/>
            <p:cNvSpPr txBox="1"/>
            <p:nvPr/>
          </p:nvSpPr>
          <p:spPr>
            <a:xfrm>
              <a:off x="1211854" y="1647097"/>
              <a:ext cx="16001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0" dirty="0" smtClean="0">
                  <a:solidFill>
                    <a:srgbClr val="0000FF"/>
                  </a:solidFill>
                </a:rPr>
                <a:t>Transducers</a:t>
              </a:r>
              <a:endParaRPr lang="zh-TW" altLang="en-US" b="1" i="0" dirty="0">
                <a:solidFill>
                  <a:srgbClr val="0000FF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2928654" y="1647097"/>
              <a:ext cx="6575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0" dirty="0" smtClean="0">
                  <a:solidFill>
                    <a:srgbClr val="0000FF"/>
                  </a:solidFill>
                </a:rPr>
                <a:t>DSP</a:t>
              </a:r>
              <a:endParaRPr lang="zh-TW" altLang="en-US" b="1" i="0" dirty="0">
                <a:solidFill>
                  <a:srgbClr val="0000FF"/>
                </a:solidFill>
              </a:endParaRPr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3702887" y="1647097"/>
              <a:ext cx="6944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0" dirty="0" smtClean="0">
                  <a:solidFill>
                    <a:srgbClr val="0000FF"/>
                  </a:solidFill>
                </a:rPr>
                <a:t>CNN</a:t>
              </a:r>
              <a:endParaRPr lang="zh-TW" altLang="en-US" b="1" i="0" dirty="0">
                <a:solidFill>
                  <a:srgbClr val="0000FF"/>
                </a:solidFill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4513990" y="1645421"/>
              <a:ext cx="715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0" dirty="0" smtClean="0">
                  <a:solidFill>
                    <a:srgbClr val="0000FF"/>
                  </a:solidFill>
                </a:rPr>
                <a:t>DNN</a:t>
              </a:r>
              <a:endParaRPr lang="zh-TW" altLang="en-US" b="1" i="0" dirty="0">
                <a:solidFill>
                  <a:srgbClr val="0000FF"/>
                </a:solidFill>
              </a:endParaRP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5345932" y="1645421"/>
              <a:ext cx="1577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0" dirty="0" err="1" smtClean="0">
                  <a:solidFill>
                    <a:srgbClr val="0000FF"/>
                  </a:solidFill>
                </a:rPr>
                <a:t>DecisionNet</a:t>
              </a:r>
              <a:endParaRPr lang="zh-TW" altLang="en-US" b="1" i="0" dirty="0">
                <a:solidFill>
                  <a:srgbClr val="0000FF"/>
                </a:solidFill>
              </a:endParaRPr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7040290" y="1645421"/>
              <a:ext cx="10166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0" dirty="0" smtClean="0">
                  <a:solidFill>
                    <a:srgbClr val="0000FF"/>
                  </a:solidFill>
                </a:rPr>
                <a:t>Drivers</a:t>
              </a:r>
              <a:endParaRPr lang="zh-TW" altLang="en-US" b="1" i="0" dirty="0">
                <a:solidFill>
                  <a:srgbClr val="0000FF"/>
                </a:solidFill>
              </a:endParaRPr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8173596" y="1622173"/>
              <a:ext cx="10134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0" dirty="0" smtClean="0">
                  <a:solidFill>
                    <a:srgbClr val="0000FF"/>
                  </a:solidFill>
                </a:rPr>
                <a:t>Human</a:t>
              </a:r>
              <a:endParaRPr lang="zh-TW" altLang="en-US" b="1" i="0" dirty="0">
                <a:solidFill>
                  <a:srgbClr val="0000FF"/>
                </a:solidFill>
              </a:endParaRPr>
            </a:p>
          </p:txBody>
        </p:sp>
        <p:pic>
          <p:nvPicPr>
            <p:cNvPr id="5140" name="Picture 20" descr="What is a Digital Signal Processor (DSP)? - MusicCritic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736" y="3942644"/>
              <a:ext cx="2190391" cy="1251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文字方塊 31"/>
            <p:cNvSpPr txBox="1"/>
            <p:nvPr/>
          </p:nvSpPr>
          <p:spPr>
            <a:xfrm>
              <a:off x="4564014" y="5379258"/>
              <a:ext cx="1311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0" dirty="0" smtClean="0">
                  <a:solidFill>
                    <a:srgbClr val="0000FF"/>
                  </a:solidFill>
                </a:rPr>
                <a:t>IC Design</a:t>
              </a:r>
              <a:endParaRPr lang="zh-TW" altLang="en-US" b="1" i="0" dirty="0">
                <a:solidFill>
                  <a:srgbClr val="0000FF"/>
                </a:solidFill>
              </a:endParaRPr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4914137" y="3549752"/>
              <a:ext cx="77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0" dirty="0" smtClean="0">
                  <a:solidFill>
                    <a:srgbClr val="0000FF"/>
                  </a:solidFill>
                </a:rPr>
                <a:t>Math</a:t>
              </a:r>
              <a:endParaRPr lang="zh-TW" altLang="en-US" b="1" i="0" dirty="0">
                <a:solidFill>
                  <a:srgbClr val="0000FF"/>
                </a:solidFill>
              </a:endParaRPr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2902692" y="3549752"/>
              <a:ext cx="1981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0" dirty="0" smtClean="0">
                  <a:solidFill>
                    <a:srgbClr val="0000FF"/>
                  </a:solidFill>
                </a:rPr>
                <a:t>Number Theory</a:t>
              </a:r>
              <a:endParaRPr lang="zh-TW" altLang="en-US" b="1" i="0" dirty="0">
                <a:solidFill>
                  <a:srgbClr val="0000FF"/>
                </a:solidFill>
              </a:endParaRPr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5662533" y="3549752"/>
              <a:ext cx="1869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i="0" dirty="0" smtClean="0">
                  <a:solidFill>
                    <a:srgbClr val="0000FF"/>
                  </a:solidFill>
                </a:rPr>
                <a:t>Linear Algebra</a:t>
              </a:r>
              <a:endParaRPr lang="zh-TW" altLang="en-US" b="1" i="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0520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新細明體" panose="02020500000000000000" pitchFamily="18" charset="-120"/>
              </a:rPr>
              <a:t>History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5912" y="1268759"/>
            <a:ext cx="8828088" cy="542009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2800" dirty="0" smtClean="0">
                <a:ea typeface="新細明體" panose="02020500000000000000" pitchFamily="18" charset="-120"/>
              </a:rPr>
              <a:t>Minsky </a:t>
            </a:r>
            <a:r>
              <a:rPr lang="en-US" altLang="zh-TW" sz="2800" dirty="0">
                <a:ea typeface="新細明體" panose="02020500000000000000" pitchFamily="18" charset="-120"/>
              </a:rPr>
              <a:t>and </a:t>
            </a:r>
            <a:r>
              <a:rPr lang="en-US" altLang="zh-TW" sz="2800" dirty="0" err="1">
                <a:ea typeface="新細明體" panose="02020500000000000000" pitchFamily="18" charset="-120"/>
              </a:rPr>
              <a:t>Papert</a:t>
            </a:r>
            <a:endParaRPr lang="en-US" altLang="zh-TW" sz="2800" dirty="0">
              <a:ea typeface="新細明體" panose="02020500000000000000" pitchFamily="18" charset="-120"/>
            </a:endParaRPr>
          </a:p>
          <a:p>
            <a:pPr lvl="1">
              <a:lnSpc>
                <a:spcPct val="80000"/>
              </a:lnSpc>
            </a:pPr>
            <a:r>
              <a:rPr lang="en-US" altLang="zh-TW" sz="2400" dirty="0">
                <a:ea typeface="新細明體" panose="02020500000000000000" pitchFamily="18" charset="-120"/>
              </a:rPr>
              <a:t>Showed that a single layer perceptron cannot learn the XOR of two binary inputs</a:t>
            </a:r>
          </a:p>
          <a:p>
            <a:pPr lvl="1">
              <a:lnSpc>
                <a:spcPct val="80000"/>
              </a:lnSpc>
            </a:pPr>
            <a:r>
              <a:rPr lang="en-US" altLang="zh-TW" sz="2400" dirty="0">
                <a:ea typeface="新細明體" panose="02020500000000000000" pitchFamily="18" charset="-120"/>
              </a:rPr>
              <a:t>Lead to loss of interest (and funding) in the </a:t>
            </a:r>
            <a:r>
              <a:rPr lang="en-US" altLang="zh-TW" sz="2400" dirty="0" smtClean="0">
                <a:ea typeface="新細明體" panose="02020500000000000000" pitchFamily="18" charset="-120"/>
              </a:rPr>
              <a:t>field</a:t>
            </a:r>
          </a:p>
          <a:p>
            <a:pPr>
              <a:lnSpc>
                <a:spcPct val="80000"/>
              </a:lnSpc>
            </a:pPr>
            <a:r>
              <a:rPr lang="en-US" altLang="zh-TW" dirty="0">
                <a:ea typeface="新細明體" panose="02020500000000000000" pitchFamily="18" charset="-120"/>
              </a:rPr>
              <a:t>Perceptron (Rosenblatt 1958)</a:t>
            </a:r>
          </a:p>
          <a:p>
            <a:pPr lvl="1">
              <a:lnSpc>
                <a:spcPct val="80000"/>
              </a:lnSpc>
            </a:pPr>
            <a:r>
              <a:rPr lang="en-US" altLang="zh-TW" dirty="0">
                <a:ea typeface="新細明體" panose="02020500000000000000" pitchFamily="18" charset="-120"/>
              </a:rPr>
              <a:t>Association units A</a:t>
            </a:r>
            <a:r>
              <a:rPr lang="en-US" altLang="zh-TW" baseline="-25000" dirty="0">
                <a:ea typeface="新細明體" panose="02020500000000000000" pitchFamily="18" charset="-120"/>
              </a:rPr>
              <a:t>1</a:t>
            </a:r>
            <a:r>
              <a:rPr lang="en-US" altLang="zh-TW" dirty="0">
                <a:ea typeface="新細明體" panose="02020500000000000000" pitchFamily="18" charset="-120"/>
              </a:rPr>
              <a:t>, A</a:t>
            </a:r>
            <a:r>
              <a:rPr lang="en-US" altLang="zh-TW" baseline="-25000" dirty="0">
                <a:ea typeface="新細明體" panose="02020500000000000000" pitchFamily="18" charset="-120"/>
              </a:rPr>
              <a:t>2</a:t>
            </a:r>
            <a:r>
              <a:rPr lang="en-US" altLang="zh-TW" dirty="0">
                <a:ea typeface="新細明體" panose="02020500000000000000" pitchFamily="18" charset="-120"/>
              </a:rPr>
              <a:t>, … extract features from user input</a:t>
            </a:r>
          </a:p>
          <a:p>
            <a:pPr lvl="1">
              <a:lnSpc>
                <a:spcPct val="80000"/>
              </a:lnSpc>
            </a:pPr>
            <a:r>
              <a:rPr lang="en-US" altLang="zh-TW" dirty="0">
                <a:ea typeface="新細明體" panose="02020500000000000000" pitchFamily="18" charset="-120"/>
              </a:rPr>
              <a:t>Output is weighted and associated</a:t>
            </a:r>
          </a:p>
          <a:p>
            <a:pPr lvl="1">
              <a:lnSpc>
                <a:spcPct val="80000"/>
              </a:lnSpc>
            </a:pPr>
            <a:r>
              <a:rPr lang="en-US" altLang="zh-TW" dirty="0">
                <a:ea typeface="新細明體" panose="02020500000000000000" pitchFamily="18" charset="-120"/>
              </a:rPr>
              <a:t>Function fires if weighted sum of input exceeds a threshold.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altLang="zh-TW" sz="2400" dirty="0">
              <a:ea typeface="新細明體" panose="02020500000000000000" pitchFamily="18" charset="-12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736740"/>
            <a:ext cx="3062139" cy="195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31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214313"/>
            <a:ext cx="7812360" cy="693737"/>
          </a:xfrm>
        </p:spPr>
        <p:txBody>
          <a:bodyPr/>
          <a:lstStyle/>
          <a:p>
            <a:r>
              <a:rPr lang="en-US" altLang="zh-TW" sz="3600" b="1" dirty="0" smtClean="0"/>
              <a:t>Syllabus of 109-1 NNA</a:t>
            </a:r>
            <a:endParaRPr lang="zh-TW" altLang="en-US" sz="36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472608"/>
          </a:xfrm>
        </p:spPr>
        <p:txBody>
          <a:bodyPr numCol="2"/>
          <a:lstStyle/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Overviews and Background (3hr)</a:t>
            </a:r>
          </a:p>
          <a:p>
            <a:pPr marL="628650" lvl="1" indent="-2286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Installation and online platforms</a:t>
            </a:r>
          </a:p>
          <a:p>
            <a:pPr marL="628650" lvl="1" indent="-2286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Simple NN examples</a:t>
            </a:r>
          </a:p>
          <a:p>
            <a:pPr marL="628650" lvl="1" indent="-2286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Python/</a:t>
            </a:r>
            <a:r>
              <a:rPr lang="en-US" altLang="zh-TW" sz="1600" dirty="0" err="1" smtClean="0"/>
              <a:t>Tensorflow</a:t>
            </a:r>
            <a:r>
              <a:rPr lang="en-US" altLang="zh-TW" sz="1600" dirty="0" smtClean="0"/>
              <a:t>/</a:t>
            </a:r>
            <a:r>
              <a:rPr lang="en-US" altLang="zh-TW" sz="1600" dirty="0" err="1" smtClean="0"/>
              <a:t>Keras</a:t>
            </a:r>
            <a:endParaRPr lang="en-US" altLang="zh-TW" sz="1600" dirty="0" smtClean="0"/>
          </a:p>
          <a:p>
            <a:pPr marL="628650" lvl="1" indent="-2286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Terminology </a:t>
            </a:r>
            <a:r>
              <a:rPr lang="en-US" altLang="zh-TW" sz="1600" dirty="0"/>
              <a:t>and </a:t>
            </a:r>
            <a:r>
              <a:rPr lang="en-US" altLang="zh-TW" sz="1600" dirty="0" smtClean="0"/>
              <a:t>Metrics</a:t>
            </a:r>
            <a:endParaRPr lang="en-US" altLang="zh-TW" sz="2000" b="0" dirty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/>
              <a:t>Basics and </a:t>
            </a:r>
            <a:r>
              <a:rPr lang="en-US" altLang="zh-TW" sz="2000" b="0" dirty="0" smtClean="0"/>
              <a:t>Reviews (3hr)</a:t>
            </a:r>
            <a:endParaRPr lang="en-US" altLang="zh-TW" sz="2000" b="0" dirty="0"/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programming and scripting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linear algebra and number theory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probability and statistics, </a:t>
            </a:r>
            <a:r>
              <a:rPr lang="en-US" altLang="zh-TW" sz="1600" dirty="0" smtClean="0"/>
              <a:t>differential</a:t>
            </a:r>
            <a:endParaRPr lang="en-US" altLang="zh-TW" sz="2000" b="0" dirty="0" smtClean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Model Types and Selection (3hr)</a:t>
            </a:r>
            <a:endParaRPr lang="en-US" altLang="zh-TW" sz="1600" b="0" dirty="0" smtClean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Computer </a:t>
            </a:r>
            <a:r>
              <a:rPr lang="en-US" altLang="zh-TW" sz="2000" b="0" dirty="0"/>
              <a:t>Architecture and Hardware </a:t>
            </a:r>
            <a:r>
              <a:rPr lang="en-US" altLang="zh-TW" sz="2000" b="0" dirty="0" smtClean="0"/>
              <a:t>Accelerators (3hr)</a:t>
            </a:r>
            <a:endParaRPr lang="en-US" altLang="zh-TW" sz="2000" b="0" dirty="0"/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CPU, GPU, GPGPU, NPU, VPU, TPU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FPGA, AI-</a:t>
            </a:r>
            <a:r>
              <a:rPr lang="en-US" altLang="zh-TW" sz="1600" dirty="0" err="1"/>
              <a:t>SoPC</a:t>
            </a:r>
            <a:endParaRPr lang="en-US" altLang="zh-TW" sz="1600" dirty="0"/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Data Flow Graph and Optimization</a:t>
            </a:r>
            <a:endParaRPr lang="en-US" altLang="zh-TW" sz="2000" dirty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/>
              <a:t>Memory Access </a:t>
            </a:r>
            <a:r>
              <a:rPr lang="en-US" altLang="zh-TW" sz="2000" b="0" dirty="0" smtClean="0"/>
              <a:t>Techniques (3hr)</a:t>
            </a:r>
            <a:endParaRPr lang="en-US" altLang="zh-TW" sz="2000" b="0" dirty="0"/>
          </a:p>
          <a:p>
            <a:pPr marL="622300" lvl="1" indent="-22225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Allocation of Conventional Memory</a:t>
            </a:r>
          </a:p>
          <a:p>
            <a:pPr marL="622300" lvl="1" indent="-22225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Direct Memory Access</a:t>
            </a:r>
          </a:p>
          <a:p>
            <a:pPr marL="622300" lvl="1" indent="-22225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CUDA</a:t>
            </a:r>
          </a:p>
          <a:p>
            <a:pPr marL="622300" lvl="1" indent="-22225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/>
              <a:t>Computing in </a:t>
            </a:r>
            <a:r>
              <a:rPr lang="en-US" altLang="zh-TW" sz="1600" dirty="0" smtClean="0"/>
              <a:t>Memory</a:t>
            </a:r>
            <a:endParaRPr lang="en-US" altLang="zh-TW" sz="2000" b="0" dirty="0" smtClean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Residue Number Systems (6hr)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Linear Algebra and Number Theory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Overflow-aware VPA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b="0" dirty="0" smtClean="0"/>
              <a:t>Approximate RNS</a:t>
            </a:r>
            <a:br>
              <a:rPr lang="en-US" altLang="zh-TW" sz="1600" b="0" dirty="0" smtClean="0"/>
            </a:br>
            <a:endParaRPr lang="en-US" altLang="zh-TW" sz="1600" b="0" dirty="0" smtClean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Approximate Computing (6hr)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Naturally </a:t>
            </a:r>
            <a:r>
              <a:rPr lang="en-US" altLang="zh-TW" sz="1600" dirty="0"/>
              <a:t>approximating: analogue and binary truncation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TCB/BCB Approximating for Batch Learning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Range LUT using Range CAM</a:t>
            </a:r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/>
              <a:t>Pruning and </a:t>
            </a:r>
            <a:r>
              <a:rPr lang="en-US" altLang="zh-TW" sz="2000" b="0" dirty="0" smtClean="0"/>
              <a:t>Self-Healing (6hr)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400" dirty="0" smtClean="0"/>
              <a:t>Random dropping</a:t>
            </a:r>
            <a:endParaRPr lang="en-US" altLang="zh-TW" sz="1400" b="0" dirty="0" smtClean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Labeling Acceleration: Generative Adversarial Networks  (3hr)</a:t>
            </a:r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Structure Mapping for Parallelization (3hr)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Technology Mapping: </a:t>
            </a:r>
            <a:r>
              <a:rPr lang="en-US" altLang="zh-TW" sz="1600" dirty="0"/>
              <a:t>Logic and </a:t>
            </a:r>
            <a:r>
              <a:rPr lang="en-US" altLang="zh-TW" sz="1600" dirty="0" smtClean="0"/>
              <a:t>Modular</a:t>
            </a:r>
            <a:endParaRPr lang="en-US" altLang="zh-TW" sz="1600" dirty="0"/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MAC, FMA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Deep stacking network</a:t>
            </a:r>
            <a:endParaRPr lang="en-US" altLang="zh-TW" sz="2000" b="0" dirty="0" smtClean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/>
              <a:t>Model Compression and Optimization (3hr</a:t>
            </a:r>
            <a:r>
              <a:rPr lang="en-US" altLang="zh-TW" sz="2000" b="0" dirty="0" smtClean="0"/>
              <a:t>)</a:t>
            </a:r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Analogue Neural Networks (4hr)</a:t>
            </a:r>
          </a:p>
          <a:p>
            <a:pPr marL="714375" lvl="1" indent="-314325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RRAM, MRAM, Charge Cap, OTA</a:t>
            </a:r>
            <a:endParaRPr lang="en-US" altLang="zh-TW" sz="1600" b="0" dirty="0" smtClean="0"/>
          </a:p>
          <a:p>
            <a:pPr marL="457200" indent="-457200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b="0" dirty="0" smtClean="0"/>
              <a:t>Meta Learning (2hr)</a:t>
            </a:r>
          </a:p>
          <a:p>
            <a:pPr marL="627063" lvl="1" indent="-227013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One-shot learning</a:t>
            </a:r>
          </a:p>
          <a:p>
            <a:pPr marL="627063" lvl="1" indent="-227013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smtClean="0"/>
              <a:t>On-line Reconfiguration</a:t>
            </a:r>
          </a:p>
          <a:p>
            <a:pPr marL="627063" lvl="1" indent="-227013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dirty="0" err="1" smtClean="0"/>
              <a:t>Kohonen</a:t>
            </a:r>
            <a:r>
              <a:rPr lang="en-US" altLang="zh-TW" sz="1600" dirty="0" smtClean="0"/>
              <a:t> Self-Organizing Machine</a:t>
            </a:r>
          </a:p>
          <a:p>
            <a:pPr marL="627063" lvl="1" indent="-227013">
              <a:lnSpc>
                <a:spcPct val="8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1600" b="0" dirty="0" smtClean="0"/>
              <a:t>NN Design Learning</a:t>
            </a:r>
            <a:r>
              <a:rPr lang="en-US" altLang="zh-TW" sz="1600" dirty="0"/>
              <a:t> : learn to learn</a:t>
            </a:r>
            <a:endParaRPr lang="en-US" altLang="zh-TW" sz="1600" b="0" dirty="0" smtClean="0"/>
          </a:p>
        </p:txBody>
      </p:sp>
    </p:spTree>
    <p:extLst>
      <p:ext uri="{BB962C8B-B14F-4D97-AF65-F5344CB8AC3E}">
        <p14:creationId xmlns:p14="http://schemas.microsoft.com/office/powerpoint/2010/main" val="128709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ypes of Neural Networks Source - Medium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8"/>
            <a:ext cx="4305546" cy="645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80000"/>
              </a:lnSpc>
            </a:pPr>
            <a:r>
              <a:rPr lang="en-US" altLang="zh-TW" sz="3600" b="1" dirty="0"/>
              <a:t>A Comprehensive Guide to </a:t>
            </a:r>
            <a:r>
              <a:rPr lang="en-US" altLang="zh-TW" sz="3600" b="1" dirty="0" smtClean="0"/>
              <a:t>NN Types</a:t>
            </a:r>
            <a:endParaRPr lang="zh-TW" altLang="en-US" sz="36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539552" y="6581001"/>
            <a:ext cx="7241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0" dirty="0" smtClean="0">
                <a:hlinkClick r:id="rId3"/>
              </a:rPr>
              <a:t>https</a:t>
            </a:r>
            <a:r>
              <a:rPr lang="en-US" altLang="zh-TW" sz="1200" i="0" dirty="0">
                <a:hlinkClick r:id="rId3"/>
              </a:rPr>
              <a:t>://</a:t>
            </a:r>
            <a:r>
              <a:rPr lang="en-US" altLang="zh-TW" sz="1200" i="0" dirty="0" smtClean="0">
                <a:hlinkClick r:id="rId3"/>
              </a:rPr>
              <a:t>towardsdatascience.com/the-mostly-complete-chart-of-neural-networks-explained-3fb6f2367464</a:t>
            </a:r>
            <a:endParaRPr lang="zh-TW" altLang="en-US" sz="1200" i="0" dirty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35496" y="1194646"/>
            <a:ext cx="5004048" cy="561873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n"/>
              <a:defRPr kumimoji="1" sz="3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defRPr kumimoji="1" sz="2800">
                <a:solidFill>
                  <a:srgbClr val="99330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ü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SzPct val="60000"/>
              <a:buFont typeface="Wingdings" pitchFamily="2" charset="2"/>
              <a:buChar char="l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i="0" kern="0" dirty="0" smtClean="0"/>
              <a:t>Perceptron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i="0" kern="0" dirty="0" smtClean="0"/>
              <a:t>Feed Forward Neural Network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i="0" kern="0" dirty="0" smtClean="0"/>
              <a:t>Multilayer Perception (</a:t>
            </a:r>
            <a:r>
              <a:rPr lang="en-US" altLang="zh-TW" sz="2400" i="0" kern="0" dirty="0" smtClean="0">
                <a:solidFill>
                  <a:srgbClr val="800000"/>
                </a:solidFill>
              </a:rPr>
              <a:t>MLP</a:t>
            </a:r>
            <a:r>
              <a:rPr lang="en-US" altLang="zh-TW" sz="2400" i="0" kern="0" dirty="0" smtClean="0"/>
              <a:t>)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2000" i="0" kern="0" dirty="0" smtClean="0"/>
              <a:t>extension of perception NNs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i="0" kern="0" dirty="0" smtClean="0"/>
              <a:t>Convolutional Neural Network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2000" i="0" kern="0" dirty="0" smtClean="0"/>
              <a:t>Faster Region-CNN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i="0" kern="0" dirty="0" smtClean="0"/>
              <a:t>Radial Basis Function Neural Network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i="0" kern="0" dirty="0" smtClean="0"/>
              <a:t>Recurrent Neural Network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i="0" kern="0" dirty="0" smtClean="0"/>
              <a:t>LSTM –Long Short-Term Memory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i="0" kern="0" dirty="0" smtClean="0"/>
              <a:t>Sequence to Sequence (</a:t>
            </a:r>
            <a:r>
              <a:rPr lang="en-US" altLang="zh-TW" sz="2400" i="0" kern="0" dirty="0" smtClean="0">
                <a:solidFill>
                  <a:srgbClr val="800000"/>
                </a:solidFill>
              </a:rPr>
              <a:t>S2S</a:t>
            </a:r>
            <a:r>
              <a:rPr lang="en-US" altLang="zh-TW" sz="2400" i="0" kern="0" dirty="0" smtClean="0"/>
              <a:t>)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altLang="zh-TW" sz="1800" i="0" kern="0" dirty="0" smtClean="0"/>
              <a:t>a sequence-to-sequence model consists of two recurrent neural networks: an encoder that processes the input and a decoder that produces the output.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TW" sz="2400" i="0" kern="0" dirty="0" smtClean="0"/>
              <a:t>Modular Neural Network</a:t>
            </a:r>
            <a:endParaRPr lang="zh-TW" altLang="en-US" sz="2400" i="0" kern="0" dirty="0"/>
          </a:p>
        </p:txBody>
      </p:sp>
    </p:spTree>
    <p:extLst>
      <p:ext uri="{BB962C8B-B14F-4D97-AF65-F5344CB8AC3E}">
        <p14:creationId xmlns:p14="http://schemas.microsoft.com/office/powerpoint/2010/main" val="421484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83568" y="214313"/>
            <a:ext cx="846043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8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109-1 </a:t>
            </a:r>
            <a:r>
              <a:rPr lang="zh-TW" altLang="en-US" sz="48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本課程基礎與發展工具</a:t>
            </a:r>
            <a:endParaRPr lang="en-US" altLang="zh-TW" sz="4800" b="1" i="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群組 40"/>
          <p:cNvGrpSpPr/>
          <p:nvPr/>
        </p:nvGrpSpPr>
        <p:grpSpPr>
          <a:xfrm>
            <a:off x="467544" y="1155740"/>
            <a:ext cx="8047856" cy="5657636"/>
            <a:chOff x="467544" y="1083732"/>
            <a:chExt cx="8047856" cy="5657636"/>
          </a:xfrm>
        </p:grpSpPr>
        <p:grpSp>
          <p:nvGrpSpPr>
            <p:cNvPr id="39" name="群組 38"/>
            <p:cNvGrpSpPr/>
            <p:nvPr/>
          </p:nvGrpSpPr>
          <p:grpSpPr>
            <a:xfrm>
              <a:off x="467544" y="1750198"/>
              <a:ext cx="8047856" cy="867262"/>
              <a:chOff x="467544" y="1681356"/>
              <a:chExt cx="8047856" cy="936104"/>
            </a:xfrm>
          </p:grpSpPr>
          <p:sp>
            <p:nvSpPr>
              <p:cNvPr id="37" name="矩形 36"/>
              <p:cNvSpPr/>
              <p:nvPr/>
            </p:nvSpPr>
            <p:spPr bwMode="auto">
              <a:xfrm>
                <a:off x="3204716" y="1681356"/>
                <a:ext cx="2574380" cy="936104"/>
              </a:xfrm>
              <a:prstGeom prst="rect">
                <a:avLst/>
              </a:prstGeom>
              <a:solidFill>
                <a:srgbClr val="FFFFC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467544" y="1681356"/>
                <a:ext cx="2736304" cy="936104"/>
              </a:xfrm>
              <a:prstGeom prst="rect">
                <a:avLst/>
              </a:prstGeom>
              <a:solidFill>
                <a:srgbClr val="FF66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5779096" y="1681356"/>
                <a:ext cx="2736304" cy="936104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</p:grpSp>
        <p:sp>
          <p:nvSpPr>
            <p:cNvPr id="13" name="圓角矩形 12"/>
            <p:cNvSpPr/>
            <p:nvPr/>
          </p:nvSpPr>
          <p:spPr bwMode="auto">
            <a:xfrm>
              <a:off x="570856" y="1969388"/>
              <a:ext cx="2160240" cy="576064"/>
            </a:xfrm>
            <a:prstGeom prst="roundRect">
              <a:avLst/>
            </a:prstGeom>
            <a:solidFill>
              <a:srgbClr val="FFCCFF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2400" b="1" i="0" dirty="0" smtClean="0">
                  <a:latin typeface="+mn-lt"/>
                  <a:ea typeface="+mj-ea"/>
                </a:rPr>
                <a:t>Vivado</a:t>
              </a:r>
              <a:endPara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</a:endParaRPr>
            </a:p>
          </p:txBody>
        </p:sp>
        <p:sp>
          <p:nvSpPr>
            <p:cNvPr id="14" name="圓角矩形 13"/>
            <p:cNvSpPr/>
            <p:nvPr/>
          </p:nvSpPr>
          <p:spPr bwMode="auto">
            <a:xfrm>
              <a:off x="3403340" y="1969388"/>
              <a:ext cx="2160240" cy="576064"/>
            </a:xfrm>
            <a:prstGeom prst="roundRect">
              <a:avLst/>
            </a:prstGeom>
            <a:solidFill>
              <a:srgbClr val="FFCCFF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2400" b="1" i="0" dirty="0" smtClean="0">
                  <a:latin typeface="+mn-lt"/>
                  <a:ea typeface="+mj-ea"/>
                </a:rPr>
                <a:t>HLS</a:t>
              </a:r>
              <a:endPara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</a:endParaRPr>
            </a:p>
          </p:txBody>
        </p:sp>
        <p:sp>
          <p:nvSpPr>
            <p:cNvPr id="15" name="圓角矩形 14"/>
            <p:cNvSpPr/>
            <p:nvPr/>
          </p:nvSpPr>
          <p:spPr bwMode="auto">
            <a:xfrm>
              <a:off x="589460" y="2729680"/>
              <a:ext cx="2160240" cy="576064"/>
            </a:xfrm>
            <a:prstGeom prst="roundRect">
              <a:avLst/>
            </a:prstGeom>
            <a:solidFill>
              <a:srgbClr val="FFCCFF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2400" b="1" i="0" dirty="0" smtClean="0">
                  <a:latin typeface="+mn-lt"/>
                  <a:ea typeface="+mj-ea"/>
                </a:rPr>
                <a:t>Pynq-z2</a:t>
              </a:r>
              <a:endPara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</a:endParaRPr>
            </a:p>
          </p:txBody>
        </p:sp>
        <p:sp>
          <p:nvSpPr>
            <p:cNvPr id="16" name="圓角矩形 15"/>
            <p:cNvSpPr/>
            <p:nvPr/>
          </p:nvSpPr>
          <p:spPr bwMode="auto">
            <a:xfrm>
              <a:off x="3403340" y="2722396"/>
              <a:ext cx="2160240" cy="576064"/>
            </a:xfrm>
            <a:prstGeom prst="roundRect">
              <a:avLst/>
            </a:prstGeom>
            <a:solidFill>
              <a:srgbClr val="FFCCFF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2400" b="1" i="0" dirty="0" err="1" smtClean="0">
                  <a:latin typeface="+mn-lt"/>
                  <a:ea typeface="+mj-ea"/>
                </a:rPr>
                <a:t>Jupyter</a:t>
              </a:r>
              <a:r>
                <a:rPr lang="en-US" altLang="zh-TW" sz="2400" b="1" i="0" dirty="0">
                  <a:latin typeface="+mn-lt"/>
                  <a:ea typeface="+mj-ea"/>
                </a:rPr>
                <a:t> </a:t>
              </a:r>
              <a:r>
                <a:rPr lang="en-US" altLang="zh-TW" sz="2400" b="1" i="0" dirty="0" smtClean="0">
                  <a:latin typeface="+mn-lt"/>
                  <a:ea typeface="+mj-ea"/>
                </a:rPr>
                <a:t>Lab</a:t>
              </a:r>
              <a:endPara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</a:endParaRPr>
            </a:p>
          </p:txBody>
        </p:sp>
        <p:sp>
          <p:nvSpPr>
            <p:cNvPr id="19" name="圓角矩形 18"/>
            <p:cNvSpPr/>
            <p:nvPr/>
          </p:nvSpPr>
          <p:spPr bwMode="auto">
            <a:xfrm>
              <a:off x="6255792" y="2722396"/>
              <a:ext cx="2160240" cy="576064"/>
            </a:xfrm>
            <a:prstGeom prst="roundRect">
              <a:avLst/>
            </a:prstGeom>
            <a:solidFill>
              <a:srgbClr val="FFCCFF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2400" b="1" i="0" dirty="0" err="1" smtClean="0">
                  <a:latin typeface="+mn-lt"/>
                  <a:ea typeface="+mj-ea"/>
                </a:rPr>
                <a:t>Spyder</a:t>
              </a:r>
              <a:endPara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</a:endParaRPr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539552" y="4057620"/>
              <a:ext cx="7876480" cy="2683748"/>
              <a:chOff x="871984" y="3963212"/>
              <a:chExt cx="7876480" cy="2683748"/>
            </a:xfrm>
            <a:solidFill>
              <a:srgbClr val="99FF99"/>
            </a:solidFill>
          </p:grpSpPr>
          <p:sp>
            <p:nvSpPr>
              <p:cNvPr id="6" name="圓角矩形 5"/>
              <p:cNvSpPr/>
              <p:nvPr/>
            </p:nvSpPr>
            <p:spPr bwMode="auto">
              <a:xfrm>
                <a:off x="883320" y="6070896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TW" altLang="en-US" sz="2400" b="1" i="0" dirty="0" smtClean="0">
                    <a:latin typeface="+mn-lt"/>
                    <a:ea typeface="+mj-ea"/>
                  </a:rPr>
                  <a:t>數論</a:t>
                </a:r>
                <a:endPara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+mj-ea"/>
                </a:endParaRPr>
              </a:p>
            </p:txBody>
          </p:sp>
          <p:sp>
            <p:nvSpPr>
              <p:cNvPr id="8" name="圓角矩形 7"/>
              <p:cNvSpPr/>
              <p:nvPr/>
            </p:nvSpPr>
            <p:spPr bwMode="auto">
              <a:xfrm>
                <a:off x="871984" y="3963212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TW" sz="2400" b="1" i="0" dirty="0" smtClean="0">
                    <a:latin typeface="+mn-lt"/>
                    <a:ea typeface="+mj-ea"/>
                  </a:rPr>
                  <a:t>C-</a:t>
                </a:r>
                <a:r>
                  <a:rPr lang="zh-TW" altLang="en-US" sz="2400" b="1" i="0" dirty="0" smtClean="0">
                    <a:latin typeface="+mn-lt"/>
                    <a:ea typeface="+mj-ea"/>
                  </a:rPr>
                  <a:t>程式</a:t>
                </a:r>
                <a:r>
                  <a:rPr kumimoji="1" lang="zh-TW" altLang="en-US" sz="2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ea typeface="+mj-ea"/>
                  </a:rPr>
                  <a:t>設計</a:t>
                </a:r>
              </a:p>
            </p:txBody>
          </p:sp>
          <p:sp>
            <p:nvSpPr>
              <p:cNvPr id="11" name="圓角矩形 10"/>
              <p:cNvSpPr/>
              <p:nvPr/>
            </p:nvSpPr>
            <p:spPr bwMode="auto">
              <a:xfrm>
                <a:off x="871984" y="4665773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TW" sz="2400" b="1" i="0" dirty="0" smtClean="0">
                    <a:latin typeface="+mn-lt"/>
                    <a:ea typeface="+mj-ea"/>
                  </a:rPr>
                  <a:t>FPGA</a:t>
                </a:r>
                <a:endPara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+mj-ea"/>
                </a:endParaRPr>
              </a:p>
            </p:txBody>
          </p:sp>
          <p:sp>
            <p:nvSpPr>
              <p:cNvPr id="21" name="圓角矩形 20"/>
              <p:cNvSpPr/>
              <p:nvPr/>
            </p:nvSpPr>
            <p:spPr bwMode="auto">
              <a:xfrm>
                <a:off x="871984" y="5368334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TW" sz="2400" b="1" i="0" dirty="0" smtClean="0">
                    <a:latin typeface="+mn-lt"/>
                    <a:ea typeface="+mj-ea"/>
                  </a:rPr>
                  <a:t>Computer</a:t>
                </a:r>
              </a:p>
              <a:p>
                <a:pPr marL="0" marR="0" indent="0" defTabSz="914400" rtl="0" eaLnBrk="1" fontAlgn="base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TW" sz="2400" b="1" i="0" dirty="0" smtClean="0">
                    <a:latin typeface="+mn-lt"/>
                    <a:ea typeface="+mj-ea"/>
                  </a:rPr>
                  <a:t>Vision</a:t>
                </a:r>
              </a:p>
            </p:txBody>
          </p:sp>
          <p:sp>
            <p:nvSpPr>
              <p:cNvPr id="3" name="圓角矩形 2"/>
              <p:cNvSpPr/>
              <p:nvPr/>
            </p:nvSpPr>
            <p:spPr bwMode="auto">
              <a:xfrm>
                <a:off x="6588224" y="6070896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2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ea typeface="+mj-ea"/>
                  </a:rPr>
                  <a:t>機率</a:t>
                </a:r>
                <a:r>
                  <a:rPr lang="zh-TW" altLang="en-US" sz="2400" b="1" i="0" dirty="0" smtClean="0">
                    <a:latin typeface="+mn-lt"/>
                    <a:ea typeface="+mj-ea"/>
                  </a:rPr>
                  <a:t>與統計學</a:t>
                </a:r>
                <a:endPara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+mj-ea"/>
                </a:endParaRPr>
              </a:p>
            </p:txBody>
          </p:sp>
          <p:sp>
            <p:nvSpPr>
              <p:cNvPr id="5" name="圓角矩形 4"/>
              <p:cNvSpPr/>
              <p:nvPr/>
            </p:nvSpPr>
            <p:spPr bwMode="auto">
              <a:xfrm>
                <a:off x="6588224" y="4665773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2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ea typeface="+mj-ea"/>
                  </a:rPr>
                  <a:t>邏輯設計</a:t>
                </a:r>
              </a:p>
            </p:txBody>
          </p:sp>
          <p:sp>
            <p:nvSpPr>
              <p:cNvPr id="9" name="圓角矩形 8"/>
              <p:cNvSpPr/>
              <p:nvPr/>
            </p:nvSpPr>
            <p:spPr bwMode="auto">
              <a:xfrm>
                <a:off x="6588224" y="3963212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TW" sz="2400" b="1" i="0" dirty="0" smtClean="0">
                    <a:latin typeface="+mn-lt"/>
                    <a:ea typeface="+mj-ea"/>
                  </a:rPr>
                  <a:t>Python</a:t>
                </a:r>
                <a:r>
                  <a:rPr lang="zh-TW" altLang="en-US" sz="2400" b="1" i="0" dirty="0" smtClean="0">
                    <a:latin typeface="+mn-lt"/>
                    <a:ea typeface="+mj-ea"/>
                  </a:rPr>
                  <a:t>程式</a:t>
                </a:r>
                <a:endPara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+mj-ea"/>
                </a:endParaRPr>
              </a:p>
            </p:txBody>
          </p:sp>
          <p:sp>
            <p:nvSpPr>
              <p:cNvPr id="22" name="圓角矩形 21"/>
              <p:cNvSpPr/>
              <p:nvPr/>
            </p:nvSpPr>
            <p:spPr bwMode="auto">
              <a:xfrm>
                <a:off x="6588224" y="5368334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TW" sz="2400" b="1" i="0" dirty="0" smtClean="0">
                    <a:latin typeface="+mn-lt"/>
                    <a:ea typeface="+mj-ea"/>
                  </a:rPr>
                  <a:t>Digital Image</a:t>
                </a:r>
              </a:p>
              <a:p>
                <a:pPr marL="0" marR="0" indent="0" defTabSz="914400" rtl="0" eaLnBrk="1" fontAlgn="base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TW" sz="2400" b="1" i="0" dirty="0" smtClean="0">
                    <a:latin typeface="+mn-lt"/>
                    <a:ea typeface="+mj-ea"/>
                  </a:rPr>
                  <a:t>Process</a:t>
                </a:r>
              </a:p>
            </p:txBody>
          </p:sp>
          <p:sp>
            <p:nvSpPr>
              <p:cNvPr id="7" name="圓角矩形 6"/>
              <p:cNvSpPr/>
              <p:nvPr/>
            </p:nvSpPr>
            <p:spPr bwMode="auto">
              <a:xfrm>
                <a:off x="3735772" y="6070896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TW" altLang="en-US" sz="2400" b="1" i="0" dirty="0" smtClean="0">
                    <a:latin typeface="+mn-lt"/>
                    <a:ea typeface="+mj-ea"/>
                  </a:rPr>
                  <a:t>線性代數</a:t>
                </a:r>
                <a:endPara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+mj-ea"/>
                </a:endParaRPr>
              </a:p>
            </p:txBody>
          </p:sp>
          <p:sp>
            <p:nvSpPr>
              <p:cNvPr id="10" name="圓角矩形 9"/>
              <p:cNvSpPr/>
              <p:nvPr/>
            </p:nvSpPr>
            <p:spPr bwMode="auto">
              <a:xfrm>
                <a:off x="3735772" y="4665773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TW" sz="2400" b="1" i="0" dirty="0" smtClean="0">
                    <a:latin typeface="+mn-lt"/>
                    <a:ea typeface="+mj-ea"/>
                  </a:rPr>
                  <a:t>Verilog HDL</a:t>
                </a:r>
                <a:endPara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+mj-ea"/>
                </a:endParaRPr>
              </a:p>
            </p:txBody>
          </p:sp>
          <p:sp>
            <p:nvSpPr>
              <p:cNvPr id="18" name="圓角矩形 17"/>
              <p:cNvSpPr/>
              <p:nvPr/>
            </p:nvSpPr>
            <p:spPr bwMode="auto">
              <a:xfrm>
                <a:off x="3735772" y="5368334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TW" altLang="en-US" sz="2400" b="1" i="0" dirty="0" smtClean="0">
                    <a:latin typeface="+mn-lt"/>
                    <a:ea typeface="+mj-ea"/>
                  </a:rPr>
                  <a:t>演算法</a:t>
                </a:r>
                <a:endPara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+mj-ea"/>
                </a:endParaRPr>
              </a:p>
            </p:txBody>
          </p:sp>
          <p:sp>
            <p:nvSpPr>
              <p:cNvPr id="23" name="圓角矩形 22"/>
              <p:cNvSpPr/>
              <p:nvPr/>
            </p:nvSpPr>
            <p:spPr bwMode="auto">
              <a:xfrm>
                <a:off x="3735772" y="3963212"/>
                <a:ext cx="2160240" cy="576064"/>
              </a:xfrm>
              <a:prstGeom prst="roundRect">
                <a:avLst/>
              </a:prstGeom>
              <a:grp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TW" sz="2400" b="1" i="0" dirty="0" smtClean="0">
                    <a:latin typeface="+mn-lt"/>
                    <a:ea typeface="+mj-ea"/>
                  </a:rPr>
                  <a:t>EDA Script</a:t>
                </a:r>
                <a:endPara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+mj-ea"/>
                </a:endParaRPr>
              </a:p>
            </p:txBody>
          </p:sp>
        </p:grpSp>
        <p:sp>
          <p:nvSpPr>
            <p:cNvPr id="27" name="圓角矩形 26"/>
            <p:cNvSpPr/>
            <p:nvPr/>
          </p:nvSpPr>
          <p:spPr bwMode="auto">
            <a:xfrm>
              <a:off x="6255792" y="1969388"/>
              <a:ext cx="2160240" cy="576064"/>
            </a:xfrm>
            <a:prstGeom prst="roundRect">
              <a:avLst/>
            </a:prstGeom>
            <a:solidFill>
              <a:srgbClr val="FFCCFF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2400" b="1" i="0" dirty="0" smtClean="0">
                  <a:latin typeface="+mn-lt"/>
                  <a:ea typeface="+mj-ea"/>
                </a:rPr>
                <a:t>Cell-based</a:t>
              </a:r>
            </a:p>
            <a:p>
              <a:pPr marL="0" marR="0" indent="0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TW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+mj-ea"/>
                </a:rPr>
                <a:t>Design</a:t>
              </a:r>
              <a:endPara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</a:endParaRPr>
            </a:p>
          </p:txBody>
        </p:sp>
        <p:cxnSp>
          <p:nvCxnSpPr>
            <p:cNvPr id="29" name="直線接點 28"/>
            <p:cNvCxnSpPr/>
            <p:nvPr/>
          </p:nvCxnSpPr>
          <p:spPr bwMode="auto">
            <a:xfrm>
              <a:off x="550888" y="3697580"/>
              <a:ext cx="7865144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圓角矩形 16"/>
            <p:cNvSpPr/>
            <p:nvPr/>
          </p:nvSpPr>
          <p:spPr bwMode="auto">
            <a:xfrm>
              <a:off x="3403340" y="3409548"/>
              <a:ext cx="2160240" cy="576064"/>
            </a:xfrm>
            <a:prstGeom prst="roundRect">
              <a:avLst/>
            </a:prstGeom>
            <a:solidFill>
              <a:srgbClr val="FFFF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400" b="1" i="0" dirty="0" smtClean="0">
                  <a:latin typeface="+mn-lt"/>
                  <a:ea typeface="+mj-ea"/>
                </a:rPr>
                <a:t>神經網路</a:t>
              </a:r>
              <a:endParaRPr lang="en-US" altLang="zh-TW" sz="2400" b="1" i="0" dirty="0" smtClean="0">
                <a:latin typeface="+mn-lt"/>
                <a:ea typeface="+mj-ea"/>
              </a:endParaRPr>
            </a:p>
            <a:p>
              <a:pPr marL="0" marR="0" indent="0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400" b="1" i="0" dirty="0" smtClean="0">
                  <a:latin typeface="+mn-lt"/>
                  <a:ea typeface="+mj-ea"/>
                </a:rPr>
                <a:t>加速技術</a:t>
              </a:r>
              <a:endPara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</a:endParaRPr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2301711" y="1750198"/>
              <a:ext cx="17265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i="0" dirty="0" smtClean="0">
                  <a:solidFill>
                    <a:srgbClr val="CC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Xilinx </a:t>
              </a:r>
              <a:r>
                <a:rPr lang="en-US" altLang="zh-TW" sz="2400" b="1" i="0" dirty="0" err="1" smtClean="0">
                  <a:solidFill>
                    <a:srgbClr val="CC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Vitis</a:t>
              </a:r>
              <a:endParaRPr lang="zh-TW" altLang="en-US" sz="2400" b="1" i="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4659229" y="1675307"/>
              <a:ext cx="23391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i="0" dirty="0" err="1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Synposys</a:t>
              </a:r>
              <a:r>
                <a:rPr lang="en-US" altLang="zh-TW" sz="2400" b="1" i="0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HLS</a:t>
              </a:r>
              <a:endParaRPr lang="zh-TW" altLang="en-US" sz="2400" b="1" i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40" name="圓角矩形 39"/>
            <p:cNvSpPr/>
            <p:nvPr/>
          </p:nvSpPr>
          <p:spPr bwMode="auto">
            <a:xfrm>
              <a:off x="467544" y="1083732"/>
              <a:ext cx="8047856" cy="576064"/>
            </a:xfrm>
            <a:prstGeom prst="roundRect">
              <a:avLst/>
            </a:prstGeom>
            <a:solidFill>
              <a:srgbClr val="66CCFF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2400" b="1" i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j-ea"/>
                </a:rPr>
                <a:t>AISOC Automotive Chips</a:t>
              </a:r>
              <a:endParaRPr kumimoji="1" lang="zh-TW" alt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430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推廣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課程規定</a:t>
            </a:r>
            <a:endParaRPr lang="en-US" altLang="zh-TW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1043608" y="1052736"/>
                <a:ext cx="8100392" cy="5471889"/>
              </a:xfrm>
            </p:spPr>
            <p:txBody>
              <a:bodyPr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TW" altLang="en-US" b="1" dirty="0" smtClean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納入</a:t>
                </a:r>
                <a:r>
                  <a:rPr lang="en-US" altLang="zh-TW" b="1" dirty="0" smtClean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E-2</a:t>
                </a:r>
                <a:r>
                  <a:rPr lang="zh-TW" altLang="en-US" b="1" dirty="0" smtClean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與</a:t>
                </a:r>
                <a:r>
                  <a:rPr lang="en-US" altLang="zh-TW" b="1" dirty="0" smtClean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C-2</a:t>
                </a:r>
                <a:r>
                  <a:rPr lang="zh-TW" altLang="en-US" b="1" dirty="0" smtClean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課程模組</a:t>
                </a:r>
                <a:endParaRPr lang="en-US" altLang="zh-TW" b="1" dirty="0" smtClean="0">
                  <a:solidFill>
                    <a:srgbClr val="0000FF"/>
                  </a:solidFill>
                  <a:latin typeface="Arial Unicode MS" panose="020B0604020202020204" pitchFamily="34" charset="-120"/>
                </a:endParaRPr>
              </a:p>
              <a:p>
                <a:pPr lvl="1" eaLnBrk="1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TW" sz="2400" b="1" dirty="0" smtClean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E-2 </a:t>
                </a:r>
                <a:r>
                  <a:rPr lang="zh-TW" altLang="en-US" sz="2400" b="1" dirty="0" smtClean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自駕虛擬環境 </a:t>
                </a:r>
                <a:r>
                  <a:rPr lang="en-US" altLang="zh-TW" sz="2400" b="1" dirty="0" smtClean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TW" sz="2400" b="1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sz="2400" b="1" dirty="0" smtClean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9hrs)</a:t>
                </a:r>
              </a:p>
              <a:p>
                <a:pPr marL="1371600" lvl="2" indent="-457200" eaLnBrk="1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993300"/>
                  </a:buClr>
                  <a:buFont typeface="+mj-lt"/>
                  <a:buAutoNum type="arabicPeriod"/>
                </a:pPr>
                <a:r>
                  <a:rPr lang="en-US" altLang="zh-TW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Unity (</a:t>
                </a:r>
                <a:r>
                  <a:rPr lang="zh-TW" altLang="en-US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選用以製做虛擬</a:t>
                </a:r>
                <a:r>
                  <a:rPr lang="zh-TW" altLang="en-US" sz="2000" b="1" dirty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自駕虛擬</a:t>
                </a:r>
                <a:r>
                  <a:rPr lang="zh-TW" altLang="en-US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環境</a:t>
                </a:r>
                <a:r>
                  <a:rPr lang="en-US" altLang="zh-TW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)</a:t>
                </a:r>
              </a:p>
              <a:p>
                <a:pPr marL="1371600" lvl="2" indent="-457200" eaLnBrk="1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993300"/>
                  </a:buClr>
                  <a:buFont typeface="+mj-lt"/>
                  <a:buAutoNum type="arabicPeriod"/>
                </a:pPr>
                <a:r>
                  <a:rPr lang="en-US" altLang="zh-TW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GL-SVL (</a:t>
                </a:r>
                <a:r>
                  <a:rPr lang="zh-TW" altLang="en-US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要看，寫心得評估</a:t>
                </a:r>
                <a:r>
                  <a:rPr lang="en-US" altLang="zh-TW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)</a:t>
                </a:r>
              </a:p>
              <a:p>
                <a:pPr marL="1371600" lvl="2" indent="-457200" eaLnBrk="1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993300"/>
                  </a:buClr>
                  <a:buFont typeface="+mj-lt"/>
                  <a:buAutoNum type="arabicPeriod"/>
                </a:pPr>
                <a:r>
                  <a:rPr lang="en-US" altLang="zh-TW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ROS </a:t>
                </a:r>
                <a:r>
                  <a:rPr lang="en-US" altLang="zh-TW" sz="2000" b="1" dirty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(</a:t>
                </a:r>
                <a:r>
                  <a:rPr lang="zh-TW" altLang="en-US" sz="2000" b="1" dirty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要看，寫心得評估</a:t>
                </a:r>
                <a:r>
                  <a:rPr lang="en-US" altLang="zh-TW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)</a:t>
                </a:r>
              </a:p>
              <a:p>
                <a:pPr marL="1371600" lvl="2" indent="-457200" eaLnBrk="1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993300"/>
                  </a:buClr>
                  <a:buFont typeface="+mj-lt"/>
                  <a:buAutoNum type="arabicPeriod"/>
                </a:pPr>
                <a:r>
                  <a:rPr lang="en-US" altLang="zh-TW" sz="2000" b="1" dirty="0" err="1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Autoware</a:t>
                </a:r>
                <a:r>
                  <a:rPr lang="en-US" altLang="zh-TW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 </a:t>
                </a:r>
                <a:r>
                  <a:rPr lang="en-US" altLang="zh-TW" sz="2000" b="1" dirty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(</a:t>
                </a:r>
                <a:r>
                  <a:rPr lang="zh-TW" altLang="en-US" sz="2000" b="1" dirty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要看，寫心得評估</a:t>
                </a:r>
                <a:r>
                  <a:rPr lang="en-US" altLang="zh-TW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)</a:t>
                </a:r>
                <a:endParaRPr lang="en-US" altLang="zh-TW" sz="2000" b="1" dirty="0">
                  <a:solidFill>
                    <a:srgbClr val="993300"/>
                  </a:solidFill>
                  <a:latin typeface="Arial Unicode MS" panose="020B0604020202020204" pitchFamily="34" charset="-120"/>
                </a:endParaRPr>
              </a:p>
              <a:p>
                <a:pPr lvl="1" eaLnBrk="1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TW" sz="2400" b="1" dirty="0" smtClean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C-2</a:t>
                </a:r>
                <a:r>
                  <a:rPr lang="zh-TW" altLang="en-US" sz="2400" b="1" dirty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自駕</a:t>
                </a:r>
                <a:r>
                  <a:rPr lang="zh-TW" altLang="en-US" sz="2400" b="1" dirty="0" smtClean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深度學習 </a:t>
                </a:r>
                <a:r>
                  <a:rPr lang="en-US" altLang="zh-TW" sz="2400" b="1" dirty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TW" sz="2400" b="1" i="1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sz="2400" b="1" dirty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9hrs</a:t>
                </a:r>
                <a:r>
                  <a:rPr lang="en-US" altLang="zh-TW" sz="2400" b="1" dirty="0" smtClean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)</a:t>
                </a:r>
              </a:p>
              <a:p>
                <a:pPr lvl="2" eaLnBrk="1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993300"/>
                  </a:buClr>
                  <a:buFont typeface="Wingdings" panose="05000000000000000000" pitchFamily="2" charset="2"/>
                  <a:buChar char="Ø"/>
                </a:pPr>
                <a:r>
                  <a:rPr lang="en-US" altLang="zh-TW" b="1" dirty="0">
                    <a:solidFill>
                      <a:srgbClr val="006600"/>
                    </a:solidFill>
                    <a:latin typeface="Arial Unicode MS" panose="020B0604020202020204" pitchFamily="34" charset="-120"/>
                  </a:rPr>
                  <a:t> </a:t>
                </a:r>
                <a:r>
                  <a:rPr lang="zh-TW" altLang="en-US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與「神經網路加速技術」課程整合</a:t>
                </a:r>
                <a:endParaRPr lang="en-US" altLang="zh-TW" sz="2000" b="1" dirty="0" smtClean="0">
                  <a:solidFill>
                    <a:srgbClr val="993300"/>
                  </a:solidFill>
                  <a:latin typeface="Arial Unicode MS" panose="020B0604020202020204" pitchFamily="34" charset="-120"/>
                </a:endParaRPr>
              </a:p>
              <a:p>
                <a:pPr lvl="2" eaLnBrk="1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993300"/>
                  </a:buClr>
                  <a:buFont typeface="Wingdings" panose="05000000000000000000" pitchFamily="2" charset="2"/>
                  <a:buChar char="Ø"/>
                </a:pPr>
                <a:r>
                  <a:rPr lang="en-US" altLang="zh-TW" sz="2000" b="1" dirty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 </a:t>
                </a:r>
                <a:r>
                  <a:rPr lang="en-US" altLang="zh-TW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Object Detection: DNN, CNN, </a:t>
                </a:r>
                <a:r>
                  <a:rPr lang="en-US" altLang="zh-TW" sz="2000" b="1" dirty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RNN, </a:t>
                </a:r>
                <a:r>
                  <a:rPr lang="en-US" altLang="zh-TW" sz="2000" b="1" dirty="0" smtClean="0">
                    <a:solidFill>
                      <a:srgbClr val="993300"/>
                    </a:solidFill>
                    <a:latin typeface="Arial Unicode MS" panose="020B0604020202020204" pitchFamily="34" charset="-120"/>
                  </a:rPr>
                  <a:t>C-RNN, Yolo</a:t>
                </a:r>
              </a:p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TW" altLang="en-US" b="1" dirty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專題式教學</a:t>
                </a:r>
                <a:r>
                  <a:rPr lang="zh-TW" altLang="en-US" b="1" dirty="0" smtClean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：以</a:t>
                </a:r>
                <a:r>
                  <a:rPr lang="en-US" altLang="zh-TW" b="1" dirty="0" smtClean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E-2 + C-2 </a:t>
                </a:r>
                <a:r>
                  <a:rPr lang="zh-TW" altLang="en-US" b="1" dirty="0" smtClean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為主軸</a:t>
                </a:r>
                <a:endParaRPr lang="en-US" altLang="zh-TW" b="1" dirty="0" smtClean="0">
                  <a:solidFill>
                    <a:srgbClr val="0000FF"/>
                  </a:solidFill>
                  <a:latin typeface="Arial Unicode MS" panose="020B0604020202020204" pitchFamily="34" charset="-120"/>
                </a:endParaRPr>
              </a:p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TW" altLang="en-US" b="1" dirty="0" smtClean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專題式學習</a:t>
                </a:r>
                <a:r>
                  <a:rPr lang="en-US" altLang="zh-TW" b="1" dirty="0" smtClean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(PBL)</a:t>
                </a:r>
                <a:r>
                  <a:rPr lang="zh-TW" altLang="en-US" b="1" dirty="0" smtClean="0">
                    <a:solidFill>
                      <a:srgbClr val="0000FF"/>
                    </a:solidFill>
                    <a:latin typeface="Arial Unicode MS" panose="020B0604020202020204" pitchFamily="34" charset="-120"/>
                  </a:rPr>
                  <a:t>：每組完成專題一件</a:t>
                </a:r>
                <a:endParaRPr lang="en-US" altLang="zh-TW" b="1" dirty="0" smtClean="0">
                  <a:solidFill>
                    <a:srgbClr val="0000FF"/>
                  </a:solidFill>
                  <a:latin typeface="Arial Unicode MS" panose="020B0604020202020204" pitchFamily="34" charset="-120"/>
                </a:endParaRPr>
              </a:p>
              <a:p>
                <a:pPr lvl="1" eaLnBrk="1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TW" altLang="en-US" sz="2000" b="1" dirty="0" smtClean="0">
                    <a:latin typeface="Arial Unicode MS" panose="020B0604020202020204" pitchFamily="34" charset="-120"/>
                  </a:rPr>
                  <a:t>「智慧晶片」或「神經網路」的應用或設計</a:t>
                </a:r>
                <a:endParaRPr lang="en-US" altLang="zh-TW" sz="2000" b="1" dirty="0" smtClean="0">
                  <a:latin typeface="Arial Unicode MS" panose="020B0604020202020204" pitchFamily="34" charset="-120"/>
                </a:endParaRPr>
              </a:p>
              <a:p>
                <a:pPr lvl="1" eaLnBrk="1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TW" altLang="en-US" sz="2000" b="1" dirty="0" smtClean="0">
                    <a:latin typeface="Arial Unicode MS" panose="020B0604020202020204" pitchFamily="34" charset="-120"/>
                  </a:rPr>
                  <a:t>不限純軟體、軟硬共設計或硬體</a:t>
                </a:r>
                <a:endParaRPr lang="en-US" altLang="zh-TW" sz="2000" b="1" dirty="0" smtClean="0">
                  <a:latin typeface="Arial Unicode MS" panose="020B0604020202020204" pitchFamily="34" charset="-120"/>
                </a:endParaRPr>
              </a:p>
              <a:p>
                <a:pPr lvl="1" eaLnBrk="1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TW" altLang="en-US" sz="2000" b="1" dirty="0" smtClean="0">
                    <a:latin typeface="Arial Unicode MS" panose="020B0604020202020204" pitchFamily="34" charset="-120"/>
                  </a:rPr>
                  <a:t>不限</a:t>
                </a:r>
                <a:r>
                  <a:rPr lang="en-US" altLang="zh-TW" sz="2000" b="1" dirty="0" smtClean="0">
                    <a:latin typeface="Arial Unicode MS" panose="020B0604020202020204" pitchFamily="34" charset="-120"/>
                  </a:rPr>
                  <a:t>CPU, GPU, FPGA</a:t>
                </a:r>
                <a:r>
                  <a:rPr lang="zh-TW" altLang="en-US" sz="2000" b="1" dirty="0" smtClean="0">
                    <a:latin typeface="Arial Unicode MS" panose="020B0604020202020204" pitchFamily="34" charset="-120"/>
                  </a:rPr>
                  <a:t>或</a:t>
                </a:r>
                <a:r>
                  <a:rPr lang="en-US" altLang="zh-TW" sz="2000" b="1" dirty="0" smtClean="0">
                    <a:latin typeface="Arial Unicode MS" panose="020B0604020202020204" pitchFamily="34" charset="-120"/>
                  </a:rPr>
                  <a:t>Cell-based Circuit</a:t>
                </a:r>
              </a:p>
              <a:p>
                <a:pPr lvl="1" eaLnBrk="1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TW" altLang="en-US" sz="2000" b="1" dirty="0">
                    <a:latin typeface="Arial Unicode MS" panose="020B0604020202020204" pitchFamily="34" charset="-120"/>
                  </a:rPr>
                  <a:t>可以是軟體</a:t>
                </a:r>
                <a:r>
                  <a:rPr lang="zh-TW" altLang="en-US" sz="2000" b="1" dirty="0" smtClean="0">
                    <a:latin typeface="Arial Unicode MS" panose="020B0604020202020204" pitchFamily="34" charset="-120"/>
                  </a:rPr>
                  <a:t>套件或硬體套件，但要有修改創意或貢獻。</a:t>
                </a:r>
                <a:endParaRPr lang="en-US" altLang="zh-TW" sz="2000" b="1" dirty="0" smtClean="0">
                  <a:latin typeface="Arial Unicode MS" panose="020B0604020202020204" pitchFamily="34" charset="-120"/>
                </a:endParaRP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1043608" y="1052736"/>
                <a:ext cx="8100392" cy="5471889"/>
              </a:xfrm>
              <a:blipFill>
                <a:blip r:embed="rId3"/>
                <a:stretch>
                  <a:fillRect l="-1655" t="-1449" b="-6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984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 descr="Tesla autopilot mode driver sleepig model 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7315200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79512" y="1340768"/>
            <a:ext cx="8654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i="0" dirty="0">
                <a:solidFill>
                  <a:srgbClr val="0000FF"/>
                </a:solidFill>
              </a:rPr>
              <a:t>Man Caught Sleeping In Tesla Autopilot Mode Speeding At </a:t>
            </a:r>
            <a:r>
              <a:rPr lang="en-US" altLang="zh-TW" sz="2000" b="1" i="0" dirty="0" smtClean="0">
                <a:solidFill>
                  <a:srgbClr val="0000FF"/>
                </a:solidFill>
              </a:rPr>
              <a:t>90mph</a:t>
            </a:r>
            <a:endParaRPr lang="en-US" altLang="zh-TW" sz="2000" b="1" i="0" dirty="0">
              <a:solidFill>
                <a:srgbClr val="0000FF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275856" y="6165304"/>
            <a:ext cx="341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i="0" dirty="0" smtClean="0">
                <a:solidFill>
                  <a:srgbClr val="0000FF"/>
                </a:solidFill>
              </a:rPr>
              <a:t>(Source: https</a:t>
            </a:r>
            <a:r>
              <a:rPr lang="en-US" altLang="zh-TW" i="0" dirty="0">
                <a:solidFill>
                  <a:srgbClr val="0000FF"/>
                </a:solidFill>
              </a:rPr>
              <a:t>://</a:t>
            </a:r>
            <a:r>
              <a:rPr lang="en-US" altLang="zh-TW" i="0" dirty="0" smtClean="0">
                <a:solidFill>
                  <a:srgbClr val="0000FF"/>
                </a:solidFill>
              </a:rPr>
              <a:t>fossbytes.com)</a:t>
            </a:r>
            <a:endParaRPr lang="zh-TW" altLang="en-US" i="0" dirty="0">
              <a:solidFill>
                <a:srgbClr val="0000FF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150938" y="214313"/>
            <a:ext cx="7793037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0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Autopilot</a:t>
            </a:r>
          </a:p>
        </p:txBody>
      </p:sp>
    </p:spTree>
    <p:extLst>
      <p:ext uri="{BB962C8B-B14F-4D97-AF65-F5344CB8AC3E}">
        <p14:creationId xmlns:p14="http://schemas.microsoft.com/office/powerpoint/2010/main" val="207751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214313"/>
            <a:ext cx="7812360" cy="693737"/>
          </a:xfrm>
        </p:spPr>
        <p:txBody>
          <a:bodyPr/>
          <a:lstStyle/>
          <a:p>
            <a:r>
              <a:rPr lang="zh-TW" altLang="en-US" sz="3600" b="1" dirty="0" smtClean="0"/>
              <a:t>高階應用</a:t>
            </a:r>
            <a:r>
              <a:rPr lang="en-US" altLang="zh-TW" sz="3600" b="1" dirty="0" smtClean="0"/>
              <a:t>Tutorials</a:t>
            </a:r>
            <a:r>
              <a:rPr lang="zh-TW" altLang="en-US" sz="3600" b="1" dirty="0" smtClean="0"/>
              <a:t>以激發學生興趣</a:t>
            </a:r>
            <a:endParaRPr lang="zh-TW" altLang="en-US" sz="3600" b="1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7504" y="1170852"/>
            <a:ext cx="8784976" cy="547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n"/>
              <a:defRPr kumimoji="1" sz="3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Ø"/>
              <a:defRPr kumimoji="1" sz="2800">
                <a:solidFill>
                  <a:srgbClr val="99330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ü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SzPct val="60000"/>
              <a:buFont typeface="Wingdings" pitchFamily="2" charset="2"/>
              <a:buChar char="l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rgbClr val="0000CC"/>
                </a:solidFill>
                <a:latin typeface="+mn-lt"/>
                <a:ea typeface="+mn-ea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zh-TW" altLang="en-US" sz="2400" b="1" i="0" kern="0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感謝校長和王可文老師的教材，第</a:t>
            </a:r>
            <a:r>
              <a:rPr lang="en-US" altLang="zh-TW" sz="2400" b="1" i="0" kern="0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1-2</a:t>
            </a:r>
            <a:r>
              <a:rPr lang="zh-TW" altLang="en-US" sz="2400" b="1" i="0" kern="0" dirty="0">
                <a:solidFill>
                  <a:srgbClr val="0000FF"/>
                </a:solidFill>
                <a:latin typeface="Arial Unicode MS" panose="020B0604020202020204" pitchFamily="34" charset="-120"/>
              </a:rPr>
              <a:t>週用以激發學生</a:t>
            </a:r>
            <a:r>
              <a:rPr lang="zh-TW" altLang="en-US" sz="2400" b="1" i="0" kern="0" dirty="0" smtClean="0">
                <a:solidFill>
                  <a:srgbClr val="0000FF"/>
                </a:solidFill>
                <a:latin typeface="Arial Unicode MS" panose="020B0604020202020204" pitchFamily="34" charset="-120"/>
              </a:rPr>
              <a:t>興趣。</a:t>
            </a:r>
            <a:endParaRPr lang="en-US" altLang="zh-TW" sz="2400" b="1" i="0" kern="0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  <a:p>
            <a:pPr eaLnBrk="1" hangingPunct="1">
              <a:spcBef>
                <a:spcPts val="0"/>
              </a:spcBef>
            </a:pPr>
            <a:r>
              <a:rPr lang="zh-TW" altLang="en-US" sz="2400" b="1" i="0" kern="0" dirty="0" smtClean="0">
                <a:solidFill>
                  <a:srgbClr val="0000FF"/>
                </a:solidFill>
                <a:latin typeface="Arial Unicode MS" panose="020B0604020202020204" pitchFamily="34" charset="-120"/>
                <a:sym typeface="Wingdings" panose="05000000000000000000" pitchFamily="2" charset="2"/>
              </a:rPr>
              <a:t>挑選與自動駕駛相關的</a:t>
            </a:r>
            <a:r>
              <a:rPr lang="en-US" altLang="zh-TW" sz="2400" b="1" i="0" kern="0" dirty="0" smtClean="0">
                <a:solidFill>
                  <a:srgbClr val="0000FF"/>
                </a:solidFill>
                <a:latin typeface="Arial Unicode MS" panose="020B0604020202020204" pitchFamily="34" charset="-120"/>
                <a:sym typeface="Wingdings" panose="05000000000000000000" pitchFamily="2" charset="2"/>
              </a:rPr>
              <a:t>YOLO4, SSD</a:t>
            </a:r>
            <a:r>
              <a:rPr lang="zh-TW" altLang="en-US" sz="2400" b="1" i="0" kern="0" dirty="0" smtClean="0">
                <a:solidFill>
                  <a:srgbClr val="0000FF"/>
                </a:solidFill>
                <a:latin typeface="Arial Unicode MS" panose="020B0604020202020204" pitchFamily="34" charset="-120"/>
                <a:sym typeface="Wingdings" panose="05000000000000000000" pitchFamily="2" charset="2"/>
              </a:rPr>
              <a:t>做人臉辨識、車輛辨識等。</a:t>
            </a:r>
            <a:endParaRPr lang="en-US" altLang="zh-TW" sz="2400" b="1" i="0" kern="0" dirty="0" smtClean="0">
              <a:solidFill>
                <a:srgbClr val="0000FF"/>
              </a:solidFill>
              <a:latin typeface="Arial Unicode MS" panose="020B0604020202020204" pitchFamily="34" charset="-120"/>
              <a:sym typeface="Wingdings" panose="05000000000000000000" pitchFamily="2" charset="2"/>
            </a:endParaRPr>
          </a:p>
          <a:p>
            <a:pPr eaLnBrk="1" hangingPunct="1">
              <a:spcBef>
                <a:spcPts val="0"/>
              </a:spcBef>
            </a:pPr>
            <a:endParaRPr lang="en-US" altLang="zh-TW" sz="2400" b="1" i="0" kern="0" dirty="0" smtClean="0">
              <a:solidFill>
                <a:srgbClr val="0000FF"/>
              </a:solidFill>
              <a:latin typeface="Arial Unicode MS" panose="020B0604020202020204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07504" y="2132856"/>
            <a:ext cx="8925944" cy="4418081"/>
            <a:chOff x="107504" y="2132856"/>
            <a:chExt cx="8925944" cy="4418081"/>
          </a:xfrm>
        </p:grpSpPr>
        <p:grpSp>
          <p:nvGrpSpPr>
            <p:cNvPr id="52" name="群組 51"/>
            <p:cNvGrpSpPr/>
            <p:nvPr/>
          </p:nvGrpSpPr>
          <p:grpSpPr>
            <a:xfrm>
              <a:off x="107504" y="2132856"/>
              <a:ext cx="8925944" cy="4418081"/>
              <a:chOff x="107504" y="2347638"/>
              <a:chExt cx="8925944" cy="4418081"/>
            </a:xfrm>
          </p:grpSpPr>
          <p:grpSp>
            <p:nvGrpSpPr>
              <p:cNvPr id="28" name="群組 27"/>
              <p:cNvGrpSpPr/>
              <p:nvPr/>
            </p:nvGrpSpPr>
            <p:grpSpPr>
              <a:xfrm>
                <a:off x="2267744" y="3645024"/>
                <a:ext cx="4788997" cy="3092937"/>
                <a:chOff x="3455876" y="3429000"/>
                <a:chExt cx="4788997" cy="3092937"/>
              </a:xfrm>
            </p:grpSpPr>
            <p:sp>
              <p:nvSpPr>
                <p:cNvPr id="9" name="矩形 8"/>
                <p:cNvSpPr/>
                <p:nvPr/>
              </p:nvSpPr>
              <p:spPr bwMode="auto">
                <a:xfrm>
                  <a:off x="3455876" y="3429000"/>
                  <a:ext cx="2088232" cy="360040"/>
                </a:xfrm>
                <a:prstGeom prst="rect">
                  <a:avLst/>
                </a:prstGeom>
                <a:solidFill>
                  <a:srgbClr val="FFCCFF"/>
                </a:soli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18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Keras</a:t>
                  </a:r>
                  <a:endParaRPr kumimoji="1" lang="zh-TW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0" name="矩形 9"/>
                <p:cNvSpPr/>
                <p:nvPr/>
              </p:nvSpPr>
              <p:spPr bwMode="auto">
                <a:xfrm>
                  <a:off x="3455876" y="4112224"/>
                  <a:ext cx="2088232" cy="360040"/>
                </a:xfrm>
                <a:prstGeom prst="rect">
                  <a:avLst/>
                </a:prstGeom>
                <a:solidFill>
                  <a:srgbClr val="FF9933"/>
                </a:soli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1800" b="1" i="0" u="none" strike="noStrike" cap="none" normalizeH="0" baseline="0" dirty="0" err="1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Tensorflow</a:t>
                  </a:r>
                  <a:endParaRPr kumimoji="1" lang="zh-TW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1" name="矩形 10"/>
                <p:cNvSpPr/>
                <p:nvPr/>
              </p:nvSpPr>
              <p:spPr bwMode="auto">
                <a:xfrm>
                  <a:off x="3455876" y="4795448"/>
                  <a:ext cx="2088232" cy="36004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1800" b="1" i="0" u="none" strike="noStrike" cap="none" normalizeH="0" baseline="0" dirty="0" err="1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Numpy</a:t>
                  </a:r>
                  <a:endParaRPr kumimoji="1" lang="zh-TW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 bwMode="auto">
                <a:xfrm>
                  <a:off x="3455876" y="5478672"/>
                  <a:ext cx="2088232" cy="360040"/>
                </a:xfrm>
                <a:prstGeom prst="rect">
                  <a:avLst/>
                </a:prstGeom>
                <a:solidFill>
                  <a:srgbClr val="99FF99"/>
                </a:soli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1800" b="1" i="0" u="none" strike="noStrike" cap="none" normalizeH="0" baseline="0" dirty="0" err="1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Arithmetics</a:t>
                  </a:r>
                  <a:endParaRPr kumimoji="1" lang="zh-TW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3" name="矩形 12"/>
                <p:cNvSpPr/>
                <p:nvPr/>
              </p:nvSpPr>
              <p:spPr bwMode="auto">
                <a:xfrm>
                  <a:off x="3455876" y="6161897"/>
                  <a:ext cx="2088232" cy="360040"/>
                </a:xfrm>
                <a:prstGeom prst="rect">
                  <a:avLst/>
                </a:prstGeom>
                <a:solidFill>
                  <a:srgbClr val="66CCFF"/>
                </a:soli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18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RTL Codes</a:t>
                  </a:r>
                  <a:endParaRPr kumimoji="1" lang="zh-TW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4" name="向下箭號 13"/>
                <p:cNvSpPr/>
                <p:nvPr/>
              </p:nvSpPr>
              <p:spPr bwMode="auto">
                <a:xfrm>
                  <a:off x="4391980" y="3798871"/>
                  <a:ext cx="216024" cy="323184"/>
                </a:xfrm>
                <a:prstGeom prst="downArrow">
                  <a:avLst/>
                </a:prstGeom>
                <a:solidFill>
                  <a:srgbClr val="FF33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5" name="向下箭號 14"/>
                <p:cNvSpPr/>
                <p:nvPr/>
              </p:nvSpPr>
              <p:spPr bwMode="auto">
                <a:xfrm>
                  <a:off x="4391980" y="4478703"/>
                  <a:ext cx="216024" cy="323184"/>
                </a:xfrm>
                <a:prstGeom prst="downArrow">
                  <a:avLst/>
                </a:prstGeom>
                <a:solidFill>
                  <a:srgbClr val="FF33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6" name="向下箭號 15"/>
                <p:cNvSpPr/>
                <p:nvPr/>
              </p:nvSpPr>
              <p:spPr bwMode="auto">
                <a:xfrm>
                  <a:off x="4391980" y="5142609"/>
                  <a:ext cx="216024" cy="323184"/>
                </a:xfrm>
                <a:prstGeom prst="downArrow">
                  <a:avLst/>
                </a:prstGeom>
                <a:solidFill>
                  <a:srgbClr val="FF33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7" name="向下箭號 16"/>
                <p:cNvSpPr/>
                <p:nvPr/>
              </p:nvSpPr>
              <p:spPr bwMode="auto">
                <a:xfrm>
                  <a:off x="4391980" y="5847013"/>
                  <a:ext cx="216024" cy="323184"/>
                </a:xfrm>
                <a:prstGeom prst="downArrow">
                  <a:avLst/>
                </a:prstGeom>
                <a:solidFill>
                  <a:srgbClr val="FF33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8" name="矩形 17"/>
                <p:cNvSpPr/>
                <p:nvPr/>
              </p:nvSpPr>
              <p:spPr bwMode="auto">
                <a:xfrm>
                  <a:off x="6156641" y="3429000"/>
                  <a:ext cx="2088232" cy="360040"/>
                </a:xfrm>
                <a:prstGeom prst="rect">
                  <a:avLst/>
                </a:prstGeom>
                <a:solidFill>
                  <a:srgbClr val="FFCCFF"/>
                </a:soli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1800" b="1" i="0" u="none" strike="noStrike" cap="none" normalizeH="0" baseline="0" dirty="0" err="1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AISoC</a:t>
                  </a:r>
                  <a:endParaRPr kumimoji="1" lang="zh-TW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9" name="矩形 18"/>
                <p:cNvSpPr/>
                <p:nvPr/>
              </p:nvSpPr>
              <p:spPr bwMode="auto">
                <a:xfrm>
                  <a:off x="6156641" y="4112224"/>
                  <a:ext cx="2088232" cy="360040"/>
                </a:xfrm>
                <a:prstGeom prst="rect">
                  <a:avLst/>
                </a:prstGeom>
                <a:solidFill>
                  <a:srgbClr val="FF9933"/>
                </a:soli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18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Cell-Based</a:t>
                  </a:r>
                  <a:endParaRPr kumimoji="1" lang="zh-TW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 bwMode="auto">
                <a:xfrm>
                  <a:off x="6156641" y="4795448"/>
                  <a:ext cx="2088232" cy="36004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18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HLS Verification</a:t>
                  </a:r>
                  <a:endParaRPr kumimoji="1" lang="zh-TW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21" name="矩形 20"/>
                <p:cNvSpPr/>
                <p:nvPr/>
              </p:nvSpPr>
              <p:spPr bwMode="auto">
                <a:xfrm>
                  <a:off x="6156641" y="5478672"/>
                  <a:ext cx="2088232" cy="360040"/>
                </a:xfrm>
                <a:prstGeom prst="rect">
                  <a:avLst/>
                </a:prstGeom>
                <a:solidFill>
                  <a:srgbClr val="99FF99"/>
                </a:soli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18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Vivado IP Design</a:t>
                  </a:r>
                  <a:endParaRPr kumimoji="1" lang="zh-TW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22" name="矩形 21"/>
                <p:cNvSpPr/>
                <p:nvPr/>
              </p:nvSpPr>
              <p:spPr bwMode="auto">
                <a:xfrm>
                  <a:off x="6156641" y="6161897"/>
                  <a:ext cx="2088232" cy="360040"/>
                </a:xfrm>
                <a:prstGeom prst="rect">
                  <a:avLst/>
                </a:prstGeom>
                <a:solidFill>
                  <a:srgbClr val="66CCFF"/>
                </a:soli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TW" sz="1800" b="1" i="0" u="none" strike="noStrike" cap="none" spc="-100" normalizeH="0" baseline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Digital </a:t>
                  </a:r>
                  <a:r>
                    <a:rPr kumimoji="1" lang="en-US" altLang="zh-TW" sz="1800" b="1" i="0" u="none" strike="noStrike" cap="none" spc="-100" normalizeH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VLSI</a:t>
                  </a:r>
                  <a:r>
                    <a:rPr kumimoji="1" lang="en-US" altLang="zh-TW" sz="1800" b="1" i="0" u="none" strike="noStrike" cap="none" spc="-100" normalizeH="0" baseline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ahoma" pitchFamily="34" charset="0"/>
                      <a:ea typeface="新細明體" pitchFamily="18" charset="-120"/>
                    </a:rPr>
                    <a:t> Design</a:t>
                  </a:r>
                  <a:endParaRPr kumimoji="1" lang="zh-TW" altLang="en-US" sz="1800" b="1" i="0" u="none" strike="noStrike" cap="none" spc="-100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23" name="向下箭號 22"/>
                <p:cNvSpPr/>
                <p:nvPr/>
              </p:nvSpPr>
              <p:spPr bwMode="auto">
                <a:xfrm flipV="1">
                  <a:off x="7092745" y="3798871"/>
                  <a:ext cx="216024" cy="323184"/>
                </a:xfrm>
                <a:prstGeom prst="downArrow">
                  <a:avLst/>
                </a:prstGeom>
                <a:solidFill>
                  <a:srgbClr val="FF33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24" name="向下箭號 23"/>
                <p:cNvSpPr/>
                <p:nvPr/>
              </p:nvSpPr>
              <p:spPr bwMode="auto">
                <a:xfrm flipV="1">
                  <a:off x="7092745" y="4478703"/>
                  <a:ext cx="216024" cy="323184"/>
                </a:xfrm>
                <a:prstGeom prst="downArrow">
                  <a:avLst/>
                </a:prstGeom>
                <a:solidFill>
                  <a:srgbClr val="FF33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25" name="向下箭號 24"/>
                <p:cNvSpPr/>
                <p:nvPr/>
              </p:nvSpPr>
              <p:spPr bwMode="auto">
                <a:xfrm flipV="1">
                  <a:off x="7092745" y="5142609"/>
                  <a:ext cx="216024" cy="323184"/>
                </a:xfrm>
                <a:prstGeom prst="downArrow">
                  <a:avLst/>
                </a:prstGeom>
                <a:solidFill>
                  <a:srgbClr val="FF33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26" name="向下箭號 25"/>
                <p:cNvSpPr/>
                <p:nvPr/>
              </p:nvSpPr>
              <p:spPr bwMode="auto">
                <a:xfrm flipV="1">
                  <a:off x="7092745" y="5847013"/>
                  <a:ext cx="216024" cy="323184"/>
                </a:xfrm>
                <a:prstGeom prst="downArrow">
                  <a:avLst/>
                </a:prstGeom>
                <a:solidFill>
                  <a:srgbClr val="FF33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27" name="向下箭號 26"/>
                <p:cNvSpPr/>
                <p:nvPr/>
              </p:nvSpPr>
              <p:spPr bwMode="auto">
                <a:xfrm rot="16200000">
                  <a:off x="5747962" y="6041250"/>
                  <a:ext cx="216024" cy="601334"/>
                </a:xfrm>
                <a:prstGeom prst="downArrow">
                  <a:avLst/>
                </a:prstGeom>
                <a:solidFill>
                  <a:srgbClr val="FF33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</p:grpSp>
          <p:pic>
            <p:nvPicPr>
              <p:cNvPr id="269314" name="Picture 2" descr="Traffic detection from a dash-cam feed using the YOLO v3 deep neural... |  Download Scientific Diagram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7744" y="2347638"/>
                <a:ext cx="2099431" cy="11065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向下箭號 30"/>
              <p:cNvSpPr/>
              <p:nvPr/>
            </p:nvSpPr>
            <p:spPr bwMode="auto">
              <a:xfrm>
                <a:off x="3203848" y="3305449"/>
                <a:ext cx="216024" cy="323184"/>
              </a:xfrm>
              <a:prstGeom prst="downArrow">
                <a:avLst/>
              </a:prstGeom>
              <a:solidFill>
                <a:srgbClr val="FF33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pic>
            <p:nvPicPr>
              <p:cNvPr id="269316" name="Picture 4" descr="Semiconductor crisis in the automotive industry | Roland Berge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7618" y="2347638"/>
                <a:ext cx="2109124" cy="11065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向下箭號 29"/>
              <p:cNvSpPr/>
              <p:nvPr/>
            </p:nvSpPr>
            <p:spPr bwMode="auto">
              <a:xfrm flipV="1">
                <a:off x="5894168" y="3320539"/>
                <a:ext cx="216024" cy="323184"/>
              </a:xfrm>
              <a:prstGeom prst="downArrow">
                <a:avLst/>
              </a:prstGeom>
              <a:solidFill>
                <a:srgbClr val="FF33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34" name="向下箭號 33"/>
              <p:cNvSpPr/>
              <p:nvPr/>
            </p:nvSpPr>
            <p:spPr bwMode="auto">
              <a:xfrm rot="5400000" flipH="1">
                <a:off x="4538939" y="2646479"/>
                <a:ext cx="216024" cy="601334"/>
              </a:xfrm>
              <a:prstGeom prst="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rPr>
                  <a:t>`</a:t>
                </a:r>
                <a:endParaRPr kumimoji="1" lang="zh-TW" alt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35" name="文字方塊 34"/>
              <p:cNvSpPr txBox="1"/>
              <p:nvPr/>
            </p:nvSpPr>
            <p:spPr>
              <a:xfrm>
                <a:off x="107505" y="3643723"/>
                <a:ext cx="2064989" cy="240066"/>
              </a:xfrm>
              <a:prstGeom prst="rect">
                <a:avLst/>
              </a:prstGeom>
              <a:solidFill>
                <a:srgbClr val="DDDDDD"/>
              </a:solidFill>
              <a:ln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80000"/>
                  </a:lnSpc>
                </a:pPr>
                <a:r>
                  <a:rPr lang="en-US" altLang="zh-TW" sz="1200" i="0" dirty="0">
                    <a:latin typeface="+mn-lt"/>
                    <a:ea typeface="+mn-ea"/>
                  </a:rPr>
                  <a:t>model = </a:t>
                </a:r>
                <a:r>
                  <a:rPr lang="en-US" altLang="zh-TW" sz="1200" i="0" dirty="0" err="1" smtClean="0">
                    <a:latin typeface="+mn-lt"/>
                    <a:ea typeface="+mn-ea"/>
                  </a:rPr>
                  <a:t>keras.Sequential</a:t>
                </a:r>
                <a:r>
                  <a:rPr lang="en-US" altLang="zh-TW" sz="1200" i="0" dirty="0" smtClean="0">
                    <a:latin typeface="+mn-lt"/>
                    <a:ea typeface="+mn-ea"/>
                  </a:rPr>
                  <a:t>( )</a:t>
                </a:r>
                <a:endParaRPr lang="en-US" altLang="zh-TW" sz="1200" i="0" dirty="0">
                  <a:latin typeface="+mn-lt"/>
                  <a:ea typeface="+mn-ea"/>
                </a:endParaRPr>
              </a:p>
            </p:txBody>
          </p:sp>
          <p:sp>
            <p:nvSpPr>
              <p:cNvPr id="36" name="文字方塊 35"/>
              <p:cNvSpPr txBox="1"/>
              <p:nvPr/>
            </p:nvSpPr>
            <p:spPr>
              <a:xfrm>
                <a:off x="107505" y="4328248"/>
                <a:ext cx="2064989" cy="387798"/>
              </a:xfrm>
              <a:prstGeom prst="rect">
                <a:avLst/>
              </a:prstGeom>
              <a:solidFill>
                <a:srgbClr val="DDDDDD"/>
              </a:solidFill>
              <a:ln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80000"/>
                  </a:lnSpc>
                </a:pPr>
                <a:r>
                  <a:rPr lang="en-US" altLang="zh-TW" sz="1200" i="0" dirty="0" err="1">
                    <a:latin typeface="+mn-lt"/>
                    <a:ea typeface="+mn-ea"/>
                  </a:rPr>
                  <a:t>tf.multiply</a:t>
                </a:r>
                <a:r>
                  <a:rPr lang="en-US" altLang="zh-TW" sz="1200" i="0" dirty="0">
                    <a:latin typeface="+mn-lt"/>
                    <a:ea typeface="+mn-ea"/>
                  </a:rPr>
                  <a:t>(</a:t>
                </a:r>
                <a:r>
                  <a:rPr lang="en-US" altLang="zh-TW" sz="1200" i="0" dirty="0" err="1">
                    <a:latin typeface="+mn-lt"/>
                    <a:ea typeface="+mn-ea"/>
                  </a:rPr>
                  <a:t>x,y,name</a:t>
                </a:r>
                <a:r>
                  <a:rPr lang="en-US" altLang="zh-TW" sz="1200" i="0" dirty="0" smtClean="0">
                    <a:latin typeface="+mn-lt"/>
                    <a:ea typeface="+mn-ea"/>
                  </a:rPr>
                  <a:t>)</a:t>
                </a:r>
              </a:p>
              <a:p>
                <a:pPr algn="l">
                  <a:lnSpc>
                    <a:spcPct val="80000"/>
                  </a:lnSpc>
                </a:pPr>
                <a:r>
                  <a:rPr lang="en-US" altLang="zh-TW" sz="1200" i="0" dirty="0" err="1" smtClean="0">
                    <a:latin typeface="+mn-lt"/>
                    <a:ea typeface="+mn-ea"/>
                  </a:rPr>
                  <a:t>tf.Session</a:t>
                </a:r>
                <a:r>
                  <a:rPr lang="en-US" altLang="zh-TW" sz="1200" i="0" dirty="0" smtClean="0">
                    <a:latin typeface="+mn-lt"/>
                    <a:ea typeface="+mn-ea"/>
                  </a:rPr>
                  <a:t>().run()</a:t>
                </a:r>
                <a:endParaRPr lang="en-US" altLang="zh-TW" sz="1200" i="0" dirty="0">
                  <a:latin typeface="+mn-lt"/>
                  <a:ea typeface="+mn-ea"/>
                </a:endParaRPr>
              </a:p>
            </p:txBody>
          </p:sp>
          <p:sp>
            <p:nvSpPr>
              <p:cNvPr id="38" name="文字方塊 37"/>
              <p:cNvSpPr txBox="1"/>
              <p:nvPr/>
            </p:nvSpPr>
            <p:spPr>
              <a:xfrm>
                <a:off x="107505" y="4997593"/>
                <a:ext cx="2064989" cy="387798"/>
              </a:xfrm>
              <a:prstGeom prst="rect">
                <a:avLst/>
              </a:prstGeom>
              <a:solidFill>
                <a:srgbClr val="DDDDDD"/>
              </a:solidFill>
              <a:ln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80000"/>
                  </a:lnSpc>
                </a:pPr>
                <a:r>
                  <a:rPr lang="en-US" altLang="zh-TW" sz="1200" i="0" dirty="0" err="1" smtClean="0">
                    <a:latin typeface="+mn-lt"/>
                    <a:ea typeface="+mn-ea"/>
                  </a:rPr>
                  <a:t>np.outer</a:t>
                </a:r>
                <a:r>
                  <a:rPr lang="en-US" altLang="zh-TW" sz="1200" i="0" dirty="0" smtClean="0">
                    <a:latin typeface="+mn-lt"/>
                    <a:ea typeface="+mn-ea"/>
                  </a:rPr>
                  <a:t>(W, A)</a:t>
                </a:r>
              </a:p>
              <a:p>
                <a:pPr algn="l">
                  <a:lnSpc>
                    <a:spcPct val="80000"/>
                  </a:lnSpc>
                </a:pPr>
                <a:r>
                  <a:rPr lang="en-US" altLang="zh-TW" sz="1200" i="0" dirty="0" err="1" smtClean="0">
                    <a:latin typeface="+mn-lt"/>
                    <a:ea typeface="+mn-ea"/>
                  </a:rPr>
                  <a:t>np.matmjul</a:t>
                </a:r>
                <a:r>
                  <a:rPr lang="en-US" altLang="zh-TW" sz="1200" i="0" dirty="0" smtClean="0">
                    <a:latin typeface="+mn-lt"/>
                    <a:ea typeface="+mn-ea"/>
                  </a:rPr>
                  <a:t>(X, Y)</a:t>
                </a:r>
                <a:endParaRPr lang="en-US" altLang="zh-TW" sz="1200" i="0" dirty="0">
                  <a:latin typeface="+mn-lt"/>
                  <a:ea typeface="+mn-ea"/>
                </a:endParaRPr>
              </a:p>
            </p:txBody>
          </p:sp>
          <p:sp>
            <p:nvSpPr>
              <p:cNvPr id="40" name="文字方塊 39"/>
              <p:cNvSpPr txBox="1"/>
              <p:nvPr/>
            </p:nvSpPr>
            <p:spPr>
              <a:xfrm>
                <a:off x="107505" y="5661179"/>
                <a:ext cx="2064989" cy="387798"/>
              </a:xfrm>
              <a:prstGeom prst="rect">
                <a:avLst/>
              </a:prstGeom>
              <a:solidFill>
                <a:srgbClr val="DDDDDD"/>
              </a:solidFill>
              <a:ln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80000"/>
                  </a:lnSpc>
                </a:pPr>
                <a:r>
                  <a:rPr lang="en-US" altLang="zh-TW" sz="1200" i="0" dirty="0" smtClean="0">
                    <a:latin typeface="+mn-lt"/>
                    <a:ea typeface="+mn-ea"/>
                  </a:rPr>
                  <a:t>x = a x w + b</a:t>
                </a:r>
              </a:p>
              <a:p>
                <a:pPr algn="l">
                  <a:lnSpc>
                    <a:spcPct val="80000"/>
                  </a:lnSpc>
                </a:pPr>
                <a:r>
                  <a:rPr lang="en-US" altLang="zh-TW" sz="1200" i="0" dirty="0" smtClean="0">
                    <a:latin typeface="+mn-lt"/>
                    <a:ea typeface="+mn-ea"/>
                  </a:rPr>
                  <a:t>y = f(x)</a:t>
                </a:r>
                <a:endParaRPr lang="en-US" altLang="zh-TW" sz="1200" i="0" dirty="0">
                  <a:latin typeface="+mn-lt"/>
                  <a:ea typeface="+mn-ea"/>
                </a:endParaRPr>
              </a:p>
            </p:txBody>
          </p:sp>
          <p:sp>
            <p:nvSpPr>
              <p:cNvPr id="41" name="文字方塊 40"/>
              <p:cNvSpPr txBox="1"/>
              <p:nvPr/>
            </p:nvSpPr>
            <p:spPr>
              <a:xfrm>
                <a:off x="107504" y="6377921"/>
                <a:ext cx="2064989" cy="387798"/>
              </a:xfrm>
              <a:prstGeom prst="rect">
                <a:avLst/>
              </a:prstGeom>
              <a:solidFill>
                <a:srgbClr val="DDDDDD"/>
              </a:solidFill>
              <a:ln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80000"/>
                  </a:lnSpc>
                </a:pPr>
                <a:r>
                  <a:rPr lang="en-US" altLang="zh-TW" sz="1200" i="0" dirty="0" smtClean="0">
                    <a:latin typeface="+mn-lt"/>
                    <a:ea typeface="+mn-ea"/>
                  </a:rPr>
                  <a:t>assign x = a * w + b;</a:t>
                </a:r>
              </a:p>
              <a:p>
                <a:pPr algn="l">
                  <a:lnSpc>
                    <a:spcPct val="80000"/>
                  </a:lnSpc>
                </a:pPr>
                <a:r>
                  <a:rPr lang="en-US" altLang="zh-TW" sz="1200" i="0" dirty="0" smtClean="0">
                    <a:latin typeface="+mn-lt"/>
                    <a:ea typeface="+mn-ea"/>
                  </a:rPr>
                  <a:t>Logistic   U1(Y, X);</a:t>
                </a:r>
                <a:endParaRPr lang="en-US" altLang="zh-TW" sz="1200" i="0" dirty="0">
                  <a:latin typeface="+mn-lt"/>
                  <a:ea typeface="+mn-ea"/>
                </a:endParaRPr>
              </a:p>
            </p:txBody>
          </p:sp>
          <p:grpSp>
            <p:nvGrpSpPr>
              <p:cNvPr id="50" name="群組 49"/>
              <p:cNvGrpSpPr/>
              <p:nvPr/>
            </p:nvGrpSpPr>
            <p:grpSpPr>
              <a:xfrm>
                <a:off x="7311715" y="6344190"/>
                <a:ext cx="1506276" cy="360040"/>
                <a:chOff x="7743941" y="3140968"/>
                <a:chExt cx="1506276" cy="360040"/>
              </a:xfrm>
            </p:grpSpPr>
            <p:grpSp>
              <p:nvGrpSpPr>
                <p:cNvPr id="45" name="群組 44"/>
                <p:cNvGrpSpPr/>
                <p:nvPr/>
              </p:nvGrpSpPr>
              <p:grpSpPr>
                <a:xfrm>
                  <a:off x="7743941" y="3140968"/>
                  <a:ext cx="1506276" cy="360040"/>
                  <a:chOff x="7743941" y="3140968"/>
                  <a:chExt cx="1506276" cy="360040"/>
                </a:xfrm>
              </p:grpSpPr>
              <p:sp>
                <p:nvSpPr>
                  <p:cNvPr id="29" name="流程圖: 延遲 28"/>
                  <p:cNvSpPr/>
                  <p:nvPr/>
                </p:nvSpPr>
                <p:spPr bwMode="auto">
                  <a:xfrm>
                    <a:off x="7956376" y="3140968"/>
                    <a:ext cx="360040" cy="360040"/>
                  </a:xfrm>
                  <a:prstGeom prst="flowChartDelay">
                    <a:avLst/>
                  </a:prstGeom>
                  <a:solidFill>
                    <a:srgbClr val="DDDDDD"/>
                  </a:solidFill>
                  <a:ln w="127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zh-TW" altLang="en-US" sz="1800" b="0" i="1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  <a:ea typeface="新細明體" pitchFamily="18" charset="-120"/>
                    </a:endParaRPr>
                  </a:p>
                </p:txBody>
              </p:sp>
              <p:sp>
                <p:nvSpPr>
                  <p:cNvPr id="32" name="流程圖: 接點 31"/>
                  <p:cNvSpPr/>
                  <p:nvPr/>
                </p:nvSpPr>
                <p:spPr bwMode="auto">
                  <a:xfrm>
                    <a:off x="8320005" y="3248531"/>
                    <a:ext cx="144016" cy="144016"/>
                  </a:xfrm>
                  <a:prstGeom prst="flowChartConnector">
                    <a:avLst/>
                  </a:prstGeom>
                  <a:solidFill>
                    <a:srgbClr val="DDDDDD"/>
                  </a:solidFill>
                  <a:ln w="127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zh-TW" altLang="en-US" sz="1800" b="0" i="1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  <a:ea typeface="新細明體" pitchFamily="18" charset="-120"/>
                    </a:endParaRPr>
                  </a:p>
                </p:txBody>
              </p:sp>
              <p:cxnSp>
                <p:nvCxnSpPr>
                  <p:cNvPr id="43" name="直線接點 42"/>
                  <p:cNvCxnSpPr>
                    <a:stCxn id="32" idx="6"/>
                  </p:cNvCxnSpPr>
                  <p:nvPr/>
                </p:nvCxnSpPr>
                <p:spPr bwMode="auto">
                  <a:xfrm>
                    <a:off x="8464021" y="3320539"/>
                    <a:ext cx="212435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44" name="矩形 43"/>
                  <p:cNvSpPr/>
                  <p:nvPr/>
                </p:nvSpPr>
                <p:spPr bwMode="auto">
                  <a:xfrm>
                    <a:off x="8676456" y="3140968"/>
                    <a:ext cx="360040" cy="360040"/>
                  </a:xfrm>
                  <a:prstGeom prst="rect">
                    <a:avLst/>
                  </a:prstGeom>
                  <a:solidFill>
                    <a:srgbClr val="DDDDDD"/>
                  </a:solidFill>
                  <a:ln w="127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zh-TW" altLang="en-US" sz="1800" b="0" i="1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  <a:ea typeface="新細明體" pitchFamily="18" charset="-120"/>
                    </a:endParaRPr>
                  </a:p>
                </p:txBody>
              </p:sp>
              <p:cxnSp>
                <p:nvCxnSpPr>
                  <p:cNvPr id="47" name="直線接點 46"/>
                  <p:cNvCxnSpPr/>
                  <p:nvPr/>
                </p:nvCxnSpPr>
                <p:spPr bwMode="auto">
                  <a:xfrm>
                    <a:off x="7743941" y="3254370"/>
                    <a:ext cx="212435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8" name="直線接點 47"/>
                  <p:cNvCxnSpPr/>
                  <p:nvPr/>
                </p:nvCxnSpPr>
                <p:spPr bwMode="auto">
                  <a:xfrm>
                    <a:off x="7743941" y="3393177"/>
                    <a:ext cx="212435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9" name="直線接點 48"/>
                  <p:cNvCxnSpPr/>
                  <p:nvPr/>
                </p:nvCxnSpPr>
                <p:spPr bwMode="auto">
                  <a:xfrm>
                    <a:off x="9037782" y="3320539"/>
                    <a:ext cx="212435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46" name="等腰三角形 45"/>
                <p:cNvSpPr/>
                <p:nvPr/>
              </p:nvSpPr>
              <p:spPr bwMode="auto">
                <a:xfrm>
                  <a:off x="8772407" y="3356992"/>
                  <a:ext cx="167059" cy="144016"/>
                </a:xfrm>
                <a:prstGeom prst="triangle">
                  <a:avLst/>
                </a:prstGeom>
                <a:solidFill>
                  <a:srgbClr val="DDDDDD"/>
                </a:solidFill>
                <a:ln w="127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</p:grpSp>
          <p:sp>
            <p:nvSpPr>
              <p:cNvPr id="54" name="文字方塊 53"/>
              <p:cNvSpPr txBox="1"/>
              <p:nvPr/>
            </p:nvSpPr>
            <p:spPr>
              <a:xfrm>
                <a:off x="7191205" y="4995372"/>
                <a:ext cx="1842243" cy="387798"/>
              </a:xfrm>
              <a:prstGeom prst="rect">
                <a:avLst/>
              </a:prstGeom>
              <a:solidFill>
                <a:srgbClr val="DDDDDD"/>
              </a:solidFill>
              <a:ln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80000"/>
                  </a:lnSpc>
                </a:pPr>
                <a:r>
                  <a:rPr lang="en-US" altLang="zh-TW" sz="1200" i="0" dirty="0" smtClean="0">
                    <a:latin typeface="+mn-lt"/>
                    <a:ea typeface="+mn-ea"/>
                  </a:rPr>
                  <a:t>#include “</a:t>
                </a:r>
                <a:r>
                  <a:rPr lang="en-US" altLang="zh-TW" sz="1200" i="0" dirty="0" err="1" smtClean="0">
                    <a:latin typeface="+mn-lt"/>
                    <a:ea typeface="+mn-ea"/>
                  </a:rPr>
                  <a:t>systemc.h</a:t>
                </a:r>
                <a:r>
                  <a:rPr lang="en-US" altLang="zh-TW" sz="1200" i="0" dirty="0" smtClean="0">
                    <a:latin typeface="+mn-lt"/>
                    <a:ea typeface="+mn-ea"/>
                  </a:rPr>
                  <a:t>”</a:t>
                </a:r>
              </a:p>
              <a:p>
                <a:pPr algn="l">
                  <a:lnSpc>
                    <a:spcPct val="80000"/>
                  </a:lnSpc>
                </a:pPr>
                <a:r>
                  <a:rPr lang="en-US" altLang="zh-TW" sz="1200" i="0" dirty="0" smtClean="0">
                    <a:latin typeface="+mn-lt"/>
                    <a:ea typeface="+mn-ea"/>
                  </a:rPr>
                  <a:t>#include “</a:t>
                </a:r>
                <a:r>
                  <a:rPr lang="en-US" altLang="zh-TW" sz="1200" i="0" dirty="0" err="1" smtClean="0">
                    <a:latin typeface="+mn-lt"/>
                    <a:ea typeface="+mn-ea"/>
                  </a:rPr>
                  <a:t>ap_fixed.h</a:t>
                </a:r>
                <a:r>
                  <a:rPr lang="en-US" altLang="zh-TW" sz="1200" i="0" dirty="0" smtClean="0">
                    <a:latin typeface="+mn-lt"/>
                    <a:ea typeface="+mn-ea"/>
                  </a:rPr>
                  <a:t>”</a:t>
                </a:r>
                <a:endParaRPr lang="en-US" altLang="zh-TW" sz="1200" i="0" dirty="0">
                  <a:latin typeface="+mn-lt"/>
                  <a:ea typeface="+mn-ea"/>
                </a:endParaRPr>
              </a:p>
            </p:txBody>
          </p:sp>
          <p:pic>
            <p:nvPicPr>
              <p:cNvPr id="51" name="圖片 5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01518" y="5422081"/>
                <a:ext cx="1831930" cy="877406"/>
              </a:xfrm>
              <a:prstGeom prst="rect">
                <a:avLst/>
              </a:prstGeom>
              <a:ln>
                <a:solidFill>
                  <a:srgbClr val="0000FF"/>
                </a:solidFill>
              </a:ln>
            </p:spPr>
          </p:pic>
          <p:pic>
            <p:nvPicPr>
              <p:cNvPr id="269318" name="Picture 6" descr="ECE 5745 Tutorial 5: Synopsys/Cadence ASIC Tools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6717" y="3168158"/>
                <a:ext cx="1846731" cy="1704236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圓角矩形 2"/>
            <p:cNvSpPr/>
            <p:nvPr/>
          </p:nvSpPr>
          <p:spPr bwMode="auto">
            <a:xfrm>
              <a:off x="240321" y="2383066"/>
              <a:ext cx="1379351" cy="469870"/>
            </a:xfrm>
            <a:prstGeom prst="roundRect">
              <a:avLst/>
            </a:prstGeom>
            <a:solidFill>
              <a:srgbClr val="FFCCCC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+mn-ea"/>
                  <a:ea typeface="+mn-ea"/>
                </a:rPr>
                <a:t>第</a:t>
              </a:r>
              <a:r>
                <a:rPr kumimoji="1" lang="en-US" altLang="zh-TW" sz="2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+mn-ea"/>
                  <a:ea typeface="+mn-ea"/>
                </a:rPr>
                <a:t>1-2</a:t>
              </a:r>
              <a:r>
                <a: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+mn-ea"/>
                  <a:ea typeface="+mn-ea"/>
                </a:rPr>
                <a:t>週</a:t>
              </a:r>
            </a:p>
          </p:txBody>
        </p:sp>
        <p:sp>
          <p:nvSpPr>
            <p:cNvPr id="53" name="向下箭號 52"/>
            <p:cNvSpPr/>
            <p:nvPr/>
          </p:nvSpPr>
          <p:spPr bwMode="auto">
            <a:xfrm rot="16200000">
              <a:off x="1848199" y="2319728"/>
              <a:ext cx="216024" cy="601334"/>
            </a:xfrm>
            <a:prstGeom prst="downArrow">
              <a:avLst/>
            </a:prstGeom>
            <a:solidFill>
              <a:srgbClr val="FF3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55" name="圓角矩形 54"/>
            <p:cNvSpPr/>
            <p:nvPr/>
          </p:nvSpPr>
          <p:spPr bwMode="auto">
            <a:xfrm>
              <a:off x="7729153" y="2383066"/>
              <a:ext cx="1304295" cy="469870"/>
            </a:xfrm>
            <a:prstGeom prst="roundRect">
              <a:avLst/>
            </a:prstGeom>
            <a:solidFill>
              <a:srgbClr val="FFCCCC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+mn-ea"/>
                  <a:ea typeface="+mn-ea"/>
                </a:rPr>
                <a:t>第</a:t>
              </a:r>
              <a:r>
                <a:rPr kumimoji="1" lang="en-US" altLang="zh-TW" sz="2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+mn-ea"/>
                  <a:ea typeface="+mn-ea"/>
                </a:rPr>
                <a:t>19</a:t>
              </a:r>
              <a:r>
                <a:rPr kumimoji="1" lang="zh-TW" altLang="en-US" sz="2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+mn-ea"/>
                  <a:ea typeface="+mn-ea"/>
                </a:rPr>
                <a:t>週</a:t>
              </a:r>
            </a:p>
          </p:txBody>
        </p:sp>
        <p:sp>
          <p:nvSpPr>
            <p:cNvPr id="56" name="向下箭號 55"/>
            <p:cNvSpPr/>
            <p:nvPr/>
          </p:nvSpPr>
          <p:spPr bwMode="auto">
            <a:xfrm rot="16200000">
              <a:off x="7259665" y="2319728"/>
              <a:ext cx="216024" cy="601334"/>
            </a:xfrm>
            <a:prstGeom prst="downArrow">
              <a:avLst/>
            </a:prstGeom>
            <a:solidFill>
              <a:srgbClr val="FF3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783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259632" y="214313"/>
            <a:ext cx="7884368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en-US" altLang="zh-TW" sz="48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110-2 NNA</a:t>
            </a:r>
            <a:r>
              <a:rPr lang="zh-TW" altLang="en-US" sz="48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基本實驗環境</a:t>
            </a:r>
            <a:endParaRPr lang="en-US" altLang="zh-TW" sz="4800" b="1" i="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物件 2"/>
          <p:cNvGraphicFramePr>
            <a:graphicFrameLocks noChangeAspect="1"/>
          </p:cNvGraphicFramePr>
          <p:nvPr>
            <p:extLst/>
          </p:nvPr>
        </p:nvGraphicFramePr>
        <p:xfrm>
          <a:off x="0" y="1052737"/>
          <a:ext cx="9144000" cy="5472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點陣圖影像" r:id="rId4" imgW="12336597" imgH="7647619" progId="Paint.Picture">
                  <p:embed/>
                </p:oleObj>
              </mc:Choice>
              <mc:Fallback>
                <p:oleObj name="點陣圖影像" r:id="rId4" imgW="12336597" imgH="7647619" progId="Paint.Picture">
                  <p:embed/>
                  <p:pic>
                    <p:nvPicPr>
                      <p:cNvPr id="3" name="物件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52737"/>
                        <a:ext cx="9144000" cy="54726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927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新細明體" panose="02020500000000000000" pitchFamily="18" charset="-120"/>
              </a:rPr>
              <a:t>History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5912" y="1412776"/>
            <a:ext cx="8828088" cy="527607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800">
                <a:ea typeface="新細明體" panose="02020500000000000000" pitchFamily="18" charset="-120"/>
              </a:rPr>
              <a:t>Back-propagation learning method (</a:t>
            </a:r>
            <a:r>
              <a:rPr lang="en-US" altLang="zh-TW" sz="2800" dirty="0" err="1">
                <a:ea typeface="新細明體" panose="02020500000000000000" pitchFamily="18" charset="-120"/>
              </a:rPr>
              <a:t>Werbos</a:t>
            </a:r>
            <a:r>
              <a:rPr lang="en-US" altLang="zh-TW" sz="2800" dirty="0">
                <a:ea typeface="新細明體" panose="02020500000000000000" pitchFamily="18" charset="-120"/>
              </a:rPr>
              <a:t> 1974)</a:t>
            </a:r>
          </a:p>
          <a:p>
            <a:pPr lvl="1">
              <a:lnSpc>
                <a:spcPct val="90000"/>
              </a:lnSpc>
            </a:pPr>
            <a:r>
              <a:rPr lang="en-US" altLang="zh-TW" sz="2400" dirty="0">
                <a:ea typeface="新細明體" panose="02020500000000000000" pitchFamily="18" charset="-120"/>
              </a:rPr>
              <a:t>Three layers of neurons</a:t>
            </a:r>
          </a:p>
          <a:p>
            <a:pPr lvl="2">
              <a:lnSpc>
                <a:spcPct val="90000"/>
              </a:lnSpc>
            </a:pPr>
            <a:r>
              <a:rPr lang="en-US" altLang="zh-TW" sz="2000" dirty="0">
                <a:ea typeface="新細明體" panose="02020500000000000000" pitchFamily="18" charset="-120"/>
              </a:rPr>
              <a:t>Input, Output, Hidden</a:t>
            </a:r>
          </a:p>
          <a:p>
            <a:pPr lvl="1">
              <a:lnSpc>
                <a:spcPct val="90000"/>
              </a:lnSpc>
            </a:pPr>
            <a:r>
              <a:rPr lang="en-US" altLang="zh-TW" sz="2400" dirty="0">
                <a:ea typeface="新細明體" panose="02020500000000000000" pitchFamily="18" charset="-120"/>
              </a:rPr>
              <a:t>Better learning rule for generic three layer networks</a:t>
            </a:r>
          </a:p>
          <a:p>
            <a:pPr lvl="1">
              <a:lnSpc>
                <a:spcPct val="90000"/>
              </a:lnSpc>
            </a:pPr>
            <a:r>
              <a:rPr lang="en-US" altLang="zh-TW" sz="2400" dirty="0">
                <a:ea typeface="新細明體" panose="02020500000000000000" pitchFamily="18" charset="-120"/>
              </a:rPr>
              <a:t>Regenerates interest in the 1980s</a:t>
            </a:r>
          </a:p>
          <a:p>
            <a:pPr>
              <a:lnSpc>
                <a:spcPct val="90000"/>
              </a:lnSpc>
            </a:pPr>
            <a:r>
              <a:rPr lang="en-US" altLang="zh-TW" sz="2800" dirty="0">
                <a:ea typeface="新細明體" panose="02020500000000000000" pitchFamily="18" charset="-120"/>
              </a:rPr>
              <a:t>Successful applications in medicine, marketing, risk management, …  (1990)</a:t>
            </a:r>
          </a:p>
          <a:p>
            <a:pPr>
              <a:lnSpc>
                <a:spcPct val="90000"/>
              </a:lnSpc>
            </a:pPr>
            <a:r>
              <a:rPr lang="en-US" altLang="zh-TW" sz="2800" dirty="0">
                <a:ea typeface="新細明體" panose="02020500000000000000" pitchFamily="18" charset="-120"/>
              </a:rPr>
              <a:t>In need for another breakthrough.</a:t>
            </a:r>
          </a:p>
        </p:txBody>
      </p:sp>
    </p:spTree>
    <p:extLst>
      <p:ext uri="{BB962C8B-B14F-4D97-AF65-F5344CB8AC3E}">
        <p14:creationId xmlns:p14="http://schemas.microsoft.com/office/powerpoint/2010/main" val="125195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9443" y="188640"/>
            <a:ext cx="7793037" cy="69373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50825" y="1196752"/>
            <a:ext cx="9001125" cy="532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folHlink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1" lang="en-US" altLang="zh-TW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Significance</a:t>
            </a:r>
            <a:r>
              <a:rPr kumimoji="1" lang="en-US" altLang="zh-TW" sz="32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1" lang="en-US" altLang="zh-TW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Neural</a:t>
            </a:r>
            <a:r>
              <a:rPr kumimoji="1" lang="en-US" altLang="zh-TW" sz="32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Network (NN)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folHlink"/>
              </a:buClr>
              <a:buSzTx/>
              <a:buFont typeface="Wingdings" pitchFamily="2" charset="2"/>
              <a:buChar char="n"/>
              <a:tabLst/>
              <a:defRPr/>
            </a:pPr>
            <a:r>
              <a:rPr lang="en-US" altLang="zh-TW" sz="3200" b="1" i="0" kern="0" dirty="0" smtClean="0">
                <a:solidFill>
                  <a:srgbClr val="0000FF"/>
                </a:solidFill>
                <a:latin typeface="+mn-lt"/>
                <a:ea typeface="+mn-ea"/>
              </a:rPr>
              <a:t>PFLOPS Computation</a:t>
            </a:r>
          </a:p>
          <a:p>
            <a:pPr marL="914400" lvl="1" indent="-457200" algn="l">
              <a:spcBef>
                <a:spcPts val="600"/>
              </a:spcBef>
              <a:buClr>
                <a:srgbClr val="660033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TW" sz="2800" b="1" i="0" kern="0" dirty="0" smtClean="0">
                <a:solidFill>
                  <a:srgbClr val="660033"/>
                </a:solidFill>
                <a:latin typeface="+mn-lt"/>
                <a:ea typeface="+mn-ea"/>
              </a:rPr>
              <a:t>Acceleration</a:t>
            </a:r>
          </a:p>
          <a:p>
            <a:pPr marL="914400" lvl="1" indent="-457200" algn="l">
              <a:spcBef>
                <a:spcPts val="600"/>
              </a:spcBef>
              <a:buClr>
                <a:srgbClr val="660033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TW" sz="2800" b="1" i="0" kern="0" dirty="0" smtClean="0">
                <a:solidFill>
                  <a:srgbClr val="660033"/>
                </a:solidFill>
                <a:latin typeface="+mn-lt"/>
                <a:ea typeface="+mn-ea"/>
              </a:rPr>
              <a:t>Reliability</a:t>
            </a:r>
            <a:endParaRPr lang="en-US" altLang="zh-TW" sz="2800" b="1" i="0" kern="0" dirty="0">
              <a:solidFill>
                <a:srgbClr val="660033"/>
              </a:solidFill>
              <a:latin typeface="+mn-lt"/>
              <a:ea typeface="+mn-ea"/>
            </a:endParaRPr>
          </a:p>
        </p:txBody>
      </p:sp>
      <p:pic>
        <p:nvPicPr>
          <p:cNvPr id="5125" name="Picture 5" descr="ãartificial neural networkãçåçæå°çµæ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79" y="3429000"/>
            <a:ext cx="5522615" cy="2916183"/>
          </a:xfrm>
          <a:prstGeom prst="rect">
            <a:avLst/>
          </a:prstGeom>
          <a:noFill/>
        </p:spPr>
      </p:pic>
      <p:grpSp>
        <p:nvGrpSpPr>
          <p:cNvPr id="19" name="群組 18"/>
          <p:cNvGrpSpPr/>
          <p:nvPr/>
        </p:nvGrpSpPr>
        <p:grpSpPr>
          <a:xfrm>
            <a:off x="5580112" y="1844824"/>
            <a:ext cx="3312368" cy="4176464"/>
            <a:chOff x="5580112" y="1844824"/>
            <a:chExt cx="3312368" cy="4176464"/>
          </a:xfrm>
          <a:solidFill>
            <a:srgbClr val="FFFF00"/>
          </a:solidFill>
        </p:grpSpPr>
        <p:sp>
          <p:nvSpPr>
            <p:cNvPr id="20" name="矩形 19"/>
            <p:cNvSpPr/>
            <p:nvPr/>
          </p:nvSpPr>
          <p:spPr bwMode="auto">
            <a:xfrm>
              <a:off x="5580112" y="1844824"/>
              <a:ext cx="3312368" cy="4176464"/>
            </a:xfrm>
            <a:prstGeom prst="rect">
              <a:avLst/>
            </a:prstGeom>
            <a:grp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5733278" y="1988840"/>
              <a:ext cx="312778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TW" b="1" i="0" dirty="0" smtClean="0">
                  <a:solidFill>
                    <a:srgbClr val="0000FF"/>
                  </a:solidFill>
                </a:rPr>
                <a:t>GPU or Vector Processors</a:t>
              </a:r>
              <a:endParaRPr lang="zh-TW" altLang="en-US" b="1" i="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5716822" y="2492896"/>
            <a:ext cx="3103650" cy="3384376"/>
            <a:chOff x="5716822" y="2996952"/>
            <a:chExt cx="3103650" cy="3384376"/>
          </a:xfrm>
        </p:grpSpPr>
        <p:sp>
          <p:nvSpPr>
            <p:cNvPr id="23" name="矩形 22"/>
            <p:cNvSpPr/>
            <p:nvPr/>
          </p:nvSpPr>
          <p:spPr bwMode="auto">
            <a:xfrm>
              <a:off x="6084168" y="2996952"/>
              <a:ext cx="2736304" cy="302433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>
              <a:off x="6012160" y="3068960"/>
              <a:ext cx="2736304" cy="302433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25" name="矩形 24"/>
            <p:cNvSpPr/>
            <p:nvPr/>
          </p:nvSpPr>
          <p:spPr bwMode="auto">
            <a:xfrm>
              <a:off x="5940152" y="3140968"/>
              <a:ext cx="2736304" cy="302433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26" name="矩形 25"/>
            <p:cNvSpPr/>
            <p:nvPr/>
          </p:nvSpPr>
          <p:spPr bwMode="auto">
            <a:xfrm>
              <a:off x="5868144" y="3212976"/>
              <a:ext cx="2736304" cy="302433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27" name="矩形 26"/>
            <p:cNvSpPr/>
            <p:nvPr/>
          </p:nvSpPr>
          <p:spPr bwMode="auto">
            <a:xfrm>
              <a:off x="5796136" y="3284984"/>
              <a:ext cx="2736304" cy="302433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grpSp>
          <p:nvGrpSpPr>
            <p:cNvPr id="28" name="群組 27"/>
            <p:cNvGrpSpPr/>
            <p:nvPr/>
          </p:nvGrpSpPr>
          <p:grpSpPr>
            <a:xfrm>
              <a:off x="5716822" y="3382466"/>
              <a:ext cx="2743610" cy="2998862"/>
              <a:chOff x="3059832" y="3068960"/>
              <a:chExt cx="2743610" cy="2998862"/>
            </a:xfrm>
          </p:grpSpPr>
          <p:pic>
            <p:nvPicPr>
              <p:cNvPr id="29" name="Picture 7" descr="ãFMA fused multiply addãçåçæå°çµæ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59832" y="3068960"/>
                <a:ext cx="2743610" cy="2998862"/>
              </a:xfrm>
              <a:prstGeom prst="rect">
                <a:avLst/>
              </a:prstGeom>
              <a:noFill/>
              <a:ln w="28575">
                <a:solidFill>
                  <a:srgbClr val="0000FF"/>
                </a:solidFill>
              </a:ln>
            </p:spPr>
          </p:pic>
          <p:sp>
            <p:nvSpPr>
              <p:cNvPr id="30" name="文字方塊 29"/>
              <p:cNvSpPr txBox="1"/>
              <p:nvPr/>
            </p:nvSpPr>
            <p:spPr>
              <a:xfrm>
                <a:off x="3275856" y="5589240"/>
                <a:ext cx="23169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TW" dirty="0" smtClean="0">
                    <a:solidFill>
                      <a:srgbClr val="0000FF"/>
                    </a:solidFill>
                  </a:rPr>
                  <a:t>Fused Multiply-Adder</a:t>
                </a:r>
                <a:endParaRPr lang="zh-TW" altLang="en-US" dirty="0">
                  <a:solidFill>
                    <a:srgbClr val="0000FF"/>
                  </a:solidFill>
                </a:endParaRPr>
              </a:p>
            </p:txBody>
          </p:sp>
        </p:grpSp>
      </p:grpSp>
      <p:sp>
        <p:nvSpPr>
          <p:cNvPr id="31" name="文字方塊 30"/>
          <p:cNvSpPr txBox="1"/>
          <p:nvPr/>
        </p:nvSpPr>
        <p:spPr>
          <a:xfrm>
            <a:off x="4344981" y="6124654"/>
            <a:ext cx="4555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 smtClean="0"/>
              <a:t>Eg</a:t>
            </a:r>
            <a:r>
              <a:rPr lang="en-US" altLang="zh-TW" dirty="0" smtClean="0"/>
              <a:t>., NVIDIA 1080i: 8GFLOPS/256Watts/</a:t>
            </a:r>
            <a:r>
              <a:rPr lang="en-US" altLang="zh-TW" dirty="0" err="1" smtClean="0"/>
              <a:t>kcc</a:t>
            </a:r>
            <a:endParaRPr lang="zh-TW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65859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Basics of Neural Network</a:t>
            </a:r>
          </a:p>
        </p:txBody>
      </p:sp>
      <p:grpSp>
        <p:nvGrpSpPr>
          <p:cNvPr id="243" name="群組 242"/>
          <p:cNvGrpSpPr/>
          <p:nvPr/>
        </p:nvGrpSpPr>
        <p:grpSpPr>
          <a:xfrm>
            <a:off x="755576" y="1050548"/>
            <a:ext cx="7558177" cy="2833573"/>
            <a:chOff x="913235" y="1556792"/>
            <a:chExt cx="7558177" cy="2833573"/>
          </a:xfrm>
        </p:grpSpPr>
        <p:grpSp>
          <p:nvGrpSpPr>
            <p:cNvPr id="72" name="群組 71"/>
            <p:cNvGrpSpPr/>
            <p:nvPr/>
          </p:nvGrpSpPr>
          <p:grpSpPr>
            <a:xfrm>
              <a:off x="1331640" y="2204864"/>
              <a:ext cx="6776764" cy="2185501"/>
              <a:chOff x="1210484" y="2035587"/>
              <a:chExt cx="6776764" cy="2185501"/>
            </a:xfrm>
          </p:grpSpPr>
          <p:grpSp>
            <p:nvGrpSpPr>
              <p:cNvPr id="35" name="群組 34"/>
              <p:cNvGrpSpPr/>
              <p:nvPr/>
            </p:nvGrpSpPr>
            <p:grpSpPr>
              <a:xfrm>
                <a:off x="1259632" y="2060848"/>
                <a:ext cx="6624737" cy="2160240"/>
                <a:chOff x="2483766" y="2131337"/>
                <a:chExt cx="6624737" cy="2160240"/>
              </a:xfrm>
            </p:grpSpPr>
            <p:cxnSp>
              <p:nvCxnSpPr>
                <p:cNvPr id="9" name="直線接點 8"/>
                <p:cNvCxnSpPr/>
                <p:nvPr/>
              </p:nvCxnSpPr>
              <p:spPr bwMode="auto">
                <a:xfrm>
                  <a:off x="2627784" y="2276872"/>
                  <a:ext cx="1584176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" name="直線接點 16"/>
                <p:cNvCxnSpPr/>
                <p:nvPr/>
              </p:nvCxnSpPr>
              <p:spPr bwMode="auto">
                <a:xfrm>
                  <a:off x="2627784" y="3212976"/>
                  <a:ext cx="1584176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" name="直線接點 20"/>
                <p:cNvCxnSpPr/>
                <p:nvPr/>
              </p:nvCxnSpPr>
              <p:spPr bwMode="auto">
                <a:xfrm>
                  <a:off x="2627784" y="4152116"/>
                  <a:ext cx="1584176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直線接點 10"/>
                <p:cNvCxnSpPr/>
                <p:nvPr/>
              </p:nvCxnSpPr>
              <p:spPr bwMode="auto">
                <a:xfrm>
                  <a:off x="2627784" y="2276872"/>
                  <a:ext cx="1584176" cy="93610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" name="直線接點 25"/>
                <p:cNvCxnSpPr/>
                <p:nvPr/>
              </p:nvCxnSpPr>
              <p:spPr bwMode="auto">
                <a:xfrm flipV="1">
                  <a:off x="2627784" y="2276872"/>
                  <a:ext cx="1584176" cy="93610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8" name="直線接點 27"/>
                <p:cNvCxnSpPr/>
                <p:nvPr/>
              </p:nvCxnSpPr>
              <p:spPr bwMode="auto">
                <a:xfrm flipV="1">
                  <a:off x="2627783" y="2276871"/>
                  <a:ext cx="1584177" cy="187220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" name="直線接點 29"/>
                <p:cNvCxnSpPr/>
                <p:nvPr/>
              </p:nvCxnSpPr>
              <p:spPr bwMode="auto">
                <a:xfrm>
                  <a:off x="2627783" y="2276871"/>
                  <a:ext cx="1584177" cy="187220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" name="直線接點 31"/>
                <p:cNvCxnSpPr/>
                <p:nvPr/>
              </p:nvCxnSpPr>
              <p:spPr bwMode="auto">
                <a:xfrm flipV="1">
                  <a:off x="2627782" y="3212976"/>
                  <a:ext cx="1584178" cy="93610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4" name="直線接點 33"/>
                <p:cNvCxnSpPr/>
                <p:nvPr/>
              </p:nvCxnSpPr>
              <p:spPr bwMode="auto">
                <a:xfrm>
                  <a:off x="2627782" y="3212976"/>
                  <a:ext cx="1584178" cy="936103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" name="直線接點 37"/>
                <p:cNvCxnSpPr/>
                <p:nvPr/>
              </p:nvCxnSpPr>
              <p:spPr bwMode="auto">
                <a:xfrm>
                  <a:off x="4211959" y="2276872"/>
                  <a:ext cx="1584176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" name="直線接點 38"/>
                <p:cNvCxnSpPr/>
                <p:nvPr/>
              </p:nvCxnSpPr>
              <p:spPr bwMode="auto">
                <a:xfrm>
                  <a:off x="4211959" y="3212976"/>
                  <a:ext cx="1584176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" name="直線接點 39"/>
                <p:cNvCxnSpPr/>
                <p:nvPr/>
              </p:nvCxnSpPr>
              <p:spPr bwMode="auto">
                <a:xfrm>
                  <a:off x="4211959" y="4152116"/>
                  <a:ext cx="1584176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" name="直線接點 40"/>
                <p:cNvCxnSpPr/>
                <p:nvPr/>
              </p:nvCxnSpPr>
              <p:spPr bwMode="auto">
                <a:xfrm>
                  <a:off x="4211959" y="2276872"/>
                  <a:ext cx="1584176" cy="93610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2" name="直線接點 41"/>
                <p:cNvCxnSpPr/>
                <p:nvPr/>
              </p:nvCxnSpPr>
              <p:spPr bwMode="auto">
                <a:xfrm flipV="1">
                  <a:off x="4211959" y="2276872"/>
                  <a:ext cx="1584176" cy="93610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3" name="直線接點 42"/>
                <p:cNvCxnSpPr/>
                <p:nvPr/>
              </p:nvCxnSpPr>
              <p:spPr bwMode="auto">
                <a:xfrm flipV="1">
                  <a:off x="4211958" y="2276871"/>
                  <a:ext cx="1584177" cy="187220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4" name="直線接點 43"/>
                <p:cNvCxnSpPr/>
                <p:nvPr/>
              </p:nvCxnSpPr>
              <p:spPr bwMode="auto">
                <a:xfrm>
                  <a:off x="4211958" y="2276871"/>
                  <a:ext cx="1584177" cy="187220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5" name="直線接點 44"/>
                <p:cNvCxnSpPr/>
                <p:nvPr/>
              </p:nvCxnSpPr>
              <p:spPr bwMode="auto">
                <a:xfrm flipV="1">
                  <a:off x="4211957" y="3212976"/>
                  <a:ext cx="1584178" cy="93610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6" name="直線接點 45"/>
                <p:cNvCxnSpPr/>
                <p:nvPr/>
              </p:nvCxnSpPr>
              <p:spPr bwMode="auto">
                <a:xfrm>
                  <a:off x="4211957" y="3212976"/>
                  <a:ext cx="1584178" cy="936103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7" name="直線接點 46"/>
                <p:cNvCxnSpPr/>
                <p:nvPr/>
              </p:nvCxnSpPr>
              <p:spPr bwMode="auto">
                <a:xfrm>
                  <a:off x="7380312" y="2276872"/>
                  <a:ext cx="1584176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8" name="直線接點 47"/>
                <p:cNvCxnSpPr/>
                <p:nvPr/>
              </p:nvCxnSpPr>
              <p:spPr bwMode="auto">
                <a:xfrm>
                  <a:off x="7380312" y="3212976"/>
                  <a:ext cx="1584176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9" name="直線接點 48"/>
                <p:cNvCxnSpPr/>
                <p:nvPr/>
              </p:nvCxnSpPr>
              <p:spPr bwMode="auto">
                <a:xfrm>
                  <a:off x="7380312" y="4152116"/>
                  <a:ext cx="1584176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" name="直線接點 49"/>
                <p:cNvCxnSpPr/>
                <p:nvPr/>
              </p:nvCxnSpPr>
              <p:spPr bwMode="auto">
                <a:xfrm>
                  <a:off x="7380312" y="2276872"/>
                  <a:ext cx="1584176" cy="93610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1" name="直線接點 50"/>
                <p:cNvCxnSpPr/>
                <p:nvPr/>
              </p:nvCxnSpPr>
              <p:spPr bwMode="auto">
                <a:xfrm flipV="1">
                  <a:off x="7380312" y="2276872"/>
                  <a:ext cx="1584176" cy="93610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2" name="直線接點 51"/>
                <p:cNvCxnSpPr/>
                <p:nvPr/>
              </p:nvCxnSpPr>
              <p:spPr bwMode="auto">
                <a:xfrm flipV="1">
                  <a:off x="7380311" y="2276871"/>
                  <a:ext cx="1584177" cy="187220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3" name="直線接點 52"/>
                <p:cNvCxnSpPr/>
                <p:nvPr/>
              </p:nvCxnSpPr>
              <p:spPr bwMode="auto">
                <a:xfrm>
                  <a:off x="7380311" y="2276871"/>
                  <a:ext cx="1584177" cy="187220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4" name="直線接點 53"/>
                <p:cNvCxnSpPr/>
                <p:nvPr/>
              </p:nvCxnSpPr>
              <p:spPr bwMode="auto">
                <a:xfrm flipV="1">
                  <a:off x="7380310" y="3212976"/>
                  <a:ext cx="1584178" cy="93610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5" name="直線接點 54"/>
                <p:cNvCxnSpPr/>
                <p:nvPr/>
              </p:nvCxnSpPr>
              <p:spPr bwMode="auto">
                <a:xfrm>
                  <a:off x="7380310" y="3212976"/>
                  <a:ext cx="1584178" cy="936103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" name="橢圓 1"/>
                <p:cNvSpPr/>
                <p:nvPr/>
              </p:nvSpPr>
              <p:spPr bwMode="auto">
                <a:xfrm>
                  <a:off x="2483766" y="2131337"/>
                  <a:ext cx="288032" cy="288032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56" name="橢圓 55"/>
                <p:cNvSpPr/>
                <p:nvPr/>
              </p:nvSpPr>
              <p:spPr bwMode="auto">
                <a:xfrm>
                  <a:off x="2483766" y="3070478"/>
                  <a:ext cx="288032" cy="288032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57" name="橢圓 56"/>
                <p:cNvSpPr/>
                <p:nvPr/>
              </p:nvSpPr>
              <p:spPr bwMode="auto">
                <a:xfrm>
                  <a:off x="2483766" y="4003545"/>
                  <a:ext cx="288032" cy="288032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58" name="橢圓 57"/>
                <p:cNvSpPr/>
                <p:nvPr/>
              </p:nvSpPr>
              <p:spPr bwMode="auto">
                <a:xfrm>
                  <a:off x="4067942" y="2131337"/>
                  <a:ext cx="288032" cy="288032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59" name="橢圓 58"/>
                <p:cNvSpPr/>
                <p:nvPr/>
              </p:nvSpPr>
              <p:spPr bwMode="auto">
                <a:xfrm>
                  <a:off x="4067942" y="3070478"/>
                  <a:ext cx="288032" cy="288032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60" name="橢圓 59"/>
                <p:cNvSpPr/>
                <p:nvPr/>
              </p:nvSpPr>
              <p:spPr bwMode="auto">
                <a:xfrm>
                  <a:off x="4067942" y="4003545"/>
                  <a:ext cx="288032" cy="288032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61" name="橢圓 60"/>
                <p:cNvSpPr/>
                <p:nvPr/>
              </p:nvSpPr>
              <p:spPr bwMode="auto">
                <a:xfrm>
                  <a:off x="5652119" y="2131337"/>
                  <a:ext cx="288032" cy="288032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62" name="橢圓 61"/>
                <p:cNvSpPr/>
                <p:nvPr/>
              </p:nvSpPr>
              <p:spPr bwMode="auto">
                <a:xfrm>
                  <a:off x="5652119" y="3070478"/>
                  <a:ext cx="288032" cy="288032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63" name="橢圓 62"/>
                <p:cNvSpPr/>
                <p:nvPr/>
              </p:nvSpPr>
              <p:spPr bwMode="auto">
                <a:xfrm>
                  <a:off x="5652119" y="4003545"/>
                  <a:ext cx="288032" cy="288032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64" name="橢圓 63"/>
                <p:cNvSpPr/>
                <p:nvPr/>
              </p:nvSpPr>
              <p:spPr bwMode="auto">
                <a:xfrm>
                  <a:off x="7236295" y="2131337"/>
                  <a:ext cx="288032" cy="288032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65" name="橢圓 64"/>
                <p:cNvSpPr/>
                <p:nvPr/>
              </p:nvSpPr>
              <p:spPr bwMode="auto">
                <a:xfrm>
                  <a:off x="7236295" y="3070478"/>
                  <a:ext cx="288032" cy="288032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66" name="橢圓 65"/>
                <p:cNvSpPr/>
                <p:nvPr/>
              </p:nvSpPr>
              <p:spPr bwMode="auto">
                <a:xfrm>
                  <a:off x="7236295" y="4003545"/>
                  <a:ext cx="288032" cy="288032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67" name="橢圓 66"/>
                <p:cNvSpPr/>
                <p:nvPr/>
              </p:nvSpPr>
              <p:spPr bwMode="auto">
                <a:xfrm>
                  <a:off x="8820471" y="2131337"/>
                  <a:ext cx="288032" cy="288032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68" name="橢圓 67"/>
                <p:cNvSpPr/>
                <p:nvPr/>
              </p:nvSpPr>
              <p:spPr bwMode="auto">
                <a:xfrm>
                  <a:off x="8820471" y="3070478"/>
                  <a:ext cx="288032" cy="288032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69" name="橢圓 68"/>
                <p:cNvSpPr/>
                <p:nvPr/>
              </p:nvSpPr>
              <p:spPr bwMode="auto">
                <a:xfrm>
                  <a:off x="8820471" y="4003545"/>
                  <a:ext cx="288032" cy="288032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</p:grpSp>
          <p:sp>
            <p:nvSpPr>
              <p:cNvPr id="37" name="文字方塊 36"/>
              <p:cNvSpPr txBox="1"/>
              <p:nvPr/>
            </p:nvSpPr>
            <p:spPr>
              <a:xfrm>
                <a:off x="1259630" y="2035587"/>
                <a:ext cx="2872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文字方塊 73"/>
              <p:cNvSpPr txBox="1"/>
              <p:nvPr/>
            </p:nvSpPr>
            <p:spPr>
              <a:xfrm>
                <a:off x="2844581" y="2035587"/>
                <a:ext cx="2872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文字方塊 74"/>
              <p:cNvSpPr txBox="1"/>
              <p:nvPr/>
            </p:nvSpPr>
            <p:spPr>
              <a:xfrm>
                <a:off x="4427984" y="2035587"/>
                <a:ext cx="2872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文字方塊 75"/>
              <p:cNvSpPr txBox="1"/>
              <p:nvPr/>
            </p:nvSpPr>
            <p:spPr>
              <a:xfrm>
                <a:off x="6015975" y="2035587"/>
                <a:ext cx="2872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文字方塊 76"/>
              <p:cNvSpPr txBox="1"/>
              <p:nvPr/>
            </p:nvSpPr>
            <p:spPr>
              <a:xfrm>
                <a:off x="7588707" y="2035587"/>
                <a:ext cx="2872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文字方塊 77"/>
              <p:cNvSpPr txBox="1"/>
              <p:nvPr/>
            </p:nvSpPr>
            <p:spPr>
              <a:xfrm>
                <a:off x="1259630" y="2970174"/>
                <a:ext cx="2872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文字方塊 78"/>
              <p:cNvSpPr txBox="1"/>
              <p:nvPr/>
            </p:nvSpPr>
            <p:spPr>
              <a:xfrm>
                <a:off x="2844581" y="2970174"/>
                <a:ext cx="2872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文字方塊 79"/>
              <p:cNvSpPr txBox="1"/>
              <p:nvPr/>
            </p:nvSpPr>
            <p:spPr>
              <a:xfrm>
                <a:off x="4427984" y="2970174"/>
                <a:ext cx="2872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文字方塊 80"/>
              <p:cNvSpPr txBox="1"/>
              <p:nvPr/>
            </p:nvSpPr>
            <p:spPr>
              <a:xfrm>
                <a:off x="6015975" y="2970174"/>
                <a:ext cx="2872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文字方塊 81"/>
              <p:cNvSpPr txBox="1"/>
              <p:nvPr/>
            </p:nvSpPr>
            <p:spPr>
              <a:xfrm>
                <a:off x="7588707" y="2970174"/>
                <a:ext cx="2872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文字方塊 82"/>
                  <p:cNvSpPr txBox="1"/>
                  <p:nvPr/>
                </p:nvSpPr>
                <p:spPr>
                  <a:xfrm>
                    <a:off x="1210484" y="3867294"/>
                    <a:ext cx="448071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zh-TW" alt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3" name="文字方塊 8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10484" y="3867294"/>
                    <a:ext cx="448071" cy="33855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文字方塊 83"/>
                  <p:cNvSpPr txBox="1"/>
                  <p:nvPr/>
                </p:nvSpPr>
                <p:spPr>
                  <a:xfrm>
                    <a:off x="2797807" y="3867294"/>
                    <a:ext cx="443326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zh-TW" alt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4" name="文字方塊 8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7807" y="3867294"/>
                    <a:ext cx="443326" cy="33855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5" name="文字方塊 84"/>
                  <p:cNvSpPr txBox="1"/>
                  <p:nvPr/>
                </p:nvSpPr>
                <p:spPr>
                  <a:xfrm>
                    <a:off x="4378838" y="3867294"/>
                    <a:ext cx="448071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zh-TW" alt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5" name="文字方塊 8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78838" y="3867294"/>
                    <a:ext cx="448071" cy="33855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文字方塊 85"/>
                  <p:cNvSpPr txBox="1"/>
                  <p:nvPr/>
                </p:nvSpPr>
                <p:spPr>
                  <a:xfrm>
                    <a:off x="5911066" y="3917816"/>
                    <a:ext cx="52911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TW" sz="1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sz="1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  <m:r>
                                <a:rPr lang="en-US" altLang="zh-TW" sz="1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b>
                          </m:sSub>
                        </m:oMath>
                      </m:oMathPara>
                    </a14:m>
                    <a:endParaRPr lang="zh-TW" alt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6" name="文字方塊 8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11066" y="3917816"/>
                    <a:ext cx="529119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文字方塊 86"/>
                  <p:cNvSpPr txBox="1"/>
                  <p:nvPr/>
                </p:nvSpPr>
                <p:spPr>
                  <a:xfrm>
                    <a:off x="7539946" y="3867294"/>
                    <a:ext cx="44730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sub>
                          </m:sSub>
                        </m:oMath>
                      </m:oMathPara>
                    </a14:m>
                    <a:endParaRPr lang="zh-TW" alt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7" name="文字方塊 8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39946" y="3867294"/>
                    <a:ext cx="447302" cy="33855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71" name="群組 70"/>
              <p:cNvGrpSpPr/>
              <p:nvPr/>
            </p:nvGrpSpPr>
            <p:grpSpPr>
              <a:xfrm>
                <a:off x="1367644" y="3417719"/>
                <a:ext cx="72008" cy="376808"/>
                <a:chOff x="3419872" y="5855568"/>
                <a:chExt cx="72008" cy="376808"/>
              </a:xfrm>
            </p:grpSpPr>
            <p:sp>
              <p:nvSpPr>
                <p:cNvPr id="70" name="橢圓 69"/>
                <p:cNvSpPr/>
                <p:nvPr/>
              </p:nvSpPr>
              <p:spPr bwMode="auto">
                <a:xfrm>
                  <a:off x="3419872" y="5855568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89" name="橢圓 88"/>
                <p:cNvSpPr/>
                <p:nvPr/>
              </p:nvSpPr>
              <p:spPr bwMode="auto">
                <a:xfrm>
                  <a:off x="3419872" y="6007968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90" name="橢圓 89"/>
                <p:cNvSpPr/>
                <p:nvPr/>
              </p:nvSpPr>
              <p:spPr bwMode="auto">
                <a:xfrm>
                  <a:off x="3419872" y="6160368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</p:grpSp>
          <p:grpSp>
            <p:nvGrpSpPr>
              <p:cNvPr id="93" name="群組 92"/>
              <p:cNvGrpSpPr/>
              <p:nvPr/>
            </p:nvGrpSpPr>
            <p:grpSpPr>
              <a:xfrm>
                <a:off x="2947462" y="3417719"/>
                <a:ext cx="72008" cy="376808"/>
                <a:chOff x="3419872" y="5855568"/>
                <a:chExt cx="72008" cy="376808"/>
              </a:xfrm>
            </p:grpSpPr>
            <p:sp>
              <p:nvSpPr>
                <p:cNvPr id="94" name="橢圓 93"/>
                <p:cNvSpPr/>
                <p:nvPr/>
              </p:nvSpPr>
              <p:spPr bwMode="auto">
                <a:xfrm>
                  <a:off x="3419872" y="5855568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95" name="橢圓 94"/>
                <p:cNvSpPr/>
                <p:nvPr/>
              </p:nvSpPr>
              <p:spPr bwMode="auto">
                <a:xfrm>
                  <a:off x="3419872" y="6007968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96" name="橢圓 95"/>
                <p:cNvSpPr/>
                <p:nvPr/>
              </p:nvSpPr>
              <p:spPr bwMode="auto">
                <a:xfrm>
                  <a:off x="3419872" y="6160368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</p:grpSp>
          <p:grpSp>
            <p:nvGrpSpPr>
              <p:cNvPr id="97" name="群組 96"/>
              <p:cNvGrpSpPr/>
              <p:nvPr/>
            </p:nvGrpSpPr>
            <p:grpSpPr>
              <a:xfrm>
                <a:off x="4524027" y="3417719"/>
                <a:ext cx="72008" cy="376808"/>
                <a:chOff x="3419872" y="5855568"/>
                <a:chExt cx="72008" cy="376808"/>
              </a:xfrm>
            </p:grpSpPr>
            <p:sp>
              <p:nvSpPr>
                <p:cNvPr id="98" name="橢圓 97"/>
                <p:cNvSpPr/>
                <p:nvPr/>
              </p:nvSpPr>
              <p:spPr bwMode="auto">
                <a:xfrm>
                  <a:off x="3419872" y="5855568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99" name="橢圓 98"/>
                <p:cNvSpPr/>
                <p:nvPr/>
              </p:nvSpPr>
              <p:spPr bwMode="auto">
                <a:xfrm>
                  <a:off x="3419872" y="6007968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00" name="橢圓 99"/>
                <p:cNvSpPr/>
                <p:nvPr/>
              </p:nvSpPr>
              <p:spPr bwMode="auto">
                <a:xfrm>
                  <a:off x="3419872" y="6160368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</p:grpSp>
          <p:grpSp>
            <p:nvGrpSpPr>
              <p:cNvPr id="101" name="群組 100"/>
              <p:cNvGrpSpPr/>
              <p:nvPr/>
            </p:nvGrpSpPr>
            <p:grpSpPr>
              <a:xfrm>
                <a:off x="6118470" y="3417719"/>
                <a:ext cx="72008" cy="376808"/>
                <a:chOff x="3419872" y="5855568"/>
                <a:chExt cx="72008" cy="376808"/>
              </a:xfrm>
            </p:grpSpPr>
            <p:sp>
              <p:nvSpPr>
                <p:cNvPr id="102" name="橢圓 101"/>
                <p:cNvSpPr/>
                <p:nvPr/>
              </p:nvSpPr>
              <p:spPr bwMode="auto">
                <a:xfrm>
                  <a:off x="3419872" y="5855568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03" name="橢圓 102"/>
                <p:cNvSpPr/>
                <p:nvPr/>
              </p:nvSpPr>
              <p:spPr bwMode="auto">
                <a:xfrm>
                  <a:off x="3419872" y="6007968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04" name="橢圓 103"/>
                <p:cNvSpPr/>
                <p:nvPr/>
              </p:nvSpPr>
              <p:spPr bwMode="auto">
                <a:xfrm>
                  <a:off x="3419872" y="6160368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</p:grpSp>
          <p:grpSp>
            <p:nvGrpSpPr>
              <p:cNvPr id="105" name="群組 104"/>
              <p:cNvGrpSpPr/>
              <p:nvPr/>
            </p:nvGrpSpPr>
            <p:grpSpPr>
              <a:xfrm>
                <a:off x="7704349" y="3417719"/>
                <a:ext cx="72008" cy="376808"/>
                <a:chOff x="3419872" y="5855568"/>
                <a:chExt cx="72008" cy="376808"/>
              </a:xfrm>
            </p:grpSpPr>
            <p:sp>
              <p:nvSpPr>
                <p:cNvPr id="106" name="橢圓 105"/>
                <p:cNvSpPr/>
                <p:nvPr/>
              </p:nvSpPr>
              <p:spPr bwMode="auto">
                <a:xfrm>
                  <a:off x="3419872" y="5855568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07" name="橢圓 106"/>
                <p:cNvSpPr/>
                <p:nvPr/>
              </p:nvSpPr>
              <p:spPr bwMode="auto">
                <a:xfrm>
                  <a:off x="3419872" y="6007968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08" name="橢圓 107"/>
                <p:cNvSpPr/>
                <p:nvPr/>
              </p:nvSpPr>
              <p:spPr bwMode="auto">
                <a:xfrm>
                  <a:off x="3419872" y="6160368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</p:grpSp>
          <p:grpSp>
            <p:nvGrpSpPr>
              <p:cNvPr id="109" name="群組 108"/>
              <p:cNvGrpSpPr/>
              <p:nvPr/>
            </p:nvGrpSpPr>
            <p:grpSpPr>
              <a:xfrm rot="5400000">
                <a:off x="5337235" y="2951047"/>
                <a:ext cx="72008" cy="376808"/>
                <a:chOff x="3419872" y="5855568"/>
                <a:chExt cx="72008" cy="376808"/>
              </a:xfrm>
            </p:grpSpPr>
            <p:sp>
              <p:nvSpPr>
                <p:cNvPr id="110" name="橢圓 109"/>
                <p:cNvSpPr/>
                <p:nvPr/>
              </p:nvSpPr>
              <p:spPr bwMode="auto">
                <a:xfrm>
                  <a:off x="3419872" y="5855568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11" name="橢圓 110"/>
                <p:cNvSpPr/>
                <p:nvPr/>
              </p:nvSpPr>
              <p:spPr bwMode="auto">
                <a:xfrm>
                  <a:off x="3419872" y="6007968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12" name="橢圓 111"/>
                <p:cNvSpPr/>
                <p:nvPr/>
              </p:nvSpPr>
              <p:spPr bwMode="auto">
                <a:xfrm>
                  <a:off x="3419872" y="6160368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字方塊 87"/>
                <p:cNvSpPr txBox="1"/>
                <p:nvPr/>
              </p:nvSpPr>
              <p:spPr>
                <a:xfrm rot="10800000">
                  <a:off x="913235" y="2536266"/>
                  <a:ext cx="461665" cy="1589089"/>
                </a:xfrm>
                <a:prstGeom prst="rect">
                  <a:avLst/>
                </a:prstGeom>
                <a:noFill/>
              </p:spPr>
              <p:txBody>
                <a:bodyPr vert="eaVert" wrap="none" rtlCol="0">
                  <a:spAutoFit/>
                </a:bodyPr>
                <a:lstStyle/>
                <a:p>
                  <a:r>
                    <a:rPr lang="en-US" altLang="zh-TW" dirty="0" smtClean="0"/>
                    <a:t>Input Layer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88" name="文字方塊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913235" y="2536266"/>
                  <a:ext cx="461665" cy="1589089"/>
                </a:xfrm>
                <a:prstGeom prst="rect">
                  <a:avLst/>
                </a:prstGeom>
                <a:blipFill>
                  <a:blip r:embed="rId8"/>
                  <a:stretch>
                    <a:fillRect r="-9211" b="-574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文字方塊 114"/>
                <p:cNvSpPr txBox="1"/>
                <p:nvPr/>
              </p:nvSpPr>
              <p:spPr>
                <a:xfrm rot="10800000">
                  <a:off x="8009747" y="2459707"/>
                  <a:ext cx="461665" cy="1742207"/>
                </a:xfrm>
                <a:prstGeom prst="rect">
                  <a:avLst/>
                </a:prstGeom>
                <a:noFill/>
              </p:spPr>
              <p:txBody>
                <a:bodyPr vert="eaVert" wrap="none" rtlCol="0">
                  <a:spAutoFit/>
                </a:bodyPr>
                <a:lstStyle/>
                <a:p>
                  <a:r>
                    <a:rPr lang="en-US" altLang="zh-TW" dirty="0" smtClean="0"/>
                    <a:t>Output Layer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p>
                    </m:oMath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115" name="文字方塊 1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8009747" y="2459707"/>
                  <a:ext cx="461665" cy="1742207"/>
                </a:xfrm>
                <a:prstGeom prst="rect">
                  <a:avLst/>
                </a:prstGeom>
                <a:blipFill>
                  <a:blip r:embed="rId9"/>
                  <a:stretch>
                    <a:fillRect r="-10526" b="-524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2" name="左大括弧 91"/>
            <p:cNvSpPr/>
            <p:nvPr/>
          </p:nvSpPr>
          <p:spPr bwMode="auto">
            <a:xfrm rot="5400000">
              <a:off x="4508159" y="418266"/>
              <a:ext cx="291925" cy="3171008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文字方塊 112"/>
                <p:cNvSpPr txBox="1"/>
                <p:nvPr/>
              </p:nvSpPr>
              <p:spPr>
                <a:xfrm>
                  <a:off x="3250187" y="1556792"/>
                  <a:ext cx="28339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dirty="0" smtClean="0"/>
                    <a:t>Hidden Layers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.., 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113" name="文字方塊 1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0187" y="1556792"/>
                  <a:ext cx="2833981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290" t="-8197" b="-2459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3" name="文字方塊 252"/>
              <p:cNvSpPr txBox="1"/>
              <p:nvPr/>
            </p:nvSpPr>
            <p:spPr>
              <a:xfrm>
                <a:off x="3028869" y="4291967"/>
                <a:ext cx="1916935" cy="419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sup>
                      </m:sSubSup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3" name="文字方塊 2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8869" y="4291967"/>
                <a:ext cx="1916935" cy="419859"/>
              </a:xfrm>
              <a:prstGeom prst="rect">
                <a:avLst/>
              </a:prstGeom>
              <a:blipFill>
                <a:blip r:embed="rId16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群組 5"/>
          <p:cNvGrpSpPr/>
          <p:nvPr/>
        </p:nvGrpSpPr>
        <p:grpSpPr>
          <a:xfrm>
            <a:off x="1103674" y="3976446"/>
            <a:ext cx="7944864" cy="2630201"/>
            <a:chOff x="1103674" y="3976446"/>
            <a:chExt cx="7944864" cy="2630201"/>
          </a:xfrm>
        </p:grpSpPr>
        <p:grpSp>
          <p:nvGrpSpPr>
            <p:cNvPr id="252" name="群組 251"/>
            <p:cNvGrpSpPr/>
            <p:nvPr/>
          </p:nvGrpSpPr>
          <p:grpSpPr>
            <a:xfrm>
              <a:off x="1103674" y="3976446"/>
              <a:ext cx="4423029" cy="2195519"/>
              <a:chOff x="1102039" y="4469991"/>
              <a:chExt cx="4423029" cy="2195519"/>
            </a:xfrm>
          </p:grpSpPr>
          <p:sp>
            <p:nvSpPr>
              <p:cNvPr id="250" name="橢圓 249"/>
              <p:cNvSpPr/>
              <p:nvPr/>
            </p:nvSpPr>
            <p:spPr bwMode="auto">
              <a:xfrm>
                <a:off x="5143378" y="5444411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251" name="文字方塊 250"/>
              <p:cNvSpPr txBox="1"/>
              <p:nvPr/>
            </p:nvSpPr>
            <p:spPr>
              <a:xfrm>
                <a:off x="5158190" y="5414596"/>
                <a:ext cx="2423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14" name="群組 113"/>
              <p:cNvGrpSpPr/>
              <p:nvPr/>
            </p:nvGrpSpPr>
            <p:grpSpPr>
              <a:xfrm>
                <a:off x="1102039" y="4469991"/>
                <a:ext cx="1829288" cy="2195519"/>
                <a:chOff x="6032222" y="4571110"/>
                <a:chExt cx="1829288" cy="2195519"/>
              </a:xfrm>
            </p:grpSpPr>
            <p:cxnSp>
              <p:nvCxnSpPr>
                <p:cNvPr id="178" name="直線接點 177"/>
                <p:cNvCxnSpPr/>
                <p:nvPr/>
              </p:nvCxnSpPr>
              <p:spPr bwMode="auto">
                <a:xfrm>
                  <a:off x="6277334" y="5688028"/>
                  <a:ext cx="1584176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0" name="直線接點 179"/>
                <p:cNvCxnSpPr/>
                <p:nvPr/>
              </p:nvCxnSpPr>
              <p:spPr bwMode="auto">
                <a:xfrm>
                  <a:off x="6277334" y="4751924"/>
                  <a:ext cx="1584176" cy="93610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4" name="直線接點 183"/>
                <p:cNvCxnSpPr/>
                <p:nvPr/>
              </p:nvCxnSpPr>
              <p:spPr bwMode="auto">
                <a:xfrm flipV="1">
                  <a:off x="6277332" y="5688028"/>
                  <a:ext cx="1584178" cy="93610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95" name="橢圓 194"/>
                <p:cNvSpPr/>
                <p:nvPr/>
              </p:nvSpPr>
              <p:spPr bwMode="auto">
                <a:xfrm>
                  <a:off x="6133317" y="4606389"/>
                  <a:ext cx="288032" cy="288032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96" name="橢圓 195"/>
                <p:cNvSpPr/>
                <p:nvPr/>
              </p:nvSpPr>
              <p:spPr bwMode="auto">
                <a:xfrm>
                  <a:off x="6133317" y="5545530"/>
                  <a:ext cx="288032" cy="288032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97" name="橢圓 196"/>
                <p:cNvSpPr/>
                <p:nvPr/>
              </p:nvSpPr>
              <p:spPr bwMode="auto">
                <a:xfrm>
                  <a:off x="6133317" y="6478597"/>
                  <a:ext cx="288032" cy="288032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sp>
              <p:nvSpPr>
                <p:cNvPr id="123" name="文字方塊 122"/>
                <p:cNvSpPr txBox="1"/>
                <p:nvPr/>
              </p:nvSpPr>
              <p:spPr>
                <a:xfrm>
                  <a:off x="6134090" y="4571110"/>
                  <a:ext cx="28725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lang="zh-TW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8" name="文字方塊 127"/>
                <p:cNvSpPr txBox="1"/>
                <p:nvPr/>
              </p:nvSpPr>
              <p:spPr>
                <a:xfrm>
                  <a:off x="6159573" y="5515715"/>
                  <a:ext cx="24237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endParaRPr lang="zh-TW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3" name="文字方塊 132"/>
                    <p:cNvSpPr txBox="1"/>
                    <p:nvPr/>
                  </p:nvSpPr>
                  <p:spPr>
                    <a:xfrm>
                      <a:off x="6032222" y="6463357"/>
                      <a:ext cx="52911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TW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TW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  <m:r>
                                  <a:rPr lang="en-US" altLang="zh-TW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sub>
                            </m:sSub>
                          </m:oMath>
                        </m:oMathPara>
                      </a14:m>
                      <a:endParaRPr lang="zh-TW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33" name="文字方塊 13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32222" y="6463357"/>
                      <a:ext cx="529119" cy="276999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TW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138" name="群組 137"/>
                <p:cNvGrpSpPr/>
                <p:nvPr/>
              </p:nvGrpSpPr>
              <p:grpSpPr>
                <a:xfrm>
                  <a:off x="6239626" y="5963260"/>
                  <a:ext cx="72008" cy="376808"/>
                  <a:chOff x="3419872" y="5855568"/>
                  <a:chExt cx="72008" cy="376808"/>
                </a:xfrm>
              </p:grpSpPr>
              <p:sp>
                <p:nvSpPr>
                  <p:cNvPr id="147" name="橢圓 146"/>
                  <p:cNvSpPr/>
                  <p:nvPr/>
                </p:nvSpPr>
                <p:spPr bwMode="auto">
                  <a:xfrm>
                    <a:off x="3419872" y="5855568"/>
                    <a:ext cx="72008" cy="72008"/>
                  </a:xfrm>
                  <a:prstGeom prst="ellipse">
                    <a:avLst/>
                  </a:prstGeom>
                  <a:solidFill>
                    <a:schemeClr val="tx1"/>
                  </a:solidFill>
                  <a:ln w="63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zh-TW" altLang="en-US" sz="1800" b="0" i="1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  <a:ea typeface="新細明體" pitchFamily="18" charset="-120"/>
                    </a:endParaRPr>
                  </a:p>
                </p:txBody>
              </p:sp>
              <p:sp>
                <p:nvSpPr>
                  <p:cNvPr id="148" name="橢圓 147"/>
                  <p:cNvSpPr/>
                  <p:nvPr/>
                </p:nvSpPr>
                <p:spPr bwMode="auto">
                  <a:xfrm>
                    <a:off x="3419872" y="6007968"/>
                    <a:ext cx="72008" cy="72008"/>
                  </a:xfrm>
                  <a:prstGeom prst="ellipse">
                    <a:avLst/>
                  </a:prstGeom>
                  <a:solidFill>
                    <a:schemeClr val="tx1"/>
                  </a:solidFill>
                  <a:ln w="63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zh-TW" altLang="en-US" sz="1800" b="0" i="1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  <a:ea typeface="新細明體" pitchFamily="18" charset="-120"/>
                    </a:endParaRPr>
                  </a:p>
                </p:txBody>
              </p:sp>
              <p:sp>
                <p:nvSpPr>
                  <p:cNvPr id="149" name="橢圓 148"/>
                  <p:cNvSpPr/>
                  <p:nvPr/>
                </p:nvSpPr>
                <p:spPr bwMode="auto">
                  <a:xfrm>
                    <a:off x="3419872" y="6160368"/>
                    <a:ext cx="72008" cy="72008"/>
                  </a:xfrm>
                  <a:prstGeom prst="ellipse">
                    <a:avLst/>
                  </a:prstGeom>
                  <a:solidFill>
                    <a:schemeClr val="tx1"/>
                  </a:solidFill>
                  <a:ln w="63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zh-TW" altLang="en-US" sz="1800" b="0" i="1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  <a:ea typeface="新細明體" pitchFamily="18" charset="-120"/>
                    </a:endParaRPr>
                  </a:p>
                </p:txBody>
              </p:sp>
            </p:grpSp>
            <p:grpSp>
              <p:nvGrpSpPr>
                <p:cNvPr id="201" name="群組 200"/>
                <p:cNvGrpSpPr/>
                <p:nvPr/>
              </p:nvGrpSpPr>
              <p:grpSpPr>
                <a:xfrm>
                  <a:off x="6239626" y="5039536"/>
                  <a:ext cx="72008" cy="376808"/>
                  <a:chOff x="3419872" y="5855568"/>
                  <a:chExt cx="72008" cy="376808"/>
                </a:xfrm>
              </p:grpSpPr>
              <p:sp>
                <p:nvSpPr>
                  <p:cNvPr id="202" name="橢圓 201"/>
                  <p:cNvSpPr/>
                  <p:nvPr/>
                </p:nvSpPr>
                <p:spPr bwMode="auto">
                  <a:xfrm>
                    <a:off x="3419872" y="5855568"/>
                    <a:ext cx="72008" cy="72008"/>
                  </a:xfrm>
                  <a:prstGeom prst="ellipse">
                    <a:avLst/>
                  </a:prstGeom>
                  <a:solidFill>
                    <a:schemeClr val="tx1"/>
                  </a:solidFill>
                  <a:ln w="63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zh-TW" altLang="en-US" sz="1800" b="0" i="1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  <a:ea typeface="新細明體" pitchFamily="18" charset="-120"/>
                    </a:endParaRPr>
                  </a:p>
                </p:txBody>
              </p:sp>
              <p:sp>
                <p:nvSpPr>
                  <p:cNvPr id="203" name="橢圓 202"/>
                  <p:cNvSpPr/>
                  <p:nvPr/>
                </p:nvSpPr>
                <p:spPr bwMode="auto">
                  <a:xfrm>
                    <a:off x="3419872" y="6007968"/>
                    <a:ext cx="72008" cy="72008"/>
                  </a:xfrm>
                  <a:prstGeom prst="ellipse">
                    <a:avLst/>
                  </a:prstGeom>
                  <a:solidFill>
                    <a:schemeClr val="tx1"/>
                  </a:solidFill>
                  <a:ln w="63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zh-TW" altLang="en-US" sz="1800" b="0" i="1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  <a:ea typeface="新細明體" pitchFamily="18" charset="-120"/>
                    </a:endParaRPr>
                  </a:p>
                </p:txBody>
              </p:sp>
              <p:sp>
                <p:nvSpPr>
                  <p:cNvPr id="204" name="橢圓 203"/>
                  <p:cNvSpPr/>
                  <p:nvPr/>
                </p:nvSpPr>
                <p:spPr bwMode="auto">
                  <a:xfrm>
                    <a:off x="3419872" y="6160368"/>
                    <a:ext cx="72008" cy="72008"/>
                  </a:xfrm>
                  <a:prstGeom prst="ellipse">
                    <a:avLst/>
                  </a:prstGeom>
                  <a:solidFill>
                    <a:schemeClr val="tx1"/>
                  </a:solidFill>
                  <a:ln w="63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zh-TW" altLang="en-US" sz="1800" b="0" i="1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  <a:ea typeface="新細明體" pitchFamily="18" charset="-120"/>
                    </a:endParaRPr>
                  </a:p>
                </p:txBody>
              </p:sp>
            </p:grpSp>
          </p:grpSp>
          <p:grpSp>
            <p:nvGrpSpPr>
              <p:cNvPr id="211" name="群組 210"/>
              <p:cNvGrpSpPr/>
              <p:nvPr/>
            </p:nvGrpSpPr>
            <p:grpSpPr>
              <a:xfrm>
                <a:off x="2006652" y="4940199"/>
                <a:ext cx="265172" cy="265172"/>
                <a:chOff x="4283968" y="5015858"/>
                <a:chExt cx="914400" cy="914400"/>
              </a:xfrm>
              <a:solidFill>
                <a:schemeClr val="bg1"/>
              </a:solidFill>
            </p:grpSpPr>
            <p:sp>
              <p:nvSpPr>
                <p:cNvPr id="116" name="橢圓 115"/>
                <p:cNvSpPr/>
                <p:nvPr/>
              </p:nvSpPr>
              <p:spPr bwMode="auto">
                <a:xfrm>
                  <a:off x="4283968" y="5015858"/>
                  <a:ext cx="914400" cy="914400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grpSp>
              <p:nvGrpSpPr>
                <p:cNvPr id="210" name="群組 209"/>
                <p:cNvGrpSpPr/>
                <p:nvPr/>
              </p:nvGrpSpPr>
              <p:grpSpPr>
                <a:xfrm>
                  <a:off x="4497326" y="5219352"/>
                  <a:ext cx="530186" cy="548473"/>
                  <a:chOff x="4417879" y="5149769"/>
                  <a:chExt cx="646578" cy="646578"/>
                </a:xfrm>
                <a:grpFill/>
              </p:grpSpPr>
              <p:cxnSp>
                <p:nvCxnSpPr>
                  <p:cNvPr id="205" name="直線接點 204"/>
                  <p:cNvCxnSpPr>
                    <a:stCxn id="116" idx="1"/>
                    <a:endCxn id="116" idx="5"/>
                  </p:cNvCxnSpPr>
                  <p:nvPr/>
                </p:nvCxnSpPr>
                <p:spPr bwMode="auto">
                  <a:xfrm>
                    <a:off x="4417879" y="5149769"/>
                    <a:ext cx="646578" cy="646578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09" name="直線接點 208"/>
                  <p:cNvCxnSpPr>
                    <a:stCxn id="116" idx="3"/>
                    <a:endCxn id="116" idx="7"/>
                  </p:cNvCxnSpPr>
                  <p:nvPr/>
                </p:nvCxnSpPr>
                <p:spPr bwMode="auto">
                  <a:xfrm flipV="1">
                    <a:off x="4417879" y="5149769"/>
                    <a:ext cx="646578" cy="646578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  <p:grpSp>
            <p:nvGrpSpPr>
              <p:cNvPr id="215" name="群組 214"/>
              <p:cNvGrpSpPr/>
              <p:nvPr/>
            </p:nvGrpSpPr>
            <p:grpSpPr>
              <a:xfrm>
                <a:off x="2006652" y="5919741"/>
                <a:ext cx="265172" cy="265172"/>
                <a:chOff x="4283968" y="5015858"/>
                <a:chExt cx="914400" cy="914400"/>
              </a:xfrm>
              <a:solidFill>
                <a:schemeClr val="bg1"/>
              </a:solidFill>
            </p:grpSpPr>
            <p:sp>
              <p:nvSpPr>
                <p:cNvPr id="216" name="橢圓 215"/>
                <p:cNvSpPr/>
                <p:nvPr/>
              </p:nvSpPr>
              <p:spPr bwMode="auto">
                <a:xfrm>
                  <a:off x="4283968" y="5015858"/>
                  <a:ext cx="914400" cy="914400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grpSp>
              <p:nvGrpSpPr>
                <p:cNvPr id="217" name="群組 216"/>
                <p:cNvGrpSpPr/>
                <p:nvPr/>
              </p:nvGrpSpPr>
              <p:grpSpPr>
                <a:xfrm>
                  <a:off x="4497326" y="5219352"/>
                  <a:ext cx="530186" cy="548473"/>
                  <a:chOff x="4417879" y="5149769"/>
                  <a:chExt cx="646578" cy="646578"/>
                </a:xfrm>
                <a:grpFill/>
              </p:grpSpPr>
              <p:cxnSp>
                <p:nvCxnSpPr>
                  <p:cNvPr id="218" name="直線接點 217"/>
                  <p:cNvCxnSpPr>
                    <a:stCxn id="216" idx="1"/>
                    <a:endCxn id="216" idx="5"/>
                  </p:cNvCxnSpPr>
                  <p:nvPr/>
                </p:nvCxnSpPr>
                <p:spPr bwMode="auto">
                  <a:xfrm>
                    <a:off x="4417879" y="5149769"/>
                    <a:ext cx="646578" cy="646578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9" name="直線接點 218"/>
                  <p:cNvCxnSpPr>
                    <a:stCxn id="216" idx="3"/>
                    <a:endCxn id="216" idx="7"/>
                  </p:cNvCxnSpPr>
                  <p:nvPr/>
                </p:nvCxnSpPr>
                <p:spPr bwMode="auto">
                  <a:xfrm flipV="1">
                    <a:off x="4417879" y="5149769"/>
                    <a:ext cx="646578" cy="646578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  <p:grpSp>
            <p:nvGrpSpPr>
              <p:cNvPr id="220" name="群組 219"/>
              <p:cNvGrpSpPr/>
              <p:nvPr/>
            </p:nvGrpSpPr>
            <p:grpSpPr>
              <a:xfrm>
                <a:off x="1828816" y="5426379"/>
                <a:ext cx="265172" cy="265172"/>
                <a:chOff x="4283968" y="5015858"/>
                <a:chExt cx="914400" cy="914400"/>
              </a:xfrm>
              <a:solidFill>
                <a:schemeClr val="bg1"/>
              </a:solidFill>
            </p:grpSpPr>
            <p:sp>
              <p:nvSpPr>
                <p:cNvPr id="221" name="橢圓 220"/>
                <p:cNvSpPr/>
                <p:nvPr/>
              </p:nvSpPr>
              <p:spPr bwMode="auto">
                <a:xfrm>
                  <a:off x="4283968" y="5015858"/>
                  <a:ext cx="914400" cy="914400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1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新細明體" pitchFamily="18" charset="-120"/>
                  </a:endParaRPr>
                </a:p>
              </p:txBody>
            </p:sp>
            <p:grpSp>
              <p:nvGrpSpPr>
                <p:cNvPr id="222" name="群組 221"/>
                <p:cNvGrpSpPr/>
                <p:nvPr/>
              </p:nvGrpSpPr>
              <p:grpSpPr>
                <a:xfrm>
                  <a:off x="4497326" y="5219352"/>
                  <a:ext cx="530186" cy="548473"/>
                  <a:chOff x="4417879" y="5149769"/>
                  <a:chExt cx="646578" cy="646578"/>
                </a:xfrm>
                <a:grpFill/>
              </p:grpSpPr>
              <p:cxnSp>
                <p:nvCxnSpPr>
                  <p:cNvPr id="223" name="直線接點 222"/>
                  <p:cNvCxnSpPr>
                    <a:stCxn id="221" idx="1"/>
                    <a:endCxn id="221" idx="5"/>
                  </p:cNvCxnSpPr>
                  <p:nvPr/>
                </p:nvCxnSpPr>
                <p:spPr bwMode="auto">
                  <a:xfrm>
                    <a:off x="4417879" y="5149769"/>
                    <a:ext cx="646578" cy="646578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24" name="直線接點 223"/>
                  <p:cNvCxnSpPr>
                    <a:stCxn id="221" idx="3"/>
                    <a:endCxn id="221" idx="7"/>
                  </p:cNvCxnSpPr>
                  <p:nvPr/>
                </p:nvCxnSpPr>
                <p:spPr bwMode="auto">
                  <a:xfrm flipV="1">
                    <a:off x="4417879" y="5149769"/>
                    <a:ext cx="646578" cy="646578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2" name="圓角矩形 211"/>
                  <p:cNvSpPr/>
                  <p:nvPr/>
                </p:nvSpPr>
                <p:spPr bwMode="auto">
                  <a:xfrm>
                    <a:off x="3404944" y="5297193"/>
                    <a:ext cx="1447070" cy="582920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TW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新細明體" pitchFamily="18" charset="-120"/>
                            </a:rPr>
                            <m:t>𝑓</m:t>
                          </m:r>
                          <m:r>
                            <a:rPr kumimoji="1" lang="en-US" altLang="zh-TW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新細明體" pitchFamily="18" charset="-120"/>
                            </a:rPr>
                            <m:t>(</m:t>
                          </m:r>
                          <m:sSubSup>
                            <m:sSubSupPr>
                              <m:ctrlPr>
                                <a:rPr kumimoji="1" lang="en-US" altLang="zh-TW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新細明體" pitchFamily="18" charset="-120"/>
                                </a:rPr>
                              </m:ctrlPr>
                            </m:sSubSupPr>
                            <m:e>
                              <m:r>
                                <a:rPr kumimoji="1" lang="en-US" altLang="zh-TW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新細明體" pitchFamily="18" charset="-12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zh-TW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新細明體" pitchFamily="18" charset="-120"/>
                                </a:rPr>
                                <m:t>𝑗</m:t>
                              </m:r>
                            </m:sub>
                            <m:sup>
                              <m:r>
                                <a:rPr kumimoji="1" lang="en-US" altLang="zh-TW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新細明體" pitchFamily="18" charset="-120"/>
                                </a:rPr>
                                <m:t>𝐿</m:t>
                              </m:r>
                            </m:sup>
                          </m:sSubSup>
                          <m:r>
                            <a:rPr kumimoji="1" lang="en-US" altLang="zh-TW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新細明體" pitchFamily="18" charset="-12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zh-TW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新細明體" pitchFamily="18" charset="-120"/>
                                </a:rPr>
                              </m:ctrlPr>
                            </m:sSubSupPr>
                            <m:e>
                              <m:r>
                                <a:rPr kumimoji="1" lang="en-US" altLang="zh-TW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新細明體" pitchFamily="18" charset="-120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1" lang="en-US" altLang="zh-TW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新細明體" pitchFamily="18" charset="-120"/>
                                </a:rPr>
                                <m:t>𝑗</m:t>
                              </m:r>
                            </m:sub>
                            <m:sup>
                              <m:r>
                                <a:rPr kumimoji="1" lang="en-US" altLang="zh-TW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新細明體" pitchFamily="18" charset="-120"/>
                                </a:rPr>
                                <m:t>𝐿</m:t>
                              </m:r>
                            </m:sup>
                          </m:sSubSup>
                          <m:r>
                            <a:rPr kumimoji="1" lang="en-US" altLang="zh-TW" sz="1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新細明體" pitchFamily="18" charset="-120"/>
                            </a:rPr>
                            <m:t>)</m:t>
                          </m:r>
                        </m:oMath>
                      </m:oMathPara>
                    </a14:m>
                    <a:endParaRPr kumimoji="1" lang="zh-TW" altLang="en-US" sz="1800" b="0" i="1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  <a:ea typeface="新細明體" pitchFamily="18" charset="-120"/>
                    </a:endParaRPr>
                  </a:p>
                </p:txBody>
              </p:sp>
            </mc:Choice>
            <mc:Fallback xmlns="">
              <p:sp>
                <p:nvSpPr>
                  <p:cNvPr id="212" name="圓角矩形 21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404944" y="5297193"/>
                    <a:ext cx="1447070" cy="582920"/>
                  </a:xfrm>
                  <a:prstGeom prst="round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28" name="直線接點 227"/>
              <p:cNvCxnSpPr>
                <a:endCxn id="254" idx="5"/>
              </p:cNvCxnSpPr>
              <p:nvPr/>
            </p:nvCxnSpPr>
            <p:spPr bwMode="auto">
              <a:xfrm flipH="1">
                <a:off x="2880314" y="5586909"/>
                <a:ext cx="509818" cy="470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233" name="直線接點 232"/>
              <p:cNvCxnSpPr>
                <a:endCxn id="212" idx="3"/>
              </p:cNvCxnSpPr>
              <p:nvPr/>
            </p:nvCxnSpPr>
            <p:spPr bwMode="auto">
              <a:xfrm flipH="1">
                <a:off x="4852014" y="5588653"/>
                <a:ext cx="28901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234" name="直線接點 233"/>
              <p:cNvCxnSpPr>
                <a:stCxn id="212" idx="2"/>
              </p:cNvCxnSpPr>
              <p:nvPr/>
            </p:nvCxnSpPr>
            <p:spPr bwMode="auto">
              <a:xfrm flipH="1">
                <a:off x="4103945" y="5880113"/>
                <a:ext cx="24534" cy="3048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2" name="文字方塊 231"/>
                  <p:cNvSpPr txBox="1"/>
                  <p:nvPr/>
                </p:nvSpPr>
                <p:spPr>
                  <a:xfrm>
                    <a:off x="3962232" y="6115010"/>
                    <a:ext cx="38690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zh-TW" altLang="en-US" dirty="0"/>
                  </a:p>
                </p:txBody>
              </p:sp>
            </mc:Choice>
            <mc:Fallback xmlns="">
              <p:sp>
                <p:nvSpPr>
                  <p:cNvPr id="232" name="文字方塊 2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62232" y="6115010"/>
                    <a:ext cx="386901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5" name="文字方塊 244"/>
                  <p:cNvSpPr txBox="1"/>
                  <p:nvPr/>
                </p:nvSpPr>
                <p:spPr>
                  <a:xfrm>
                    <a:off x="4799613" y="5140043"/>
                    <a:ext cx="725455" cy="4171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</m:oMath>
                      </m:oMathPara>
                    </a14:m>
                    <a:endParaRPr lang="zh-TW" altLang="en-US" dirty="0"/>
                  </a:p>
                </p:txBody>
              </p:sp>
            </mc:Choice>
            <mc:Fallback xmlns="">
              <p:sp>
                <p:nvSpPr>
                  <p:cNvPr id="245" name="文字方塊 2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9613" y="5140043"/>
                    <a:ext cx="725455" cy="417165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7246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4" name="手繪多邊形 253"/>
              <p:cNvSpPr/>
              <p:nvPr/>
            </p:nvSpPr>
            <p:spPr bwMode="auto">
              <a:xfrm rot="5400000">
                <a:off x="2757104" y="5511252"/>
                <a:ext cx="330299" cy="182644"/>
              </a:xfrm>
              <a:custGeom>
                <a:avLst/>
                <a:gdLst>
                  <a:gd name="connsiteX0" fmla="*/ 0 w 330299"/>
                  <a:gd name="connsiteY0" fmla="*/ 182644 h 182644"/>
                  <a:gd name="connsiteX1" fmla="*/ 74236 w 330299"/>
                  <a:gd name="connsiteY1" fmla="*/ 0 h 182644"/>
                  <a:gd name="connsiteX2" fmla="*/ 256063 w 330299"/>
                  <a:gd name="connsiteY2" fmla="*/ 0 h 182644"/>
                  <a:gd name="connsiteX3" fmla="*/ 330299 w 330299"/>
                  <a:gd name="connsiteY3" fmla="*/ 182644 h 182644"/>
                  <a:gd name="connsiteX4" fmla="*/ 182830 w 330299"/>
                  <a:gd name="connsiteY4" fmla="*/ 182644 h 182644"/>
                  <a:gd name="connsiteX5" fmla="*/ 154188 w 330299"/>
                  <a:gd name="connsiteY5" fmla="*/ 133262 h 182644"/>
                  <a:gd name="connsiteX6" fmla="*/ 125546 w 330299"/>
                  <a:gd name="connsiteY6" fmla="*/ 182644 h 182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0299" h="182644">
                    <a:moveTo>
                      <a:pt x="0" y="182644"/>
                    </a:moveTo>
                    <a:lnTo>
                      <a:pt x="74236" y="0"/>
                    </a:lnTo>
                    <a:lnTo>
                      <a:pt x="256063" y="0"/>
                    </a:lnTo>
                    <a:lnTo>
                      <a:pt x="330299" y="182644"/>
                    </a:lnTo>
                    <a:lnTo>
                      <a:pt x="182830" y="182644"/>
                    </a:lnTo>
                    <a:lnTo>
                      <a:pt x="154188" y="133262"/>
                    </a:lnTo>
                    <a:lnTo>
                      <a:pt x="125546" y="18264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6" name="文字方塊 255"/>
                  <p:cNvSpPr txBox="1"/>
                  <p:nvPr/>
                </p:nvSpPr>
                <p:spPr>
                  <a:xfrm>
                    <a:off x="2843365" y="5406947"/>
                    <a:ext cx="26316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oMath>
                      </m:oMathPara>
                    </a14:m>
                    <a:endParaRPr lang="zh-TW" altLang="en-US" dirty="0"/>
                  </a:p>
                </p:txBody>
              </p:sp>
            </mc:Choice>
            <mc:Fallback xmlns="">
              <p:sp>
                <p:nvSpPr>
                  <p:cNvPr id="256" name="文字方塊 25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43365" y="5406947"/>
                    <a:ext cx="263165" cy="36933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8605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" name="群組 2"/>
            <p:cNvGrpSpPr/>
            <p:nvPr/>
          </p:nvGrpSpPr>
          <p:grpSpPr>
            <a:xfrm>
              <a:off x="5477925" y="4007735"/>
              <a:ext cx="2296206" cy="2383904"/>
              <a:chOff x="6081967" y="4080488"/>
              <a:chExt cx="2296206" cy="2383904"/>
            </a:xfrm>
          </p:grpSpPr>
          <p:sp>
            <p:nvSpPr>
              <p:cNvPr id="255" name="文字方塊 254"/>
              <p:cNvSpPr txBox="1"/>
              <p:nvPr/>
            </p:nvSpPr>
            <p:spPr>
              <a:xfrm>
                <a:off x="6081967" y="4080488"/>
                <a:ext cx="2296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/>
                  <a:t>Activation Functions:</a:t>
                </a:r>
                <a:endParaRPr lang="zh-TW" altLang="en-US" dirty="0"/>
              </a:p>
            </p:txBody>
          </p:sp>
          <p:sp>
            <p:nvSpPr>
              <p:cNvPr id="73728" name="圓角矩形 73727"/>
              <p:cNvSpPr/>
              <p:nvPr/>
            </p:nvSpPr>
            <p:spPr bwMode="auto">
              <a:xfrm>
                <a:off x="6582593" y="4480876"/>
                <a:ext cx="1368152" cy="914400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261" name="圓角矩形 260"/>
              <p:cNvSpPr/>
              <p:nvPr/>
            </p:nvSpPr>
            <p:spPr bwMode="auto">
              <a:xfrm>
                <a:off x="6582593" y="5549992"/>
                <a:ext cx="1368152" cy="914400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cxnSp>
            <p:nvCxnSpPr>
              <p:cNvPr id="73731" name="直線單箭頭接點 73730"/>
              <p:cNvCxnSpPr>
                <a:stCxn id="73728" idx="1"/>
                <a:endCxn id="73728" idx="3"/>
              </p:cNvCxnSpPr>
              <p:nvPr/>
            </p:nvCxnSpPr>
            <p:spPr bwMode="auto">
              <a:xfrm>
                <a:off x="6582593" y="4938076"/>
                <a:ext cx="136815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73734" name="直線單箭頭接點 73733"/>
              <p:cNvCxnSpPr>
                <a:stCxn id="73728" idx="2"/>
                <a:endCxn id="73728" idx="0"/>
              </p:cNvCxnSpPr>
              <p:nvPr/>
            </p:nvCxnSpPr>
            <p:spPr bwMode="auto">
              <a:xfrm flipV="1">
                <a:off x="7266669" y="4480876"/>
                <a:ext cx="0" cy="9144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73736" name="手繪多邊形 73735"/>
              <p:cNvSpPr/>
              <p:nvPr/>
            </p:nvSpPr>
            <p:spPr bwMode="auto">
              <a:xfrm>
                <a:off x="6581775" y="4486275"/>
                <a:ext cx="1123950" cy="447675"/>
              </a:xfrm>
              <a:custGeom>
                <a:avLst/>
                <a:gdLst>
                  <a:gd name="connsiteX0" fmla="*/ 0 w 1123950"/>
                  <a:gd name="connsiteY0" fmla="*/ 447675 h 447675"/>
                  <a:gd name="connsiteX1" fmla="*/ 695325 w 1123950"/>
                  <a:gd name="connsiteY1" fmla="*/ 447675 h 447675"/>
                  <a:gd name="connsiteX2" fmla="*/ 1123950 w 1123950"/>
                  <a:gd name="connsiteY2" fmla="*/ 0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950" h="447675">
                    <a:moveTo>
                      <a:pt x="0" y="447675"/>
                    </a:moveTo>
                    <a:lnTo>
                      <a:pt x="695325" y="447675"/>
                    </a:lnTo>
                    <a:lnTo>
                      <a:pt x="1123950" y="0"/>
                    </a:lnTo>
                  </a:path>
                </a:pathLst>
              </a:custGeom>
              <a:noFill/>
              <a:ln w="28575" cap="flat" cmpd="sng" algn="ctr">
                <a:solidFill>
                  <a:srgbClr val="6600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cxnSp>
            <p:nvCxnSpPr>
              <p:cNvPr id="268" name="直線單箭頭接點 267"/>
              <p:cNvCxnSpPr/>
              <p:nvPr/>
            </p:nvCxnSpPr>
            <p:spPr bwMode="auto">
              <a:xfrm>
                <a:off x="6582593" y="5996168"/>
                <a:ext cx="136815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69" name="直線單箭頭接點 268"/>
              <p:cNvCxnSpPr/>
              <p:nvPr/>
            </p:nvCxnSpPr>
            <p:spPr bwMode="auto">
              <a:xfrm flipV="1">
                <a:off x="7266669" y="5538968"/>
                <a:ext cx="0" cy="9144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73737" name="手繪多邊形 73736"/>
              <p:cNvSpPr/>
              <p:nvPr/>
            </p:nvSpPr>
            <p:spPr bwMode="auto">
              <a:xfrm>
                <a:off x="6581775" y="5647409"/>
                <a:ext cx="1362075" cy="696963"/>
              </a:xfrm>
              <a:custGeom>
                <a:avLst/>
                <a:gdLst>
                  <a:gd name="connsiteX0" fmla="*/ 0 w 1362075"/>
                  <a:gd name="connsiteY0" fmla="*/ 686716 h 696963"/>
                  <a:gd name="connsiteX1" fmla="*/ 342900 w 1362075"/>
                  <a:gd name="connsiteY1" fmla="*/ 658141 h 696963"/>
                  <a:gd name="connsiteX2" fmla="*/ 685800 w 1362075"/>
                  <a:gd name="connsiteY2" fmla="*/ 372391 h 696963"/>
                  <a:gd name="connsiteX3" fmla="*/ 981075 w 1362075"/>
                  <a:gd name="connsiteY3" fmla="*/ 58066 h 696963"/>
                  <a:gd name="connsiteX4" fmla="*/ 1362075 w 1362075"/>
                  <a:gd name="connsiteY4" fmla="*/ 916 h 696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2075" h="696963">
                    <a:moveTo>
                      <a:pt x="0" y="686716"/>
                    </a:moveTo>
                    <a:cubicBezTo>
                      <a:pt x="114300" y="698622"/>
                      <a:pt x="228600" y="710529"/>
                      <a:pt x="342900" y="658141"/>
                    </a:cubicBezTo>
                    <a:cubicBezTo>
                      <a:pt x="457200" y="605753"/>
                      <a:pt x="579438" y="472403"/>
                      <a:pt x="685800" y="372391"/>
                    </a:cubicBezTo>
                    <a:cubicBezTo>
                      <a:pt x="792162" y="272379"/>
                      <a:pt x="868363" y="119978"/>
                      <a:pt x="981075" y="58066"/>
                    </a:cubicBezTo>
                    <a:cubicBezTo>
                      <a:pt x="1093788" y="-3847"/>
                      <a:pt x="1227931" y="-1466"/>
                      <a:pt x="1362075" y="91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271" name="文字方塊 270"/>
              <p:cNvSpPr txBox="1"/>
              <p:nvPr/>
            </p:nvSpPr>
            <p:spPr>
              <a:xfrm>
                <a:off x="6876256" y="5023910"/>
                <a:ext cx="7110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err="1" smtClean="0"/>
                  <a:t>ReLU</a:t>
                </a:r>
                <a:endParaRPr lang="zh-TW" altLang="en-US" dirty="0"/>
              </a:p>
            </p:txBody>
          </p:sp>
          <p:sp>
            <p:nvSpPr>
              <p:cNvPr id="272" name="文字方塊 271"/>
              <p:cNvSpPr txBox="1"/>
              <p:nvPr/>
            </p:nvSpPr>
            <p:spPr>
              <a:xfrm>
                <a:off x="7130964" y="5936548"/>
                <a:ext cx="11689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/>
                  <a:t>Sigmoidal</a:t>
                </a:r>
                <a:endParaRPr lang="zh-TW" altLang="en-US" dirty="0"/>
              </a:p>
            </p:txBody>
          </p:sp>
        </p:grpSp>
        <p:sp>
          <p:nvSpPr>
            <p:cNvPr id="4" name="左大括弧 3"/>
            <p:cNvSpPr/>
            <p:nvPr/>
          </p:nvSpPr>
          <p:spPr bwMode="auto">
            <a:xfrm>
              <a:off x="7682091" y="5626400"/>
              <a:ext cx="184080" cy="861243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7831538" y="5406318"/>
              <a:ext cx="121700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TW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erf(x)</a:t>
              </a:r>
            </a:p>
            <a:p>
              <a:pPr algn="l"/>
              <a:r>
                <a:rPr lang="en-US" altLang="zh-TW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tanh</a:t>
              </a:r>
              <a:r>
                <a:rPr lang="en-US" altLang="zh-TW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(x)</a:t>
              </a:r>
            </a:p>
            <a:p>
              <a:pPr algn="l"/>
              <a:r>
                <a:rPr lang="en-US" altLang="zh-TW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logistic (x)</a:t>
              </a:r>
            </a:p>
            <a:p>
              <a:pPr algn="l"/>
              <a:r>
                <a:rPr lang="en-US" altLang="zh-TW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softmax (x)</a:t>
              </a:r>
              <a:endPara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85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50825" y="1196752"/>
            <a:ext cx="9001125" cy="532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folHlink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1" lang="en-US" altLang="zh-TW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Big-Data,</a:t>
            </a:r>
            <a:r>
              <a:rPr kumimoji="1" lang="en-US" altLang="zh-TW" sz="32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Power-</a:t>
            </a:r>
            <a:r>
              <a:rPr kumimoji="1" lang="en-US" altLang="zh-TW" sz="3200" b="1" i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Consumpton</a:t>
            </a:r>
            <a:endParaRPr lang="en-US" altLang="zh-TW" sz="3200" b="1" i="0" kern="0" dirty="0">
              <a:solidFill>
                <a:srgbClr val="0000FF"/>
              </a:solidFill>
              <a:latin typeface="+mn-lt"/>
              <a:ea typeface="+mn-ea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2804330" y="4221027"/>
            <a:ext cx="3090176" cy="2575513"/>
            <a:chOff x="251519" y="2132856"/>
            <a:chExt cx="4021721" cy="3024336"/>
          </a:xfrm>
        </p:grpSpPr>
        <p:pic>
          <p:nvPicPr>
            <p:cNvPr id="8" name="Picture 2" descr="京の全貌 2012 (8290186475)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19" y="2132856"/>
              <a:ext cx="4021721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文字方塊 8"/>
            <p:cNvSpPr txBox="1"/>
            <p:nvPr/>
          </p:nvSpPr>
          <p:spPr>
            <a:xfrm>
              <a:off x="467544" y="4588369"/>
              <a:ext cx="3528391" cy="34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b="1" i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「</a:t>
              </a:r>
              <a:r>
                <a:rPr lang="zh-TW" altLang="en-US" sz="1400" b="1" i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京</a:t>
              </a:r>
              <a:r>
                <a:rPr lang="zh-TW" altLang="en-US" sz="1400" b="1" i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」</a:t>
              </a:r>
              <a:r>
                <a:rPr lang="en-US" altLang="zh-TW" sz="1400" b="1" i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Japan, 8.162 PFLOPS</a:t>
              </a:r>
              <a:endParaRPr lang="zh-TW" altLang="en-US" sz="1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5359516" y="3877000"/>
            <a:ext cx="3090176" cy="2591865"/>
            <a:chOff x="2667000" y="1739232"/>
            <a:chExt cx="5289376" cy="2886076"/>
          </a:xfrm>
        </p:grpSpPr>
        <p:pic>
          <p:nvPicPr>
            <p:cNvPr id="11" name="Picture 4" descr="「神威·太湖之光」的圖片搜尋結果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1739232"/>
              <a:ext cx="5289376" cy="2886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文字方塊 11"/>
            <p:cNvSpPr txBox="1"/>
            <p:nvPr/>
          </p:nvSpPr>
          <p:spPr>
            <a:xfrm>
              <a:off x="3269598" y="4118460"/>
              <a:ext cx="4084177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b="1" i="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「</a:t>
              </a:r>
              <a:r>
                <a:rPr lang="zh-TW" altLang="en-US" sz="1400" b="1" i="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太湖之光</a:t>
              </a:r>
              <a:r>
                <a:rPr lang="zh-TW" altLang="en-US" sz="1400" b="1" i="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」</a:t>
              </a:r>
              <a:r>
                <a:rPr lang="en-US" altLang="zh-TW" sz="1400" b="1" i="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,China, 93 PFLOPS</a:t>
              </a:r>
              <a:endParaRPr lang="zh-TW" altLang="en-US" sz="1400" b="1" i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5734712" y="1676064"/>
            <a:ext cx="3409288" cy="2609571"/>
            <a:chOff x="4302178" y="4221088"/>
            <a:chExt cx="4528309" cy="2361862"/>
          </a:xfrm>
        </p:grpSpPr>
        <p:pic>
          <p:nvPicPr>
            <p:cNvPr id="14" name="Picture 6" descr="https://upload.wikimedia.org/wikipedia/commons/thumb/b/b4/Summit_%28supercomputer%29.jpg/220px-Summit_%28supercomputer%2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4221088"/>
              <a:ext cx="4104456" cy="2361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文字方塊 14"/>
            <p:cNvSpPr txBox="1"/>
            <p:nvPr/>
          </p:nvSpPr>
          <p:spPr>
            <a:xfrm>
              <a:off x="4302178" y="5738448"/>
              <a:ext cx="4528309" cy="668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b="1" i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「</a:t>
              </a:r>
              <a:r>
                <a:rPr lang="en-US" altLang="zh-TW" sz="1400" b="1" i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標楷體" panose="03000509000000000000" pitchFamily="65" charset="-120"/>
                </a:rPr>
                <a:t>Summit</a:t>
              </a:r>
              <a:r>
                <a:rPr lang="zh-TW" altLang="en-US" sz="1400" b="1" i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」</a:t>
              </a:r>
              <a:r>
                <a:rPr lang="en-US" altLang="zh-TW" sz="1400" b="1" i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US, 215 PFLOPS/DP</a:t>
              </a:r>
            </a:p>
            <a:p>
              <a:r>
                <a:rPr lang="en-US" altLang="zh-TW" sz="1400" b="1" i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3.3 EFLOPS/Tensor Cores</a:t>
              </a:r>
            </a:p>
            <a:p>
              <a:r>
                <a:rPr lang="en-US" altLang="zh-TW" sz="1400" b="1" i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Liquid Inside, 1.5G Watts</a:t>
              </a:r>
              <a:endParaRPr lang="zh-TW" altLang="en-US" sz="1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3732" name="Picture 4" descr="ãneural networkãçåçæå°çµæ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676064"/>
            <a:ext cx="5333654" cy="29134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954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3515182" y="2564904"/>
            <a:ext cx="5445426" cy="4140016"/>
            <a:chOff x="3515182" y="2564904"/>
            <a:chExt cx="5445426" cy="4140016"/>
          </a:xfrm>
        </p:grpSpPr>
        <p:pic>
          <p:nvPicPr>
            <p:cNvPr id="243714" name="Picture 2" descr="AlphaGo Lee Se-dol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" t="4665" r="5046" b="5276"/>
            <a:stretch/>
          </p:blipFill>
          <p:spPr bwMode="auto">
            <a:xfrm>
              <a:off x="3515182" y="2564904"/>
              <a:ext cx="5445426" cy="4140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文字方塊 1"/>
            <p:cNvSpPr txBox="1"/>
            <p:nvPr/>
          </p:nvSpPr>
          <p:spPr>
            <a:xfrm>
              <a:off x="3525476" y="5445224"/>
              <a:ext cx="1887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(source: Google)</a:t>
              </a:r>
              <a:endParaRPr lang="zh-TW" altLang="en-US" dirty="0"/>
            </a:p>
          </p:txBody>
        </p:sp>
      </p:grpSp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Major Issues of NN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268760"/>
            <a:ext cx="8747894" cy="496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1" lang="en-US" altLang="zh-TW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</a:rPr>
              <a:t>Computing Acceleration</a:t>
            </a:r>
          </a:p>
          <a:p>
            <a:pPr marL="914400" lvl="1" indent="-457200" algn="l">
              <a:spcBef>
                <a:spcPts val="0"/>
              </a:spcBef>
              <a:buClr>
                <a:srgbClr val="800000"/>
              </a:buClr>
              <a:buFont typeface="Wingdings" panose="05000000000000000000" pitchFamily="2" charset="2"/>
              <a:buChar char="Ø"/>
              <a:defRPr/>
            </a:pPr>
            <a:r>
              <a: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n-ea"/>
              </a:rPr>
              <a:t>10X/decade #processors</a:t>
            </a:r>
            <a:r>
              <a:rPr kumimoji="1" lang="en-US" altLang="zh-TW" sz="2400" b="1" i="0" u="none" strike="noStrike" kern="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n-ea"/>
              </a:rPr>
              <a:t> for 50X/decade #computation during 2015-2025 </a:t>
            </a:r>
            <a:r>
              <a:rPr kumimoji="1" lang="en-US" altLang="zh-TW" sz="2400" i="0" u="none" strike="noStrike" kern="0" cap="none" spc="0" normalizeH="0" baseline="3000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n-ea"/>
              </a:rPr>
              <a:t>[Inst. Of Comp Design]</a:t>
            </a:r>
          </a:p>
          <a:p>
            <a:pPr marL="342900" lvl="0" indent="-342900" algn="l"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n"/>
              <a:defRPr/>
            </a:pPr>
            <a:r>
              <a:rPr lang="en-US" altLang="zh-TW" sz="2800" b="1" i="0" kern="0" dirty="0" smtClean="0">
                <a:solidFill>
                  <a:srgbClr val="0000FF"/>
                </a:solidFill>
                <a:latin typeface="+mj-lt"/>
              </a:rPr>
              <a:t>Power Consumption</a:t>
            </a:r>
            <a:endParaRPr lang="en-US" altLang="zh-TW" sz="2800" b="1" i="0" kern="0" dirty="0">
              <a:solidFill>
                <a:srgbClr val="0000FF"/>
              </a:solidFill>
              <a:latin typeface="+mj-lt"/>
            </a:endParaRPr>
          </a:p>
          <a:p>
            <a:pPr marL="914400" lvl="1" indent="-457200" algn="l">
              <a:spcBef>
                <a:spcPts val="0"/>
              </a:spcBef>
              <a:buClr>
                <a:srgbClr val="800000"/>
              </a:buClr>
              <a:buFont typeface="Wingdings" panose="05000000000000000000" pitchFamily="2" charset="2"/>
              <a:buChar char="Ø"/>
              <a:defRPr/>
            </a:pPr>
            <a:endParaRPr lang="en-US" altLang="zh-TW" sz="2400" b="1" i="0" kern="0" dirty="0">
              <a:solidFill>
                <a:srgbClr val="800000"/>
              </a:solidFill>
              <a:latin typeface="+mj-lt"/>
            </a:endParaRPr>
          </a:p>
          <a:p>
            <a:pPr marL="342900" lvl="0" indent="-342900" algn="l"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n"/>
              <a:defRPr/>
            </a:pPr>
            <a:r>
              <a:rPr lang="en-US" altLang="zh-TW" sz="2800" b="1" i="0" kern="0" dirty="0" smtClean="0">
                <a:solidFill>
                  <a:srgbClr val="0000FF"/>
                </a:solidFill>
                <a:latin typeface="+mj-lt"/>
              </a:rPr>
              <a:t>Area Overhead</a:t>
            </a:r>
            <a:endParaRPr lang="en-US" altLang="zh-TW" sz="2800" b="1" i="0" kern="0" dirty="0">
              <a:solidFill>
                <a:srgbClr val="0000FF"/>
              </a:solidFill>
              <a:latin typeface="+mj-lt"/>
            </a:endParaRPr>
          </a:p>
          <a:p>
            <a:pPr marL="914400" lvl="1" indent="-457200" algn="l">
              <a:spcBef>
                <a:spcPts val="0"/>
              </a:spcBef>
              <a:buClr>
                <a:srgbClr val="800000"/>
              </a:buClr>
              <a:buFont typeface="Wingdings" panose="05000000000000000000" pitchFamily="2" charset="2"/>
              <a:buChar char="Ø"/>
              <a:defRPr/>
            </a:pPr>
            <a:endParaRPr lang="en-US" altLang="zh-TW" sz="2400" b="1" i="0" kern="0" dirty="0">
              <a:solidFill>
                <a:srgbClr val="800000"/>
              </a:solidFill>
              <a:latin typeface="+mj-lt"/>
            </a:endParaRPr>
          </a:p>
          <a:p>
            <a:pPr marL="342900" lvl="0" indent="-342900" algn="l"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n"/>
              <a:defRPr/>
            </a:pPr>
            <a:r>
              <a:rPr lang="en-US" altLang="zh-TW" sz="2800" b="1" i="0" kern="0" dirty="0" smtClean="0">
                <a:solidFill>
                  <a:srgbClr val="0000FF"/>
                </a:solidFill>
                <a:latin typeface="+mj-lt"/>
              </a:rPr>
              <a:t>Reliability</a:t>
            </a:r>
          </a:p>
          <a:p>
            <a:pPr marL="342900" lvl="0" indent="-342900" algn="l"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n"/>
              <a:defRPr/>
            </a:pPr>
            <a:endParaRPr lang="en-US" altLang="zh-TW" sz="2800" b="1" i="0" kern="0" dirty="0">
              <a:solidFill>
                <a:srgbClr val="0000FF"/>
              </a:solidFill>
              <a:latin typeface="+mj-lt"/>
            </a:endParaRPr>
          </a:p>
          <a:p>
            <a:pPr marL="342900" lvl="0" indent="-342900" algn="l">
              <a:spcBef>
                <a:spcPts val="0"/>
              </a:spcBef>
              <a:buClr>
                <a:schemeClr val="folHlink"/>
              </a:buClr>
              <a:buFont typeface="Wingdings" pitchFamily="2" charset="2"/>
              <a:buChar char="n"/>
              <a:defRPr/>
            </a:pPr>
            <a:r>
              <a:rPr lang="en-US" altLang="zh-TW" sz="2800" b="1" i="0" kern="0" dirty="0" smtClean="0">
                <a:solidFill>
                  <a:srgbClr val="0000FF"/>
                </a:solidFill>
                <a:latin typeface="+mj-lt"/>
              </a:rPr>
              <a:t>Security</a:t>
            </a:r>
            <a:endParaRPr lang="en-US" altLang="zh-TW" sz="2800" b="1" i="0" kern="0" dirty="0">
              <a:solidFill>
                <a:srgbClr val="0000FF"/>
              </a:solidFill>
              <a:latin typeface="+mj-lt"/>
            </a:endParaRPr>
          </a:p>
          <a:p>
            <a:pPr marL="914400" lvl="1" indent="-457200" algn="l">
              <a:spcBef>
                <a:spcPts val="0"/>
              </a:spcBef>
              <a:buClr>
                <a:srgbClr val="800000"/>
              </a:buClr>
              <a:buFont typeface="Wingdings" panose="05000000000000000000" pitchFamily="2" charset="2"/>
              <a:buChar char="Ø"/>
              <a:defRPr/>
            </a:pPr>
            <a:endParaRPr kumimoji="1" lang="en-US" altLang="zh-TW" sz="28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Tx/>
              <a:buFont typeface="Wingdings" pitchFamily="2" charset="2"/>
              <a:buChar char="n"/>
              <a:tabLst/>
              <a:defRPr/>
            </a:pPr>
            <a:endParaRPr lang="en-US" altLang="zh-TW" sz="2800" b="1" i="0" kern="0" dirty="0">
              <a:solidFill>
                <a:srgbClr val="0000FF"/>
              </a:solidFill>
              <a:latin typeface="+mj-lt"/>
              <a:ea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86000" y="2159422"/>
            <a:ext cx="4572000" cy="253915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ts val="300"/>
              </a:spcBef>
            </a:pPr>
            <a:r>
              <a:rPr lang="en-US" altLang="zh-TW" sz="2400" b="1" dirty="0">
                <a:solidFill>
                  <a:srgbClr val="0000FF"/>
                </a:solidFill>
              </a:rPr>
              <a:t>Introduction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zh-TW" sz="2000" b="1" dirty="0">
                <a:solidFill>
                  <a:srgbClr val="800000"/>
                </a:solidFill>
              </a:rPr>
              <a:t>Significance of NN in AI Era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zh-TW" sz="2000" b="1" dirty="0">
                <a:solidFill>
                  <a:srgbClr val="800000"/>
                </a:solidFill>
              </a:rPr>
              <a:t>Major Issues</a:t>
            </a:r>
          </a:p>
          <a:p>
            <a:pPr marL="1257300" lvl="2" indent="-342900" eaLnBrk="1" hangingPunct="1">
              <a:spcBef>
                <a:spcPts val="300"/>
              </a:spcBef>
              <a:buClr>
                <a:srgbClr val="006600"/>
              </a:buClr>
              <a:buFont typeface="+mj-lt"/>
              <a:buAutoNum type="arabicPeriod"/>
            </a:pPr>
            <a:r>
              <a:rPr lang="en-US" altLang="zh-TW" sz="2000" b="1" dirty="0">
                <a:solidFill>
                  <a:srgbClr val="006600"/>
                </a:solidFill>
              </a:rPr>
              <a:t>Computing Acceleration</a:t>
            </a:r>
          </a:p>
          <a:p>
            <a:pPr marL="1257300" lvl="2" indent="-342900" eaLnBrk="1" hangingPunct="1">
              <a:spcBef>
                <a:spcPts val="300"/>
              </a:spcBef>
              <a:buClr>
                <a:srgbClr val="006600"/>
              </a:buClr>
              <a:buFont typeface="+mj-lt"/>
              <a:buAutoNum type="arabicPeriod"/>
            </a:pPr>
            <a:r>
              <a:rPr lang="en-US" altLang="zh-TW" sz="2000" b="1" dirty="0">
                <a:solidFill>
                  <a:srgbClr val="006600"/>
                </a:solidFill>
              </a:rPr>
              <a:t>Power Dissipation</a:t>
            </a:r>
          </a:p>
          <a:p>
            <a:pPr marL="1257300" lvl="2" indent="-342900" eaLnBrk="1" hangingPunct="1">
              <a:spcBef>
                <a:spcPts val="300"/>
              </a:spcBef>
              <a:buClr>
                <a:srgbClr val="006600"/>
              </a:buClr>
              <a:buFont typeface="+mj-lt"/>
              <a:buAutoNum type="arabicPeriod"/>
            </a:pPr>
            <a:r>
              <a:rPr lang="en-US" altLang="zh-TW" sz="2000" b="1" dirty="0">
                <a:solidFill>
                  <a:srgbClr val="006600"/>
                </a:solidFill>
              </a:rPr>
              <a:t>Area Overhead</a:t>
            </a:r>
          </a:p>
          <a:p>
            <a:pPr marL="1257300" lvl="2" indent="-342900" eaLnBrk="1" hangingPunct="1">
              <a:spcBef>
                <a:spcPts val="300"/>
              </a:spcBef>
              <a:buClr>
                <a:srgbClr val="006600"/>
              </a:buClr>
              <a:buFont typeface="+mj-lt"/>
              <a:buAutoNum type="arabicPeriod"/>
            </a:pPr>
            <a:r>
              <a:rPr lang="en-US" altLang="zh-TW" sz="2000" b="1" dirty="0">
                <a:solidFill>
                  <a:srgbClr val="006600"/>
                </a:solidFill>
              </a:rPr>
              <a:t>Reliability &amp; Security</a:t>
            </a:r>
          </a:p>
        </p:txBody>
      </p:sp>
    </p:spTree>
    <p:extLst>
      <p:ext uri="{BB962C8B-B14F-4D97-AF65-F5344CB8AC3E}">
        <p14:creationId xmlns:p14="http://schemas.microsoft.com/office/powerpoint/2010/main" val="69938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0</TotalTime>
  <Words>2294</Words>
  <Application>Microsoft Office PowerPoint</Application>
  <PresentationFormat>如螢幕大小 (4:3)</PresentationFormat>
  <Paragraphs>603</Paragraphs>
  <Slides>46</Slides>
  <Notes>9</Notes>
  <HiddenSlides>0</HiddenSlides>
  <MMClips>0</MMClips>
  <ScaleCrop>false</ScaleCrop>
  <HeadingPairs>
    <vt:vector size="8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3</vt:i4>
      </vt:variant>
      <vt:variant>
        <vt:lpstr>投影片標題</vt:lpstr>
      </vt:variant>
      <vt:variant>
        <vt:i4>46</vt:i4>
      </vt:variant>
    </vt:vector>
  </HeadingPairs>
  <TitlesOfParts>
    <vt:vector size="60" baseType="lpstr">
      <vt:lpstr>Calibri</vt:lpstr>
      <vt:lpstr>Wingdings</vt:lpstr>
      <vt:lpstr>Arial Black</vt:lpstr>
      <vt:lpstr>新細明體</vt:lpstr>
      <vt:lpstr>Cambria Math</vt:lpstr>
      <vt:lpstr>Arial Unicode MS</vt:lpstr>
      <vt:lpstr>Arial</vt:lpstr>
      <vt:lpstr>Times New Roman</vt:lpstr>
      <vt:lpstr>標楷體</vt:lpstr>
      <vt:lpstr>Tahoma</vt:lpstr>
      <vt:lpstr>Blends</vt:lpstr>
      <vt:lpstr>Visio</vt:lpstr>
      <vt:lpstr>Equation</vt:lpstr>
      <vt:lpstr>點陣圖影像</vt:lpstr>
      <vt:lpstr>Neural Network Acceleration Ch.1: Introduction to Neural Networks</vt:lpstr>
      <vt:lpstr>Neuron Model</vt:lpstr>
      <vt:lpstr>History</vt:lpstr>
      <vt:lpstr>History</vt:lpstr>
      <vt:lpstr>History</vt:lpstr>
      <vt:lpstr>Introduction</vt:lpstr>
      <vt:lpstr>Basics of Neural Network</vt:lpstr>
      <vt:lpstr>Introduction</vt:lpstr>
      <vt:lpstr>4 Major Issues of NN</vt:lpstr>
      <vt:lpstr>Syllabus of Neural Network Acceleration</vt:lpstr>
      <vt:lpstr>Our Recent Works</vt:lpstr>
      <vt:lpstr>Categories on Supervision</vt:lpstr>
      <vt:lpstr>Data Annotation for Raw Datasets</vt:lpstr>
      <vt:lpstr>Neural Network Acceleration</vt:lpstr>
      <vt:lpstr>Artificial Intelligence (AI)</vt:lpstr>
      <vt:lpstr>Basic NN’s Categories</vt:lpstr>
      <vt:lpstr>6 Types of Artificial Neural Networks Used in ML</vt:lpstr>
      <vt:lpstr>A Comprehensive Guide to  Types of Neural Networks</vt:lpstr>
      <vt:lpstr>Types of artificial neural networks</vt:lpstr>
      <vt:lpstr>Types of Neural Networks</vt:lpstr>
      <vt:lpstr>Recursive NNs vs. Recurrent NNs</vt:lpstr>
      <vt:lpstr>7 types of Artificial Neural Networks for Natural Language Processing</vt:lpstr>
      <vt:lpstr>Levels of Computing Language</vt:lpstr>
      <vt:lpstr>Parallelization across Machines</vt:lpstr>
      <vt:lpstr>NN Accelerating Methodology</vt:lpstr>
      <vt:lpstr>Supervised Learning</vt:lpstr>
      <vt:lpstr>General Issues of Supervised Learning</vt:lpstr>
      <vt:lpstr>Comparisons of Some Applications</vt:lpstr>
      <vt:lpstr>Unsupervised Learning</vt:lpstr>
      <vt:lpstr>Semi-supervised learning</vt:lpstr>
      <vt:lpstr>Pipeline per layer for Forward/Back Propagation</vt:lpstr>
      <vt:lpstr>Neural Functional Unit (NFU)</vt:lpstr>
      <vt:lpstr>Neural Processing Unit (NPU)</vt:lpstr>
      <vt:lpstr>Tensor Processor Unit (TPU)</vt:lpstr>
      <vt:lpstr>MIT Eyeriss System</vt:lpstr>
      <vt:lpstr>10 Best Graphics Cards 2021-2</vt:lpstr>
      <vt:lpstr>Cost functions: Loss, Energy, Error Func</vt:lpstr>
      <vt:lpstr>Gradient Descent Rule</vt:lpstr>
      <vt:lpstr>電子系學生看「人工智慧及其應用」</vt:lpstr>
      <vt:lpstr>Syllabus of 109-1 NNA</vt:lpstr>
      <vt:lpstr>A Comprehensive Guide to NN Types</vt:lpstr>
      <vt:lpstr>PowerPoint 簡報</vt:lpstr>
      <vt:lpstr>推廣課程規定</vt:lpstr>
      <vt:lpstr>PowerPoint 簡報</vt:lpstr>
      <vt:lpstr>高階應用Tutorials以激發學生興趣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2013-12-07T08:31:00Z</dcterms:created>
  <dcterms:modified xsi:type="dcterms:W3CDTF">2023-02-19T13:10:04Z</dcterms:modified>
</cp:coreProperties>
</file>