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98" r:id="rId2"/>
    <p:sldId id="1042" r:id="rId3"/>
    <p:sldId id="1043" r:id="rId4"/>
    <p:sldId id="1047" r:id="rId5"/>
    <p:sldId id="1049" r:id="rId6"/>
    <p:sldId id="1048" r:id="rId7"/>
    <p:sldId id="1050" r:id="rId8"/>
  </p:sldIdLst>
  <p:sldSz cx="9144000" cy="6858000" type="screen4x3"/>
  <p:notesSz cx="9939338" cy="68056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標楷體" panose="03000509000000000000" pitchFamily="65" charset="-120"/>
      <p:regular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E2AB80A-5CF1-4051-97D7-A25508D28B0E}">
          <p14:sldIdLst>
            <p14:sldId id="298"/>
            <p14:sldId id="1042"/>
            <p14:sldId id="1043"/>
            <p14:sldId id="1047"/>
            <p14:sldId id="1049"/>
            <p14:sldId id="1048"/>
            <p14:sldId id="10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FFCC"/>
    <a:srgbClr val="FFCCFF"/>
    <a:srgbClr val="FFFF99"/>
    <a:srgbClr val="FFFF00"/>
    <a:srgbClr val="00FF00"/>
    <a:srgbClr val="CCFFFF"/>
    <a:srgbClr val="800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708" autoAdjust="0"/>
  </p:normalViewPr>
  <p:slideViewPr>
    <p:cSldViewPr showGuides="1">
      <p:cViewPr>
        <p:scale>
          <a:sx n="75" d="100"/>
          <a:sy n="75" d="100"/>
        </p:scale>
        <p:origin x="150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195" y="2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DE2B5E0-483D-4495-8A47-A8CB63673121}" type="datetimeFigureOut">
              <a:rPr lang="zh-TW" altLang="en-US"/>
              <a:pPr>
                <a:defRPr/>
              </a:pPr>
              <a:t>2022/12/22</a:t>
            </a:fld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3699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195" y="6463699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D6F6F7E-2692-494E-8A63-FDC3C8EDA5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0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195" y="2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EF7F6BE-EF38-4385-90D7-2D162FA4805F}" type="datetimeFigureOut">
              <a:rPr lang="zh-TW" altLang="en-US"/>
              <a:pPr>
                <a:defRPr/>
              </a:pPr>
              <a:t>2022/12/22</a:t>
            </a:fld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5" y="3232941"/>
            <a:ext cx="7951470" cy="306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5" tIns="45773" rIns="91545" bIns="45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3699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195" y="6463699"/>
            <a:ext cx="4307822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45" tIns="45773" rIns="91545" bIns="4577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58C87A5-E738-41A6-AD76-7D7BE44150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8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 userDrawn="1"/>
        </p:nvGrpSpPr>
        <p:grpSpPr bwMode="auto">
          <a:xfrm>
            <a:off x="250825" y="3019425"/>
            <a:ext cx="914400" cy="917575"/>
            <a:chOff x="521" y="164"/>
            <a:chExt cx="576" cy="578"/>
          </a:xfrm>
        </p:grpSpPr>
        <p:sp>
          <p:nvSpPr>
            <p:cNvPr id="5" name="Oval 19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518" y="164"/>
              <a:ext cx="572" cy="579"/>
              <a:chOff x="1610" y="255"/>
              <a:chExt cx="635" cy="635"/>
            </a:xfrm>
          </p:grpSpPr>
          <p:sp>
            <p:nvSpPr>
              <p:cNvPr id="7" name="Rectangle 21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9" name="Rectangle 33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3" name="Rectangle 37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7" name="Rectangle 41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8" name="Rectangle 42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0" name="Rectangle 44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1" name="Rectangle 4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2" name="Rectangle 46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3" name="Rectangle 47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4" name="Rectangle 48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5" name="Rectangle 49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6" name="Rectangle 50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7" name="Rectangle 51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8" name="Rectangle 5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9" name="Rectangle 53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0" name="Rectangle 54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" name="Rectangle 55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" name="Rectangle 56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3" name="Rectangle 57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4" name="Rectangle 58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5" name="Rectangle 59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6" name="Rectangle 60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7" name="Rectangle 61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8" name="Rectangle 62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9" name="Rectangle 63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0" name="Rectangle 64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1" name="Rectangle 65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2" name="Rectangle 66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3" name="Rectangle 67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4" name="Rectangle 68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5" name="Rectangle 69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56" name="Group 73"/>
          <p:cNvGrpSpPr>
            <a:grpSpLocks/>
          </p:cNvGrpSpPr>
          <p:nvPr userDrawn="1"/>
        </p:nvGrpSpPr>
        <p:grpSpPr bwMode="auto">
          <a:xfrm>
            <a:off x="127000" y="3602038"/>
            <a:ext cx="8882063" cy="547687"/>
            <a:chOff x="80" y="1847"/>
            <a:chExt cx="5595" cy="345"/>
          </a:xfrm>
        </p:grpSpPr>
        <p:sp>
          <p:nvSpPr>
            <p:cNvPr id="57" name="Rectangle 70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8" name="Rectangle 71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9" name="Rectangle 72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8208962" cy="28797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88" y="41802"/>
            <a:ext cx="8456612" cy="100681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41802"/>
            <a:ext cx="8456612" cy="100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0" y="652534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tabLst>
                <a:tab pos="4486275" algn="ctr"/>
                <a:tab pos="8956675" algn="r"/>
              </a:tabLst>
              <a:defRPr/>
            </a:pPr>
            <a:fld id="{EB4735D6-118F-4D4A-AA20-C1AC1EC36724}" type="slidenum">
              <a:rPr lang="en-US" altLang="zh-TW" sz="1600" b="1" i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pPr algn="l">
                <a:tabLst>
                  <a:tab pos="4486275" algn="ctr"/>
                  <a:tab pos="8956675" algn="r"/>
                </a:tabLst>
                <a:defRPr/>
              </a:pPr>
              <a:t>‹#›</a:t>
            </a:fld>
            <a:r>
              <a:rPr lang="en-US" altLang="zh-TW" sz="1600" b="1" i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en-US" altLang="zh-TW" sz="1600" b="1" i="0" baseline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en-US" altLang="zh-TW" sz="1000" b="0" i="1" baseline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Neural-Network Acceleration</a:t>
            </a:r>
            <a:r>
              <a:rPr lang="en-US" altLang="zh-TW" sz="1400" b="1" i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2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0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T.-C. HUANG, NCUE</a:t>
            </a:r>
          </a:p>
        </p:txBody>
      </p:sp>
      <p:grpSp>
        <p:nvGrpSpPr>
          <p:cNvPr id="1029" name="Group 83"/>
          <p:cNvGrpSpPr>
            <a:grpSpLocks/>
          </p:cNvGrpSpPr>
          <p:nvPr userDrawn="1"/>
        </p:nvGrpSpPr>
        <p:grpSpPr bwMode="auto">
          <a:xfrm>
            <a:off x="250825" y="109538"/>
            <a:ext cx="914400" cy="917575"/>
            <a:chOff x="521" y="164"/>
            <a:chExt cx="576" cy="578"/>
          </a:xfrm>
        </p:grpSpPr>
        <p:sp>
          <p:nvSpPr>
            <p:cNvPr id="4180" name="Oval 84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1036" name="Group 85"/>
            <p:cNvGrpSpPr>
              <a:grpSpLocks/>
            </p:cNvGrpSpPr>
            <p:nvPr userDrawn="1"/>
          </p:nvGrpSpPr>
          <p:grpSpPr bwMode="auto">
            <a:xfrm>
              <a:off x="521" y="164"/>
              <a:ext cx="573" cy="578"/>
              <a:chOff x="1610" y="255"/>
              <a:chExt cx="635" cy="635"/>
            </a:xfrm>
          </p:grpSpPr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2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sp>
        <p:nvSpPr>
          <p:cNvPr id="2" name="矩形 1"/>
          <p:cNvSpPr/>
          <p:nvPr userDrawn="1"/>
        </p:nvSpPr>
        <p:spPr bwMode="auto">
          <a:xfrm>
            <a:off x="250825" y="999257"/>
            <a:ext cx="900113" cy="9175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grpSp>
        <p:nvGrpSpPr>
          <p:cNvPr id="1030" name="Group 135"/>
          <p:cNvGrpSpPr>
            <a:grpSpLocks/>
          </p:cNvGrpSpPr>
          <p:nvPr userDrawn="1"/>
        </p:nvGrpSpPr>
        <p:grpSpPr bwMode="auto">
          <a:xfrm>
            <a:off x="127000" y="692150"/>
            <a:ext cx="8882063" cy="500063"/>
            <a:chOff x="80" y="1847"/>
            <a:chExt cx="5595" cy="315"/>
          </a:xfrm>
        </p:grpSpPr>
        <p:sp>
          <p:nvSpPr>
            <p:cNvPr id="4232" name="Rectangle 136"/>
            <p:cNvSpPr>
              <a:spLocks noChangeArrowheads="1"/>
            </p:cNvSpPr>
            <p:nvPr userDrawn="1"/>
          </p:nvSpPr>
          <p:spPr bwMode="ltGray">
            <a:xfrm>
              <a:off x="341" y="198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 userDrawn="1"/>
          </p:nvSpPr>
          <p:spPr bwMode="ltGray">
            <a:xfrm>
              <a:off x="574" y="198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2" y="1070125"/>
            <a:ext cx="8828088" cy="561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65" r:id="rId2"/>
    <p:sldLayoutId id="214748507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12546 L -5.55556E-7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kumimoji="1" sz="2800" b="1">
          <a:solidFill>
            <a:srgbClr val="0000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Ø"/>
        <a:defRPr kumimoji="1" sz="2400">
          <a:solidFill>
            <a:srgbClr val="8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60000"/>
        <a:buFont typeface="Wingdings" pitchFamily="2" charset="2"/>
        <a:buChar char="l"/>
        <a:defRPr kumimoji="1" sz="2000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ent.com/reference/programmable-logic/pynq-z1/start" TargetMode="External"/><Relationship Id="rId2" Type="http://schemas.openxmlformats.org/officeDocument/2006/relationships/hyperlink" Target="https://drive.google.com/drive/folders/1EZG40mE2-NDZH9r5QzjHjP5nreGNSJv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sourceforge.net/projects/win32diskimager" TargetMode="External"/><Relationship Id="rId4" Type="http://schemas.openxmlformats.org/officeDocument/2006/relationships/hyperlink" Target="http://www.e-elements.com.tw/products/fpga_system/xup_pynq/pynq-z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2519561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altLang="zh-TW" sz="4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Pynq</a:t>
            </a: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System Installation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2"/>
            <a:ext cx="6400800" cy="230418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altLang="zh-TW" sz="2400" b="0" dirty="0" smtClean="0"/>
          </a:p>
          <a:p>
            <a:pPr eaLnBrk="1" hangingPunct="1">
              <a:spcBef>
                <a:spcPts val="0"/>
              </a:spcBef>
            </a:pPr>
            <a:r>
              <a:rPr lang="en-US" altLang="zh-TW" sz="2800" b="0" dirty="0" err="1" smtClean="0"/>
              <a:t>Tsung</a:t>
            </a:r>
            <a:r>
              <a:rPr lang="en-US" altLang="zh-TW" sz="2800" b="0" dirty="0" smtClean="0"/>
              <a:t>-Chu Huang (</a:t>
            </a:r>
            <a:r>
              <a:rPr lang="zh-TW" altLang="en-US" sz="2800" b="0" dirty="0" smtClean="0"/>
              <a:t>黃宗柱</a:t>
            </a:r>
            <a:r>
              <a:rPr lang="en-US" altLang="zh-TW" sz="2800" b="0" dirty="0" smtClean="0"/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800" b="0" dirty="0" smtClean="0"/>
              <a:t>Electronics Eng., NCUE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800" b="0" dirty="0" err="1" smtClean="0"/>
              <a:t>TestLab</a:t>
            </a:r>
            <a:r>
              <a:rPr lang="en-US" altLang="zh-TW" sz="2800" b="0" dirty="0" smtClean="0"/>
              <a:t>, NCUE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0" dirty="0" smtClean="0"/>
              <a:t>2022/1/8</a:t>
            </a:r>
            <a:endParaRPr lang="en-US" altLang="zh-TW" sz="2800" b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Outline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2" y="1072053"/>
            <a:ext cx="8828088" cy="5420095"/>
          </a:xfrm>
        </p:spPr>
        <p:txBody>
          <a:bodyPr/>
          <a:lstStyle/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Installation of Xilinx PYNQ System</a:t>
            </a: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Pynq-z1/2 Setup</a:t>
            </a: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USB-COM Installation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for Zynq-7020 (FPGA) Bitstream Programming</a:t>
            </a:r>
          </a:p>
          <a:p>
            <a:pPr marL="1157288" lvl="2" indent="-35718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ea typeface="新細明體" panose="02020500000000000000" pitchFamily="18" charset="-120"/>
              </a:rPr>
              <a:t>Using ISE or SDK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for A9 + </a:t>
            </a:r>
            <a:r>
              <a:rPr lang="en-US" altLang="zh-TW" dirty="0" err="1" smtClean="0">
                <a:ea typeface="新細明體" panose="02020500000000000000" pitchFamily="18" charset="-120"/>
              </a:rPr>
              <a:t>Pynq</a:t>
            </a:r>
            <a:r>
              <a:rPr lang="en-US" altLang="zh-TW" dirty="0" smtClean="0">
                <a:ea typeface="新細明體" panose="02020500000000000000" pitchFamily="18" charset="-120"/>
              </a:rPr>
              <a:t> (Embedded System) Bitstream Downloading</a:t>
            </a:r>
          </a:p>
          <a:p>
            <a:pPr marL="1157288" lvl="2" indent="-35718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ea typeface="新細明體" panose="02020500000000000000" pitchFamily="18" charset="-120"/>
              </a:rPr>
              <a:t>Terminal for Linux with Kernel Python/C</a:t>
            </a:r>
          </a:p>
          <a:p>
            <a:pPr marL="1157288" lvl="2" indent="-35718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TW" sz="2400" b="1" dirty="0">
                <a:ea typeface="新細明體" panose="02020500000000000000" pitchFamily="18" charset="-120"/>
              </a:rPr>
              <a:t>Vivado (+SDK</a:t>
            </a:r>
            <a:r>
              <a:rPr lang="en-US" altLang="zh-TW" sz="2400" b="1" dirty="0" smtClean="0">
                <a:ea typeface="新細明體" panose="02020500000000000000" pitchFamily="18" charset="-120"/>
              </a:rPr>
              <a:t>) Bitstream Downloading library</a:t>
            </a: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RJ45-CAT5e-RJ45 Ethernet Installation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Desktop of Ubuntu 18.04 (Heavy)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Jupyter Lab (Light) with File Upload/Download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Terminal</a:t>
            </a:r>
          </a:p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dirty="0" smtClean="0">
                <a:ea typeface="新細明體" panose="02020500000000000000" pitchFamily="18" charset="-120"/>
              </a:rPr>
              <a:t> SAMBA (SMB)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</a:pPr>
            <a:r>
              <a:rPr lang="en-US" altLang="zh-TW" dirty="0" smtClean="0">
                <a:ea typeface="新細明體" panose="02020500000000000000" pitchFamily="18" charset="-120"/>
              </a:rPr>
              <a:t>FTP through File Manager in Windows</a:t>
            </a:r>
          </a:p>
          <a:p>
            <a:pPr marL="757238" lvl="1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TW" sz="28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16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Installation of Xilinx PYNQ System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2" y="1072053"/>
            <a:ext cx="8828088" cy="5420095"/>
          </a:xfrm>
        </p:spPr>
        <p:txBody>
          <a:bodyPr/>
          <a:lstStyle/>
          <a:p>
            <a:pPr marL="357188" indent="-3571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download files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zh-TW" sz="1600" b="0" u="sng" dirty="0" smtClean="0">
                <a:effectLst/>
                <a:hlinkClick r:id="rId2"/>
              </a:rPr>
              <a:t>https</a:t>
            </a:r>
            <a:r>
              <a:rPr lang="en-US" altLang="zh-TW" sz="1600" b="0" u="sng" dirty="0">
                <a:effectLst/>
                <a:hlinkClick r:id="rId2"/>
              </a:rPr>
              <a:t>://drive.google.com/drive/folders/1EZG40mE2-NDZH9r5QzjHjP5nreGNSJvw?usp=sharing</a:t>
            </a:r>
            <a:endParaRPr lang="en-US" altLang="zh-TW" sz="1600" u="sng" dirty="0" smtClean="0">
              <a:ea typeface="新細明體" panose="02020500000000000000" pitchFamily="18" charset="-120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Image file:</a:t>
            </a:r>
          </a:p>
          <a:p>
            <a:pPr marL="1257300" lvl="2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600" dirty="0" smtClean="0">
                <a:ea typeface="新細明體" panose="02020500000000000000" pitchFamily="18" charset="-120"/>
                <a:hlinkClick r:id="rId3"/>
              </a:rPr>
              <a:t>https</a:t>
            </a:r>
            <a:r>
              <a:rPr lang="en-US" altLang="zh-TW" sz="1600" dirty="0">
                <a:ea typeface="新細明體" panose="02020500000000000000" pitchFamily="18" charset="-120"/>
                <a:hlinkClick r:id="rId3"/>
              </a:rPr>
              <a:t>://</a:t>
            </a:r>
            <a:r>
              <a:rPr lang="en-US" altLang="zh-TW" sz="1600" dirty="0" smtClean="0">
                <a:ea typeface="新細明體" panose="02020500000000000000" pitchFamily="18" charset="-120"/>
                <a:hlinkClick r:id="rId3"/>
              </a:rPr>
              <a:t>digilent.com/reference/programmable-logic/pynq-z1/start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1257300" lvl="2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600" dirty="0">
                <a:ea typeface="新細明體" panose="02020500000000000000" pitchFamily="18" charset="-120"/>
                <a:hlinkClick r:id="rId4"/>
              </a:rPr>
              <a:t>http://www.e-elements.com.tw/products/fpga_system/xup_pynq/pynq-z2</a:t>
            </a:r>
            <a:r>
              <a:rPr lang="en-US" altLang="zh-TW" sz="1600" dirty="0" smtClean="0">
                <a:ea typeface="新細明體" panose="02020500000000000000" pitchFamily="18" charset="-120"/>
                <a:hlinkClick r:id="rId4"/>
              </a:rPr>
              <a:t>/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857250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Image writer:</a:t>
            </a:r>
          </a:p>
          <a:p>
            <a:pPr marL="1257300" lvl="2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600" dirty="0">
                <a:ea typeface="新細明體" panose="02020500000000000000" pitchFamily="18" charset="-120"/>
                <a:hlinkClick r:id="rId5"/>
              </a:rPr>
              <a:t>https://</a:t>
            </a:r>
            <a:r>
              <a:rPr lang="en-US" altLang="zh-TW" sz="1600" dirty="0" smtClean="0">
                <a:ea typeface="新細明體" panose="02020500000000000000" pitchFamily="18" charset="-120"/>
                <a:hlinkClick r:id="rId5"/>
              </a:rPr>
              <a:t>sourceforge.net/projects/win32diskimager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514350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US" altLang="zh-TW" sz="2400" dirty="0" smtClean="0">
                <a:ea typeface="新細明體" panose="02020500000000000000" pitchFamily="18" charset="-120"/>
              </a:rPr>
              <a:t>Steps:</a:t>
            </a:r>
          </a:p>
          <a:p>
            <a:pPr marL="914400" lvl="1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For Formatted SD</a:t>
            </a:r>
          </a:p>
          <a:p>
            <a:pPr marL="1314450" lvl="2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Unzip the image</a:t>
            </a:r>
          </a:p>
          <a:p>
            <a:pPr marL="1314450" lvl="2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1800" dirty="0">
                <a:ea typeface="新細明體" panose="02020500000000000000" pitchFamily="18" charset="-120"/>
              </a:rPr>
              <a:t>Write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to </a:t>
            </a:r>
            <a:r>
              <a:rPr lang="en-US" altLang="zh-TW" sz="1800" dirty="0">
                <a:ea typeface="新細明體" panose="02020500000000000000" pitchFamily="18" charset="-120"/>
              </a:rPr>
              <a:t>a blank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MicroSD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(&gt;8G, looked </a:t>
            </a:r>
            <a:r>
              <a:rPr lang="en-US" altLang="zh-TW" sz="1800" dirty="0">
                <a:ea typeface="新細明體" panose="02020500000000000000" pitchFamily="18" charset="-120"/>
              </a:rPr>
              <a:t>as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 FAT32 </a:t>
            </a:r>
            <a:r>
              <a:rPr lang="en-US" altLang="zh-TW" sz="1800" dirty="0">
                <a:ea typeface="新細明體" panose="02020500000000000000" pitchFamily="18" charset="-120"/>
              </a:rPr>
              <a:t>USB HD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) using </a:t>
            </a:r>
          </a:p>
          <a:p>
            <a:pPr marL="914400" lvl="1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For Unformatted SD with the same partition</a:t>
            </a:r>
          </a:p>
          <a:p>
            <a:pPr marL="1314450" lvl="2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ea typeface="新細明體" panose="02020500000000000000" pitchFamily="18" charset="-120"/>
              </a:rPr>
              <a:t>Click SD in File Manager, Format to FAT32 in Content</a:t>
            </a:r>
          </a:p>
          <a:p>
            <a:pPr marL="914400" lvl="1" indent="-51435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For SD with wrong partition:</a:t>
            </a:r>
          </a:p>
          <a:p>
            <a:pPr marL="1314450" lvl="2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TW" sz="1800" dirty="0" smtClean="0">
                <a:ea typeface="新細明體" panose="02020500000000000000" pitchFamily="18" charset="-120"/>
              </a:rPr>
              <a:t>Enter DOS by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cmd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&gt; DISKPART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ea typeface="新細明體" panose="02020500000000000000" pitchFamily="18" charset="-120"/>
              </a:rPr>
              <a:t>help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ea typeface="新細明體" panose="02020500000000000000" pitchFamily="18" charset="-120"/>
              </a:rPr>
              <a:t>list disk </a:t>
            </a:r>
            <a:r>
              <a:rPr lang="en-US" altLang="zh-TW" sz="1800" i="1" dirty="0" smtClean="0">
                <a:solidFill>
                  <a:schemeClr val="tx1"/>
                </a:solidFill>
                <a:ea typeface="新細明體" panose="02020500000000000000" pitchFamily="18" charset="-120"/>
              </a:rPr>
              <a:t>(e.g., disk 4)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select disk 4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clear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create partition primary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format fs=fat32</a:t>
            </a:r>
          </a:p>
          <a:p>
            <a:pPr marL="1771650" lvl="3" indent="-51435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exit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</a:pPr>
            <a:endParaRPr lang="en-US" altLang="zh-TW" sz="2400" dirty="0" smtClean="0">
              <a:ea typeface="新細明體" panose="02020500000000000000" pitchFamily="18" charset="-120"/>
            </a:endParaRPr>
          </a:p>
          <a:p>
            <a:pPr marL="8001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zh-TW" sz="2400" dirty="0" smtClean="0">
              <a:ea typeface="新細明體" panose="02020500000000000000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4492989"/>
            <a:ext cx="2701837" cy="2336518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 bwMode="auto">
          <a:xfrm>
            <a:off x="6372200" y="4797152"/>
            <a:ext cx="936104" cy="86409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2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 smtClean="0">
                <a:ea typeface="新細明體" panose="02020500000000000000" pitchFamily="18" charset="-120"/>
              </a:rPr>
              <a:t>Pynq-z1/2 Setup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0" y="1055285"/>
            <a:ext cx="9111613" cy="5603027"/>
            <a:chOff x="0" y="1055285"/>
            <a:chExt cx="9111613" cy="5603027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2" y="1363062"/>
              <a:ext cx="2944738" cy="2847014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2020360" y="1070270"/>
              <a:ext cx="30968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180000">
                <a:buFont typeface="Wingdings" panose="05000000000000000000" pitchFamily="2" charset="2"/>
                <a:buAutoNum type="circleNumWdWhitePlain" startAt="8"/>
              </a:pPr>
              <a:r>
                <a:rPr lang="en-US" altLang="zh-TW" sz="14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Configure </a:t>
              </a:r>
              <a:r>
                <a:rPr lang="en-US" altLang="zh-TW" sz="1400" i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PuTTY</a:t>
              </a:r>
              <a:r>
                <a:rPr lang="en-US" altLang="zh-TW" sz="14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Terminal in PC:</a:t>
              </a:r>
            </a:p>
          </p:txBody>
        </p:sp>
        <p:sp>
          <p:nvSpPr>
            <p:cNvPr id="29" name="圓角矩形 28"/>
            <p:cNvSpPr/>
            <p:nvPr/>
          </p:nvSpPr>
          <p:spPr bwMode="auto">
            <a:xfrm>
              <a:off x="3352189" y="1924193"/>
              <a:ext cx="433145" cy="29055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 bwMode="auto">
            <a:xfrm>
              <a:off x="4699121" y="1905600"/>
              <a:ext cx="520951" cy="29055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 bwMode="auto">
            <a:xfrm>
              <a:off x="4769451" y="2204864"/>
              <a:ext cx="450621" cy="255872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3347864" y="3861048"/>
              <a:ext cx="5688632" cy="2797264"/>
              <a:chOff x="3347864" y="3284984"/>
              <a:chExt cx="5688632" cy="2797264"/>
            </a:xfrm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3347864" y="4121685"/>
                <a:ext cx="1341032" cy="964141"/>
              </a:xfrm>
              <a:prstGeom prst="rect">
                <a:avLst/>
              </a:prstGeom>
            </p:spPr>
          </p:pic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8448" y="3284984"/>
                <a:ext cx="4348048" cy="2797264"/>
              </a:xfrm>
              <a:prstGeom prst="rect">
                <a:avLst/>
              </a:prstGeom>
            </p:spPr>
          </p:pic>
          <p:sp>
            <p:nvSpPr>
              <p:cNvPr id="3" name="文字方塊 2"/>
              <p:cNvSpPr txBox="1"/>
              <p:nvPr/>
            </p:nvSpPr>
            <p:spPr>
              <a:xfrm>
                <a:off x="6916041" y="4006101"/>
                <a:ext cx="17170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AutoNum type="circleNumWdWhitePlain"/>
                </a:pPr>
                <a:r>
                  <a:rPr lang="en-US" altLang="zh-TW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SD </a:t>
                </a:r>
                <a:r>
                  <a:rPr lang="en-US" altLang="zh-TW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rPr>
                  <a:t> JTAG</a:t>
                </a:r>
                <a:endParaRPr lang="zh-TW" altLang="en-US" i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 bwMode="auto">
              <a:xfrm>
                <a:off x="8460432" y="4100860"/>
                <a:ext cx="576064" cy="19990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1" name="圓角矩形 10"/>
              <p:cNvSpPr/>
              <p:nvPr/>
            </p:nvSpPr>
            <p:spPr bwMode="auto">
              <a:xfrm>
                <a:off x="5631016" y="5488589"/>
                <a:ext cx="137552" cy="44076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6969327" y="4235418"/>
                <a:ext cx="20671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sz="14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Boot from SD,</a:t>
                </a:r>
              </a:p>
              <a:p>
                <a:pPr algn="l"/>
                <a:r>
                  <a:rPr lang="en-US" altLang="zh-TW" sz="14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or program from JATAG</a:t>
                </a:r>
                <a:endParaRPr lang="zh-TW" altLang="en-US" sz="1400" i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5535215" y="5344776"/>
                <a:ext cx="29847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AutoNum type="circleNumWdWhitePlain" startAt="2"/>
                </a:pPr>
                <a:r>
                  <a:rPr lang="en-US" altLang="zh-TW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Power from USB/</a:t>
                </a:r>
                <a:r>
                  <a:rPr lang="en-US" altLang="zh-TW" sz="1600" i="0" dirty="0" err="1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REGulator</a:t>
                </a:r>
                <a:endParaRPr lang="zh-TW" altLang="en-US" sz="1600" i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 bwMode="auto">
              <a:xfrm>
                <a:off x="7063614" y="5629778"/>
                <a:ext cx="433145" cy="440760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7063615" y="5590795"/>
                <a:ext cx="18785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AutoNum type="circleNumWdWhitePlain" startAt="3"/>
                </a:pPr>
                <a:r>
                  <a:rPr lang="en-US" altLang="zh-TW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Insert</a:t>
                </a:r>
                <a:r>
                  <a:rPr lang="zh-TW" altLang="en-US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1600" i="0" dirty="0" err="1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microSD</a:t>
                </a:r>
                <a:endParaRPr lang="en-US" altLang="zh-TW" sz="1600" i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圓角矩形 23"/>
              <p:cNvSpPr/>
              <p:nvPr/>
            </p:nvSpPr>
            <p:spPr bwMode="auto">
              <a:xfrm>
                <a:off x="4769451" y="4781718"/>
                <a:ext cx="273222" cy="31622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716016" y="4818638"/>
                <a:ext cx="242592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05800" indent="-342900">
                  <a:buFont typeface="Wingdings" panose="05000000000000000000" pitchFamily="2" charset="2"/>
                  <a:buAutoNum type="circleNumWdWhitePlain" startAt="5"/>
                </a:pPr>
                <a:r>
                  <a:rPr lang="zh-TW" altLang="en-US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Connect</a:t>
                </a:r>
                <a:r>
                  <a:rPr lang="zh-TW" altLang="en-US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1600" i="0" dirty="0" err="1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microUSB</a:t>
                </a:r>
                <a:endParaRPr lang="en-US" altLang="zh-TW" sz="1600" i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圓角矩形 34"/>
              <p:cNvSpPr/>
              <p:nvPr/>
            </p:nvSpPr>
            <p:spPr bwMode="auto">
              <a:xfrm>
                <a:off x="4769450" y="5133573"/>
                <a:ext cx="515039" cy="239643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686679" y="5061223"/>
                <a:ext cx="1422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05800" indent="-342900" algn="l">
                  <a:buFont typeface="Wingdings" panose="05000000000000000000" pitchFamily="2" charset="2"/>
                  <a:buAutoNum type="circleNumWdWhitePlain" startAt="6"/>
                </a:pPr>
                <a:r>
                  <a:rPr lang="en-US" altLang="zh-TW" sz="1600" i="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Turn On</a:t>
                </a:r>
              </a:p>
            </p:txBody>
          </p:sp>
        </p:grpSp>
        <p:grpSp>
          <p:nvGrpSpPr>
            <p:cNvPr id="39" name="群組 38"/>
            <p:cNvGrpSpPr/>
            <p:nvPr/>
          </p:nvGrpSpPr>
          <p:grpSpPr>
            <a:xfrm>
              <a:off x="0" y="2420888"/>
              <a:ext cx="3563888" cy="3096344"/>
              <a:chOff x="-108520" y="1772816"/>
              <a:chExt cx="3563888" cy="3096344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-108520" y="1772816"/>
                <a:ext cx="3563888" cy="3096344"/>
                <a:chOff x="-36512" y="1628800"/>
                <a:chExt cx="4320480" cy="3715976"/>
              </a:xfrm>
            </p:grpSpPr>
            <p:sp>
              <p:nvSpPr>
                <p:cNvPr id="16" name="矩形 15"/>
                <p:cNvSpPr/>
                <p:nvPr/>
              </p:nvSpPr>
              <p:spPr bwMode="auto">
                <a:xfrm>
                  <a:off x="251520" y="1628800"/>
                  <a:ext cx="3744416" cy="252028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 bwMode="auto">
                <a:xfrm>
                  <a:off x="323528" y="1700808"/>
                  <a:ext cx="3579458" cy="236095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7" name="梯形 16"/>
                <p:cNvSpPr/>
                <p:nvPr/>
              </p:nvSpPr>
              <p:spPr bwMode="auto">
                <a:xfrm>
                  <a:off x="-36512" y="4159734"/>
                  <a:ext cx="4320480" cy="1185042"/>
                </a:xfrm>
                <a:prstGeom prst="trapezoid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22" name="文字方塊 21"/>
              <p:cNvSpPr txBox="1"/>
              <p:nvPr/>
            </p:nvSpPr>
            <p:spPr>
              <a:xfrm>
                <a:off x="124236" y="1799157"/>
                <a:ext cx="2108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80000" indent="-180000">
                  <a:buFont typeface="Wingdings" panose="05000000000000000000" pitchFamily="2" charset="2"/>
                  <a:buAutoNum type="circleNumWdWhitePlain" startAt="4"/>
                </a:pPr>
                <a:r>
                  <a:rPr lang="en-US" altLang="zh-TW" sz="1400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Open Device Manager</a:t>
                </a:r>
              </a:p>
            </p:txBody>
          </p:sp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295" y="2103817"/>
                <a:ext cx="1457943" cy="162426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3" name="圓角矩形 32"/>
              <p:cNvSpPr/>
              <p:nvPr/>
            </p:nvSpPr>
            <p:spPr bwMode="auto">
              <a:xfrm>
                <a:off x="1005266" y="3375763"/>
                <a:ext cx="747938" cy="19725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536561" y="3310259"/>
                <a:ext cx="1563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180000">
                  <a:buFont typeface="Wingdings" panose="05000000000000000000" pitchFamily="2" charset="2"/>
                  <a:buAutoNum type="circleNumWdWhitePlain" startAt="7"/>
                </a:pPr>
                <a:r>
                  <a:rPr lang="en-US" altLang="zh-TW" sz="1400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Check COM#</a:t>
                </a:r>
              </a:p>
            </p:txBody>
          </p:sp>
        </p:grpSp>
        <p:sp>
          <p:nvSpPr>
            <p:cNvPr id="38" name="文字方塊 37"/>
            <p:cNvSpPr txBox="1"/>
            <p:nvPr/>
          </p:nvSpPr>
          <p:spPr>
            <a:xfrm>
              <a:off x="4915694" y="1055285"/>
              <a:ext cx="4041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05800" indent="-180000">
                <a:buFont typeface="Wingdings" panose="05000000000000000000" pitchFamily="2" charset="2"/>
                <a:buAutoNum type="circleNumWdWhitePlain" startAt="9"/>
              </a:pPr>
              <a:r>
                <a:rPr lang="en-US" altLang="zh-TW" sz="14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Turn off/on and </a:t>
              </a:r>
              <a:r>
                <a:rPr lang="en-US" altLang="zh-TW" sz="1400" i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PuTTY</a:t>
              </a:r>
              <a:r>
                <a:rPr lang="en-US" altLang="zh-TW" sz="14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to browse Booting:</a:t>
              </a:r>
            </a:p>
          </p:txBody>
        </p:sp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0489" y="1361433"/>
              <a:ext cx="3801124" cy="2469615"/>
            </a:xfrm>
            <a:prstGeom prst="rect">
              <a:avLst/>
            </a:prstGeom>
          </p:spPr>
        </p:pic>
        <p:sp>
          <p:nvSpPr>
            <p:cNvPr id="42" name="圓角矩形 41"/>
            <p:cNvSpPr/>
            <p:nvPr/>
          </p:nvSpPr>
          <p:spPr bwMode="auto">
            <a:xfrm>
              <a:off x="5631016" y="1451874"/>
              <a:ext cx="1865743" cy="668766"/>
            </a:xfrm>
            <a:prstGeom prst="roundRect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609571" y="1675876"/>
              <a:ext cx="24473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Activating Ethernet</a:t>
              </a:r>
              <a:endParaRPr lang="zh-TW" altLang="en-US" sz="1400" i="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6627474" y="2231356"/>
              <a:ext cx="1688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DCHP Server</a:t>
              </a:r>
              <a:endParaRPr lang="zh-TW" altLang="en-US" sz="1400" i="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6195670" y="3114211"/>
              <a:ext cx="1892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&gt; </a:t>
              </a:r>
              <a:r>
                <a:rPr lang="en-US" altLang="zh-TW" sz="1400" i="0" dirty="0" err="1" smtClean="0">
                  <a:solidFill>
                    <a:srgbClr val="FFFF00"/>
                  </a:solidFill>
                  <a:latin typeface="+mj-lt"/>
                </a:rPr>
                <a:t>uname</a:t>
              </a:r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 –a </a:t>
              </a:r>
              <a:endParaRPr lang="zh-TW" altLang="en-US" sz="1400" i="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6627474" y="2059081"/>
              <a:ext cx="1892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SAMBA</a:t>
              </a:r>
              <a:endParaRPr lang="zh-TW" altLang="en-US" sz="1400" i="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6195670" y="3298100"/>
              <a:ext cx="18925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&gt; who</a:t>
              </a:r>
              <a:endParaRPr lang="zh-TW" altLang="en-US" sz="1400" i="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195670" y="3463208"/>
              <a:ext cx="24373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</a:rPr>
                <a:t>ttyPS0 </a:t>
              </a:r>
              <a:r>
                <a:rPr lang="en-US" altLang="zh-TW" sz="1400" i="0" dirty="0" smtClean="0">
                  <a:solidFill>
                    <a:srgbClr val="FFFF00"/>
                  </a:solidFill>
                  <a:latin typeface="+mj-lt"/>
                  <a:sym typeface="Wingdings" panose="05000000000000000000" pitchFamily="2" charset="2"/>
                </a:rPr>
                <a:t> COM4 connected</a:t>
              </a:r>
              <a:endParaRPr lang="zh-TW" altLang="en-US" sz="1400" i="0" dirty="0">
                <a:solidFill>
                  <a:srgbClr val="FFFF00"/>
                </a:solidFill>
                <a:latin typeface="+mj-lt"/>
              </a:endParaRPr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296991" y="5479760"/>
              <a:ext cx="3842961" cy="1132096"/>
              <a:chOff x="296991" y="5479760"/>
              <a:chExt cx="3842961" cy="1132096"/>
            </a:xfrm>
          </p:grpSpPr>
          <p:sp>
            <p:nvSpPr>
              <p:cNvPr id="41" name="矩形 40"/>
              <p:cNvSpPr/>
              <p:nvPr/>
            </p:nvSpPr>
            <p:spPr bwMode="auto">
              <a:xfrm>
                <a:off x="296991" y="5637287"/>
                <a:ext cx="3842961" cy="974569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000" i="0" dirty="0" err="1" smtClean="0">
                    <a:solidFill>
                      <a:schemeClr val="bg1"/>
                    </a:solidFill>
                    <a:latin typeface="+mj-lt"/>
                  </a:rPr>
                  <a:t>xilinx@pynq</a:t>
                </a:r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:~$ </a:t>
                </a:r>
                <a:r>
                  <a:rPr lang="en-US" altLang="zh-TW" sz="1000" i="0" dirty="0" err="1">
                    <a:solidFill>
                      <a:schemeClr val="bg1"/>
                    </a:solidFill>
                    <a:latin typeface="+mj-lt"/>
                  </a:rPr>
                  <a:t>ifconfig</a:t>
                </a:r>
                <a:endParaRPr lang="en-US" altLang="zh-TW" sz="1000" i="0" dirty="0">
                  <a:solidFill>
                    <a:schemeClr val="bg1"/>
                  </a:solidFill>
                  <a:latin typeface="+mj-lt"/>
                </a:endParaRPr>
              </a:p>
              <a:p>
                <a:pPr algn="l"/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eth0: flags=4099&lt;UP,BROADCAST,MULTICAST&gt;  </a:t>
                </a:r>
                <a:r>
                  <a:rPr lang="en-US" altLang="zh-TW" sz="1000" i="0" dirty="0" err="1">
                    <a:solidFill>
                      <a:schemeClr val="bg1"/>
                    </a:solidFill>
                    <a:latin typeface="+mj-lt"/>
                  </a:rPr>
                  <a:t>mtu</a:t>
                </a:r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 1500</a:t>
                </a:r>
              </a:p>
              <a:p>
                <a:pPr algn="l"/>
                <a:r>
                  <a:rPr lang="en-US" altLang="zh-TW" sz="1000" i="0" dirty="0" smtClean="0">
                    <a:solidFill>
                      <a:schemeClr val="bg1"/>
                    </a:solidFill>
                    <a:latin typeface="+mj-lt"/>
                  </a:rPr>
                  <a:t>. . . . </a:t>
                </a:r>
                <a:endParaRPr lang="en-US" altLang="zh-TW" sz="1000" i="0" dirty="0">
                  <a:solidFill>
                    <a:schemeClr val="bg1"/>
                  </a:solidFill>
                  <a:latin typeface="+mj-lt"/>
                </a:endParaRPr>
              </a:p>
              <a:p>
                <a:pPr algn="l"/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eth0:1: flags=4099&lt;UP,BROADCAST,MULTICAST&gt;  </a:t>
                </a:r>
                <a:r>
                  <a:rPr lang="en-US" altLang="zh-TW" sz="1000" i="0" dirty="0" err="1">
                    <a:solidFill>
                      <a:schemeClr val="bg1"/>
                    </a:solidFill>
                    <a:latin typeface="+mj-lt"/>
                  </a:rPr>
                  <a:t>mtu</a:t>
                </a:r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 1500</a:t>
                </a:r>
              </a:p>
              <a:p>
                <a:pPr algn="l"/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        </a:t>
                </a:r>
                <a:r>
                  <a:rPr lang="en-US" altLang="zh-TW" sz="1000" i="0" dirty="0" err="1">
                    <a:solidFill>
                      <a:schemeClr val="bg1"/>
                    </a:solidFill>
                    <a:latin typeface="+mj-lt"/>
                  </a:rPr>
                  <a:t>inet</a:t>
                </a:r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 192.168.2.99  </a:t>
                </a:r>
                <a:r>
                  <a:rPr lang="en-US" altLang="zh-TW" sz="1000" i="0" dirty="0" err="1">
                    <a:solidFill>
                      <a:schemeClr val="bg1"/>
                    </a:solidFill>
                    <a:latin typeface="+mj-lt"/>
                  </a:rPr>
                  <a:t>netmask</a:t>
                </a:r>
                <a:r>
                  <a:rPr lang="en-US" altLang="zh-TW" sz="1000" i="0" dirty="0">
                    <a:solidFill>
                      <a:schemeClr val="bg1"/>
                    </a:solidFill>
                    <a:latin typeface="+mj-lt"/>
                  </a:rPr>
                  <a:t> 255.255.255.0  </a:t>
                </a:r>
                <a:r>
                  <a:rPr lang="en-US" altLang="zh-TW" sz="1000" i="0" dirty="0" smtClean="0">
                    <a:solidFill>
                      <a:schemeClr val="bg1"/>
                    </a:solidFill>
                    <a:latin typeface="+mj-lt"/>
                  </a:rPr>
                  <a:t>broadcast</a:t>
                </a:r>
                <a:endParaRPr kumimoji="1" lang="en-US" altLang="zh-TW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新細明體" pitchFamily="18" charset="-12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296991" y="5479760"/>
                <a:ext cx="3842961" cy="1717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t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COM </a:t>
                </a:r>
                <a:r>
                  <a:rPr kumimoji="1" lang="en-US" altLang="zh-TW" sz="10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PuTTY</a:t>
                </a:r>
                <a:endParaRPr kumimoji="1" lang="zh-TW" alt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52" name="文字方塊 51"/>
            <p:cNvSpPr txBox="1"/>
            <p:nvPr/>
          </p:nvSpPr>
          <p:spPr>
            <a:xfrm>
              <a:off x="966200" y="5408333"/>
              <a:ext cx="2116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68700" indent="-180000">
                <a:buFont typeface="Wingdings" panose="05000000000000000000" pitchFamily="2" charset="2"/>
                <a:buAutoNum type="circleNumWdWhitePlain" startAt="10"/>
              </a:pPr>
              <a:r>
                <a:rPr lang="en-US" altLang="zh-TW" sz="14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 </a:t>
              </a:r>
              <a:r>
                <a:rPr lang="en-US" altLang="zh-TW" sz="1400" i="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iNet</a:t>
              </a:r>
              <a:r>
                <a:rPr lang="en-US" altLang="zh-TW" sz="1400" i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IPv4</a:t>
              </a:r>
            </a:p>
          </p:txBody>
        </p:sp>
        <p:sp>
          <p:nvSpPr>
            <p:cNvPr id="53" name="圓角矩形 52"/>
            <p:cNvSpPr/>
            <p:nvPr/>
          </p:nvSpPr>
          <p:spPr bwMode="auto">
            <a:xfrm>
              <a:off x="539112" y="6275501"/>
              <a:ext cx="1152567" cy="191697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3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 smtClean="0">
                <a:ea typeface="新細明體" panose="02020500000000000000" pitchFamily="18" charset="-120"/>
              </a:rPr>
              <a:t>Review on Typical Settings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67544" y="1916832"/>
            <a:ext cx="8372234" cy="3861718"/>
            <a:chOff x="88198" y="1628800"/>
            <a:chExt cx="10632115" cy="4904095"/>
          </a:xfrm>
        </p:grpSpPr>
        <p:grpSp>
          <p:nvGrpSpPr>
            <p:cNvPr id="5" name="群組 4"/>
            <p:cNvGrpSpPr/>
            <p:nvPr/>
          </p:nvGrpSpPr>
          <p:grpSpPr>
            <a:xfrm>
              <a:off x="88198" y="1628800"/>
              <a:ext cx="10632115" cy="4608512"/>
              <a:chOff x="88198" y="1628800"/>
              <a:chExt cx="10632115" cy="4608512"/>
            </a:xfrm>
          </p:grpSpPr>
          <p:pic>
            <p:nvPicPr>
              <p:cNvPr id="1026" name="Picture 2" descr="PYNQ-Z2 Setup Guide — Python productivity for Zynq (Pynq) v1.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811" y="1628800"/>
                <a:ext cx="7957142" cy="4608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文字方塊 1"/>
              <p:cNvSpPr txBox="1"/>
              <p:nvPr/>
            </p:nvSpPr>
            <p:spPr>
              <a:xfrm>
                <a:off x="8583189" y="2204864"/>
                <a:ext cx="21371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Booted from SD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5975418" y="5445224"/>
                <a:ext cx="5421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SD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1123759" y="2031231"/>
                <a:ext cx="1495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Micro-USB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1083669" y="3452889"/>
                <a:ext cx="798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RJ45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88198" y="2435696"/>
                <a:ext cx="7825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COM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122663" y="3024922"/>
                <a:ext cx="713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LAN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119424" y="4033070"/>
                <a:ext cx="13805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i="0" dirty="0" smtClean="0">
                    <a:solidFill>
                      <a:srgbClr val="0000FF"/>
                    </a:solidFill>
                    <a:latin typeface="+mj-lt"/>
                  </a:rPr>
                  <a:t>Power On</a:t>
                </a:r>
                <a:endParaRPr lang="zh-TW" altLang="en-US" sz="2000" b="1" i="0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sp>
          <p:nvSpPr>
            <p:cNvPr id="51" name="文字方塊 50"/>
            <p:cNvSpPr txBox="1"/>
            <p:nvPr/>
          </p:nvSpPr>
          <p:spPr>
            <a:xfrm>
              <a:off x="2934501" y="5517232"/>
              <a:ext cx="11112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i="0" dirty="0" smtClean="0">
                  <a:solidFill>
                    <a:srgbClr val="0000FF"/>
                  </a:solidFill>
                  <a:latin typeface="+mj-lt"/>
                </a:rPr>
                <a:t>Power</a:t>
              </a:r>
            </a:p>
            <a:p>
              <a:r>
                <a:rPr lang="en-US" altLang="zh-TW" sz="2000" b="1" i="0" dirty="0" smtClean="0">
                  <a:solidFill>
                    <a:srgbClr val="0000FF"/>
                  </a:solidFill>
                  <a:latin typeface="+mj-lt"/>
                </a:rPr>
                <a:t>source:</a:t>
              </a:r>
            </a:p>
            <a:p>
              <a:r>
                <a:rPr lang="en-US" altLang="zh-TW" sz="2000" b="1" i="0" dirty="0" smtClean="0">
                  <a:solidFill>
                    <a:srgbClr val="0000FF"/>
                  </a:solidFill>
                  <a:latin typeface="+mj-lt"/>
                </a:rPr>
                <a:t>USB</a:t>
              </a:r>
              <a:endParaRPr lang="zh-TW" altLang="en-US" sz="2000" b="1" i="0" dirty="0">
                <a:solidFill>
                  <a:srgbClr val="0000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5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SB 3.0 Flash Drive 1TB, SXINDE Ultra High Speed Flash Memory Stick 1000GB  Compatible with Computer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43" y="3193108"/>
            <a:ext cx="1860063" cy="18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 smtClean="0">
                <a:ea typeface="新細明體" panose="02020500000000000000" pitchFamily="18" charset="-120"/>
              </a:rPr>
              <a:t>Connect the </a:t>
            </a:r>
            <a:r>
              <a:rPr lang="en-US" altLang="zh-TW" dirty="0" smtClean="0">
                <a:ea typeface="新細明體" panose="02020500000000000000" pitchFamily="18" charset="-120"/>
              </a:rPr>
              <a:t>Internet for File Transfer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grpSp>
        <p:nvGrpSpPr>
          <p:cNvPr id="14360" name="群組 14359"/>
          <p:cNvGrpSpPr/>
          <p:nvPr/>
        </p:nvGrpSpPr>
        <p:grpSpPr>
          <a:xfrm>
            <a:off x="142279" y="1121144"/>
            <a:ext cx="9016630" cy="5664437"/>
            <a:chOff x="142279" y="1121144"/>
            <a:chExt cx="9016630" cy="5664437"/>
          </a:xfrm>
        </p:grpSpPr>
        <p:grpSp>
          <p:nvGrpSpPr>
            <p:cNvPr id="15" name="群組 14"/>
            <p:cNvGrpSpPr/>
            <p:nvPr/>
          </p:nvGrpSpPr>
          <p:grpSpPr>
            <a:xfrm>
              <a:off x="6990285" y="3573016"/>
              <a:ext cx="1122587" cy="1122587"/>
              <a:chOff x="6804248" y="3645024"/>
              <a:chExt cx="1122587" cy="1122587"/>
            </a:xfrm>
          </p:grpSpPr>
          <p:pic>
            <p:nvPicPr>
              <p:cNvPr id="2056" name="Picture 8" descr="Ralink USB WiFi RT5370 - Hak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3645024"/>
                <a:ext cx="1122587" cy="11225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橢圓形圖說文字 9"/>
              <p:cNvSpPr/>
              <p:nvPr/>
            </p:nvSpPr>
            <p:spPr bwMode="auto">
              <a:xfrm>
                <a:off x="6868262" y="3832552"/>
                <a:ext cx="1016106" cy="678065"/>
              </a:xfrm>
              <a:prstGeom prst="wedgeEllipseCallout">
                <a:avLst>
                  <a:gd name="adj1" fmla="val -68229"/>
                  <a:gd name="adj2" fmla="val 44621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pic>
          <p:nvPicPr>
            <p:cNvPr id="2050" name="Picture 2" descr="DAP-1360 Wireless N Range Extender | D-Link U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04" y="1290138"/>
              <a:ext cx="3930437" cy="2210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P WorkStation Z230 Tower i7-4770 3.4GHz 16GB 500GB +480SSD DVD Windows 10  Professional 16 GB \ 480GB SSD || 500GB HDD \ Windows 10 Professional |  Computers \ Case \ Tower | AMS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283" y="1290139"/>
              <a:ext cx="3322951" cy="221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6608" y="4520143"/>
              <a:ext cx="3022076" cy="1944216"/>
            </a:xfrm>
            <a:prstGeom prst="rect">
              <a:avLst/>
            </a:prstGeom>
          </p:spPr>
        </p:pic>
        <p:sp>
          <p:nvSpPr>
            <p:cNvPr id="5" name="圓角矩形 4"/>
            <p:cNvSpPr/>
            <p:nvPr/>
          </p:nvSpPr>
          <p:spPr bwMode="auto">
            <a:xfrm>
              <a:off x="6574028" y="4410075"/>
              <a:ext cx="288067" cy="100543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981902" y="4228539"/>
              <a:ext cx="217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i="0" dirty="0" err="1" smtClean="0">
                  <a:solidFill>
                    <a:srgbClr val="0000FF"/>
                  </a:solidFill>
                  <a:latin typeface="+mj-lt"/>
                </a:rPr>
                <a:t>RALink</a:t>
              </a:r>
              <a:r>
                <a:rPr lang="en-US" altLang="zh-TW" sz="1600" b="1" i="0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zh-TW" sz="1600" b="1" i="0" dirty="0" err="1" smtClean="0">
                  <a:solidFill>
                    <a:srgbClr val="0000FF"/>
                  </a:solidFill>
                  <a:latin typeface="+mj-lt"/>
                </a:rPr>
                <a:t>WiFi</a:t>
              </a:r>
              <a:r>
                <a:rPr lang="en-US" altLang="zh-TW" sz="1600" b="1" i="0" dirty="0" smtClean="0">
                  <a:solidFill>
                    <a:srgbClr val="0000FF"/>
                  </a:solidFill>
                  <a:latin typeface="+mj-lt"/>
                </a:rPr>
                <a:t> RT5370</a:t>
              </a:r>
              <a:endParaRPr lang="zh-TW" altLang="en-US" sz="1600" b="1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5757673" y="5146312"/>
              <a:ext cx="6623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i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RJ45</a:t>
              </a:r>
              <a:endParaRPr lang="zh-TW" altLang="en-US" sz="1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2374896" y="5564751"/>
              <a:ext cx="604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i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USB</a:t>
              </a:r>
              <a:endParaRPr lang="zh-TW" altLang="en-US" sz="160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5658990" y="1986618"/>
              <a:ext cx="673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i="0" dirty="0" smtClean="0">
                  <a:solidFill>
                    <a:srgbClr val="0000FF"/>
                  </a:solidFill>
                  <a:latin typeface="+mj-lt"/>
                </a:rPr>
                <a:t>RJ45</a:t>
              </a:r>
              <a:endParaRPr lang="zh-TW" altLang="en-US" sz="1600" b="1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6" name="手繪多邊形 25"/>
            <p:cNvSpPr/>
            <p:nvPr/>
          </p:nvSpPr>
          <p:spPr bwMode="auto">
            <a:xfrm>
              <a:off x="264000" y="1368743"/>
              <a:ext cx="1501140" cy="1409700"/>
            </a:xfrm>
            <a:custGeom>
              <a:avLst/>
              <a:gdLst>
                <a:gd name="connsiteX0" fmla="*/ 0 w 1501140"/>
                <a:gd name="connsiteY0" fmla="*/ 0 h 1409700"/>
                <a:gd name="connsiteX1" fmla="*/ 457200 w 1501140"/>
                <a:gd name="connsiteY1" fmla="*/ 693420 h 1409700"/>
                <a:gd name="connsiteX2" fmla="*/ 594360 w 1501140"/>
                <a:gd name="connsiteY2" fmla="*/ 297180 h 1409700"/>
                <a:gd name="connsiteX3" fmla="*/ 1501140 w 1501140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140" h="1409700">
                  <a:moveTo>
                    <a:pt x="0" y="0"/>
                  </a:moveTo>
                  <a:cubicBezTo>
                    <a:pt x="179070" y="321945"/>
                    <a:pt x="358140" y="643890"/>
                    <a:pt x="457200" y="693420"/>
                  </a:cubicBezTo>
                  <a:cubicBezTo>
                    <a:pt x="556260" y="742950"/>
                    <a:pt x="420370" y="177800"/>
                    <a:pt x="594360" y="297180"/>
                  </a:cubicBezTo>
                  <a:cubicBezTo>
                    <a:pt x="768350" y="416560"/>
                    <a:pt x="1134745" y="913130"/>
                    <a:pt x="1501140" y="14097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339" name="手繪多邊形 14338"/>
            <p:cNvSpPr/>
            <p:nvPr/>
          </p:nvSpPr>
          <p:spPr bwMode="auto">
            <a:xfrm>
              <a:off x="2922556" y="2754467"/>
              <a:ext cx="2084018" cy="315442"/>
            </a:xfrm>
            <a:custGeom>
              <a:avLst/>
              <a:gdLst>
                <a:gd name="connsiteX0" fmla="*/ 0 w 1584960"/>
                <a:gd name="connsiteY0" fmla="*/ 11593 h 315442"/>
                <a:gd name="connsiteX1" fmla="*/ 647700 w 1584960"/>
                <a:gd name="connsiteY1" fmla="*/ 34453 h 315442"/>
                <a:gd name="connsiteX2" fmla="*/ 998220 w 1584960"/>
                <a:gd name="connsiteY2" fmla="*/ 301153 h 315442"/>
                <a:gd name="connsiteX3" fmla="*/ 1584960 w 1584960"/>
                <a:gd name="connsiteY3" fmla="*/ 255433 h 31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4960" h="315442">
                  <a:moveTo>
                    <a:pt x="0" y="11593"/>
                  </a:moveTo>
                  <a:cubicBezTo>
                    <a:pt x="240665" y="-1107"/>
                    <a:pt x="481330" y="-13807"/>
                    <a:pt x="647700" y="34453"/>
                  </a:cubicBezTo>
                  <a:cubicBezTo>
                    <a:pt x="814070" y="82713"/>
                    <a:pt x="842010" y="264323"/>
                    <a:pt x="998220" y="301153"/>
                  </a:cubicBezTo>
                  <a:cubicBezTo>
                    <a:pt x="1154430" y="337983"/>
                    <a:pt x="1369695" y="296708"/>
                    <a:pt x="1584960" y="255433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340" name="手繪多邊形 14339"/>
            <p:cNvSpPr/>
            <p:nvPr/>
          </p:nvSpPr>
          <p:spPr bwMode="auto">
            <a:xfrm>
              <a:off x="4865656" y="2179320"/>
              <a:ext cx="929640" cy="701040"/>
            </a:xfrm>
            <a:custGeom>
              <a:avLst/>
              <a:gdLst>
                <a:gd name="connsiteX0" fmla="*/ 0 w 929640"/>
                <a:gd name="connsiteY0" fmla="*/ 701040 h 701040"/>
                <a:gd name="connsiteX1" fmla="*/ 541020 w 929640"/>
                <a:gd name="connsiteY1" fmla="*/ 518160 h 701040"/>
                <a:gd name="connsiteX2" fmla="*/ 533400 w 929640"/>
                <a:gd name="connsiteY2" fmla="*/ 243840 h 701040"/>
                <a:gd name="connsiteX3" fmla="*/ 929640 w 929640"/>
                <a:gd name="connsiteY3" fmla="*/ 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9640" h="701040">
                  <a:moveTo>
                    <a:pt x="0" y="701040"/>
                  </a:moveTo>
                  <a:cubicBezTo>
                    <a:pt x="226060" y="647700"/>
                    <a:pt x="452120" y="594360"/>
                    <a:pt x="541020" y="518160"/>
                  </a:cubicBezTo>
                  <a:cubicBezTo>
                    <a:pt x="629920" y="441960"/>
                    <a:pt x="468630" y="330200"/>
                    <a:pt x="533400" y="243840"/>
                  </a:cubicBezTo>
                  <a:cubicBezTo>
                    <a:pt x="598170" y="157480"/>
                    <a:pt x="763905" y="78740"/>
                    <a:pt x="92964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342" name="手繪多邊形 14341"/>
            <p:cNvSpPr/>
            <p:nvPr/>
          </p:nvSpPr>
          <p:spPr bwMode="auto">
            <a:xfrm rot="478311">
              <a:off x="4629300" y="3078480"/>
              <a:ext cx="1173616" cy="2232660"/>
            </a:xfrm>
            <a:custGeom>
              <a:avLst/>
              <a:gdLst>
                <a:gd name="connsiteX0" fmla="*/ 228736 w 1173616"/>
                <a:gd name="connsiteY0" fmla="*/ 0 h 2232660"/>
                <a:gd name="connsiteX1" fmla="*/ 1089796 w 1173616"/>
                <a:gd name="connsiteY1" fmla="*/ 861060 h 2232660"/>
                <a:gd name="connsiteX2" fmla="*/ 136 w 1173616"/>
                <a:gd name="connsiteY2" fmla="*/ 1920240 h 2232660"/>
                <a:gd name="connsiteX3" fmla="*/ 1173616 w 1173616"/>
                <a:gd name="connsiteY3" fmla="*/ 2232660 h 223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616" h="2232660">
                  <a:moveTo>
                    <a:pt x="228736" y="0"/>
                  </a:moveTo>
                  <a:cubicBezTo>
                    <a:pt x="678316" y="270510"/>
                    <a:pt x="1127896" y="541020"/>
                    <a:pt x="1089796" y="861060"/>
                  </a:cubicBezTo>
                  <a:cubicBezTo>
                    <a:pt x="1051696" y="1181100"/>
                    <a:pt x="-13834" y="1691640"/>
                    <a:pt x="136" y="1920240"/>
                  </a:cubicBezTo>
                  <a:cubicBezTo>
                    <a:pt x="14106" y="2148840"/>
                    <a:pt x="593861" y="2190750"/>
                    <a:pt x="1173616" y="223266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4" name="流程圖: 人工作業 33"/>
            <p:cNvSpPr/>
            <p:nvPr/>
          </p:nvSpPr>
          <p:spPr bwMode="auto">
            <a:xfrm rot="12889812">
              <a:off x="4864737" y="2713928"/>
              <a:ext cx="582924" cy="353180"/>
            </a:xfrm>
            <a:prstGeom prst="flowChartManualOperation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343" name="文字方塊 14342"/>
            <p:cNvSpPr txBox="1"/>
            <p:nvPr/>
          </p:nvSpPr>
          <p:spPr>
            <a:xfrm>
              <a:off x="5287833" y="2743128"/>
              <a:ext cx="939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i="0" dirty="0" smtClean="0"/>
                <a:t>Manual</a:t>
              </a:r>
            </a:p>
            <a:p>
              <a:r>
                <a:rPr lang="en-US" altLang="zh-TW" sz="1600" b="1" i="0" dirty="0" smtClean="0"/>
                <a:t>switch</a:t>
              </a:r>
              <a:endParaRPr lang="zh-TW" altLang="en-US" sz="1600" b="1" i="0" dirty="0"/>
            </a:p>
          </p:txBody>
        </p:sp>
        <p:grpSp>
          <p:nvGrpSpPr>
            <p:cNvPr id="14351" name="群組 14350"/>
            <p:cNvGrpSpPr/>
            <p:nvPr/>
          </p:nvGrpSpPr>
          <p:grpSpPr>
            <a:xfrm rot="2820282">
              <a:off x="2811054" y="1120871"/>
              <a:ext cx="646580" cy="647126"/>
              <a:chOff x="4081474" y="3872567"/>
              <a:chExt cx="646580" cy="647126"/>
            </a:xfrm>
          </p:grpSpPr>
          <p:sp>
            <p:nvSpPr>
              <p:cNvPr id="99" name="弧形 98"/>
              <p:cNvSpPr/>
              <p:nvPr/>
            </p:nvSpPr>
            <p:spPr bwMode="auto">
              <a:xfrm>
                <a:off x="4081474" y="3872567"/>
                <a:ext cx="646580" cy="647126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98" name="弧形 97"/>
              <p:cNvSpPr/>
              <p:nvPr/>
            </p:nvSpPr>
            <p:spPr bwMode="auto">
              <a:xfrm>
                <a:off x="4157927" y="3949293"/>
                <a:ext cx="493675" cy="493675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4350" name="弧形 14349"/>
              <p:cNvSpPr/>
              <p:nvPr/>
            </p:nvSpPr>
            <p:spPr bwMode="auto">
              <a:xfrm>
                <a:off x="4236776" y="4028142"/>
                <a:ext cx="335976" cy="335976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 rot="15663285">
              <a:off x="1382121" y="1162525"/>
              <a:ext cx="646580" cy="647126"/>
              <a:chOff x="4081474" y="3872567"/>
              <a:chExt cx="646580" cy="647126"/>
            </a:xfrm>
          </p:grpSpPr>
          <p:sp>
            <p:nvSpPr>
              <p:cNvPr id="103" name="弧形 102"/>
              <p:cNvSpPr/>
              <p:nvPr/>
            </p:nvSpPr>
            <p:spPr bwMode="auto">
              <a:xfrm>
                <a:off x="4081474" y="3872567"/>
                <a:ext cx="646580" cy="647126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4" name="弧形 103"/>
              <p:cNvSpPr/>
              <p:nvPr/>
            </p:nvSpPr>
            <p:spPr bwMode="auto">
              <a:xfrm>
                <a:off x="4157927" y="3949293"/>
                <a:ext cx="493675" cy="493675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5" name="弧形 104"/>
              <p:cNvSpPr/>
              <p:nvPr/>
            </p:nvSpPr>
            <p:spPr bwMode="auto">
              <a:xfrm>
                <a:off x="4236776" y="4028142"/>
                <a:ext cx="335976" cy="335976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06" name="群組 105"/>
            <p:cNvGrpSpPr/>
            <p:nvPr/>
          </p:nvGrpSpPr>
          <p:grpSpPr>
            <a:xfrm rot="15683173">
              <a:off x="6234566" y="4094988"/>
              <a:ext cx="646580" cy="647126"/>
              <a:chOff x="4081474" y="3872567"/>
              <a:chExt cx="646580" cy="647126"/>
            </a:xfrm>
          </p:grpSpPr>
          <p:sp>
            <p:nvSpPr>
              <p:cNvPr id="107" name="弧形 106"/>
              <p:cNvSpPr/>
              <p:nvPr/>
            </p:nvSpPr>
            <p:spPr bwMode="auto">
              <a:xfrm>
                <a:off x="4081474" y="3872567"/>
                <a:ext cx="646580" cy="647126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8" name="弧形 107"/>
              <p:cNvSpPr/>
              <p:nvPr/>
            </p:nvSpPr>
            <p:spPr bwMode="auto">
              <a:xfrm>
                <a:off x="4157927" y="3949293"/>
                <a:ext cx="493675" cy="493675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9" name="弧形 108"/>
              <p:cNvSpPr/>
              <p:nvPr/>
            </p:nvSpPr>
            <p:spPr bwMode="auto">
              <a:xfrm>
                <a:off x="4236776" y="4028142"/>
                <a:ext cx="335976" cy="335976"/>
              </a:xfrm>
              <a:prstGeom prst="arc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4352" name="群組 14351"/>
            <p:cNvGrpSpPr/>
            <p:nvPr/>
          </p:nvGrpSpPr>
          <p:grpSpPr>
            <a:xfrm>
              <a:off x="142279" y="4304161"/>
              <a:ext cx="3952115" cy="2160198"/>
              <a:chOff x="1097616" y="4273217"/>
              <a:chExt cx="3952115" cy="2160198"/>
            </a:xfrm>
          </p:grpSpPr>
          <p:pic>
            <p:nvPicPr>
              <p:cNvPr id="2060" name="Picture 12" descr="HB30A4AIB | StarTech.com 4 Port USB 3.0 USB A Hub, USB Bus Powered | RS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751" y="4856786"/>
                <a:ext cx="2807980" cy="1576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" name="群組 17"/>
              <p:cNvGrpSpPr/>
              <p:nvPr/>
            </p:nvGrpSpPr>
            <p:grpSpPr>
              <a:xfrm>
                <a:off x="1097616" y="4544551"/>
                <a:ext cx="1823385" cy="1584176"/>
                <a:chOff x="-36512" y="1628800"/>
                <a:chExt cx="4320480" cy="3715976"/>
              </a:xfrm>
            </p:grpSpPr>
            <p:sp>
              <p:nvSpPr>
                <p:cNvPr id="16" name="矩形 15"/>
                <p:cNvSpPr/>
                <p:nvPr/>
              </p:nvSpPr>
              <p:spPr bwMode="auto">
                <a:xfrm>
                  <a:off x="251520" y="1628800"/>
                  <a:ext cx="3744416" cy="252028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 bwMode="auto">
                <a:xfrm>
                  <a:off x="323528" y="1700808"/>
                  <a:ext cx="3579458" cy="2360956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7" name="梯形 16"/>
                <p:cNvSpPr/>
                <p:nvPr/>
              </p:nvSpPr>
              <p:spPr bwMode="auto">
                <a:xfrm>
                  <a:off x="-36512" y="4159734"/>
                  <a:ext cx="4320480" cy="1185042"/>
                </a:xfrm>
                <a:prstGeom prst="trapezoid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10" name="群組 109"/>
              <p:cNvGrpSpPr/>
              <p:nvPr/>
            </p:nvGrpSpPr>
            <p:grpSpPr>
              <a:xfrm rot="399016">
                <a:off x="2461372" y="4273217"/>
                <a:ext cx="646580" cy="647126"/>
                <a:chOff x="4081474" y="3872567"/>
                <a:chExt cx="646580" cy="647126"/>
              </a:xfrm>
            </p:grpSpPr>
            <p:sp>
              <p:nvSpPr>
                <p:cNvPr id="111" name="弧形 110"/>
                <p:cNvSpPr/>
                <p:nvPr/>
              </p:nvSpPr>
              <p:spPr bwMode="auto">
                <a:xfrm>
                  <a:off x="4081474" y="3872567"/>
                  <a:ext cx="646580" cy="647126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>
                  <a:off x="4157927" y="3949293"/>
                  <a:ext cx="493675" cy="493675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>
                  <a:off x="4236776" y="4028142"/>
                  <a:ext cx="335976" cy="335976"/>
                </a:xfrm>
                <a:prstGeom prst="arc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</p:grpSp>
        <p:pic>
          <p:nvPicPr>
            <p:cNvPr id="2064" name="Picture 16" descr="Lindy 42948 Adattatore USB 2.0, Micro-B-Ethernet 10/100, Nero : Amazon.it:  Informatic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66467">
              <a:off x="3373063" y="5592607"/>
              <a:ext cx="1055075" cy="96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5" name="手繪多邊形 14354"/>
            <p:cNvSpPr/>
            <p:nvPr/>
          </p:nvSpPr>
          <p:spPr bwMode="auto">
            <a:xfrm>
              <a:off x="4521200" y="5321300"/>
              <a:ext cx="1270000" cy="1041400"/>
            </a:xfrm>
            <a:custGeom>
              <a:avLst/>
              <a:gdLst>
                <a:gd name="connsiteX0" fmla="*/ 0 w 1270000"/>
                <a:gd name="connsiteY0" fmla="*/ 1041400 h 1041400"/>
                <a:gd name="connsiteX1" fmla="*/ 774700 w 1270000"/>
                <a:gd name="connsiteY1" fmla="*/ 762000 h 1041400"/>
                <a:gd name="connsiteX2" fmla="*/ 177800 w 1270000"/>
                <a:gd name="connsiteY2" fmla="*/ 292100 h 1041400"/>
                <a:gd name="connsiteX3" fmla="*/ 1270000 w 1270000"/>
                <a:gd name="connsiteY3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0000" h="1041400">
                  <a:moveTo>
                    <a:pt x="0" y="1041400"/>
                  </a:moveTo>
                  <a:cubicBezTo>
                    <a:pt x="372533" y="964141"/>
                    <a:pt x="745067" y="886883"/>
                    <a:pt x="774700" y="762000"/>
                  </a:cubicBezTo>
                  <a:cubicBezTo>
                    <a:pt x="804333" y="637117"/>
                    <a:pt x="95250" y="419100"/>
                    <a:pt x="177800" y="292100"/>
                  </a:cubicBezTo>
                  <a:cubicBezTo>
                    <a:pt x="260350" y="165100"/>
                    <a:pt x="765175" y="82550"/>
                    <a:pt x="1270000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22" name="文字方塊 121"/>
            <p:cNvSpPr txBox="1"/>
            <p:nvPr/>
          </p:nvSpPr>
          <p:spPr>
            <a:xfrm>
              <a:off x="3388045" y="6447027"/>
              <a:ext cx="1651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i="0" dirty="0" smtClean="0">
                  <a:solidFill>
                    <a:srgbClr val="0000FF"/>
                  </a:solidFill>
                  <a:latin typeface="+mj-lt"/>
                </a:rPr>
                <a:t>USB-RJ45 LAN</a:t>
              </a:r>
              <a:endParaRPr lang="zh-TW" altLang="en-US" sz="1600" b="1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649389" y="4940052"/>
              <a:ext cx="1071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i="0" dirty="0" smtClean="0">
                  <a:solidFill>
                    <a:srgbClr val="0000FF"/>
                  </a:solidFill>
                  <a:latin typeface="+mj-lt"/>
                </a:rPr>
                <a:t>USB Hub</a:t>
              </a:r>
              <a:endParaRPr lang="zh-TW" altLang="en-US" sz="1600" b="1" i="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4358" name="手繪多邊形 14357"/>
            <p:cNvSpPr/>
            <p:nvPr/>
          </p:nvSpPr>
          <p:spPr bwMode="auto">
            <a:xfrm>
              <a:off x="535278" y="1730225"/>
              <a:ext cx="5664200" cy="2602223"/>
            </a:xfrm>
            <a:custGeom>
              <a:avLst/>
              <a:gdLst>
                <a:gd name="connsiteX0" fmla="*/ 0 w 5664200"/>
                <a:gd name="connsiteY0" fmla="*/ 0 h 2984500"/>
                <a:gd name="connsiteX1" fmla="*/ 1600200 w 5664200"/>
                <a:gd name="connsiteY1" fmla="*/ 1562100 h 2984500"/>
                <a:gd name="connsiteX2" fmla="*/ 4089400 w 5664200"/>
                <a:gd name="connsiteY2" fmla="*/ 2247900 h 2984500"/>
                <a:gd name="connsiteX3" fmla="*/ 5664200 w 5664200"/>
                <a:gd name="connsiteY3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200" h="2984500">
                  <a:moveTo>
                    <a:pt x="0" y="0"/>
                  </a:moveTo>
                  <a:cubicBezTo>
                    <a:pt x="459316" y="593725"/>
                    <a:pt x="918633" y="1187450"/>
                    <a:pt x="1600200" y="1562100"/>
                  </a:cubicBezTo>
                  <a:cubicBezTo>
                    <a:pt x="2281767" y="1936750"/>
                    <a:pt x="3412067" y="2010833"/>
                    <a:pt x="4089400" y="2247900"/>
                  </a:cubicBezTo>
                  <a:cubicBezTo>
                    <a:pt x="4766733" y="2484967"/>
                    <a:pt x="5215466" y="2734733"/>
                    <a:pt x="5664200" y="298450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359" name="手繪多邊形 14358"/>
            <p:cNvSpPr/>
            <p:nvPr/>
          </p:nvSpPr>
          <p:spPr bwMode="auto">
            <a:xfrm>
              <a:off x="393700" y="1905000"/>
              <a:ext cx="5372100" cy="4213272"/>
            </a:xfrm>
            <a:custGeom>
              <a:avLst/>
              <a:gdLst>
                <a:gd name="connsiteX0" fmla="*/ 0 w 5372100"/>
                <a:gd name="connsiteY0" fmla="*/ 0 h 4213272"/>
                <a:gd name="connsiteX1" fmla="*/ 1371600 w 5372100"/>
                <a:gd name="connsiteY1" fmla="*/ 1333500 h 4213272"/>
                <a:gd name="connsiteX2" fmla="*/ 1536700 w 5372100"/>
                <a:gd name="connsiteY2" fmla="*/ 2489200 h 4213272"/>
                <a:gd name="connsiteX3" fmla="*/ 1016000 w 5372100"/>
                <a:gd name="connsiteY3" fmla="*/ 3352800 h 4213272"/>
                <a:gd name="connsiteX4" fmla="*/ 2921000 w 5372100"/>
                <a:gd name="connsiteY4" fmla="*/ 4051300 h 4213272"/>
                <a:gd name="connsiteX5" fmla="*/ 4546600 w 5372100"/>
                <a:gd name="connsiteY5" fmla="*/ 4165600 h 4213272"/>
                <a:gd name="connsiteX6" fmla="*/ 5372100 w 5372100"/>
                <a:gd name="connsiteY6" fmla="*/ 3416300 h 421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72100" h="4213272">
                  <a:moveTo>
                    <a:pt x="0" y="0"/>
                  </a:moveTo>
                  <a:cubicBezTo>
                    <a:pt x="557741" y="459316"/>
                    <a:pt x="1115483" y="918633"/>
                    <a:pt x="1371600" y="1333500"/>
                  </a:cubicBezTo>
                  <a:cubicBezTo>
                    <a:pt x="1627717" y="1748367"/>
                    <a:pt x="1595967" y="2152650"/>
                    <a:pt x="1536700" y="2489200"/>
                  </a:cubicBezTo>
                  <a:cubicBezTo>
                    <a:pt x="1477433" y="2825750"/>
                    <a:pt x="785283" y="3092450"/>
                    <a:pt x="1016000" y="3352800"/>
                  </a:cubicBezTo>
                  <a:cubicBezTo>
                    <a:pt x="1246717" y="3613150"/>
                    <a:pt x="2332567" y="3915833"/>
                    <a:pt x="2921000" y="4051300"/>
                  </a:cubicBezTo>
                  <a:cubicBezTo>
                    <a:pt x="3509433" y="4186767"/>
                    <a:pt x="4138083" y="4271433"/>
                    <a:pt x="4546600" y="4165600"/>
                  </a:cubicBezTo>
                  <a:cubicBezTo>
                    <a:pt x="4955117" y="4059767"/>
                    <a:pt x="5163608" y="3738033"/>
                    <a:pt x="5372100" y="3416300"/>
                  </a:cubicBezTo>
                </a:path>
              </a:pathLst>
            </a:cu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28" name="文字方塊 127"/>
            <p:cNvSpPr txBox="1"/>
            <p:nvPr/>
          </p:nvSpPr>
          <p:spPr>
            <a:xfrm>
              <a:off x="5919404" y="21198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0" dirty="0" smtClean="0">
                  <a:solidFill>
                    <a:srgbClr val="C00000"/>
                  </a:solidFill>
                  <a:latin typeface="新細明體" panose="02020500000000000000" pitchFamily="18" charset="-120"/>
                </a:rPr>
                <a:t>③</a:t>
              </a:r>
              <a:endParaRPr lang="zh-TW" altLang="en-US" b="1" i="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29" name="文字方塊 128"/>
            <p:cNvSpPr txBox="1"/>
            <p:nvPr/>
          </p:nvSpPr>
          <p:spPr>
            <a:xfrm>
              <a:off x="5721982" y="39124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0" dirty="0" smtClean="0">
                  <a:solidFill>
                    <a:srgbClr val="C00000"/>
                  </a:solidFill>
                  <a:latin typeface="新細明體" panose="02020500000000000000" pitchFamily="18" charset="-120"/>
                </a:rPr>
                <a:t>②</a:t>
              </a:r>
              <a:endParaRPr lang="zh-TW" altLang="en-US" b="1" i="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5306384" y="544241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0" dirty="0" smtClean="0">
                  <a:solidFill>
                    <a:srgbClr val="C00000"/>
                  </a:solidFill>
                  <a:latin typeface="新細明體" panose="02020500000000000000" pitchFamily="18" charset="-120"/>
                </a:rPr>
                <a:t>①</a:t>
              </a:r>
              <a:endParaRPr lang="zh-TW" altLang="en-US" b="1" i="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3057201" y="456899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0" dirty="0" smtClean="0">
                  <a:solidFill>
                    <a:srgbClr val="C00000"/>
                  </a:solidFill>
                  <a:latin typeface="新細明體" panose="02020500000000000000" pitchFamily="18" charset="-120"/>
                </a:rPr>
                <a:t>④</a:t>
              </a:r>
              <a:endParaRPr lang="zh-TW" altLang="en-US" b="1" i="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6" name="手繪多邊形 5"/>
          <p:cNvSpPr/>
          <p:nvPr/>
        </p:nvSpPr>
        <p:spPr bwMode="auto">
          <a:xfrm>
            <a:off x="1916935" y="3481330"/>
            <a:ext cx="4605051" cy="2005070"/>
          </a:xfrm>
          <a:custGeom>
            <a:avLst/>
            <a:gdLst>
              <a:gd name="connsiteX0" fmla="*/ 4605051 w 4605051"/>
              <a:gd name="connsiteY0" fmla="*/ 0 h 2005070"/>
              <a:gd name="connsiteX1" fmla="*/ 2456761 w 4605051"/>
              <a:gd name="connsiteY1" fmla="*/ 771181 h 2005070"/>
              <a:gd name="connsiteX2" fmla="*/ 0 w 4605051"/>
              <a:gd name="connsiteY2" fmla="*/ 2005070 h 20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5051" h="2005070">
                <a:moveTo>
                  <a:pt x="4605051" y="0"/>
                </a:moveTo>
                <a:cubicBezTo>
                  <a:pt x="3914660" y="218501"/>
                  <a:pt x="3224270" y="437003"/>
                  <a:pt x="2456761" y="771181"/>
                </a:cubicBezTo>
                <a:cubicBezTo>
                  <a:pt x="1689252" y="1105359"/>
                  <a:pt x="844626" y="1555214"/>
                  <a:pt x="0" y="200507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手繪多邊形 6"/>
          <p:cNvSpPr/>
          <p:nvPr/>
        </p:nvSpPr>
        <p:spPr bwMode="auto">
          <a:xfrm>
            <a:off x="5245577" y="2280492"/>
            <a:ext cx="967936" cy="2853368"/>
          </a:xfrm>
          <a:custGeom>
            <a:avLst/>
            <a:gdLst>
              <a:gd name="connsiteX0" fmla="*/ 967936 w 967936"/>
              <a:gd name="connsiteY0" fmla="*/ 0 h 2853368"/>
              <a:gd name="connsiteX1" fmla="*/ 9469 w 967936"/>
              <a:gd name="connsiteY1" fmla="*/ 683045 h 2853368"/>
              <a:gd name="connsiteX2" fmla="*/ 560312 w 967936"/>
              <a:gd name="connsiteY2" fmla="*/ 2853368 h 285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7936" h="2853368">
                <a:moveTo>
                  <a:pt x="967936" y="0"/>
                </a:moveTo>
                <a:cubicBezTo>
                  <a:pt x="522671" y="103742"/>
                  <a:pt x="77406" y="207484"/>
                  <a:pt x="9469" y="683045"/>
                </a:cubicBezTo>
                <a:cubicBezTo>
                  <a:pt x="-58468" y="1158606"/>
                  <a:pt x="250922" y="2005987"/>
                  <a:pt x="560312" y="285336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2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i="1" dirty="0" smtClean="0">
                <a:ea typeface="新細明體" panose="02020500000000000000" pitchFamily="18" charset="-120"/>
              </a:rPr>
              <a:t>High-Level Embedded System Design</a:t>
            </a:r>
            <a:endParaRPr lang="en-US" altLang="zh-TW" i="1" dirty="0">
              <a:ea typeface="新細明體" panose="02020500000000000000" pitchFamily="18" charset="-120"/>
            </a:endParaRPr>
          </a:p>
        </p:txBody>
      </p:sp>
      <p:cxnSp>
        <p:nvCxnSpPr>
          <p:cNvPr id="78" name="直線單箭頭接點 77"/>
          <p:cNvCxnSpPr/>
          <p:nvPr/>
        </p:nvCxnSpPr>
        <p:spPr bwMode="auto">
          <a:xfrm flipH="1" flipV="1">
            <a:off x="4318495" y="66812"/>
            <a:ext cx="14278" cy="719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2" name="群組 31"/>
          <p:cNvGrpSpPr/>
          <p:nvPr/>
        </p:nvGrpSpPr>
        <p:grpSpPr>
          <a:xfrm>
            <a:off x="899592" y="692831"/>
            <a:ext cx="6912768" cy="5688497"/>
            <a:chOff x="899592" y="692831"/>
            <a:chExt cx="6912768" cy="5688497"/>
          </a:xfrm>
        </p:grpSpPr>
        <p:sp>
          <p:nvSpPr>
            <p:cNvPr id="91" name="文字方塊 90"/>
            <p:cNvSpPr txBox="1"/>
            <p:nvPr/>
          </p:nvSpPr>
          <p:spPr>
            <a:xfrm rot="19668611">
              <a:off x="3265152" y="2631460"/>
              <a:ext cx="633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SW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2339752" y="836712"/>
              <a:ext cx="3957487" cy="5227680"/>
              <a:chOff x="1838649" y="719681"/>
              <a:chExt cx="5106662" cy="6718469"/>
            </a:xfrm>
          </p:grpSpPr>
          <p:sp>
            <p:nvSpPr>
              <p:cNvPr id="74" name="流程圖: 決策 73"/>
              <p:cNvSpPr/>
              <p:nvPr/>
            </p:nvSpPr>
            <p:spPr bwMode="auto">
              <a:xfrm>
                <a:off x="1838649" y="5997990"/>
                <a:ext cx="2520280" cy="1440160"/>
              </a:xfrm>
              <a:prstGeom prst="flowChartDecision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65" name="流程圖: 決策 64"/>
              <p:cNvSpPr/>
              <p:nvPr/>
            </p:nvSpPr>
            <p:spPr bwMode="auto">
              <a:xfrm>
                <a:off x="3131840" y="3046232"/>
                <a:ext cx="2520280" cy="1440160"/>
              </a:xfrm>
              <a:prstGeom prst="flowChartDecision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66" name="流程圖: 決策 65"/>
              <p:cNvSpPr/>
              <p:nvPr/>
            </p:nvSpPr>
            <p:spPr bwMode="auto">
              <a:xfrm>
                <a:off x="4425031" y="3789040"/>
                <a:ext cx="2520280" cy="1440160"/>
              </a:xfrm>
              <a:prstGeom prst="flowChartDecision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67" name="流程圖: 決策 66"/>
              <p:cNvSpPr/>
              <p:nvPr/>
            </p:nvSpPr>
            <p:spPr bwMode="auto">
              <a:xfrm>
                <a:off x="1838649" y="3788607"/>
                <a:ext cx="2520280" cy="1440160"/>
              </a:xfrm>
              <a:prstGeom prst="flowChartDecision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68" name="流程圖: 決策 67"/>
              <p:cNvSpPr/>
              <p:nvPr/>
            </p:nvSpPr>
            <p:spPr bwMode="auto">
              <a:xfrm>
                <a:off x="3131840" y="4531415"/>
                <a:ext cx="2520280" cy="1440160"/>
              </a:xfrm>
              <a:prstGeom prst="flowChartDecision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2" name="流程圖: 決策 1"/>
              <p:cNvSpPr/>
              <p:nvPr/>
            </p:nvSpPr>
            <p:spPr bwMode="auto">
              <a:xfrm>
                <a:off x="3131840" y="719681"/>
                <a:ext cx="2520280" cy="1440160"/>
              </a:xfrm>
              <a:prstGeom prst="flowChartDecision">
                <a:avLst/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58" name="流程圖: 決策 57"/>
              <p:cNvSpPr/>
              <p:nvPr/>
            </p:nvSpPr>
            <p:spPr bwMode="auto">
              <a:xfrm>
                <a:off x="4425031" y="1462489"/>
                <a:ext cx="2520280" cy="1440160"/>
              </a:xfrm>
              <a:prstGeom prst="flowChartDecision">
                <a:avLst/>
              </a:prstGeom>
              <a:solidFill>
                <a:srgbClr val="FF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59" name="流程圖: 決策 58"/>
              <p:cNvSpPr/>
              <p:nvPr/>
            </p:nvSpPr>
            <p:spPr bwMode="auto">
              <a:xfrm>
                <a:off x="1838649" y="1462056"/>
                <a:ext cx="2520280" cy="1440160"/>
              </a:xfrm>
              <a:prstGeom prst="flowChartDecis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60" name="流程圖: 決策 59"/>
              <p:cNvSpPr/>
              <p:nvPr/>
            </p:nvSpPr>
            <p:spPr bwMode="auto">
              <a:xfrm>
                <a:off x="3131840" y="2204864"/>
                <a:ext cx="2520280" cy="1440160"/>
              </a:xfrm>
              <a:prstGeom prst="flowChartDecisio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cxnSp>
          <p:nvCxnSpPr>
            <p:cNvPr id="9" name="直線單箭頭接點 8"/>
            <p:cNvCxnSpPr/>
            <p:nvPr/>
          </p:nvCxnSpPr>
          <p:spPr bwMode="auto">
            <a:xfrm flipH="1">
              <a:off x="899592" y="5589240"/>
              <a:ext cx="1296144" cy="7920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直線單箭頭接點 75"/>
            <p:cNvCxnSpPr/>
            <p:nvPr/>
          </p:nvCxnSpPr>
          <p:spPr bwMode="auto">
            <a:xfrm>
              <a:off x="4915694" y="4707924"/>
              <a:ext cx="2896666" cy="1673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文字方塊 21"/>
            <p:cNvSpPr txBox="1"/>
            <p:nvPr/>
          </p:nvSpPr>
          <p:spPr>
            <a:xfrm>
              <a:off x="1011659" y="1582642"/>
              <a:ext cx="1120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Python</a:t>
              </a:r>
              <a:endPara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163144" y="3288621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C++</a:t>
              </a:r>
              <a:endParaRPr lang="zh-TW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1019355" y="5255913"/>
              <a:ext cx="1105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Verilog</a:t>
              </a:r>
              <a:endParaRPr lang="zh-TW" alt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 rot="1765581">
              <a:off x="5612186" y="3088095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 rot="1765581">
              <a:off x="2110887" y="562521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FPGA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 rot="19668611">
              <a:off x="2328269" y="4838198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HW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文字方塊 89"/>
            <p:cNvSpPr txBox="1"/>
            <p:nvPr/>
          </p:nvSpPr>
          <p:spPr>
            <a:xfrm rot="19668611">
              <a:off x="2420729" y="3088096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HW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 rot="1765581">
              <a:off x="2246528" y="3924634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FPGA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文字方塊 118"/>
            <p:cNvSpPr txBox="1"/>
            <p:nvPr/>
          </p:nvSpPr>
          <p:spPr>
            <a:xfrm rot="1765581">
              <a:off x="4466466" y="692831"/>
              <a:ext cx="849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Pynq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 rot="1765581">
              <a:off x="5572910" y="1238924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PC</a:t>
              </a:r>
              <a:endPara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文字方塊 120"/>
            <p:cNvSpPr txBox="1"/>
            <p:nvPr/>
          </p:nvSpPr>
          <p:spPr>
            <a:xfrm rot="19737621">
              <a:off x="2995072" y="3544000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HLS</a:t>
              </a:r>
              <a:endPara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文字方塊 123"/>
            <p:cNvSpPr txBox="1"/>
            <p:nvPr/>
          </p:nvSpPr>
          <p:spPr>
            <a:xfrm rot="19737621">
              <a:off x="3934181" y="3023426"/>
              <a:ext cx="7457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SDK</a:t>
              </a:r>
              <a:endPara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 rot="19737621">
              <a:off x="3023608" y="5232665"/>
              <a:ext cx="585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IPI</a:t>
              </a:r>
              <a:endParaRPr lang="zh-TW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 bwMode="auto">
            <a:xfrm flipH="1">
              <a:off x="3190870" y="3802645"/>
              <a:ext cx="495268" cy="14532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直線單箭頭接點 29"/>
            <p:cNvCxnSpPr>
              <a:stCxn id="124" idx="2"/>
            </p:cNvCxnSpPr>
            <p:nvPr/>
          </p:nvCxnSpPr>
          <p:spPr bwMode="auto">
            <a:xfrm flipH="1">
              <a:off x="3339901" y="3452038"/>
              <a:ext cx="1086163" cy="17363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文字方塊 125"/>
            <p:cNvSpPr txBox="1"/>
            <p:nvPr/>
          </p:nvSpPr>
          <p:spPr>
            <a:xfrm rot="1765581">
              <a:off x="2714953" y="4378470"/>
              <a:ext cx="1579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Vivado</a:t>
              </a:r>
              <a:endParaRPr lang="zh-T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339</Words>
  <Application>Microsoft Office PowerPoint</Application>
  <PresentationFormat>如螢幕大小 (4:3)</PresentationFormat>
  <Paragraphs>109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Calibri</vt:lpstr>
      <vt:lpstr>Wingdings</vt:lpstr>
      <vt:lpstr>新細明體</vt:lpstr>
      <vt:lpstr>Arial</vt:lpstr>
      <vt:lpstr>標楷體</vt:lpstr>
      <vt:lpstr>Tahoma</vt:lpstr>
      <vt:lpstr>Blends</vt:lpstr>
      <vt:lpstr>Pynq System Installation</vt:lpstr>
      <vt:lpstr>Outline</vt:lpstr>
      <vt:lpstr>Installation of Xilinx PYNQ System</vt:lpstr>
      <vt:lpstr>Pynq-z1/2 Setup</vt:lpstr>
      <vt:lpstr>Review on Typical Settings</vt:lpstr>
      <vt:lpstr>Connect the Internet for File Transfer</vt:lpstr>
      <vt:lpstr>High-Level Embedded System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2013-12-07T08:31:00Z</dcterms:created>
  <dcterms:modified xsi:type="dcterms:W3CDTF">2022-12-22T06:50:12Z</dcterms:modified>
</cp:coreProperties>
</file>