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9" r:id="rId1"/>
  </p:sldMasterIdLst>
  <p:notesMasterIdLst>
    <p:notesMasterId r:id="rId62"/>
  </p:notesMasterIdLst>
  <p:handoutMasterIdLst>
    <p:handoutMasterId r:id="rId63"/>
  </p:handoutMasterIdLst>
  <p:sldIdLst>
    <p:sldId id="298" r:id="rId2"/>
    <p:sldId id="826" r:id="rId3"/>
    <p:sldId id="829" r:id="rId4"/>
    <p:sldId id="830" r:id="rId5"/>
    <p:sldId id="831" r:id="rId6"/>
    <p:sldId id="832" r:id="rId7"/>
    <p:sldId id="833" r:id="rId8"/>
    <p:sldId id="834" r:id="rId9"/>
    <p:sldId id="835" r:id="rId10"/>
    <p:sldId id="836" r:id="rId11"/>
    <p:sldId id="837" r:id="rId12"/>
    <p:sldId id="838" r:id="rId13"/>
    <p:sldId id="839" r:id="rId14"/>
    <p:sldId id="840" r:id="rId15"/>
    <p:sldId id="841" r:id="rId16"/>
    <p:sldId id="842" r:id="rId17"/>
    <p:sldId id="843" r:id="rId18"/>
    <p:sldId id="844" r:id="rId19"/>
    <p:sldId id="845" r:id="rId20"/>
    <p:sldId id="846" r:id="rId21"/>
    <p:sldId id="847" r:id="rId22"/>
    <p:sldId id="848" r:id="rId23"/>
    <p:sldId id="849" r:id="rId24"/>
    <p:sldId id="850" r:id="rId25"/>
    <p:sldId id="851" r:id="rId26"/>
    <p:sldId id="852" r:id="rId27"/>
    <p:sldId id="853" r:id="rId28"/>
    <p:sldId id="854" r:id="rId29"/>
    <p:sldId id="855" r:id="rId30"/>
    <p:sldId id="856" r:id="rId31"/>
    <p:sldId id="857" r:id="rId32"/>
    <p:sldId id="858" r:id="rId33"/>
    <p:sldId id="859" r:id="rId34"/>
    <p:sldId id="860" r:id="rId35"/>
    <p:sldId id="861" r:id="rId36"/>
    <p:sldId id="862" r:id="rId37"/>
    <p:sldId id="863" r:id="rId38"/>
    <p:sldId id="864" r:id="rId39"/>
    <p:sldId id="865" r:id="rId40"/>
    <p:sldId id="866" r:id="rId41"/>
    <p:sldId id="867" r:id="rId42"/>
    <p:sldId id="868" r:id="rId43"/>
    <p:sldId id="869" r:id="rId44"/>
    <p:sldId id="870" r:id="rId45"/>
    <p:sldId id="871" r:id="rId46"/>
    <p:sldId id="872" r:id="rId47"/>
    <p:sldId id="873" r:id="rId48"/>
    <p:sldId id="874" r:id="rId49"/>
    <p:sldId id="875" r:id="rId50"/>
    <p:sldId id="876" r:id="rId51"/>
    <p:sldId id="877" r:id="rId52"/>
    <p:sldId id="878" r:id="rId53"/>
    <p:sldId id="879" r:id="rId54"/>
    <p:sldId id="880" r:id="rId55"/>
    <p:sldId id="881" r:id="rId56"/>
    <p:sldId id="882" r:id="rId57"/>
    <p:sldId id="883" r:id="rId58"/>
    <p:sldId id="884" r:id="rId59"/>
    <p:sldId id="885" r:id="rId60"/>
    <p:sldId id="886" r:id="rId61"/>
  </p:sldIdLst>
  <p:sldSz cx="9144000" cy="6858000" type="screen4x3"/>
  <p:notesSz cx="6794500" cy="9921875"/>
  <p:embeddedFontLst>
    <p:embeddedFont>
      <p:font typeface="標楷體" panose="03000509000000000000" pitchFamily="65" charset="-120"/>
      <p:regular r:id="rId64"/>
    </p:embeddedFont>
    <p:embeddedFont>
      <p:font typeface="Times" panose="02020603050405020304" pitchFamily="18" charset="0"/>
      <p:regular r:id="rId65"/>
      <p:bold r:id="rId66"/>
      <p:italic r:id="rId67"/>
      <p:boldItalic r:id="rId68"/>
    </p:embeddedFont>
    <p:embeddedFont>
      <p:font typeface="Tahoma" panose="020B0604030504040204" pitchFamily="34" charset="0"/>
      <p:regular r:id="rId69"/>
      <p:bold r:id="rId70"/>
    </p:embeddedFont>
    <p:embeddedFont>
      <p:font typeface="Lucida Sans Unicode" panose="020B0602030504020204" pitchFamily="34" charset="0"/>
      <p:regular r:id="rId71"/>
    </p:embeddedFont>
    <p:embeddedFont>
      <p:font typeface="Calibri" panose="020F0502020204030204" pitchFamily="34" charset="0"/>
      <p:regular r:id="rId72"/>
      <p:bold r:id="rId73"/>
      <p:italic r:id="rId74"/>
      <p:boldItalic r:id="rId75"/>
    </p:embeddedFont>
    <p:embeddedFont>
      <p:font typeface="Bradley Hand ITC" panose="03070402050302030203" pitchFamily="66" charset="0"/>
      <p:regular r:id="rId76"/>
    </p:embeddedFont>
  </p:embeddedFontLst>
  <p:defaultTextStyle>
    <a:defPPr>
      <a:defRPr lang="zh-TW"/>
    </a:defPPr>
    <a:lvl1pPr algn="ctr" rtl="0" fontAlgn="base">
      <a:spcBef>
        <a:spcPct val="0"/>
      </a:spcBef>
      <a:spcAft>
        <a:spcPct val="0"/>
      </a:spcAft>
      <a:defRPr kumimoji="1" i="1" kern="1200">
        <a:solidFill>
          <a:schemeClr val="tx1"/>
        </a:solidFill>
        <a:latin typeface="Tahoma" pitchFamily="34" charset="0"/>
        <a:ea typeface="新細明體" pitchFamily="18" charset="-120"/>
        <a:cs typeface="+mn-cs"/>
      </a:defRPr>
    </a:lvl1pPr>
    <a:lvl2pPr marL="457200" algn="ctr" rtl="0" fontAlgn="base">
      <a:spcBef>
        <a:spcPct val="0"/>
      </a:spcBef>
      <a:spcAft>
        <a:spcPct val="0"/>
      </a:spcAft>
      <a:defRPr kumimoji="1" i="1" kern="1200">
        <a:solidFill>
          <a:schemeClr val="tx1"/>
        </a:solidFill>
        <a:latin typeface="Tahoma" pitchFamily="34" charset="0"/>
        <a:ea typeface="新細明體" pitchFamily="18" charset="-120"/>
        <a:cs typeface="+mn-cs"/>
      </a:defRPr>
    </a:lvl2pPr>
    <a:lvl3pPr marL="914400" algn="ctr" rtl="0" fontAlgn="base">
      <a:spcBef>
        <a:spcPct val="0"/>
      </a:spcBef>
      <a:spcAft>
        <a:spcPct val="0"/>
      </a:spcAft>
      <a:defRPr kumimoji="1" i="1" kern="1200">
        <a:solidFill>
          <a:schemeClr val="tx1"/>
        </a:solidFill>
        <a:latin typeface="Tahoma" pitchFamily="34" charset="0"/>
        <a:ea typeface="新細明體" pitchFamily="18" charset="-120"/>
        <a:cs typeface="+mn-cs"/>
      </a:defRPr>
    </a:lvl3pPr>
    <a:lvl4pPr marL="1371600" algn="ctr" rtl="0" fontAlgn="base">
      <a:spcBef>
        <a:spcPct val="0"/>
      </a:spcBef>
      <a:spcAft>
        <a:spcPct val="0"/>
      </a:spcAft>
      <a:defRPr kumimoji="1" i="1" kern="1200">
        <a:solidFill>
          <a:schemeClr val="tx1"/>
        </a:solidFill>
        <a:latin typeface="Tahoma" pitchFamily="34" charset="0"/>
        <a:ea typeface="新細明體" pitchFamily="18" charset="-120"/>
        <a:cs typeface="+mn-cs"/>
      </a:defRPr>
    </a:lvl4pPr>
    <a:lvl5pPr marL="1828800" algn="ctr" rtl="0" fontAlgn="base">
      <a:spcBef>
        <a:spcPct val="0"/>
      </a:spcBef>
      <a:spcAft>
        <a:spcPct val="0"/>
      </a:spcAft>
      <a:defRPr kumimoji="1" i="1" kern="1200">
        <a:solidFill>
          <a:schemeClr val="tx1"/>
        </a:solidFill>
        <a:latin typeface="Tahoma" pitchFamily="34" charset="0"/>
        <a:ea typeface="新細明體" pitchFamily="18" charset="-120"/>
        <a:cs typeface="+mn-cs"/>
      </a:defRPr>
    </a:lvl5pPr>
    <a:lvl6pPr marL="2286000" algn="l" defTabSz="914400" rtl="0" eaLnBrk="1" latinLnBrk="0" hangingPunct="1">
      <a:defRPr kumimoji="1" i="1" kern="1200">
        <a:solidFill>
          <a:schemeClr val="tx1"/>
        </a:solidFill>
        <a:latin typeface="Tahoma" pitchFamily="34" charset="0"/>
        <a:ea typeface="新細明體" pitchFamily="18" charset="-120"/>
        <a:cs typeface="+mn-cs"/>
      </a:defRPr>
    </a:lvl6pPr>
    <a:lvl7pPr marL="2743200" algn="l" defTabSz="914400" rtl="0" eaLnBrk="1" latinLnBrk="0" hangingPunct="1">
      <a:defRPr kumimoji="1" i="1" kern="1200">
        <a:solidFill>
          <a:schemeClr val="tx1"/>
        </a:solidFill>
        <a:latin typeface="Tahoma" pitchFamily="34" charset="0"/>
        <a:ea typeface="新細明體" pitchFamily="18" charset="-120"/>
        <a:cs typeface="+mn-cs"/>
      </a:defRPr>
    </a:lvl7pPr>
    <a:lvl8pPr marL="3200400" algn="l" defTabSz="914400" rtl="0" eaLnBrk="1" latinLnBrk="0" hangingPunct="1">
      <a:defRPr kumimoji="1" i="1" kern="1200">
        <a:solidFill>
          <a:schemeClr val="tx1"/>
        </a:solidFill>
        <a:latin typeface="Tahoma" pitchFamily="34" charset="0"/>
        <a:ea typeface="新細明體" pitchFamily="18" charset="-120"/>
        <a:cs typeface="+mn-cs"/>
      </a:defRPr>
    </a:lvl8pPr>
    <a:lvl9pPr marL="3657600" algn="l" defTabSz="914400" rtl="0" eaLnBrk="1" latinLnBrk="0" hangingPunct="1">
      <a:defRPr kumimoji="1" i="1" kern="1200">
        <a:solidFill>
          <a:schemeClr val="tx1"/>
        </a:solidFill>
        <a:latin typeface="Tahom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00000"/>
    <a:srgbClr val="006600"/>
    <a:srgbClr val="FF99FF"/>
    <a:srgbClr val="0000CC"/>
    <a:srgbClr val="00AC7F"/>
    <a:srgbClr val="660033"/>
    <a:srgbClr val="CC0000"/>
    <a:srgbClr val="99FF3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75" autoAdjust="0"/>
    <p:restoredTop sz="94660"/>
  </p:normalViewPr>
  <p:slideViewPr>
    <p:cSldViewPr showGuides="1">
      <p:cViewPr varScale="1">
        <p:scale>
          <a:sx n="117" d="100"/>
          <a:sy n="117" d="100"/>
        </p:scale>
        <p:origin x="1314" y="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41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394" tIns="45697" rIns="91394" bIns="45697" numCol="1" anchor="t" anchorCtr="0" compatLnSpc="1">
            <a:prstTxWarp prst="textNoShape">
              <a:avLst/>
            </a:prstTxWarp>
          </a:bodyPr>
          <a:lstStyle>
            <a:lvl1pPr algn="l" eaLnBrk="0" hangingPunct="0">
              <a:defRPr sz="1200">
                <a:ea typeface="新細明體" pitchFamily="18" charset="-120"/>
              </a:defRPr>
            </a:lvl1pPr>
          </a:lstStyle>
          <a:p>
            <a:pPr>
              <a:defRPr/>
            </a:pPr>
            <a:endParaRPr lang="en-US" altLang="zh-TW"/>
          </a:p>
        </p:txBody>
      </p:sp>
      <p:sp>
        <p:nvSpPr>
          <p:cNvPr id="62467"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394" tIns="45697" rIns="91394" bIns="45697" numCol="1" anchor="t" anchorCtr="0" compatLnSpc="1">
            <a:prstTxWarp prst="textNoShape">
              <a:avLst/>
            </a:prstTxWarp>
          </a:bodyPr>
          <a:lstStyle>
            <a:lvl1pPr algn="r" eaLnBrk="0" hangingPunct="0">
              <a:defRPr sz="1200">
                <a:ea typeface="新細明體" pitchFamily="18" charset="-120"/>
              </a:defRPr>
            </a:lvl1pPr>
          </a:lstStyle>
          <a:p>
            <a:pPr>
              <a:defRPr/>
            </a:pPr>
            <a:fld id="{DDE2B5E0-483D-4495-8A47-A8CB63673121}" type="datetimeFigureOut">
              <a:rPr lang="zh-TW" altLang="en-US"/>
              <a:pPr>
                <a:defRPr/>
              </a:pPr>
              <a:t>2020/11/30</a:t>
            </a:fld>
            <a:endParaRPr lang="en-US" altLang="zh-TW"/>
          </a:p>
        </p:txBody>
      </p:sp>
      <p:sp>
        <p:nvSpPr>
          <p:cNvPr id="62468" name="Rectangle 4"/>
          <p:cNvSpPr>
            <a:spLocks noGrp="1" noChangeArrowheads="1"/>
          </p:cNvSpPr>
          <p:nvPr>
            <p:ph type="ftr" sz="quarter" idx="2"/>
          </p:nvPr>
        </p:nvSpPr>
        <p:spPr bwMode="auto">
          <a:xfrm>
            <a:off x="0" y="9423400"/>
            <a:ext cx="2944813" cy="496888"/>
          </a:xfrm>
          <a:prstGeom prst="rect">
            <a:avLst/>
          </a:prstGeom>
          <a:noFill/>
          <a:ln w="9525">
            <a:noFill/>
            <a:miter lim="800000"/>
            <a:headEnd/>
            <a:tailEnd/>
          </a:ln>
          <a:effectLst/>
        </p:spPr>
        <p:txBody>
          <a:bodyPr vert="horz" wrap="square" lIns="91394" tIns="45697" rIns="91394" bIns="45697" numCol="1" anchor="b" anchorCtr="0" compatLnSpc="1">
            <a:prstTxWarp prst="textNoShape">
              <a:avLst/>
            </a:prstTxWarp>
          </a:bodyPr>
          <a:lstStyle>
            <a:lvl1pPr algn="l" eaLnBrk="0" hangingPunct="0">
              <a:defRPr sz="1200">
                <a:ea typeface="新細明體" pitchFamily="18" charset="-120"/>
              </a:defRPr>
            </a:lvl1pPr>
          </a:lstStyle>
          <a:p>
            <a:pPr>
              <a:defRPr/>
            </a:pPr>
            <a:endParaRPr lang="en-US" altLang="zh-TW"/>
          </a:p>
        </p:txBody>
      </p:sp>
      <p:sp>
        <p:nvSpPr>
          <p:cNvPr id="62469" name="Rectangle 5"/>
          <p:cNvSpPr>
            <a:spLocks noGrp="1" noChangeArrowheads="1"/>
          </p:cNvSpPr>
          <p:nvPr>
            <p:ph type="sldNum" sz="quarter" idx="3"/>
          </p:nvPr>
        </p:nvSpPr>
        <p:spPr bwMode="auto">
          <a:xfrm>
            <a:off x="3848100" y="9423400"/>
            <a:ext cx="2944813" cy="496888"/>
          </a:xfrm>
          <a:prstGeom prst="rect">
            <a:avLst/>
          </a:prstGeom>
          <a:noFill/>
          <a:ln w="9525">
            <a:noFill/>
            <a:miter lim="800000"/>
            <a:headEnd/>
            <a:tailEnd/>
          </a:ln>
          <a:effectLst/>
        </p:spPr>
        <p:txBody>
          <a:bodyPr vert="horz" wrap="square" lIns="91394" tIns="45697" rIns="91394" bIns="45697" numCol="1" anchor="b" anchorCtr="0" compatLnSpc="1">
            <a:prstTxWarp prst="textNoShape">
              <a:avLst/>
            </a:prstTxWarp>
          </a:bodyPr>
          <a:lstStyle>
            <a:lvl1pPr algn="r" eaLnBrk="0" hangingPunct="0">
              <a:defRPr sz="1200">
                <a:ea typeface="新細明體" pitchFamily="18" charset="-120"/>
              </a:defRPr>
            </a:lvl1pPr>
          </a:lstStyle>
          <a:p>
            <a:pPr>
              <a:defRPr/>
            </a:pPr>
            <a:fld id="{3D6F6F7E-2692-494E-8A63-FDC3C8EDA5C0}" type="slidenum">
              <a:rPr lang="zh-TW" altLang="en-US"/>
              <a:pPr>
                <a:defRPr/>
              </a:pPr>
              <a:t>‹#›</a:t>
            </a:fld>
            <a:endParaRPr lang="en-US" altLang="zh-TW"/>
          </a:p>
        </p:txBody>
      </p:sp>
    </p:spTree>
    <p:extLst>
      <p:ext uri="{BB962C8B-B14F-4D97-AF65-F5344CB8AC3E}">
        <p14:creationId xmlns:p14="http://schemas.microsoft.com/office/powerpoint/2010/main" val="3894824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394" tIns="45697" rIns="91394" bIns="45697" numCol="1" anchor="t" anchorCtr="0" compatLnSpc="1">
            <a:prstTxWarp prst="textNoShape">
              <a:avLst/>
            </a:prstTxWarp>
          </a:bodyPr>
          <a:lstStyle>
            <a:lvl1pPr algn="l" eaLnBrk="0" hangingPunct="0">
              <a:defRPr sz="1200">
                <a:ea typeface="新細明體" pitchFamily="18" charset="-120"/>
              </a:defRPr>
            </a:lvl1pPr>
          </a:lstStyle>
          <a:p>
            <a:pPr>
              <a:defRPr/>
            </a:pPr>
            <a:endParaRPr lang="en-US" altLang="zh-TW"/>
          </a:p>
        </p:txBody>
      </p:sp>
      <p:sp>
        <p:nvSpPr>
          <p:cNvPr id="73731" name="Rectangle 3"/>
          <p:cNvSpPr>
            <a:spLocks noGrp="1" noChangeArrowheads="1"/>
          </p:cNvSpPr>
          <p:nvPr>
            <p:ph type="dt" idx="1"/>
          </p:nvPr>
        </p:nvSpPr>
        <p:spPr bwMode="auto">
          <a:xfrm>
            <a:off x="3848100" y="0"/>
            <a:ext cx="2944813" cy="496888"/>
          </a:xfrm>
          <a:prstGeom prst="rect">
            <a:avLst/>
          </a:prstGeom>
          <a:noFill/>
          <a:ln w="9525">
            <a:noFill/>
            <a:miter lim="800000"/>
            <a:headEnd/>
            <a:tailEnd/>
          </a:ln>
        </p:spPr>
        <p:txBody>
          <a:bodyPr vert="horz" wrap="square" lIns="91394" tIns="45697" rIns="91394" bIns="45697" numCol="1" anchor="t" anchorCtr="0" compatLnSpc="1">
            <a:prstTxWarp prst="textNoShape">
              <a:avLst/>
            </a:prstTxWarp>
          </a:bodyPr>
          <a:lstStyle>
            <a:lvl1pPr algn="r" eaLnBrk="0" hangingPunct="0">
              <a:defRPr sz="1200">
                <a:ea typeface="新細明體" pitchFamily="18" charset="-120"/>
              </a:defRPr>
            </a:lvl1pPr>
          </a:lstStyle>
          <a:p>
            <a:pPr>
              <a:defRPr/>
            </a:pPr>
            <a:fld id="{5EF7F6BE-EF38-4385-90D7-2D162FA4805F}" type="datetimeFigureOut">
              <a:rPr lang="zh-TW" altLang="en-US"/>
              <a:pPr>
                <a:defRPr/>
              </a:pPr>
              <a:t>2020/11/30</a:t>
            </a:fld>
            <a:endParaRPr lang="en-US" altLang="zh-TW"/>
          </a:p>
        </p:txBody>
      </p:sp>
      <p:sp>
        <p:nvSpPr>
          <p:cNvPr id="15364" name="Rectangle 4"/>
          <p:cNvSpPr>
            <a:spLocks noGrp="1" noRot="1" noChangeAspect="1" noChangeArrowheads="1" noTextEdit="1"/>
          </p:cNvSpPr>
          <p:nvPr>
            <p:ph type="sldImg" idx="2"/>
          </p:nvPr>
        </p:nvSpPr>
        <p:spPr bwMode="auto">
          <a:xfrm>
            <a:off x="915988" y="744538"/>
            <a:ext cx="4960937" cy="3721100"/>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679450" y="4713288"/>
            <a:ext cx="5435600" cy="4464050"/>
          </a:xfrm>
          <a:prstGeom prst="rect">
            <a:avLst/>
          </a:prstGeom>
          <a:noFill/>
          <a:ln w="9525">
            <a:noFill/>
            <a:miter lim="800000"/>
            <a:headEnd/>
            <a:tailEnd/>
          </a:ln>
        </p:spPr>
        <p:txBody>
          <a:bodyPr vert="horz" wrap="square" lIns="91394" tIns="45697" rIns="91394" bIns="45697"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73734" name="Rectangle 6"/>
          <p:cNvSpPr>
            <a:spLocks noGrp="1" noChangeArrowheads="1"/>
          </p:cNvSpPr>
          <p:nvPr>
            <p:ph type="ftr" sz="quarter" idx="4"/>
          </p:nvPr>
        </p:nvSpPr>
        <p:spPr bwMode="auto">
          <a:xfrm>
            <a:off x="0" y="9423400"/>
            <a:ext cx="2944813" cy="496888"/>
          </a:xfrm>
          <a:prstGeom prst="rect">
            <a:avLst/>
          </a:prstGeom>
          <a:noFill/>
          <a:ln w="9525">
            <a:noFill/>
            <a:miter lim="800000"/>
            <a:headEnd/>
            <a:tailEnd/>
          </a:ln>
        </p:spPr>
        <p:txBody>
          <a:bodyPr vert="horz" wrap="square" lIns="91394" tIns="45697" rIns="91394" bIns="45697" numCol="1" anchor="b" anchorCtr="0" compatLnSpc="1">
            <a:prstTxWarp prst="textNoShape">
              <a:avLst/>
            </a:prstTxWarp>
          </a:bodyPr>
          <a:lstStyle>
            <a:lvl1pPr algn="l" eaLnBrk="0" hangingPunct="0">
              <a:defRPr sz="1200">
                <a:ea typeface="新細明體" pitchFamily="18" charset="-120"/>
              </a:defRPr>
            </a:lvl1pPr>
          </a:lstStyle>
          <a:p>
            <a:pPr>
              <a:defRPr/>
            </a:pPr>
            <a:endParaRPr lang="en-US" altLang="zh-TW"/>
          </a:p>
        </p:txBody>
      </p:sp>
      <p:sp>
        <p:nvSpPr>
          <p:cNvPr id="73735" name="Rectangle 7"/>
          <p:cNvSpPr>
            <a:spLocks noGrp="1" noChangeArrowheads="1"/>
          </p:cNvSpPr>
          <p:nvPr>
            <p:ph type="sldNum" sz="quarter" idx="5"/>
          </p:nvPr>
        </p:nvSpPr>
        <p:spPr bwMode="auto">
          <a:xfrm>
            <a:off x="3848100" y="9423400"/>
            <a:ext cx="2944813" cy="496888"/>
          </a:xfrm>
          <a:prstGeom prst="rect">
            <a:avLst/>
          </a:prstGeom>
          <a:noFill/>
          <a:ln w="9525">
            <a:noFill/>
            <a:miter lim="800000"/>
            <a:headEnd/>
            <a:tailEnd/>
          </a:ln>
        </p:spPr>
        <p:txBody>
          <a:bodyPr vert="horz" wrap="square" lIns="91394" tIns="45697" rIns="91394" bIns="45697" numCol="1" anchor="b" anchorCtr="0" compatLnSpc="1">
            <a:prstTxWarp prst="textNoShape">
              <a:avLst/>
            </a:prstTxWarp>
          </a:bodyPr>
          <a:lstStyle>
            <a:lvl1pPr algn="r" eaLnBrk="0" hangingPunct="0">
              <a:defRPr sz="1200">
                <a:ea typeface="新細明體" pitchFamily="18" charset="-120"/>
              </a:defRPr>
            </a:lvl1pPr>
          </a:lstStyle>
          <a:p>
            <a:pPr>
              <a:defRPr/>
            </a:pPr>
            <a:fld id="{D58C87A5-E738-41A6-AD76-7D7BE44150D9}" type="slidenum">
              <a:rPr lang="zh-TW" altLang="en-US"/>
              <a:pPr>
                <a:defRPr/>
              </a:pPr>
              <a:t>‹#›</a:t>
            </a:fld>
            <a:endParaRPr lang="en-US" altLang="zh-TW"/>
          </a:p>
        </p:txBody>
      </p:sp>
    </p:spTree>
    <p:extLst>
      <p:ext uri="{BB962C8B-B14F-4D97-AF65-F5344CB8AC3E}">
        <p14:creationId xmlns:p14="http://schemas.microsoft.com/office/powerpoint/2010/main" val="3286261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lvl1pPr algn="l" defTabSz="928688" eaLnBrk="0" hangingPunct="0">
              <a:spcBef>
                <a:spcPct val="30000"/>
              </a:spcBef>
              <a:defRPr sz="1200">
                <a:solidFill>
                  <a:schemeClr val="tx1"/>
                </a:solidFill>
                <a:latin typeface="Times New Roman" panose="02020603050405020304" pitchFamily="18" charset="0"/>
              </a:defRPr>
            </a:lvl1pPr>
            <a:lvl2pPr marL="742950" indent="-285750" algn="l" defTabSz="928688" eaLnBrk="0" hangingPunct="0">
              <a:spcBef>
                <a:spcPct val="30000"/>
              </a:spcBef>
              <a:defRPr sz="1200">
                <a:solidFill>
                  <a:schemeClr val="tx1"/>
                </a:solidFill>
                <a:latin typeface="Times New Roman" panose="02020603050405020304" pitchFamily="18" charset="0"/>
              </a:defRPr>
            </a:lvl2pPr>
            <a:lvl3pPr marL="1143000" indent="-228600" algn="l" defTabSz="928688" eaLnBrk="0" hangingPunct="0">
              <a:spcBef>
                <a:spcPct val="30000"/>
              </a:spcBef>
              <a:defRPr sz="1200">
                <a:solidFill>
                  <a:schemeClr val="tx1"/>
                </a:solidFill>
                <a:latin typeface="Times New Roman" panose="02020603050405020304" pitchFamily="18" charset="0"/>
              </a:defRPr>
            </a:lvl3pPr>
            <a:lvl4pPr marL="1600200" indent="-228600" algn="l" defTabSz="928688" eaLnBrk="0" hangingPunct="0">
              <a:spcBef>
                <a:spcPct val="30000"/>
              </a:spcBef>
              <a:defRPr sz="1200">
                <a:solidFill>
                  <a:schemeClr val="tx1"/>
                </a:solidFill>
                <a:latin typeface="Times New Roman" panose="02020603050405020304" pitchFamily="18" charset="0"/>
              </a:defRPr>
            </a:lvl4pPr>
            <a:lvl5pPr marL="2057400" indent="-228600" algn="l"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mtClean="0"/>
              <a:t>http://www.ece.umn.edu/users/kia/Courses/EE5301/</a:t>
            </a:r>
          </a:p>
        </p:txBody>
      </p:sp>
      <p:sp>
        <p:nvSpPr>
          <p:cNvPr id="65539" name="Rectangle 6"/>
          <p:cNvSpPr>
            <a:spLocks noGrp="1" noChangeArrowheads="1"/>
          </p:cNvSpPr>
          <p:nvPr>
            <p:ph type="ftr" sz="quarter" idx="4"/>
          </p:nvPr>
        </p:nvSpPr>
        <p:spPr>
          <a:noFill/>
        </p:spPr>
        <p:txBody>
          <a:bodyPr/>
          <a:lstStyle>
            <a:lvl1pPr algn="l" defTabSz="928688" eaLnBrk="0" hangingPunct="0">
              <a:spcBef>
                <a:spcPct val="30000"/>
              </a:spcBef>
              <a:defRPr sz="1200">
                <a:solidFill>
                  <a:schemeClr val="tx1"/>
                </a:solidFill>
                <a:latin typeface="Times New Roman" panose="02020603050405020304" pitchFamily="18" charset="0"/>
              </a:defRPr>
            </a:lvl1pPr>
            <a:lvl2pPr marL="742950" indent="-285750" algn="l" defTabSz="928688" eaLnBrk="0" hangingPunct="0">
              <a:spcBef>
                <a:spcPct val="30000"/>
              </a:spcBef>
              <a:defRPr sz="1200">
                <a:solidFill>
                  <a:schemeClr val="tx1"/>
                </a:solidFill>
                <a:latin typeface="Times New Roman" panose="02020603050405020304" pitchFamily="18" charset="0"/>
              </a:defRPr>
            </a:lvl2pPr>
            <a:lvl3pPr marL="1143000" indent="-228600" algn="l" defTabSz="928688" eaLnBrk="0" hangingPunct="0">
              <a:spcBef>
                <a:spcPct val="30000"/>
              </a:spcBef>
              <a:defRPr sz="1200">
                <a:solidFill>
                  <a:schemeClr val="tx1"/>
                </a:solidFill>
                <a:latin typeface="Times New Roman" panose="02020603050405020304" pitchFamily="18" charset="0"/>
              </a:defRPr>
            </a:lvl3pPr>
            <a:lvl4pPr marL="1600200" indent="-228600" algn="l" defTabSz="928688" eaLnBrk="0" hangingPunct="0">
              <a:spcBef>
                <a:spcPct val="30000"/>
              </a:spcBef>
              <a:defRPr sz="1200">
                <a:solidFill>
                  <a:schemeClr val="tx1"/>
                </a:solidFill>
                <a:latin typeface="Times New Roman" panose="02020603050405020304" pitchFamily="18" charset="0"/>
              </a:defRPr>
            </a:lvl4pPr>
            <a:lvl5pPr marL="2057400" indent="-228600" algn="l"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mtClean="0"/>
              <a:t>VLSI Design Automation I – © Kia Bazargan</a:t>
            </a: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p:spPr>
        <p:txBody>
          <a:bodyPr/>
          <a:lstStyle/>
          <a:p>
            <a:pPr eaLnBrk="1" hangingPunct="1">
              <a:buFontTx/>
              <a:buChar char="-"/>
            </a:pPr>
            <a:r>
              <a:rPr lang="en-US" altLang="en-US" smtClean="0"/>
              <a:t>In the left schedule, how many multipliers do we need? How many ALU’s?</a:t>
            </a:r>
          </a:p>
          <a:p>
            <a:pPr eaLnBrk="1" hangingPunct="1">
              <a:buFontTx/>
              <a:buChar char="-"/>
            </a:pPr>
            <a:r>
              <a:rPr lang="en-US" altLang="en-US" smtClean="0"/>
              <a:t>What about the schedule on the right?</a:t>
            </a:r>
          </a:p>
        </p:txBody>
      </p:sp>
    </p:spTree>
    <p:extLst>
      <p:ext uri="{BB962C8B-B14F-4D97-AF65-F5344CB8AC3E}">
        <p14:creationId xmlns:p14="http://schemas.microsoft.com/office/powerpoint/2010/main" val="189426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lvl1pPr algn="l" defTabSz="928688" eaLnBrk="0" hangingPunct="0">
              <a:spcBef>
                <a:spcPct val="30000"/>
              </a:spcBef>
              <a:defRPr sz="1200">
                <a:solidFill>
                  <a:schemeClr val="tx1"/>
                </a:solidFill>
                <a:latin typeface="Times New Roman" panose="02020603050405020304" pitchFamily="18" charset="0"/>
              </a:defRPr>
            </a:lvl1pPr>
            <a:lvl2pPr marL="742950" indent="-285750" algn="l" defTabSz="928688" eaLnBrk="0" hangingPunct="0">
              <a:spcBef>
                <a:spcPct val="30000"/>
              </a:spcBef>
              <a:defRPr sz="1200">
                <a:solidFill>
                  <a:schemeClr val="tx1"/>
                </a:solidFill>
                <a:latin typeface="Times New Roman" panose="02020603050405020304" pitchFamily="18" charset="0"/>
              </a:defRPr>
            </a:lvl2pPr>
            <a:lvl3pPr marL="1143000" indent="-228600" algn="l" defTabSz="928688" eaLnBrk="0" hangingPunct="0">
              <a:spcBef>
                <a:spcPct val="30000"/>
              </a:spcBef>
              <a:defRPr sz="1200">
                <a:solidFill>
                  <a:schemeClr val="tx1"/>
                </a:solidFill>
                <a:latin typeface="Times New Roman" panose="02020603050405020304" pitchFamily="18" charset="0"/>
              </a:defRPr>
            </a:lvl3pPr>
            <a:lvl4pPr marL="1600200" indent="-228600" algn="l" defTabSz="928688" eaLnBrk="0" hangingPunct="0">
              <a:spcBef>
                <a:spcPct val="30000"/>
              </a:spcBef>
              <a:defRPr sz="1200">
                <a:solidFill>
                  <a:schemeClr val="tx1"/>
                </a:solidFill>
                <a:latin typeface="Times New Roman" panose="02020603050405020304" pitchFamily="18" charset="0"/>
              </a:defRPr>
            </a:lvl4pPr>
            <a:lvl5pPr marL="2057400" indent="-228600" algn="l"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mtClean="0"/>
              <a:t>http://www.ece.umn.edu/users/kia/Courses/EE5301/</a:t>
            </a:r>
          </a:p>
        </p:txBody>
      </p:sp>
      <p:sp>
        <p:nvSpPr>
          <p:cNvPr id="66563" name="Rectangle 6"/>
          <p:cNvSpPr>
            <a:spLocks noGrp="1" noChangeArrowheads="1"/>
          </p:cNvSpPr>
          <p:nvPr>
            <p:ph type="ftr" sz="quarter" idx="4"/>
          </p:nvPr>
        </p:nvSpPr>
        <p:spPr>
          <a:noFill/>
        </p:spPr>
        <p:txBody>
          <a:bodyPr/>
          <a:lstStyle>
            <a:lvl1pPr algn="l" defTabSz="928688" eaLnBrk="0" hangingPunct="0">
              <a:spcBef>
                <a:spcPct val="30000"/>
              </a:spcBef>
              <a:defRPr sz="1200">
                <a:solidFill>
                  <a:schemeClr val="tx1"/>
                </a:solidFill>
                <a:latin typeface="Times New Roman" panose="02020603050405020304" pitchFamily="18" charset="0"/>
              </a:defRPr>
            </a:lvl1pPr>
            <a:lvl2pPr marL="742950" indent="-285750" algn="l" defTabSz="928688" eaLnBrk="0" hangingPunct="0">
              <a:spcBef>
                <a:spcPct val="30000"/>
              </a:spcBef>
              <a:defRPr sz="1200">
                <a:solidFill>
                  <a:schemeClr val="tx1"/>
                </a:solidFill>
                <a:latin typeface="Times New Roman" panose="02020603050405020304" pitchFamily="18" charset="0"/>
              </a:defRPr>
            </a:lvl2pPr>
            <a:lvl3pPr marL="1143000" indent="-228600" algn="l" defTabSz="928688" eaLnBrk="0" hangingPunct="0">
              <a:spcBef>
                <a:spcPct val="30000"/>
              </a:spcBef>
              <a:defRPr sz="1200">
                <a:solidFill>
                  <a:schemeClr val="tx1"/>
                </a:solidFill>
                <a:latin typeface="Times New Roman" panose="02020603050405020304" pitchFamily="18" charset="0"/>
              </a:defRPr>
            </a:lvl3pPr>
            <a:lvl4pPr marL="1600200" indent="-228600" algn="l" defTabSz="928688" eaLnBrk="0" hangingPunct="0">
              <a:spcBef>
                <a:spcPct val="30000"/>
              </a:spcBef>
              <a:defRPr sz="1200">
                <a:solidFill>
                  <a:schemeClr val="tx1"/>
                </a:solidFill>
                <a:latin typeface="Times New Roman" panose="02020603050405020304" pitchFamily="18" charset="0"/>
              </a:defRPr>
            </a:lvl4pPr>
            <a:lvl5pPr marL="2057400" indent="-228600" algn="l"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mtClean="0"/>
              <a:t>VLSI Design Automation I – © Kia Bazargan</a:t>
            </a: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p:spPr>
        <p:txBody>
          <a:bodyPr/>
          <a:lstStyle/>
          <a:p>
            <a:pPr eaLnBrk="1" hangingPunct="1"/>
            <a:r>
              <a:rPr lang="en-US" altLang="en-US" smtClean="0"/>
              <a:t>- Make sure that you understand the </a:t>
            </a:r>
          </a:p>
        </p:txBody>
      </p:sp>
    </p:spTree>
    <p:extLst>
      <p:ext uri="{BB962C8B-B14F-4D97-AF65-F5344CB8AC3E}">
        <p14:creationId xmlns:p14="http://schemas.microsoft.com/office/powerpoint/2010/main" val="379529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p:spPr>
        <p:txBody>
          <a:bodyPr/>
          <a:lstStyle>
            <a:lvl1pPr algn="l" defTabSz="928688" eaLnBrk="0" hangingPunct="0">
              <a:spcBef>
                <a:spcPct val="30000"/>
              </a:spcBef>
              <a:defRPr sz="1200">
                <a:solidFill>
                  <a:schemeClr val="tx1"/>
                </a:solidFill>
                <a:latin typeface="Times New Roman" panose="02020603050405020304" pitchFamily="18" charset="0"/>
              </a:defRPr>
            </a:lvl1pPr>
            <a:lvl2pPr marL="742950" indent="-285750" algn="l" defTabSz="928688" eaLnBrk="0" hangingPunct="0">
              <a:spcBef>
                <a:spcPct val="30000"/>
              </a:spcBef>
              <a:defRPr sz="1200">
                <a:solidFill>
                  <a:schemeClr val="tx1"/>
                </a:solidFill>
                <a:latin typeface="Times New Roman" panose="02020603050405020304" pitchFamily="18" charset="0"/>
              </a:defRPr>
            </a:lvl2pPr>
            <a:lvl3pPr marL="1143000" indent="-228600" algn="l" defTabSz="928688" eaLnBrk="0" hangingPunct="0">
              <a:spcBef>
                <a:spcPct val="30000"/>
              </a:spcBef>
              <a:defRPr sz="1200">
                <a:solidFill>
                  <a:schemeClr val="tx1"/>
                </a:solidFill>
                <a:latin typeface="Times New Roman" panose="02020603050405020304" pitchFamily="18" charset="0"/>
              </a:defRPr>
            </a:lvl3pPr>
            <a:lvl4pPr marL="1600200" indent="-228600" algn="l" defTabSz="928688" eaLnBrk="0" hangingPunct="0">
              <a:spcBef>
                <a:spcPct val="30000"/>
              </a:spcBef>
              <a:defRPr sz="1200">
                <a:solidFill>
                  <a:schemeClr val="tx1"/>
                </a:solidFill>
                <a:latin typeface="Times New Roman" panose="02020603050405020304" pitchFamily="18" charset="0"/>
              </a:defRPr>
            </a:lvl4pPr>
            <a:lvl5pPr marL="2057400" indent="-228600" algn="l"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mtClean="0"/>
              <a:t>http://www.ece.umn.edu/users/kia/Courses/EE5301/</a:t>
            </a:r>
          </a:p>
        </p:txBody>
      </p:sp>
      <p:sp>
        <p:nvSpPr>
          <p:cNvPr id="67587" name="Rectangle 6"/>
          <p:cNvSpPr>
            <a:spLocks noGrp="1" noChangeArrowheads="1"/>
          </p:cNvSpPr>
          <p:nvPr>
            <p:ph type="ftr" sz="quarter" idx="4"/>
          </p:nvPr>
        </p:nvSpPr>
        <p:spPr>
          <a:noFill/>
        </p:spPr>
        <p:txBody>
          <a:bodyPr/>
          <a:lstStyle>
            <a:lvl1pPr algn="l" defTabSz="928688" eaLnBrk="0" hangingPunct="0">
              <a:spcBef>
                <a:spcPct val="30000"/>
              </a:spcBef>
              <a:defRPr sz="1200">
                <a:solidFill>
                  <a:schemeClr val="tx1"/>
                </a:solidFill>
                <a:latin typeface="Times New Roman" panose="02020603050405020304" pitchFamily="18" charset="0"/>
              </a:defRPr>
            </a:lvl1pPr>
            <a:lvl2pPr marL="742950" indent="-285750" algn="l" defTabSz="928688" eaLnBrk="0" hangingPunct="0">
              <a:spcBef>
                <a:spcPct val="30000"/>
              </a:spcBef>
              <a:defRPr sz="1200">
                <a:solidFill>
                  <a:schemeClr val="tx1"/>
                </a:solidFill>
                <a:latin typeface="Times New Roman" panose="02020603050405020304" pitchFamily="18" charset="0"/>
              </a:defRPr>
            </a:lvl2pPr>
            <a:lvl3pPr marL="1143000" indent="-228600" algn="l" defTabSz="928688" eaLnBrk="0" hangingPunct="0">
              <a:spcBef>
                <a:spcPct val="30000"/>
              </a:spcBef>
              <a:defRPr sz="1200">
                <a:solidFill>
                  <a:schemeClr val="tx1"/>
                </a:solidFill>
                <a:latin typeface="Times New Roman" panose="02020603050405020304" pitchFamily="18" charset="0"/>
              </a:defRPr>
            </a:lvl3pPr>
            <a:lvl4pPr marL="1600200" indent="-228600" algn="l" defTabSz="928688" eaLnBrk="0" hangingPunct="0">
              <a:spcBef>
                <a:spcPct val="30000"/>
              </a:spcBef>
              <a:defRPr sz="1200">
                <a:solidFill>
                  <a:schemeClr val="tx1"/>
                </a:solidFill>
                <a:latin typeface="Times New Roman" panose="02020603050405020304" pitchFamily="18" charset="0"/>
              </a:defRPr>
            </a:lvl4pPr>
            <a:lvl5pPr marL="2057400" indent="-228600" algn="l"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mtClean="0"/>
              <a:t>VLSI Design Automation I – © Kia Bazargan</a:t>
            </a: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p:spPr>
        <p:txBody>
          <a:bodyPr/>
          <a:lstStyle/>
          <a:p>
            <a:pPr eaLnBrk="1" hangingPunct="1">
              <a:buFontTx/>
              <a:buChar char="-"/>
            </a:pPr>
            <a:r>
              <a:rPr lang="en-US" altLang="en-US" smtClean="0"/>
              <a:t>How can we graphically depict a resource constraint inequality?</a:t>
            </a:r>
          </a:p>
          <a:p>
            <a:pPr eaLnBrk="1" hangingPunct="1">
              <a:buFontTx/>
              <a:buChar char="-"/>
            </a:pPr>
            <a:r>
              <a:rPr lang="en-US" altLang="en-US" smtClean="0"/>
              <a:t>How will the resource constraint inequality change if all operations have unit delay?</a:t>
            </a:r>
          </a:p>
          <a:p>
            <a:pPr eaLnBrk="1" hangingPunct="1">
              <a:buFontTx/>
              <a:buChar char="-"/>
            </a:pPr>
            <a:r>
              <a:rPr lang="en-US" altLang="en-US" smtClean="0"/>
              <a:t>What does it mean to set c=[1 1...1]? </a:t>
            </a:r>
          </a:p>
          <a:p>
            <a:pPr lvl="1" eaLnBrk="1" hangingPunct="1">
              <a:buFontTx/>
              <a:buChar char="-"/>
            </a:pPr>
            <a:r>
              <a:rPr lang="en-US" altLang="en-US" smtClean="0"/>
              <a:t>What will c</a:t>
            </a:r>
            <a:r>
              <a:rPr lang="en-US" altLang="en-US" baseline="30000" smtClean="0"/>
              <a:t>T</a:t>
            </a:r>
            <a:r>
              <a:rPr lang="en-US" altLang="en-US" smtClean="0"/>
              <a:t>t look like?</a:t>
            </a:r>
          </a:p>
          <a:p>
            <a:pPr lvl="1" eaLnBrk="1" hangingPunct="1">
              <a:buFontTx/>
              <a:buChar char="-"/>
            </a:pPr>
            <a:r>
              <a:rPr lang="en-US" altLang="en-US" smtClean="0"/>
              <a:t>What schedule do we get?</a:t>
            </a:r>
          </a:p>
        </p:txBody>
      </p:sp>
    </p:spTree>
    <p:extLst>
      <p:ext uri="{BB962C8B-B14F-4D97-AF65-F5344CB8AC3E}">
        <p14:creationId xmlns:p14="http://schemas.microsoft.com/office/powerpoint/2010/main" val="182788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p:spPr>
        <p:txBody>
          <a:bodyPr/>
          <a:lstStyle>
            <a:lvl1pPr algn="l" defTabSz="928688" eaLnBrk="0" hangingPunct="0">
              <a:spcBef>
                <a:spcPct val="30000"/>
              </a:spcBef>
              <a:defRPr sz="1200">
                <a:solidFill>
                  <a:schemeClr val="tx1"/>
                </a:solidFill>
                <a:latin typeface="Times New Roman" panose="02020603050405020304" pitchFamily="18" charset="0"/>
              </a:defRPr>
            </a:lvl1pPr>
            <a:lvl2pPr marL="742950" indent="-285750" algn="l" defTabSz="928688" eaLnBrk="0" hangingPunct="0">
              <a:spcBef>
                <a:spcPct val="30000"/>
              </a:spcBef>
              <a:defRPr sz="1200">
                <a:solidFill>
                  <a:schemeClr val="tx1"/>
                </a:solidFill>
                <a:latin typeface="Times New Roman" panose="02020603050405020304" pitchFamily="18" charset="0"/>
              </a:defRPr>
            </a:lvl2pPr>
            <a:lvl3pPr marL="1143000" indent="-228600" algn="l" defTabSz="928688" eaLnBrk="0" hangingPunct="0">
              <a:spcBef>
                <a:spcPct val="30000"/>
              </a:spcBef>
              <a:defRPr sz="1200">
                <a:solidFill>
                  <a:schemeClr val="tx1"/>
                </a:solidFill>
                <a:latin typeface="Times New Roman" panose="02020603050405020304" pitchFamily="18" charset="0"/>
              </a:defRPr>
            </a:lvl3pPr>
            <a:lvl4pPr marL="1600200" indent="-228600" algn="l" defTabSz="928688" eaLnBrk="0" hangingPunct="0">
              <a:spcBef>
                <a:spcPct val="30000"/>
              </a:spcBef>
              <a:defRPr sz="1200">
                <a:solidFill>
                  <a:schemeClr val="tx1"/>
                </a:solidFill>
                <a:latin typeface="Times New Roman" panose="02020603050405020304" pitchFamily="18" charset="0"/>
              </a:defRPr>
            </a:lvl4pPr>
            <a:lvl5pPr marL="2057400" indent="-228600" algn="l"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mtClean="0"/>
              <a:t>http://www.ece.umn.edu/users/kia/Courses/EE5301/</a:t>
            </a:r>
          </a:p>
        </p:txBody>
      </p:sp>
      <p:sp>
        <p:nvSpPr>
          <p:cNvPr id="68611" name="Rectangle 6"/>
          <p:cNvSpPr>
            <a:spLocks noGrp="1" noChangeArrowheads="1"/>
          </p:cNvSpPr>
          <p:nvPr>
            <p:ph type="ftr" sz="quarter" idx="4"/>
          </p:nvPr>
        </p:nvSpPr>
        <p:spPr>
          <a:noFill/>
        </p:spPr>
        <p:txBody>
          <a:bodyPr/>
          <a:lstStyle>
            <a:lvl1pPr algn="l" defTabSz="928688" eaLnBrk="0" hangingPunct="0">
              <a:spcBef>
                <a:spcPct val="30000"/>
              </a:spcBef>
              <a:defRPr sz="1200">
                <a:solidFill>
                  <a:schemeClr val="tx1"/>
                </a:solidFill>
                <a:latin typeface="Times New Roman" panose="02020603050405020304" pitchFamily="18" charset="0"/>
              </a:defRPr>
            </a:lvl1pPr>
            <a:lvl2pPr marL="742950" indent="-285750" algn="l" defTabSz="928688" eaLnBrk="0" hangingPunct="0">
              <a:spcBef>
                <a:spcPct val="30000"/>
              </a:spcBef>
              <a:defRPr sz="1200">
                <a:solidFill>
                  <a:schemeClr val="tx1"/>
                </a:solidFill>
                <a:latin typeface="Times New Roman" panose="02020603050405020304" pitchFamily="18" charset="0"/>
              </a:defRPr>
            </a:lvl2pPr>
            <a:lvl3pPr marL="1143000" indent="-228600" algn="l" defTabSz="928688" eaLnBrk="0" hangingPunct="0">
              <a:spcBef>
                <a:spcPct val="30000"/>
              </a:spcBef>
              <a:defRPr sz="1200">
                <a:solidFill>
                  <a:schemeClr val="tx1"/>
                </a:solidFill>
                <a:latin typeface="Times New Roman" panose="02020603050405020304" pitchFamily="18" charset="0"/>
              </a:defRPr>
            </a:lvl3pPr>
            <a:lvl4pPr marL="1600200" indent="-228600" algn="l" defTabSz="928688" eaLnBrk="0" hangingPunct="0">
              <a:spcBef>
                <a:spcPct val="30000"/>
              </a:spcBef>
              <a:defRPr sz="1200">
                <a:solidFill>
                  <a:schemeClr val="tx1"/>
                </a:solidFill>
                <a:latin typeface="Times New Roman" panose="02020603050405020304" pitchFamily="18" charset="0"/>
              </a:defRPr>
            </a:lvl4pPr>
            <a:lvl5pPr marL="2057400" indent="-228600" algn="l"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mtClean="0"/>
              <a:t>VLSI Design Automation I – © Kia Bazargan</a:t>
            </a: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p:spPr>
        <p:txBody>
          <a:bodyPr/>
          <a:lstStyle/>
          <a:p>
            <a:pPr eaLnBrk="1" hangingPunct="1">
              <a:buFontTx/>
              <a:buChar char="-"/>
            </a:pPr>
            <a:endParaRPr lang="en-US" altLang="en-US" smtClean="0"/>
          </a:p>
        </p:txBody>
      </p:sp>
    </p:spTree>
    <p:extLst>
      <p:ext uri="{BB962C8B-B14F-4D97-AF65-F5344CB8AC3E}">
        <p14:creationId xmlns:p14="http://schemas.microsoft.com/office/powerpoint/2010/main" val="137070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18"/>
          <p:cNvGrpSpPr>
            <a:grpSpLocks/>
          </p:cNvGrpSpPr>
          <p:nvPr userDrawn="1"/>
        </p:nvGrpSpPr>
        <p:grpSpPr bwMode="auto">
          <a:xfrm>
            <a:off x="250825" y="3019425"/>
            <a:ext cx="914400" cy="917575"/>
            <a:chOff x="521" y="164"/>
            <a:chExt cx="576" cy="578"/>
          </a:xfrm>
        </p:grpSpPr>
        <p:sp>
          <p:nvSpPr>
            <p:cNvPr id="5" name="Oval 19"/>
            <p:cNvSpPr>
              <a:spLocks noChangeArrowheads="1"/>
            </p:cNvSpPr>
            <p:nvPr userDrawn="1"/>
          </p:nvSpPr>
          <p:spPr bwMode="auto">
            <a:xfrm>
              <a:off x="521" y="164"/>
              <a:ext cx="576" cy="576"/>
            </a:xfrm>
            <a:prstGeom prst="ellipse">
              <a:avLst/>
            </a:prstGeom>
            <a:gradFill rotWithShape="1">
              <a:gsLst>
                <a:gs pos="0">
                  <a:srgbClr val="FF9933"/>
                </a:gs>
                <a:gs pos="50000">
                  <a:srgbClr val="FFFF66"/>
                </a:gs>
                <a:gs pos="100000">
                  <a:srgbClr val="FF9933"/>
                </a:gs>
              </a:gsLst>
              <a:lin ang="2700000" scaled="1"/>
            </a:gradFill>
            <a:ln w="9525">
              <a:noFill/>
              <a:round/>
              <a:headEnd/>
              <a:tailEnd/>
            </a:ln>
            <a:effectLst/>
          </p:spPr>
          <p:txBody>
            <a:bodyPr wrap="none" anchor="ctr"/>
            <a:lstStyle/>
            <a:p>
              <a:pPr algn="l">
                <a:defRPr/>
              </a:pPr>
              <a:endParaRPr lang="zh-TW" altLang="en-US"/>
            </a:p>
          </p:txBody>
        </p:sp>
        <p:grpSp>
          <p:nvGrpSpPr>
            <p:cNvPr id="6" name="Group 20"/>
            <p:cNvGrpSpPr>
              <a:grpSpLocks/>
            </p:cNvGrpSpPr>
            <p:nvPr userDrawn="1"/>
          </p:nvGrpSpPr>
          <p:grpSpPr bwMode="auto">
            <a:xfrm>
              <a:off x="518" y="164"/>
              <a:ext cx="572" cy="579"/>
              <a:chOff x="1610" y="255"/>
              <a:chExt cx="635" cy="635"/>
            </a:xfrm>
          </p:grpSpPr>
          <p:sp>
            <p:nvSpPr>
              <p:cNvPr id="7" name="Rectangle 21"/>
              <p:cNvSpPr>
                <a:spLocks noChangeArrowheads="1"/>
              </p:cNvSpPr>
              <p:nvPr userDrawn="1"/>
            </p:nvSpPr>
            <p:spPr bwMode="auto">
              <a:xfrm>
                <a:off x="1610" y="255"/>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8" name="Rectangle 22"/>
              <p:cNvSpPr>
                <a:spLocks noChangeArrowheads="1"/>
              </p:cNvSpPr>
              <p:nvPr userDrawn="1"/>
            </p:nvSpPr>
            <p:spPr bwMode="auto">
              <a:xfrm>
                <a:off x="1610" y="34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9" name="Rectangle 23"/>
              <p:cNvSpPr>
                <a:spLocks noChangeArrowheads="1"/>
              </p:cNvSpPr>
              <p:nvPr userDrawn="1"/>
            </p:nvSpPr>
            <p:spPr bwMode="auto">
              <a:xfrm>
                <a:off x="1610" y="43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10" name="Rectangle 24"/>
              <p:cNvSpPr>
                <a:spLocks noChangeArrowheads="1"/>
              </p:cNvSpPr>
              <p:nvPr userDrawn="1"/>
            </p:nvSpPr>
            <p:spPr bwMode="auto">
              <a:xfrm>
                <a:off x="1610" y="527"/>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11" name="Rectangle 25"/>
              <p:cNvSpPr>
                <a:spLocks noChangeArrowheads="1"/>
              </p:cNvSpPr>
              <p:nvPr userDrawn="1"/>
            </p:nvSpPr>
            <p:spPr bwMode="auto">
              <a:xfrm>
                <a:off x="1610" y="618"/>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12" name="Rectangle 26"/>
              <p:cNvSpPr>
                <a:spLocks noChangeArrowheads="1"/>
              </p:cNvSpPr>
              <p:nvPr userDrawn="1"/>
            </p:nvSpPr>
            <p:spPr bwMode="auto">
              <a:xfrm>
                <a:off x="1610" y="70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13" name="Rectangle 27"/>
              <p:cNvSpPr>
                <a:spLocks noChangeArrowheads="1"/>
              </p:cNvSpPr>
              <p:nvPr userDrawn="1"/>
            </p:nvSpPr>
            <p:spPr bwMode="auto">
              <a:xfrm>
                <a:off x="1610" y="79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14" name="Rectangle 28"/>
              <p:cNvSpPr>
                <a:spLocks noChangeArrowheads="1"/>
              </p:cNvSpPr>
              <p:nvPr userDrawn="1"/>
            </p:nvSpPr>
            <p:spPr bwMode="auto">
              <a:xfrm>
                <a:off x="1701" y="255"/>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15" name="Rectangle 29"/>
              <p:cNvSpPr>
                <a:spLocks noChangeArrowheads="1"/>
              </p:cNvSpPr>
              <p:nvPr userDrawn="1"/>
            </p:nvSpPr>
            <p:spPr bwMode="auto">
              <a:xfrm>
                <a:off x="1701" y="34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16" name="Rectangle 30"/>
              <p:cNvSpPr>
                <a:spLocks noChangeArrowheads="1"/>
              </p:cNvSpPr>
              <p:nvPr userDrawn="1"/>
            </p:nvSpPr>
            <p:spPr bwMode="auto">
              <a:xfrm>
                <a:off x="1701" y="43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17" name="Rectangle 31"/>
              <p:cNvSpPr>
                <a:spLocks noChangeArrowheads="1"/>
              </p:cNvSpPr>
              <p:nvPr userDrawn="1"/>
            </p:nvSpPr>
            <p:spPr bwMode="auto">
              <a:xfrm>
                <a:off x="1701" y="527"/>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18" name="Rectangle 32"/>
              <p:cNvSpPr>
                <a:spLocks noChangeArrowheads="1"/>
              </p:cNvSpPr>
              <p:nvPr userDrawn="1"/>
            </p:nvSpPr>
            <p:spPr bwMode="auto">
              <a:xfrm>
                <a:off x="1701" y="618"/>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19" name="Rectangle 33"/>
              <p:cNvSpPr>
                <a:spLocks noChangeArrowheads="1"/>
              </p:cNvSpPr>
              <p:nvPr userDrawn="1"/>
            </p:nvSpPr>
            <p:spPr bwMode="auto">
              <a:xfrm>
                <a:off x="1701" y="70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20" name="Rectangle 34"/>
              <p:cNvSpPr>
                <a:spLocks noChangeArrowheads="1"/>
              </p:cNvSpPr>
              <p:nvPr userDrawn="1"/>
            </p:nvSpPr>
            <p:spPr bwMode="auto">
              <a:xfrm>
                <a:off x="1701" y="79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21" name="Rectangle 35"/>
              <p:cNvSpPr>
                <a:spLocks noChangeArrowheads="1"/>
              </p:cNvSpPr>
              <p:nvPr userDrawn="1"/>
            </p:nvSpPr>
            <p:spPr bwMode="auto">
              <a:xfrm>
                <a:off x="1791" y="255"/>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22" name="Rectangle 36"/>
              <p:cNvSpPr>
                <a:spLocks noChangeArrowheads="1"/>
              </p:cNvSpPr>
              <p:nvPr userDrawn="1"/>
            </p:nvSpPr>
            <p:spPr bwMode="auto">
              <a:xfrm>
                <a:off x="1791" y="34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23" name="Rectangle 37"/>
              <p:cNvSpPr>
                <a:spLocks noChangeArrowheads="1"/>
              </p:cNvSpPr>
              <p:nvPr userDrawn="1"/>
            </p:nvSpPr>
            <p:spPr bwMode="auto">
              <a:xfrm>
                <a:off x="1791" y="43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24" name="Rectangle 38"/>
              <p:cNvSpPr>
                <a:spLocks noChangeArrowheads="1"/>
              </p:cNvSpPr>
              <p:nvPr userDrawn="1"/>
            </p:nvSpPr>
            <p:spPr bwMode="auto">
              <a:xfrm>
                <a:off x="1791" y="527"/>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25" name="Rectangle 39"/>
              <p:cNvSpPr>
                <a:spLocks noChangeArrowheads="1"/>
              </p:cNvSpPr>
              <p:nvPr userDrawn="1"/>
            </p:nvSpPr>
            <p:spPr bwMode="auto">
              <a:xfrm>
                <a:off x="1791" y="618"/>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26" name="Rectangle 40"/>
              <p:cNvSpPr>
                <a:spLocks noChangeArrowheads="1"/>
              </p:cNvSpPr>
              <p:nvPr userDrawn="1"/>
            </p:nvSpPr>
            <p:spPr bwMode="auto">
              <a:xfrm>
                <a:off x="1791" y="70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27" name="Rectangle 41"/>
              <p:cNvSpPr>
                <a:spLocks noChangeArrowheads="1"/>
              </p:cNvSpPr>
              <p:nvPr userDrawn="1"/>
            </p:nvSpPr>
            <p:spPr bwMode="auto">
              <a:xfrm>
                <a:off x="1791" y="79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28" name="Rectangle 42"/>
              <p:cNvSpPr>
                <a:spLocks noChangeArrowheads="1"/>
              </p:cNvSpPr>
              <p:nvPr userDrawn="1"/>
            </p:nvSpPr>
            <p:spPr bwMode="auto">
              <a:xfrm>
                <a:off x="1882" y="255"/>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29" name="Rectangle 43"/>
              <p:cNvSpPr>
                <a:spLocks noChangeArrowheads="1"/>
              </p:cNvSpPr>
              <p:nvPr userDrawn="1"/>
            </p:nvSpPr>
            <p:spPr bwMode="auto">
              <a:xfrm>
                <a:off x="1882" y="34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30" name="Rectangle 44"/>
              <p:cNvSpPr>
                <a:spLocks noChangeArrowheads="1"/>
              </p:cNvSpPr>
              <p:nvPr userDrawn="1"/>
            </p:nvSpPr>
            <p:spPr bwMode="auto">
              <a:xfrm>
                <a:off x="1882" y="43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31" name="Rectangle 45"/>
              <p:cNvSpPr>
                <a:spLocks noChangeArrowheads="1"/>
              </p:cNvSpPr>
              <p:nvPr userDrawn="1"/>
            </p:nvSpPr>
            <p:spPr bwMode="auto">
              <a:xfrm>
                <a:off x="1882" y="527"/>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32" name="Rectangle 46"/>
              <p:cNvSpPr>
                <a:spLocks noChangeArrowheads="1"/>
              </p:cNvSpPr>
              <p:nvPr userDrawn="1"/>
            </p:nvSpPr>
            <p:spPr bwMode="auto">
              <a:xfrm>
                <a:off x="1882" y="618"/>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33" name="Rectangle 47"/>
              <p:cNvSpPr>
                <a:spLocks noChangeArrowheads="1"/>
              </p:cNvSpPr>
              <p:nvPr userDrawn="1"/>
            </p:nvSpPr>
            <p:spPr bwMode="auto">
              <a:xfrm>
                <a:off x="1882" y="70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34" name="Rectangle 48"/>
              <p:cNvSpPr>
                <a:spLocks noChangeArrowheads="1"/>
              </p:cNvSpPr>
              <p:nvPr userDrawn="1"/>
            </p:nvSpPr>
            <p:spPr bwMode="auto">
              <a:xfrm>
                <a:off x="1882" y="79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35" name="Rectangle 49"/>
              <p:cNvSpPr>
                <a:spLocks noChangeArrowheads="1"/>
              </p:cNvSpPr>
              <p:nvPr userDrawn="1"/>
            </p:nvSpPr>
            <p:spPr bwMode="auto">
              <a:xfrm>
                <a:off x="1973" y="255"/>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36" name="Rectangle 50"/>
              <p:cNvSpPr>
                <a:spLocks noChangeArrowheads="1"/>
              </p:cNvSpPr>
              <p:nvPr userDrawn="1"/>
            </p:nvSpPr>
            <p:spPr bwMode="auto">
              <a:xfrm>
                <a:off x="1973" y="34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37" name="Rectangle 51"/>
              <p:cNvSpPr>
                <a:spLocks noChangeArrowheads="1"/>
              </p:cNvSpPr>
              <p:nvPr userDrawn="1"/>
            </p:nvSpPr>
            <p:spPr bwMode="auto">
              <a:xfrm>
                <a:off x="1973" y="43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38" name="Rectangle 52"/>
              <p:cNvSpPr>
                <a:spLocks noChangeArrowheads="1"/>
              </p:cNvSpPr>
              <p:nvPr userDrawn="1"/>
            </p:nvSpPr>
            <p:spPr bwMode="auto">
              <a:xfrm>
                <a:off x="1973" y="527"/>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39" name="Rectangle 53"/>
              <p:cNvSpPr>
                <a:spLocks noChangeArrowheads="1"/>
              </p:cNvSpPr>
              <p:nvPr userDrawn="1"/>
            </p:nvSpPr>
            <p:spPr bwMode="auto">
              <a:xfrm>
                <a:off x="1973" y="618"/>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0" name="Rectangle 54"/>
              <p:cNvSpPr>
                <a:spLocks noChangeArrowheads="1"/>
              </p:cNvSpPr>
              <p:nvPr userDrawn="1"/>
            </p:nvSpPr>
            <p:spPr bwMode="auto">
              <a:xfrm>
                <a:off x="1973" y="709"/>
                <a:ext cx="91" cy="91"/>
              </a:xfrm>
              <a:prstGeom prst="rect">
                <a:avLst/>
              </a:prstGeom>
              <a:noFill/>
              <a:ln w="12700">
                <a:solidFill>
                  <a:schemeClr val="bg1"/>
                </a:solidFill>
                <a:miter lim="800000"/>
                <a:headEnd/>
                <a:tailEnd/>
              </a:ln>
              <a:effectLst/>
            </p:spPr>
            <p:txBody>
              <a:bodyPr wrap="none" anchor="ctr"/>
              <a:lstStyle/>
              <a:p>
                <a:pPr algn="l">
                  <a:defRPr/>
                </a:pPr>
                <a:endParaRPr lang="zh-TW" altLang="en-US"/>
              </a:p>
            </p:txBody>
          </p:sp>
          <p:sp>
            <p:nvSpPr>
              <p:cNvPr id="41" name="Rectangle 55"/>
              <p:cNvSpPr>
                <a:spLocks noChangeArrowheads="1"/>
              </p:cNvSpPr>
              <p:nvPr userDrawn="1"/>
            </p:nvSpPr>
            <p:spPr bwMode="auto">
              <a:xfrm>
                <a:off x="1973" y="79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 name="Rectangle 56"/>
              <p:cNvSpPr>
                <a:spLocks noChangeArrowheads="1"/>
              </p:cNvSpPr>
              <p:nvPr userDrawn="1"/>
            </p:nvSpPr>
            <p:spPr bwMode="auto">
              <a:xfrm>
                <a:off x="2064" y="255"/>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3" name="Rectangle 57"/>
              <p:cNvSpPr>
                <a:spLocks noChangeArrowheads="1"/>
              </p:cNvSpPr>
              <p:nvPr userDrawn="1"/>
            </p:nvSpPr>
            <p:spPr bwMode="auto">
              <a:xfrm>
                <a:off x="2064" y="34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4" name="Rectangle 58"/>
              <p:cNvSpPr>
                <a:spLocks noChangeArrowheads="1"/>
              </p:cNvSpPr>
              <p:nvPr userDrawn="1"/>
            </p:nvSpPr>
            <p:spPr bwMode="auto">
              <a:xfrm>
                <a:off x="2064" y="43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5" name="Rectangle 59"/>
              <p:cNvSpPr>
                <a:spLocks noChangeArrowheads="1"/>
              </p:cNvSpPr>
              <p:nvPr userDrawn="1"/>
            </p:nvSpPr>
            <p:spPr bwMode="auto">
              <a:xfrm>
                <a:off x="2064" y="527"/>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6" name="Rectangle 60"/>
              <p:cNvSpPr>
                <a:spLocks noChangeArrowheads="1"/>
              </p:cNvSpPr>
              <p:nvPr userDrawn="1"/>
            </p:nvSpPr>
            <p:spPr bwMode="auto">
              <a:xfrm>
                <a:off x="2064" y="618"/>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7" name="Rectangle 61"/>
              <p:cNvSpPr>
                <a:spLocks noChangeArrowheads="1"/>
              </p:cNvSpPr>
              <p:nvPr userDrawn="1"/>
            </p:nvSpPr>
            <p:spPr bwMode="auto">
              <a:xfrm>
                <a:off x="2064" y="70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8" name="Rectangle 62"/>
              <p:cNvSpPr>
                <a:spLocks noChangeArrowheads="1"/>
              </p:cNvSpPr>
              <p:nvPr userDrawn="1"/>
            </p:nvSpPr>
            <p:spPr bwMode="auto">
              <a:xfrm>
                <a:off x="2064" y="79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9" name="Rectangle 63"/>
              <p:cNvSpPr>
                <a:spLocks noChangeArrowheads="1"/>
              </p:cNvSpPr>
              <p:nvPr userDrawn="1"/>
            </p:nvSpPr>
            <p:spPr bwMode="auto">
              <a:xfrm>
                <a:off x="2154" y="255"/>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50" name="Rectangle 64"/>
              <p:cNvSpPr>
                <a:spLocks noChangeArrowheads="1"/>
              </p:cNvSpPr>
              <p:nvPr userDrawn="1"/>
            </p:nvSpPr>
            <p:spPr bwMode="auto">
              <a:xfrm>
                <a:off x="2154" y="34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51" name="Rectangle 65"/>
              <p:cNvSpPr>
                <a:spLocks noChangeArrowheads="1"/>
              </p:cNvSpPr>
              <p:nvPr userDrawn="1"/>
            </p:nvSpPr>
            <p:spPr bwMode="auto">
              <a:xfrm>
                <a:off x="2154" y="43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52" name="Rectangle 66"/>
              <p:cNvSpPr>
                <a:spLocks noChangeArrowheads="1"/>
              </p:cNvSpPr>
              <p:nvPr userDrawn="1"/>
            </p:nvSpPr>
            <p:spPr bwMode="auto">
              <a:xfrm>
                <a:off x="2154" y="527"/>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53" name="Rectangle 67"/>
              <p:cNvSpPr>
                <a:spLocks noChangeArrowheads="1"/>
              </p:cNvSpPr>
              <p:nvPr userDrawn="1"/>
            </p:nvSpPr>
            <p:spPr bwMode="auto">
              <a:xfrm>
                <a:off x="2154" y="618"/>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54" name="Rectangle 68"/>
              <p:cNvSpPr>
                <a:spLocks noChangeArrowheads="1"/>
              </p:cNvSpPr>
              <p:nvPr userDrawn="1"/>
            </p:nvSpPr>
            <p:spPr bwMode="auto">
              <a:xfrm>
                <a:off x="2154" y="70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55" name="Rectangle 69"/>
              <p:cNvSpPr>
                <a:spLocks noChangeArrowheads="1"/>
              </p:cNvSpPr>
              <p:nvPr userDrawn="1"/>
            </p:nvSpPr>
            <p:spPr bwMode="auto">
              <a:xfrm>
                <a:off x="2154" y="79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grpSp>
      </p:grpSp>
      <p:grpSp>
        <p:nvGrpSpPr>
          <p:cNvPr id="56" name="Group 73"/>
          <p:cNvGrpSpPr>
            <a:grpSpLocks/>
          </p:cNvGrpSpPr>
          <p:nvPr userDrawn="1"/>
        </p:nvGrpSpPr>
        <p:grpSpPr bwMode="auto">
          <a:xfrm>
            <a:off x="127000" y="3602038"/>
            <a:ext cx="8882063" cy="547687"/>
            <a:chOff x="80" y="1847"/>
            <a:chExt cx="5595" cy="345"/>
          </a:xfrm>
        </p:grpSpPr>
        <p:sp>
          <p:nvSpPr>
            <p:cNvPr id="57" name="Rectangle 70"/>
            <p:cNvSpPr>
              <a:spLocks noChangeArrowheads="1"/>
            </p:cNvSpPr>
            <p:nvPr userDrawn="1"/>
          </p:nvSpPr>
          <p:spPr bwMode="ltGray">
            <a:xfrm>
              <a:off x="341" y="2013"/>
              <a:ext cx="266" cy="179"/>
            </a:xfrm>
            <a:prstGeom prst="rect">
              <a:avLst/>
            </a:prstGeom>
            <a:solidFill>
              <a:schemeClr val="folHlink"/>
            </a:solidFill>
            <a:ln w="9525">
              <a:noFill/>
              <a:miter lim="800000"/>
              <a:headEnd/>
              <a:tailEnd/>
            </a:ln>
            <a:effectLst/>
          </p:spPr>
          <p:txBody>
            <a:bodyPr wrap="none" anchor="ctr"/>
            <a:lstStyle/>
            <a:p>
              <a:pPr>
                <a:defRPr/>
              </a:pPr>
              <a:endParaRPr lang="zh-TW" altLang="zh-TW" sz="2400" i="0">
                <a:latin typeface="Arial" charset="0"/>
                <a:ea typeface="標楷體" pitchFamily="65" charset="-120"/>
              </a:endParaRPr>
            </a:p>
          </p:txBody>
        </p:sp>
        <p:sp>
          <p:nvSpPr>
            <p:cNvPr id="58" name="Rectangle 71"/>
            <p:cNvSpPr>
              <a:spLocks noChangeArrowheads="1"/>
            </p:cNvSpPr>
            <p:nvPr userDrawn="1"/>
          </p:nvSpPr>
          <p:spPr bwMode="ltGray">
            <a:xfrm>
              <a:off x="574" y="2013"/>
              <a:ext cx="232" cy="179"/>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TW" altLang="zh-TW" sz="2400" i="0">
                <a:latin typeface="Arial" charset="0"/>
                <a:ea typeface="標楷體" pitchFamily="65" charset="-120"/>
              </a:endParaRPr>
            </a:p>
          </p:txBody>
        </p:sp>
        <p:sp>
          <p:nvSpPr>
            <p:cNvPr id="59" name="Rectangle 72"/>
            <p:cNvSpPr>
              <a:spLocks noChangeArrowheads="1"/>
            </p:cNvSpPr>
            <p:nvPr userDrawn="1"/>
          </p:nvSpPr>
          <p:spPr bwMode="ltGray">
            <a:xfrm>
              <a:off x="80" y="1847"/>
              <a:ext cx="353" cy="211"/>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TW" altLang="zh-TW" sz="2400" i="0">
                <a:latin typeface="Arial" charset="0"/>
                <a:ea typeface="標楷體" pitchFamily="65" charset="-120"/>
              </a:endParaRPr>
            </a:p>
          </p:txBody>
        </p:sp>
        <p:sp>
          <p:nvSpPr>
            <p:cNvPr id="60"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l">
                <a:defRPr/>
              </a:pPr>
              <a:endParaRPr lang="zh-TW" altLang="en-US"/>
            </a:p>
          </p:txBody>
        </p:sp>
      </p:grpSp>
      <p:sp>
        <p:nvSpPr>
          <p:cNvPr id="5132" name="Rectangle 12"/>
          <p:cNvSpPr>
            <a:spLocks noGrp="1" noChangeArrowheads="1"/>
          </p:cNvSpPr>
          <p:nvPr>
            <p:ph type="ctrTitle"/>
          </p:nvPr>
        </p:nvSpPr>
        <p:spPr>
          <a:xfrm>
            <a:off x="611188" y="981075"/>
            <a:ext cx="8208962" cy="2879725"/>
          </a:xfrm>
        </p:spPr>
        <p:txBody>
          <a:bodyPr/>
          <a:lstStyle>
            <a:lvl1pPr>
              <a:defRPr/>
            </a:lvl1pPr>
          </a:lstStyle>
          <a:p>
            <a:r>
              <a:rPr lang="zh-TW" altLang="en-US"/>
              <a:t>按一下以編輯母片標題樣式</a:t>
            </a:r>
          </a:p>
        </p:txBody>
      </p:sp>
      <p:sp>
        <p:nvSpPr>
          <p:cNvPr id="5133" name="Rectangle 13"/>
          <p:cNvSpPr>
            <a:spLocks noGrp="1" noChangeArrowheads="1"/>
          </p:cNvSpPr>
          <p:nvPr>
            <p:ph type="subTitle" idx="1"/>
          </p:nvPr>
        </p:nvSpPr>
        <p:spPr>
          <a:xfrm>
            <a:off x="1371600" y="4221163"/>
            <a:ext cx="6400800" cy="1417637"/>
          </a:xfrm>
        </p:spPr>
        <p:txBody>
          <a:bodyPr/>
          <a:lstStyle>
            <a:lvl1pPr marL="0" indent="0" algn="ctr">
              <a:buFont typeface="Wingdings" pitchFamily="2" charset="2"/>
              <a:buNone/>
              <a:defRPr/>
            </a:lvl1pPr>
          </a:lstStyle>
          <a:p>
            <a:r>
              <a:rPr lang="zh-TW" altLang="en-US"/>
              <a:t>按一下以編輯母片副標題樣式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3600"/>
            </a:lvl1pPr>
          </a:lstStyle>
          <a:p>
            <a:r>
              <a:rPr lang="zh-TW" altLang="en-US" dirty="0" smtClean="0"/>
              <a:t>按一下以編輯母片標題樣式</a:t>
            </a:r>
            <a:endParaRPr lang="zh-TW" altLang="en-US" dirty="0"/>
          </a:p>
        </p:txBody>
      </p:sp>
      <p:sp>
        <p:nvSpPr>
          <p:cNvPr id="3" name="內容版面配置區 2"/>
          <p:cNvSpPr>
            <a:spLocks noGrp="1"/>
          </p:cNvSpPr>
          <p:nvPr>
            <p:ph idx="1" hasCustomPrompt="1"/>
          </p:nvPr>
        </p:nvSpPr>
        <p:spPr>
          <a:xfrm>
            <a:off x="395536" y="1124744"/>
            <a:ext cx="8748464" cy="5688631"/>
          </a:xfrm>
        </p:spPr>
        <p:txBody>
          <a:bodyPr/>
          <a:lstStyle>
            <a:lvl1pPr>
              <a:defRPr sz="2800"/>
            </a:lvl1pPr>
            <a:lvl2pPr>
              <a:defRPr sz="2400"/>
            </a:lvl2pPr>
            <a:lvl3pPr>
              <a:defRPr sz="2000"/>
            </a:lvl3pPr>
            <a:lvl4pPr>
              <a:defRPr sz="2800"/>
            </a:lvl4pPr>
            <a:lvl5pPr>
              <a:defRPr sz="28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971550" y="1052513"/>
            <a:ext cx="3914775"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38725" y="1052513"/>
            <a:ext cx="3916363"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066800"/>
            <a:ext cx="4114800" cy="5562600"/>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114800" cy="5562600"/>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fld id="{6A9E970B-CCFF-4142-AB1B-4A5030EC68CA}" type="slidenum">
              <a:rPr lang="en-US" altLang="zh-TW"/>
              <a:pPr/>
              <a:t>‹#›</a:t>
            </a:fld>
            <a:endParaRPr lang="en-US" altLang="zh-TW"/>
          </a:p>
        </p:txBody>
      </p:sp>
    </p:spTree>
    <p:extLst>
      <p:ext uri="{BB962C8B-B14F-4D97-AF65-F5344CB8AC3E}">
        <p14:creationId xmlns:p14="http://schemas.microsoft.com/office/powerpoint/2010/main" val="99498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066800"/>
            <a:ext cx="4114800" cy="5562600"/>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114800" cy="2705100"/>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114800" cy="2705100"/>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a:ln/>
        </p:spPr>
        <p:txBody>
          <a:bodyPr/>
          <a:lstStyle>
            <a:lvl1pPr>
              <a:defRPr/>
            </a:lvl1pPr>
          </a:lstStyle>
          <a:p>
            <a:fld id="{D49EF7EE-1B49-4EDC-A271-2AF5E0878A04}" type="slidenum">
              <a:rPr lang="en-US" altLang="zh-TW"/>
              <a:pPr/>
              <a:t>‹#›</a:t>
            </a:fld>
            <a:endParaRPr lang="en-US" altLang="zh-TW"/>
          </a:p>
        </p:txBody>
      </p:sp>
    </p:spTree>
    <p:extLst>
      <p:ext uri="{BB962C8B-B14F-4D97-AF65-F5344CB8AC3E}">
        <p14:creationId xmlns:p14="http://schemas.microsoft.com/office/powerpoint/2010/main" val="23138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1150938" y="214313"/>
            <a:ext cx="7793037" cy="693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dirty="0" smtClean="0"/>
              <a:t>按一下以編輯母片標題樣式</a:t>
            </a:r>
          </a:p>
        </p:txBody>
      </p:sp>
      <p:sp>
        <p:nvSpPr>
          <p:cNvPr id="1027" name="Rectangle 10"/>
          <p:cNvSpPr>
            <a:spLocks noGrp="1" noChangeArrowheads="1"/>
          </p:cNvSpPr>
          <p:nvPr>
            <p:ph type="body" idx="1"/>
          </p:nvPr>
        </p:nvSpPr>
        <p:spPr bwMode="auto">
          <a:xfrm>
            <a:off x="381183" y="1136650"/>
            <a:ext cx="8762817" cy="5435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p>
          <a:p>
            <a:pPr lvl="2"/>
            <a:r>
              <a:rPr lang="zh-TW" altLang="en-US" dirty="0" smtClean="0"/>
              <a:t>第三層</a:t>
            </a:r>
          </a:p>
        </p:txBody>
      </p:sp>
      <p:sp>
        <p:nvSpPr>
          <p:cNvPr id="4111" name="Text Box 15"/>
          <p:cNvSpPr txBox="1">
            <a:spLocks noChangeArrowheads="1"/>
          </p:cNvSpPr>
          <p:nvPr userDrawn="1"/>
        </p:nvSpPr>
        <p:spPr bwMode="auto">
          <a:xfrm>
            <a:off x="0" y="6575425"/>
            <a:ext cx="9144000" cy="338554"/>
          </a:xfrm>
          <a:prstGeom prst="rect">
            <a:avLst/>
          </a:prstGeom>
          <a:noFill/>
          <a:ln w="9525">
            <a:noFill/>
            <a:miter lim="800000"/>
            <a:headEnd/>
            <a:tailEnd/>
          </a:ln>
        </p:spPr>
        <p:txBody>
          <a:bodyPr>
            <a:spAutoFit/>
          </a:bodyPr>
          <a:lstStyle/>
          <a:p>
            <a:pPr algn="l">
              <a:tabLst>
                <a:tab pos="4486275" algn="ctr"/>
                <a:tab pos="8956675" algn="r"/>
              </a:tabLst>
              <a:defRPr/>
            </a:pPr>
            <a:fld id="{EB4735D6-118F-4D4A-AA20-C1AC1EC36724}" type="slidenum">
              <a:rPr lang="en-US" altLang="zh-TW" sz="1600" b="1" i="0" smtClean="0">
                <a:solidFill>
                  <a:schemeClr val="folHlink"/>
                </a:solidFill>
                <a:latin typeface="Arial" pitchFamily="34" charset="0"/>
                <a:ea typeface="標楷體" pitchFamily="65" charset="-120"/>
              </a:rPr>
              <a:pPr algn="l">
                <a:tabLst>
                  <a:tab pos="4486275" algn="ctr"/>
                  <a:tab pos="8956675" algn="r"/>
                </a:tabLst>
                <a:defRPr/>
              </a:pPr>
              <a:t>‹#›</a:t>
            </a:fld>
            <a:r>
              <a:rPr lang="en-US" altLang="zh-TW" sz="1400" b="1" i="0" dirty="0" smtClean="0">
                <a:solidFill>
                  <a:schemeClr val="folHlink"/>
                </a:solidFill>
                <a:latin typeface="Arial" pitchFamily="34" charset="0"/>
                <a:ea typeface="標楷體" pitchFamily="65" charset="-120"/>
              </a:rPr>
              <a:t>	</a:t>
            </a:r>
            <a:r>
              <a:rPr lang="en-US" altLang="zh-TW" sz="1200" i="0" dirty="0">
                <a:solidFill>
                  <a:schemeClr val="folHlink"/>
                </a:solidFill>
                <a:latin typeface="Arial" pitchFamily="34" charset="0"/>
                <a:ea typeface="標楷體" pitchFamily="65" charset="-120"/>
              </a:rPr>
              <a:t>	</a:t>
            </a:r>
            <a:r>
              <a:rPr lang="en-US" altLang="zh-TW" sz="1000" i="0" dirty="0">
                <a:solidFill>
                  <a:schemeClr val="folHlink"/>
                </a:solidFill>
                <a:latin typeface="Arial" pitchFamily="34" charset="0"/>
                <a:ea typeface="標楷體" pitchFamily="65" charset="-120"/>
              </a:rPr>
              <a:t>T.-C. HUANG, NCUE</a:t>
            </a:r>
          </a:p>
        </p:txBody>
      </p:sp>
      <p:grpSp>
        <p:nvGrpSpPr>
          <p:cNvPr id="1029" name="Group 83"/>
          <p:cNvGrpSpPr>
            <a:grpSpLocks/>
          </p:cNvGrpSpPr>
          <p:nvPr userDrawn="1"/>
        </p:nvGrpSpPr>
        <p:grpSpPr bwMode="auto">
          <a:xfrm>
            <a:off x="250825" y="109538"/>
            <a:ext cx="914400" cy="917575"/>
            <a:chOff x="521" y="164"/>
            <a:chExt cx="576" cy="578"/>
          </a:xfrm>
        </p:grpSpPr>
        <p:sp>
          <p:nvSpPr>
            <p:cNvPr id="4180" name="Oval 84"/>
            <p:cNvSpPr>
              <a:spLocks noChangeArrowheads="1"/>
            </p:cNvSpPr>
            <p:nvPr userDrawn="1"/>
          </p:nvSpPr>
          <p:spPr bwMode="auto">
            <a:xfrm>
              <a:off x="521" y="164"/>
              <a:ext cx="576" cy="576"/>
            </a:xfrm>
            <a:prstGeom prst="ellipse">
              <a:avLst/>
            </a:prstGeom>
            <a:gradFill rotWithShape="1">
              <a:gsLst>
                <a:gs pos="0">
                  <a:srgbClr val="FF9933"/>
                </a:gs>
                <a:gs pos="50000">
                  <a:srgbClr val="FFFF66"/>
                </a:gs>
                <a:gs pos="100000">
                  <a:srgbClr val="FF9933"/>
                </a:gs>
              </a:gsLst>
              <a:lin ang="2700000" scaled="1"/>
            </a:gradFill>
            <a:ln w="9525">
              <a:noFill/>
              <a:round/>
              <a:headEnd/>
              <a:tailEnd/>
            </a:ln>
            <a:effectLst/>
          </p:spPr>
          <p:txBody>
            <a:bodyPr wrap="none" anchor="ctr"/>
            <a:lstStyle/>
            <a:p>
              <a:pPr algn="l">
                <a:defRPr/>
              </a:pPr>
              <a:endParaRPr lang="zh-TW" altLang="en-US"/>
            </a:p>
          </p:txBody>
        </p:sp>
        <p:grpSp>
          <p:nvGrpSpPr>
            <p:cNvPr id="1036" name="Group 85"/>
            <p:cNvGrpSpPr>
              <a:grpSpLocks/>
            </p:cNvGrpSpPr>
            <p:nvPr userDrawn="1"/>
          </p:nvGrpSpPr>
          <p:grpSpPr bwMode="auto">
            <a:xfrm>
              <a:off x="521" y="164"/>
              <a:ext cx="573" cy="578"/>
              <a:chOff x="1610" y="255"/>
              <a:chExt cx="635" cy="635"/>
            </a:xfrm>
          </p:grpSpPr>
          <p:sp>
            <p:nvSpPr>
              <p:cNvPr id="4182" name="Rectangle 86"/>
              <p:cNvSpPr>
                <a:spLocks noChangeArrowheads="1"/>
              </p:cNvSpPr>
              <p:nvPr userDrawn="1"/>
            </p:nvSpPr>
            <p:spPr bwMode="auto">
              <a:xfrm>
                <a:off x="1610" y="255"/>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83" name="Rectangle 87"/>
              <p:cNvSpPr>
                <a:spLocks noChangeArrowheads="1"/>
              </p:cNvSpPr>
              <p:nvPr userDrawn="1"/>
            </p:nvSpPr>
            <p:spPr bwMode="auto">
              <a:xfrm>
                <a:off x="1610" y="34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84" name="Rectangle 88"/>
              <p:cNvSpPr>
                <a:spLocks noChangeArrowheads="1"/>
              </p:cNvSpPr>
              <p:nvPr userDrawn="1"/>
            </p:nvSpPr>
            <p:spPr bwMode="auto">
              <a:xfrm>
                <a:off x="1610" y="43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85" name="Rectangle 89"/>
              <p:cNvSpPr>
                <a:spLocks noChangeArrowheads="1"/>
              </p:cNvSpPr>
              <p:nvPr userDrawn="1"/>
            </p:nvSpPr>
            <p:spPr bwMode="auto">
              <a:xfrm>
                <a:off x="1610" y="527"/>
                <a:ext cx="91" cy="90"/>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86" name="Rectangle 90"/>
              <p:cNvSpPr>
                <a:spLocks noChangeArrowheads="1"/>
              </p:cNvSpPr>
              <p:nvPr userDrawn="1"/>
            </p:nvSpPr>
            <p:spPr bwMode="auto">
              <a:xfrm>
                <a:off x="1610" y="618"/>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87" name="Rectangle 91"/>
              <p:cNvSpPr>
                <a:spLocks noChangeArrowheads="1"/>
              </p:cNvSpPr>
              <p:nvPr userDrawn="1"/>
            </p:nvSpPr>
            <p:spPr bwMode="auto">
              <a:xfrm>
                <a:off x="1610" y="70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88" name="Rectangle 92"/>
              <p:cNvSpPr>
                <a:spLocks noChangeArrowheads="1"/>
              </p:cNvSpPr>
              <p:nvPr userDrawn="1"/>
            </p:nvSpPr>
            <p:spPr bwMode="auto">
              <a:xfrm>
                <a:off x="1610" y="79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89" name="Rectangle 93"/>
              <p:cNvSpPr>
                <a:spLocks noChangeArrowheads="1"/>
              </p:cNvSpPr>
              <p:nvPr userDrawn="1"/>
            </p:nvSpPr>
            <p:spPr bwMode="auto">
              <a:xfrm>
                <a:off x="1701" y="255"/>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90" name="Rectangle 94"/>
              <p:cNvSpPr>
                <a:spLocks noChangeArrowheads="1"/>
              </p:cNvSpPr>
              <p:nvPr userDrawn="1"/>
            </p:nvSpPr>
            <p:spPr bwMode="auto">
              <a:xfrm>
                <a:off x="1701" y="34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91" name="Rectangle 95"/>
              <p:cNvSpPr>
                <a:spLocks noChangeArrowheads="1"/>
              </p:cNvSpPr>
              <p:nvPr userDrawn="1"/>
            </p:nvSpPr>
            <p:spPr bwMode="auto">
              <a:xfrm>
                <a:off x="1701" y="43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92" name="Rectangle 96"/>
              <p:cNvSpPr>
                <a:spLocks noChangeArrowheads="1"/>
              </p:cNvSpPr>
              <p:nvPr userDrawn="1"/>
            </p:nvSpPr>
            <p:spPr bwMode="auto">
              <a:xfrm>
                <a:off x="1701" y="527"/>
                <a:ext cx="91" cy="90"/>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93" name="Rectangle 97"/>
              <p:cNvSpPr>
                <a:spLocks noChangeArrowheads="1"/>
              </p:cNvSpPr>
              <p:nvPr userDrawn="1"/>
            </p:nvSpPr>
            <p:spPr bwMode="auto">
              <a:xfrm>
                <a:off x="1701" y="618"/>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94" name="Rectangle 98"/>
              <p:cNvSpPr>
                <a:spLocks noChangeArrowheads="1"/>
              </p:cNvSpPr>
              <p:nvPr userDrawn="1"/>
            </p:nvSpPr>
            <p:spPr bwMode="auto">
              <a:xfrm>
                <a:off x="1701" y="70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95" name="Rectangle 99"/>
              <p:cNvSpPr>
                <a:spLocks noChangeArrowheads="1"/>
              </p:cNvSpPr>
              <p:nvPr userDrawn="1"/>
            </p:nvSpPr>
            <p:spPr bwMode="auto">
              <a:xfrm>
                <a:off x="1701" y="79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96" name="Rectangle 100"/>
              <p:cNvSpPr>
                <a:spLocks noChangeArrowheads="1"/>
              </p:cNvSpPr>
              <p:nvPr userDrawn="1"/>
            </p:nvSpPr>
            <p:spPr bwMode="auto">
              <a:xfrm>
                <a:off x="1791" y="255"/>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97" name="Rectangle 101"/>
              <p:cNvSpPr>
                <a:spLocks noChangeArrowheads="1"/>
              </p:cNvSpPr>
              <p:nvPr userDrawn="1"/>
            </p:nvSpPr>
            <p:spPr bwMode="auto">
              <a:xfrm>
                <a:off x="1791" y="34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98" name="Rectangle 102"/>
              <p:cNvSpPr>
                <a:spLocks noChangeArrowheads="1"/>
              </p:cNvSpPr>
              <p:nvPr userDrawn="1"/>
            </p:nvSpPr>
            <p:spPr bwMode="auto">
              <a:xfrm>
                <a:off x="1791" y="43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199" name="Rectangle 103"/>
              <p:cNvSpPr>
                <a:spLocks noChangeArrowheads="1"/>
              </p:cNvSpPr>
              <p:nvPr userDrawn="1"/>
            </p:nvSpPr>
            <p:spPr bwMode="auto">
              <a:xfrm>
                <a:off x="1791" y="527"/>
                <a:ext cx="91" cy="90"/>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00" name="Rectangle 104"/>
              <p:cNvSpPr>
                <a:spLocks noChangeArrowheads="1"/>
              </p:cNvSpPr>
              <p:nvPr userDrawn="1"/>
            </p:nvSpPr>
            <p:spPr bwMode="auto">
              <a:xfrm>
                <a:off x="1791" y="618"/>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01" name="Rectangle 105"/>
              <p:cNvSpPr>
                <a:spLocks noChangeArrowheads="1"/>
              </p:cNvSpPr>
              <p:nvPr userDrawn="1"/>
            </p:nvSpPr>
            <p:spPr bwMode="auto">
              <a:xfrm>
                <a:off x="1791" y="70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02" name="Rectangle 106"/>
              <p:cNvSpPr>
                <a:spLocks noChangeArrowheads="1"/>
              </p:cNvSpPr>
              <p:nvPr userDrawn="1"/>
            </p:nvSpPr>
            <p:spPr bwMode="auto">
              <a:xfrm>
                <a:off x="1791" y="79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03" name="Rectangle 107"/>
              <p:cNvSpPr>
                <a:spLocks noChangeArrowheads="1"/>
              </p:cNvSpPr>
              <p:nvPr userDrawn="1"/>
            </p:nvSpPr>
            <p:spPr bwMode="auto">
              <a:xfrm>
                <a:off x="1882" y="255"/>
                <a:ext cx="92"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04" name="Rectangle 108"/>
              <p:cNvSpPr>
                <a:spLocks noChangeArrowheads="1"/>
              </p:cNvSpPr>
              <p:nvPr userDrawn="1"/>
            </p:nvSpPr>
            <p:spPr bwMode="auto">
              <a:xfrm>
                <a:off x="1882" y="346"/>
                <a:ext cx="92"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05" name="Rectangle 109"/>
              <p:cNvSpPr>
                <a:spLocks noChangeArrowheads="1"/>
              </p:cNvSpPr>
              <p:nvPr userDrawn="1"/>
            </p:nvSpPr>
            <p:spPr bwMode="auto">
              <a:xfrm>
                <a:off x="1882" y="436"/>
                <a:ext cx="92"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06" name="Rectangle 110"/>
              <p:cNvSpPr>
                <a:spLocks noChangeArrowheads="1"/>
              </p:cNvSpPr>
              <p:nvPr userDrawn="1"/>
            </p:nvSpPr>
            <p:spPr bwMode="auto">
              <a:xfrm>
                <a:off x="1882" y="527"/>
                <a:ext cx="92" cy="90"/>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07" name="Rectangle 111"/>
              <p:cNvSpPr>
                <a:spLocks noChangeArrowheads="1"/>
              </p:cNvSpPr>
              <p:nvPr userDrawn="1"/>
            </p:nvSpPr>
            <p:spPr bwMode="auto">
              <a:xfrm>
                <a:off x="1882" y="618"/>
                <a:ext cx="92"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08" name="Rectangle 112"/>
              <p:cNvSpPr>
                <a:spLocks noChangeArrowheads="1"/>
              </p:cNvSpPr>
              <p:nvPr userDrawn="1"/>
            </p:nvSpPr>
            <p:spPr bwMode="auto">
              <a:xfrm>
                <a:off x="1882" y="709"/>
                <a:ext cx="92"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09" name="Rectangle 113"/>
              <p:cNvSpPr>
                <a:spLocks noChangeArrowheads="1"/>
              </p:cNvSpPr>
              <p:nvPr userDrawn="1"/>
            </p:nvSpPr>
            <p:spPr bwMode="auto">
              <a:xfrm>
                <a:off x="1882" y="799"/>
                <a:ext cx="92"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10" name="Rectangle 114"/>
              <p:cNvSpPr>
                <a:spLocks noChangeArrowheads="1"/>
              </p:cNvSpPr>
              <p:nvPr userDrawn="1"/>
            </p:nvSpPr>
            <p:spPr bwMode="auto">
              <a:xfrm>
                <a:off x="1973" y="255"/>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11" name="Rectangle 115"/>
              <p:cNvSpPr>
                <a:spLocks noChangeArrowheads="1"/>
              </p:cNvSpPr>
              <p:nvPr userDrawn="1"/>
            </p:nvSpPr>
            <p:spPr bwMode="auto">
              <a:xfrm>
                <a:off x="1973" y="34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12" name="Rectangle 116"/>
              <p:cNvSpPr>
                <a:spLocks noChangeArrowheads="1"/>
              </p:cNvSpPr>
              <p:nvPr userDrawn="1"/>
            </p:nvSpPr>
            <p:spPr bwMode="auto">
              <a:xfrm>
                <a:off x="1973" y="43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13" name="Rectangle 117"/>
              <p:cNvSpPr>
                <a:spLocks noChangeArrowheads="1"/>
              </p:cNvSpPr>
              <p:nvPr userDrawn="1"/>
            </p:nvSpPr>
            <p:spPr bwMode="auto">
              <a:xfrm>
                <a:off x="1973" y="527"/>
                <a:ext cx="91" cy="90"/>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14" name="Rectangle 118"/>
              <p:cNvSpPr>
                <a:spLocks noChangeArrowheads="1"/>
              </p:cNvSpPr>
              <p:nvPr userDrawn="1"/>
            </p:nvSpPr>
            <p:spPr bwMode="auto">
              <a:xfrm>
                <a:off x="1973" y="618"/>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15" name="Rectangle 119"/>
              <p:cNvSpPr>
                <a:spLocks noChangeArrowheads="1"/>
              </p:cNvSpPr>
              <p:nvPr userDrawn="1"/>
            </p:nvSpPr>
            <p:spPr bwMode="auto">
              <a:xfrm>
                <a:off x="1973" y="709"/>
                <a:ext cx="91" cy="91"/>
              </a:xfrm>
              <a:prstGeom prst="rect">
                <a:avLst/>
              </a:prstGeom>
              <a:noFill/>
              <a:ln w="12700">
                <a:solidFill>
                  <a:schemeClr val="bg1"/>
                </a:solidFill>
                <a:miter lim="800000"/>
                <a:headEnd/>
                <a:tailEnd/>
              </a:ln>
              <a:effectLst/>
            </p:spPr>
            <p:txBody>
              <a:bodyPr wrap="none" anchor="ctr"/>
              <a:lstStyle/>
              <a:p>
                <a:pPr algn="l">
                  <a:defRPr/>
                </a:pPr>
                <a:endParaRPr lang="zh-TW" altLang="en-US"/>
              </a:p>
            </p:txBody>
          </p:sp>
          <p:sp>
            <p:nvSpPr>
              <p:cNvPr id="4216" name="Rectangle 120"/>
              <p:cNvSpPr>
                <a:spLocks noChangeArrowheads="1"/>
              </p:cNvSpPr>
              <p:nvPr userDrawn="1"/>
            </p:nvSpPr>
            <p:spPr bwMode="auto">
              <a:xfrm>
                <a:off x="1973" y="79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17" name="Rectangle 121"/>
              <p:cNvSpPr>
                <a:spLocks noChangeArrowheads="1"/>
              </p:cNvSpPr>
              <p:nvPr userDrawn="1"/>
            </p:nvSpPr>
            <p:spPr bwMode="auto">
              <a:xfrm>
                <a:off x="2064" y="255"/>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18" name="Rectangle 122"/>
              <p:cNvSpPr>
                <a:spLocks noChangeArrowheads="1"/>
              </p:cNvSpPr>
              <p:nvPr userDrawn="1"/>
            </p:nvSpPr>
            <p:spPr bwMode="auto">
              <a:xfrm>
                <a:off x="2064" y="34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19" name="Rectangle 123"/>
              <p:cNvSpPr>
                <a:spLocks noChangeArrowheads="1"/>
              </p:cNvSpPr>
              <p:nvPr userDrawn="1"/>
            </p:nvSpPr>
            <p:spPr bwMode="auto">
              <a:xfrm>
                <a:off x="2064" y="43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20" name="Rectangle 124"/>
              <p:cNvSpPr>
                <a:spLocks noChangeArrowheads="1"/>
              </p:cNvSpPr>
              <p:nvPr userDrawn="1"/>
            </p:nvSpPr>
            <p:spPr bwMode="auto">
              <a:xfrm>
                <a:off x="2064" y="527"/>
                <a:ext cx="91" cy="90"/>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21" name="Rectangle 125"/>
              <p:cNvSpPr>
                <a:spLocks noChangeArrowheads="1"/>
              </p:cNvSpPr>
              <p:nvPr userDrawn="1"/>
            </p:nvSpPr>
            <p:spPr bwMode="auto">
              <a:xfrm>
                <a:off x="2064" y="618"/>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22" name="Rectangle 126"/>
              <p:cNvSpPr>
                <a:spLocks noChangeArrowheads="1"/>
              </p:cNvSpPr>
              <p:nvPr userDrawn="1"/>
            </p:nvSpPr>
            <p:spPr bwMode="auto">
              <a:xfrm>
                <a:off x="2064" y="70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23" name="Rectangle 127"/>
              <p:cNvSpPr>
                <a:spLocks noChangeArrowheads="1"/>
              </p:cNvSpPr>
              <p:nvPr userDrawn="1"/>
            </p:nvSpPr>
            <p:spPr bwMode="auto">
              <a:xfrm>
                <a:off x="2064" y="79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24" name="Rectangle 128"/>
              <p:cNvSpPr>
                <a:spLocks noChangeArrowheads="1"/>
              </p:cNvSpPr>
              <p:nvPr userDrawn="1"/>
            </p:nvSpPr>
            <p:spPr bwMode="auto">
              <a:xfrm>
                <a:off x="2154" y="255"/>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25" name="Rectangle 129"/>
              <p:cNvSpPr>
                <a:spLocks noChangeArrowheads="1"/>
              </p:cNvSpPr>
              <p:nvPr userDrawn="1"/>
            </p:nvSpPr>
            <p:spPr bwMode="auto">
              <a:xfrm>
                <a:off x="2154" y="34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26" name="Rectangle 130"/>
              <p:cNvSpPr>
                <a:spLocks noChangeArrowheads="1"/>
              </p:cNvSpPr>
              <p:nvPr userDrawn="1"/>
            </p:nvSpPr>
            <p:spPr bwMode="auto">
              <a:xfrm>
                <a:off x="2154" y="436"/>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27" name="Rectangle 131"/>
              <p:cNvSpPr>
                <a:spLocks noChangeArrowheads="1"/>
              </p:cNvSpPr>
              <p:nvPr userDrawn="1"/>
            </p:nvSpPr>
            <p:spPr bwMode="auto">
              <a:xfrm>
                <a:off x="2154" y="527"/>
                <a:ext cx="91" cy="90"/>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28" name="Rectangle 132"/>
              <p:cNvSpPr>
                <a:spLocks noChangeArrowheads="1"/>
              </p:cNvSpPr>
              <p:nvPr userDrawn="1"/>
            </p:nvSpPr>
            <p:spPr bwMode="auto">
              <a:xfrm>
                <a:off x="2154" y="618"/>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29" name="Rectangle 133"/>
              <p:cNvSpPr>
                <a:spLocks noChangeArrowheads="1"/>
              </p:cNvSpPr>
              <p:nvPr userDrawn="1"/>
            </p:nvSpPr>
            <p:spPr bwMode="auto">
              <a:xfrm>
                <a:off x="2154" y="70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sp>
            <p:nvSpPr>
              <p:cNvPr id="4230" name="Rectangle 134"/>
              <p:cNvSpPr>
                <a:spLocks noChangeArrowheads="1"/>
              </p:cNvSpPr>
              <p:nvPr userDrawn="1"/>
            </p:nvSpPr>
            <p:spPr bwMode="auto">
              <a:xfrm>
                <a:off x="2154" y="799"/>
                <a:ext cx="91" cy="91"/>
              </a:xfrm>
              <a:prstGeom prst="rect">
                <a:avLst/>
              </a:prstGeom>
              <a:noFill/>
              <a:ln w="9525">
                <a:solidFill>
                  <a:schemeClr val="bg1"/>
                </a:solidFill>
                <a:miter lim="800000"/>
                <a:headEnd/>
                <a:tailEnd/>
              </a:ln>
              <a:effectLst/>
            </p:spPr>
            <p:txBody>
              <a:bodyPr wrap="none" anchor="ctr"/>
              <a:lstStyle/>
              <a:p>
                <a:pPr algn="l">
                  <a:defRPr/>
                </a:pPr>
                <a:endParaRPr lang="zh-TW" altLang="en-US"/>
              </a:p>
            </p:txBody>
          </p:sp>
        </p:grpSp>
      </p:grpSp>
      <p:grpSp>
        <p:nvGrpSpPr>
          <p:cNvPr id="1030" name="Group 135"/>
          <p:cNvGrpSpPr>
            <a:grpSpLocks/>
          </p:cNvGrpSpPr>
          <p:nvPr userDrawn="1"/>
        </p:nvGrpSpPr>
        <p:grpSpPr bwMode="auto">
          <a:xfrm>
            <a:off x="127000" y="692150"/>
            <a:ext cx="8882063" cy="547688"/>
            <a:chOff x="80" y="1847"/>
            <a:chExt cx="5595" cy="345"/>
          </a:xfrm>
        </p:grpSpPr>
        <p:sp>
          <p:nvSpPr>
            <p:cNvPr id="4232" name="Rectangle 136"/>
            <p:cNvSpPr>
              <a:spLocks noChangeArrowheads="1"/>
            </p:cNvSpPr>
            <p:nvPr userDrawn="1"/>
          </p:nvSpPr>
          <p:spPr bwMode="ltGray">
            <a:xfrm>
              <a:off x="341" y="2013"/>
              <a:ext cx="266" cy="179"/>
            </a:xfrm>
            <a:prstGeom prst="rect">
              <a:avLst/>
            </a:prstGeom>
            <a:solidFill>
              <a:schemeClr val="folHlink"/>
            </a:solidFill>
            <a:ln w="9525">
              <a:noFill/>
              <a:miter lim="800000"/>
              <a:headEnd/>
              <a:tailEnd/>
            </a:ln>
            <a:effectLst/>
          </p:spPr>
          <p:txBody>
            <a:bodyPr wrap="none" anchor="ctr"/>
            <a:lstStyle/>
            <a:p>
              <a:pPr>
                <a:defRPr/>
              </a:pPr>
              <a:endParaRPr lang="zh-TW" altLang="zh-TW" sz="2400" i="0">
                <a:latin typeface="Arial" charset="0"/>
                <a:ea typeface="標楷體" pitchFamily="65" charset="-120"/>
              </a:endParaRPr>
            </a:p>
          </p:txBody>
        </p:sp>
        <p:sp>
          <p:nvSpPr>
            <p:cNvPr id="4233" name="Rectangle 137"/>
            <p:cNvSpPr>
              <a:spLocks noChangeArrowheads="1"/>
            </p:cNvSpPr>
            <p:nvPr userDrawn="1"/>
          </p:nvSpPr>
          <p:spPr bwMode="ltGray">
            <a:xfrm>
              <a:off x="574" y="2013"/>
              <a:ext cx="232" cy="179"/>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TW" altLang="zh-TW" sz="2400" i="0">
                <a:latin typeface="Arial" charset="0"/>
                <a:ea typeface="標楷體" pitchFamily="65" charset="-120"/>
              </a:endParaRPr>
            </a:p>
          </p:txBody>
        </p:sp>
        <p:sp>
          <p:nvSpPr>
            <p:cNvPr id="4234" name="Rectangle 138"/>
            <p:cNvSpPr>
              <a:spLocks noChangeArrowheads="1"/>
            </p:cNvSpPr>
            <p:nvPr userDrawn="1"/>
          </p:nvSpPr>
          <p:spPr bwMode="ltGray">
            <a:xfrm>
              <a:off x="80" y="1847"/>
              <a:ext cx="353" cy="211"/>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TW" altLang="zh-TW" sz="2400" i="0">
                <a:latin typeface="Arial" charset="0"/>
                <a:ea typeface="標楷體" pitchFamily="65" charset="-120"/>
              </a:endParaRPr>
            </a:p>
          </p:txBody>
        </p:sp>
        <p:sp>
          <p:nvSpPr>
            <p:cNvPr id="4235" name="Rectangle 139"/>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l">
                <a:defRPr/>
              </a:pPr>
              <a:endParaRPr lang="zh-TW" altLang="en-US"/>
            </a:p>
          </p:txBody>
        </p:sp>
      </p:grpSp>
    </p:spTree>
  </p:cSld>
  <p:clrMap bg1="lt1" tx1="dk1" bg2="lt2" tx2="dk2" accent1="accent1" accent2="accent2" accent3="accent3" accent4="accent4" accent5="accent5" accent6="accent6" hlink="hlink" folHlink="folHlink"/>
  <p:sldLayoutIdLst>
    <p:sldLayoutId id="2147485077" r:id="rId1"/>
    <p:sldLayoutId id="2147485065" r:id="rId2"/>
    <p:sldLayoutId id="2147485067" r:id="rId3"/>
    <p:sldLayoutId id="2147485069" r:id="rId4"/>
    <p:sldLayoutId id="2147485070" r:id="rId5"/>
    <p:sldLayoutId id="2147485078" r:id="rId6"/>
    <p:sldLayoutId id="2147485079" r:id="rId7"/>
  </p:sldLayoutIdLst>
  <p:timing>
    <p:tnLst>
      <p:par>
        <p:cTn id="1" dur="indefinite" restart="never" nodeType="tmRoot"/>
      </p:par>
    </p:tnLst>
  </p:timing>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Arial" charset="0"/>
          <a:ea typeface="標楷體" pitchFamily="65" charset="-120"/>
        </a:defRPr>
      </a:lvl2pPr>
      <a:lvl3pPr algn="l" rtl="0" eaLnBrk="0" fontAlgn="base" hangingPunct="0">
        <a:spcBef>
          <a:spcPct val="0"/>
        </a:spcBef>
        <a:spcAft>
          <a:spcPct val="0"/>
        </a:spcAft>
        <a:defRPr kumimoji="1" sz="4400">
          <a:solidFill>
            <a:schemeClr val="tx2"/>
          </a:solidFill>
          <a:latin typeface="Arial" charset="0"/>
          <a:ea typeface="標楷體" pitchFamily="65" charset="-120"/>
        </a:defRPr>
      </a:lvl3pPr>
      <a:lvl4pPr algn="l" rtl="0" eaLnBrk="0" fontAlgn="base" hangingPunct="0">
        <a:spcBef>
          <a:spcPct val="0"/>
        </a:spcBef>
        <a:spcAft>
          <a:spcPct val="0"/>
        </a:spcAft>
        <a:defRPr kumimoji="1" sz="4400">
          <a:solidFill>
            <a:schemeClr val="tx2"/>
          </a:solidFill>
          <a:latin typeface="Arial" charset="0"/>
          <a:ea typeface="標楷體" pitchFamily="65" charset="-120"/>
        </a:defRPr>
      </a:lvl4pPr>
      <a:lvl5pPr algn="l"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l" rtl="0" fontAlgn="base">
        <a:spcBef>
          <a:spcPct val="0"/>
        </a:spcBef>
        <a:spcAft>
          <a:spcPct val="0"/>
        </a:spcAft>
        <a:defRPr kumimoji="1" sz="4400">
          <a:solidFill>
            <a:schemeClr val="tx2"/>
          </a:solidFill>
          <a:latin typeface="Arial" charset="0"/>
          <a:ea typeface="標楷體" pitchFamily="65" charset="-120"/>
        </a:defRPr>
      </a:lvl6pPr>
      <a:lvl7pPr marL="914400" algn="l" rtl="0" fontAlgn="base">
        <a:spcBef>
          <a:spcPct val="0"/>
        </a:spcBef>
        <a:spcAft>
          <a:spcPct val="0"/>
        </a:spcAft>
        <a:defRPr kumimoji="1" sz="4400">
          <a:solidFill>
            <a:schemeClr val="tx2"/>
          </a:solidFill>
          <a:latin typeface="Arial" charset="0"/>
          <a:ea typeface="標楷體" pitchFamily="65" charset="-120"/>
        </a:defRPr>
      </a:lvl7pPr>
      <a:lvl8pPr marL="1371600" algn="l" rtl="0" fontAlgn="base">
        <a:spcBef>
          <a:spcPct val="0"/>
        </a:spcBef>
        <a:spcAft>
          <a:spcPct val="0"/>
        </a:spcAft>
        <a:defRPr kumimoji="1" sz="4400">
          <a:solidFill>
            <a:schemeClr val="tx2"/>
          </a:solidFill>
          <a:latin typeface="Arial" charset="0"/>
          <a:ea typeface="標楷體" pitchFamily="65" charset="-120"/>
        </a:defRPr>
      </a:lvl8pPr>
      <a:lvl9pPr marL="1828800" algn="l" rtl="0" fontAlgn="base">
        <a:spcBef>
          <a:spcPct val="0"/>
        </a:spcBef>
        <a:spcAft>
          <a:spcPct val="0"/>
        </a:spcAft>
        <a:defRPr kumimoji="1" sz="4400">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n"/>
        <a:defRPr kumimoji="1" sz="2800">
          <a:solidFill>
            <a:srgbClr val="0000CC"/>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Ø"/>
        <a:defRPr kumimoji="1" sz="2400">
          <a:solidFill>
            <a:srgbClr val="993300"/>
          </a:solidFill>
          <a:latin typeface="+mn-lt"/>
          <a:ea typeface="+mn-ea"/>
        </a:defRPr>
      </a:lvl2pPr>
      <a:lvl3pPr marL="1143000" indent="-228600" algn="l" rtl="0" eaLnBrk="0" fontAlgn="base" hangingPunct="0">
        <a:spcBef>
          <a:spcPct val="20000"/>
        </a:spcBef>
        <a:spcAft>
          <a:spcPct val="0"/>
        </a:spcAft>
        <a:buClr>
          <a:schemeClr val="folHlink"/>
        </a:buClr>
        <a:buFont typeface="Wingdings" pitchFamily="2" charset="2"/>
        <a:buChar char="ü"/>
        <a:defRPr kumimoji="1" sz="2000">
          <a:solidFill>
            <a:schemeClr val="tx1"/>
          </a:solidFill>
          <a:latin typeface="+mn-lt"/>
          <a:ea typeface="+mn-ea"/>
        </a:defRPr>
      </a:lvl3pPr>
      <a:lvl4pPr marL="1600200" indent="-228600" algn="l" rtl="0" eaLnBrk="0" fontAlgn="base" hangingPunct="0">
        <a:spcBef>
          <a:spcPct val="20000"/>
        </a:spcBef>
        <a:spcAft>
          <a:spcPct val="0"/>
        </a:spcAft>
        <a:buClr>
          <a:srgbClr val="993300"/>
        </a:buClr>
        <a:buSzPct val="60000"/>
        <a:buFont typeface="Wingdings" pitchFamily="2" charset="2"/>
        <a:buChar char="l"/>
        <a:defRPr kumimoji="1" sz="2000">
          <a:solidFill>
            <a:srgbClr val="0000CC"/>
          </a:solidFill>
          <a:latin typeface="+mn-lt"/>
          <a:ea typeface="+mn-ea"/>
        </a:defRPr>
      </a:lvl4pPr>
      <a:lvl5pPr marL="2057400" indent="-228600" algn="l" rtl="0" eaLnBrk="0" fontAlgn="base" hangingPunct="0">
        <a:spcBef>
          <a:spcPct val="20000"/>
        </a:spcBef>
        <a:spcAft>
          <a:spcPct val="0"/>
        </a:spcAft>
        <a:buClr>
          <a:schemeClr val="tx1"/>
        </a:buClr>
        <a:buChar char="•"/>
        <a:defRPr kumimoji="1" sz="2000">
          <a:solidFill>
            <a:srgbClr val="0000CC"/>
          </a:solidFill>
          <a:latin typeface="+mn-lt"/>
          <a:ea typeface="+mn-ea"/>
        </a:defRPr>
      </a:lvl5pPr>
      <a:lvl6pPr marL="2514600" indent="-228600" algn="l" rtl="0" fontAlgn="base">
        <a:spcBef>
          <a:spcPct val="20000"/>
        </a:spcBef>
        <a:spcAft>
          <a:spcPct val="0"/>
        </a:spcAft>
        <a:buClr>
          <a:schemeClr val="tx1"/>
        </a:buClr>
        <a:buChar char="•"/>
        <a:defRPr kumimoji="1" sz="2000">
          <a:solidFill>
            <a:srgbClr val="0000CC"/>
          </a:solidFill>
          <a:latin typeface="+mn-lt"/>
          <a:ea typeface="+mn-ea"/>
        </a:defRPr>
      </a:lvl6pPr>
      <a:lvl7pPr marL="2971800" indent="-228600" algn="l" rtl="0" fontAlgn="base">
        <a:spcBef>
          <a:spcPct val="20000"/>
        </a:spcBef>
        <a:spcAft>
          <a:spcPct val="0"/>
        </a:spcAft>
        <a:buClr>
          <a:schemeClr val="tx1"/>
        </a:buClr>
        <a:buChar char="•"/>
        <a:defRPr kumimoji="1" sz="2000">
          <a:solidFill>
            <a:srgbClr val="0000CC"/>
          </a:solidFill>
          <a:latin typeface="+mn-lt"/>
          <a:ea typeface="+mn-ea"/>
        </a:defRPr>
      </a:lvl7pPr>
      <a:lvl8pPr marL="3429000" indent="-228600" algn="l" rtl="0" fontAlgn="base">
        <a:spcBef>
          <a:spcPct val="20000"/>
        </a:spcBef>
        <a:spcAft>
          <a:spcPct val="0"/>
        </a:spcAft>
        <a:buClr>
          <a:schemeClr val="tx1"/>
        </a:buClr>
        <a:buChar char="•"/>
        <a:defRPr kumimoji="1" sz="2000">
          <a:solidFill>
            <a:srgbClr val="0000CC"/>
          </a:solidFill>
          <a:latin typeface="+mn-lt"/>
          <a:ea typeface="+mn-ea"/>
        </a:defRPr>
      </a:lvl8pPr>
      <a:lvl9pPr marL="3886200" indent="-228600" algn="l" rtl="0" fontAlgn="base">
        <a:spcBef>
          <a:spcPct val="20000"/>
        </a:spcBef>
        <a:spcAft>
          <a:spcPct val="0"/>
        </a:spcAft>
        <a:buClr>
          <a:schemeClr val="tx1"/>
        </a:buClr>
        <a:buChar char="•"/>
        <a:defRPr kumimoji="1" sz="2000">
          <a:solidFill>
            <a:srgbClr val="0000CC"/>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 Id="rId9"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10.bin"/><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emf"/><Relationship Id="rId5" Type="http://schemas.openxmlformats.org/officeDocument/2006/relationships/oleObject" Target="../embeddings/oleObject13.bin"/><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4.emf"/></Relationships>
</file>

<file path=ppt/slides/_rels/slide4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emf"/><Relationship Id="rId5" Type="http://schemas.openxmlformats.org/officeDocument/2006/relationships/oleObject" Target="../embeddings/oleObject17.bin"/><Relationship Id="rId4" Type="http://schemas.openxmlformats.org/officeDocument/2006/relationships/image" Target="../media/image25.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29.emf"/><Relationship Id="rId5" Type="http://schemas.openxmlformats.org/officeDocument/2006/relationships/oleObject" Target="../embeddings/oleObject20.bin"/><Relationship Id="rId4" Type="http://schemas.openxmlformats.org/officeDocument/2006/relationships/image" Target="../media/image28.emf"/></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4.wmf"/><Relationship Id="rId5" Type="http://schemas.openxmlformats.org/officeDocument/2006/relationships/oleObject" Target="../embeddings/oleObject22.bin"/><Relationship Id="rId4" Type="http://schemas.openxmlformats.org/officeDocument/2006/relationships/image" Target="../media/image33.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7.wmf"/><Relationship Id="rId5" Type="http://schemas.openxmlformats.org/officeDocument/2006/relationships/oleObject" Target="../embeddings/oleObject24.bin"/><Relationship Id="rId4" Type="http://schemas.openxmlformats.org/officeDocument/2006/relationships/image" Target="../media/image36.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0" y="333375"/>
            <a:ext cx="9144000" cy="2951163"/>
          </a:xfrm>
        </p:spPr>
        <p:txBody>
          <a:bodyPr lIns="0" rIns="0"/>
          <a:lstStyle/>
          <a:p>
            <a:pPr algn="ctr" eaLnBrk="1" hangingPunct="1">
              <a:defRPr/>
            </a:pPr>
            <a:r>
              <a:rPr lang="en-US" altLang="zh-TW" sz="4800" b="1" dirty="0" smtClean="0">
                <a:solidFill>
                  <a:srgbClr val="660033"/>
                </a:solidFill>
                <a:effectLst>
                  <a:outerShdw blurRad="38100" dist="38100" dir="2700000" algn="tl">
                    <a:srgbClr val="C0C0C0"/>
                  </a:outerShdw>
                </a:effectLst>
              </a:rPr>
              <a:t>Data Flow Scheduling and</a:t>
            </a:r>
            <a:br>
              <a:rPr lang="en-US" altLang="zh-TW" sz="4800" b="1" dirty="0" smtClean="0">
                <a:solidFill>
                  <a:srgbClr val="660033"/>
                </a:solidFill>
                <a:effectLst>
                  <a:outerShdw blurRad="38100" dist="38100" dir="2700000" algn="tl">
                    <a:srgbClr val="C0C0C0"/>
                  </a:outerShdw>
                </a:effectLst>
              </a:rPr>
            </a:br>
            <a:r>
              <a:rPr lang="en-US" altLang="zh-TW" sz="4800" b="1" dirty="0" smtClean="0">
                <a:solidFill>
                  <a:srgbClr val="660033"/>
                </a:solidFill>
                <a:effectLst>
                  <a:outerShdw blurRad="38100" dist="38100" dir="2700000" algn="tl">
                    <a:srgbClr val="C0C0C0"/>
                  </a:outerShdw>
                </a:effectLst>
              </a:rPr>
              <a:t> High Level Synthesis</a:t>
            </a:r>
          </a:p>
        </p:txBody>
      </p:sp>
      <p:sp>
        <p:nvSpPr>
          <p:cNvPr id="84995" name="Rectangle 3"/>
          <p:cNvSpPr>
            <a:spLocks noGrp="1" noChangeArrowheads="1"/>
          </p:cNvSpPr>
          <p:nvPr>
            <p:ph type="subTitle" idx="1"/>
          </p:nvPr>
        </p:nvSpPr>
        <p:spPr>
          <a:xfrm>
            <a:off x="1371600" y="4221163"/>
            <a:ext cx="6400800" cy="1871662"/>
          </a:xfrm>
        </p:spPr>
        <p:txBody>
          <a:bodyPr/>
          <a:lstStyle/>
          <a:p>
            <a:pPr eaLnBrk="1" hangingPunct="1">
              <a:lnSpc>
                <a:spcPct val="80000"/>
              </a:lnSpc>
            </a:pPr>
            <a:endParaRPr lang="en-US" altLang="zh-TW" sz="2400" dirty="0" smtClean="0"/>
          </a:p>
          <a:p>
            <a:pPr eaLnBrk="1" hangingPunct="1">
              <a:lnSpc>
                <a:spcPct val="80000"/>
              </a:lnSpc>
            </a:pPr>
            <a:r>
              <a:rPr lang="en-US" altLang="zh-TW" sz="2400" dirty="0" err="1" smtClean="0"/>
              <a:t>Tsung</a:t>
            </a:r>
            <a:r>
              <a:rPr lang="en-US" altLang="zh-TW" sz="2400" dirty="0" smtClean="0"/>
              <a:t>-Chu Huang</a:t>
            </a:r>
          </a:p>
          <a:p>
            <a:pPr eaLnBrk="1" hangingPunct="1">
              <a:lnSpc>
                <a:spcPct val="80000"/>
              </a:lnSpc>
            </a:pPr>
            <a:r>
              <a:rPr lang="en-US" altLang="zh-TW" sz="2400" dirty="0" smtClean="0"/>
              <a:t>2020/11/28</a:t>
            </a:r>
          </a:p>
          <a:p>
            <a:pPr eaLnBrk="1" hangingPunct="1">
              <a:lnSpc>
                <a:spcPct val="80000"/>
              </a:lnSpc>
            </a:pPr>
            <a:r>
              <a:rPr lang="en-US" altLang="zh-TW" sz="2400" dirty="0" err="1" smtClean="0"/>
              <a:t>TestLab</a:t>
            </a:r>
            <a:r>
              <a:rPr lang="en-US" altLang="zh-TW" sz="2400" dirty="0" smtClean="0"/>
              <a:t>, NCUE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1000"/>
                                        <p:tgtEl>
                                          <p:spTgt spid="8499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4995">
                                            <p:txEl>
                                              <p:pRg st="1" end="1"/>
                                            </p:txEl>
                                          </p:spTgt>
                                        </p:tgtEl>
                                        <p:attrNameLst>
                                          <p:attrName>style.visibility</p:attrName>
                                        </p:attrNameLst>
                                      </p:cBhvr>
                                      <p:to>
                                        <p:strVal val="visible"/>
                                      </p:to>
                                    </p:set>
                                    <p:animEffect transition="in" filter="wipe(up)">
                                      <p:cBhvr>
                                        <p:cTn id="10" dur="500"/>
                                        <p:tgtEl>
                                          <p:spTgt spid="84995">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4995">
                                            <p:txEl>
                                              <p:pRg st="2" end="2"/>
                                            </p:txEl>
                                          </p:spTgt>
                                        </p:tgtEl>
                                        <p:attrNameLst>
                                          <p:attrName>style.visibility</p:attrName>
                                        </p:attrNameLst>
                                      </p:cBhvr>
                                      <p:to>
                                        <p:strVal val="visible"/>
                                      </p:to>
                                    </p:set>
                                    <p:animEffect transition="in" filter="wipe(up)">
                                      <p:cBhvr>
                                        <p:cTn id="13" dur="500"/>
                                        <p:tgtEl>
                                          <p:spTgt spid="84995">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4995">
                                            <p:txEl>
                                              <p:pRg st="3" end="3"/>
                                            </p:txEl>
                                          </p:spTgt>
                                        </p:tgtEl>
                                        <p:attrNameLst>
                                          <p:attrName>style.visibility</p:attrName>
                                        </p:attrNameLst>
                                      </p:cBhvr>
                                      <p:to>
                                        <p:strVal val="visible"/>
                                      </p:to>
                                    </p:set>
                                    <p:animEffect transition="in" filter="wipe(up)">
                                      <p:cBhvr>
                                        <p:cTn id="16"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altLang="en-US" smtClean="0"/>
              <a:t>Scheduling and Binding</a:t>
            </a:r>
          </a:p>
        </p:txBody>
      </p:sp>
      <p:grpSp>
        <p:nvGrpSpPr>
          <p:cNvPr id="371718" name="Group 6"/>
          <p:cNvGrpSpPr>
            <a:grpSpLocks/>
          </p:cNvGrpSpPr>
          <p:nvPr/>
        </p:nvGrpSpPr>
        <p:grpSpPr bwMode="auto">
          <a:xfrm>
            <a:off x="5119688" y="3962400"/>
            <a:ext cx="3922712" cy="1249363"/>
            <a:chOff x="3225" y="2496"/>
            <a:chExt cx="2471" cy="787"/>
          </a:xfrm>
        </p:grpSpPr>
        <p:sp>
          <p:nvSpPr>
            <p:cNvPr id="11272" name="Text Box 4"/>
            <p:cNvSpPr txBox="1">
              <a:spLocks noChangeArrowheads="1"/>
            </p:cNvSpPr>
            <p:nvPr/>
          </p:nvSpPr>
          <p:spPr bwMode="auto">
            <a:xfrm>
              <a:off x="3225" y="2496"/>
              <a:ext cx="2471"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3200" b="1">
                  <a:solidFill>
                    <a:schemeClr val="folHlink"/>
                  </a:solidFill>
                  <a:latin typeface="Bradley Hand ITC" panose="03070402050302030203" pitchFamily="66" charset="0"/>
                  <a:sym typeface="Wingdings" panose="05000000000000000000" pitchFamily="2" charset="2"/>
                </a:rPr>
                <a:t> Resource dominated</a:t>
              </a:r>
              <a:endParaRPr lang="en-US" altLang="en-US" sz="3200" b="1">
                <a:solidFill>
                  <a:schemeClr val="folHlink"/>
                </a:solidFill>
                <a:latin typeface="Bradley Hand ITC" panose="03070402050302030203" pitchFamily="66" charset="0"/>
              </a:endParaRPr>
            </a:p>
          </p:txBody>
        </p:sp>
        <p:sp>
          <p:nvSpPr>
            <p:cNvPr id="11273" name="Text Box 5"/>
            <p:cNvSpPr txBox="1">
              <a:spLocks noChangeArrowheads="1"/>
            </p:cNvSpPr>
            <p:nvPr/>
          </p:nvSpPr>
          <p:spPr bwMode="auto">
            <a:xfrm>
              <a:off x="3292" y="2976"/>
              <a:ext cx="2322"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3200" b="1">
                  <a:solidFill>
                    <a:schemeClr val="folHlink"/>
                  </a:solidFill>
                  <a:latin typeface="Bradley Hand ITC" panose="03070402050302030203" pitchFamily="66" charset="0"/>
                  <a:sym typeface="Wingdings" panose="05000000000000000000" pitchFamily="2" charset="2"/>
                </a:rPr>
                <a:t> Control dominated</a:t>
              </a:r>
              <a:endParaRPr lang="en-US" altLang="en-US" sz="3200" b="1">
                <a:solidFill>
                  <a:schemeClr val="folHlink"/>
                </a:solidFill>
                <a:latin typeface="Bradley Hand ITC" panose="03070402050302030203" pitchFamily="66" charset="0"/>
              </a:endParaRPr>
            </a:p>
          </p:txBody>
        </p:sp>
      </p:grpSp>
      <p:sp>
        <p:nvSpPr>
          <p:cNvPr id="371719" name="Rectangle 7"/>
          <p:cNvSpPr>
            <a:spLocks noChangeArrowheads="1"/>
          </p:cNvSpPr>
          <p:nvPr/>
        </p:nvSpPr>
        <p:spPr bwMode="auto">
          <a:xfrm>
            <a:off x="4800600" y="3733800"/>
            <a:ext cx="4343400" cy="16002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11271" name="Rectangle 3"/>
          <p:cNvSpPr>
            <a:spLocks noGrp="1" noChangeArrowheads="1"/>
          </p:cNvSpPr>
          <p:nvPr>
            <p:ph type="body" idx="1"/>
          </p:nvPr>
        </p:nvSpPr>
        <p:spPr>
          <a:xfrm>
            <a:off x="380999" y="1268759"/>
            <a:ext cx="8562975" cy="5136803"/>
          </a:xfrm>
        </p:spPr>
        <p:txBody>
          <a:bodyPr/>
          <a:lstStyle/>
          <a:p>
            <a:pPr eaLnBrk="1" hangingPunct="1">
              <a:lnSpc>
                <a:spcPct val="75000"/>
              </a:lnSpc>
              <a:spcBef>
                <a:spcPts val="0"/>
              </a:spcBef>
            </a:pPr>
            <a:r>
              <a:rPr lang="en-US" altLang="en-US" dirty="0" smtClean="0"/>
              <a:t>Resource constraints:</a:t>
            </a:r>
          </a:p>
          <a:p>
            <a:pPr lvl="1" eaLnBrk="1" hangingPunct="1">
              <a:lnSpc>
                <a:spcPct val="75000"/>
              </a:lnSpc>
              <a:spcBef>
                <a:spcPts val="0"/>
              </a:spcBef>
            </a:pPr>
            <a:r>
              <a:rPr lang="en-US" altLang="en-US" dirty="0" smtClean="0"/>
              <a:t>Number of resource instances of each type</a:t>
            </a:r>
            <a:br>
              <a:rPr lang="en-US" altLang="en-US" dirty="0" smtClean="0"/>
            </a:br>
            <a:r>
              <a:rPr lang="en-US" altLang="en-US" i="1" dirty="0" smtClean="0">
                <a:latin typeface="Times" panose="02020603050405020304" pitchFamily="18" charset="0"/>
              </a:rPr>
              <a:t>{</a:t>
            </a:r>
            <a:r>
              <a:rPr lang="en-US" altLang="en-US" i="1" dirty="0" err="1" smtClean="0">
                <a:latin typeface="Times" panose="02020603050405020304" pitchFamily="18" charset="0"/>
              </a:rPr>
              <a:t>a</a:t>
            </a:r>
            <a:r>
              <a:rPr lang="en-US" altLang="en-US" sz="3200" i="1" baseline="-25000" dirty="0" err="1" smtClean="0">
                <a:latin typeface="Times" panose="02020603050405020304" pitchFamily="18" charset="0"/>
              </a:rPr>
              <a:t>k</a:t>
            </a:r>
            <a:r>
              <a:rPr lang="en-US" altLang="en-US" i="1" dirty="0" smtClean="0">
                <a:latin typeface="Times" panose="02020603050405020304" pitchFamily="18" charset="0"/>
              </a:rPr>
              <a:t> : k=1, 2, ..., </a:t>
            </a:r>
            <a:r>
              <a:rPr lang="en-US" altLang="en-US" i="1" dirty="0" err="1" smtClean="0">
                <a:latin typeface="Times" panose="02020603050405020304" pitchFamily="18" charset="0"/>
              </a:rPr>
              <a:t>n</a:t>
            </a:r>
            <a:r>
              <a:rPr lang="en-US" altLang="en-US" sz="3200" i="1" baseline="-25000" dirty="0" err="1" smtClean="0">
                <a:latin typeface="Times" panose="02020603050405020304" pitchFamily="18" charset="0"/>
              </a:rPr>
              <a:t>res</a:t>
            </a:r>
            <a:r>
              <a:rPr lang="en-US" altLang="en-US" i="1" dirty="0" smtClean="0">
                <a:latin typeface="Times" panose="02020603050405020304" pitchFamily="18" charset="0"/>
              </a:rPr>
              <a:t>}</a:t>
            </a:r>
            <a:r>
              <a:rPr lang="en-US" altLang="en-US" dirty="0" smtClean="0"/>
              <a:t>.</a:t>
            </a:r>
          </a:p>
          <a:p>
            <a:pPr eaLnBrk="1" hangingPunct="1">
              <a:lnSpc>
                <a:spcPct val="75000"/>
              </a:lnSpc>
              <a:spcBef>
                <a:spcPts val="0"/>
              </a:spcBef>
            </a:pPr>
            <a:r>
              <a:rPr lang="en-US" altLang="en-US" dirty="0" smtClean="0"/>
              <a:t>Scheduling:</a:t>
            </a:r>
          </a:p>
          <a:p>
            <a:pPr lvl="1" eaLnBrk="1" hangingPunct="1">
              <a:lnSpc>
                <a:spcPct val="75000"/>
              </a:lnSpc>
              <a:spcBef>
                <a:spcPts val="0"/>
              </a:spcBef>
            </a:pPr>
            <a:r>
              <a:rPr lang="en-US" altLang="en-US" dirty="0" smtClean="0"/>
              <a:t>Labeled vertices, e.g., </a:t>
            </a:r>
            <a:r>
              <a:rPr lang="en-US" altLang="en-US" i="1" dirty="0" smtClean="0">
                <a:latin typeface="Symbol" panose="05050102010706020507" pitchFamily="18" charset="2"/>
              </a:rPr>
              <a:t>f </a:t>
            </a:r>
            <a:r>
              <a:rPr lang="en-US" altLang="en-US" i="1" dirty="0" smtClean="0">
                <a:latin typeface="Times" panose="02020603050405020304" pitchFamily="18" charset="0"/>
              </a:rPr>
              <a:t>(v</a:t>
            </a:r>
            <a:r>
              <a:rPr lang="en-US" altLang="en-US" sz="3200" i="1" baseline="-25000" dirty="0" smtClean="0">
                <a:latin typeface="Times" panose="02020603050405020304" pitchFamily="18" charset="0"/>
              </a:rPr>
              <a:t>3</a:t>
            </a:r>
            <a:r>
              <a:rPr lang="en-US" altLang="en-US" i="1" dirty="0" smtClean="0">
                <a:latin typeface="Times" panose="02020603050405020304" pitchFamily="18" charset="0"/>
              </a:rPr>
              <a:t>)=1</a:t>
            </a:r>
            <a:r>
              <a:rPr lang="en-US" altLang="en-US" dirty="0" smtClean="0"/>
              <a:t>.</a:t>
            </a:r>
          </a:p>
          <a:p>
            <a:pPr eaLnBrk="1" hangingPunct="1">
              <a:lnSpc>
                <a:spcPct val="75000"/>
              </a:lnSpc>
              <a:spcBef>
                <a:spcPts val="0"/>
              </a:spcBef>
            </a:pPr>
            <a:r>
              <a:rPr lang="en-US" altLang="en-US" dirty="0" smtClean="0"/>
              <a:t>Binding:</a:t>
            </a:r>
          </a:p>
          <a:p>
            <a:pPr lvl="1" eaLnBrk="1" hangingPunct="1">
              <a:lnSpc>
                <a:spcPct val="75000"/>
              </a:lnSpc>
              <a:spcBef>
                <a:spcPts val="0"/>
              </a:spcBef>
            </a:pPr>
            <a:r>
              <a:rPr lang="en-US" altLang="en-US" dirty="0" err="1" smtClean="0"/>
              <a:t>Hyperedges</a:t>
            </a:r>
            <a:r>
              <a:rPr lang="en-US" altLang="en-US" dirty="0" smtClean="0"/>
              <a:t> (or vertex partitions) </a:t>
            </a:r>
            <a:r>
              <a:rPr lang="en-US" altLang="en-US" i="1" dirty="0" smtClean="0">
                <a:latin typeface="Symbol" panose="05050102010706020507" pitchFamily="18" charset="2"/>
              </a:rPr>
              <a:t>b </a:t>
            </a:r>
            <a:r>
              <a:rPr lang="en-US" altLang="en-US" i="1" dirty="0" smtClean="0">
                <a:latin typeface="Times" panose="02020603050405020304" pitchFamily="18" charset="0"/>
              </a:rPr>
              <a:t>(v</a:t>
            </a:r>
            <a:r>
              <a:rPr lang="en-US" altLang="en-US" sz="3200" i="1" baseline="-25000" dirty="0" smtClean="0">
                <a:latin typeface="Times" panose="02020603050405020304" pitchFamily="18" charset="0"/>
              </a:rPr>
              <a:t>2</a:t>
            </a:r>
            <a:r>
              <a:rPr lang="en-US" altLang="en-US" i="1" dirty="0" smtClean="0">
                <a:latin typeface="Times" panose="02020603050405020304" pitchFamily="18" charset="0"/>
              </a:rPr>
              <a:t>)=adder1</a:t>
            </a:r>
            <a:r>
              <a:rPr lang="en-US" altLang="en-US" dirty="0" smtClean="0"/>
              <a:t>.</a:t>
            </a:r>
          </a:p>
          <a:p>
            <a:pPr eaLnBrk="1" hangingPunct="1">
              <a:lnSpc>
                <a:spcPct val="75000"/>
              </a:lnSpc>
              <a:spcBef>
                <a:spcPts val="0"/>
              </a:spcBef>
            </a:pPr>
            <a:r>
              <a:rPr lang="en-US" altLang="en-US" dirty="0" smtClean="0"/>
              <a:t>Cost:</a:t>
            </a:r>
          </a:p>
          <a:p>
            <a:pPr lvl="1" eaLnBrk="1" hangingPunct="1">
              <a:lnSpc>
                <a:spcPct val="75000"/>
              </a:lnSpc>
              <a:spcBef>
                <a:spcPts val="0"/>
              </a:spcBef>
            </a:pPr>
            <a:r>
              <a:rPr lang="en-US" altLang="en-US" dirty="0" smtClean="0"/>
              <a:t>Number of resources </a:t>
            </a:r>
            <a:r>
              <a:rPr lang="en-US" altLang="en-US" dirty="0" smtClean="0">
                <a:sym typeface="Symbol" panose="05050102010706020507" pitchFamily="18" charset="2"/>
              </a:rPr>
              <a:t></a:t>
            </a:r>
            <a:r>
              <a:rPr lang="en-US" altLang="en-US" dirty="0" smtClean="0"/>
              <a:t> area</a:t>
            </a:r>
          </a:p>
          <a:p>
            <a:pPr lvl="1" eaLnBrk="1" hangingPunct="1">
              <a:lnSpc>
                <a:spcPct val="75000"/>
              </a:lnSpc>
              <a:spcBef>
                <a:spcPts val="0"/>
              </a:spcBef>
            </a:pPr>
            <a:r>
              <a:rPr lang="en-US" altLang="en-US" dirty="0" smtClean="0"/>
              <a:t>Registers, steering logic (</a:t>
            </a:r>
            <a:r>
              <a:rPr lang="en-US" altLang="en-US" dirty="0" err="1" smtClean="0"/>
              <a:t>Muxes</a:t>
            </a:r>
            <a:r>
              <a:rPr lang="en-US" altLang="en-US" dirty="0" smtClean="0"/>
              <a:t>, </a:t>
            </a:r>
            <a:r>
              <a:rPr lang="en-US" altLang="en-US" dirty="0" err="1" smtClean="0"/>
              <a:t>Demuxes</a:t>
            </a:r>
            <a:r>
              <a:rPr lang="en-US" altLang="en-US" dirty="0" smtClean="0"/>
              <a:t>, busses), wiring, control unit</a:t>
            </a:r>
          </a:p>
          <a:p>
            <a:pPr lvl="1" eaLnBrk="1" hangingPunct="1">
              <a:lnSpc>
                <a:spcPct val="75000"/>
              </a:lnSpc>
              <a:spcBef>
                <a:spcPts val="0"/>
              </a:spcBef>
            </a:pPr>
            <a:r>
              <a:rPr lang="en-US" altLang="en-US" dirty="0" smtClean="0"/>
              <a:t>Power (leakage plus dynamic)</a:t>
            </a:r>
          </a:p>
          <a:p>
            <a:pPr eaLnBrk="1" hangingPunct="1">
              <a:lnSpc>
                <a:spcPct val="75000"/>
              </a:lnSpc>
              <a:spcBef>
                <a:spcPts val="0"/>
              </a:spcBef>
            </a:pPr>
            <a:r>
              <a:rPr lang="en-US" altLang="en-US" dirty="0" smtClean="0"/>
              <a:t>Delay:</a:t>
            </a:r>
          </a:p>
          <a:p>
            <a:pPr lvl="1" eaLnBrk="1" hangingPunct="1">
              <a:lnSpc>
                <a:spcPct val="75000"/>
              </a:lnSpc>
              <a:spcBef>
                <a:spcPts val="0"/>
              </a:spcBef>
            </a:pPr>
            <a:r>
              <a:rPr lang="en-US" altLang="en-US" dirty="0" smtClean="0"/>
              <a:t>Start time of the “sink” node</a:t>
            </a:r>
          </a:p>
          <a:p>
            <a:pPr lvl="1" eaLnBrk="1" hangingPunct="1">
              <a:lnSpc>
                <a:spcPct val="75000"/>
              </a:lnSpc>
              <a:spcBef>
                <a:spcPts val="0"/>
              </a:spcBef>
            </a:pPr>
            <a:r>
              <a:rPr lang="en-US" altLang="en-US" dirty="0" smtClean="0"/>
              <a:t>Might be affected by steering logic and schedule (control logic): resource-dominated vs. ctrl-dominated</a:t>
            </a:r>
          </a:p>
        </p:txBody>
      </p:sp>
    </p:spTree>
    <p:extLst>
      <p:ext uri="{BB962C8B-B14F-4D97-AF65-F5344CB8AC3E}">
        <p14:creationId xmlns:p14="http://schemas.microsoft.com/office/powerpoint/2010/main" val="4259808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71719"/>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37171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71718"/>
                                        </p:tgtEl>
                                        <p:attrNameLst>
                                          <p:attrName>style.visibility</p:attrName>
                                        </p:attrNameLst>
                                      </p:cBhvr>
                                      <p:to>
                                        <p:strVal val="visible"/>
                                      </p:to>
                                    </p:set>
                                    <p:animEffect transition="in" filter="wipe(left)">
                                      <p:cBhvr>
                                        <p:cTn id="11" dur="500"/>
                                        <p:tgtEl>
                                          <p:spTgt spid="371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altLang="en-US" smtClean="0"/>
              <a:t>Architectural Optimization</a:t>
            </a:r>
          </a:p>
        </p:txBody>
      </p:sp>
      <p:sp>
        <p:nvSpPr>
          <p:cNvPr id="12293" name="Rectangle 3"/>
          <p:cNvSpPr>
            <a:spLocks noGrp="1" noChangeArrowheads="1"/>
          </p:cNvSpPr>
          <p:nvPr>
            <p:ph type="body" idx="1"/>
          </p:nvPr>
        </p:nvSpPr>
        <p:spPr>
          <a:xfrm>
            <a:off x="381000" y="1340767"/>
            <a:ext cx="8382000" cy="5158457"/>
          </a:xfrm>
        </p:spPr>
        <p:txBody>
          <a:bodyPr/>
          <a:lstStyle/>
          <a:p>
            <a:pPr eaLnBrk="1" hangingPunct="1">
              <a:lnSpc>
                <a:spcPct val="90000"/>
              </a:lnSpc>
            </a:pPr>
            <a:r>
              <a:rPr lang="en-US" altLang="en-US" dirty="0" smtClean="0"/>
              <a:t>Optimization in view of design space flexibility</a:t>
            </a:r>
          </a:p>
          <a:p>
            <a:pPr eaLnBrk="1" hangingPunct="1">
              <a:lnSpc>
                <a:spcPct val="90000"/>
              </a:lnSpc>
            </a:pPr>
            <a:r>
              <a:rPr lang="en-US" altLang="en-US" dirty="0" smtClean="0"/>
              <a:t>A multi-criteria optimization problem:</a:t>
            </a:r>
          </a:p>
          <a:p>
            <a:pPr lvl="1" eaLnBrk="1" hangingPunct="1">
              <a:lnSpc>
                <a:spcPct val="90000"/>
              </a:lnSpc>
            </a:pPr>
            <a:r>
              <a:rPr lang="en-US" altLang="en-US" dirty="0" smtClean="0"/>
              <a:t>Determine schedule </a:t>
            </a:r>
            <a:r>
              <a:rPr lang="en-US" altLang="en-US" i="1" dirty="0" smtClean="0">
                <a:latin typeface="Symbol" panose="05050102010706020507" pitchFamily="18" charset="2"/>
              </a:rPr>
              <a:t>f</a:t>
            </a:r>
            <a:r>
              <a:rPr lang="en-US" altLang="en-US" dirty="0" smtClean="0"/>
              <a:t> and binding </a:t>
            </a:r>
            <a:r>
              <a:rPr lang="en-US" altLang="en-US" i="1" dirty="0" smtClean="0">
                <a:latin typeface="Symbol" panose="05050102010706020507" pitchFamily="18" charset="2"/>
              </a:rPr>
              <a:t>b</a:t>
            </a:r>
            <a:r>
              <a:rPr lang="en-US" altLang="en-US" dirty="0" smtClean="0"/>
              <a:t>.</a:t>
            </a:r>
          </a:p>
          <a:p>
            <a:pPr lvl="1" eaLnBrk="1" hangingPunct="1">
              <a:lnSpc>
                <a:spcPct val="90000"/>
              </a:lnSpc>
            </a:pPr>
            <a:r>
              <a:rPr lang="en-US" altLang="en-US" dirty="0" smtClean="0"/>
              <a:t>Under area </a:t>
            </a:r>
            <a:r>
              <a:rPr lang="en-US" altLang="en-US" dirty="0" smtClean="0">
                <a:latin typeface="Symbol" panose="05050102010706020507" pitchFamily="18" charset="2"/>
              </a:rPr>
              <a:t>A</a:t>
            </a:r>
            <a:r>
              <a:rPr lang="en-US" altLang="en-US" dirty="0" smtClean="0"/>
              <a:t>, power P, latency </a:t>
            </a:r>
            <a:r>
              <a:rPr lang="en-US" altLang="en-US" dirty="0" smtClean="0">
                <a:latin typeface="Symbol" panose="05050102010706020507" pitchFamily="18" charset="2"/>
              </a:rPr>
              <a:t>l</a:t>
            </a:r>
            <a:r>
              <a:rPr lang="en-US" altLang="en-US" dirty="0" smtClean="0"/>
              <a:t> and cycle time </a:t>
            </a:r>
            <a:r>
              <a:rPr lang="en-US" altLang="en-US" i="1" dirty="0" smtClean="0">
                <a:latin typeface="Symbol" panose="05050102010706020507" pitchFamily="18" charset="2"/>
              </a:rPr>
              <a:t>t</a:t>
            </a:r>
            <a:r>
              <a:rPr lang="en-US" altLang="en-US" dirty="0" smtClean="0"/>
              <a:t> objectives</a:t>
            </a:r>
          </a:p>
          <a:p>
            <a:pPr eaLnBrk="1" hangingPunct="1">
              <a:lnSpc>
                <a:spcPct val="90000"/>
              </a:lnSpc>
            </a:pPr>
            <a:r>
              <a:rPr lang="en-US" altLang="en-US" dirty="0" smtClean="0"/>
              <a:t>Traditional Goals:</a:t>
            </a:r>
          </a:p>
          <a:p>
            <a:pPr lvl="1" eaLnBrk="1" hangingPunct="1">
              <a:lnSpc>
                <a:spcPct val="90000"/>
              </a:lnSpc>
            </a:pPr>
            <a:r>
              <a:rPr lang="en-US" altLang="en-US" dirty="0" smtClean="0"/>
              <a:t>Min area: solve for minimal binding/resources</a:t>
            </a:r>
          </a:p>
          <a:p>
            <a:pPr lvl="1" eaLnBrk="1" hangingPunct="1">
              <a:lnSpc>
                <a:spcPct val="90000"/>
              </a:lnSpc>
            </a:pPr>
            <a:r>
              <a:rPr lang="en-US" altLang="en-US" dirty="0" smtClean="0"/>
              <a:t>Min latency: solve for minimum </a:t>
            </a:r>
            <a:r>
              <a:rPr lang="en-US" altLang="en-US" dirty="0" smtClean="0">
                <a:latin typeface="Symbol" panose="05050102010706020507" pitchFamily="18" charset="2"/>
              </a:rPr>
              <a:t>l</a:t>
            </a:r>
            <a:r>
              <a:rPr lang="en-US" altLang="en-US" dirty="0" smtClean="0"/>
              <a:t> scheduling</a:t>
            </a:r>
          </a:p>
          <a:p>
            <a:pPr eaLnBrk="1" hangingPunct="1"/>
            <a:r>
              <a:rPr lang="en-US" altLang="en-US" dirty="0" smtClean="0"/>
              <a:t>Order of scheduling and binding?</a:t>
            </a:r>
          </a:p>
          <a:p>
            <a:pPr lvl="1" eaLnBrk="1" hangingPunct="1"/>
            <a:r>
              <a:rPr lang="en-US" altLang="en-US" dirty="0" smtClean="0"/>
              <a:t>Apply either one (scheduling, binding) first</a:t>
            </a:r>
          </a:p>
          <a:p>
            <a:pPr lvl="1" eaLnBrk="1" hangingPunct="1"/>
            <a:r>
              <a:rPr lang="en-US" altLang="en-US" dirty="0" smtClean="0"/>
              <a:t>Do both together!</a:t>
            </a:r>
          </a:p>
        </p:txBody>
      </p:sp>
    </p:spTree>
    <p:extLst>
      <p:ext uri="{BB962C8B-B14F-4D97-AF65-F5344CB8AC3E}">
        <p14:creationId xmlns:p14="http://schemas.microsoft.com/office/powerpoint/2010/main" val="1488141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AutoShape 48"/>
          <p:cNvSpPr>
            <a:spLocks noChangeArrowheads="1"/>
          </p:cNvSpPr>
          <p:nvPr/>
        </p:nvSpPr>
        <p:spPr bwMode="auto">
          <a:xfrm rot="3106223">
            <a:off x="3810000" y="2971800"/>
            <a:ext cx="3124200" cy="685800"/>
          </a:xfrm>
          <a:prstGeom prst="roundRect">
            <a:avLst>
              <a:gd name="adj" fmla="val 50000"/>
            </a:avLst>
          </a:prstGeom>
          <a:noFill/>
          <a:ln w="28575">
            <a:solidFill>
              <a:schemeClr val="folHlink"/>
            </a:solidFill>
            <a:prstDash val="dash"/>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13317" name="AutoShape 47"/>
          <p:cNvSpPr>
            <a:spLocks noChangeArrowheads="1"/>
          </p:cNvSpPr>
          <p:nvPr/>
        </p:nvSpPr>
        <p:spPr bwMode="auto">
          <a:xfrm rot="3106223">
            <a:off x="5022850" y="2946400"/>
            <a:ext cx="3124200" cy="685800"/>
          </a:xfrm>
          <a:prstGeom prst="roundRect">
            <a:avLst>
              <a:gd name="adj" fmla="val 50000"/>
            </a:avLst>
          </a:prstGeom>
          <a:noFill/>
          <a:ln w="28575">
            <a:solidFill>
              <a:schemeClr val="tx2"/>
            </a:solidFill>
            <a:prstDash val="dash"/>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13318" name="Rectangle 2"/>
          <p:cNvSpPr>
            <a:spLocks noGrp="1" noChangeArrowheads="1"/>
          </p:cNvSpPr>
          <p:nvPr>
            <p:ph type="title"/>
          </p:nvPr>
        </p:nvSpPr>
        <p:spPr/>
        <p:txBody>
          <a:bodyPr/>
          <a:lstStyle/>
          <a:p>
            <a:pPr eaLnBrk="1" hangingPunct="1"/>
            <a:r>
              <a:rPr lang="en-US" altLang="en-US" sz="2800" dirty="0" smtClean="0"/>
              <a:t>Other Considerations: </a:t>
            </a:r>
            <a:r>
              <a:rPr lang="en-US" altLang="en-US" sz="2800" dirty="0" smtClean="0"/>
              <a:t/>
            </a:r>
            <a:br>
              <a:rPr lang="en-US" altLang="en-US" sz="2800" dirty="0" smtClean="0"/>
            </a:br>
            <a:r>
              <a:rPr lang="en-US" altLang="en-US" sz="2800" dirty="0" smtClean="0"/>
              <a:t>How </a:t>
            </a:r>
            <a:r>
              <a:rPr lang="en-US" altLang="en-US" sz="2800" dirty="0" smtClean="0"/>
              <a:t>Is the Datapath Implemented?</a:t>
            </a:r>
          </a:p>
        </p:txBody>
      </p:sp>
      <p:sp>
        <p:nvSpPr>
          <p:cNvPr id="421891" name="Rectangle 3"/>
          <p:cNvSpPr>
            <a:spLocks noGrp="1" noChangeArrowheads="1"/>
          </p:cNvSpPr>
          <p:nvPr>
            <p:ph type="body" idx="1"/>
          </p:nvPr>
        </p:nvSpPr>
        <p:spPr/>
        <p:txBody>
          <a:bodyPr/>
          <a:lstStyle/>
          <a:p>
            <a:pPr eaLnBrk="1" hangingPunct="1"/>
            <a:r>
              <a:rPr lang="en-US" altLang="zh-TW" smtClean="0">
                <a:ea typeface="新細明體" panose="02020500000000000000" pitchFamily="18" charset="-120"/>
              </a:rPr>
              <a:t>Assuming the following schedule and binding</a:t>
            </a:r>
          </a:p>
          <a:p>
            <a:pPr eaLnBrk="1" hangingPunct="1"/>
            <a:r>
              <a:rPr lang="en-US" altLang="zh-TW" smtClean="0">
                <a:ea typeface="新細明體" panose="02020500000000000000" pitchFamily="18" charset="-120"/>
              </a:rPr>
              <a:t>Wires between</a:t>
            </a:r>
            <a:br>
              <a:rPr lang="en-US" altLang="zh-TW" smtClean="0">
                <a:ea typeface="新細明體" panose="02020500000000000000" pitchFamily="18" charset="-120"/>
              </a:rPr>
            </a:br>
            <a:r>
              <a:rPr lang="en-US" altLang="zh-TW" smtClean="0">
                <a:ea typeface="新細明體" panose="02020500000000000000" pitchFamily="18" charset="-120"/>
              </a:rPr>
              <a:t>modules?</a:t>
            </a:r>
          </a:p>
          <a:p>
            <a:pPr eaLnBrk="1" hangingPunct="1"/>
            <a:r>
              <a:rPr lang="en-US" altLang="zh-TW" smtClean="0">
                <a:ea typeface="新細明體" panose="02020500000000000000" pitchFamily="18" charset="-120"/>
              </a:rPr>
              <a:t>Input selection</a:t>
            </a:r>
          </a:p>
          <a:p>
            <a:pPr eaLnBrk="1" hangingPunct="1">
              <a:buFontTx/>
              <a:buNone/>
            </a:pPr>
            <a:r>
              <a:rPr lang="en-US" altLang="zh-TW" smtClean="0">
                <a:ea typeface="新細明體" panose="02020500000000000000" pitchFamily="18" charset="-120"/>
              </a:rPr>
              <a:t>   (mux</a:t>
            </a:r>
            <a:r>
              <a:rPr lang="en-US" altLang="zh-TW" smtClean="0">
                <a:latin typeface="Arial" panose="020B0604020202020204" pitchFamily="34" charset="0"/>
                <a:ea typeface="新細明體" panose="02020500000000000000" pitchFamily="18" charset="-120"/>
              </a:rPr>
              <a:t>’</a:t>
            </a:r>
            <a:r>
              <a:rPr lang="en-US" altLang="zh-TW" smtClean="0">
                <a:ea typeface="新細明體" panose="02020500000000000000" pitchFamily="18" charset="-120"/>
              </a:rPr>
              <a:t>ing)?</a:t>
            </a:r>
          </a:p>
          <a:p>
            <a:pPr eaLnBrk="1" hangingPunct="1"/>
            <a:r>
              <a:rPr lang="en-US" altLang="zh-TW" smtClean="0">
                <a:ea typeface="新細明體" panose="02020500000000000000" pitchFamily="18" charset="-120"/>
              </a:rPr>
              <a:t>How does binding /</a:t>
            </a:r>
            <a:br>
              <a:rPr lang="en-US" altLang="zh-TW" smtClean="0">
                <a:ea typeface="新細明體" panose="02020500000000000000" pitchFamily="18" charset="-120"/>
              </a:rPr>
            </a:br>
            <a:r>
              <a:rPr lang="en-US" altLang="zh-TW" smtClean="0">
                <a:ea typeface="新細明體" panose="02020500000000000000" pitchFamily="18" charset="-120"/>
              </a:rPr>
              <a:t>scheduling affect</a:t>
            </a:r>
            <a:br>
              <a:rPr lang="en-US" altLang="zh-TW" smtClean="0">
                <a:ea typeface="新細明體" panose="02020500000000000000" pitchFamily="18" charset="-120"/>
              </a:rPr>
            </a:br>
            <a:r>
              <a:rPr lang="en-US" altLang="zh-TW" smtClean="0">
                <a:ea typeface="新細明體" panose="02020500000000000000" pitchFamily="18" charset="-120"/>
              </a:rPr>
              <a:t>congestion?</a:t>
            </a:r>
          </a:p>
          <a:p>
            <a:pPr eaLnBrk="1" hangingPunct="1"/>
            <a:r>
              <a:rPr lang="en-US" altLang="zh-TW" smtClean="0">
                <a:ea typeface="新細明體" panose="02020500000000000000" pitchFamily="18" charset="-120"/>
              </a:rPr>
              <a:t>How does binding /</a:t>
            </a:r>
            <a:br>
              <a:rPr lang="en-US" altLang="zh-TW" smtClean="0">
                <a:ea typeface="新細明體" panose="02020500000000000000" pitchFamily="18" charset="-120"/>
              </a:rPr>
            </a:br>
            <a:r>
              <a:rPr lang="en-US" altLang="zh-TW" smtClean="0">
                <a:ea typeface="新細明體" panose="02020500000000000000" pitchFamily="18" charset="-120"/>
              </a:rPr>
              <a:t>scheduling affect</a:t>
            </a:r>
            <a:br>
              <a:rPr lang="en-US" altLang="zh-TW" smtClean="0">
                <a:ea typeface="新細明體" panose="02020500000000000000" pitchFamily="18" charset="-120"/>
              </a:rPr>
            </a:br>
            <a:r>
              <a:rPr lang="en-US" altLang="zh-TW" smtClean="0">
                <a:ea typeface="新細明體" panose="02020500000000000000" pitchFamily="18" charset="-120"/>
              </a:rPr>
              <a:t>steering logic?</a:t>
            </a:r>
          </a:p>
        </p:txBody>
      </p:sp>
      <p:sp>
        <p:nvSpPr>
          <p:cNvPr id="13320" name="Oval 5"/>
          <p:cNvSpPr>
            <a:spLocks noChangeArrowheads="1"/>
          </p:cNvSpPr>
          <p:nvPr/>
        </p:nvSpPr>
        <p:spPr bwMode="auto">
          <a:xfrm>
            <a:off x="7669213" y="2155825"/>
            <a:ext cx="496887" cy="5476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3321" name="Oval 7"/>
          <p:cNvSpPr>
            <a:spLocks noChangeArrowheads="1"/>
          </p:cNvSpPr>
          <p:nvPr/>
        </p:nvSpPr>
        <p:spPr bwMode="auto">
          <a:xfrm>
            <a:off x="7048500" y="3927475"/>
            <a:ext cx="495300" cy="5461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3322" name="Oval 8"/>
          <p:cNvSpPr>
            <a:spLocks noChangeArrowheads="1"/>
          </p:cNvSpPr>
          <p:nvPr/>
        </p:nvSpPr>
        <p:spPr bwMode="auto">
          <a:xfrm>
            <a:off x="6364288" y="3036888"/>
            <a:ext cx="493712" cy="54451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3323" name="Oval 9"/>
          <p:cNvSpPr>
            <a:spLocks noChangeArrowheads="1"/>
          </p:cNvSpPr>
          <p:nvPr/>
        </p:nvSpPr>
        <p:spPr bwMode="auto">
          <a:xfrm>
            <a:off x="5610225" y="2155825"/>
            <a:ext cx="496888" cy="5476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3324" name="Oval 10"/>
          <p:cNvSpPr>
            <a:spLocks noChangeArrowheads="1"/>
          </p:cNvSpPr>
          <p:nvPr/>
        </p:nvSpPr>
        <p:spPr bwMode="auto">
          <a:xfrm>
            <a:off x="4424363" y="2155825"/>
            <a:ext cx="495300" cy="5476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3325" name="Oval 11"/>
          <p:cNvSpPr>
            <a:spLocks noChangeArrowheads="1"/>
          </p:cNvSpPr>
          <p:nvPr/>
        </p:nvSpPr>
        <p:spPr bwMode="auto">
          <a:xfrm>
            <a:off x="5068888" y="3030538"/>
            <a:ext cx="493712" cy="5476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3326" name="Oval 12"/>
          <p:cNvSpPr>
            <a:spLocks noChangeArrowheads="1"/>
          </p:cNvSpPr>
          <p:nvPr/>
        </p:nvSpPr>
        <p:spPr bwMode="auto">
          <a:xfrm>
            <a:off x="5867400" y="3970338"/>
            <a:ext cx="493713" cy="5476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3327" name="Oval 13"/>
          <p:cNvSpPr>
            <a:spLocks noChangeArrowheads="1"/>
          </p:cNvSpPr>
          <p:nvPr/>
        </p:nvSpPr>
        <p:spPr bwMode="auto">
          <a:xfrm>
            <a:off x="7046913" y="4851400"/>
            <a:ext cx="496887" cy="5476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3328" name="Oval 14"/>
          <p:cNvSpPr>
            <a:spLocks noChangeArrowheads="1"/>
          </p:cNvSpPr>
          <p:nvPr/>
        </p:nvSpPr>
        <p:spPr bwMode="auto">
          <a:xfrm>
            <a:off x="7661275" y="3090863"/>
            <a:ext cx="495300" cy="5476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&lt;</a:t>
            </a:r>
          </a:p>
        </p:txBody>
      </p:sp>
      <p:sp>
        <p:nvSpPr>
          <p:cNvPr id="13329" name="Oval 15"/>
          <p:cNvSpPr>
            <a:spLocks noChangeArrowheads="1"/>
          </p:cNvSpPr>
          <p:nvPr/>
        </p:nvSpPr>
        <p:spPr bwMode="auto">
          <a:xfrm>
            <a:off x="4754563" y="3905250"/>
            <a:ext cx="493712" cy="5476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3330" name="Oval 16"/>
          <p:cNvSpPr>
            <a:spLocks noChangeArrowheads="1"/>
          </p:cNvSpPr>
          <p:nvPr/>
        </p:nvSpPr>
        <p:spPr bwMode="auto">
          <a:xfrm>
            <a:off x="5372100" y="4779963"/>
            <a:ext cx="495300" cy="5476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3331" name="Text Box 19"/>
          <p:cNvSpPr txBox="1">
            <a:spLocks noChangeArrowheads="1"/>
          </p:cNvSpPr>
          <p:nvPr/>
        </p:nvSpPr>
        <p:spPr bwMode="auto">
          <a:xfrm>
            <a:off x="8564563" y="2133600"/>
            <a:ext cx="1920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1</a:t>
            </a:r>
          </a:p>
        </p:txBody>
      </p:sp>
      <p:sp>
        <p:nvSpPr>
          <p:cNvPr id="13332" name="Text Box 20"/>
          <p:cNvSpPr txBox="1">
            <a:spLocks noChangeArrowheads="1"/>
          </p:cNvSpPr>
          <p:nvPr/>
        </p:nvSpPr>
        <p:spPr bwMode="auto">
          <a:xfrm>
            <a:off x="8564563" y="3130550"/>
            <a:ext cx="1920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2</a:t>
            </a:r>
          </a:p>
        </p:txBody>
      </p:sp>
      <p:sp>
        <p:nvSpPr>
          <p:cNvPr id="13333" name="Text Box 21"/>
          <p:cNvSpPr txBox="1">
            <a:spLocks noChangeArrowheads="1"/>
          </p:cNvSpPr>
          <p:nvPr/>
        </p:nvSpPr>
        <p:spPr bwMode="auto">
          <a:xfrm>
            <a:off x="8564563" y="4037013"/>
            <a:ext cx="2492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3</a:t>
            </a:r>
          </a:p>
        </p:txBody>
      </p:sp>
      <p:sp>
        <p:nvSpPr>
          <p:cNvPr id="13334" name="Text Box 22"/>
          <p:cNvSpPr txBox="1">
            <a:spLocks noChangeArrowheads="1"/>
          </p:cNvSpPr>
          <p:nvPr/>
        </p:nvSpPr>
        <p:spPr bwMode="auto">
          <a:xfrm>
            <a:off x="8564563" y="4872038"/>
            <a:ext cx="2492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4</a:t>
            </a:r>
          </a:p>
        </p:txBody>
      </p:sp>
      <p:cxnSp>
        <p:nvCxnSpPr>
          <p:cNvPr id="13335" name="AutoShape 30"/>
          <p:cNvCxnSpPr>
            <a:cxnSpLocks noChangeShapeType="1"/>
            <a:stCxn id="13320" idx="4"/>
            <a:endCxn id="13328" idx="0"/>
          </p:cNvCxnSpPr>
          <p:nvPr/>
        </p:nvCxnSpPr>
        <p:spPr bwMode="auto">
          <a:xfrm flipH="1">
            <a:off x="7910513" y="2728913"/>
            <a:ext cx="9525" cy="3397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6" name="AutoShape 31"/>
          <p:cNvCxnSpPr>
            <a:cxnSpLocks noChangeShapeType="1"/>
            <a:stCxn id="13321" idx="4"/>
            <a:endCxn id="13327" idx="0"/>
          </p:cNvCxnSpPr>
          <p:nvPr/>
        </p:nvCxnSpPr>
        <p:spPr bwMode="auto">
          <a:xfrm>
            <a:off x="7296150" y="4487863"/>
            <a:ext cx="0" cy="3492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7" name="AutoShape 32"/>
          <p:cNvCxnSpPr>
            <a:cxnSpLocks noChangeShapeType="1"/>
            <a:stCxn id="13322" idx="3"/>
            <a:endCxn id="13326" idx="0"/>
          </p:cNvCxnSpPr>
          <p:nvPr/>
        </p:nvCxnSpPr>
        <p:spPr bwMode="auto">
          <a:xfrm flipH="1">
            <a:off x="6115050" y="3516313"/>
            <a:ext cx="322263" cy="43973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8" name="AutoShape 33"/>
          <p:cNvCxnSpPr>
            <a:cxnSpLocks noChangeShapeType="1"/>
            <a:stCxn id="13323" idx="3"/>
            <a:endCxn id="13325" idx="7"/>
          </p:cNvCxnSpPr>
          <p:nvPr/>
        </p:nvCxnSpPr>
        <p:spPr bwMode="auto">
          <a:xfrm flipH="1">
            <a:off x="5489575" y="2636838"/>
            <a:ext cx="193675" cy="4603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9" name="AutoShape 34"/>
          <p:cNvCxnSpPr>
            <a:cxnSpLocks noChangeShapeType="1"/>
            <a:stCxn id="13324" idx="4"/>
            <a:endCxn id="13325" idx="1"/>
          </p:cNvCxnSpPr>
          <p:nvPr/>
        </p:nvCxnSpPr>
        <p:spPr bwMode="auto">
          <a:xfrm>
            <a:off x="4672013" y="2717800"/>
            <a:ext cx="469900" cy="3794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0" name="AutoShape 35"/>
          <p:cNvCxnSpPr>
            <a:cxnSpLocks noChangeShapeType="1"/>
            <a:stCxn id="13325" idx="4"/>
            <a:endCxn id="13329" idx="0"/>
          </p:cNvCxnSpPr>
          <p:nvPr/>
        </p:nvCxnSpPr>
        <p:spPr bwMode="auto">
          <a:xfrm flipH="1">
            <a:off x="5002213" y="3592513"/>
            <a:ext cx="314325" cy="2984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1" name="AutoShape 36"/>
          <p:cNvCxnSpPr>
            <a:cxnSpLocks noChangeShapeType="1"/>
            <a:stCxn id="13326" idx="4"/>
            <a:endCxn id="13330" idx="7"/>
          </p:cNvCxnSpPr>
          <p:nvPr/>
        </p:nvCxnSpPr>
        <p:spPr bwMode="auto">
          <a:xfrm flipH="1">
            <a:off x="5794375" y="4532313"/>
            <a:ext cx="320675" cy="3143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2" name="AutoShape 37"/>
          <p:cNvCxnSpPr>
            <a:cxnSpLocks noChangeShapeType="1"/>
            <a:stCxn id="13329" idx="5"/>
            <a:endCxn id="13330" idx="1"/>
          </p:cNvCxnSpPr>
          <p:nvPr/>
        </p:nvCxnSpPr>
        <p:spPr bwMode="auto">
          <a:xfrm>
            <a:off x="5175250" y="4386263"/>
            <a:ext cx="269875" cy="4603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343" name="Group 44"/>
          <p:cNvGrpSpPr>
            <a:grpSpLocks/>
          </p:cNvGrpSpPr>
          <p:nvPr/>
        </p:nvGrpSpPr>
        <p:grpSpPr bwMode="auto">
          <a:xfrm>
            <a:off x="4267200" y="2813050"/>
            <a:ext cx="4648200" cy="2667000"/>
            <a:chOff x="2653" y="2040"/>
            <a:chExt cx="2963" cy="1412"/>
          </a:xfrm>
        </p:grpSpPr>
        <p:sp>
          <p:nvSpPr>
            <p:cNvPr id="13347" name="Line 18"/>
            <p:cNvSpPr>
              <a:spLocks noChangeAspect="1" noChangeShapeType="1"/>
            </p:cNvSpPr>
            <p:nvPr/>
          </p:nvSpPr>
          <p:spPr bwMode="auto">
            <a:xfrm flipH="1">
              <a:off x="2653" y="2040"/>
              <a:ext cx="2963"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48" name="Line 23"/>
            <p:cNvSpPr>
              <a:spLocks noChangeAspect="1" noChangeShapeType="1"/>
            </p:cNvSpPr>
            <p:nvPr/>
          </p:nvSpPr>
          <p:spPr bwMode="auto">
            <a:xfrm flipH="1">
              <a:off x="2653" y="2560"/>
              <a:ext cx="2963"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49" name="Line 24"/>
            <p:cNvSpPr>
              <a:spLocks noChangeAspect="1" noChangeShapeType="1"/>
            </p:cNvSpPr>
            <p:nvPr/>
          </p:nvSpPr>
          <p:spPr bwMode="auto">
            <a:xfrm flipH="1">
              <a:off x="2653" y="3023"/>
              <a:ext cx="2963"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50" name="Line 41"/>
            <p:cNvSpPr>
              <a:spLocks noChangeAspect="1" noChangeShapeType="1"/>
            </p:cNvSpPr>
            <p:nvPr/>
          </p:nvSpPr>
          <p:spPr bwMode="auto">
            <a:xfrm flipH="1">
              <a:off x="2653" y="3452"/>
              <a:ext cx="2963"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3344" name="AutoShape 49"/>
          <p:cNvSpPr>
            <a:spLocks noChangeArrowheads="1"/>
          </p:cNvSpPr>
          <p:nvPr/>
        </p:nvSpPr>
        <p:spPr bwMode="auto">
          <a:xfrm rot="3106223">
            <a:off x="4332288" y="4275138"/>
            <a:ext cx="1981200" cy="685800"/>
          </a:xfrm>
          <a:prstGeom prst="roundRect">
            <a:avLst>
              <a:gd name="adj" fmla="val 50000"/>
            </a:avLst>
          </a:prstGeom>
          <a:noFill/>
          <a:ln w="28575">
            <a:solidFill>
              <a:schemeClr val="bg2"/>
            </a:solidFill>
            <a:prstDash val="dash"/>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13345" name="Freeform 50"/>
          <p:cNvSpPr>
            <a:spLocks/>
          </p:cNvSpPr>
          <p:nvPr/>
        </p:nvSpPr>
        <p:spPr bwMode="auto">
          <a:xfrm>
            <a:off x="6946900" y="1990725"/>
            <a:ext cx="1433513" cy="3578225"/>
          </a:xfrm>
          <a:custGeom>
            <a:avLst/>
            <a:gdLst>
              <a:gd name="T0" fmla="*/ 2147483647 w 903"/>
              <a:gd name="T1" fmla="*/ 2147483647 h 2254"/>
              <a:gd name="T2" fmla="*/ 2147483647 w 903"/>
              <a:gd name="T3" fmla="*/ 2147483647 h 2254"/>
              <a:gd name="T4" fmla="*/ 2147483647 w 903"/>
              <a:gd name="T5" fmla="*/ 2147483647 h 2254"/>
              <a:gd name="T6" fmla="*/ 2147483647 w 903"/>
              <a:gd name="T7" fmla="*/ 2147483647 h 2254"/>
              <a:gd name="T8" fmla="*/ 2147483647 w 903"/>
              <a:gd name="T9" fmla="*/ 2147483647 h 2254"/>
              <a:gd name="T10" fmla="*/ 2147483647 w 903"/>
              <a:gd name="T11" fmla="*/ 2147483647 h 2254"/>
              <a:gd name="T12" fmla="*/ 2147483647 w 903"/>
              <a:gd name="T13" fmla="*/ 2147483647 h 2254"/>
              <a:gd name="T14" fmla="*/ 2147483647 w 903"/>
              <a:gd name="T15" fmla="*/ 2147483647 h 2254"/>
              <a:gd name="T16" fmla="*/ 2147483647 w 903"/>
              <a:gd name="T17" fmla="*/ 2147483647 h 2254"/>
              <a:gd name="T18" fmla="*/ 0 w 903"/>
              <a:gd name="T19" fmla="*/ 2147483647 h 2254"/>
              <a:gd name="T20" fmla="*/ 2147483647 w 903"/>
              <a:gd name="T21" fmla="*/ 2147483647 h 2254"/>
              <a:gd name="T22" fmla="*/ 2147483647 w 903"/>
              <a:gd name="T23" fmla="*/ 2147483647 h 2254"/>
              <a:gd name="T24" fmla="*/ 2147483647 w 903"/>
              <a:gd name="T25" fmla="*/ 2147483647 h 2254"/>
              <a:gd name="T26" fmla="*/ 2147483647 w 903"/>
              <a:gd name="T27" fmla="*/ 2147483647 h 2254"/>
              <a:gd name="T28" fmla="*/ 2147483647 w 903"/>
              <a:gd name="T29" fmla="*/ 2147483647 h 2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3" h="2254">
                <a:moveTo>
                  <a:pt x="362" y="799"/>
                </a:moveTo>
                <a:cubicBezTo>
                  <a:pt x="362" y="680"/>
                  <a:pt x="348" y="392"/>
                  <a:pt x="381" y="260"/>
                </a:cubicBezTo>
                <a:cubicBezTo>
                  <a:pt x="414" y="128"/>
                  <a:pt x="477" y="18"/>
                  <a:pt x="557" y="9"/>
                </a:cubicBezTo>
                <a:cubicBezTo>
                  <a:pt x="637" y="0"/>
                  <a:pt x="825" y="32"/>
                  <a:pt x="864" y="205"/>
                </a:cubicBezTo>
                <a:cubicBezTo>
                  <a:pt x="903" y="378"/>
                  <a:pt x="806" y="838"/>
                  <a:pt x="789" y="1050"/>
                </a:cubicBezTo>
                <a:cubicBezTo>
                  <a:pt x="780" y="1192"/>
                  <a:pt x="781" y="1336"/>
                  <a:pt x="762" y="1477"/>
                </a:cubicBezTo>
                <a:cubicBezTo>
                  <a:pt x="742" y="1619"/>
                  <a:pt x="704" y="1632"/>
                  <a:pt x="669" y="1747"/>
                </a:cubicBezTo>
                <a:cubicBezTo>
                  <a:pt x="626" y="1832"/>
                  <a:pt x="581" y="1905"/>
                  <a:pt x="501" y="1988"/>
                </a:cubicBezTo>
                <a:cubicBezTo>
                  <a:pt x="430" y="2036"/>
                  <a:pt x="262" y="2254"/>
                  <a:pt x="186" y="2248"/>
                </a:cubicBezTo>
                <a:cubicBezTo>
                  <a:pt x="120" y="2231"/>
                  <a:pt x="26" y="2176"/>
                  <a:pt x="0" y="2109"/>
                </a:cubicBezTo>
                <a:cubicBezTo>
                  <a:pt x="9" y="2038"/>
                  <a:pt x="5" y="1963"/>
                  <a:pt x="28" y="1895"/>
                </a:cubicBezTo>
                <a:cubicBezTo>
                  <a:pt x="64" y="1828"/>
                  <a:pt x="142" y="1745"/>
                  <a:pt x="213" y="1710"/>
                </a:cubicBezTo>
                <a:cubicBezTo>
                  <a:pt x="284" y="1675"/>
                  <a:pt x="388" y="1753"/>
                  <a:pt x="455" y="1682"/>
                </a:cubicBezTo>
                <a:cubicBezTo>
                  <a:pt x="522" y="1611"/>
                  <a:pt x="627" y="1424"/>
                  <a:pt x="613" y="1282"/>
                </a:cubicBezTo>
                <a:cubicBezTo>
                  <a:pt x="573" y="1175"/>
                  <a:pt x="411" y="903"/>
                  <a:pt x="371" y="827"/>
                </a:cubicBezTo>
              </a:path>
            </a:pathLst>
          </a:custGeom>
          <a:noFill/>
          <a:ln w="28575"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46" name="Text Box 51"/>
          <p:cNvSpPr txBox="1">
            <a:spLocks noChangeArrowheads="1"/>
          </p:cNvSpPr>
          <p:nvPr/>
        </p:nvSpPr>
        <p:spPr bwMode="auto">
          <a:xfrm>
            <a:off x="4167188" y="5800725"/>
            <a:ext cx="47339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 typeface="Wingdings" panose="05000000000000000000" pitchFamily="2" charset="2"/>
              <a:buChar char="è"/>
            </a:pPr>
            <a:r>
              <a:rPr lang="en-US" altLang="en-US" sz="2000">
                <a:solidFill>
                  <a:schemeClr val="tx1"/>
                </a:solidFill>
                <a:latin typeface="Lucida Sans Unicode" panose="020B0602030504020204" pitchFamily="34" charset="0"/>
                <a:sym typeface="Wingdings" panose="05000000000000000000" pitchFamily="2" charset="2"/>
              </a:rPr>
              <a:t>2 adders &amp; 2 multipliers</a:t>
            </a:r>
          </a:p>
          <a:p>
            <a:pPr eaLnBrk="1" hangingPunct="1">
              <a:spcBef>
                <a:spcPct val="0"/>
              </a:spcBef>
              <a:buClrTx/>
              <a:buFont typeface="Wingdings" panose="05000000000000000000" pitchFamily="2" charset="2"/>
              <a:buNone/>
            </a:pPr>
            <a:r>
              <a:rPr lang="en-US" altLang="en-US" sz="2000">
                <a:solidFill>
                  <a:schemeClr val="tx1"/>
                </a:solidFill>
                <a:latin typeface="Lucida Sans Unicode" panose="020B0602030504020204" pitchFamily="34" charset="0"/>
              </a:rPr>
              <a:t>Will this cause routing congestion?</a:t>
            </a:r>
          </a:p>
        </p:txBody>
      </p:sp>
    </p:spTree>
    <p:extLst>
      <p:ext uri="{BB962C8B-B14F-4D97-AF65-F5344CB8AC3E}">
        <p14:creationId xmlns:p14="http://schemas.microsoft.com/office/powerpoint/2010/main" val="2363737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755576" y="214313"/>
            <a:ext cx="8188399" cy="693737"/>
          </a:xfrm>
        </p:spPr>
        <p:txBody>
          <a:bodyPr/>
          <a:lstStyle/>
          <a:p>
            <a:pPr eaLnBrk="1" hangingPunct="1"/>
            <a:r>
              <a:rPr lang="en-US" altLang="en-US" dirty="0" smtClean="0"/>
              <a:t>Min Latency Unconstrained Scheduling</a:t>
            </a:r>
          </a:p>
        </p:txBody>
      </p:sp>
      <p:sp>
        <p:nvSpPr>
          <p:cNvPr id="14341" name="Rectangle 3"/>
          <p:cNvSpPr>
            <a:spLocks noGrp="1" noChangeArrowheads="1"/>
          </p:cNvSpPr>
          <p:nvPr>
            <p:ph type="body" idx="1"/>
          </p:nvPr>
        </p:nvSpPr>
        <p:spPr>
          <a:xfrm>
            <a:off x="369888" y="1196751"/>
            <a:ext cx="8382000" cy="5246911"/>
          </a:xfrm>
        </p:spPr>
        <p:txBody>
          <a:bodyPr/>
          <a:lstStyle/>
          <a:p>
            <a:pPr eaLnBrk="1" hangingPunct="1">
              <a:lnSpc>
                <a:spcPct val="90000"/>
              </a:lnSpc>
            </a:pPr>
            <a:r>
              <a:rPr lang="en-US" altLang="en-US" dirty="0" smtClean="0"/>
              <a:t>Simplest case: no constraints, find min latency</a:t>
            </a:r>
          </a:p>
          <a:p>
            <a:pPr eaLnBrk="1" hangingPunct="1">
              <a:lnSpc>
                <a:spcPct val="90000"/>
              </a:lnSpc>
            </a:pPr>
            <a:r>
              <a:rPr lang="en-US" altLang="en-US" dirty="0" smtClean="0"/>
              <a:t>Given set of vertices V, delays D and a partial order &gt; on operations E, find an integer labeling of operations   </a:t>
            </a:r>
            <a:r>
              <a:rPr lang="en-US" altLang="en-US" i="1" dirty="0" smtClean="0">
                <a:latin typeface="Symbol" panose="05050102010706020507" pitchFamily="18" charset="2"/>
              </a:rPr>
              <a:t>f</a:t>
            </a:r>
            <a:r>
              <a:rPr lang="en-US" altLang="en-US" i="1" dirty="0" smtClean="0">
                <a:latin typeface="Times" panose="02020603050405020304" pitchFamily="18" charset="0"/>
              </a:rPr>
              <a:t>: V </a:t>
            </a:r>
            <a:r>
              <a:rPr lang="en-US" altLang="en-US" i="1" dirty="0" smtClean="0">
                <a:latin typeface="Times" panose="02020603050405020304" pitchFamily="18" charset="0"/>
                <a:sym typeface="Wingdings" panose="05000000000000000000" pitchFamily="2" charset="2"/>
              </a:rPr>
              <a:t> Z</a:t>
            </a:r>
            <a:r>
              <a:rPr lang="en-US" altLang="en-US" i="1" baseline="30000" dirty="0" smtClean="0">
                <a:latin typeface="Times" panose="02020603050405020304" pitchFamily="18" charset="0"/>
                <a:sym typeface="Wingdings" panose="05000000000000000000" pitchFamily="2" charset="2"/>
              </a:rPr>
              <a:t>+</a:t>
            </a:r>
            <a:r>
              <a:rPr lang="en-US" altLang="en-US" dirty="0" smtClean="0">
                <a:sym typeface="Wingdings" panose="05000000000000000000" pitchFamily="2" charset="2"/>
              </a:rPr>
              <a:t> Such that:</a:t>
            </a:r>
          </a:p>
          <a:p>
            <a:pPr lvl="1" eaLnBrk="1" hangingPunct="1">
              <a:lnSpc>
                <a:spcPct val="90000"/>
              </a:lnSpc>
            </a:pPr>
            <a:r>
              <a:rPr lang="en-US" altLang="en-US" i="1" dirty="0" err="1" smtClean="0">
                <a:latin typeface="Times" panose="02020603050405020304" pitchFamily="18" charset="0"/>
              </a:rPr>
              <a:t>t</a:t>
            </a:r>
            <a:r>
              <a:rPr lang="en-US" altLang="en-US" sz="3200" i="1" baseline="-25000" dirty="0" err="1" smtClean="0">
                <a:latin typeface="Times" panose="02020603050405020304" pitchFamily="18" charset="0"/>
              </a:rPr>
              <a:t>i</a:t>
            </a:r>
            <a:r>
              <a:rPr lang="en-US" altLang="en-US" i="1" dirty="0" smtClean="0">
                <a:latin typeface="Times" panose="02020603050405020304" pitchFamily="18" charset="0"/>
              </a:rPr>
              <a:t> = </a:t>
            </a:r>
            <a:r>
              <a:rPr lang="en-US" altLang="en-US" i="1" dirty="0" smtClean="0">
                <a:latin typeface="Symbol" panose="05050102010706020507" pitchFamily="18" charset="2"/>
              </a:rPr>
              <a:t>f</a:t>
            </a:r>
            <a:r>
              <a:rPr lang="en-US" altLang="en-US" i="1" dirty="0" smtClean="0">
                <a:latin typeface="Times" panose="02020603050405020304" pitchFamily="18" charset="0"/>
              </a:rPr>
              <a:t>(v</a:t>
            </a:r>
            <a:r>
              <a:rPr lang="en-US" altLang="en-US" sz="3200" i="1" baseline="-25000" dirty="0" smtClean="0">
                <a:latin typeface="Times" panose="02020603050405020304" pitchFamily="18" charset="0"/>
              </a:rPr>
              <a:t>i</a:t>
            </a:r>
            <a:r>
              <a:rPr lang="en-US" altLang="en-US" i="1" dirty="0" smtClean="0">
                <a:latin typeface="Times" panose="02020603050405020304" pitchFamily="18" charset="0"/>
              </a:rPr>
              <a:t>)</a:t>
            </a:r>
            <a:r>
              <a:rPr lang="en-US" altLang="en-US" dirty="0" smtClean="0"/>
              <a:t>.</a:t>
            </a:r>
          </a:p>
          <a:p>
            <a:pPr lvl="1" eaLnBrk="1" hangingPunct="1">
              <a:lnSpc>
                <a:spcPct val="90000"/>
              </a:lnSpc>
            </a:pPr>
            <a:r>
              <a:rPr lang="en-US" altLang="en-US" i="1" dirty="0" err="1" smtClean="0">
                <a:latin typeface="Times" panose="02020603050405020304" pitchFamily="18" charset="0"/>
              </a:rPr>
              <a:t>t</a:t>
            </a:r>
            <a:r>
              <a:rPr lang="en-US" altLang="en-US" sz="3200" i="1" baseline="-25000" dirty="0" err="1" smtClean="0">
                <a:latin typeface="Times" panose="02020603050405020304" pitchFamily="18" charset="0"/>
              </a:rPr>
              <a:t>i</a:t>
            </a:r>
            <a:r>
              <a:rPr lang="en-US" altLang="en-US" i="1" dirty="0" smtClean="0">
                <a:latin typeface="Times" panose="02020603050405020304" pitchFamily="18" charset="0"/>
              </a:rPr>
              <a:t> </a:t>
            </a:r>
            <a:r>
              <a:rPr lang="en-US" altLang="en-US" i="1" dirty="0" smtClean="0">
                <a:latin typeface="Times" panose="02020603050405020304" pitchFamily="18" charset="0"/>
                <a:sym typeface="Symbol" panose="05050102010706020507" pitchFamily="18" charset="2"/>
              </a:rPr>
              <a:t> </a:t>
            </a:r>
            <a:r>
              <a:rPr lang="en-US" altLang="en-US" i="1" dirty="0" err="1" smtClean="0">
                <a:latin typeface="Times" panose="02020603050405020304" pitchFamily="18" charset="0"/>
              </a:rPr>
              <a:t>t</a:t>
            </a:r>
            <a:r>
              <a:rPr lang="en-US" altLang="en-US" sz="3200" i="1" baseline="-25000" dirty="0" err="1" smtClean="0">
                <a:latin typeface="Times" panose="02020603050405020304" pitchFamily="18" charset="0"/>
              </a:rPr>
              <a:t>j</a:t>
            </a:r>
            <a:r>
              <a:rPr lang="en-US" altLang="en-US" i="1" dirty="0" smtClean="0">
                <a:latin typeface="Times" panose="02020603050405020304" pitchFamily="18" charset="0"/>
              </a:rPr>
              <a:t> + </a:t>
            </a:r>
            <a:r>
              <a:rPr lang="en-US" altLang="en-US" i="1" dirty="0" err="1" smtClean="0">
                <a:latin typeface="Times" panose="02020603050405020304" pitchFamily="18" charset="0"/>
              </a:rPr>
              <a:t>d</a:t>
            </a:r>
            <a:r>
              <a:rPr lang="en-US" altLang="en-US" sz="3200" i="1" baseline="-25000" dirty="0" err="1" smtClean="0">
                <a:latin typeface="Times" panose="02020603050405020304" pitchFamily="18" charset="0"/>
              </a:rPr>
              <a:t>j</a:t>
            </a:r>
            <a:r>
              <a:rPr lang="en-US" altLang="en-US" i="1" dirty="0" smtClean="0">
                <a:latin typeface="Times" panose="02020603050405020304" pitchFamily="18" charset="0"/>
              </a:rPr>
              <a:t>        </a:t>
            </a:r>
            <a:r>
              <a:rPr lang="en-US" altLang="en-US" i="1" dirty="0" smtClean="0">
                <a:latin typeface="Times" panose="02020603050405020304" pitchFamily="18" charset="0"/>
                <a:sym typeface="Symbol" panose="05050102010706020507" pitchFamily="18" charset="2"/>
              </a:rPr>
              <a:t> </a:t>
            </a:r>
            <a:r>
              <a:rPr lang="en-US" altLang="en-US" i="1" dirty="0" smtClean="0">
                <a:latin typeface="Times" panose="02020603050405020304" pitchFamily="18" charset="0"/>
              </a:rPr>
              <a:t>(</a:t>
            </a:r>
            <a:r>
              <a:rPr lang="en-US" altLang="en-US" i="1" dirty="0" err="1" smtClean="0">
                <a:latin typeface="Times" panose="02020603050405020304" pitchFamily="18" charset="0"/>
              </a:rPr>
              <a:t>v</a:t>
            </a:r>
            <a:r>
              <a:rPr lang="en-US" altLang="en-US" sz="3200" i="1" baseline="-25000" dirty="0" err="1" smtClean="0">
                <a:latin typeface="Times" panose="02020603050405020304" pitchFamily="18" charset="0"/>
              </a:rPr>
              <a:t>j</a:t>
            </a:r>
            <a:r>
              <a:rPr lang="en-US" altLang="en-US" i="1" dirty="0" smtClean="0">
                <a:latin typeface="Times" panose="02020603050405020304" pitchFamily="18" charset="0"/>
              </a:rPr>
              <a:t>, v</a:t>
            </a:r>
            <a:r>
              <a:rPr lang="en-US" altLang="en-US" sz="3200" i="1" baseline="-25000" dirty="0" smtClean="0">
                <a:latin typeface="Times" panose="02020603050405020304" pitchFamily="18" charset="0"/>
              </a:rPr>
              <a:t>i</a:t>
            </a:r>
            <a:r>
              <a:rPr lang="en-US" altLang="en-US" i="1" dirty="0" smtClean="0">
                <a:latin typeface="Times" panose="02020603050405020304" pitchFamily="18" charset="0"/>
              </a:rPr>
              <a:t>) </a:t>
            </a:r>
            <a:r>
              <a:rPr lang="en-US" altLang="en-US" i="1" dirty="0" smtClean="0">
                <a:latin typeface="Times" panose="02020603050405020304" pitchFamily="18" charset="0"/>
                <a:sym typeface="Symbol" panose="05050102010706020507" pitchFamily="18" charset="2"/>
              </a:rPr>
              <a:t> </a:t>
            </a:r>
            <a:r>
              <a:rPr lang="en-US" altLang="en-US" i="1" dirty="0" smtClean="0">
                <a:latin typeface="Times" panose="02020603050405020304" pitchFamily="18" charset="0"/>
              </a:rPr>
              <a:t>E.</a:t>
            </a:r>
          </a:p>
          <a:p>
            <a:pPr lvl="1" eaLnBrk="1" hangingPunct="1">
              <a:lnSpc>
                <a:spcPct val="90000"/>
              </a:lnSpc>
            </a:pPr>
            <a:r>
              <a:rPr lang="en-US" altLang="en-US" i="1" dirty="0" smtClean="0">
                <a:latin typeface="Times" panose="02020603050405020304" pitchFamily="18" charset="0"/>
              </a:rPr>
              <a:t> </a:t>
            </a:r>
            <a:r>
              <a:rPr lang="en-US" altLang="en-US" i="1" dirty="0" smtClean="0">
                <a:latin typeface="Symbol" panose="05050102010706020507" pitchFamily="18" charset="2"/>
              </a:rPr>
              <a:t>l</a:t>
            </a:r>
            <a:r>
              <a:rPr lang="en-US" altLang="en-US" i="1" dirty="0" smtClean="0">
                <a:latin typeface="Times" panose="02020603050405020304" pitchFamily="18" charset="0"/>
              </a:rPr>
              <a:t> = </a:t>
            </a:r>
            <a:r>
              <a:rPr lang="en-US" altLang="en-US" i="1" dirty="0" err="1" smtClean="0">
                <a:latin typeface="Times" panose="02020603050405020304" pitchFamily="18" charset="0"/>
              </a:rPr>
              <a:t>t</a:t>
            </a:r>
            <a:r>
              <a:rPr lang="en-US" altLang="en-US" sz="3200" i="1" baseline="-25000" dirty="0" err="1" smtClean="0">
                <a:latin typeface="Times" panose="02020603050405020304" pitchFamily="18" charset="0"/>
              </a:rPr>
              <a:t>n</a:t>
            </a:r>
            <a:r>
              <a:rPr lang="en-US" altLang="en-US" i="1" dirty="0" smtClean="0">
                <a:latin typeface="Times" panose="02020603050405020304" pitchFamily="18" charset="0"/>
              </a:rPr>
              <a:t> – t</a:t>
            </a:r>
            <a:r>
              <a:rPr lang="en-US" altLang="en-US" sz="3200" i="1" baseline="-25000" dirty="0" smtClean="0">
                <a:latin typeface="Times" panose="02020603050405020304" pitchFamily="18" charset="0"/>
              </a:rPr>
              <a:t>0</a:t>
            </a:r>
            <a:r>
              <a:rPr lang="en-US" altLang="en-US" dirty="0" smtClean="0"/>
              <a:t> is minimum.</a:t>
            </a:r>
          </a:p>
          <a:p>
            <a:pPr eaLnBrk="1" hangingPunct="1">
              <a:lnSpc>
                <a:spcPct val="90000"/>
              </a:lnSpc>
            </a:pPr>
            <a:r>
              <a:rPr lang="en-US" altLang="en-US" dirty="0" smtClean="0"/>
              <a:t>Solvable optimally in polynomial time</a:t>
            </a:r>
          </a:p>
          <a:p>
            <a:pPr eaLnBrk="1" hangingPunct="1">
              <a:lnSpc>
                <a:spcPct val="90000"/>
              </a:lnSpc>
            </a:pPr>
            <a:r>
              <a:rPr lang="en-US" altLang="en-US" dirty="0" smtClean="0"/>
              <a:t>Bounds on latency for resource constrained problems</a:t>
            </a:r>
          </a:p>
          <a:p>
            <a:pPr eaLnBrk="1" hangingPunct="1">
              <a:lnSpc>
                <a:spcPct val="90000"/>
              </a:lnSpc>
            </a:pPr>
            <a:r>
              <a:rPr lang="en-US" altLang="en-US" dirty="0" smtClean="0"/>
              <a:t>ASAP algorithm used: topological order</a:t>
            </a:r>
          </a:p>
          <a:p>
            <a:pPr eaLnBrk="1" hangingPunct="1">
              <a:lnSpc>
                <a:spcPct val="90000"/>
              </a:lnSpc>
            </a:pPr>
            <a:r>
              <a:rPr lang="en-US" altLang="en-US" dirty="0" smtClean="0"/>
              <a:t>ALAP algorithm also solves the problem optimally and </a:t>
            </a:r>
            <a:r>
              <a:rPr lang="en-US" altLang="en-US" dirty="0" err="1" smtClean="0"/>
              <a:t>polynomially</a:t>
            </a:r>
            <a:r>
              <a:rPr lang="en-US" altLang="en-US" dirty="0" smtClean="0"/>
              <a:t> </a:t>
            </a:r>
          </a:p>
        </p:txBody>
      </p:sp>
    </p:spTree>
    <p:extLst>
      <p:ext uri="{BB962C8B-B14F-4D97-AF65-F5344CB8AC3E}">
        <p14:creationId xmlns:p14="http://schemas.microsoft.com/office/powerpoint/2010/main" val="3617910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altLang="en-US" smtClean="0"/>
              <a:t>ASAP Schedules</a:t>
            </a:r>
          </a:p>
        </p:txBody>
      </p:sp>
      <p:sp>
        <p:nvSpPr>
          <p:cNvPr id="15365" name="Rectangle 3"/>
          <p:cNvSpPr>
            <a:spLocks noGrp="1" noChangeArrowheads="1"/>
          </p:cNvSpPr>
          <p:nvPr>
            <p:ph type="body" idx="1"/>
          </p:nvPr>
        </p:nvSpPr>
        <p:spPr>
          <a:xfrm>
            <a:off x="381000" y="1066800"/>
            <a:ext cx="8382000" cy="1905000"/>
          </a:xfrm>
        </p:spPr>
        <p:txBody>
          <a:bodyPr/>
          <a:lstStyle/>
          <a:p>
            <a:pPr lvl="1" eaLnBrk="1" hangingPunct="1"/>
            <a:r>
              <a:rPr lang="en-US" altLang="en-US" smtClean="0"/>
              <a:t>Schedule v</a:t>
            </a:r>
            <a:r>
              <a:rPr lang="en-US" altLang="en-US" sz="3200" baseline="-25000" smtClean="0"/>
              <a:t>0</a:t>
            </a:r>
            <a:r>
              <a:rPr lang="en-US" altLang="en-US" smtClean="0"/>
              <a:t> at t</a:t>
            </a:r>
            <a:r>
              <a:rPr lang="en-US" altLang="en-US" sz="3200" baseline="-25000" smtClean="0"/>
              <a:t>0</a:t>
            </a:r>
            <a:r>
              <a:rPr lang="en-US" altLang="en-US" smtClean="0"/>
              <a:t>=1 /* Note: delay d</a:t>
            </a:r>
            <a:r>
              <a:rPr lang="en-US" altLang="en-US" baseline="-25000" smtClean="0"/>
              <a:t>0</a:t>
            </a:r>
            <a:r>
              <a:rPr lang="en-US" altLang="en-US" smtClean="0"/>
              <a:t> of v</a:t>
            </a:r>
            <a:r>
              <a:rPr lang="en-US" altLang="en-US" baseline="-25000" smtClean="0"/>
              <a:t>0 </a:t>
            </a:r>
            <a:r>
              <a:rPr lang="en-US" altLang="en-US" smtClean="0"/>
              <a:t>= 0*/.</a:t>
            </a:r>
          </a:p>
          <a:p>
            <a:pPr lvl="1" eaLnBrk="1" hangingPunct="1"/>
            <a:r>
              <a:rPr lang="en-US" altLang="en-US" smtClean="0"/>
              <a:t>While (v</a:t>
            </a:r>
            <a:r>
              <a:rPr lang="en-US" altLang="en-US" sz="3200" baseline="-25000" smtClean="0"/>
              <a:t>n</a:t>
            </a:r>
            <a:r>
              <a:rPr lang="en-US" altLang="en-US" smtClean="0"/>
              <a:t> not scheduled)</a:t>
            </a:r>
          </a:p>
          <a:p>
            <a:pPr lvl="2" eaLnBrk="1" hangingPunct="1"/>
            <a:r>
              <a:rPr lang="en-US" altLang="en-US" smtClean="0"/>
              <a:t>Select v</a:t>
            </a:r>
            <a:r>
              <a:rPr lang="en-US" altLang="en-US" sz="2800" baseline="-25000" smtClean="0"/>
              <a:t>i</a:t>
            </a:r>
            <a:r>
              <a:rPr lang="en-US" altLang="en-US" smtClean="0"/>
              <a:t> with all scheduled predecessors</a:t>
            </a:r>
          </a:p>
          <a:p>
            <a:pPr lvl="2" eaLnBrk="1" hangingPunct="1"/>
            <a:r>
              <a:rPr lang="en-US" altLang="en-US" smtClean="0"/>
              <a:t>Schedule v</a:t>
            </a:r>
            <a:r>
              <a:rPr lang="en-US" altLang="en-US" sz="2800" baseline="-25000" smtClean="0"/>
              <a:t>i</a:t>
            </a:r>
            <a:r>
              <a:rPr lang="en-US" altLang="en-US" smtClean="0"/>
              <a:t> at t</a:t>
            </a:r>
            <a:r>
              <a:rPr lang="en-US" altLang="en-US" sz="2800" baseline="-25000" smtClean="0"/>
              <a:t>i</a:t>
            </a:r>
            <a:r>
              <a:rPr lang="en-US" altLang="en-US" smtClean="0"/>
              <a:t> = ASAP(v</a:t>
            </a:r>
            <a:r>
              <a:rPr lang="en-US" altLang="en-US" baseline="-25000" smtClean="0"/>
              <a:t>i</a:t>
            </a:r>
            <a:r>
              <a:rPr lang="en-US" altLang="en-US" smtClean="0"/>
              <a:t>) = max {t</a:t>
            </a:r>
            <a:r>
              <a:rPr lang="en-US" altLang="en-US" baseline="-25000" smtClean="0"/>
              <a:t>j</a:t>
            </a:r>
            <a:r>
              <a:rPr lang="en-US" altLang="en-US" smtClean="0"/>
              <a:t>+d</a:t>
            </a:r>
            <a:r>
              <a:rPr lang="en-US" altLang="en-US" baseline="-25000" smtClean="0"/>
              <a:t>j</a:t>
            </a:r>
            <a:r>
              <a:rPr lang="en-US" altLang="en-US" smtClean="0"/>
              <a:t>}, v</a:t>
            </a:r>
            <a:r>
              <a:rPr lang="en-US" altLang="en-US" sz="2800" baseline="-25000" smtClean="0"/>
              <a:t>j</a:t>
            </a:r>
            <a:r>
              <a:rPr lang="en-US" altLang="en-US" smtClean="0"/>
              <a:t> being a predecessor of v</a:t>
            </a:r>
            <a:r>
              <a:rPr lang="en-US" altLang="en-US" sz="2800" baseline="-25000" smtClean="0"/>
              <a:t>i</a:t>
            </a:r>
            <a:r>
              <a:rPr lang="en-US" altLang="en-US" smtClean="0"/>
              <a:t> (boundary/initial case t</a:t>
            </a:r>
            <a:r>
              <a:rPr lang="en-US" altLang="en-US" sz="2800" baseline="-25000" smtClean="0"/>
              <a:t>0</a:t>
            </a:r>
            <a:r>
              <a:rPr lang="en-US" altLang="en-US" smtClean="0"/>
              <a:t>=1): .</a:t>
            </a:r>
          </a:p>
          <a:p>
            <a:pPr lvl="1" eaLnBrk="1" hangingPunct="1"/>
            <a:r>
              <a:rPr lang="en-US" altLang="en-US" smtClean="0"/>
              <a:t>Return t</a:t>
            </a:r>
            <a:r>
              <a:rPr lang="en-US" altLang="en-US" sz="3200" baseline="-25000" smtClean="0"/>
              <a:t>n</a:t>
            </a:r>
            <a:r>
              <a:rPr lang="en-US" altLang="en-US" smtClean="0"/>
              <a:t>.</a:t>
            </a:r>
          </a:p>
        </p:txBody>
      </p:sp>
      <p:sp>
        <p:nvSpPr>
          <p:cNvPr id="15367" name="Text Box 42"/>
          <p:cNvSpPr txBox="1">
            <a:spLocks noChangeArrowheads="1"/>
          </p:cNvSpPr>
          <p:nvPr/>
        </p:nvSpPr>
        <p:spPr bwMode="auto">
          <a:xfrm>
            <a:off x="7165975" y="4092575"/>
            <a:ext cx="1790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 typeface="Wingdings" panose="05000000000000000000" pitchFamily="2" charset="2"/>
              <a:buChar char="è"/>
            </a:pPr>
            <a:r>
              <a:rPr lang="en-US" altLang="en-US" sz="2000">
                <a:solidFill>
                  <a:schemeClr val="tx1"/>
                </a:solidFill>
                <a:latin typeface="Lucida Sans Unicode" panose="020B0602030504020204" pitchFamily="34" charset="0"/>
                <a:sym typeface="Wingdings" panose="05000000000000000000" pitchFamily="2" charset="2"/>
              </a:rPr>
              <a:t>2 adders &amp;</a:t>
            </a:r>
          </a:p>
          <a:p>
            <a:pPr algn="ctr" eaLnBrk="1" hangingPunct="1">
              <a:spcBef>
                <a:spcPct val="0"/>
              </a:spcBef>
              <a:buClrTx/>
              <a:buFont typeface="Wingdings" panose="05000000000000000000" pitchFamily="2" charset="2"/>
              <a:buNone/>
            </a:pPr>
            <a:r>
              <a:rPr lang="en-US" altLang="en-US" sz="2000">
                <a:solidFill>
                  <a:schemeClr val="tx1"/>
                </a:solidFill>
                <a:latin typeface="Lucida Sans Unicode" panose="020B0602030504020204" pitchFamily="34" charset="0"/>
                <a:sym typeface="Wingdings" panose="05000000000000000000" pitchFamily="2" charset="2"/>
              </a:rPr>
              <a:t>4 multipliers</a:t>
            </a:r>
            <a:endParaRPr lang="en-US" altLang="en-US" sz="2000">
              <a:solidFill>
                <a:schemeClr val="tx1"/>
              </a:solidFill>
              <a:latin typeface="Lucida Sans Unicode" panose="020B0602030504020204" pitchFamily="34" charset="0"/>
            </a:endParaRPr>
          </a:p>
        </p:txBody>
      </p:sp>
      <p:grpSp>
        <p:nvGrpSpPr>
          <p:cNvPr id="4" name="Group 3"/>
          <p:cNvGrpSpPr>
            <a:grpSpLocks/>
          </p:cNvGrpSpPr>
          <p:nvPr/>
        </p:nvGrpSpPr>
        <p:grpSpPr bwMode="auto">
          <a:xfrm>
            <a:off x="2209800" y="3111500"/>
            <a:ext cx="4343400" cy="3317875"/>
            <a:chOff x="2209800" y="3111500"/>
            <a:chExt cx="4343400" cy="3317875"/>
          </a:xfrm>
        </p:grpSpPr>
        <p:grpSp>
          <p:nvGrpSpPr>
            <p:cNvPr id="15372" name="Group 4"/>
            <p:cNvGrpSpPr>
              <a:grpSpLocks/>
            </p:cNvGrpSpPr>
            <p:nvPr/>
          </p:nvGrpSpPr>
          <p:grpSpPr bwMode="auto">
            <a:xfrm>
              <a:off x="2209800" y="3200400"/>
              <a:ext cx="4343400" cy="3200400"/>
              <a:chOff x="3024" y="1872"/>
              <a:chExt cx="2736" cy="2016"/>
            </a:xfrm>
          </p:grpSpPr>
          <p:sp>
            <p:nvSpPr>
              <p:cNvPr id="15375" name="Oval 5"/>
              <p:cNvSpPr>
                <a:spLocks noChangeArrowheads="1"/>
              </p:cNvSpPr>
              <p:nvPr/>
            </p:nvSpPr>
            <p:spPr bwMode="auto">
              <a:xfrm>
                <a:off x="5361"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5376" name="Oval 6"/>
              <p:cNvSpPr>
                <a:spLocks noChangeArrowheads="1"/>
              </p:cNvSpPr>
              <p:nvPr/>
            </p:nvSpPr>
            <p:spPr bwMode="auto">
              <a:xfrm>
                <a:off x="4232" y="1872"/>
                <a:ext cx="311"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15377" name="Oval 7"/>
              <p:cNvSpPr>
                <a:spLocks noChangeArrowheads="1"/>
              </p:cNvSpPr>
              <p:nvPr/>
            </p:nvSpPr>
            <p:spPr bwMode="auto">
              <a:xfrm>
                <a:off x="4855"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5378" name="Oval 8"/>
              <p:cNvSpPr>
                <a:spLocks noChangeArrowheads="1"/>
              </p:cNvSpPr>
              <p:nvPr/>
            </p:nvSpPr>
            <p:spPr bwMode="auto">
              <a:xfrm>
                <a:off x="4271" y="2331"/>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5379" name="Oval 9"/>
              <p:cNvSpPr>
                <a:spLocks noChangeArrowheads="1"/>
              </p:cNvSpPr>
              <p:nvPr/>
            </p:nvSpPr>
            <p:spPr bwMode="auto">
              <a:xfrm>
                <a:off x="3725"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5380" name="Oval 10"/>
              <p:cNvSpPr>
                <a:spLocks noChangeArrowheads="1"/>
              </p:cNvSpPr>
              <p:nvPr/>
            </p:nvSpPr>
            <p:spPr bwMode="auto">
              <a:xfrm>
                <a:off x="3258"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5381" name="Oval 11"/>
              <p:cNvSpPr>
                <a:spLocks noChangeArrowheads="1"/>
              </p:cNvSpPr>
              <p:nvPr/>
            </p:nvSpPr>
            <p:spPr bwMode="auto">
              <a:xfrm>
                <a:off x="3453" y="2665"/>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5382" name="Oval 12"/>
              <p:cNvSpPr>
                <a:spLocks noChangeArrowheads="1"/>
              </p:cNvSpPr>
              <p:nvPr/>
            </p:nvSpPr>
            <p:spPr bwMode="auto">
              <a:xfrm>
                <a:off x="4271" y="2665"/>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5383" name="Oval 13"/>
              <p:cNvSpPr>
                <a:spLocks noChangeArrowheads="1"/>
              </p:cNvSpPr>
              <p:nvPr/>
            </p:nvSpPr>
            <p:spPr bwMode="auto">
              <a:xfrm>
                <a:off x="4855" y="2665"/>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5384" name="Oval 14"/>
              <p:cNvSpPr>
                <a:spLocks noChangeArrowheads="1"/>
              </p:cNvSpPr>
              <p:nvPr/>
            </p:nvSpPr>
            <p:spPr bwMode="auto">
              <a:xfrm>
                <a:off x="5361" y="2665"/>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&lt;</a:t>
                </a:r>
              </a:p>
            </p:txBody>
          </p:sp>
          <p:sp>
            <p:nvSpPr>
              <p:cNvPr id="15385" name="Oval 15"/>
              <p:cNvSpPr>
                <a:spLocks noChangeArrowheads="1"/>
              </p:cNvSpPr>
              <p:nvPr/>
            </p:nvSpPr>
            <p:spPr bwMode="auto">
              <a:xfrm>
                <a:off x="3453" y="2999"/>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5386" name="Oval 16"/>
              <p:cNvSpPr>
                <a:spLocks noChangeArrowheads="1"/>
              </p:cNvSpPr>
              <p:nvPr/>
            </p:nvSpPr>
            <p:spPr bwMode="auto">
              <a:xfrm>
                <a:off x="3842" y="3333"/>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5387" name="Oval 17"/>
              <p:cNvSpPr>
                <a:spLocks noChangeArrowheads="1"/>
              </p:cNvSpPr>
              <p:nvPr/>
            </p:nvSpPr>
            <p:spPr bwMode="auto">
              <a:xfrm>
                <a:off x="4349" y="3679"/>
                <a:ext cx="311"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15388" name="Line 18"/>
              <p:cNvSpPr>
                <a:spLocks noChangeShapeType="1"/>
              </p:cNvSpPr>
              <p:nvPr/>
            </p:nvSpPr>
            <p:spPr bwMode="auto">
              <a:xfrm flipH="1">
                <a:off x="3102" y="2582"/>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389" name="Text Box 19"/>
              <p:cNvSpPr txBox="1">
                <a:spLocks noChangeArrowheads="1"/>
              </p:cNvSpPr>
              <p:nvPr/>
            </p:nvSpPr>
            <p:spPr bwMode="auto">
              <a:xfrm>
                <a:off x="3024" y="2266"/>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1</a:t>
                </a:r>
              </a:p>
            </p:txBody>
          </p:sp>
          <p:sp>
            <p:nvSpPr>
              <p:cNvPr id="15390" name="Text Box 20"/>
              <p:cNvSpPr txBox="1">
                <a:spLocks noChangeArrowheads="1"/>
              </p:cNvSpPr>
              <p:nvPr/>
            </p:nvSpPr>
            <p:spPr bwMode="auto">
              <a:xfrm>
                <a:off x="3024" y="2682"/>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2</a:t>
                </a:r>
              </a:p>
            </p:txBody>
          </p:sp>
          <p:sp>
            <p:nvSpPr>
              <p:cNvPr id="15391" name="Text Box 21"/>
              <p:cNvSpPr txBox="1">
                <a:spLocks noChangeArrowheads="1"/>
              </p:cNvSpPr>
              <p:nvPr/>
            </p:nvSpPr>
            <p:spPr bwMode="auto">
              <a:xfrm>
                <a:off x="3024" y="3009"/>
                <a:ext cx="9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3</a:t>
                </a:r>
              </a:p>
            </p:txBody>
          </p:sp>
          <p:sp>
            <p:nvSpPr>
              <p:cNvPr id="15392" name="Text Box 22"/>
              <p:cNvSpPr txBox="1">
                <a:spLocks noChangeArrowheads="1"/>
              </p:cNvSpPr>
              <p:nvPr/>
            </p:nvSpPr>
            <p:spPr bwMode="auto">
              <a:xfrm>
                <a:off x="3024" y="3425"/>
                <a:ext cx="9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4</a:t>
                </a:r>
              </a:p>
            </p:txBody>
          </p:sp>
          <p:sp>
            <p:nvSpPr>
              <p:cNvPr id="15393" name="Line 23"/>
              <p:cNvSpPr>
                <a:spLocks noChangeShapeType="1"/>
              </p:cNvSpPr>
              <p:nvPr/>
            </p:nvSpPr>
            <p:spPr bwMode="auto">
              <a:xfrm flipH="1">
                <a:off x="3102" y="2957"/>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394" name="Line 24"/>
              <p:cNvSpPr>
                <a:spLocks noChangeShapeType="1"/>
              </p:cNvSpPr>
              <p:nvPr/>
            </p:nvSpPr>
            <p:spPr bwMode="auto">
              <a:xfrm flipH="1">
                <a:off x="3102" y="3291"/>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5395" name="AutoShape 25"/>
              <p:cNvCxnSpPr>
                <a:cxnSpLocks noChangeShapeType="1"/>
                <a:stCxn id="15376" idx="3"/>
                <a:endCxn id="15380" idx="7"/>
              </p:cNvCxnSpPr>
              <p:nvPr/>
            </p:nvCxnSpPr>
            <p:spPr bwMode="auto">
              <a:xfrm flipH="1">
                <a:off x="3424" y="2058"/>
                <a:ext cx="853" cy="296"/>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96" name="AutoShape 26"/>
              <p:cNvCxnSpPr>
                <a:cxnSpLocks noChangeShapeType="1"/>
                <a:stCxn id="15376" idx="4"/>
                <a:endCxn id="15379" idx="7"/>
              </p:cNvCxnSpPr>
              <p:nvPr/>
            </p:nvCxnSpPr>
            <p:spPr bwMode="auto">
              <a:xfrm flipH="1">
                <a:off x="3892" y="2089"/>
                <a:ext cx="495" cy="26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97" name="AutoShape 27"/>
              <p:cNvCxnSpPr>
                <a:cxnSpLocks noChangeShapeType="1"/>
                <a:stCxn id="15376" idx="4"/>
                <a:endCxn id="15378" idx="0"/>
              </p:cNvCxnSpPr>
              <p:nvPr/>
            </p:nvCxnSpPr>
            <p:spPr bwMode="auto">
              <a:xfrm flipH="1">
                <a:off x="4368" y="2089"/>
                <a:ext cx="19" cy="23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98" name="AutoShape 28"/>
              <p:cNvCxnSpPr>
                <a:cxnSpLocks noChangeShapeType="1"/>
                <a:stCxn id="15376" idx="4"/>
                <a:endCxn id="15377" idx="1"/>
              </p:cNvCxnSpPr>
              <p:nvPr/>
            </p:nvCxnSpPr>
            <p:spPr bwMode="auto">
              <a:xfrm>
                <a:off x="4387" y="2089"/>
                <a:ext cx="496" cy="26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99" name="AutoShape 29"/>
              <p:cNvCxnSpPr>
                <a:cxnSpLocks noChangeShapeType="1"/>
                <a:stCxn id="15376" idx="5"/>
              </p:cNvCxnSpPr>
              <p:nvPr/>
            </p:nvCxnSpPr>
            <p:spPr bwMode="auto">
              <a:xfrm>
                <a:off x="4497" y="2059"/>
                <a:ext cx="880" cy="38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00" name="AutoShape 30"/>
              <p:cNvCxnSpPr>
                <a:cxnSpLocks noChangeShapeType="1"/>
                <a:stCxn id="15375" idx="4"/>
                <a:endCxn id="15384" idx="0"/>
              </p:cNvCxnSpPr>
              <p:nvPr/>
            </p:nvCxnSpPr>
            <p:spPr bwMode="auto">
              <a:xfrm>
                <a:off x="5459" y="2548"/>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01" name="AutoShape 31"/>
              <p:cNvCxnSpPr>
                <a:cxnSpLocks noChangeShapeType="1"/>
                <a:stCxn id="15377" idx="4"/>
                <a:endCxn id="15383" idx="0"/>
              </p:cNvCxnSpPr>
              <p:nvPr/>
            </p:nvCxnSpPr>
            <p:spPr bwMode="auto">
              <a:xfrm>
                <a:off x="4952" y="2548"/>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02" name="AutoShape 32"/>
              <p:cNvCxnSpPr>
                <a:cxnSpLocks noChangeShapeType="1"/>
                <a:stCxn id="15378" idx="4"/>
                <a:endCxn id="15382" idx="0"/>
              </p:cNvCxnSpPr>
              <p:nvPr/>
            </p:nvCxnSpPr>
            <p:spPr bwMode="auto">
              <a:xfrm>
                <a:off x="4368" y="2548"/>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03" name="AutoShape 33"/>
              <p:cNvCxnSpPr>
                <a:cxnSpLocks noChangeShapeType="1"/>
                <a:stCxn id="15379" idx="3"/>
                <a:endCxn id="15381" idx="7"/>
              </p:cNvCxnSpPr>
              <p:nvPr/>
            </p:nvCxnSpPr>
            <p:spPr bwMode="auto">
              <a:xfrm flipH="1">
                <a:off x="3619" y="2517"/>
                <a:ext cx="135" cy="17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04" name="AutoShape 34"/>
              <p:cNvCxnSpPr>
                <a:cxnSpLocks noChangeShapeType="1"/>
                <a:stCxn id="15380" idx="4"/>
                <a:endCxn id="15381" idx="1"/>
              </p:cNvCxnSpPr>
              <p:nvPr/>
            </p:nvCxnSpPr>
            <p:spPr bwMode="auto">
              <a:xfrm>
                <a:off x="3355" y="2548"/>
                <a:ext cx="126" cy="14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05" name="AutoShape 35"/>
              <p:cNvCxnSpPr>
                <a:cxnSpLocks noChangeShapeType="1"/>
                <a:stCxn id="15381" idx="4"/>
                <a:endCxn id="15385" idx="0"/>
              </p:cNvCxnSpPr>
              <p:nvPr/>
            </p:nvCxnSpPr>
            <p:spPr bwMode="auto">
              <a:xfrm>
                <a:off x="3550" y="2882"/>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06" name="AutoShape 36"/>
              <p:cNvCxnSpPr>
                <a:cxnSpLocks noChangeShapeType="1"/>
                <a:stCxn id="15382" idx="4"/>
                <a:endCxn id="15386" idx="7"/>
              </p:cNvCxnSpPr>
              <p:nvPr/>
            </p:nvCxnSpPr>
            <p:spPr bwMode="auto">
              <a:xfrm flipH="1">
                <a:off x="4008" y="2882"/>
                <a:ext cx="360" cy="47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07" name="AutoShape 37"/>
              <p:cNvCxnSpPr>
                <a:cxnSpLocks noChangeShapeType="1"/>
                <a:stCxn id="15385" idx="5"/>
                <a:endCxn id="15386" idx="1"/>
              </p:cNvCxnSpPr>
              <p:nvPr/>
            </p:nvCxnSpPr>
            <p:spPr bwMode="auto">
              <a:xfrm>
                <a:off x="3619" y="3185"/>
                <a:ext cx="251" cy="17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08" name="AutoShape 38"/>
              <p:cNvCxnSpPr>
                <a:cxnSpLocks noChangeShapeType="1"/>
                <a:stCxn id="15383" idx="4"/>
                <a:endCxn id="15387" idx="0"/>
              </p:cNvCxnSpPr>
              <p:nvPr/>
            </p:nvCxnSpPr>
            <p:spPr bwMode="auto">
              <a:xfrm flipH="1">
                <a:off x="4505" y="2883"/>
                <a:ext cx="448" cy="78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09" name="AutoShape 39"/>
              <p:cNvCxnSpPr>
                <a:cxnSpLocks noChangeShapeType="1"/>
                <a:stCxn id="15384" idx="3"/>
                <a:endCxn id="15387" idx="7"/>
              </p:cNvCxnSpPr>
              <p:nvPr/>
            </p:nvCxnSpPr>
            <p:spPr bwMode="auto">
              <a:xfrm flipH="1">
                <a:off x="4614" y="2852"/>
                <a:ext cx="776" cy="84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10" name="AutoShape 40"/>
              <p:cNvCxnSpPr>
                <a:cxnSpLocks noChangeShapeType="1"/>
                <a:stCxn id="15386" idx="5"/>
                <a:endCxn id="15387" idx="1"/>
              </p:cNvCxnSpPr>
              <p:nvPr/>
            </p:nvCxnSpPr>
            <p:spPr bwMode="auto">
              <a:xfrm>
                <a:off x="4008" y="3520"/>
                <a:ext cx="387" cy="18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11" name="Line 41"/>
              <p:cNvSpPr>
                <a:spLocks noChangeShapeType="1"/>
              </p:cNvSpPr>
              <p:nvPr/>
            </p:nvSpPr>
            <p:spPr bwMode="auto">
              <a:xfrm flipH="1">
                <a:off x="3150" y="3600"/>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5373" name="Rectangle 1"/>
            <p:cNvSpPr>
              <a:spLocks noChangeArrowheads="1"/>
            </p:cNvSpPr>
            <p:nvPr/>
          </p:nvSpPr>
          <p:spPr bwMode="auto">
            <a:xfrm>
              <a:off x="4610100" y="3111500"/>
              <a:ext cx="425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v</a:t>
              </a:r>
              <a:r>
                <a:rPr lang="en-US" altLang="en-US" sz="2000" baseline="-25000">
                  <a:solidFill>
                    <a:schemeClr val="tx1"/>
                  </a:solidFill>
                  <a:latin typeface="Lucida Sans Unicode" panose="020B0602030504020204" pitchFamily="34" charset="0"/>
                </a:rPr>
                <a:t>0</a:t>
              </a:r>
              <a:endParaRPr lang="en-US" altLang="en-US" sz="2000">
                <a:solidFill>
                  <a:schemeClr val="tx1"/>
                </a:solidFill>
                <a:latin typeface="Lucida Sans Unicode" panose="020B0602030504020204" pitchFamily="34" charset="0"/>
              </a:endParaRPr>
            </a:p>
          </p:txBody>
        </p:sp>
        <p:sp>
          <p:nvSpPr>
            <p:cNvPr id="15374" name="Rectangle 45"/>
            <p:cNvSpPr>
              <a:spLocks noChangeArrowheads="1"/>
            </p:cNvSpPr>
            <p:nvPr/>
          </p:nvSpPr>
          <p:spPr bwMode="auto">
            <a:xfrm>
              <a:off x="4883150" y="6029325"/>
              <a:ext cx="423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v</a:t>
              </a:r>
              <a:r>
                <a:rPr lang="en-US" altLang="en-US" sz="2000" baseline="-25000">
                  <a:solidFill>
                    <a:schemeClr val="tx1"/>
                  </a:solidFill>
                  <a:latin typeface="Lucida Sans Unicode" panose="020B0602030504020204" pitchFamily="34" charset="0"/>
                </a:rPr>
                <a:t>n</a:t>
              </a:r>
              <a:endParaRPr lang="en-US" altLang="en-US" sz="2000">
                <a:solidFill>
                  <a:schemeClr val="tx1"/>
                </a:solidFill>
                <a:latin typeface="Lucida Sans Unicode" panose="020B0602030504020204" pitchFamily="34" charset="0"/>
              </a:endParaRPr>
            </a:p>
          </p:txBody>
        </p:sp>
      </p:grpSp>
      <p:grpSp>
        <p:nvGrpSpPr>
          <p:cNvPr id="2" name="Group 1"/>
          <p:cNvGrpSpPr>
            <a:grpSpLocks/>
          </p:cNvGrpSpPr>
          <p:nvPr/>
        </p:nvGrpSpPr>
        <p:grpSpPr bwMode="auto">
          <a:xfrm>
            <a:off x="6062663" y="3014663"/>
            <a:ext cx="2754312" cy="1524000"/>
            <a:chOff x="6062663" y="3014663"/>
            <a:chExt cx="2754312" cy="1524000"/>
          </a:xfrm>
        </p:grpSpPr>
        <p:sp>
          <p:nvSpPr>
            <p:cNvPr id="15369" name="TextBox 2"/>
            <p:cNvSpPr txBox="1">
              <a:spLocks noChangeArrowheads="1"/>
            </p:cNvSpPr>
            <p:nvPr/>
          </p:nvSpPr>
          <p:spPr bwMode="auto">
            <a:xfrm>
              <a:off x="6062663" y="3014663"/>
              <a:ext cx="2754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990033"/>
                  </a:solidFill>
                  <a:latin typeface="Lucida Sans Unicode" panose="020B0602030504020204" pitchFamily="34" charset="0"/>
                </a:rPr>
                <a:t>Sub-optimal in res. because of “jamming-up” effect</a:t>
              </a:r>
            </a:p>
          </p:txBody>
        </p:sp>
        <p:cxnSp>
          <p:nvCxnSpPr>
            <p:cNvPr id="15370" name="Straight Arrow Connector 4"/>
            <p:cNvCxnSpPr>
              <a:cxnSpLocks noChangeShapeType="1"/>
            </p:cNvCxnSpPr>
            <p:nvPr/>
          </p:nvCxnSpPr>
          <p:spPr bwMode="auto">
            <a:xfrm flipH="1">
              <a:off x="6357938" y="3494088"/>
              <a:ext cx="869950" cy="42545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1" name="Straight Arrow Connector 6"/>
            <p:cNvCxnSpPr>
              <a:cxnSpLocks noChangeShapeType="1"/>
              <a:stCxn id="15369" idx="2"/>
            </p:cNvCxnSpPr>
            <p:nvPr/>
          </p:nvCxnSpPr>
          <p:spPr bwMode="auto">
            <a:xfrm flipH="1">
              <a:off x="6357938" y="3538538"/>
              <a:ext cx="1081087" cy="1000125"/>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507410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7"/>
                                        </p:tgtEl>
                                        <p:attrNameLst>
                                          <p:attrName>style.visibility</p:attrName>
                                        </p:attrNameLst>
                                      </p:cBhvr>
                                      <p:to>
                                        <p:strVal val="visible"/>
                                      </p:to>
                                    </p:set>
                                    <p:animEffect transition="in" filter="wipe(left)">
                                      <p:cBhvr>
                                        <p:cTn id="1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ltLang="en-US" smtClean="0"/>
              <a:t>ALAP Schedules</a:t>
            </a:r>
          </a:p>
        </p:txBody>
      </p:sp>
      <p:sp>
        <p:nvSpPr>
          <p:cNvPr id="16389" name="Rectangle 3"/>
          <p:cNvSpPr>
            <a:spLocks noGrp="1" noChangeArrowheads="1"/>
          </p:cNvSpPr>
          <p:nvPr>
            <p:ph type="body" idx="1"/>
          </p:nvPr>
        </p:nvSpPr>
        <p:spPr>
          <a:xfrm>
            <a:off x="381000" y="1333498"/>
            <a:ext cx="8382000" cy="1638301"/>
          </a:xfrm>
        </p:spPr>
        <p:txBody>
          <a:bodyPr/>
          <a:lstStyle/>
          <a:p>
            <a:pPr lvl="1" eaLnBrk="1" hangingPunct="1">
              <a:lnSpc>
                <a:spcPct val="90000"/>
              </a:lnSpc>
            </a:pPr>
            <a:r>
              <a:rPr lang="en-US" altLang="en-US" dirty="0" smtClean="0"/>
              <a:t>Schedule </a:t>
            </a:r>
            <a:r>
              <a:rPr lang="en-US" altLang="en-US" dirty="0" err="1" smtClean="0"/>
              <a:t>v</a:t>
            </a:r>
            <a:r>
              <a:rPr lang="en-US" altLang="en-US" sz="3200" baseline="-25000" dirty="0" err="1" smtClean="0"/>
              <a:t>n</a:t>
            </a:r>
            <a:r>
              <a:rPr lang="en-US" altLang="en-US" dirty="0" smtClean="0"/>
              <a:t> at </a:t>
            </a:r>
            <a:r>
              <a:rPr lang="en-US" altLang="en-US" dirty="0" err="1" smtClean="0"/>
              <a:t>t</a:t>
            </a:r>
            <a:r>
              <a:rPr lang="en-US" altLang="en-US" sz="3200" baseline="-25000" dirty="0" err="1" smtClean="0"/>
              <a:t>n</a:t>
            </a:r>
            <a:r>
              <a:rPr lang="en-US" altLang="en-US" dirty="0" smtClean="0"/>
              <a:t>=</a:t>
            </a:r>
            <a:r>
              <a:rPr lang="en-US" altLang="en-US" dirty="0" smtClean="0">
                <a:latin typeface="Symbol" panose="05050102010706020507" pitchFamily="18" charset="2"/>
              </a:rPr>
              <a:t>l</a:t>
            </a:r>
            <a:r>
              <a:rPr lang="en-US" altLang="en-US" dirty="0" smtClean="0">
                <a:latin typeface="Times" panose="02020603050405020304" pitchFamily="18" charset="0"/>
              </a:rPr>
              <a:t>+1 (</a:t>
            </a:r>
            <a:r>
              <a:rPr lang="en-US" altLang="en-US" dirty="0" smtClean="0">
                <a:latin typeface="Symbol" panose="05050102010706020507" pitchFamily="18" charset="2"/>
              </a:rPr>
              <a:t>l </a:t>
            </a:r>
            <a:r>
              <a:rPr lang="en-US" altLang="en-US" dirty="0" smtClean="0">
                <a:latin typeface="Times" panose="02020603050405020304" pitchFamily="18" charset="0"/>
              </a:rPr>
              <a:t>is the latency constraint)</a:t>
            </a:r>
            <a:r>
              <a:rPr lang="en-US" altLang="en-US" dirty="0" smtClean="0"/>
              <a:t>.</a:t>
            </a:r>
          </a:p>
          <a:p>
            <a:pPr lvl="1" eaLnBrk="1" hangingPunct="1">
              <a:lnSpc>
                <a:spcPct val="90000"/>
              </a:lnSpc>
            </a:pPr>
            <a:r>
              <a:rPr lang="en-US" altLang="en-US" dirty="0" smtClean="0"/>
              <a:t>While (v</a:t>
            </a:r>
            <a:r>
              <a:rPr lang="en-US" altLang="en-US" sz="3200" baseline="-25000" dirty="0" smtClean="0"/>
              <a:t>0</a:t>
            </a:r>
            <a:r>
              <a:rPr lang="en-US" altLang="en-US" dirty="0" smtClean="0"/>
              <a:t> not scheduled)</a:t>
            </a:r>
          </a:p>
          <a:p>
            <a:pPr lvl="2" eaLnBrk="1" hangingPunct="1">
              <a:lnSpc>
                <a:spcPct val="90000"/>
              </a:lnSpc>
            </a:pPr>
            <a:r>
              <a:rPr lang="en-US" altLang="en-US" dirty="0" smtClean="0"/>
              <a:t>Select v</a:t>
            </a:r>
            <a:r>
              <a:rPr lang="en-US" altLang="en-US" sz="2800" baseline="-25000" dirty="0" smtClean="0"/>
              <a:t>i</a:t>
            </a:r>
            <a:r>
              <a:rPr lang="en-US" altLang="en-US" dirty="0" smtClean="0"/>
              <a:t> with all scheduled successors</a:t>
            </a:r>
          </a:p>
          <a:p>
            <a:pPr lvl="2" eaLnBrk="1" hangingPunct="1">
              <a:lnSpc>
                <a:spcPct val="90000"/>
              </a:lnSpc>
            </a:pPr>
            <a:r>
              <a:rPr lang="en-US" altLang="en-US" dirty="0" smtClean="0"/>
              <a:t>Schedule v</a:t>
            </a:r>
            <a:r>
              <a:rPr lang="en-US" altLang="en-US" sz="2800" baseline="-25000" dirty="0" smtClean="0"/>
              <a:t>i</a:t>
            </a:r>
            <a:r>
              <a:rPr lang="en-US" altLang="en-US" dirty="0" smtClean="0"/>
              <a:t> at </a:t>
            </a:r>
            <a:r>
              <a:rPr lang="en-US" altLang="en-US" dirty="0" err="1" smtClean="0"/>
              <a:t>t</a:t>
            </a:r>
            <a:r>
              <a:rPr lang="en-US" altLang="en-US" sz="2800" baseline="-25000" dirty="0" err="1" smtClean="0"/>
              <a:t>i</a:t>
            </a:r>
            <a:r>
              <a:rPr lang="en-US" altLang="en-US" dirty="0" smtClean="0"/>
              <a:t> = ALAP(v</a:t>
            </a:r>
            <a:r>
              <a:rPr lang="en-US" altLang="en-US" baseline="-25000" dirty="0" smtClean="0"/>
              <a:t>i</a:t>
            </a:r>
            <a:r>
              <a:rPr lang="en-US" altLang="en-US" dirty="0" smtClean="0"/>
              <a:t>) = min {</a:t>
            </a:r>
            <a:r>
              <a:rPr lang="en-US" altLang="en-US" dirty="0" err="1" smtClean="0"/>
              <a:t>t</a:t>
            </a:r>
            <a:r>
              <a:rPr lang="en-US" altLang="en-US" baseline="-25000" dirty="0" err="1" smtClean="0"/>
              <a:t>j</a:t>
            </a:r>
            <a:r>
              <a:rPr lang="en-US" altLang="en-US" dirty="0" smtClean="0"/>
              <a:t>} -d</a:t>
            </a:r>
            <a:r>
              <a:rPr lang="en-US" altLang="en-US" baseline="-25000" dirty="0" smtClean="0"/>
              <a:t>i</a:t>
            </a:r>
            <a:r>
              <a:rPr lang="en-US" altLang="en-US" dirty="0" smtClean="0"/>
              <a:t>, </a:t>
            </a:r>
            <a:r>
              <a:rPr lang="en-US" altLang="en-US" dirty="0" err="1" smtClean="0"/>
              <a:t>v</a:t>
            </a:r>
            <a:r>
              <a:rPr lang="en-US" altLang="en-US" sz="2800" baseline="-25000" dirty="0" err="1" smtClean="0"/>
              <a:t>j</a:t>
            </a:r>
            <a:r>
              <a:rPr lang="en-US" altLang="en-US" dirty="0" smtClean="0"/>
              <a:t> being a successor of v</a:t>
            </a:r>
            <a:r>
              <a:rPr lang="en-US" altLang="en-US" sz="2800" baseline="-25000" dirty="0" smtClean="0"/>
              <a:t>i</a:t>
            </a:r>
            <a:r>
              <a:rPr lang="en-US" altLang="en-US" dirty="0" smtClean="0"/>
              <a:t> (boundary/initial case </a:t>
            </a:r>
            <a:r>
              <a:rPr lang="en-US" altLang="en-US" dirty="0" err="1" smtClean="0"/>
              <a:t>t</a:t>
            </a:r>
            <a:r>
              <a:rPr lang="en-US" altLang="en-US" sz="2800" baseline="-25000" dirty="0" err="1" smtClean="0"/>
              <a:t>n</a:t>
            </a:r>
            <a:r>
              <a:rPr lang="en-US" altLang="en-US" dirty="0" smtClean="0"/>
              <a:t>=</a:t>
            </a:r>
            <a:r>
              <a:rPr lang="en-US" altLang="en-US" dirty="0" smtClean="0">
                <a:latin typeface="Symbol" panose="05050102010706020507" pitchFamily="18" charset="2"/>
              </a:rPr>
              <a:t>l</a:t>
            </a:r>
            <a:r>
              <a:rPr lang="en-US" altLang="en-US" dirty="0" smtClean="0">
                <a:latin typeface="Times" panose="02020603050405020304" pitchFamily="18" charset="0"/>
              </a:rPr>
              <a:t>+1</a:t>
            </a:r>
            <a:r>
              <a:rPr lang="en-US" altLang="en-US" dirty="0" smtClean="0"/>
              <a:t>).</a:t>
            </a:r>
          </a:p>
        </p:txBody>
      </p:sp>
      <p:sp>
        <p:nvSpPr>
          <p:cNvPr id="16390" name="Oval 5"/>
          <p:cNvSpPr>
            <a:spLocks noChangeArrowheads="1"/>
          </p:cNvSpPr>
          <p:nvPr/>
        </p:nvSpPr>
        <p:spPr bwMode="auto">
          <a:xfrm>
            <a:off x="5634038" y="4926013"/>
            <a:ext cx="309562" cy="3317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6391" name="Oval 6"/>
          <p:cNvSpPr>
            <a:spLocks noChangeArrowheads="1"/>
          </p:cNvSpPr>
          <p:nvPr/>
        </p:nvSpPr>
        <p:spPr bwMode="auto">
          <a:xfrm>
            <a:off x="4127500" y="3200400"/>
            <a:ext cx="493713" cy="3317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16392" name="Oval 7"/>
          <p:cNvSpPr>
            <a:spLocks noChangeArrowheads="1"/>
          </p:cNvSpPr>
          <p:nvPr/>
        </p:nvSpPr>
        <p:spPr bwMode="auto">
          <a:xfrm>
            <a:off x="4830763" y="4926013"/>
            <a:ext cx="309562" cy="3317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6393" name="Oval 8"/>
          <p:cNvSpPr>
            <a:spLocks noChangeArrowheads="1"/>
          </p:cNvSpPr>
          <p:nvPr/>
        </p:nvSpPr>
        <p:spPr bwMode="auto">
          <a:xfrm>
            <a:off x="4114800" y="4392613"/>
            <a:ext cx="307975" cy="3317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6394" name="Oval 9"/>
          <p:cNvSpPr>
            <a:spLocks noChangeArrowheads="1"/>
          </p:cNvSpPr>
          <p:nvPr/>
        </p:nvSpPr>
        <p:spPr bwMode="auto">
          <a:xfrm>
            <a:off x="3322638" y="3929063"/>
            <a:ext cx="309562" cy="3317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6395" name="Oval 10"/>
          <p:cNvSpPr>
            <a:spLocks noChangeArrowheads="1"/>
          </p:cNvSpPr>
          <p:nvPr/>
        </p:nvSpPr>
        <p:spPr bwMode="auto">
          <a:xfrm>
            <a:off x="2581275" y="3929063"/>
            <a:ext cx="309563" cy="3317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6396" name="Oval 11"/>
          <p:cNvSpPr>
            <a:spLocks noChangeArrowheads="1"/>
          </p:cNvSpPr>
          <p:nvPr/>
        </p:nvSpPr>
        <p:spPr bwMode="auto">
          <a:xfrm>
            <a:off x="2890838" y="4459288"/>
            <a:ext cx="307975" cy="3317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6397" name="Oval 12"/>
          <p:cNvSpPr>
            <a:spLocks noChangeArrowheads="1"/>
          </p:cNvSpPr>
          <p:nvPr/>
        </p:nvSpPr>
        <p:spPr bwMode="auto">
          <a:xfrm>
            <a:off x="4114800" y="5002213"/>
            <a:ext cx="307975" cy="3317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6398" name="Oval 13"/>
          <p:cNvSpPr>
            <a:spLocks noChangeArrowheads="1"/>
          </p:cNvSpPr>
          <p:nvPr/>
        </p:nvSpPr>
        <p:spPr bwMode="auto">
          <a:xfrm>
            <a:off x="4830763" y="5535613"/>
            <a:ext cx="309562" cy="3317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6399" name="Oval 14"/>
          <p:cNvSpPr>
            <a:spLocks noChangeArrowheads="1"/>
          </p:cNvSpPr>
          <p:nvPr/>
        </p:nvSpPr>
        <p:spPr bwMode="auto">
          <a:xfrm>
            <a:off x="5634038" y="5535613"/>
            <a:ext cx="309562" cy="3317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&lt;</a:t>
            </a:r>
          </a:p>
        </p:txBody>
      </p:sp>
      <p:sp>
        <p:nvSpPr>
          <p:cNvPr id="16400" name="Oval 15"/>
          <p:cNvSpPr>
            <a:spLocks noChangeArrowheads="1"/>
          </p:cNvSpPr>
          <p:nvPr/>
        </p:nvSpPr>
        <p:spPr bwMode="auto">
          <a:xfrm>
            <a:off x="2890838" y="4989513"/>
            <a:ext cx="307975" cy="3317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6401" name="Oval 16"/>
          <p:cNvSpPr>
            <a:spLocks noChangeArrowheads="1"/>
          </p:cNvSpPr>
          <p:nvPr/>
        </p:nvSpPr>
        <p:spPr bwMode="auto">
          <a:xfrm>
            <a:off x="3508375" y="5519738"/>
            <a:ext cx="309563" cy="3317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6402" name="Oval 17"/>
          <p:cNvSpPr>
            <a:spLocks noChangeArrowheads="1"/>
          </p:cNvSpPr>
          <p:nvPr/>
        </p:nvSpPr>
        <p:spPr bwMode="auto">
          <a:xfrm>
            <a:off x="4313238" y="6069013"/>
            <a:ext cx="493712" cy="3317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16403" name="Line 18"/>
          <p:cNvSpPr>
            <a:spLocks noChangeShapeType="1"/>
          </p:cNvSpPr>
          <p:nvPr/>
        </p:nvSpPr>
        <p:spPr bwMode="auto">
          <a:xfrm flipH="1">
            <a:off x="2333625" y="4327525"/>
            <a:ext cx="414337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6404" name="Text Box 19"/>
          <p:cNvSpPr txBox="1">
            <a:spLocks noChangeArrowheads="1"/>
          </p:cNvSpPr>
          <p:nvPr/>
        </p:nvSpPr>
        <p:spPr bwMode="auto">
          <a:xfrm>
            <a:off x="2209800" y="3825875"/>
            <a:ext cx="19208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1</a:t>
            </a:r>
          </a:p>
        </p:txBody>
      </p:sp>
      <p:sp>
        <p:nvSpPr>
          <p:cNvPr id="16405" name="Text Box 20"/>
          <p:cNvSpPr txBox="1">
            <a:spLocks noChangeArrowheads="1"/>
          </p:cNvSpPr>
          <p:nvPr/>
        </p:nvSpPr>
        <p:spPr bwMode="auto">
          <a:xfrm>
            <a:off x="2209800" y="4486275"/>
            <a:ext cx="19208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2</a:t>
            </a:r>
          </a:p>
        </p:txBody>
      </p:sp>
      <p:sp>
        <p:nvSpPr>
          <p:cNvPr id="16406" name="Text Box 21"/>
          <p:cNvSpPr txBox="1">
            <a:spLocks noChangeArrowheads="1"/>
          </p:cNvSpPr>
          <p:nvPr/>
        </p:nvSpPr>
        <p:spPr bwMode="auto">
          <a:xfrm>
            <a:off x="2209800" y="5005388"/>
            <a:ext cx="1555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3</a:t>
            </a:r>
          </a:p>
        </p:txBody>
      </p:sp>
      <p:sp>
        <p:nvSpPr>
          <p:cNvPr id="16407" name="Text Box 22"/>
          <p:cNvSpPr txBox="1">
            <a:spLocks noChangeArrowheads="1"/>
          </p:cNvSpPr>
          <p:nvPr/>
        </p:nvSpPr>
        <p:spPr bwMode="auto">
          <a:xfrm>
            <a:off x="2209800" y="5665788"/>
            <a:ext cx="1555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4</a:t>
            </a:r>
          </a:p>
        </p:txBody>
      </p:sp>
      <p:sp>
        <p:nvSpPr>
          <p:cNvPr id="16408" name="Line 23"/>
          <p:cNvSpPr>
            <a:spLocks noChangeShapeType="1"/>
          </p:cNvSpPr>
          <p:nvPr/>
        </p:nvSpPr>
        <p:spPr bwMode="auto">
          <a:xfrm flipH="1">
            <a:off x="2333625" y="4922838"/>
            <a:ext cx="414337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6409" name="Line 24"/>
          <p:cNvSpPr>
            <a:spLocks noChangeShapeType="1"/>
          </p:cNvSpPr>
          <p:nvPr/>
        </p:nvSpPr>
        <p:spPr bwMode="auto">
          <a:xfrm flipH="1">
            <a:off x="2333625" y="5453063"/>
            <a:ext cx="414337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6410" name="AutoShape 25"/>
          <p:cNvCxnSpPr>
            <a:cxnSpLocks noChangeShapeType="1"/>
            <a:stCxn id="16391" idx="3"/>
            <a:endCxn id="16395" idx="7"/>
          </p:cNvCxnSpPr>
          <p:nvPr/>
        </p:nvCxnSpPr>
        <p:spPr bwMode="auto">
          <a:xfrm flipH="1">
            <a:off x="2844800" y="3495675"/>
            <a:ext cx="1354138" cy="46990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1" name="AutoShape 26"/>
          <p:cNvCxnSpPr>
            <a:cxnSpLocks noChangeShapeType="1"/>
            <a:stCxn id="16391" idx="4"/>
            <a:endCxn id="16394" idx="7"/>
          </p:cNvCxnSpPr>
          <p:nvPr/>
        </p:nvCxnSpPr>
        <p:spPr bwMode="auto">
          <a:xfrm flipH="1">
            <a:off x="3587750" y="3544888"/>
            <a:ext cx="785813" cy="42068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2" name="AutoShape 27"/>
          <p:cNvCxnSpPr>
            <a:cxnSpLocks noChangeShapeType="1"/>
            <a:stCxn id="16391" idx="4"/>
            <a:endCxn id="16393" idx="0"/>
          </p:cNvCxnSpPr>
          <p:nvPr/>
        </p:nvCxnSpPr>
        <p:spPr bwMode="auto">
          <a:xfrm flipH="1">
            <a:off x="4268788" y="3546475"/>
            <a:ext cx="106362" cy="8318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3" name="AutoShape 28"/>
          <p:cNvCxnSpPr>
            <a:cxnSpLocks noChangeShapeType="1"/>
            <a:stCxn id="16391" idx="4"/>
            <a:endCxn id="16392" idx="1"/>
          </p:cNvCxnSpPr>
          <p:nvPr/>
        </p:nvCxnSpPr>
        <p:spPr bwMode="auto">
          <a:xfrm>
            <a:off x="4375150" y="3546475"/>
            <a:ext cx="501650" cy="14144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4" name="AutoShape 29"/>
          <p:cNvCxnSpPr>
            <a:cxnSpLocks noChangeShapeType="1"/>
            <a:stCxn id="16391" idx="5"/>
            <a:endCxn id="16390" idx="0"/>
          </p:cNvCxnSpPr>
          <p:nvPr/>
        </p:nvCxnSpPr>
        <p:spPr bwMode="auto">
          <a:xfrm>
            <a:off x="4548188" y="3497263"/>
            <a:ext cx="1241425" cy="141446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5" name="AutoShape 30"/>
          <p:cNvCxnSpPr>
            <a:cxnSpLocks noChangeShapeType="1"/>
            <a:stCxn id="16390" idx="4"/>
            <a:endCxn id="16399" idx="0"/>
          </p:cNvCxnSpPr>
          <p:nvPr/>
        </p:nvCxnSpPr>
        <p:spPr bwMode="auto">
          <a:xfrm>
            <a:off x="5789613" y="5272088"/>
            <a:ext cx="0" cy="24923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6" name="AutoShape 31"/>
          <p:cNvCxnSpPr>
            <a:cxnSpLocks noChangeShapeType="1"/>
            <a:stCxn id="16392" idx="4"/>
            <a:endCxn id="16398" idx="0"/>
          </p:cNvCxnSpPr>
          <p:nvPr/>
        </p:nvCxnSpPr>
        <p:spPr bwMode="auto">
          <a:xfrm>
            <a:off x="4986338" y="5272088"/>
            <a:ext cx="0" cy="24923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7" name="AutoShape 32"/>
          <p:cNvCxnSpPr>
            <a:cxnSpLocks noChangeShapeType="1"/>
            <a:stCxn id="16393" idx="4"/>
            <a:endCxn id="16397" idx="0"/>
          </p:cNvCxnSpPr>
          <p:nvPr/>
        </p:nvCxnSpPr>
        <p:spPr bwMode="auto">
          <a:xfrm>
            <a:off x="4268788" y="4738688"/>
            <a:ext cx="0" cy="24923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8" name="AutoShape 33"/>
          <p:cNvCxnSpPr>
            <a:cxnSpLocks noChangeShapeType="1"/>
            <a:stCxn id="16394" idx="3"/>
            <a:endCxn id="16396" idx="7"/>
          </p:cNvCxnSpPr>
          <p:nvPr/>
        </p:nvCxnSpPr>
        <p:spPr bwMode="auto">
          <a:xfrm flipH="1">
            <a:off x="3154363" y="4224338"/>
            <a:ext cx="214312" cy="27146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9" name="AutoShape 34"/>
          <p:cNvCxnSpPr>
            <a:cxnSpLocks noChangeShapeType="1"/>
            <a:stCxn id="16395" idx="4"/>
            <a:endCxn id="16396" idx="1"/>
          </p:cNvCxnSpPr>
          <p:nvPr/>
        </p:nvCxnSpPr>
        <p:spPr bwMode="auto">
          <a:xfrm>
            <a:off x="2735263" y="4273550"/>
            <a:ext cx="200025" cy="2222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20" name="AutoShape 35"/>
          <p:cNvCxnSpPr>
            <a:cxnSpLocks noChangeShapeType="1"/>
            <a:stCxn id="16396" idx="4"/>
            <a:endCxn id="16400" idx="0"/>
          </p:cNvCxnSpPr>
          <p:nvPr/>
        </p:nvCxnSpPr>
        <p:spPr bwMode="auto">
          <a:xfrm>
            <a:off x="3044825" y="4803775"/>
            <a:ext cx="0" cy="17303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21" name="AutoShape 36"/>
          <p:cNvCxnSpPr>
            <a:cxnSpLocks noChangeShapeType="1"/>
            <a:stCxn id="16397" idx="4"/>
            <a:endCxn id="16401" idx="7"/>
          </p:cNvCxnSpPr>
          <p:nvPr/>
        </p:nvCxnSpPr>
        <p:spPr bwMode="auto">
          <a:xfrm flipH="1">
            <a:off x="3771900" y="5348288"/>
            <a:ext cx="496888" cy="2063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22" name="AutoShape 37"/>
          <p:cNvCxnSpPr>
            <a:cxnSpLocks noChangeShapeType="1"/>
            <a:stCxn id="16400" idx="5"/>
            <a:endCxn id="16401" idx="1"/>
          </p:cNvCxnSpPr>
          <p:nvPr/>
        </p:nvCxnSpPr>
        <p:spPr bwMode="auto">
          <a:xfrm>
            <a:off x="3154363" y="5284788"/>
            <a:ext cx="398462" cy="2698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23" name="AutoShape 38"/>
          <p:cNvCxnSpPr>
            <a:cxnSpLocks noChangeShapeType="1"/>
            <a:stCxn id="16398" idx="4"/>
            <a:endCxn id="16402" idx="0"/>
          </p:cNvCxnSpPr>
          <p:nvPr/>
        </p:nvCxnSpPr>
        <p:spPr bwMode="auto">
          <a:xfrm flipH="1">
            <a:off x="4560888" y="5881688"/>
            <a:ext cx="425450" cy="17303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24" name="AutoShape 39"/>
          <p:cNvCxnSpPr>
            <a:cxnSpLocks noChangeShapeType="1"/>
            <a:stCxn id="16399" idx="3"/>
            <a:endCxn id="16402" idx="7"/>
          </p:cNvCxnSpPr>
          <p:nvPr/>
        </p:nvCxnSpPr>
        <p:spPr bwMode="auto">
          <a:xfrm flipH="1">
            <a:off x="4733925" y="5832475"/>
            <a:ext cx="946150" cy="2714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25" name="AutoShape 40"/>
          <p:cNvCxnSpPr>
            <a:cxnSpLocks noChangeShapeType="1"/>
            <a:stCxn id="16401" idx="5"/>
            <a:endCxn id="16402" idx="1"/>
          </p:cNvCxnSpPr>
          <p:nvPr/>
        </p:nvCxnSpPr>
        <p:spPr bwMode="auto">
          <a:xfrm>
            <a:off x="3771900" y="5816600"/>
            <a:ext cx="614363" cy="28733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26" name="Line 41"/>
          <p:cNvSpPr>
            <a:spLocks noChangeShapeType="1"/>
          </p:cNvSpPr>
          <p:nvPr/>
        </p:nvSpPr>
        <p:spPr bwMode="auto">
          <a:xfrm flipH="1">
            <a:off x="2409825" y="5943600"/>
            <a:ext cx="414337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6427" name="Text Box 42"/>
          <p:cNvSpPr txBox="1">
            <a:spLocks noChangeArrowheads="1"/>
          </p:cNvSpPr>
          <p:nvPr/>
        </p:nvSpPr>
        <p:spPr bwMode="auto">
          <a:xfrm>
            <a:off x="6615113" y="4106863"/>
            <a:ext cx="1871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 typeface="Wingdings" panose="05000000000000000000" pitchFamily="2" charset="2"/>
              <a:buChar char="è"/>
            </a:pPr>
            <a:r>
              <a:rPr lang="en-US" altLang="en-US" sz="2000">
                <a:solidFill>
                  <a:schemeClr val="tx1"/>
                </a:solidFill>
                <a:latin typeface="Lucida Sans Unicode" panose="020B0602030504020204" pitchFamily="34" charset="0"/>
                <a:sym typeface="Wingdings" panose="05000000000000000000" pitchFamily="2" charset="2"/>
              </a:rPr>
              <a:t> 3 adders &amp;</a:t>
            </a:r>
          </a:p>
          <a:p>
            <a:pPr algn="ctr" eaLnBrk="1" hangingPunct="1">
              <a:spcBef>
                <a:spcPct val="0"/>
              </a:spcBef>
              <a:buClrTx/>
              <a:buFont typeface="Wingdings" panose="05000000000000000000" pitchFamily="2" charset="2"/>
              <a:buNone/>
            </a:pPr>
            <a:r>
              <a:rPr lang="en-US" altLang="en-US" sz="2000">
                <a:solidFill>
                  <a:schemeClr val="tx1"/>
                </a:solidFill>
                <a:latin typeface="Lucida Sans Unicode" panose="020B0602030504020204" pitchFamily="34" charset="0"/>
                <a:sym typeface="Wingdings" panose="05000000000000000000" pitchFamily="2" charset="2"/>
              </a:rPr>
              <a:t>2 multipliers</a:t>
            </a:r>
            <a:endParaRPr lang="en-US" altLang="en-US" sz="2000">
              <a:solidFill>
                <a:schemeClr val="tx1"/>
              </a:solidFill>
              <a:latin typeface="Lucida Sans Unicode" panose="020B0602030504020204" pitchFamily="34" charset="0"/>
            </a:endParaRPr>
          </a:p>
        </p:txBody>
      </p:sp>
      <p:sp>
        <p:nvSpPr>
          <p:cNvPr id="16428" name="Rectangle 43"/>
          <p:cNvSpPr>
            <a:spLocks noChangeArrowheads="1"/>
          </p:cNvSpPr>
          <p:nvPr/>
        </p:nvSpPr>
        <p:spPr bwMode="auto">
          <a:xfrm>
            <a:off x="4610100" y="3111500"/>
            <a:ext cx="425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v</a:t>
            </a:r>
            <a:r>
              <a:rPr lang="en-US" altLang="en-US" sz="2000" baseline="-25000">
                <a:solidFill>
                  <a:schemeClr val="tx1"/>
                </a:solidFill>
                <a:latin typeface="Lucida Sans Unicode" panose="020B0602030504020204" pitchFamily="34" charset="0"/>
              </a:rPr>
              <a:t>0</a:t>
            </a:r>
            <a:endParaRPr lang="en-US" altLang="en-US" sz="2000">
              <a:solidFill>
                <a:schemeClr val="tx1"/>
              </a:solidFill>
              <a:latin typeface="Lucida Sans Unicode" panose="020B0602030504020204" pitchFamily="34" charset="0"/>
            </a:endParaRPr>
          </a:p>
        </p:txBody>
      </p:sp>
      <p:sp>
        <p:nvSpPr>
          <p:cNvPr id="16429" name="Rectangle 44"/>
          <p:cNvSpPr>
            <a:spLocks noChangeArrowheads="1"/>
          </p:cNvSpPr>
          <p:nvPr/>
        </p:nvSpPr>
        <p:spPr bwMode="auto">
          <a:xfrm>
            <a:off x="4883150" y="6029325"/>
            <a:ext cx="423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v</a:t>
            </a:r>
            <a:r>
              <a:rPr lang="en-US" altLang="en-US" sz="2000" baseline="-25000">
                <a:solidFill>
                  <a:schemeClr val="tx1"/>
                </a:solidFill>
                <a:latin typeface="Lucida Sans Unicode" panose="020B0602030504020204" pitchFamily="34" charset="0"/>
              </a:rPr>
              <a:t>n</a:t>
            </a:r>
            <a:endParaRPr lang="en-US" altLang="en-US" sz="2000">
              <a:solidFill>
                <a:schemeClr val="tx1"/>
              </a:solidFill>
              <a:latin typeface="Lucida Sans Unicode" panose="020B0602030504020204" pitchFamily="34" charset="0"/>
            </a:endParaRPr>
          </a:p>
        </p:txBody>
      </p:sp>
      <p:sp>
        <p:nvSpPr>
          <p:cNvPr id="16430" name="TextBox 45"/>
          <p:cNvSpPr txBox="1">
            <a:spLocks noChangeArrowheads="1"/>
          </p:cNvSpPr>
          <p:nvPr/>
        </p:nvSpPr>
        <p:spPr bwMode="auto">
          <a:xfrm>
            <a:off x="22225" y="4724400"/>
            <a:ext cx="2089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rgbClr val="990033"/>
                </a:solidFill>
                <a:latin typeface="Lucida Sans Unicode" panose="020B0602030504020204" pitchFamily="34" charset="0"/>
              </a:rPr>
              <a:t>Sub-optimal in res. because of “jamming-down” effect</a:t>
            </a:r>
          </a:p>
        </p:txBody>
      </p:sp>
      <p:cxnSp>
        <p:nvCxnSpPr>
          <p:cNvPr id="16431" name="Straight Arrow Connector 2"/>
          <p:cNvCxnSpPr>
            <a:cxnSpLocks noChangeShapeType="1"/>
          </p:cNvCxnSpPr>
          <p:nvPr/>
        </p:nvCxnSpPr>
        <p:spPr bwMode="auto">
          <a:xfrm>
            <a:off x="1882775" y="5159375"/>
            <a:ext cx="795338" cy="87313"/>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89885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pPr eaLnBrk="1" hangingPunct="1"/>
            <a:r>
              <a:rPr lang="en-US" altLang="en-US" smtClean="0"/>
              <a:t>Resource Constraint Scheduling</a:t>
            </a:r>
          </a:p>
        </p:txBody>
      </p:sp>
      <p:sp>
        <p:nvSpPr>
          <p:cNvPr id="17413" name="Rectangle 5"/>
          <p:cNvSpPr>
            <a:spLocks noGrp="1" noChangeArrowheads="1"/>
          </p:cNvSpPr>
          <p:nvPr>
            <p:ph type="body" idx="1"/>
          </p:nvPr>
        </p:nvSpPr>
        <p:spPr/>
        <p:txBody>
          <a:bodyPr/>
          <a:lstStyle/>
          <a:p>
            <a:pPr eaLnBrk="1" hangingPunct="1"/>
            <a:r>
              <a:rPr lang="en-US" altLang="en-US" smtClean="0"/>
              <a:t>Constrained scheduling</a:t>
            </a:r>
          </a:p>
          <a:p>
            <a:pPr lvl="1" eaLnBrk="1" hangingPunct="1"/>
            <a:r>
              <a:rPr lang="en-US" altLang="en-US" smtClean="0"/>
              <a:t>General case NP-complete</a:t>
            </a:r>
          </a:p>
          <a:p>
            <a:pPr lvl="1" eaLnBrk="1" hangingPunct="1"/>
            <a:r>
              <a:rPr lang="en-US" altLang="en-US" smtClean="0"/>
              <a:t>Minimize latency given constraints on area or</a:t>
            </a:r>
            <a:br>
              <a:rPr lang="en-US" altLang="en-US" smtClean="0"/>
            </a:br>
            <a:r>
              <a:rPr lang="en-US" altLang="en-US" smtClean="0"/>
              <a:t>the resources (ML-RCS)</a:t>
            </a:r>
          </a:p>
          <a:p>
            <a:pPr lvl="1" eaLnBrk="1" hangingPunct="1"/>
            <a:r>
              <a:rPr lang="en-US" altLang="en-US" smtClean="0"/>
              <a:t>Minimize resources subject to bound on latency (MR-LCS)</a:t>
            </a:r>
          </a:p>
          <a:p>
            <a:pPr eaLnBrk="1" hangingPunct="1"/>
            <a:r>
              <a:rPr lang="en-US" altLang="en-US" smtClean="0"/>
              <a:t>Exact solution methods</a:t>
            </a:r>
          </a:p>
          <a:p>
            <a:pPr lvl="1" eaLnBrk="1" hangingPunct="1"/>
            <a:r>
              <a:rPr lang="en-US" altLang="en-US" smtClean="0"/>
              <a:t>ILP: Integer Linear Programming</a:t>
            </a:r>
          </a:p>
          <a:p>
            <a:pPr lvl="1" eaLnBrk="1" hangingPunct="1"/>
            <a:r>
              <a:rPr lang="en-US" altLang="en-US" smtClean="0"/>
              <a:t>Hu’s heuristic algorithm for identical processors/ALUs</a:t>
            </a:r>
          </a:p>
          <a:p>
            <a:pPr eaLnBrk="1" hangingPunct="1"/>
            <a:r>
              <a:rPr lang="en-US" altLang="en-US" smtClean="0"/>
              <a:t>Heuristics</a:t>
            </a:r>
          </a:p>
          <a:p>
            <a:pPr lvl="1" eaLnBrk="1" hangingPunct="1"/>
            <a:r>
              <a:rPr lang="en-US" altLang="en-US" smtClean="0"/>
              <a:t>List scheduling</a:t>
            </a:r>
          </a:p>
          <a:p>
            <a:pPr lvl="1" eaLnBrk="1" hangingPunct="1"/>
            <a:r>
              <a:rPr lang="en-US" altLang="en-US" smtClean="0"/>
              <a:t>Force-directed scheduling</a:t>
            </a:r>
          </a:p>
        </p:txBody>
      </p:sp>
    </p:spTree>
    <p:extLst>
      <p:ext uri="{BB962C8B-B14F-4D97-AF65-F5344CB8AC3E}">
        <p14:creationId xmlns:p14="http://schemas.microsoft.com/office/powerpoint/2010/main" val="4014781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body" idx="1"/>
          </p:nvPr>
        </p:nvSpPr>
        <p:spPr>
          <a:xfrm>
            <a:off x="381000" y="1340768"/>
            <a:ext cx="8382000" cy="4831432"/>
          </a:xfrm>
        </p:spPr>
        <p:txBody>
          <a:bodyPr/>
          <a:lstStyle/>
          <a:p>
            <a:pPr eaLnBrk="1" hangingPunct="1">
              <a:lnSpc>
                <a:spcPct val="80000"/>
              </a:lnSpc>
              <a:spcBef>
                <a:spcPts val="600"/>
              </a:spcBef>
            </a:pPr>
            <a:r>
              <a:rPr lang="en-US" altLang="en-US" dirty="0" smtClean="0"/>
              <a:t>Use binary decision variables</a:t>
            </a:r>
          </a:p>
          <a:p>
            <a:pPr lvl="1" eaLnBrk="1" hangingPunct="1">
              <a:lnSpc>
                <a:spcPct val="80000"/>
              </a:lnSpc>
              <a:spcBef>
                <a:spcPts val="600"/>
              </a:spcBef>
            </a:pPr>
            <a:r>
              <a:rPr lang="en-US" altLang="en-US" i="1" dirty="0" err="1" smtClean="0">
                <a:latin typeface="Times" panose="02020603050405020304" pitchFamily="18" charset="0"/>
              </a:rPr>
              <a:t>i</a:t>
            </a:r>
            <a:r>
              <a:rPr lang="en-US" altLang="en-US" i="1" dirty="0" smtClean="0">
                <a:latin typeface="Times" panose="02020603050405020304" pitchFamily="18" charset="0"/>
              </a:rPr>
              <a:t> = 0, 1, ..., n</a:t>
            </a:r>
          </a:p>
          <a:p>
            <a:pPr lvl="1" eaLnBrk="1" hangingPunct="1">
              <a:lnSpc>
                <a:spcPct val="80000"/>
              </a:lnSpc>
              <a:spcBef>
                <a:spcPts val="600"/>
              </a:spcBef>
            </a:pPr>
            <a:r>
              <a:rPr lang="en-US" altLang="en-US" i="1" dirty="0" smtClean="0">
                <a:latin typeface="Times" panose="02020603050405020304" pitchFamily="18" charset="0"/>
              </a:rPr>
              <a:t>l = 1, 2, ..., </a:t>
            </a:r>
            <a:r>
              <a:rPr lang="en-US" altLang="en-US" i="1" dirty="0" smtClean="0">
                <a:latin typeface="Symbol" panose="05050102010706020507" pitchFamily="18" charset="2"/>
              </a:rPr>
              <a:t>l</a:t>
            </a:r>
            <a:r>
              <a:rPr lang="en-US" altLang="en-US" i="1" dirty="0" smtClean="0">
                <a:latin typeface="Times" panose="02020603050405020304" pitchFamily="18" charset="0"/>
              </a:rPr>
              <a:t>’+1	</a:t>
            </a:r>
            <a:r>
              <a:rPr lang="en-US" altLang="en-US" i="1" dirty="0" smtClean="0">
                <a:solidFill>
                  <a:schemeClr val="folHlink"/>
                </a:solidFill>
                <a:latin typeface="Symbol" panose="05050102010706020507" pitchFamily="18" charset="2"/>
              </a:rPr>
              <a:t>l</a:t>
            </a:r>
            <a:r>
              <a:rPr lang="en-US" altLang="en-US" i="1" dirty="0" smtClean="0">
                <a:solidFill>
                  <a:schemeClr val="folHlink"/>
                </a:solidFill>
                <a:latin typeface="Times" panose="02020603050405020304" pitchFamily="18" charset="0"/>
              </a:rPr>
              <a:t>’ </a:t>
            </a:r>
            <a:r>
              <a:rPr lang="en-US" altLang="en-US" dirty="0" smtClean="0">
                <a:solidFill>
                  <a:schemeClr val="folHlink"/>
                </a:solidFill>
              </a:rPr>
              <a:t>given upper-bound on latency </a:t>
            </a:r>
            <a:endParaRPr lang="en-US" altLang="en-US" dirty="0" smtClean="0">
              <a:solidFill>
                <a:schemeClr val="folHlink"/>
              </a:solidFill>
              <a:latin typeface="Times" panose="02020603050405020304" pitchFamily="18" charset="0"/>
            </a:endParaRPr>
          </a:p>
          <a:p>
            <a:pPr lvl="1" eaLnBrk="1" hangingPunct="1">
              <a:lnSpc>
                <a:spcPct val="80000"/>
              </a:lnSpc>
              <a:spcBef>
                <a:spcPts val="600"/>
              </a:spcBef>
            </a:pPr>
            <a:r>
              <a:rPr lang="en-US" altLang="en-US" i="1" dirty="0" err="1" smtClean="0">
                <a:latin typeface="Times" panose="02020603050405020304" pitchFamily="18" charset="0"/>
              </a:rPr>
              <a:t>x</a:t>
            </a:r>
            <a:r>
              <a:rPr lang="en-US" altLang="en-US" sz="3200" i="1" baseline="-25000" dirty="0" err="1" smtClean="0">
                <a:latin typeface="Times" panose="02020603050405020304" pitchFamily="18" charset="0"/>
              </a:rPr>
              <a:t>il</a:t>
            </a:r>
            <a:r>
              <a:rPr lang="en-US" altLang="en-US" i="1" dirty="0" smtClean="0">
                <a:latin typeface="Times" panose="02020603050405020304" pitchFamily="18" charset="0"/>
              </a:rPr>
              <a:t> = 1</a:t>
            </a:r>
            <a:r>
              <a:rPr lang="en-US" altLang="en-US" dirty="0" smtClean="0">
                <a:latin typeface="Times" panose="02020603050405020304" pitchFamily="18" charset="0"/>
              </a:rPr>
              <a:t> </a:t>
            </a:r>
            <a:r>
              <a:rPr lang="en-US" altLang="en-US" dirty="0" smtClean="0"/>
              <a:t>  if operation </a:t>
            </a:r>
            <a:r>
              <a:rPr lang="en-US" altLang="en-US" i="1" dirty="0" err="1" smtClean="0">
                <a:latin typeface="Times" panose="02020603050405020304" pitchFamily="18" charset="0"/>
              </a:rPr>
              <a:t>i</a:t>
            </a:r>
            <a:r>
              <a:rPr lang="en-US" altLang="en-US" dirty="0" smtClean="0"/>
              <a:t> starts at step </a:t>
            </a:r>
            <a:r>
              <a:rPr lang="en-US" altLang="en-US" i="1" dirty="0" smtClean="0">
                <a:latin typeface="Times" panose="02020603050405020304" pitchFamily="18" charset="0"/>
              </a:rPr>
              <a:t>l</a:t>
            </a:r>
            <a:r>
              <a:rPr lang="en-US" altLang="en-US" dirty="0" smtClean="0"/>
              <a:t>, 0 otherwise.</a:t>
            </a:r>
            <a:endParaRPr lang="en-US" altLang="en-US" dirty="0" smtClean="0">
              <a:latin typeface="Times" panose="02020603050405020304" pitchFamily="18" charset="0"/>
            </a:endParaRPr>
          </a:p>
          <a:p>
            <a:pPr eaLnBrk="1" hangingPunct="1">
              <a:lnSpc>
                <a:spcPct val="80000"/>
              </a:lnSpc>
              <a:spcBef>
                <a:spcPts val="600"/>
              </a:spcBef>
            </a:pPr>
            <a:r>
              <a:rPr lang="en-US" altLang="en-US" dirty="0" smtClean="0"/>
              <a:t>Set of linear inequalities (constraints),</a:t>
            </a:r>
            <a:br>
              <a:rPr lang="en-US" altLang="en-US" dirty="0" smtClean="0"/>
            </a:br>
            <a:r>
              <a:rPr lang="en-US" altLang="en-US" dirty="0" smtClean="0"/>
              <a:t>and an objective function (min latency)</a:t>
            </a:r>
          </a:p>
          <a:p>
            <a:pPr eaLnBrk="1" hangingPunct="1">
              <a:lnSpc>
                <a:spcPct val="80000"/>
              </a:lnSpc>
              <a:spcBef>
                <a:spcPts val="600"/>
              </a:spcBef>
            </a:pPr>
            <a:r>
              <a:rPr lang="en-US" altLang="en-US" dirty="0" smtClean="0"/>
              <a:t>Observations</a:t>
            </a:r>
          </a:p>
          <a:p>
            <a:pPr lvl="1" eaLnBrk="1" hangingPunct="1">
              <a:lnSpc>
                <a:spcPct val="80000"/>
              </a:lnSpc>
              <a:spcBef>
                <a:spcPts val="600"/>
              </a:spcBef>
            </a:pP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t>
            </a:r>
          </a:p>
          <a:p>
            <a:pPr lvl="1" eaLnBrk="1" hangingPunct="1">
              <a:lnSpc>
                <a:spcPct val="80000"/>
              </a:lnSpc>
              <a:spcBef>
                <a:spcPts val="600"/>
              </a:spcBef>
            </a:pPr>
            <a:r>
              <a:rPr lang="en-US" altLang="en-US" dirty="0" smtClean="0"/>
              <a:t>   			</a:t>
            </a:r>
            <a:r>
              <a:rPr lang="en-US" altLang="en-US" i="1" dirty="0" err="1" smtClean="0">
                <a:solidFill>
                  <a:schemeClr val="folHlink"/>
                </a:solidFill>
                <a:latin typeface="Times" panose="02020603050405020304" pitchFamily="18" charset="0"/>
              </a:rPr>
              <a:t>t</a:t>
            </a:r>
            <a:r>
              <a:rPr lang="en-US" altLang="en-US" sz="3200" i="1" baseline="-25000" dirty="0" err="1" smtClean="0">
                <a:solidFill>
                  <a:schemeClr val="folHlink"/>
                </a:solidFill>
                <a:latin typeface="Times" panose="02020603050405020304" pitchFamily="18" charset="0"/>
              </a:rPr>
              <a:t>i</a:t>
            </a:r>
            <a:r>
              <a:rPr lang="en-US" altLang="en-US" dirty="0" smtClean="0">
                <a:solidFill>
                  <a:schemeClr val="folHlink"/>
                </a:solidFill>
              </a:rPr>
              <a:t> = start time of op </a:t>
            </a:r>
            <a:r>
              <a:rPr lang="en-US" altLang="en-US" i="1" dirty="0" err="1" smtClean="0">
                <a:solidFill>
                  <a:schemeClr val="folHlink"/>
                </a:solidFill>
                <a:latin typeface="Times" panose="02020603050405020304" pitchFamily="18" charset="0"/>
              </a:rPr>
              <a:t>i</a:t>
            </a:r>
            <a:r>
              <a:rPr lang="en-US" altLang="en-US" dirty="0" smtClean="0">
                <a:solidFill>
                  <a:schemeClr val="folHlink"/>
                </a:solidFill>
              </a:rPr>
              <a:t>.</a:t>
            </a:r>
          </a:p>
          <a:p>
            <a:pPr lvl="1" eaLnBrk="1" hangingPunct="1">
              <a:lnSpc>
                <a:spcPct val="80000"/>
              </a:lnSpc>
              <a:spcBef>
                <a:spcPts val="600"/>
              </a:spcBef>
            </a:pPr>
            <a:endParaRPr lang="en-US" altLang="en-US" dirty="0" smtClean="0"/>
          </a:p>
          <a:p>
            <a:pPr lvl="1" eaLnBrk="1" hangingPunct="1">
              <a:lnSpc>
                <a:spcPct val="90000"/>
              </a:lnSpc>
              <a:spcBef>
                <a:spcPts val="600"/>
              </a:spcBef>
            </a:pPr>
            <a:r>
              <a:rPr lang="en-US" altLang="en-US" dirty="0" smtClean="0"/>
              <a:t> 				</a:t>
            </a:r>
            <a:r>
              <a:rPr lang="en-US" altLang="en-US" dirty="0" smtClean="0">
                <a:solidFill>
                  <a:schemeClr val="folHlink"/>
                </a:solidFill>
              </a:rPr>
              <a:t>is op </a:t>
            </a:r>
            <a:r>
              <a:rPr lang="en-US" altLang="en-US" i="1" dirty="0" smtClean="0">
                <a:solidFill>
                  <a:schemeClr val="folHlink"/>
                </a:solidFill>
                <a:latin typeface="Times" panose="02020603050405020304" pitchFamily="18" charset="0"/>
              </a:rPr>
              <a:t>v</a:t>
            </a:r>
            <a:r>
              <a:rPr lang="en-US" altLang="en-US" sz="3200" i="1" baseline="-25000" dirty="0" smtClean="0">
                <a:solidFill>
                  <a:schemeClr val="folHlink"/>
                </a:solidFill>
                <a:latin typeface="Times" panose="02020603050405020304" pitchFamily="18" charset="0"/>
              </a:rPr>
              <a:t>i</a:t>
            </a:r>
            <a:r>
              <a:rPr lang="en-US" altLang="en-US" dirty="0" smtClean="0">
                <a:solidFill>
                  <a:schemeClr val="folHlink"/>
                </a:solidFill>
              </a:rPr>
              <a:t> (still) executing at step </a:t>
            </a:r>
            <a:r>
              <a:rPr lang="en-US" altLang="en-US" i="1" dirty="0" smtClean="0">
                <a:solidFill>
                  <a:schemeClr val="folHlink"/>
                </a:solidFill>
                <a:latin typeface="Times" panose="02020603050405020304" pitchFamily="18" charset="0"/>
              </a:rPr>
              <a:t>l</a:t>
            </a:r>
            <a:r>
              <a:rPr lang="en-US" altLang="en-US" dirty="0" smtClean="0">
                <a:solidFill>
                  <a:schemeClr val="folHlink"/>
                </a:solidFill>
              </a:rPr>
              <a:t>?</a:t>
            </a:r>
          </a:p>
        </p:txBody>
      </p:sp>
      <p:sp>
        <p:nvSpPr>
          <p:cNvPr id="18437" name="Rectangle 2"/>
          <p:cNvSpPr>
            <a:spLocks noGrp="1" noChangeArrowheads="1"/>
          </p:cNvSpPr>
          <p:nvPr>
            <p:ph type="title"/>
          </p:nvPr>
        </p:nvSpPr>
        <p:spPr/>
        <p:txBody>
          <a:bodyPr/>
          <a:lstStyle/>
          <a:p>
            <a:pPr eaLnBrk="1" hangingPunct="1"/>
            <a:r>
              <a:rPr lang="en-US" altLang="en-US" smtClean="0"/>
              <a:t>ILP Formulation of ML-RCS</a:t>
            </a:r>
          </a:p>
        </p:txBody>
      </p:sp>
      <p:graphicFrame>
        <p:nvGraphicFramePr>
          <p:cNvPr id="380933" name="Object 5"/>
          <p:cNvGraphicFramePr>
            <a:graphicFrameLocks noChangeAspect="1"/>
          </p:cNvGraphicFramePr>
          <p:nvPr/>
        </p:nvGraphicFramePr>
        <p:xfrm>
          <a:off x="1295400" y="3482975"/>
          <a:ext cx="5029200" cy="1165225"/>
        </p:xfrm>
        <a:graphic>
          <a:graphicData uri="http://schemas.openxmlformats.org/presentationml/2006/ole">
            <mc:AlternateContent xmlns:mc="http://schemas.openxmlformats.org/markup-compatibility/2006">
              <mc:Choice xmlns:v="urn:schemas-microsoft-com:vml" Requires="v">
                <p:oleObj spid="_x0000_s1041" name="Equation" r:id="rId4" imgW="1981263" imgH="381024" progId="Equation.3">
                  <p:embed/>
                </p:oleObj>
              </mc:Choice>
              <mc:Fallback>
                <p:oleObj name="Equation" r:id="rId4" imgW="1981263" imgH="381024" progId="Equation.3">
                  <p:embed/>
                  <p:pic>
                    <p:nvPicPr>
                      <p:cNvPr id="38093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482975"/>
                        <a:ext cx="50292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0934" name="Object 6"/>
          <p:cNvGraphicFramePr>
            <a:graphicFrameLocks noChangeAspect="1"/>
          </p:cNvGraphicFramePr>
          <p:nvPr/>
        </p:nvGraphicFramePr>
        <p:xfrm>
          <a:off x="1331913" y="4724400"/>
          <a:ext cx="1716087" cy="827088"/>
        </p:xfrm>
        <a:graphic>
          <a:graphicData uri="http://schemas.openxmlformats.org/presentationml/2006/ole">
            <mc:AlternateContent xmlns:mc="http://schemas.openxmlformats.org/markup-compatibility/2006">
              <mc:Choice xmlns:v="urn:schemas-microsoft-com:vml" Requires="v">
                <p:oleObj spid="_x0000_s1042" name="Equation" r:id="rId6" imgW="609636" imgH="243864" progId="Equation.3">
                  <p:embed/>
                </p:oleObj>
              </mc:Choice>
              <mc:Fallback>
                <p:oleObj name="Equation" r:id="rId6" imgW="609636" imgH="243864" progId="Equation.3">
                  <p:embed/>
                  <p:pic>
                    <p:nvPicPr>
                      <p:cNvPr id="38093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4724400"/>
                        <a:ext cx="1716087" cy="82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0935" name="Object 7"/>
          <p:cNvGraphicFramePr>
            <a:graphicFrameLocks noChangeAspect="1"/>
          </p:cNvGraphicFramePr>
          <p:nvPr/>
        </p:nvGraphicFramePr>
        <p:xfrm>
          <a:off x="1112838" y="5354638"/>
          <a:ext cx="2849562" cy="1235075"/>
        </p:xfrm>
        <a:graphic>
          <a:graphicData uri="http://schemas.openxmlformats.org/presentationml/2006/ole">
            <mc:AlternateContent xmlns:mc="http://schemas.openxmlformats.org/markup-compatibility/2006">
              <mc:Choice xmlns:v="urn:schemas-microsoft-com:vml" Requires="v">
                <p:oleObj spid="_x0000_s1043" name="Equation" r:id="rId8" imgW="952597" imgH="358128" progId="Equation.3">
                  <p:embed/>
                </p:oleObj>
              </mc:Choice>
              <mc:Fallback>
                <p:oleObj name="Equation" r:id="rId8" imgW="952597" imgH="358128" progId="Equation.3">
                  <p:embed/>
                  <p:pic>
                    <p:nvPicPr>
                      <p:cNvPr id="380935"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2838" y="5354638"/>
                        <a:ext cx="2849562"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2" name="Text Box 8"/>
          <p:cNvSpPr txBox="1">
            <a:spLocks noChangeArrowheads="1"/>
          </p:cNvSpPr>
          <p:nvPr/>
        </p:nvSpPr>
        <p:spPr bwMode="auto">
          <a:xfrm>
            <a:off x="2614613" y="5578475"/>
            <a:ext cx="1285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Tree>
    <p:extLst>
      <p:ext uri="{BB962C8B-B14F-4D97-AF65-F5344CB8AC3E}">
        <p14:creationId xmlns:p14="http://schemas.microsoft.com/office/powerpoint/2010/main" val="1505994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0933"/>
                                        </p:tgtEl>
                                        <p:attrNameLst>
                                          <p:attrName>style.visibility</p:attrName>
                                        </p:attrNameLst>
                                      </p:cBhvr>
                                      <p:to>
                                        <p:strVal val="visible"/>
                                      </p:to>
                                    </p:set>
                                    <p:animEffect transition="in" filter="dissolve">
                                      <p:cBhvr>
                                        <p:cTn id="7" dur="500"/>
                                        <p:tgtEl>
                                          <p:spTgt spid="3809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80934"/>
                                        </p:tgtEl>
                                        <p:attrNameLst>
                                          <p:attrName>style.visibility</p:attrName>
                                        </p:attrNameLst>
                                      </p:cBhvr>
                                      <p:to>
                                        <p:strVal val="visible"/>
                                      </p:to>
                                    </p:set>
                                    <p:animEffect transition="in" filter="dissolve">
                                      <p:cBhvr>
                                        <p:cTn id="12" dur="500"/>
                                        <p:tgtEl>
                                          <p:spTgt spid="3809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80935"/>
                                        </p:tgtEl>
                                        <p:attrNameLst>
                                          <p:attrName>style.visibility</p:attrName>
                                        </p:attrNameLst>
                                      </p:cBhvr>
                                      <p:to>
                                        <p:strVal val="visible"/>
                                      </p:to>
                                    </p:set>
                                    <p:animEffect transition="in" filter="dissolve">
                                      <p:cBhvr>
                                        <p:cTn id="17" dur="500"/>
                                        <p:tgtEl>
                                          <p:spTgt spid="380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altLang="en-US" smtClean="0"/>
              <a:t>Start Time vs. Execution Time</a:t>
            </a:r>
          </a:p>
        </p:txBody>
      </p:sp>
      <p:sp>
        <p:nvSpPr>
          <p:cNvPr id="19461" name="Rectangle 3"/>
          <p:cNvSpPr>
            <a:spLocks noGrp="1" noChangeArrowheads="1"/>
          </p:cNvSpPr>
          <p:nvPr>
            <p:ph type="body" idx="1"/>
          </p:nvPr>
        </p:nvSpPr>
        <p:spPr/>
        <p:txBody>
          <a:bodyPr/>
          <a:lstStyle/>
          <a:p>
            <a:pPr eaLnBrk="1" hangingPunct="1"/>
            <a:r>
              <a:rPr lang="en-US" altLang="en-US" smtClean="0"/>
              <a:t>For each operation </a:t>
            </a:r>
            <a:r>
              <a:rPr lang="en-US" altLang="en-US" i="1" smtClean="0">
                <a:solidFill>
                  <a:schemeClr val="tx1"/>
                </a:solidFill>
                <a:latin typeface="Times" panose="02020603050405020304" pitchFamily="18" charset="0"/>
              </a:rPr>
              <a:t>v</a:t>
            </a:r>
            <a:r>
              <a:rPr lang="en-US" altLang="en-US" sz="3600" i="1" baseline="-25000" smtClean="0">
                <a:solidFill>
                  <a:schemeClr val="tx1"/>
                </a:solidFill>
                <a:latin typeface="Times" panose="02020603050405020304" pitchFamily="18" charset="0"/>
              </a:rPr>
              <a:t>i</a:t>
            </a:r>
            <a:r>
              <a:rPr lang="en-US" altLang="en-US" i="1" baseline="-25000" smtClean="0">
                <a:solidFill>
                  <a:schemeClr val="tx1"/>
                </a:solidFill>
                <a:latin typeface="Times" panose="02020603050405020304" pitchFamily="18" charset="0"/>
              </a:rPr>
              <a:t> </a:t>
            </a:r>
            <a:r>
              <a:rPr lang="en-US" altLang="en-US" smtClean="0"/>
              <a:t>, only one start time</a:t>
            </a:r>
          </a:p>
          <a:p>
            <a:pPr eaLnBrk="1" hangingPunct="1"/>
            <a:r>
              <a:rPr lang="en-US" altLang="en-US" smtClean="0"/>
              <a:t>If </a:t>
            </a:r>
            <a:r>
              <a:rPr lang="en-US" altLang="en-US" i="1" smtClean="0">
                <a:solidFill>
                  <a:schemeClr val="tx1"/>
                </a:solidFill>
                <a:latin typeface="Times" panose="02020603050405020304" pitchFamily="18" charset="0"/>
              </a:rPr>
              <a:t>d</a:t>
            </a:r>
            <a:r>
              <a:rPr lang="en-US" altLang="en-US" sz="3600" i="1" baseline="-25000" smtClean="0">
                <a:solidFill>
                  <a:schemeClr val="tx1"/>
                </a:solidFill>
                <a:latin typeface="Times" panose="02020603050405020304" pitchFamily="18" charset="0"/>
              </a:rPr>
              <a:t>i</a:t>
            </a:r>
            <a:r>
              <a:rPr lang="en-US" altLang="en-US" i="1" smtClean="0">
                <a:solidFill>
                  <a:schemeClr val="tx1"/>
                </a:solidFill>
                <a:latin typeface="Times" panose="02020603050405020304" pitchFamily="18" charset="0"/>
              </a:rPr>
              <a:t>=1</a:t>
            </a:r>
            <a:r>
              <a:rPr lang="en-US" altLang="en-US" smtClean="0"/>
              <a:t>, then the following questions are the same:</a:t>
            </a:r>
          </a:p>
          <a:p>
            <a:pPr lvl="1" eaLnBrk="1" hangingPunct="1"/>
            <a:r>
              <a:rPr lang="en-US" altLang="en-US" smtClean="0"/>
              <a:t>Does operation </a:t>
            </a:r>
            <a:r>
              <a:rPr lang="en-US" altLang="en-US" i="1" smtClean="0">
                <a:latin typeface="Times" panose="02020603050405020304" pitchFamily="18" charset="0"/>
              </a:rPr>
              <a:t>v</a:t>
            </a:r>
            <a:r>
              <a:rPr lang="en-US" altLang="en-US" i="1" baseline="-25000" smtClean="0">
                <a:latin typeface="Times" panose="02020603050405020304" pitchFamily="18" charset="0"/>
              </a:rPr>
              <a:t>i </a:t>
            </a:r>
            <a:r>
              <a:rPr lang="en-US" altLang="en-US" b="1" smtClean="0">
                <a:solidFill>
                  <a:schemeClr val="folHlink"/>
                </a:solidFill>
              </a:rPr>
              <a:t>start</a:t>
            </a:r>
            <a:r>
              <a:rPr lang="en-US" altLang="en-US" smtClean="0"/>
              <a:t> at step </a:t>
            </a:r>
            <a:r>
              <a:rPr lang="en-US" altLang="en-US" i="1" smtClean="0">
                <a:latin typeface="Times" panose="02020603050405020304" pitchFamily="18" charset="0"/>
              </a:rPr>
              <a:t>l</a:t>
            </a:r>
            <a:r>
              <a:rPr lang="en-US" altLang="en-US" smtClean="0"/>
              <a:t>?</a:t>
            </a:r>
          </a:p>
          <a:p>
            <a:pPr lvl="1" eaLnBrk="1" hangingPunct="1"/>
            <a:r>
              <a:rPr lang="en-US" altLang="en-US" smtClean="0"/>
              <a:t>Is operation </a:t>
            </a:r>
            <a:r>
              <a:rPr lang="en-US" altLang="en-US" i="1" smtClean="0">
                <a:latin typeface="Times" panose="02020603050405020304" pitchFamily="18" charset="0"/>
              </a:rPr>
              <a:t>v</a:t>
            </a:r>
            <a:r>
              <a:rPr lang="en-US" altLang="en-US" i="1" baseline="-25000" smtClean="0">
                <a:latin typeface="Times" panose="02020603050405020304" pitchFamily="18" charset="0"/>
              </a:rPr>
              <a:t>i</a:t>
            </a:r>
            <a:r>
              <a:rPr lang="en-US" altLang="en-US" smtClean="0"/>
              <a:t> </a:t>
            </a:r>
            <a:r>
              <a:rPr lang="en-US" altLang="en-US" b="1" smtClean="0">
                <a:solidFill>
                  <a:schemeClr val="folHlink"/>
                </a:solidFill>
              </a:rPr>
              <a:t>running</a:t>
            </a:r>
            <a:r>
              <a:rPr lang="en-US" altLang="en-US" smtClean="0"/>
              <a:t> at step </a:t>
            </a:r>
            <a:r>
              <a:rPr lang="en-US" altLang="en-US" i="1" smtClean="0">
                <a:latin typeface="Times" panose="02020603050405020304" pitchFamily="18" charset="0"/>
              </a:rPr>
              <a:t>l</a:t>
            </a:r>
            <a:r>
              <a:rPr lang="en-US" altLang="en-US" smtClean="0"/>
              <a:t>?</a:t>
            </a:r>
          </a:p>
          <a:p>
            <a:pPr eaLnBrk="1" hangingPunct="1"/>
            <a:r>
              <a:rPr lang="en-US" altLang="en-US" smtClean="0"/>
              <a:t>But if </a:t>
            </a:r>
            <a:r>
              <a:rPr lang="en-US" altLang="en-US" i="1" smtClean="0">
                <a:solidFill>
                  <a:schemeClr val="tx1"/>
                </a:solidFill>
                <a:latin typeface="Times" panose="02020603050405020304" pitchFamily="18" charset="0"/>
              </a:rPr>
              <a:t>d</a:t>
            </a:r>
            <a:r>
              <a:rPr lang="en-US" altLang="en-US" sz="3600" i="1" baseline="-25000" smtClean="0">
                <a:solidFill>
                  <a:schemeClr val="tx1"/>
                </a:solidFill>
                <a:latin typeface="Times" panose="02020603050405020304" pitchFamily="18" charset="0"/>
              </a:rPr>
              <a:t>i</a:t>
            </a:r>
            <a:r>
              <a:rPr lang="en-US" altLang="en-US" i="1" smtClean="0">
                <a:solidFill>
                  <a:schemeClr val="tx1"/>
                </a:solidFill>
                <a:latin typeface="Times" panose="02020603050405020304" pitchFamily="18" charset="0"/>
              </a:rPr>
              <a:t>&gt;1</a:t>
            </a:r>
            <a:r>
              <a:rPr lang="en-US" altLang="en-US" smtClean="0"/>
              <a:t>, then the two questions should be formulated as:</a:t>
            </a:r>
          </a:p>
          <a:p>
            <a:pPr lvl="1" eaLnBrk="1" hangingPunct="1"/>
            <a:r>
              <a:rPr lang="en-US" altLang="en-US" smtClean="0"/>
              <a:t>Does operation </a:t>
            </a:r>
            <a:r>
              <a:rPr lang="en-US" altLang="en-US" i="1" smtClean="0">
                <a:latin typeface="Times" panose="02020603050405020304" pitchFamily="18" charset="0"/>
              </a:rPr>
              <a:t>v</a:t>
            </a:r>
            <a:r>
              <a:rPr lang="en-US" altLang="en-US" i="1" baseline="-25000" smtClean="0">
                <a:latin typeface="Times" panose="02020603050405020304" pitchFamily="18" charset="0"/>
              </a:rPr>
              <a:t>i </a:t>
            </a:r>
            <a:r>
              <a:rPr lang="en-US" altLang="en-US" b="1" smtClean="0">
                <a:solidFill>
                  <a:schemeClr val="folHlink"/>
                </a:solidFill>
              </a:rPr>
              <a:t>start</a:t>
            </a:r>
            <a:r>
              <a:rPr lang="en-US" altLang="en-US" smtClean="0"/>
              <a:t> at step </a:t>
            </a:r>
            <a:r>
              <a:rPr lang="en-US" altLang="en-US" i="1" smtClean="0">
                <a:latin typeface="Times" panose="02020603050405020304" pitchFamily="18" charset="0"/>
              </a:rPr>
              <a:t>l</a:t>
            </a:r>
            <a:r>
              <a:rPr lang="en-US" altLang="en-US" smtClean="0"/>
              <a:t>?</a:t>
            </a:r>
          </a:p>
          <a:p>
            <a:pPr lvl="2" eaLnBrk="1" hangingPunct="1"/>
            <a:r>
              <a:rPr lang="en-US" altLang="en-US" smtClean="0"/>
              <a:t>Does </a:t>
            </a:r>
            <a:r>
              <a:rPr lang="en-US" altLang="en-US" i="1" smtClean="0">
                <a:latin typeface="Times" panose="02020603050405020304" pitchFamily="18" charset="0"/>
              </a:rPr>
              <a:t>x</a:t>
            </a:r>
            <a:r>
              <a:rPr lang="en-US" altLang="en-US" sz="2800" i="1" baseline="-25000" smtClean="0">
                <a:latin typeface="Times" panose="02020603050405020304" pitchFamily="18" charset="0"/>
              </a:rPr>
              <a:t>il</a:t>
            </a:r>
            <a:r>
              <a:rPr lang="en-US" altLang="en-US" i="1" smtClean="0">
                <a:latin typeface="Times" panose="02020603050405020304" pitchFamily="18" charset="0"/>
              </a:rPr>
              <a:t> = 1</a:t>
            </a:r>
            <a:r>
              <a:rPr lang="en-US" altLang="en-US" smtClean="0"/>
              <a:t> hold?</a:t>
            </a:r>
          </a:p>
          <a:p>
            <a:pPr lvl="1" eaLnBrk="1" hangingPunct="1"/>
            <a:r>
              <a:rPr lang="en-US" altLang="en-US" smtClean="0"/>
              <a:t>Is operation </a:t>
            </a:r>
            <a:r>
              <a:rPr lang="en-US" altLang="en-US" i="1" smtClean="0">
                <a:latin typeface="Times" panose="02020603050405020304" pitchFamily="18" charset="0"/>
              </a:rPr>
              <a:t>v</a:t>
            </a:r>
            <a:r>
              <a:rPr lang="en-US" altLang="en-US" i="1" baseline="-25000" smtClean="0">
                <a:latin typeface="Times" panose="02020603050405020304" pitchFamily="18" charset="0"/>
              </a:rPr>
              <a:t>i</a:t>
            </a:r>
            <a:r>
              <a:rPr lang="en-US" altLang="en-US" smtClean="0"/>
              <a:t> </a:t>
            </a:r>
            <a:r>
              <a:rPr lang="en-US" altLang="en-US" b="1" smtClean="0">
                <a:solidFill>
                  <a:schemeClr val="folHlink"/>
                </a:solidFill>
              </a:rPr>
              <a:t>running</a:t>
            </a:r>
            <a:r>
              <a:rPr lang="en-US" altLang="en-US" smtClean="0"/>
              <a:t> at step </a:t>
            </a:r>
            <a:r>
              <a:rPr lang="en-US" altLang="en-US" i="1" smtClean="0">
                <a:latin typeface="Times" panose="02020603050405020304" pitchFamily="18" charset="0"/>
              </a:rPr>
              <a:t>l</a:t>
            </a:r>
            <a:r>
              <a:rPr lang="en-US" altLang="en-US" smtClean="0"/>
              <a:t>?</a:t>
            </a:r>
          </a:p>
          <a:p>
            <a:pPr lvl="2" eaLnBrk="1" hangingPunct="1"/>
            <a:r>
              <a:rPr lang="en-US" altLang="en-US" smtClean="0"/>
              <a:t>Does the following hold?</a:t>
            </a:r>
          </a:p>
          <a:p>
            <a:pPr lvl="1" eaLnBrk="1" hangingPunct="1"/>
            <a:endParaRPr lang="en-US" altLang="en-US" smtClean="0"/>
          </a:p>
        </p:txBody>
      </p:sp>
      <p:graphicFrame>
        <p:nvGraphicFramePr>
          <p:cNvPr id="19462" name="Object 4"/>
          <p:cNvGraphicFramePr>
            <a:graphicFrameLocks noChangeAspect="1"/>
          </p:cNvGraphicFramePr>
          <p:nvPr/>
        </p:nvGraphicFramePr>
        <p:xfrm>
          <a:off x="5064125" y="5394325"/>
          <a:ext cx="1955800" cy="1235075"/>
        </p:xfrm>
        <a:graphic>
          <a:graphicData uri="http://schemas.openxmlformats.org/presentationml/2006/ole">
            <mc:AlternateContent xmlns:mc="http://schemas.openxmlformats.org/markup-compatibility/2006">
              <mc:Choice xmlns:v="urn:schemas-microsoft-com:vml" Requires="v">
                <p:oleObj spid="_x0000_s2055" name="Equation" r:id="rId3" imgW="624763" imgH="358128" progId="Equation.3">
                  <p:embed/>
                </p:oleObj>
              </mc:Choice>
              <mc:Fallback>
                <p:oleObj name="Equation" r:id="rId3" imgW="624763" imgH="358128" progId="Equation.3">
                  <p:embed/>
                  <p:pic>
                    <p:nvPicPr>
                      <p:cNvPr id="1946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25" y="5394325"/>
                        <a:ext cx="1955800"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3" name="Text Box 5"/>
          <p:cNvSpPr txBox="1">
            <a:spLocks noChangeArrowheads="1"/>
          </p:cNvSpPr>
          <p:nvPr/>
        </p:nvSpPr>
        <p:spPr bwMode="auto">
          <a:xfrm>
            <a:off x="6500813" y="5578475"/>
            <a:ext cx="1285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Tree>
    <p:extLst>
      <p:ext uri="{BB962C8B-B14F-4D97-AF65-F5344CB8AC3E}">
        <p14:creationId xmlns:p14="http://schemas.microsoft.com/office/powerpoint/2010/main" val="1786912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altLang="en-US" smtClean="0"/>
              <a:t>Operation </a:t>
            </a:r>
            <a:r>
              <a:rPr lang="en-US" altLang="en-US" i="1" smtClean="0"/>
              <a:t>v</a:t>
            </a:r>
            <a:r>
              <a:rPr lang="en-US" altLang="en-US" i="1" baseline="-25000" smtClean="0"/>
              <a:t>i</a:t>
            </a:r>
            <a:r>
              <a:rPr lang="en-US" altLang="en-US" smtClean="0"/>
              <a:t> Still Running at Step </a:t>
            </a:r>
            <a:r>
              <a:rPr lang="en-US" altLang="en-US" i="1" smtClean="0"/>
              <a:t>l </a:t>
            </a:r>
            <a:r>
              <a:rPr lang="en-US" altLang="en-US" smtClean="0"/>
              <a:t>?</a:t>
            </a:r>
          </a:p>
        </p:txBody>
      </p:sp>
      <p:sp>
        <p:nvSpPr>
          <p:cNvPr id="20485" name="Rectangle 3"/>
          <p:cNvSpPr>
            <a:spLocks noGrp="1" noChangeArrowheads="1"/>
          </p:cNvSpPr>
          <p:nvPr>
            <p:ph type="body" idx="1"/>
          </p:nvPr>
        </p:nvSpPr>
        <p:spPr>
          <a:xfrm>
            <a:off x="381000" y="1268760"/>
            <a:ext cx="8382000" cy="5132040"/>
          </a:xfrm>
        </p:spPr>
        <p:txBody>
          <a:bodyPr/>
          <a:lstStyle/>
          <a:p>
            <a:pPr eaLnBrk="1" hangingPunct="1">
              <a:spcBef>
                <a:spcPts val="0"/>
              </a:spcBef>
            </a:pPr>
            <a:r>
              <a:rPr lang="en-US" altLang="en-US" dirty="0" smtClean="0"/>
              <a:t>Is </a:t>
            </a:r>
            <a:r>
              <a:rPr lang="en-US" altLang="en-US" i="1" dirty="0" smtClean="0">
                <a:solidFill>
                  <a:schemeClr val="tx1"/>
                </a:solidFill>
                <a:latin typeface="Times" panose="02020603050405020304" pitchFamily="18" charset="0"/>
              </a:rPr>
              <a:t>v</a:t>
            </a:r>
            <a:r>
              <a:rPr lang="en-US" altLang="en-US" sz="3200" i="1" baseline="-25000" dirty="0" smtClean="0">
                <a:solidFill>
                  <a:schemeClr val="tx1"/>
                </a:solidFill>
                <a:latin typeface="Times" panose="02020603050405020304" pitchFamily="18" charset="0"/>
              </a:rPr>
              <a:t>9</a:t>
            </a:r>
            <a:r>
              <a:rPr lang="en-US" altLang="en-US" dirty="0" smtClean="0"/>
              <a:t> running at step 6?</a:t>
            </a:r>
          </a:p>
          <a:p>
            <a:pPr lvl="1" eaLnBrk="1" hangingPunct="1">
              <a:spcBef>
                <a:spcPts val="0"/>
              </a:spcBef>
            </a:pPr>
            <a:r>
              <a:rPr lang="en-US" altLang="en-US" dirty="0" smtClean="0"/>
              <a:t>Is     </a:t>
            </a:r>
            <a:r>
              <a:rPr lang="en-US" altLang="en-US" i="1" dirty="0" smtClean="0">
                <a:latin typeface="Times" panose="02020603050405020304" pitchFamily="18" charset="0"/>
              </a:rPr>
              <a:t>x</a:t>
            </a:r>
            <a:r>
              <a:rPr lang="en-US" altLang="en-US" sz="2800" i="1" baseline="-25000" dirty="0" smtClean="0">
                <a:latin typeface="Times" panose="02020603050405020304" pitchFamily="18" charset="0"/>
              </a:rPr>
              <a:t>9,6</a:t>
            </a:r>
            <a:r>
              <a:rPr lang="en-US" altLang="en-US" i="1" dirty="0" smtClean="0">
                <a:latin typeface="Times" panose="02020603050405020304" pitchFamily="18" charset="0"/>
              </a:rPr>
              <a:t> + x</a:t>
            </a:r>
            <a:r>
              <a:rPr lang="en-US" altLang="en-US" sz="2800" i="1" baseline="-25000" dirty="0" smtClean="0">
                <a:latin typeface="Times" panose="02020603050405020304" pitchFamily="18" charset="0"/>
              </a:rPr>
              <a:t>9,5</a:t>
            </a:r>
            <a:r>
              <a:rPr lang="en-US" altLang="en-US" i="1" dirty="0" smtClean="0">
                <a:latin typeface="Times" panose="02020603050405020304" pitchFamily="18" charset="0"/>
              </a:rPr>
              <a:t> + x</a:t>
            </a:r>
            <a:r>
              <a:rPr lang="en-US" altLang="en-US" sz="2800" i="1" baseline="-25000" dirty="0" smtClean="0">
                <a:latin typeface="Times" panose="02020603050405020304" pitchFamily="18" charset="0"/>
              </a:rPr>
              <a:t>9,4</a:t>
            </a:r>
            <a:r>
              <a:rPr lang="en-US" altLang="en-US" i="1" dirty="0" smtClean="0">
                <a:latin typeface="Times" panose="02020603050405020304" pitchFamily="18" charset="0"/>
              </a:rPr>
              <a:t> = 1</a:t>
            </a:r>
            <a:r>
              <a:rPr lang="en-US" altLang="en-US" dirty="0" smtClean="0"/>
              <a:t>   ?</a:t>
            </a:r>
          </a:p>
          <a:p>
            <a:pPr lvl="1" eaLnBrk="1" hangingPunct="1">
              <a:spcBef>
                <a:spcPts val="0"/>
              </a:spcBef>
            </a:pPr>
            <a:endParaRPr lang="en-US" altLang="en-US" dirty="0" smtClean="0"/>
          </a:p>
          <a:p>
            <a:pPr lvl="1" eaLnBrk="1" hangingPunct="1">
              <a:spcBef>
                <a:spcPts val="0"/>
              </a:spcBef>
            </a:pPr>
            <a:endParaRPr lang="en-US" altLang="en-US" dirty="0" smtClean="0"/>
          </a:p>
          <a:p>
            <a:pPr lvl="1" eaLnBrk="1" hangingPunct="1">
              <a:spcBef>
                <a:spcPts val="0"/>
              </a:spcBef>
            </a:pPr>
            <a:endParaRPr lang="en-US" altLang="en-US" dirty="0" smtClean="0"/>
          </a:p>
          <a:p>
            <a:pPr lvl="1" eaLnBrk="1" hangingPunct="1">
              <a:spcBef>
                <a:spcPts val="0"/>
              </a:spcBef>
            </a:pPr>
            <a:endParaRPr lang="en-US" altLang="en-US" dirty="0" smtClean="0"/>
          </a:p>
          <a:p>
            <a:pPr lvl="1" eaLnBrk="1" hangingPunct="1">
              <a:spcBef>
                <a:spcPts val="0"/>
              </a:spcBef>
            </a:pPr>
            <a:endParaRPr lang="en-US" altLang="en-US" dirty="0" smtClean="0"/>
          </a:p>
          <a:p>
            <a:pPr lvl="1" eaLnBrk="1" hangingPunct="1">
              <a:spcBef>
                <a:spcPts val="0"/>
              </a:spcBef>
            </a:pPr>
            <a:endParaRPr lang="en-US" altLang="en-US" dirty="0" smtClean="0"/>
          </a:p>
          <a:p>
            <a:pPr eaLnBrk="1" hangingPunct="1">
              <a:spcBef>
                <a:spcPts val="0"/>
              </a:spcBef>
            </a:pPr>
            <a:r>
              <a:rPr lang="en-US" altLang="en-US" dirty="0" smtClean="0"/>
              <a:t>Note:</a:t>
            </a:r>
          </a:p>
          <a:p>
            <a:pPr lvl="1" eaLnBrk="1" hangingPunct="1">
              <a:spcBef>
                <a:spcPts val="0"/>
              </a:spcBef>
            </a:pPr>
            <a:r>
              <a:rPr lang="en-US" altLang="en-US" dirty="0" smtClean="0"/>
              <a:t>Only one (if any) of the above three cases can happen</a:t>
            </a:r>
          </a:p>
          <a:p>
            <a:pPr lvl="1" eaLnBrk="1" hangingPunct="1">
              <a:spcBef>
                <a:spcPts val="0"/>
              </a:spcBef>
            </a:pPr>
            <a:r>
              <a:rPr lang="en-US" altLang="en-US" dirty="0" smtClean="0"/>
              <a:t>To meet resource constraints, we have to ask the same question for ALL steps, and ALL operations of that type</a:t>
            </a:r>
          </a:p>
        </p:txBody>
      </p:sp>
      <p:grpSp>
        <p:nvGrpSpPr>
          <p:cNvPr id="20486" name="Group 4"/>
          <p:cNvGrpSpPr>
            <a:grpSpLocks/>
          </p:cNvGrpSpPr>
          <p:nvPr/>
        </p:nvGrpSpPr>
        <p:grpSpPr bwMode="auto">
          <a:xfrm>
            <a:off x="6660232" y="2492896"/>
            <a:ext cx="1868488" cy="2209800"/>
            <a:chOff x="816" y="1296"/>
            <a:chExt cx="1177" cy="1392"/>
          </a:xfrm>
        </p:grpSpPr>
        <p:sp>
          <p:nvSpPr>
            <p:cNvPr id="20508" name="Oval 5"/>
            <p:cNvSpPr>
              <a:spLocks noChangeArrowheads="1"/>
            </p:cNvSpPr>
            <p:nvPr/>
          </p:nvSpPr>
          <p:spPr bwMode="auto">
            <a:xfrm>
              <a:off x="1081" y="1296"/>
              <a:ext cx="336" cy="86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v</a:t>
              </a:r>
              <a:r>
                <a:rPr lang="en-US" altLang="en-US" sz="2400" baseline="-25000">
                  <a:solidFill>
                    <a:schemeClr val="tx1"/>
                  </a:solidFill>
                  <a:latin typeface="Lucida Sans Unicode" panose="020B0602030504020204" pitchFamily="34" charset="0"/>
                </a:rPr>
                <a:t>9</a:t>
              </a:r>
              <a:endParaRPr lang="en-US" altLang="en-US" sz="2400">
                <a:solidFill>
                  <a:schemeClr val="tx1"/>
                </a:solidFill>
                <a:latin typeface="Lucida Sans Unicode" panose="020B0602030504020204" pitchFamily="34" charset="0"/>
              </a:endParaRPr>
            </a:p>
          </p:txBody>
        </p:sp>
        <p:sp>
          <p:nvSpPr>
            <p:cNvPr id="20509" name="Line 6"/>
            <p:cNvSpPr>
              <a:spLocks noChangeShapeType="1"/>
            </p:cNvSpPr>
            <p:nvPr/>
          </p:nvSpPr>
          <p:spPr bwMode="auto">
            <a:xfrm flipH="1">
              <a:off x="937" y="1296"/>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10" name="Line 7"/>
            <p:cNvSpPr>
              <a:spLocks noChangeShapeType="1"/>
            </p:cNvSpPr>
            <p:nvPr/>
          </p:nvSpPr>
          <p:spPr bwMode="auto">
            <a:xfrm flipH="1">
              <a:off x="937" y="1584"/>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11" name="Text Box 8"/>
            <p:cNvSpPr txBox="1">
              <a:spLocks noChangeArrowheads="1"/>
            </p:cNvSpPr>
            <p:nvPr/>
          </p:nvSpPr>
          <p:spPr bwMode="auto">
            <a:xfrm>
              <a:off x="816" y="1344"/>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4</a:t>
              </a:r>
            </a:p>
          </p:txBody>
        </p:sp>
        <p:sp>
          <p:nvSpPr>
            <p:cNvPr id="20512" name="Line 9"/>
            <p:cNvSpPr>
              <a:spLocks noChangeShapeType="1"/>
            </p:cNvSpPr>
            <p:nvPr/>
          </p:nvSpPr>
          <p:spPr bwMode="auto">
            <a:xfrm flipH="1">
              <a:off x="937" y="1872"/>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13" name="Text Box 10"/>
            <p:cNvSpPr txBox="1">
              <a:spLocks noChangeArrowheads="1"/>
            </p:cNvSpPr>
            <p:nvPr/>
          </p:nvSpPr>
          <p:spPr bwMode="auto">
            <a:xfrm>
              <a:off x="816" y="1632"/>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5</a:t>
              </a:r>
            </a:p>
          </p:txBody>
        </p:sp>
        <p:sp>
          <p:nvSpPr>
            <p:cNvPr id="20514" name="Line 11"/>
            <p:cNvSpPr>
              <a:spLocks noChangeShapeType="1"/>
            </p:cNvSpPr>
            <p:nvPr/>
          </p:nvSpPr>
          <p:spPr bwMode="auto">
            <a:xfrm flipH="1">
              <a:off x="937" y="2160"/>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15" name="Text Box 12"/>
            <p:cNvSpPr txBox="1">
              <a:spLocks noChangeArrowheads="1"/>
            </p:cNvSpPr>
            <p:nvPr/>
          </p:nvSpPr>
          <p:spPr bwMode="auto">
            <a:xfrm>
              <a:off x="816" y="1920"/>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6</a:t>
              </a:r>
            </a:p>
          </p:txBody>
        </p:sp>
        <p:sp>
          <p:nvSpPr>
            <p:cNvPr id="20516" name="Text Box 13"/>
            <p:cNvSpPr txBox="1">
              <a:spLocks noChangeArrowheads="1"/>
            </p:cNvSpPr>
            <p:nvPr/>
          </p:nvSpPr>
          <p:spPr bwMode="auto">
            <a:xfrm>
              <a:off x="1129" y="2400"/>
              <a:ext cx="5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solidFill>
                    <a:schemeClr val="tx1"/>
                  </a:solidFill>
                  <a:latin typeface="Times" panose="02020603050405020304" pitchFamily="18" charset="0"/>
                </a:rPr>
                <a:t>x</a:t>
              </a:r>
              <a:r>
                <a:rPr lang="en-US" altLang="en-US" sz="2400" i="1" baseline="-25000">
                  <a:solidFill>
                    <a:schemeClr val="tx1"/>
                  </a:solidFill>
                  <a:latin typeface="Times" panose="02020603050405020304" pitchFamily="18" charset="0"/>
                </a:rPr>
                <a:t>9,4</a:t>
              </a:r>
              <a:r>
                <a:rPr lang="en-US" altLang="en-US" sz="2400" i="1">
                  <a:solidFill>
                    <a:schemeClr val="tx1"/>
                  </a:solidFill>
                  <a:latin typeface="Times" panose="02020603050405020304" pitchFamily="18" charset="0"/>
                </a:rPr>
                <a:t>=1</a:t>
              </a:r>
            </a:p>
          </p:txBody>
        </p:sp>
      </p:grpSp>
      <p:grpSp>
        <p:nvGrpSpPr>
          <p:cNvPr id="20487" name="Group 14"/>
          <p:cNvGrpSpPr>
            <a:grpSpLocks/>
          </p:cNvGrpSpPr>
          <p:nvPr/>
        </p:nvGrpSpPr>
        <p:grpSpPr bwMode="auto">
          <a:xfrm>
            <a:off x="3877345" y="2492896"/>
            <a:ext cx="1868487" cy="2209800"/>
            <a:chOff x="2231" y="1296"/>
            <a:chExt cx="1177" cy="1392"/>
          </a:xfrm>
        </p:grpSpPr>
        <p:sp>
          <p:nvSpPr>
            <p:cNvPr id="20499" name="Oval 15"/>
            <p:cNvSpPr>
              <a:spLocks noChangeArrowheads="1"/>
            </p:cNvSpPr>
            <p:nvPr/>
          </p:nvSpPr>
          <p:spPr bwMode="auto">
            <a:xfrm>
              <a:off x="2640" y="1584"/>
              <a:ext cx="336" cy="86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v</a:t>
              </a:r>
              <a:r>
                <a:rPr lang="en-US" altLang="en-US" sz="2400" baseline="-25000">
                  <a:solidFill>
                    <a:schemeClr val="tx1"/>
                  </a:solidFill>
                  <a:latin typeface="Lucida Sans Unicode" panose="020B0602030504020204" pitchFamily="34" charset="0"/>
                </a:rPr>
                <a:t>9</a:t>
              </a:r>
              <a:endParaRPr lang="en-US" altLang="en-US" sz="2400">
                <a:solidFill>
                  <a:schemeClr val="tx1"/>
                </a:solidFill>
                <a:latin typeface="Lucida Sans Unicode" panose="020B0602030504020204" pitchFamily="34" charset="0"/>
              </a:endParaRPr>
            </a:p>
          </p:txBody>
        </p:sp>
        <p:sp>
          <p:nvSpPr>
            <p:cNvPr id="20500" name="Line 16"/>
            <p:cNvSpPr>
              <a:spLocks noChangeShapeType="1"/>
            </p:cNvSpPr>
            <p:nvPr/>
          </p:nvSpPr>
          <p:spPr bwMode="auto">
            <a:xfrm flipH="1">
              <a:off x="2352" y="1296"/>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01" name="Line 17"/>
            <p:cNvSpPr>
              <a:spLocks noChangeShapeType="1"/>
            </p:cNvSpPr>
            <p:nvPr/>
          </p:nvSpPr>
          <p:spPr bwMode="auto">
            <a:xfrm flipH="1">
              <a:off x="2352" y="1584"/>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02" name="Text Box 18"/>
            <p:cNvSpPr txBox="1">
              <a:spLocks noChangeArrowheads="1"/>
            </p:cNvSpPr>
            <p:nvPr/>
          </p:nvSpPr>
          <p:spPr bwMode="auto">
            <a:xfrm>
              <a:off x="2231" y="1344"/>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4</a:t>
              </a:r>
            </a:p>
          </p:txBody>
        </p:sp>
        <p:sp>
          <p:nvSpPr>
            <p:cNvPr id="20503" name="Line 19"/>
            <p:cNvSpPr>
              <a:spLocks noChangeShapeType="1"/>
            </p:cNvSpPr>
            <p:nvPr/>
          </p:nvSpPr>
          <p:spPr bwMode="auto">
            <a:xfrm flipH="1">
              <a:off x="2352" y="1872"/>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04" name="Text Box 20"/>
            <p:cNvSpPr txBox="1">
              <a:spLocks noChangeArrowheads="1"/>
            </p:cNvSpPr>
            <p:nvPr/>
          </p:nvSpPr>
          <p:spPr bwMode="auto">
            <a:xfrm>
              <a:off x="2231" y="1632"/>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5</a:t>
              </a:r>
            </a:p>
          </p:txBody>
        </p:sp>
        <p:sp>
          <p:nvSpPr>
            <p:cNvPr id="20505" name="Line 21"/>
            <p:cNvSpPr>
              <a:spLocks noChangeShapeType="1"/>
            </p:cNvSpPr>
            <p:nvPr/>
          </p:nvSpPr>
          <p:spPr bwMode="auto">
            <a:xfrm flipH="1">
              <a:off x="2352" y="2160"/>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506" name="Text Box 22"/>
            <p:cNvSpPr txBox="1">
              <a:spLocks noChangeArrowheads="1"/>
            </p:cNvSpPr>
            <p:nvPr/>
          </p:nvSpPr>
          <p:spPr bwMode="auto">
            <a:xfrm>
              <a:off x="2231" y="1920"/>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6</a:t>
              </a:r>
            </a:p>
          </p:txBody>
        </p:sp>
        <p:sp>
          <p:nvSpPr>
            <p:cNvPr id="20507" name="Text Box 23"/>
            <p:cNvSpPr txBox="1">
              <a:spLocks noChangeArrowheads="1"/>
            </p:cNvSpPr>
            <p:nvPr/>
          </p:nvSpPr>
          <p:spPr bwMode="auto">
            <a:xfrm>
              <a:off x="2496" y="2400"/>
              <a:ext cx="5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solidFill>
                    <a:schemeClr val="tx1"/>
                  </a:solidFill>
                  <a:latin typeface="Times" panose="02020603050405020304" pitchFamily="18" charset="0"/>
                </a:rPr>
                <a:t>x</a:t>
              </a:r>
              <a:r>
                <a:rPr lang="en-US" altLang="en-US" sz="2400" i="1" baseline="-25000">
                  <a:solidFill>
                    <a:schemeClr val="tx1"/>
                  </a:solidFill>
                  <a:latin typeface="Times" panose="02020603050405020304" pitchFamily="18" charset="0"/>
                </a:rPr>
                <a:t>9,5</a:t>
              </a:r>
              <a:r>
                <a:rPr lang="en-US" altLang="en-US" sz="2400" i="1">
                  <a:solidFill>
                    <a:schemeClr val="tx1"/>
                  </a:solidFill>
                  <a:latin typeface="Times" panose="02020603050405020304" pitchFamily="18" charset="0"/>
                </a:rPr>
                <a:t>=1</a:t>
              </a:r>
            </a:p>
          </p:txBody>
        </p:sp>
      </p:grpSp>
      <p:grpSp>
        <p:nvGrpSpPr>
          <p:cNvPr id="20488" name="Group 24"/>
          <p:cNvGrpSpPr>
            <a:grpSpLocks/>
          </p:cNvGrpSpPr>
          <p:nvPr/>
        </p:nvGrpSpPr>
        <p:grpSpPr bwMode="auto">
          <a:xfrm>
            <a:off x="1021432" y="2492896"/>
            <a:ext cx="1868488" cy="2971800"/>
            <a:chOff x="3671" y="1296"/>
            <a:chExt cx="1177" cy="1872"/>
          </a:xfrm>
        </p:grpSpPr>
        <p:sp>
          <p:nvSpPr>
            <p:cNvPr id="20489" name="Oval 25"/>
            <p:cNvSpPr>
              <a:spLocks noChangeArrowheads="1"/>
            </p:cNvSpPr>
            <p:nvPr/>
          </p:nvSpPr>
          <p:spPr bwMode="auto">
            <a:xfrm>
              <a:off x="4080" y="1872"/>
              <a:ext cx="336" cy="864"/>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v</a:t>
              </a:r>
              <a:r>
                <a:rPr lang="en-US" altLang="en-US" sz="2400" baseline="-25000">
                  <a:solidFill>
                    <a:schemeClr val="tx1"/>
                  </a:solidFill>
                  <a:latin typeface="Lucida Sans Unicode" panose="020B0602030504020204" pitchFamily="34" charset="0"/>
                </a:rPr>
                <a:t>9</a:t>
              </a:r>
            </a:p>
            <a:p>
              <a:pPr algn="ctr" eaLnBrk="1" hangingPunct="1">
                <a:spcBef>
                  <a:spcPct val="0"/>
                </a:spcBef>
                <a:buClrTx/>
                <a:buFontTx/>
                <a:buNone/>
              </a:pPr>
              <a:endParaRPr lang="en-US" altLang="en-US" sz="2000">
                <a:solidFill>
                  <a:schemeClr val="tx1"/>
                </a:solidFill>
                <a:latin typeface="Lucida Sans Unicode" panose="020B0602030504020204" pitchFamily="34" charset="0"/>
              </a:endParaRPr>
            </a:p>
            <a:p>
              <a:pPr algn="ctr" eaLnBrk="1" hangingPunct="1">
                <a:spcBef>
                  <a:spcPct val="0"/>
                </a:spcBef>
                <a:buClrTx/>
                <a:buFontTx/>
                <a:buNone/>
              </a:pPr>
              <a:endParaRPr lang="en-US" altLang="en-US" sz="2000">
                <a:solidFill>
                  <a:schemeClr val="tx1"/>
                </a:solidFill>
                <a:latin typeface="Lucida Sans Unicode" panose="020B0602030504020204" pitchFamily="34" charset="0"/>
              </a:endParaRPr>
            </a:p>
            <a:p>
              <a:pPr algn="ctr" eaLnBrk="1" hangingPunct="1">
                <a:spcBef>
                  <a:spcPct val="0"/>
                </a:spcBef>
                <a:buClrTx/>
                <a:buFontTx/>
                <a:buNone/>
              </a:pPr>
              <a:endParaRPr lang="en-US" altLang="en-US" sz="2000">
                <a:solidFill>
                  <a:schemeClr val="tx1"/>
                </a:solidFill>
                <a:latin typeface="Lucida Sans Unicode" panose="020B0602030504020204" pitchFamily="34" charset="0"/>
              </a:endParaRPr>
            </a:p>
          </p:txBody>
        </p:sp>
        <p:sp>
          <p:nvSpPr>
            <p:cNvPr id="20490" name="Freeform 26"/>
            <p:cNvSpPr>
              <a:spLocks/>
            </p:cNvSpPr>
            <p:nvPr/>
          </p:nvSpPr>
          <p:spPr bwMode="auto">
            <a:xfrm>
              <a:off x="4007" y="2191"/>
              <a:ext cx="481" cy="977"/>
            </a:xfrm>
            <a:custGeom>
              <a:avLst/>
              <a:gdLst>
                <a:gd name="T0" fmla="*/ 43 w 481"/>
                <a:gd name="T1" fmla="*/ 104 h 977"/>
                <a:gd name="T2" fmla="*/ 103 w 481"/>
                <a:gd name="T3" fmla="*/ 61 h 977"/>
                <a:gd name="T4" fmla="*/ 146 w 481"/>
                <a:gd name="T5" fmla="*/ 95 h 977"/>
                <a:gd name="T6" fmla="*/ 206 w 481"/>
                <a:gd name="T7" fmla="*/ 52 h 977"/>
                <a:gd name="T8" fmla="*/ 326 w 481"/>
                <a:gd name="T9" fmla="*/ 35 h 977"/>
                <a:gd name="T10" fmla="*/ 481 w 481"/>
                <a:gd name="T11" fmla="*/ 35 h 977"/>
                <a:gd name="T12" fmla="*/ 447 w 481"/>
                <a:gd name="T13" fmla="*/ 977 h 977"/>
                <a:gd name="T14" fmla="*/ 51 w 481"/>
                <a:gd name="T15" fmla="*/ 805 h 977"/>
                <a:gd name="T16" fmla="*/ 0 w 481"/>
                <a:gd name="T17" fmla="*/ 254 h 9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1" h="977">
                  <a:moveTo>
                    <a:pt x="43" y="104"/>
                  </a:moveTo>
                  <a:cubicBezTo>
                    <a:pt x="63" y="64"/>
                    <a:pt x="58" y="46"/>
                    <a:pt x="103" y="61"/>
                  </a:cubicBezTo>
                  <a:cubicBezTo>
                    <a:pt x="117" y="72"/>
                    <a:pt x="128" y="93"/>
                    <a:pt x="146" y="95"/>
                  </a:cubicBezTo>
                  <a:cubicBezTo>
                    <a:pt x="228" y="104"/>
                    <a:pt x="162" y="63"/>
                    <a:pt x="206" y="52"/>
                  </a:cubicBezTo>
                  <a:cubicBezTo>
                    <a:pt x="245" y="42"/>
                    <a:pt x="286" y="41"/>
                    <a:pt x="326" y="35"/>
                  </a:cubicBezTo>
                  <a:cubicBezTo>
                    <a:pt x="364" y="0"/>
                    <a:pt x="481" y="35"/>
                    <a:pt x="481" y="35"/>
                  </a:cubicBezTo>
                  <a:lnTo>
                    <a:pt x="447" y="977"/>
                  </a:lnTo>
                  <a:lnTo>
                    <a:pt x="51" y="805"/>
                  </a:lnTo>
                  <a:lnTo>
                    <a:pt x="0" y="254"/>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0491" name="Line 27"/>
            <p:cNvSpPr>
              <a:spLocks noChangeShapeType="1"/>
            </p:cNvSpPr>
            <p:nvPr/>
          </p:nvSpPr>
          <p:spPr bwMode="auto">
            <a:xfrm flipH="1">
              <a:off x="3792" y="1296"/>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492" name="Line 28"/>
            <p:cNvSpPr>
              <a:spLocks noChangeShapeType="1"/>
            </p:cNvSpPr>
            <p:nvPr/>
          </p:nvSpPr>
          <p:spPr bwMode="auto">
            <a:xfrm flipH="1">
              <a:off x="3792" y="1584"/>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493" name="Text Box 29"/>
            <p:cNvSpPr txBox="1">
              <a:spLocks noChangeArrowheads="1"/>
            </p:cNvSpPr>
            <p:nvPr/>
          </p:nvSpPr>
          <p:spPr bwMode="auto">
            <a:xfrm>
              <a:off x="3671" y="1344"/>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4</a:t>
              </a:r>
            </a:p>
          </p:txBody>
        </p:sp>
        <p:sp>
          <p:nvSpPr>
            <p:cNvPr id="20494" name="Line 30"/>
            <p:cNvSpPr>
              <a:spLocks noChangeShapeType="1"/>
            </p:cNvSpPr>
            <p:nvPr/>
          </p:nvSpPr>
          <p:spPr bwMode="auto">
            <a:xfrm flipH="1">
              <a:off x="3792" y="1872"/>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495" name="Text Box 31"/>
            <p:cNvSpPr txBox="1">
              <a:spLocks noChangeArrowheads="1"/>
            </p:cNvSpPr>
            <p:nvPr/>
          </p:nvSpPr>
          <p:spPr bwMode="auto">
            <a:xfrm>
              <a:off x="3671" y="1632"/>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5</a:t>
              </a:r>
            </a:p>
          </p:txBody>
        </p:sp>
        <p:sp>
          <p:nvSpPr>
            <p:cNvPr id="20496" name="Line 32"/>
            <p:cNvSpPr>
              <a:spLocks noChangeShapeType="1"/>
            </p:cNvSpPr>
            <p:nvPr/>
          </p:nvSpPr>
          <p:spPr bwMode="auto">
            <a:xfrm flipH="1">
              <a:off x="3792" y="2160"/>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497" name="Text Box 33"/>
            <p:cNvSpPr txBox="1">
              <a:spLocks noChangeArrowheads="1"/>
            </p:cNvSpPr>
            <p:nvPr/>
          </p:nvSpPr>
          <p:spPr bwMode="auto">
            <a:xfrm>
              <a:off x="3671" y="1920"/>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6</a:t>
              </a:r>
            </a:p>
          </p:txBody>
        </p:sp>
        <p:sp>
          <p:nvSpPr>
            <p:cNvPr id="20498" name="Text Box 34"/>
            <p:cNvSpPr txBox="1">
              <a:spLocks noChangeArrowheads="1"/>
            </p:cNvSpPr>
            <p:nvPr/>
          </p:nvSpPr>
          <p:spPr bwMode="auto">
            <a:xfrm>
              <a:off x="4007" y="2400"/>
              <a:ext cx="5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solidFill>
                    <a:schemeClr val="tx1"/>
                  </a:solidFill>
                  <a:latin typeface="Times" panose="02020603050405020304" pitchFamily="18" charset="0"/>
                </a:rPr>
                <a:t>x</a:t>
              </a:r>
              <a:r>
                <a:rPr lang="en-US" altLang="en-US" sz="2400" i="1" baseline="-25000">
                  <a:solidFill>
                    <a:schemeClr val="tx1"/>
                  </a:solidFill>
                  <a:latin typeface="Times" panose="02020603050405020304" pitchFamily="18" charset="0"/>
                </a:rPr>
                <a:t>9,6</a:t>
              </a:r>
              <a:r>
                <a:rPr lang="en-US" altLang="en-US" sz="2400" i="1">
                  <a:solidFill>
                    <a:schemeClr val="tx1"/>
                  </a:solidFill>
                  <a:latin typeface="Times" panose="02020603050405020304" pitchFamily="18" charset="0"/>
                </a:rPr>
                <a:t>=1</a:t>
              </a:r>
            </a:p>
          </p:txBody>
        </p:sp>
      </p:grpSp>
    </p:spTree>
    <p:extLst>
      <p:ext uri="{BB962C8B-B14F-4D97-AF65-F5344CB8AC3E}">
        <p14:creationId xmlns:p14="http://schemas.microsoft.com/office/powerpoint/2010/main" val="178100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defRPr/>
            </a:pPr>
            <a:r>
              <a:rPr lang="en-US" altLang="zh-TW" sz="4000" b="1" dirty="0" smtClean="0">
                <a:effectLst>
                  <a:outerShdw blurRad="38100" dist="38100" dir="2700000" algn="tl">
                    <a:srgbClr val="000000">
                      <a:alpha val="43137"/>
                    </a:srgbClr>
                  </a:outerShdw>
                </a:effectLst>
              </a:rPr>
              <a:t>Outline</a:t>
            </a:r>
          </a:p>
        </p:txBody>
      </p:sp>
      <p:sp>
        <p:nvSpPr>
          <p:cNvPr id="4099" name="Rectangle 3"/>
          <p:cNvSpPr>
            <a:spLocks noGrp="1" noChangeArrowheads="1"/>
          </p:cNvSpPr>
          <p:nvPr>
            <p:ph type="body" idx="4294967295"/>
          </p:nvPr>
        </p:nvSpPr>
        <p:spPr>
          <a:xfrm>
            <a:off x="1043608" y="1052736"/>
            <a:ext cx="8100392" cy="5471889"/>
          </a:xfrm>
        </p:spPr>
        <p:txBody>
          <a:bodyPr/>
          <a:lstStyle/>
          <a:p>
            <a:pPr eaLnBrk="1" hangingPunct="1">
              <a:spcBef>
                <a:spcPts val="300"/>
              </a:spcBef>
            </a:pPr>
            <a:r>
              <a:rPr lang="en-US" altLang="zh-TW" sz="2400" b="1" dirty="0" smtClean="0">
                <a:solidFill>
                  <a:srgbClr val="0000FF"/>
                </a:solidFill>
              </a:rPr>
              <a:t>Introduction</a:t>
            </a:r>
          </a:p>
          <a:p>
            <a:pPr lvl="1" eaLnBrk="1" hangingPunct="1">
              <a:spcBef>
                <a:spcPts val="300"/>
              </a:spcBef>
            </a:pPr>
            <a:r>
              <a:rPr lang="en-US" altLang="zh-TW" sz="2000" b="1" dirty="0" smtClean="0">
                <a:solidFill>
                  <a:srgbClr val="800000"/>
                </a:solidFill>
              </a:rPr>
              <a:t>Why Residue? Why Neural Network?</a:t>
            </a:r>
          </a:p>
          <a:p>
            <a:pPr lvl="1" eaLnBrk="1" hangingPunct="1">
              <a:spcBef>
                <a:spcPts val="300"/>
              </a:spcBef>
            </a:pPr>
            <a:r>
              <a:rPr lang="en-US" altLang="zh-TW" sz="2000" b="1" dirty="0" smtClean="0">
                <a:solidFill>
                  <a:srgbClr val="800000"/>
                </a:solidFill>
              </a:rPr>
              <a:t>Modulo-based Codes:</a:t>
            </a:r>
          </a:p>
          <a:p>
            <a:pPr marL="1257300" lvl="2" indent="-342900" eaLnBrk="1" hangingPunct="1">
              <a:spcBef>
                <a:spcPts val="300"/>
              </a:spcBef>
              <a:buClr>
                <a:srgbClr val="006600"/>
              </a:buClr>
              <a:buFont typeface="+mj-lt"/>
              <a:buAutoNum type="arabicPeriod"/>
            </a:pPr>
            <a:r>
              <a:rPr lang="en-US" altLang="zh-TW" sz="2000" b="1" dirty="0" smtClean="0">
                <a:solidFill>
                  <a:srgbClr val="006600"/>
                </a:solidFill>
              </a:rPr>
              <a:t>AN Codes</a:t>
            </a:r>
          </a:p>
          <a:p>
            <a:pPr marL="1257300" lvl="2" indent="-342900" eaLnBrk="1" hangingPunct="1">
              <a:spcBef>
                <a:spcPts val="300"/>
              </a:spcBef>
              <a:buClr>
                <a:srgbClr val="006600"/>
              </a:buClr>
              <a:buFont typeface="+mj-lt"/>
              <a:buAutoNum type="arabicPeriod"/>
            </a:pPr>
            <a:r>
              <a:rPr lang="en-US" altLang="zh-TW" sz="2000" b="1" dirty="0" smtClean="0">
                <a:solidFill>
                  <a:srgbClr val="006600"/>
                </a:solidFill>
              </a:rPr>
              <a:t>Residue Number System</a:t>
            </a:r>
          </a:p>
          <a:p>
            <a:pPr marL="1257300" lvl="2" indent="-342900" eaLnBrk="1" hangingPunct="1">
              <a:spcBef>
                <a:spcPts val="300"/>
              </a:spcBef>
              <a:buClr>
                <a:srgbClr val="006600"/>
              </a:buClr>
              <a:buFont typeface="+mj-lt"/>
              <a:buAutoNum type="arabicPeriod"/>
            </a:pPr>
            <a:r>
              <a:rPr lang="en-US" altLang="zh-TW" sz="2000" b="1" dirty="0" smtClean="0">
                <a:solidFill>
                  <a:srgbClr val="006600"/>
                </a:solidFill>
              </a:rPr>
              <a:t>Residue Codes</a:t>
            </a:r>
          </a:p>
          <a:p>
            <a:pPr eaLnBrk="1" hangingPunct="1">
              <a:spcBef>
                <a:spcPts val="300"/>
              </a:spcBef>
            </a:pPr>
            <a:r>
              <a:rPr lang="en-US" altLang="zh-TW" sz="2400" b="1" dirty="0" smtClean="0">
                <a:solidFill>
                  <a:srgbClr val="0000FF"/>
                </a:solidFill>
              </a:rPr>
              <a:t>Previous Work</a:t>
            </a:r>
          </a:p>
          <a:p>
            <a:pPr eaLnBrk="1" hangingPunct="1">
              <a:spcBef>
                <a:spcPts val="300"/>
              </a:spcBef>
            </a:pPr>
            <a:r>
              <a:rPr lang="en-US" altLang="zh-TW" sz="2400" b="1" dirty="0" smtClean="0">
                <a:solidFill>
                  <a:srgbClr val="0000FF"/>
                </a:solidFill>
              </a:rPr>
              <a:t>Proposed Techniques</a:t>
            </a:r>
          </a:p>
          <a:p>
            <a:pPr marL="914400" lvl="1" indent="-457200" eaLnBrk="1" hangingPunct="1">
              <a:spcBef>
                <a:spcPts val="300"/>
              </a:spcBef>
              <a:buClr>
                <a:srgbClr val="800000"/>
              </a:buClr>
              <a:buFont typeface="+mj-lt"/>
              <a:buAutoNum type="arabicPeriod"/>
            </a:pPr>
            <a:r>
              <a:rPr lang="en-US" altLang="zh-TW" sz="2000" b="1" dirty="0">
                <a:solidFill>
                  <a:srgbClr val="800000"/>
                </a:solidFill>
              </a:rPr>
              <a:t>Low-cost &amp; Fast Design of Logistic Function</a:t>
            </a:r>
            <a:endParaRPr lang="en-US" altLang="zh-TW" sz="2000" b="1" dirty="0" smtClean="0">
              <a:solidFill>
                <a:srgbClr val="800000"/>
              </a:solidFill>
            </a:endParaRPr>
          </a:p>
          <a:p>
            <a:pPr marL="914400" lvl="1" indent="-457200" eaLnBrk="1" hangingPunct="1">
              <a:spcBef>
                <a:spcPts val="300"/>
              </a:spcBef>
              <a:buClr>
                <a:srgbClr val="800000"/>
              </a:buClr>
              <a:buFont typeface="+mj-lt"/>
              <a:buAutoNum type="arabicPeriod"/>
            </a:pPr>
            <a:r>
              <a:rPr lang="en-US" altLang="zh-TW" sz="2000" b="1" dirty="0">
                <a:solidFill>
                  <a:srgbClr val="800000"/>
                </a:solidFill>
              </a:rPr>
              <a:t>Design Rules for optimizing checking/cost</a:t>
            </a:r>
          </a:p>
          <a:p>
            <a:pPr marL="914400" lvl="1" indent="-457200" eaLnBrk="1" hangingPunct="1">
              <a:spcBef>
                <a:spcPts val="300"/>
              </a:spcBef>
              <a:buClr>
                <a:srgbClr val="800000"/>
              </a:buClr>
              <a:buFont typeface="+mj-lt"/>
              <a:buAutoNum type="arabicPeriod"/>
            </a:pPr>
            <a:r>
              <a:rPr lang="en-US" altLang="zh-TW" sz="2000" b="1" dirty="0">
                <a:solidFill>
                  <a:srgbClr val="800000"/>
                </a:solidFill>
              </a:rPr>
              <a:t>Low-cost BRC for Conjugate Residue </a:t>
            </a:r>
            <a:r>
              <a:rPr lang="en-US" altLang="zh-TW" sz="2000" b="1" dirty="0" smtClean="0">
                <a:solidFill>
                  <a:srgbClr val="800000"/>
                </a:solidFill>
              </a:rPr>
              <a:t>Codes</a:t>
            </a:r>
          </a:p>
          <a:p>
            <a:pPr marL="914400" lvl="1" indent="-457200" eaLnBrk="1" hangingPunct="1">
              <a:spcBef>
                <a:spcPts val="300"/>
              </a:spcBef>
              <a:buClr>
                <a:srgbClr val="800000"/>
              </a:buClr>
              <a:buFont typeface="+mj-lt"/>
              <a:buAutoNum type="arabicPeriod"/>
            </a:pPr>
            <a:r>
              <a:rPr lang="en-US" altLang="zh-TW" sz="2000" b="1" dirty="0">
                <a:solidFill>
                  <a:srgbClr val="800000"/>
                </a:solidFill>
              </a:rPr>
              <a:t>Hybrid RNSC </a:t>
            </a:r>
            <a:r>
              <a:rPr lang="en-US" altLang="zh-TW" sz="2000" b="1" dirty="0" smtClean="0">
                <a:solidFill>
                  <a:srgbClr val="800000"/>
                </a:solidFill>
              </a:rPr>
              <a:t>Based Neural </a:t>
            </a:r>
            <a:r>
              <a:rPr lang="en-US" altLang="zh-TW" sz="2000" b="1" dirty="0">
                <a:solidFill>
                  <a:srgbClr val="800000"/>
                </a:solidFill>
              </a:rPr>
              <a:t>Network for Self-Healing </a:t>
            </a:r>
            <a:r>
              <a:rPr lang="en-US" altLang="zh-TW" sz="2000" b="1" dirty="0" smtClean="0">
                <a:solidFill>
                  <a:srgbClr val="800000"/>
                </a:solidFill>
              </a:rPr>
              <a:t>and Acceleration</a:t>
            </a:r>
          </a:p>
          <a:p>
            <a:pPr eaLnBrk="1" hangingPunct="1">
              <a:spcBef>
                <a:spcPts val="300"/>
              </a:spcBef>
            </a:pPr>
            <a:r>
              <a:rPr lang="en-US" altLang="zh-TW" sz="2400" b="1" dirty="0" smtClean="0">
                <a:solidFill>
                  <a:srgbClr val="0000FF"/>
                </a:solidFill>
              </a:rPr>
              <a:t>Evaluations</a:t>
            </a:r>
          </a:p>
          <a:p>
            <a:pPr eaLnBrk="1" hangingPunct="1">
              <a:spcBef>
                <a:spcPts val="300"/>
              </a:spcBef>
            </a:pPr>
            <a:r>
              <a:rPr lang="en-US" altLang="zh-TW" sz="2400" b="1" dirty="0" smtClean="0">
                <a:solidFill>
                  <a:srgbClr val="0000FF"/>
                </a:solidFill>
              </a:rPr>
              <a:t>Conclusions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altLang="en-US" smtClean="0"/>
              <a:t>Operation </a:t>
            </a:r>
            <a:r>
              <a:rPr lang="en-US" altLang="en-US" i="1" smtClean="0"/>
              <a:t>v</a:t>
            </a:r>
            <a:r>
              <a:rPr lang="en-US" altLang="en-US" i="1" baseline="-25000" smtClean="0"/>
              <a:t>i</a:t>
            </a:r>
            <a:r>
              <a:rPr lang="en-US" altLang="en-US" smtClean="0"/>
              <a:t> Still Running at Step </a:t>
            </a:r>
            <a:r>
              <a:rPr lang="en-US" altLang="en-US" i="1" smtClean="0"/>
              <a:t>l </a:t>
            </a:r>
            <a:r>
              <a:rPr lang="en-US" altLang="en-US" smtClean="0"/>
              <a:t>?</a:t>
            </a:r>
          </a:p>
        </p:txBody>
      </p:sp>
      <p:sp>
        <p:nvSpPr>
          <p:cNvPr id="21509" name="Rectangle 3"/>
          <p:cNvSpPr>
            <a:spLocks noGrp="1" noChangeArrowheads="1"/>
          </p:cNvSpPr>
          <p:nvPr>
            <p:ph type="body" idx="1"/>
          </p:nvPr>
        </p:nvSpPr>
        <p:spPr/>
        <p:txBody>
          <a:bodyPr/>
          <a:lstStyle/>
          <a:p>
            <a:pPr eaLnBrk="1" hangingPunct="1"/>
            <a:r>
              <a:rPr lang="en-US" altLang="en-US" smtClean="0"/>
              <a:t>Is </a:t>
            </a:r>
            <a:r>
              <a:rPr lang="en-US" altLang="en-US" i="1" smtClean="0">
                <a:solidFill>
                  <a:schemeClr val="tx1"/>
                </a:solidFill>
                <a:latin typeface="Times" panose="02020603050405020304" pitchFamily="18" charset="0"/>
              </a:rPr>
              <a:t>v</a:t>
            </a:r>
            <a:r>
              <a:rPr lang="en-US" altLang="en-US" sz="3200" i="1" baseline="-25000" smtClean="0">
                <a:solidFill>
                  <a:schemeClr val="tx1"/>
                </a:solidFill>
                <a:latin typeface="Times" panose="02020603050405020304" pitchFamily="18" charset="0"/>
              </a:rPr>
              <a:t>i</a:t>
            </a:r>
            <a:r>
              <a:rPr lang="en-US" altLang="en-US" smtClean="0"/>
              <a:t> running at step </a:t>
            </a:r>
            <a:r>
              <a:rPr lang="en-US" altLang="en-US" i="1" smtClean="0">
                <a:solidFill>
                  <a:schemeClr val="tx1"/>
                </a:solidFill>
                <a:latin typeface="Times" panose="02020603050405020304" pitchFamily="18" charset="0"/>
              </a:rPr>
              <a:t>l </a:t>
            </a:r>
            <a:r>
              <a:rPr lang="en-US" altLang="en-US" smtClean="0"/>
              <a:t>?</a:t>
            </a:r>
          </a:p>
          <a:p>
            <a:pPr lvl="1" eaLnBrk="1" hangingPunct="1"/>
            <a:r>
              <a:rPr lang="en-US" altLang="en-US" smtClean="0"/>
              <a:t>Is     </a:t>
            </a:r>
            <a:r>
              <a:rPr lang="en-US" altLang="en-US" i="1" smtClean="0">
                <a:latin typeface="Times" panose="02020603050405020304" pitchFamily="18" charset="0"/>
              </a:rPr>
              <a:t>x</a:t>
            </a:r>
            <a:r>
              <a:rPr lang="en-US" altLang="en-US" sz="2800" i="1" baseline="-25000" smtClean="0">
                <a:latin typeface="Times" panose="02020603050405020304" pitchFamily="18" charset="0"/>
              </a:rPr>
              <a:t>i,l</a:t>
            </a:r>
            <a:r>
              <a:rPr lang="en-US" altLang="en-US" i="1" smtClean="0">
                <a:latin typeface="Times" panose="02020603050405020304" pitchFamily="18" charset="0"/>
              </a:rPr>
              <a:t> + x</a:t>
            </a:r>
            <a:r>
              <a:rPr lang="en-US" altLang="en-US" sz="2800" i="1" baseline="-25000" smtClean="0">
                <a:latin typeface="Times" panose="02020603050405020304" pitchFamily="18" charset="0"/>
              </a:rPr>
              <a:t>i,l-1</a:t>
            </a:r>
            <a:r>
              <a:rPr lang="en-US" altLang="en-US" i="1" smtClean="0">
                <a:latin typeface="Times" panose="02020603050405020304" pitchFamily="18" charset="0"/>
              </a:rPr>
              <a:t> + ... + x</a:t>
            </a:r>
            <a:r>
              <a:rPr lang="en-US" altLang="en-US" sz="2800" i="1" baseline="-25000" smtClean="0">
                <a:latin typeface="Times" panose="02020603050405020304" pitchFamily="18" charset="0"/>
              </a:rPr>
              <a:t>i,l-di+1 </a:t>
            </a:r>
            <a:r>
              <a:rPr lang="en-US" altLang="en-US" i="1" smtClean="0">
                <a:latin typeface="Times" panose="02020603050405020304" pitchFamily="18" charset="0"/>
              </a:rPr>
              <a:t>= 1</a:t>
            </a:r>
            <a:r>
              <a:rPr lang="en-US" altLang="en-US" smtClean="0"/>
              <a:t>   ?</a:t>
            </a:r>
          </a:p>
        </p:txBody>
      </p:sp>
      <p:grpSp>
        <p:nvGrpSpPr>
          <p:cNvPr id="21510" name="Group 4"/>
          <p:cNvGrpSpPr>
            <a:grpSpLocks/>
          </p:cNvGrpSpPr>
          <p:nvPr/>
        </p:nvGrpSpPr>
        <p:grpSpPr bwMode="auto">
          <a:xfrm>
            <a:off x="6688138" y="2590800"/>
            <a:ext cx="2379662" cy="2743200"/>
            <a:chOff x="85" y="1632"/>
            <a:chExt cx="1499" cy="1728"/>
          </a:xfrm>
        </p:grpSpPr>
        <p:sp>
          <p:nvSpPr>
            <p:cNvPr id="21538" name="Oval 5"/>
            <p:cNvSpPr>
              <a:spLocks noChangeArrowheads="1"/>
            </p:cNvSpPr>
            <p:nvPr/>
          </p:nvSpPr>
          <p:spPr bwMode="auto">
            <a:xfrm>
              <a:off x="819" y="1632"/>
              <a:ext cx="336" cy="1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v</a:t>
              </a:r>
              <a:r>
                <a:rPr lang="en-US" altLang="en-US" sz="2400" baseline="-25000">
                  <a:solidFill>
                    <a:schemeClr val="tx1"/>
                  </a:solidFill>
                  <a:latin typeface="Lucida Sans Unicode" panose="020B0602030504020204" pitchFamily="34" charset="0"/>
                </a:rPr>
                <a:t>i</a:t>
              </a:r>
            </a:p>
            <a:p>
              <a:pPr algn="ctr" eaLnBrk="1" hangingPunct="1">
                <a:spcBef>
                  <a:spcPct val="0"/>
                </a:spcBef>
                <a:buClrTx/>
                <a:buFontTx/>
                <a:buNone/>
              </a:pPr>
              <a:endParaRPr lang="en-US" altLang="en-US" sz="2400">
                <a:solidFill>
                  <a:schemeClr val="tx1"/>
                </a:solidFill>
                <a:latin typeface="Lucida Sans Unicode" panose="020B0602030504020204" pitchFamily="34" charset="0"/>
              </a:endParaRPr>
            </a:p>
          </p:txBody>
        </p:sp>
        <p:sp>
          <p:nvSpPr>
            <p:cNvPr id="21539" name="Line 6"/>
            <p:cNvSpPr>
              <a:spLocks noChangeShapeType="1"/>
            </p:cNvSpPr>
            <p:nvPr/>
          </p:nvSpPr>
          <p:spPr bwMode="auto">
            <a:xfrm flipH="1">
              <a:off x="483" y="2256"/>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0" name="Line 7"/>
            <p:cNvSpPr>
              <a:spLocks noChangeShapeType="1"/>
            </p:cNvSpPr>
            <p:nvPr/>
          </p:nvSpPr>
          <p:spPr bwMode="auto">
            <a:xfrm flipH="1">
              <a:off x="483" y="2544"/>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1" name="Line 8"/>
            <p:cNvSpPr>
              <a:spLocks noChangeShapeType="1"/>
            </p:cNvSpPr>
            <p:nvPr/>
          </p:nvSpPr>
          <p:spPr bwMode="auto">
            <a:xfrm flipH="1">
              <a:off x="483" y="2832"/>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2" name="Text Box 9"/>
            <p:cNvSpPr txBox="1">
              <a:spLocks noChangeArrowheads="1"/>
            </p:cNvSpPr>
            <p:nvPr/>
          </p:nvSpPr>
          <p:spPr bwMode="auto">
            <a:xfrm>
              <a:off x="299" y="2571"/>
              <a:ext cx="5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l</a:t>
              </a:r>
            </a:p>
          </p:txBody>
        </p:sp>
        <p:sp>
          <p:nvSpPr>
            <p:cNvPr id="21543" name="Text Box 10"/>
            <p:cNvSpPr txBox="1">
              <a:spLocks noChangeArrowheads="1"/>
            </p:cNvSpPr>
            <p:nvPr/>
          </p:nvSpPr>
          <p:spPr bwMode="auto">
            <a:xfrm>
              <a:off x="219" y="2256"/>
              <a:ext cx="21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l-1</a:t>
              </a:r>
            </a:p>
          </p:txBody>
        </p:sp>
        <p:sp>
          <p:nvSpPr>
            <p:cNvPr id="21544" name="Line 11"/>
            <p:cNvSpPr>
              <a:spLocks noChangeShapeType="1"/>
            </p:cNvSpPr>
            <p:nvPr/>
          </p:nvSpPr>
          <p:spPr bwMode="auto">
            <a:xfrm flipH="1">
              <a:off x="484" y="1632"/>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5" name="Line 12"/>
            <p:cNvSpPr>
              <a:spLocks noChangeShapeType="1"/>
            </p:cNvSpPr>
            <p:nvPr/>
          </p:nvSpPr>
          <p:spPr bwMode="auto">
            <a:xfrm flipH="1">
              <a:off x="484" y="1920"/>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6" name="Text Box 13"/>
            <p:cNvSpPr txBox="1">
              <a:spLocks noChangeArrowheads="1"/>
            </p:cNvSpPr>
            <p:nvPr/>
          </p:nvSpPr>
          <p:spPr bwMode="auto">
            <a:xfrm>
              <a:off x="85" y="1632"/>
              <a:ext cx="48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l-d</a:t>
              </a:r>
              <a:r>
                <a:rPr lang="en-US" altLang="en-US" i="1" baseline="-25000">
                  <a:latin typeface="Times" panose="02020603050405020304" pitchFamily="18" charset="0"/>
                </a:rPr>
                <a:t>i</a:t>
              </a:r>
              <a:r>
                <a:rPr lang="en-US" altLang="en-US" sz="2400" i="1">
                  <a:latin typeface="Times" panose="02020603050405020304" pitchFamily="18" charset="0"/>
                </a:rPr>
                <a:t>+1</a:t>
              </a:r>
            </a:p>
          </p:txBody>
        </p:sp>
        <p:sp>
          <p:nvSpPr>
            <p:cNvPr id="21547" name="Text Box 14"/>
            <p:cNvSpPr txBox="1">
              <a:spLocks noChangeArrowheads="1"/>
            </p:cNvSpPr>
            <p:nvPr/>
          </p:nvSpPr>
          <p:spPr bwMode="auto">
            <a:xfrm>
              <a:off x="211" y="2016"/>
              <a:ext cx="23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a:t>
              </a:r>
            </a:p>
          </p:txBody>
        </p:sp>
        <p:sp>
          <p:nvSpPr>
            <p:cNvPr id="21548" name="Text Box 15"/>
            <p:cNvSpPr txBox="1">
              <a:spLocks noChangeArrowheads="1"/>
            </p:cNvSpPr>
            <p:nvPr/>
          </p:nvSpPr>
          <p:spPr bwMode="auto">
            <a:xfrm>
              <a:off x="760" y="3072"/>
              <a:ext cx="8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solidFill>
                    <a:schemeClr val="tx1"/>
                  </a:solidFill>
                  <a:latin typeface="Times" panose="02020603050405020304" pitchFamily="18" charset="0"/>
                </a:rPr>
                <a:t>x</a:t>
              </a:r>
              <a:r>
                <a:rPr lang="en-US" altLang="en-US" sz="2400" i="1" baseline="-25000">
                  <a:solidFill>
                    <a:schemeClr val="tx1"/>
                  </a:solidFill>
                  <a:latin typeface="Times" panose="02020603050405020304" pitchFamily="18" charset="0"/>
                </a:rPr>
                <a:t>i,l-di+1</a:t>
              </a:r>
              <a:r>
                <a:rPr lang="en-US" altLang="en-US" sz="2400" i="1">
                  <a:solidFill>
                    <a:schemeClr val="tx1"/>
                  </a:solidFill>
                  <a:latin typeface="Times" panose="02020603050405020304" pitchFamily="18" charset="0"/>
                </a:rPr>
                <a:t>=1</a:t>
              </a:r>
            </a:p>
          </p:txBody>
        </p:sp>
      </p:grpSp>
      <p:grpSp>
        <p:nvGrpSpPr>
          <p:cNvPr id="21511" name="Group 16"/>
          <p:cNvGrpSpPr>
            <a:grpSpLocks/>
          </p:cNvGrpSpPr>
          <p:nvPr/>
        </p:nvGrpSpPr>
        <p:grpSpPr bwMode="auto">
          <a:xfrm>
            <a:off x="3124200" y="2590800"/>
            <a:ext cx="2309813" cy="3657600"/>
            <a:chOff x="2529" y="1632"/>
            <a:chExt cx="1455" cy="2304"/>
          </a:xfrm>
        </p:grpSpPr>
        <p:sp>
          <p:nvSpPr>
            <p:cNvPr id="21526" name="Oval 17"/>
            <p:cNvSpPr>
              <a:spLocks noChangeArrowheads="1"/>
            </p:cNvSpPr>
            <p:nvPr/>
          </p:nvSpPr>
          <p:spPr bwMode="auto">
            <a:xfrm>
              <a:off x="3263" y="2256"/>
              <a:ext cx="336" cy="1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v</a:t>
              </a:r>
              <a:r>
                <a:rPr lang="en-US" altLang="en-US" sz="2400" baseline="-25000">
                  <a:solidFill>
                    <a:schemeClr val="tx1"/>
                  </a:solidFill>
                  <a:latin typeface="Lucida Sans Unicode" panose="020B0602030504020204" pitchFamily="34" charset="0"/>
                </a:rPr>
                <a:t>i</a:t>
              </a:r>
            </a:p>
            <a:p>
              <a:pPr algn="ctr" eaLnBrk="1" hangingPunct="1">
                <a:spcBef>
                  <a:spcPct val="0"/>
                </a:spcBef>
                <a:buClrTx/>
                <a:buFontTx/>
                <a:buNone/>
              </a:pPr>
              <a:endParaRPr lang="en-US" altLang="en-US" sz="2400" baseline="-25000">
                <a:solidFill>
                  <a:schemeClr val="tx1"/>
                </a:solidFill>
                <a:latin typeface="Lucida Sans Unicode" panose="020B0602030504020204" pitchFamily="34" charset="0"/>
              </a:endParaRPr>
            </a:p>
            <a:p>
              <a:pPr algn="ctr" eaLnBrk="1" hangingPunct="1">
                <a:spcBef>
                  <a:spcPct val="0"/>
                </a:spcBef>
                <a:buClrTx/>
                <a:buFontTx/>
                <a:buNone/>
              </a:pPr>
              <a:endParaRPr lang="en-US" altLang="en-US" sz="2400">
                <a:solidFill>
                  <a:schemeClr val="tx1"/>
                </a:solidFill>
                <a:latin typeface="Lucida Sans Unicode" panose="020B0602030504020204" pitchFamily="34" charset="0"/>
              </a:endParaRPr>
            </a:p>
          </p:txBody>
        </p:sp>
        <p:sp>
          <p:nvSpPr>
            <p:cNvPr id="21527" name="Line 18"/>
            <p:cNvSpPr>
              <a:spLocks noChangeShapeType="1"/>
            </p:cNvSpPr>
            <p:nvPr/>
          </p:nvSpPr>
          <p:spPr bwMode="auto">
            <a:xfrm flipH="1">
              <a:off x="2927" y="2256"/>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8" name="Line 19"/>
            <p:cNvSpPr>
              <a:spLocks noChangeShapeType="1"/>
            </p:cNvSpPr>
            <p:nvPr/>
          </p:nvSpPr>
          <p:spPr bwMode="auto">
            <a:xfrm flipH="1">
              <a:off x="2927" y="2544"/>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9" name="Line 20"/>
            <p:cNvSpPr>
              <a:spLocks noChangeShapeType="1"/>
            </p:cNvSpPr>
            <p:nvPr/>
          </p:nvSpPr>
          <p:spPr bwMode="auto">
            <a:xfrm flipH="1">
              <a:off x="2927" y="2832"/>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0" name="Text Box 21"/>
            <p:cNvSpPr txBox="1">
              <a:spLocks noChangeArrowheads="1"/>
            </p:cNvSpPr>
            <p:nvPr/>
          </p:nvSpPr>
          <p:spPr bwMode="auto">
            <a:xfrm>
              <a:off x="2743" y="2571"/>
              <a:ext cx="5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l</a:t>
              </a:r>
            </a:p>
          </p:txBody>
        </p:sp>
        <p:sp>
          <p:nvSpPr>
            <p:cNvPr id="21531" name="Text Box 22"/>
            <p:cNvSpPr txBox="1">
              <a:spLocks noChangeArrowheads="1"/>
            </p:cNvSpPr>
            <p:nvPr/>
          </p:nvSpPr>
          <p:spPr bwMode="auto">
            <a:xfrm>
              <a:off x="2663" y="2256"/>
              <a:ext cx="21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l-1</a:t>
              </a:r>
            </a:p>
          </p:txBody>
        </p:sp>
        <p:sp>
          <p:nvSpPr>
            <p:cNvPr id="21532" name="Line 23"/>
            <p:cNvSpPr>
              <a:spLocks noChangeShapeType="1"/>
            </p:cNvSpPr>
            <p:nvPr/>
          </p:nvSpPr>
          <p:spPr bwMode="auto">
            <a:xfrm flipH="1">
              <a:off x="2928" y="1632"/>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3" name="Line 24"/>
            <p:cNvSpPr>
              <a:spLocks noChangeShapeType="1"/>
            </p:cNvSpPr>
            <p:nvPr/>
          </p:nvSpPr>
          <p:spPr bwMode="auto">
            <a:xfrm flipH="1">
              <a:off x="2928" y="1920"/>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4" name="Text Box 25"/>
            <p:cNvSpPr txBox="1">
              <a:spLocks noChangeArrowheads="1"/>
            </p:cNvSpPr>
            <p:nvPr/>
          </p:nvSpPr>
          <p:spPr bwMode="auto">
            <a:xfrm>
              <a:off x="2529" y="1632"/>
              <a:ext cx="48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l-d</a:t>
              </a:r>
              <a:r>
                <a:rPr lang="en-US" altLang="en-US" i="1" baseline="-25000">
                  <a:latin typeface="Times" panose="02020603050405020304" pitchFamily="18" charset="0"/>
                </a:rPr>
                <a:t>i</a:t>
              </a:r>
              <a:r>
                <a:rPr lang="en-US" altLang="en-US" sz="2400" i="1">
                  <a:latin typeface="Times" panose="02020603050405020304" pitchFamily="18" charset="0"/>
                </a:rPr>
                <a:t>+1</a:t>
              </a:r>
            </a:p>
          </p:txBody>
        </p:sp>
        <p:sp>
          <p:nvSpPr>
            <p:cNvPr id="21535" name="Text Box 26"/>
            <p:cNvSpPr txBox="1">
              <a:spLocks noChangeArrowheads="1"/>
            </p:cNvSpPr>
            <p:nvPr/>
          </p:nvSpPr>
          <p:spPr bwMode="auto">
            <a:xfrm>
              <a:off x="2655" y="2016"/>
              <a:ext cx="23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a:t>
              </a:r>
            </a:p>
          </p:txBody>
        </p:sp>
        <p:sp>
          <p:nvSpPr>
            <p:cNvPr id="21536" name="Freeform 27"/>
            <p:cNvSpPr>
              <a:spLocks/>
            </p:cNvSpPr>
            <p:nvPr/>
          </p:nvSpPr>
          <p:spPr bwMode="auto">
            <a:xfrm>
              <a:off x="3215" y="2959"/>
              <a:ext cx="481" cy="977"/>
            </a:xfrm>
            <a:custGeom>
              <a:avLst/>
              <a:gdLst>
                <a:gd name="T0" fmla="*/ 43 w 481"/>
                <a:gd name="T1" fmla="*/ 104 h 977"/>
                <a:gd name="T2" fmla="*/ 103 w 481"/>
                <a:gd name="T3" fmla="*/ 61 h 977"/>
                <a:gd name="T4" fmla="*/ 146 w 481"/>
                <a:gd name="T5" fmla="*/ 95 h 977"/>
                <a:gd name="T6" fmla="*/ 206 w 481"/>
                <a:gd name="T7" fmla="*/ 52 h 977"/>
                <a:gd name="T8" fmla="*/ 326 w 481"/>
                <a:gd name="T9" fmla="*/ 35 h 977"/>
                <a:gd name="T10" fmla="*/ 481 w 481"/>
                <a:gd name="T11" fmla="*/ 35 h 977"/>
                <a:gd name="T12" fmla="*/ 447 w 481"/>
                <a:gd name="T13" fmla="*/ 977 h 977"/>
                <a:gd name="T14" fmla="*/ 51 w 481"/>
                <a:gd name="T15" fmla="*/ 805 h 977"/>
                <a:gd name="T16" fmla="*/ 0 w 481"/>
                <a:gd name="T17" fmla="*/ 254 h 9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1" h="977">
                  <a:moveTo>
                    <a:pt x="43" y="104"/>
                  </a:moveTo>
                  <a:cubicBezTo>
                    <a:pt x="63" y="64"/>
                    <a:pt x="58" y="46"/>
                    <a:pt x="103" y="61"/>
                  </a:cubicBezTo>
                  <a:cubicBezTo>
                    <a:pt x="117" y="72"/>
                    <a:pt x="128" y="93"/>
                    <a:pt x="146" y="95"/>
                  </a:cubicBezTo>
                  <a:cubicBezTo>
                    <a:pt x="228" y="104"/>
                    <a:pt x="162" y="63"/>
                    <a:pt x="206" y="52"/>
                  </a:cubicBezTo>
                  <a:cubicBezTo>
                    <a:pt x="245" y="42"/>
                    <a:pt x="286" y="41"/>
                    <a:pt x="326" y="35"/>
                  </a:cubicBezTo>
                  <a:cubicBezTo>
                    <a:pt x="364" y="0"/>
                    <a:pt x="481" y="35"/>
                    <a:pt x="481" y="35"/>
                  </a:cubicBezTo>
                  <a:lnTo>
                    <a:pt x="447" y="977"/>
                  </a:lnTo>
                  <a:lnTo>
                    <a:pt x="51" y="805"/>
                  </a:lnTo>
                  <a:lnTo>
                    <a:pt x="0" y="254"/>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1537" name="Text Box 28"/>
            <p:cNvSpPr txBox="1">
              <a:spLocks noChangeArrowheads="1"/>
            </p:cNvSpPr>
            <p:nvPr/>
          </p:nvSpPr>
          <p:spPr bwMode="auto">
            <a:xfrm>
              <a:off x="3105" y="3072"/>
              <a:ext cx="6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solidFill>
                    <a:schemeClr val="tx1"/>
                  </a:solidFill>
                  <a:latin typeface="Times" panose="02020603050405020304" pitchFamily="18" charset="0"/>
                </a:rPr>
                <a:t>x</a:t>
              </a:r>
              <a:r>
                <a:rPr lang="en-US" altLang="en-US" sz="2400" i="1" baseline="-25000">
                  <a:solidFill>
                    <a:schemeClr val="tx1"/>
                  </a:solidFill>
                  <a:latin typeface="Times" panose="02020603050405020304" pitchFamily="18" charset="0"/>
                </a:rPr>
                <a:t>i,l-1</a:t>
              </a:r>
              <a:r>
                <a:rPr lang="en-US" altLang="en-US" sz="2400" i="1">
                  <a:solidFill>
                    <a:schemeClr val="tx1"/>
                  </a:solidFill>
                  <a:latin typeface="Times" panose="02020603050405020304" pitchFamily="18" charset="0"/>
                </a:rPr>
                <a:t>=1</a:t>
              </a:r>
            </a:p>
          </p:txBody>
        </p:sp>
      </p:grpSp>
      <p:grpSp>
        <p:nvGrpSpPr>
          <p:cNvPr id="21512" name="Group 29"/>
          <p:cNvGrpSpPr>
            <a:grpSpLocks/>
          </p:cNvGrpSpPr>
          <p:nvPr/>
        </p:nvGrpSpPr>
        <p:grpSpPr bwMode="auto">
          <a:xfrm>
            <a:off x="509588" y="2590800"/>
            <a:ext cx="2309812" cy="3556000"/>
            <a:chOff x="4209" y="1632"/>
            <a:chExt cx="1455" cy="2240"/>
          </a:xfrm>
        </p:grpSpPr>
        <p:sp>
          <p:nvSpPr>
            <p:cNvPr id="21514" name="Oval 30"/>
            <p:cNvSpPr>
              <a:spLocks noChangeArrowheads="1"/>
            </p:cNvSpPr>
            <p:nvPr/>
          </p:nvSpPr>
          <p:spPr bwMode="auto">
            <a:xfrm>
              <a:off x="4943" y="2544"/>
              <a:ext cx="336" cy="1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v</a:t>
              </a:r>
              <a:r>
                <a:rPr lang="en-US" altLang="en-US" sz="2400" baseline="-25000">
                  <a:solidFill>
                    <a:schemeClr val="tx1"/>
                  </a:solidFill>
                  <a:latin typeface="Lucida Sans Unicode" panose="020B0602030504020204" pitchFamily="34" charset="0"/>
                </a:rPr>
                <a:t>i</a:t>
              </a:r>
            </a:p>
            <a:p>
              <a:pPr algn="ctr" eaLnBrk="1" hangingPunct="1">
                <a:spcBef>
                  <a:spcPct val="0"/>
                </a:spcBef>
                <a:buClrTx/>
                <a:buFontTx/>
                <a:buNone/>
              </a:pPr>
              <a:endParaRPr lang="en-US" altLang="en-US" sz="2400" baseline="-25000">
                <a:solidFill>
                  <a:schemeClr val="tx1"/>
                </a:solidFill>
                <a:latin typeface="Lucida Sans Unicode" panose="020B0602030504020204" pitchFamily="34" charset="0"/>
              </a:endParaRPr>
            </a:p>
            <a:p>
              <a:pPr algn="ctr" eaLnBrk="1" hangingPunct="1">
                <a:spcBef>
                  <a:spcPct val="0"/>
                </a:spcBef>
                <a:buClrTx/>
                <a:buFontTx/>
                <a:buNone/>
              </a:pPr>
              <a:endParaRPr lang="en-US" altLang="en-US" sz="2400" baseline="-25000">
                <a:solidFill>
                  <a:schemeClr val="tx1"/>
                </a:solidFill>
                <a:latin typeface="Lucida Sans Unicode" panose="020B0602030504020204" pitchFamily="34" charset="0"/>
              </a:endParaRPr>
            </a:p>
            <a:p>
              <a:pPr algn="ctr" eaLnBrk="1" hangingPunct="1">
                <a:spcBef>
                  <a:spcPct val="0"/>
                </a:spcBef>
                <a:buClrTx/>
                <a:buFontTx/>
                <a:buNone/>
              </a:pPr>
              <a:endParaRPr lang="en-US" altLang="en-US" sz="2400" baseline="-25000">
                <a:solidFill>
                  <a:schemeClr val="tx1"/>
                </a:solidFill>
                <a:latin typeface="Lucida Sans Unicode" panose="020B0602030504020204" pitchFamily="34" charset="0"/>
              </a:endParaRPr>
            </a:p>
            <a:p>
              <a:pPr algn="ctr" eaLnBrk="1" hangingPunct="1">
                <a:spcBef>
                  <a:spcPct val="0"/>
                </a:spcBef>
                <a:buClrTx/>
                <a:buFontTx/>
                <a:buNone/>
              </a:pPr>
              <a:endParaRPr lang="en-US" altLang="en-US" sz="2400" baseline="-25000">
                <a:solidFill>
                  <a:schemeClr val="tx1"/>
                </a:solidFill>
                <a:latin typeface="Lucida Sans Unicode" panose="020B0602030504020204" pitchFamily="34" charset="0"/>
              </a:endParaRPr>
            </a:p>
            <a:p>
              <a:pPr algn="ctr" eaLnBrk="1" hangingPunct="1">
                <a:spcBef>
                  <a:spcPct val="0"/>
                </a:spcBef>
                <a:buClrTx/>
                <a:buFontTx/>
                <a:buNone/>
              </a:pPr>
              <a:endParaRPr lang="en-US" altLang="en-US" sz="2400">
                <a:solidFill>
                  <a:schemeClr val="tx1"/>
                </a:solidFill>
                <a:latin typeface="Lucida Sans Unicode" panose="020B0602030504020204" pitchFamily="34" charset="0"/>
              </a:endParaRPr>
            </a:p>
          </p:txBody>
        </p:sp>
        <p:sp>
          <p:nvSpPr>
            <p:cNvPr id="21515" name="Line 31"/>
            <p:cNvSpPr>
              <a:spLocks noChangeShapeType="1"/>
            </p:cNvSpPr>
            <p:nvPr/>
          </p:nvSpPr>
          <p:spPr bwMode="auto">
            <a:xfrm flipH="1">
              <a:off x="4607" y="2256"/>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16" name="Line 32"/>
            <p:cNvSpPr>
              <a:spLocks noChangeShapeType="1"/>
            </p:cNvSpPr>
            <p:nvPr/>
          </p:nvSpPr>
          <p:spPr bwMode="auto">
            <a:xfrm flipH="1">
              <a:off x="4607" y="2544"/>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17" name="Line 33"/>
            <p:cNvSpPr>
              <a:spLocks noChangeShapeType="1"/>
            </p:cNvSpPr>
            <p:nvPr/>
          </p:nvSpPr>
          <p:spPr bwMode="auto">
            <a:xfrm flipH="1">
              <a:off x="4607" y="2832"/>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18" name="Text Box 34"/>
            <p:cNvSpPr txBox="1">
              <a:spLocks noChangeArrowheads="1"/>
            </p:cNvSpPr>
            <p:nvPr/>
          </p:nvSpPr>
          <p:spPr bwMode="auto">
            <a:xfrm>
              <a:off x="4423" y="2571"/>
              <a:ext cx="5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l</a:t>
              </a:r>
            </a:p>
          </p:txBody>
        </p:sp>
        <p:sp>
          <p:nvSpPr>
            <p:cNvPr id="21519" name="Text Box 35"/>
            <p:cNvSpPr txBox="1">
              <a:spLocks noChangeArrowheads="1"/>
            </p:cNvSpPr>
            <p:nvPr/>
          </p:nvSpPr>
          <p:spPr bwMode="auto">
            <a:xfrm>
              <a:off x="4343" y="2256"/>
              <a:ext cx="21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l-1</a:t>
              </a:r>
            </a:p>
          </p:txBody>
        </p:sp>
        <p:sp>
          <p:nvSpPr>
            <p:cNvPr id="21520" name="Line 36"/>
            <p:cNvSpPr>
              <a:spLocks noChangeShapeType="1"/>
            </p:cNvSpPr>
            <p:nvPr/>
          </p:nvSpPr>
          <p:spPr bwMode="auto">
            <a:xfrm flipH="1">
              <a:off x="4608" y="1632"/>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1" name="Line 37"/>
            <p:cNvSpPr>
              <a:spLocks noChangeShapeType="1"/>
            </p:cNvSpPr>
            <p:nvPr/>
          </p:nvSpPr>
          <p:spPr bwMode="auto">
            <a:xfrm flipH="1">
              <a:off x="4608" y="1920"/>
              <a:ext cx="105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2" name="Text Box 38"/>
            <p:cNvSpPr txBox="1">
              <a:spLocks noChangeArrowheads="1"/>
            </p:cNvSpPr>
            <p:nvPr/>
          </p:nvSpPr>
          <p:spPr bwMode="auto">
            <a:xfrm>
              <a:off x="4209" y="1632"/>
              <a:ext cx="48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l-d</a:t>
              </a:r>
              <a:r>
                <a:rPr lang="en-US" altLang="en-US" i="1" baseline="-25000">
                  <a:latin typeface="Times" panose="02020603050405020304" pitchFamily="18" charset="0"/>
                </a:rPr>
                <a:t>i</a:t>
              </a:r>
              <a:r>
                <a:rPr lang="en-US" altLang="en-US" sz="2400" i="1">
                  <a:latin typeface="Times" panose="02020603050405020304" pitchFamily="18" charset="0"/>
                </a:rPr>
                <a:t>+1</a:t>
              </a:r>
            </a:p>
          </p:txBody>
        </p:sp>
        <p:sp>
          <p:nvSpPr>
            <p:cNvPr id="21523" name="Text Box 39"/>
            <p:cNvSpPr txBox="1">
              <a:spLocks noChangeArrowheads="1"/>
            </p:cNvSpPr>
            <p:nvPr/>
          </p:nvSpPr>
          <p:spPr bwMode="auto">
            <a:xfrm>
              <a:off x="4335" y="2016"/>
              <a:ext cx="23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a:t>
              </a:r>
            </a:p>
          </p:txBody>
        </p:sp>
        <p:sp>
          <p:nvSpPr>
            <p:cNvPr id="21524" name="Freeform 40"/>
            <p:cNvSpPr>
              <a:spLocks/>
            </p:cNvSpPr>
            <p:nvPr/>
          </p:nvSpPr>
          <p:spPr bwMode="auto">
            <a:xfrm>
              <a:off x="4847" y="2895"/>
              <a:ext cx="481" cy="977"/>
            </a:xfrm>
            <a:custGeom>
              <a:avLst/>
              <a:gdLst>
                <a:gd name="T0" fmla="*/ 43 w 481"/>
                <a:gd name="T1" fmla="*/ 104 h 977"/>
                <a:gd name="T2" fmla="*/ 103 w 481"/>
                <a:gd name="T3" fmla="*/ 61 h 977"/>
                <a:gd name="T4" fmla="*/ 146 w 481"/>
                <a:gd name="T5" fmla="*/ 95 h 977"/>
                <a:gd name="T6" fmla="*/ 206 w 481"/>
                <a:gd name="T7" fmla="*/ 52 h 977"/>
                <a:gd name="T8" fmla="*/ 326 w 481"/>
                <a:gd name="T9" fmla="*/ 35 h 977"/>
                <a:gd name="T10" fmla="*/ 481 w 481"/>
                <a:gd name="T11" fmla="*/ 35 h 977"/>
                <a:gd name="T12" fmla="*/ 447 w 481"/>
                <a:gd name="T13" fmla="*/ 977 h 977"/>
                <a:gd name="T14" fmla="*/ 51 w 481"/>
                <a:gd name="T15" fmla="*/ 805 h 977"/>
                <a:gd name="T16" fmla="*/ 0 w 481"/>
                <a:gd name="T17" fmla="*/ 254 h 9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1" h="977">
                  <a:moveTo>
                    <a:pt x="43" y="104"/>
                  </a:moveTo>
                  <a:cubicBezTo>
                    <a:pt x="63" y="64"/>
                    <a:pt x="58" y="46"/>
                    <a:pt x="103" y="61"/>
                  </a:cubicBezTo>
                  <a:cubicBezTo>
                    <a:pt x="117" y="72"/>
                    <a:pt x="128" y="93"/>
                    <a:pt x="146" y="95"/>
                  </a:cubicBezTo>
                  <a:cubicBezTo>
                    <a:pt x="228" y="104"/>
                    <a:pt x="162" y="63"/>
                    <a:pt x="206" y="52"/>
                  </a:cubicBezTo>
                  <a:cubicBezTo>
                    <a:pt x="245" y="42"/>
                    <a:pt x="286" y="41"/>
                    <a:pt x="326" y="35"/>
                  </a:cubicBezTo>
                  <a:cubicBezTo>
                    <a:pt x="364" y="0"/>
                    <a:pt x="481" y="35"/>
                    <a:pt x="481" y="35"/>
                  </a:cubicBezTo>
                  <a:lnTo>
                    <a:pt x="447" y="977"/>
                  </a:lnTo>
                  <a:lnTo>
                    <a:pt x="51" y="805"/>
                  </a:lnTo>
                  <a:lnTo>
                    <a:pt x="0" y="254"/>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1525" name="Text Box 41"/>
            <p:cNvSpPr txBox="1">
              <a:spLocks noChangeArrowheads="1"/>
            </p:cNvSpPr>
            <p:nvPr/>
          </p:nvSpPr>
          <p:spPr bwMode="auto">
            <a:xfrm>
              <a:off x="4892" y="3072"/>
              <a:ext cx="5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solidFill>
                    <a:schemeClr val="tx1"/>
                  </a:solidFill>
                  <a:latin typeface="Times" panose="02020603050405020304" pitchFamily="18" charset="0"/>
                </a:rPr>
                <a:t>x</a:t>
              </a:r>
              <a:r>
                <a:rPr lang="en-US" altLang="en-US" sz="2400" i="1" baseline="-25000">
                  <a:solidFill>
                    <a:schemeClr val="tx1"/>
                  </a:solidFill>
                  <a:latin typeface="Times" panose="02020603050405020304" pitchFamily="18" charset="0"/>
                </a:rPr>
                <a:t>i,l</a:t>
              </a:r>
              <a:r>
                <a:rPr lang="en-US" altLang="en-US" sz="2400" i="1">
                  <a:solidFill>
                    <a:schemeClr val="tx1"/>
                  </a:solidFill>
                  <a:latin typeface="Times" panose="02020603050405020304" pitchFamily="18" charset="0"/>
                </a:rPr>
                <a:t>=1</a:t>
              </a:r>
            </a:p>
          </p:txBody>
        </p:sp>
      </p:grpSp>
      <p:sp>
        <p:nvSpPr>
          <p:cNvPr id="21513" name="Text Box 42"/>
          <p:cNvSpPr txBox="1">
            <a:spLocks noChangeArrowheads="1"/>
          </p:cNvSpPr>
          <p:nvPr/>
        </p:nvSpPr>
        <p:spPr bwMode="auto">
          <a:xfrm>
            <a:off x="5961063" y="3352800"/>
            <a:ext cx="668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 . .</a:t>
            </a:r>
          </a:p>
        </p:txBody>
      </p:sp>
    </p:spTree>
    <p:extLst>
      <p:ext uri="{BB962C8B-B14F-4D97-AF65-F5344CB8AC3E}">
        <p14:creationId xmlns:p14="http://schemas.microsoft.com/office/powerpoint/2010/main" val="3966550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1"/>
          </p:nvPr>
        </p:nvSpPr>
        <p:spPr>
          <a:xfrm>
            <a:off x="76200" y="914400"/>
            <a:ext cx="8382000" cy="5562600"/>
          </a:xfrm>
        </p:spPr>
        <p:txBody>
          <a:bodyPr/>
          <a:lstStyle/>
          <a:p>
            <a:pPr eaLnBrk="1" hangingPunct="1">
              <a:lnSpc>
                <a:spcPct val="90000"/>
              </a:lnSpc>
            </a:pPr>
            <a:r>
              <a:rPr lang="en-US" altLang="en-US" smtClean="0"/>
              <a:t>Constraints:</a:t>
            </a:r>
          </a:p>
          <a:p>
            <a:pPr lvl="1" eaLnBrk="1" hangingPunct="1">
              <a:lnSpc>
                <a:spcPct val="90000"/>
              </a:lnSpc>
            </a:pPr>
            <a:r>
              <a:rPr lang="en-US" altLang="en-US" smtClean="0">
                <a:solidFill>
                  <a:schemeClr val="accent2"/>
                </a:solidFill>
              </a:rPr>
              <a:t>Unique start times:</a:t>
            </a:r>
          </a:p>
          <a:p>
            <a:pPr lvl="1" eaLnBrk="1" hangingPunct="1">
              <a:lnSpc>
                <a:spcPct val="90000"/>
              </a:lnSpc>
            </a:pPr>
            <a:endParaRPr lang="en-US" altLang="en-US" smtClean="0">
              <a:solidFill>
                <a:schemeClr val="accent2"/>
              </a:solidFill>
            </a:endParaRPr>
          </a:p>
          <a:p>
            <a:pPr lvl="1" eaLnBrk="1" hangingPunct="1">
              <a:lnSpc>
                <a:spcPct val="90000"/>
              </a:lnSpc>
            </a:pPr>
            <a:r>
              <a:rPr lang="en-US" altLang="en-US" smtClean="0">
                <a:solidFill>
                  <a:schemeClr val="accent2"/>
                </a:solidFill>
              </a:rPr>
              <a:t>Sequencing (dependency) relations must be satisfied</a:t>
            </a:r>
          </a:p>
          <a:p>
            <a:pPr lvl="1" eaLnBrk="1" hangingPunct="1">
              <a:lnSpc>
                <a:spcPct val="90000"/>
              </a:lnSpc>
            </a:pPr>
            <a:endParaRPr lang="en-US" altLang="en-US" smtClean="0">
              <a:solidFill>
                <a:schemeClr val="accent2"/>
              </a:solidFill>
            </a:endParaRPr>
          </a:p>
          <a:p>
            <a:pPr lvl="1" eaLnBrk="1" hangingPunct="1">
              <a:lnSpc>
                <a:spcPct val="90000"/>
              </a:lnSpc>
            </a:pPr>
            <a:endParaRPr lang="en-US" altLang="en-US" smtClean="0">
              <a:solidFill>
                <a:schemeClr val="accent2"/>
              </a:solidFill>
            </a:endParaRPr>
          </a:p>
          <a:p>
            <a:pPr lvl="1" eaLnBrk="1" hangingPunct="1">
              <a:lnSpc>
                <a:spcPct val="90000"/>
              </a:lnSpc>
            </a:pPr>
            <a:r>
              <a:rPr lang="en-US" altLang="en-US" smtClean="0">
                <a:solidFill>
                  <a:schemeClr val="accent2"/>
                </a:solidFill>
              </a:rPr>
              <a:t>Resource constraints</a:t>
            </a:r>
          </a:p>
          <a:p>
            <a:pPr lvl="1" eaLnBrk="1" hangingPunct="1">
              <a:lnSpc>
                <a:spcPct val="90000"/>
              </a:lnSpc>
            </a:pPr>
            <a:endParaRPr lang="en-US" altLang="en-US" smtClean="0">
              <a:solidFill>
                <a:schemeClr val="accent2"/>
              </a:solidFill>
            </a:endParaRPr>
          </a:p>
          <a:p>
            <a:pPr lvl="1" eaLnBrk="1" hangingPunct="1">
              <a:lnSpc>
                <a:spcPct val="90000"/>
              </a:lnSpc>
            </a:pPr>
            <a:endParaRPr lang="en-US" altLang="en-US" smtClean="0">
              <a:solidFill>
                <a:schemeClr val="accent2"/>
              </a:solidFill>
            </a:endParaRPr>
          </a:p>
          <a:p>
            <a:pPr lvl="1" eaLnBrk="1" hangingPunct="1">
              <a:lnSpc>
                <a:spcPct val="90000"/>
              </a:lnSpc>
            </a:pPr>
            <a:endParaRPr lang="en-US" altLang="en-US" smtClean="0">
              <a:solidFill>
                <a:schemeClr val="accent2"/>
              </a:solidFill>
            </a:endParaRPr>
          </a:p>
          <a:p>
            <a:pPr eaLnBrk="1" hangingPunct="1">
              <a:lnSpc>
                <a:spcPct val="90000"/>
              </a:lnSpc>
            </a:pPr>
            <a:r>
              <a:rPr lang="en-US" altLang="en-US" smtClean="0"/>
              <a:t>Objective: </a:t>
            </a:r>
            <a:r>
              <a:rPr lang="en-US" altLang="en-US" smtClean="0">
                <a:solidFill>
                  <a:schemeClr val="tx1"/>
                </a:solidFill>
              </a:rPr>
              <a:t>min </a:t>
            </a:r>
            <a:r>
              <a:rPr lang="en-US" altLang="en-US" b="1" i="1" smtClean="0">
                <a:solidFill>
                  <a:schemeClr val="tx1"/>
                </a:solidFill>
                <a:latin typeface="Times" panose="02020603050405020304" pitchFamily="18" charset="0"/>
              </a:rPr>
              <a:t>c</a:t>
            </a:r>
            <a:r>
              <a:rPr lang="en-US" altLang="en-US" i="1" baseline="30000" smtClean="0">
                <a:solidFill>
                  <a:schemeClr val="tx1"/>
                </a:solidFill>
                <a:latin typeface="Times" panose="02020603050405020304" pitchFamily="18" charset="0"/>
              </a:rPr>
              <a:t>T</a:t>
            </a:r>
            <a:r>
              <a:rPr lang="en-US" altLang="en-US" b="1" i="1" smtClean="0">
                <a:solidFill>
                  <a:schemeClr val="tx1"/>
                </a:solidFill>
                <a:latin typeface="Times" panose="02020603050405020304" pitchFamily="18" charset="0"/>
              </a:rPr>
              <a:t>t</a:t>
            </a:r>
            <a:r>
              <a:rPr lang="en-US" altLang="en-US" smtClean="0">
                <a:solidFill>
                  <a:schemeClr val="tx1"/>
                </a:solidFill>
              </a:rPr>
              <a:t>.</a:t>
            </a:r>
          </a:p>
          <a:p>
            <a:pPr lvl="1" eaLnBrk="1" hangingPunct="1">
              <a:lnSpc>
                <a:spcPct val="90000"/>
              </a:lnSpc>
            </a:pPr>
            <a:r>
              <a:rPr lang="en-US" altLang="en-US" b="1" i="1" smtClean="0">
                <a:latin typeface="Times" panose="02020603050405020304" pitchFamily="18" charset="0"/>
              </a:rPr>
              <a:t>t</a:t>
            </a:r>
            <a:r>
              <a:rPr lang="en-US" altLang="en-US" i="1" smtClean="0">
                <a:solidFill>
                  <a:schemeClr val="accent2"/>
                </a:solidFill>
                <a:latin typeface="Times" panose="02020603050405020304" pitchFamily="18" charset="0"/>
              </a:rPr>
              <a:t> </a:t>
            </a:r>
            <a:r>
              <a:rPr lang="en-US" altLang="en-US" smtClean="0">
                <a:solidFill>
                  <a:schemeClr val="accent2"/>
                </a:solidFill>
              </a:rPr>
              <a:t>=start times vector, </a:t>
            </a:r>
            <a:r>
              <a:rPr lang="en-US" altLang="en-US" b="1" i="1" smtClean="0">
                <a:latin typeface="Times" panose="02020603050405020304" pitchFamily="18" charset="0"/>
              </a:rPr>
              <a:t>c</a:t>
            </a:r>
            <a:r>
              <a:rPr lang="en-US" altLang="en-US" i="1" smtClean="0">
                <a:latin typeface="Times" panose="02020603050405020304" pitchFamily="18" charset="0"/>
              </a:rPr>
              <a:t> </a:t>
            </a:r>
            <a:r>
              <a:rPr lang="en-US" altLang="en-US" smtClean="0">
                <a:solidFill>
                  <a:schemeClr val="accent2"/>
                </a:solidFill>
              </a:rPr>
              <a:t>=cost weight (e.g., [0 0 ... 1])</a:t>
            </a:r>
          </a:p>
          <a:p>
            <a:pPr lvl="1" eaLnBrk="1" hangingPunct="1">
              <a:lnSpc>
                <a:spcPct val="90000"/>
              </a:lnSpc>
            </a:pPr>
            <a:r>
              <a:rPr lang="en-US" altLang="en-US" smtClean="0">
                <a:solidFill>
                  <a:schemeClr val="accent2"/>
                </a:solidFill>
              </a:rPr>
              <a:t>When </a:t>
            </a:r>
            <a:r>
              <a:rPr lang="en-US" altLang="en-US" b="1" i="1" smtClean="0">
                <a:latin typeface="Times" panose="02020603050405020304" pitchFamily="18" charset="0"/>
              </a:rPr>
              <a:t>c</a:t>
            </a:r>
            <a:r>
              <a:rPr lang="en-US" altLang="en-US" smtClean="0">
                <a:solidFill>
                  <a:schemeClr val="accent2"/>
                </a:solidFill>
              </a:rPr>
              <a:t> =[0 0 ... 1], </a:t>
            </a:r>
            <a:r>
              <a:rPr lang="en-US" altLang="en-US" b="1" i="1" smtClean="0">
                <a:latin typeface="Times" panose="02020603050405020304" pitchFamily="18" charset="0"/>
              </a:rPr>
              <a:t>c</a:t>
            </a:r>
            <a:r>
              <a:rPr lang="en-US" altLang="en-US" i="1" baseline="30000" smtClean="0">
                <a:latin typeface="Times" panose="02020603050405020304" pitchFamily="18" charset="0"/>
              </a:rPr>
              <a:t>T</a:t>
            </a:r>
            <a:r>
              <a:rPr lang="en-US" altLang="en-US" b="1" i="1" smtClean="0">
                <a:latin typeface="Times" panose="02020603050405020304" pitchFamily="18" charset="0"/>
              </a:rPr>
              <a:t>t</a:t>
            </a:r>
            <a:r>
              <a:rPr lang="en-US" altLang="en-US" i="1" smtClean="0">
                <a:latin typeface="Times" panose="02020603050405020304" pitchFamily="18" charset="0"/>
              </a:rPr>
              <a:t> =</a:t>
            </a:r>
          </a:p>
        </p:txBody>
      </p:sp>
      <p:sp>
        <p:nvSpPr>
          <p:cNvPr id="22533" name="Rectangle 2"/>
          <p:cNvSpPr>
            <a:spLocks noGrp="1" noChangeArrowheads="1"/>
          </p:cNvSpPr>
          <p:nvPr>
            <p:ph type="title"/>
          </p:nvPr>
        </p:nvSpPr>
        <p:spPr/>
        <p:txBody>
          <a:bodyPr/>
          <a:lstStyle/>
          <a:p>
            <a:pPr eaLnBrk="1" hangingPunct="1"/>
            <a:r>
              <a:rPr lang="en-US" altLang="en-US" smtClean="0"/>
              <a:t>ILP Formulation of ML-RCS (cont.)</a:t>
            </a:r>
          </a:p>
        </p:txBody>
      </p:sp>
      <p:graphicFrame>
        <p:nvGraphicFramePr>
          <p:cNvPr id="22534" name="Object 4"/>
          <p:cNvGraphicFramePr>
            <a:graphicFrameLocks noChangeAspect="1"/>
          </p:cNvGraphicFramePr>
          <p:nvPr/>
        </p:nvGraphicFramePr>
        <p:xfrm>
          <a:off x="4200525" y="1371600"/>
          <a:ext cx="3495675" cy="827088"/>
        </p:xfrm>
        <a:graphic>
          <a:graphicData uri="http://schemas.openxmlformats.org/presentationml/2006/ole">
            <mc:AlternateContent xmlns:mc="http://schemas.openxmlformats.org/markup-compatibility/2006">
              <mc:Choice xmlns:v="urn:schemas-microsoft-com:vml" Requires="v">
                <p:oleObj spid="_x0000_s3094" name="Equation" r:id="rId4" imgW="1348720" imgH="243864" progId="Equation.3">
                  <p:embed/>
                </p:oleObj>
              </mc:Choice>
              <mc:Fallback>
                <p:oleObj name="Equation" r:id="rId4" imgW="1348720" imgH="243864" progId="Equation.3">
                  <p:embed/>
                  <p:pic>
                    <p:nvPicPr>
                      <p:cNvPr id="2253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525" y="1371600"/>
                        <a:ext cx="3495675" cy="82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5"/>
          <p:cNvGraphicFramePr>
            <a:graphicFrameLocks noChangeAspect="1"/>
          </p:cNvGraphicFramePr>
          <p:nvPr/>
        </p:nvGraphicFramePr>
        <p:xfrm>
          <a:off x="827088" y="2555875"/>
          <a:ext cx="8240712" cy="949325"/>
        </p:xfrm>
        <a:graphic>
          <a:graphicData uri="http://schemas.openxmlformats.org/presentationml/2006/ole">
            <mc:AlternateContent xmlns:mc="http://schemas.openxmlformats.org/markup-compatibility/2006">
              <mc:Choice xmlns:v="urn:schemas-microsoft-com:vml" Requires="v">
                <p:oleObj spid="_x0000_s3095" name="Equation" r:id="rId6" imgW="2872702" imgH="243864" progId="Equation.3">
                  <p:embed/>
                </p:oleObj>
              </mc:Choice>
              <mc:Fallback>
                <p:oleObj name="Equation" r:id="rId6" imgW="2872702" imgH="243864" progId="Equation.3">
                  <p:embed/>
                  <p:pic>
                    <p:nvPicPr>
                      <p:cNvPr id="2253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555875"/>
                        <a:ext cx="8240712"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838200" y="3763963"/>
          <a:ext cx="8229600" cy="1189037"/>
        </p:xfrm>
        <a:graphic>
          <a:graphicData uri="http://schemas.openxmlformats.org/presentationml/2006/ole">
            <mc:AlternateContent xmlns:mc="http://schemas.openxmlformats.org/markup-compatibility/2006">
              <mc:Choice xmlns:v="urn:schemas-microsoft-com:vml" Requires="v">
                <p:oleObj spid="_x0000_s3096" name="Equation" r:id="rId8" imgW="3063308" imgH="358128" progId="Equation.3">
                  <p:embed/>
                </p:oleObj>
              </mc:Choice>
              <mc:Fallback>
                <p:oleObj name="Equation" r:id="rId8" imgW="3063308" imgH="358128" progId="Equation.3">
                  <p:embed/>
                  <p:pic>
                    <p:nvPicPr>
                      <p:cNvPr id="22536"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763963"/>
                        <a:ext cx="8229600"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1959" name="Object 7"/>
          <p:cNvGraphicFramePr>
            <a:graphicFrameLocks noChangeAspect="1"/>
          </p:cNvGraphicFramePr>
          <p:nvPr/>
        </p:nvGraphicFramePr>
        <p:xfrm>
          <a:off x="4343400" y="5726113"/>
          <a:ext cx="1195388" cy="827087"/>
        </p:xfrm>
        <a:graphic>
          <a:graphicData uri="http://schemas.openxmlformats.org/presentationml/2006/ole">
            <mc:AlternateContent xmlns:mc="http://schemas.openxmlformats.org/markup-compatibility/2006">
              <mc:Choice xmlns:v="urn:schemas-microsoft-com:vml" Requires="v">
                <p:oleObj spid="_x0000_s3097" name="Equation" r:id="rId10" imgW="396339" imgH="243864" progId="Equation.3">
                  <p:embed/>
                </p:oleObj>
              </mc:Choice>
              <mc:Fallback>
                <p:oleObj name="Equation" r:id="rId10" imgW="396339" imgH="243864" progId="Equation.3">
                  <p:embed/>
                  <p:pic>
                    <p:nvPicPr>
                      <p:cNvPr id="381959"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5726113"/>
                        <a:ext cx="1195388" cy="82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8477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1959"/>
                                        </p:tgtEl>
                                        <p:attrNameLst>
                                          <p:attrName>style.visibility</p:attrName>
                                        </p:attrNameLst>
                                      </p:cBhvr>
                                      <p:to>
                                        <p:strVal val="visible"/>
                                      </p:to>
                                    </p:set>
                                    <p:animEffect transition="in" filter="dissolve">
                                      <p:cBhvr>
                                        <p:cTn id="7" dur="500"/>
                                        <p:tgtEl>
                                          <p:spTgt spid="381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altLang="en-US" smtClean="0"/>
              <a:t>ILP Example</a:t>
            </a:r>
          </a:p>
        </p:txBody>
      </p:sp>
      <p:sp>
        <p:nvSpPr>
          <p:cNvPr id="23557" name="Rectangle 3"/>
          <p:cNvSpPr>
            <a:spLocks noGrp="1" noChangeArrowheads="1"/>
          </p:cNvSpPr>
          <p:nvPr>
            <p:ph type="body" idx="1"/>
          </p:nvPr>
        </p:nvSpPr>
        <p:spPr>
          <a:xfrm>
            <a:off x="381000" y="1216024"/>
            <a:ext cx="8382000" cy="1984375"/>
          </a:xfrm>
        </p:spPr>
        <p:txBody>
          <a:bodyPr/>
          <a:lstStyle/>
          <a:p>
            <a:pPr eaLnBrk="1" hangingPunct="1"/>
            <a:r>
              <a:rPr lang="en-US" altLang="en-US" dirty="0" smtClean="0"/>
              <a:t>Assume </a:t>
            </a:r>
            <a:r>
              <a:rPr lang="en-US" altLang="en-US" dirty="0" smtClean="0">
                <a:latin typeface="Symbol" panose="05050102010706020507" pitchFamily="18" charset="2"/>
              </a:rPr>
              <a:t>l</a:t>
            </a:r>
            <a:r>
              <a:rPr lang="en-US" altLang="en-US" dirty="0" smtClean="0"/>
              <a:t> = 4</a:t>
            </a:r>
          </a:p>
          <a:p>
            <a:pPr eaLnBrk="1" hangingPunct="1"/>
            <a:r>
              <a:rPr lang="en-US" altLang="en-US" dirty="0" smtClean="0"/>
              <a:t>First, perform ASAP and ALAP</a:t>
            </a:r>
          </a:p>
          <a:p>
            <a:pPr lvl="1" eaLnBrk="1" hangingPunct="1"/>
            <a:r>
              <a:rPr lang="en-US" altLang="en-US" dirty="0" smtClean="0"/>
              <a:t>(we can write the ILP without ASAP and ALAP, but using ASAP and ALAP will simplify the inequalities)</a:t>
            </a:r>
          </a:p>
        </p:txBody>
      </p:sp>
      <p:sp>
        <p:nvSpPr>
          <p:cNvPr id="23560" name="Line 80"/>
          <p:cNvSpPr>
            <a:spLocks noChangeShapeType="1"/>
          </p:cNvSpPr>
          <p:nvPr/>
        </p:nvSpPr>
        <p:spPr bwMode="auto">
          <a:xfrm flipH="1">
            <a:off x="2133600" y="990600"/>
            <a:ext cx="2286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 name="群組 1"/>
          <p:cNvGrpSpPr/>
          <p:nvPr/>
        </p:nvGrpSpPr>
        <p:grpSpPr>
          <a:xfrm>
            <a:off x="228600" y="3425822"/>
            <a:ext cx="8915400" cy="3200400"/>
            <a:chOff x="228600" y="3048000"/>
            <a:chExt cx="8915400" cy="3200400"/>
          </a:xfrm>
        </p:grpSpPr>
        <p:grpSp>
          <p:nvGrpSpPr>
            <p:cNvPr id="23558" name="Group 4"/>
            <p:cNvGrpSpPr>
              <a:grpSpLocks/>
            </p:cNvGrpSpPr>
            <p:nvPr/>
          </p:nvGrpSpPr>
          <p:grpSpPr bwMode="auto">
            <a:xfrm>
              <a:off x="228600" y="3048000"/>
              <a:ext cx="4343400" cy="3200400"/>
              <a:chOff x="3024" y="1872"/>
              <a:chExt cx="2736" cy="2016"/>
            </a:xfrm>
          </p:grpSpPr>
          <p:sp>
            <p:nvSpPr>
              <p:cNvPr id="23622" name="Oval 5"/>
              <p:cNvSpPr>
                <a:spLocks noChangeArrowheads="1"/>
              </p:cNvSpPr>
              <p:nvPr/>
            </p:nvSpPr>
            <p:spPr bwMode="auto">
              <a:xfrm>
                <a:off x="5361"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23623" name="Oval 6"/>
              <p:cNvSpPr>
                <a:spLocks noChangeArrowheads="1"/>
              </p:cNvSpPr>
              <p:nvPr/>
            </p:nvSpPr>
            <p:spPr bwMode="auto">
              <a:xfrm>
                <a:off x="4232" y="1872"/>
                <a:ext cx="311"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23624" name="Oval 7"/>
              <p:cNvSpPr>
                <a:spLocks noChangeArrowheads="1"/>
              </p:cNvSpPr>
              <p:nvPr/>
            </p:nvSpPr>
            <p:spPr bwMode="auto">
              <a:xfrm>
                <a:off x="4855"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23625" name="Oval 8"/>
              <p:cNvSpPr>
                <a:spLocks noChangeArrowheads="1"/>
              </p:cNvSpPr>
              <p:nvPr/>
            </p:nvSpPr>
            <p:spPr bwMode="auto">
              <a:xfrm>
                <a:off x="4271" y="2331"/>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23626" name="Oval 9"/>
              <p:cNvSpPr>
                <a:spLocks noChangeArrowheads="1"/>
              </p:cNvSpPr>
              <p:nvPr/>
            </p:nvSpPr>
            <p:spPr bwMode="auto">
              <a:xfrm>
                <a:off x="3725"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23627" name="Oval 10"/>
              <p:cNvSpPr>
                <a:spLocks noChangeArrowheads="1"/>
              </p:cNvSpPr>
              <p:nvPr/>
            </p:nvSpPr>
            <p:spPr bwMode="auto">
              <a:xfrm>
                <a:off x="3258"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23628" name="Oval 11"/>
              <p:cNvSpPr>
                <a:spLocks noChangeArrowheads="1"/>
              </p:cNvSpPr>
              <p:nvPr/>
            </p:nvSpPr>
            <p:spPr bwMode="auto">
              <a:xfrm>
                <a:off x="3453" y="2665"/>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23629" name="Oval 12"/>
              <p:cNvSpPr>
                <a:spLocks noChangeArrowheads="1"/>
              </p:cNvSpPr>
              <p:nvPr/>
            </p:nvSpPr>
            <p:spPr bwMode="auto">
              <a:xfrm>
                <a:off x="4271" y="2665"/>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23630" name="Oval 13"/>
              <p:cNvSpPr>
                <a:spLocks noChangeArrowheads="1"/>
              </p:cNvSpPr>
              <p:nvPr/>
            </p:nvSpPr>
            <p:spPr bwMode="auto">
              <a:xfrm>
                <a:off x="4855" y="2665"/>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23631" name="Oval 14"/>
              <p:cNvSpPr>
                <a:spLocks noChangeArrowheads="1"/>
              </p:cNvSpPr>
              <p:nvPr/>
            </p:nvSpPr>
            <p:spPr bwMode="auto">
              <a:xfrm>
                <a:off x="5361" y="2665"/>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&lt;</a:t>
                </a:r>
              </a:p>
            </p:txBody>
          </p:sp>
          <p:sp>
            <p:nvSpPr>
              <p:cNvPr id="23632" name="Oval 15"/>
              <p:cNvSpPr>
                <a:spLocks noChangeArrowheads="1"/>
              </p:cNvSpPr>
              <p:nvPr/>
            </p:nvSpPr>
            <p:spPr bwMode="auto">
              <a:xfrm>
                <a:off x="3453" y="2999"/>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23633" name="Oval 16"/>
              <p:cNvSpPr>
                <a:spLocks noChangeArrowheads="1"/>
              </p:cNvSpPr>
              <p:nvPr/>
            </p:nvSpPr>
            <p:spPr bwMode="auto">
              <a:xfrm>
                <a:off x="3842" y="3333"/>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23634" name="Oval 17"/>
              <p:cNvSpPr>
                <a:spLocks noChangeArrowheads="1"/>
              </p:cNvSpPr>
              <p:nvPr/>
            </p:nvSpPr>
            <p:spPr bwMode="auto">
              <a:xfrm>
                <a:off x="4349" y="3679"/>
                <a:ext cx="311"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23635" name="Line 18"/>
              <p:cNvSpPr>
                <a:spLocks noChangeShapeType="1"/>
              </p:cNvSpPr>
              <p:nvPr/>
            </p:nvSpPr>
            <p:spPr bwMode="auto">
              <a:xfrm flipH="1">
                <a:off x="3102" y="2582"/>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6" name="Text Box 19"/>
              <p:cNvSpPr txBox="1">
                <a:spLocks noChangeArrowheads="1"/>
              </p:cNvSpPr>
              <p:nvPr/>
            </p:nvSpPr>
            <p:spPr bwMode="auto">
              <a:xfrm>
                <a:off x="3024" y="2266"/>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1</a:t>
                </a:r>
              </a:p>
            </p:txBody>
          </p:sp>
          <p:sp>
            <p:nvSpPr>
              <p:cNvPr id="23637" name="Text Box 20"/>
              <p:cNvSpPr txBox="1">
                <a:spLocks noChangeArrowheads="1"/>
              </p:cNvSpPr>
              <p:nvPr/>
            </p:nvSpPr>
            <p:spPr bwMode="auto">
              <a:xfrm>
                <a:off x="3024" y="2682"/>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2</a:t>
                </a:r>
              </a:p>
            </p:txBody>
          </p:sp>
          <p:sp>
            <p:nvSpPr>
              <p:cNvPr id="23638" name="Text Box 21"/>
              <p:cNvSpPr txBox="1">
                <a:spLocks noChangeArrowheads="1"/>
              </p:cNvSpPr>
              <p:nvPr/>
            </p:nvSpPr>
            <p:spPr bwMode="auto">
              <a:xfrm>
                <a:off x="3024" y="3009"/>
                <a:ext cx="9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3</a:t>
                </a:r>
              </a:p>
            </p:txBody>
          </p:sp>
          <p:sp>
            <p:nvSpPr>
              <p:cNvPr id="23639" name="Text Box 22"/>
              <p:cNvSpPr txBox="1">
                <a:spLocks noChangeArrowheads="1"/>
              </p:cNvSpPr>
              <p:nvPr/>
            </p:nvSpPr>
            <p:spPr bwMode="auto">
              <a:xfrm>
                <a:off x="3024" y="3425"/>
                <a:ext cx="9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4</a:t>
                </a:r>
              </a:p>
            </p:txBody>
          </p:sp>
          <p:sp>
            <p:nvSpPr>
              <p:cNvPr id="23640" name="Line 23"/>
              <p:cNvSpPr>
                <a:spLocks noChangeShapeType="1"/>
              </p:cNvSpPr>
              <p:nvPr/>
            </p:nvSpPr>
            <p:spPr bwMode="auto">
              <a:xfrm flipH="1">
                <a:off x="3102" y="2957"/>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1" name="Line 24"/>
              <p:cNvSpPr>
                <a:spLocks noChangeShapeType="1"/>
              </p:cNvSpPr>
              <p:nvPr/>
            </p:nvSpPr>
            <p:spPr bwMode="auto">
              <a:xfrm flipH="1">
                <a:off x="3102" y="3291"/>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23642" name="AutoShape 25"/>
              <p:cNvCxnSpPr>
                <a:cxnSpLocks noChangeShapeType="1"/>
                <a:stCxn id="23623" idx="3"/>
                <a:endCxn id="23627" idx="7"/>
              </p:cNvCxnSpPr>
              <p:nvPr/>
            </p:nvCxnSpPr>
            <p:spPr bwMode="auto">
              <a:xfrm flipH="1">
                <a:off x="3424" y="2058"/>
                <a:ext cx="853" cy="296"/>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43" name="AutoShape 26"/>
              <p:cNvCxnSpPr>
                <a:cxnSpLocks noChangeShapeType="1"/>
                <a:stCxn id="23623" idx="4"/>
                <a:endCxn id="23626" idx="7"/>
              </p:cNvCxnSpPr>
              <p:nvPr/>
            </p:nvCxnSpPr>
            <p:spPr bwMode="auto">
              <a:xfrm flipH="1">
                <a:off x="3892" y="2089"/>
                <a:ext cx="495" cy="26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44" name="AutoShape 27"/>
              <p:cNvCxnSpPr>
                <a:cxnSpLocks noChangeShapeType="1"/>
                <a:stCxn id="23623" idx="4"/>
                <a:endCxn id="23625" idx="0"/>
              </p:cNvCxnSpPr>
              <p:nvPr/>
            </p:nvCxnSpPr>
            <p:spPr bwMode="auto">
              <a:xfrm flipH="1">
                <a:off x="4368" y="2089"/>
                <a:ext cx="19" cy="23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45" name="AutoShape 28"/>
              <p:cNvCxnSpPr>
                <a:cxnSpLocks noChangeShapeType="1"/>
                <a:stCxn id="23623" idx="4"/>
                <a:endCxn id="23624" idx="1"/>
              </p:cNvCxnSpPr>
              <p:nvPr/>
            </p:nvCxnSpPr>
            <p:spPr bwMode="auto">
              <a:xfrm>
                <a:off x="4387" y="2089"/>
                <a:ext cx="496" cy="26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46" name="AutoShape 29"/>
              <p:cNvCxnSpPr>
                <a:cxnSpLocks noChangeShapeType="1"/>
                <a:stCxn id="23623" idx="5"/>
              </p:cNvCxnSpPr>
              <p:nvPr/>
            </p:nvCxnSpPr>
            <p:spPr bwMode="auto">
              <a:xfrm>
                <a:off x="4497" y="2059"/>
                <a:ext cx="880" cy="38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47" name="AutoShape 30"/>
              <p:cNvCxnSpPr>
                <a:cxnSpLocks noChangeShapeType="1"/>
                <a:stCxn id="23622" idx="4"/>
                <a:endCxn id="23631" idx="0"/>
              </p:cNvCxnSpPr>
              <p:nvPr/>
            </p:nvCxnSpPr>
            <p:spPr bwMode="auto">
              <a:xfrm>
                <a:off x="5459" y="2548"/>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48" name="AutoShape 31"/>
              <p:cNvCxnSpPr>
                <a:cxnSpLocks noChangeShapeType="1"/>
                <a:stCxn id="23624" idx="4"/>
                <a:endCxn id="23630" idx="0"/>
              </p:cNvCxnSpPr>
              <p:nvPr/>
            </p:nvCxnSpPr>
            <p:spPr bwMode="auto">
              <a:xfrm>
                <a:off x="4952" y="2548"/>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49" name="AutoShape 32"/>
              <p:cNvCxnSpPr>
                <a:cxnSpLocks noChangeShapeType="1"/>
                <a:stCxn id="23625" idx="4"/>
                <a:endCxn id="23629" idx="0"/>
              </p:cNvCxnSpPr>
              <p:nvPr/>
            </p:nvCxnSpPr>
            <p:spPr bwMode="auto">
              <a:xfrm>
                <a:off x="4368" y="2548"/>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0" name="AutoShape 33"/>
              <p:cNvCxnSpPr>
                <a:cxnSpLocks noChangeShapeType="1"/>
                <a:stCxn id="23626" idx="3"/>
                <a:endCxn id="23628" idx="7"/>
              </p:cNvCxnSpPr>
              <p:nvPr/>
            </p:nvCxnSpPr>
            <p:spPr bwMode="auto">
              <a:xfrm flipH="1">
                <a:off x="3619" y="2517"/>
                <a:ext cx="135" cy="17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1" name="AutoShape 34"/>
              <p:cNvCxnSpPr>
                <a:cxnSpLocks noChangeShapeType="1"/>
                <a:stCxn id="23627" idx="4"/>
                <a:endCxn id="23628" idx="1"/>
              </p:cNvCxnSpPr>
              <p:nvPr/>
            </p:nvCxnSpPr>
            <p:spPr bwMode="auto">
              <a:xfrm>
                <a:off x="3355" y="2548"/>
                <a:ext cx="126" cy="14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2" name="AutoShape 35"/>
              <p:cNvCxnSpPr>
                <a:cxnSpLocks noChangeShapeType="1"/>
                <a:stCxn id="23628" idx="4"/>
                <a:endCxn id="23632" idx="0"/>
              </p:cNvCxnSpPr>
              <p:nvPr/>
            </p:nvCxnSpPr>
            <p:spPr bwMode="auto">
              <a:xfrm>
                <a:off x="3550" y="2882"/>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3" name="AutoShape 36"/>
              <p:cNvCxnSpPr>
                <a:cxnSpLocks noChangeShapeType="1"/>
                <a:stCxn id="23629" idx="4"/>
                <a:endCxn id="23633" idx="7"/>
              </p:cNvCxnSpPr>
              <p:nvPr/>
            </p:nvCxnSpPr>
            <p:spPr bwMode="auto">
              <a:xfrm flipH="1">
                <a:off x="4008" y="2882"/>
                <a:ext cx="360" cy="47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4" name="AutoShape 37"/>
              <p:cNvCxnSpPr>
                <a:cxnSpLocks noChangeShapeType="1"/>
                <a:stCxn id="23632" idx="5"/>
                <a:endCxn id="23633" idx="1"/>
              </p:cNvCxnSpPr>
              <p:nvPr/>
            </p:nvCxnSpPr>
            <p:spPr bwMode="auto">
              <a:xfrm>
                <a:off x="3619" y="3185"/>
                <a:ext cx="251" cy="17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5" name="AutoShape 38"/>
              <p:cNvCxnSpPr>
                <a:cxnSpLocks noChangeShapeType="1"/>
                <a:stCxn id="23630" idx="4"/>
                <a:endCxn id="23634" idx="0"/>
              </p:cNvCxnSpPr>
              <p:nvPr/>
            </p:nvCxnSpPr>
            <p:spPr bwMode="auto">
              <a:xfrm flipH="1">
                <a:off x="4505" y="2883"/>
                <a:ext cx="448" cy="78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6" name="AutoShape 39"/>
              <p:cNvCxnSpPr>
                <a:cxnSpLocks noChangeShapeType="1"/>
                <a:stCxn id="23631" idx="3"/>
                <a:endCxn id="23634" idx="7"/>
              </p:cNvCxnSpPr>
              <p:nvPr/>
            </p:nvCxnSpPr>
            <p:spPr bwMode="auto">
              <a:xfrm flipH="1">
                <a:off x="4614" y="2852"/>
                <a:ext cx="776" cy="84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7" name="AutoShape 40"/>
              <p:cNvCxnSpPr>
                <a:cxnSpLocks noChangeShapeType="1"/>
                <a:stCxn id="23633" idx="5"/>
                <a:endCxn id="23634" idx="1"/>
              </p:cNvCxnSpPr>
              <p:nvPr/>
            </p:nvCxnSpPr>
            <p:spPr bwMode="auto">
              <a:xfrm>
                <a:off x="4008" y="3520"/>
                <a:ext cx="387" cy="18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58" name="Line 41"/>
              <p:cNvSpPr>
                <a:spLocks noChangeShapeType="1"/>
              </p:cNvSpPr>
              <p:nvPr/>
            </p:nvSpPr>
            <p:spPr bwMode="auto">
              <a:xfrm flipH="1">
                <a:off x="3150" y="3600"/>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3559" name="Group 42"/>
            <p:cNvGrpSpPr>
              <a:grpSpLocks/>
            </p:cNvGrpSpPr>
            <p:nvPr/>
          </p:nvGrpSpPr>
          <p:grpSpPr bwMode="auto">
            <a:xfrm>
              <a:off x="4800600" y="3048000"/>
              <a:ext cx="4343400" cy="3200400"/>
              <a:chOff x="3024" y="2112"/>
              <a:chExt cx="2736" cy="2016"/>
            </a:xfrm>
          </p:grpSpPr>
          <p:sp>
            <p:nvSpPr>
              <p:cNvPr id="23585" name="Oval 43"/>
              <p:cNvSpPr>
                <a:spLocks noChangeArrowheads="1"/>
              </p:cNvSpPr>
              <p:nvPr/>
            </p:nvSpPr>
            <p:spPr bwMode="auto">
              <a:xfrm>
                <a:off x="5181" y="3199"/>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23586" name="Oval 44"/>
              <p:cNvSpPr>
                <a:spLocks noChangeArrowheads="1"/>
              </p:cNvSpPr>
              <p:nvPr/>
            </p:nvSpPr>
            <p:spPr bwMode="auto">
              <a:xfrm>
                <a:off x="4232" y="2112"/>
                <a:ext cx="311"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23587" name="Oval 45"/>
              <p:cNvSpPr>
                <a:spLocks noChangeArrowheads="1"/>
              </p:cNvSpPr>
              <p:nvPr/>
            </p:nvSpPr>
            <p:spPr bwMode="auto">
              <a:xfrm>
                <a:off x="4675" y="3199"/>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23588" name="Oval 46"/>
              <p:cNvSpPr>
                <a:spLocks noChangeArrowheads="1"/>
              </p:cNvSpPr>
              <p:nvPr/>
            </p:nvSpPr>
            <p:spPr bwMode="auto">
              <a:xfrm>
                <a:off x="4224" y="2863"/>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23589" name="Oval 47"/>
              <p:cNvSpPr>
                <a:spLocks noChangeArrowheads="1"/>
              </p:cNvSpPr>
              <p:nvPr/>
            </p:nvSpPr>
            <p:spPr bwMode="auto">
              <a:xfrm>
                <a:off x="3725" y="257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23590" name="Oval 48"/>
              <p:cNvSpPr>
                <a:spLocks noChangeArrowheads="1"/>
              </p:cNvSpPr>
              <p:nvPr/>
            </p:nvSpPr>
            <p:spPr bwMode="auto">
              <a:xfrm>
                <a:off x="3258" y="257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23591" name="Oval 49"/>
              <p:cNvSpPr>
                <a:spLocks noChangeArrowheads="1"/>
              </p:cNvSpPr>
              <p:nvPr/>
            </p:nvSpPr>
            <p:spPr bwMode="auto">
              <a:xfrm>
                <a:off x="3453" y="2905"/>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23592" name="Oval 50"/>
              <p:cNvSpPr>
                <a:spLocks noChangeArrowheads="1"/>
              </p:cNvSpPr>
              <p:nvPr/>
            </p:nvSpPr>
            <p:spPr bwMode="auto">
              <a:xfrm>
                <a:off x="4224" y="3247"/>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23593" name="Oval 51"/>
              <p:cNvSpPr>
                <a:spLocks noChangeArrowheads="1"/>
              </p:cNvSpPr>
              <p:nvPr/>
            </p:nvSpPr>
            <p:spPr bwMode="auto">
              <a:xfrm>
                <a:off x="4675" y="3583"/>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23594" name="Oval 52"/>
              <p:cNvSpPr>
                <a:spLocks noChangeArrowheads="1"/>
              </p:cNvSpPr>
              <p:nvPr/>
            </p:nvSpPr>
            <p:spPr bwMode="auto">
              <a:xfrm>
                <a:off x="5181" y="3583"/>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&lt;</a:t>
                </a:r>
              </a:p>
            </p:txBody>
          </p:sp>
          <p:sp>
            <p:nvSpPr>
              <p:cNvPr id="23595" name="Oval 53"/>
              <p:cNvSpPr>
                <a:spLocks noChangeArrowheads="1"/>
              </p:cNvSpPr>
              <p:nvPr/>
            </p:nvSpPr>
            <p:spPr bwMode="auto">
              <a:xfrm>
                <a:off x="3453" y="3239"/>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23596" name="Oval 54"/>
              <p:cNvSpPr>
                <a:spLocks noChangeArrowheads="1"/>
              </p:cNvSpPr>
              <p:nvPr/>
            </p:nvSpPr>
            <p:spPr bwMode="auto">
              <a:xfrm>
                <a:off x="3842" y="3573"/>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23597" name="Oval 55"/>
              <p:cNvSpPr>
                <a:spLocks noChangeArrowheads="1"/>
              </p:cNvSpPr>
              <p:nvPr/>
            </p:nvSpPr>
            <p:spPr bwMode="auto">
              <a:xfrm>
                <a:off x="4349" y="3919"/>
                <a:ext cx="311"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23598" name="Line 56"/>
              <p:cNvSpPr>
                <a:spLocks noChangeShapeType="1"/>
              </p:cNvSpPr>
              <p:nvPr/>
            </p:nvSpPr>
            <p:spPr bwMode="auto">
              <a:xfrm flipH="1">
                <a:off x="3102" y="2822"/>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9" name="Text Box 57"/>
              <p:cNvSpPr txBox="1">
                <a:spLocks noChangeArrowheads="1"/>
              </p:cNvSpPr>
              <p:nvPr/>
            </p:nvSpPr>
            <p:spPr bwMode="auto">
              <a:xfrm>
                <a:off x="3024" y="2506"/>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1</a:t>
                </a:r>
              </a:p>
            </p:txBody>
          </p:sp>
          <p:sp>
            <p:nvSpPr>
              <p:cNvPr id="23600" name="Text Box 58"/>
              <p:cNvSpPr txBox="1">
                <a:spLocks noChangeArrowheads="1"/>
              </p:cNvSpPr>
              <p:nvPr/>
            </p:nvSpPr>
            <p:spPr bwMode="auto">
              <a:xfrm>
                <a:off x="3024" y="2922"/>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2</a:t>
                </a:r>
              </a:p>
            </p:txBody>
          </p:sp>
          <p:sp>
            <p:nvSpPr>
              <p:cNvPr id="23601" name="Text Box 59"/>
              <p:cNvSpPr txBox="1">
                <a:spLocks noChangeArrowheads="1"/>
              </p:cNvSpPr>
              <p:nvPr/>
            </p:nvSpPr>
            <p:spPr bwMode="auto">
              <a:xfrm>
                <a:off x="3024" y="3249"/>
                <a:ext cx="9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3</a:t>
                </a:r>
              </a:p>
            </p:txBody>
          </p:sp>
          <p:sp>
            <p:nvSpPr>
              <p:cNvPr id="23602" name="Text Box 60"/>
              <p:cNvSpPr txBox="1">
                <a:spLocks noChangeArrowheads="1"/>
              </p:cNvSpPr>
              <p:nvPr/>
            </p:nvSpPr>
            <p:spPr bwMode="auto">
              <a:xfrm>
                <a:off x="3024" y="3665"/>
                <a:ext cx="9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4</a:t>
                </a:r>
              </a:p>
            </p:txBody>
          </p:sp>
          <p:sp>
            <p:nvSpPr>
              <p:cNvPr id="23603" name="Line 61"/>
              <p:cNvSpPr>
                <a:spLocks noChangeShapeType="1"/>
              </p:cNvSpPr>
              <p:nvPr/>
            </p:nvSpPr>
            <p:spPr bwMode="auto">
              <a:xfrm flipH="1">
                <a:off x="3102" y="3197"/>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04" name="Line 62"/>
              <p:cNvSpPr>
                <a:spLocks noChangeShapeType="1"/>
              </p:cNvSpPr>
              <p:nvPr/>
            </p:nvSpPr>
            <p:spPr bwMode="auto">
              <a:xfrm flipH="1">
                <a:off x="3102" y="3531"/>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23605" name="AutoShape 63"/>
              <p:cNvCxnSpPr>
                <a:cxnSpLocks noChangeShapeType="1"/>
                <a:stCxn id="23586" idx="3"/>
                <a:endCxn id="23590" idx="7"/>
              </p:cNvCxnSpPr>
              <p:nvPr/>
            </p:nvCxnSpPr>
            <p:spPr bwMode="auto">
              <a:xfrm flipH="1">
                <a:off x="3424" y="2298"/>
                <a:ext cx="853" cy="296"/>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06" name="AutoShape 64"/>
              <p:cNvCxnSpPr>
                <a:cxnSpLocks noChangeShapeType="1"/>
                <a:stCxn id="23586" idx="4"/>
                <a:endCxn id="23589" idx="7"/>
              </p:cNvCxnSpPr>
              <p:nvPr/>
            </p:nvCxnSpPr>
            <p:spPr bwMode="auto">
              <a:xfrm flipH="1">
                <a:off x="3892" y="2329"/>
                <a:ext cx="495" cy="26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07" name="AutoShape 65"/>
              <p:cNvCxnSpPr>
                <a:cxnSpLocks noChangeShapeType="1"/>
                <a:stCxn id="23586" idx="4"/>
                <a:endCxn id="23588" idx="0"/>
              </p:cNvCxnSpPr>
              <p:nvPr/>
            </p:nvCxnSpPr>
            <p:spPr bwMode="auto">
              <a:xfrm flipH="1">
                <a:off x="4321" y="2330"/>
                <a:ext cx="67" cy="52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08" name="AutoShape 66"/>
              <p:cNvCxnSpPr>
                <a:cxnSpLocks noChangeShapeType="1"/>
                <a:stCxn id="23586" idx="4"/>
                <a:endCxn id="23587" idx="1"/>
              </p:cNvCxnSpPr>
              <p:nvPr/>
            </p:nvCxnSpPr>
            <p:spPr bwMode="auto">
              <a:xfrm>
                <a:off x="4388" y="2330"/>
                <a:ext cx="316" cy="89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09" name="AutoShape 67"/>
              <p:cNvCxnSpPr>
                <a:cxnSpLocks noChangeShapeType="1"/>
                <a:stCxn id="23586" idx="5"/>
                <a:endCxn id="23585" idx="0"/>
              </p:cNvCxnSpPr>
              <p:nvPr/>
            </p:nvCxnSpPr>
            <p:spPr bwMode="auto">
              <a:xfrm>
                <a:off x="4497" y="2299"/>
                <a:ext cx="782" cy="89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10" name="AutoShape 68"/>
              <p:cNvCxnSpPr>
                <a:cxnSpLocks noChangeShapeType="1"/>
                <a:stCxn id="23585" idx="4"/>
                <a:endCxn id="23594" idx="0"/>
              </p:cNvCxnSpPr>
              <p:nvPr/>
            </p:nvCxnSpPr>
            <p:spPr bwMode="auto">
              <a:xfrm>
                <a:off x="5279" y="3417"/>
                <a:ext cx="0" cy="15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11" name="AutoShape 69"/>
              <p:cNvCxnSpPr>
                <a:cxnSpLocks noChangeShapeType="1"/>
                <a:stCxn id="23587" idx="4"/>
                <a:endCxn id="23593" idx="0"/>
              </p:cNvCxnSpPr>
              <p:nvPr/>
            </p:nvCxnSpPr>
            <p:spPr bwMode="auto">
              <a:xfrm>
                <a:off x="4773" y="3417"/>
                <a:ext cx="0" cy="15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12" name="AutoShape 70"/>
              <p:cNvCxnSpPr>
                <a:cxnSpLocks noChangeShapeType="1"/>
                <a:stCxn id="23588" idx="4"/>
                <a:endCxn id="23592" idx="0"/>
              </p:cNvCxnSpPr>
              <p:nvPr/>
            </p:nvCxnSpPr>
            <p:spPr bwMode="auto">
              <a:xfrm>
                <a:off x="4321" y="3081"/>
                <a:ext cx="0" cy="15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13" name="AutoShape 71"/>
              <p:cNvCxnSpPr>
                <a:cxnSpLocks noChangeShapeType="1"/>
                <a:stCxn id="23589" idx="3"/>
                <a:endCxn id="23591" idx="7"/>
              </p:cNvCxnSpPr>
              <p:nvPr/>
            </p:nvCxnSpPr>
            <p:spPr bwMode="auto">
              <a:xfrm flipH="1">
                <a:off x="3619" y="2757"/>
                <a:ext cx="135" cy="17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14" name="AutoShape 72"/>
              <p:cNvCxnSpPr>
                <a:cxnSpLocks noChangeShapeType="1"/>
                <a:stCxn id="23590" idx="4"/>
                <a:endCxn id="23591" idx="1"/>
              </p:cNvCxnSpPr>
              <p:nvPr/>
            </p:nvCxnSpPr>
            <p:spPr bwMode="auto">
              <a:xfrm>
                <a:off x="3355" y="2788"/>
                <a:ext cx="126" cy="14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15" name="AutoShape 73"/>
              <p:cNvCxnSpPr>
                <a:cxnSpLocks noChangeShapeType="1"/>
                <a:stCxn id="23591" idx="4"/>
                <a:endCxn id="23595" idx="0"/>
              </p:cNvCxnSpPr>
              <p:nvPr/>
            </p:nvCxnSpPr>
            <p:spPr bwMode="auto">
              <a:xfrm>
                <a:off x="3550" y="3122"/>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16" name="AutoShape 74"/>
              <p:cNvCxnSpPr>
                <a:cxnSpLocks noChangeShapeType="1"/>
                <a:stCxn id="23592" idx="4"/>
                <a:endCxn id="23596" idx="7"/>
              </p:cNvCxnSpPr>
              <p:nvPr/>
            </p:nvCxnSpPr>
            <p:spPr bwMode="auto">
              <a:xfrm flipH="1">
                <a:off x="4008" y="3465"/>
                <a:ext cx="313" cy="13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17" name="AutoShape 75"/>
              <p:cNvCxnSpPr>
                <a:cxnSpLocks noChangeShapeType="1"/>
                <a:stCxn id="23595" idx="5"/>
                <a:endCxn id="23596" idx="1"/>
              </p:cNvCxnSpPr>
              <p:nvPr/>
            </p:nvCxnSpPr>
            <p:spPr bwMode="auto">
              <a:xfrm>
                <a:off x="3619" y="3425"/>
                <a:ext cx="251" cy="17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18" name="AutoShape 76"/>
              <p:cNvCxnSpPr>
                <a:cxnSpLocks noChangeShapeType="1"/>
                <a:stCxn id="23593" idx="4"/>
                <a:endCxn id="23597" idx="0"/>
              </p:cNvCxnSpPr>
              <p:nvPr/>
            </p:nvCxnSpPr>
            <p:spPr bwMode="auto">
              <a:xfrm flipH="1">
                <a:off x="4505" y="3801"/>
                <a:ext cx="268"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19" name="AutoShape 77"/>
              <p:cNvCxnSpPr>
                <a:cxnSpLocks noChangeShapeType="1"/>
                <a:stCxn id="23594" idx="3"/>
                <a:endCxn id="23597" idx="7"/>
              </p:cNvCxnSpPr>
              <p:nvPr/>
            </p:nvCxnSpPr>
            <p:spPr bwMode="auto">
              <a:xfrm flipH="1">
                <a:off x="4614" y="3770"/>
                <a:ext cx="596" cy="17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20" name="AutoShape 78"/>
              <p:cNvCxnSpPr>
                <a:cxnSpLocks noChangeShapeType="1"/>
                <a:stCxn id="23596" idx="5"/>
                <a:endCxn id="23597" idx="1"/>
              </p:cNvCxnSpPr>
              <p:nvPr/>
            </p:nvCxnSpPr>
            <p:spPr bwMode="auto">
              <a:xfrm>
                <a:off x="4008" y="3760"/>
                <a:ext cx="387" cy="18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21" name="Line 79"/>
              <p:cNvSpPr>
                <a:spLocks noChangeShapeType="1"/>
              </p:cNvSpPr>
              <p:nvPr/>
            </p:nvSpPr>
            <p:spPr bwMode="auto">
              <a:xfrm flipH="1">
                <a:off x="3150" y="3840"/>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561" name="Text Box 81"/>
            <p:cNvSpPr txBox="1">
              <a:spLocks noChangeArrowheads="1"/>
            </p:cNvSpPr>
            <p:nvPr/>
          </p:nvSpPr>
          <p:spPr bwMode="auto">
            <a:xfrm>
              <a:off x="1689100" y="3763963"/>
              <a:ext cx="21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v2</a:t>
              </a:r>
              <a:endParaRPr lang="en-US" altLang="en-US" sz="1800" i="1" baseline="-25000">
                <a:solidFill>
                  <a:schemeClr val="folHlink"/>
                </a:solidFill>
                <a:latin typeface="Times" panose="02020603050405020304" pitchFamily="18" charset="0"/>
              </a:endParaRPr>
            </a:p>
          </p:txBody>
        </p:sp>
        <p:sp>
          <p:nvSpPr>
            <p:cNvPr id="23562" name="Text Box 82"/>
            <p:cNvSpPr txBox="1">
              <a:spLocks noChangeArrowheads="1"/>
            </p:cNvSpPr>
            <p:nvPr/>
          </p:nvSpPr>
          <p:spPr bwMode="auto">
            <a:xfrm>
              <a:off x="927100" y="3763963"/>
              <a:ext cx="21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v1</a:t>
              </a:r>
              <a:endParaRPr lang="en-US" altLang="en-US" sz="1800" i="1" baseline="-25000">
                <a:solidFill>
                  <a:schemeClr val="folHlink"/>
                </a:solidFill>
                <a:latin typeface="Times" panose="02020603050405020304" pitchFamily="18" charset="0"/>
              </a:endParaRPr>
            </a:p>
          </p:txBody>
        </p:sp>
        <p:sp>
          <p:nvSpPr>
            <p:cNvPr id="23563" name="Text Box 83"/>
            <p:cNvSpPr txBox="1">
              <a:spLocks noChangeArrowheads="1"/>
            </p:cNvSpPr>
            <p:nvPr/>
          </p:nvSpPr>
          <p:spPr bwMode="auto">
            <a:xfrm>
              <a:off x="1308100" y="4297363"/>
              <a:ext cx="21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v3</a:t>
              </a:r>
              <a:endParaRPr lang="en-US" altLang="en-US" sz="1800" i="1" baseline="-25000">
                <a:solidFill>
                  <a:schemeClr val="folHlink"/>
                </a:solidFill>
                <a:latin typeface="Times" panose="02020603050405020304" pitchFamily="18" charset="0"/>
              </a:endParaRPr>
            </a:p>
          </p:txBody>
        </p:sp>
        <p:sp>
          <p:nvSpPr>
            <p:cNvPr id="23564" name="Text Box 84"/>
            <p:cNvSpPr txBox="1">
              <a:spLocks noChangeArrowheads="1"/>
            </p:cNvSpPr>
            <p:nvPr/>
          </p:nvSpPr>
          <p:spPr bwMode="auto">
            <a:xfrm>
              <a:off x="1270000" y="4800600"/>
              <a:ext cx="215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v4</a:t>
              </a:r>
              <a:endParaRPr lang="en-US" altLang="en-US" sz="1800" i="1" baseline="-25000">
                <a:solidFill>
                  <a:schemeClr val="folHlink"/>
                </a:solidFill>
                <a:latin typeface="Times" panose="02020603050405020304" pitchFamily="18" charset="0"/>
              </a:endParaRPr>
            </a:p>
          </p:txBody>
        </p:sp>
        <p:sp>
          <p:nvSpPr>
            <p:cNvPr id="23565" name="Text Box 85"/>
            <p:cNvSpPr txBox="1">
              <a:spLocks noChangeArrowheads="1"/>
            </p:cNvSpPr>
            <p:nvPr/>
          </p:nvSpPr>
          <p:spPr bwMode="auto">
            <a:xfrm>
              <a:off x="1892300" y="5364163"/>
              <a:ext cx="21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v5</a:t>
              </a:r>
              <a:endParaRPr lang="en-US" altLang="en-US" sz="1800" i="1" baseline="-25000">
                <a:solidFill>
                  <a:schemeClr val="folHlink"/>
                </a:solidFill>
                <a:latin typeface="Times" panose="02020603050405020304" pitchFamily="18" charset="0"/>
              </a:endParaRPr>
            </a:p>
          </p:txBody>
        </p:sp>
        <p:sp>
          <p:nvSpPr>
            <p:cNvPr id="23566" name="Text Box 86"/>
            <p:cNvSpPr txBox="1">
              <a:spLocks noChangeArrowheads="1"/>
            </p:cNvSpPr>
            <p:nvPr/>
          </p:nvSpPr>
          <p:spPr bwMode="auto">
            <a:xfrm>
              <a:off x="2844800" y="5943600"/>
              <a:ext cx="215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vn</a:t>
              </a:r>
              <a:endParaRPr lang="en-US" altLang="en-US" sz="1800" i="1" baseline="-25000">
                <a:solidFill>
                  <a:schemeClr val="folHlink"/>
                </a:solidFill>
                <a:latin typeface="Times" panose="02020603050405020304" pitchFamily="18" charset="0"/>
              </a:endParaRPr>
            </a:p>
          </p:txBody>
        </p:sp>
        <p:sp>
          <p:nvSpPr>
            <p:cNvPr id="23567" name="Text Box 87"/>
            <p:cNvSpPr txBox="1">
              <a:spLocks noChangeArrowheads="1"/>
            </p:cNvSpPr>
            <p:nvPr/>
          </p:nvSpPr>
          <p:spPr bwMode="auto">
            <a:xfrm>
              <a:off x="2540000" y="3810000"/>
              <a:ext cx="215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v6</a:t>
              </a:r>
              <a:endParaRPr lang="en-US" altLang="en-US" sz="1800" i="1" baseline="-25000">
                <a:solidFill>
                  <a:schemeClr val="folHlink"/>
                </a:solidFill>
                <a:latin typeface="Times" panose="02020603050405020304" pitchFamily="18" charset="0"/>
              </a:endParaRPr>
            </a:p>
          </p:txBody>
        </p:sp>
        <p:sp>
          <p:nvSpPr>
            <p:cNvPr id="23568" name="Text Box 88"/>
            <p:cNvSpPr txBox="1">
              <a:spLocks noChangeArrowheads="1"/>
            </p:cNvSpPr>
            <p:nvPr/>
          </p:nvSpPr>
          <p:spPr bwMode="auto">
            <a:xfrm>
              <a:off x="2578100" y="4313238"/>
              <a:ext cx="21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v7</a:t>
              </a:r>
              <a:endParaRPr lang="en-US" altLang="en-US" sz="1800" i="1" baseline="-25000">
                <a:solidFill>
                  <a:schemeClr val="folHlink"/>
                </a:solidFill>
                <a:latin typeface="Times" panose="02020603050405020304" pitchFamily="18" charset="0"/>
              </a:endParaRPr>
            </a:p>
          </p:txBody>
        </p:sp>
        <p:sp>
          <p:nvSpPr>
            <p:cNvPr id="23569" name="Text Box 89"/>
            <p:cNvSpPr txBox="1">
              <a:spLocks noChangeArrowheads="1"/>
            </p:cNvSpPr>
            <p:nvPr/>
          </p:nvSpPr>
          <p:spPr bwMode="auto">
            <a:xfrm>
              <a:off x="3454400" y="3810000"/>
              <a:ext cx="215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v8</a:t>
              </a:r>
              <a:endParaRPr lang="en-US" altLang="en-US" sz="1800" i="1" baseline="-25000">
                <a:solidFill>
                  <a:schemeClr val="folHlink"/>
                </a:solidFill>
                <a:latin typeface="Times" panose="02020603050405020304" pitchFamily="18" charset="0"/>
              </a:endParaRPr>
            </a:p>
          </p:txBody>
        </p:sp>
        <p:sp>
          <p:nvSpPr>
            <p:cNvPr id="23570" name="Text Box 90"/>
            <p:cNvSpPr txBox="1">
              <a:spLocks noChangeArrowheads="1"/>
            </p:cNvSpPr>
            <p:nvPr/>
          </p:nvSpPr>
          <p:spPr bwMode="auto">
            <a:xfrm>
              <a:off x="3492500" y="4313238"/>
              <a:ext cx="21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v9</a:t>
              </a:r>
              <a:endParaRPr lang="en-US" altLang="en-US" sz="1800" i="1" baseline="-25000">
                <a:solidFill>
                  <a:schemeClr val="folHlink"/>
                </a:solidFill>
                <a:latin typeface="Times" panose="02020603050405020304" pitchFamily="18" charset="0"/>
              </a:endParaRPr>
            </a:p>
          </p:txBody>
        </p:sp>
        <p:sp>
          <p:nvSpPr>
            <p:cNvPr id="23571" name="Text Box 91"/>
            <p:cNvSpPr txBox="1">
              <a:spLocks noChangeArrowheads="1"/>
            </p:cNvSpPr>
            <p:nvPr/>
          </p:nvSpPr>
          <p:spPr bwMode="auto">
            <a:xfrm>
              <a:off x="4279900" y="3810000"/>
              <a:ext cx="330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v10</a:t>
              </a:r>
              <a:endParaRPr lang="en-US" altLang="en-US" sz="1800" i="1" baseline="-25000">
                <a:solidFill>
                  <a:schemeClr val="folHlink"/>
                </a:solidFill>
                <a:latin typeface="Times" panose="02020603050405020304" pitchFamily="18" charset="0"/>
              </a:endParaRPr>
            </a:p>
          </p:txBody>
        </p:sp>
        <p:sp>
          <p:nvSpPr>
            <p:cNvPr id="23572" name="Text Box 92"/>
            <p:cNvSpPr txBox="1">
              <a:spLocks noChangeArrowheads="1"/>
            </p:cNvSpPr>
            <p:nvPr/>
          </p:nvSpPr>
          <p:spPr bwMode="auto">
            <a:xfrm>
              <a:off x="4318000" y="4313238"/>
              <a:ext cx="330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v11</a:t>
              </a:r>
              <a:endParaRPr lang="en-US" altLang="en-US" sz="1800" i="1" baseline="-25000">
                <a:solidFill>
                  <a:schemeClr val="folHlink"/>
                </a:solidFill>
                <a:latin typeface="Times" panose="02020603050405020304" pitchFamily="18" charset="0"/>
              </a:endParaRPr>
            </a:p>
          </p:txBody>
        </p:sp>
        <p:sp>
          <p:nvSpPr>
            <p:cNvPr id="23573" name="Text Box 93"/>
            <p:cNvSpPr txBox="1">
              <a:spLocks noChangeArrowheads="1"/>
            </p:cNvSpPr>
            <p:nvPr/>
          </p:nvSpPr>
          <p:spPr bwMode="auto">
            <a:xfrm>
              <a:off x="6337300" y="3794125"/>
              <a:ext cx="215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v2</a:t>
              </a:r>
              <a:endParaRPr lang="en-US" altLang="en-US" sz="1800" i="1" baseline="-25000">
                <a:solidFill>
                  <a:schemeClr val="folHlink"/>
                </a:solidFill>
                <a:latin typeface="Times" panose="02020603050405020304" pitchFamily="18" charset="0"/>
              </a:endParaRPr>
            </a:p>
          </p:txBody>
        </p:sp>
        <p:sp>
          <p:nvSpPr>
            <p:cNvPr id="23574" name="Text Box 94"/>
            <p:cNvSpPr txBox="1">
              <a:spLocks noChangeArrowheads="1"/>
            </p:cNvSpPr>
            <p:nvPr/>
          </p:nvSpPr>
          <p:spPr bwMode="auto">
            <a:xfrm>
              <a:off x="5575300" y="3794125"/>
              <a:ext cx="215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v1</a:t>
              </a:r>
              <a:endParaRPr lang="en-US" altLang="en-US" sz="1800" i="1" baseline="-25000">
                <a:solidFill>
                  <a:schemeClr val="folHlink"/>
                </a:solidFill>
                <a:latin typeface="Times" panose="02020603050405020304" pitchFamily="18" charset="0"/>
              </a:endParaRPr>
            </a:p>
          </p:txBody>
        </p:sp>
        <p:sp>
          <p:nvSpPr>
            <p:cNvPr id="23575" name="Text Box 95"/>
            <p:cNvSpPr txBox="1">
              <a:spLocks noChangeArrowheads="1"/>
            </p:cNvSpPr>
            <p:nvPr/>
          </p:nvSpPr>
          <p:spPr bwMode="auto">
            <a:xfrm>
              <a:off x="5956300" y="4327525"/>
              <a:ext cx="215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v3</a:t>
              </a:r>
              <a:endParaRPr lang="en-US" altLang="en-US" sz="1800" i="1" baseline="-25000">
                <a:solidFill>
                  <a:schemeClr val="folHlink"/>
                </a:solidFill>
                <a:latin typeface="Times" panose="02020603050405020304" pitchFamily="18" charset="0"/>
              </a:endParaRPr>
            </a:p>
          </p:txBody>
        </p:sp>
        <p:sp>
          <p:nvSpPr>
            <p:cNvPr id="23576" name="Text Box 96"/>
            <p:cNvSpPr txBox="1">
              <a:spLocks noChangeArrowheads="1"/>
            </p:cNvSpPr>
            <p:nvPr/>
          </p:nvSpPr>
          <p:spPr bwMode="auto">
            <a:xfrm>
              <a:off x="5918200" y="4830763"/>
              <a:ext cx="21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v4</a:t>
              </a:r>
              <a:endParaRPr lang="en-US" altLang="en-US" sz="1800" i="1" baseline="-25000">
                <a:solidFill>
                  <a:schemeClr val="folHlink"/>
                </a:solidFill>
                <a:latin typeface="Times" panose="02020603050405020304" pitchFamily="18" charset="0"/>
              </a:endParaRPr>
            </a:p>
          </p:txBody>
        </p:sp>
        <p:sp>
          <p:nvSpPr>
            <p:cNvPr id="23577" name="Text Box 97"/>
            <p:cNvSpPr txBox="1">
              <a:spLocks noChangeArrowheads="1"/>
            </p:cNvSpPr>
            <p:nvPr/>
          </p:nvSpPr>
          <p:spPr bwMode="auto">
            <a:xfrm>
              <a:off x="6540500" y="5394325"/>
              <a:ext cx="215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v5</a:t>
              </a:r>
              <a:endParaRPr lang="en-US" altLang="en-US" sz="1800" i="1" baseline="-25000">
                <a:solidFill>
                  <a:schemeClr val="folHlink"/>
                </a:solidFill>
                <a:latin typeface="Times" panose="02020603050405020304" pitchFamily="18" charset="0"/>
              </a:endParaRPr>
            </a:p>
          </p:txBody>
        </p:sp>
        <p:sp>
          <p:nvSpPr>
            <p:cNvPr id="23578" name="Text Box 98"/>
            <p:cNvSpPr txBox="1">
              <a:spLocks noChangeArrowheads="1"/>
            </p:cNvSpPr>
            <p:nvPr/>
          </p:nvSpPr>
          <p:spPr bwMode="auto">
            <a:xfrm>
              <a:off x="7493000" y="5973763"/>
              <a:ext cx="21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vn</a:t>
              </a:r>
              <a:endParaRPr lang="en-US" altLang="en-US" sz="1800" i="1" baseline="-25000">
                <a:solidFill>
                  <a:schemeClr val="folHlink"/>
                </a:solidFill>
                <a:latin typeface="Times" panose="02020603050405020304" pitchFamily="18" charset="0"/>
              </a:endParaRPr>
            </a:p>
          </p:txBody>
        </p:sp>
        <p:sp>
          <p:nvSpPr>
            <p:cNvPr id="23579" name="Text Box 99"/>
            <p:cNvSpPr txBox="1">
              <a:spLocks noChangeArrowheads="1"/>
            </p:cNvSpPr>
            <p:nvPr/>
          </p:nvSpPr>
          <p:spPr bwMode="auto">
            <a:xfrm>
              <a:off x="7086600" y="4267200"/>
              <a:ext cx="215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v6</a:t>
              </a:r>
              <a:endParaRPr lang="en-US" altLang="en-US" sz="1800" i="1" baseline="-25000">
                <a:solidFill>
                  <a:schemeClr val="folHlink"/>
                </a:solidFill>
                <a:latin typeface="Times" panose="02020603050405020304" pitchFamily="18" charset="0"/>
              </a:endParaRPr>
            </a:p>
          </p:txBody>
        </p:sp>
        <p:sp>
          <p:nvSpPr>
            <p:cNvPr id="23580" name="Text Box 100"/>
            <p:cNvSpPr txBox="1">
              <a:spLocks noChangeArrowheads="1"/>
            </p:cNvSpPr>
            <p:nvPr/>
          </p:nvSpPr>
          <p:spPr bwMode="auto">
            <a:xfrm>
              <a:off x="7086600" y="4876800"/>
              <a:ext cx="215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v7</a:t>
              </a:r>
              <a:endParaRPr lang="en-US" altLang="en-US" sz="1800" i="1" baseline="-25000">
                <a:solidFill>
                  <a:schemeClr val="folHlink"/>
                </a:solidFill>
                <a:latin typeface="Times" panose="02020603050405020304" pitchFamily="18" charset="0"/>
              </a:endParaRPr>
            </a:p>
          </p:txBody>
        </p:sp>
        <p:sp>
          <p:nvSpPr>
            <p:cNvPr id="23581" name="Text Box 101"/>
            <p:cNvSpPr txBox="1">
              <a:spLocks noChangeArrowheads="1"/>
            </p:cNvSpPr>
            <p:nvPr/>
          </p:nvSpPr>
          <p:spPr bwMode="auto">
            <a:xfrm>
              <a:off x="7747000" y="4800600"/>
              <a:ext cx="215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v8</a:t>
              </a:r>
              <a:endParaRPr lang="en-US" altLang="en-US" sz="1800" i="1" baseline="-25000">
                <a:solidFill>
                  <a:schemeClr val="folHlink"/>
                </a:solidFill>
                <a:latin typeface="Times" panose="02020603050405020304" pitchFamily="18" charset="0"/>
              </a:endParaRPr>
            </a:p>
          </p:txBody>
        </p:sp>
        <p:sp>
          <p:nvSpPr>
            <p:cNvPr id="23582" name="Text Box 102"/>
            <p:cNvSpPr txBox="1">
              <a:spLocks noChangeArrowheads="1"/>
            </p:cNvSpPr>
            <p:nvPr/>
          </p:nvSpPr>
          <p:spPr bwMode="auto">
            <a:xfrm>
              <a:off x="7785100" y="5303838"/>
              <a:ext cx="21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v9</a:t>
              </a:r>
              <a:endParaRPr lang="en-US" altLang="en-US" sz="1800" i="1" baseline="-25000">
                <a:solidFill>
                  <a:schemeClr val="folHlink"/>
                </a:solidFill>
                <a:latin typeface="Times" panose="02020603050405020304" pitchFamily="18" charset="0"/>
              </a:endParaRPr>
            </a:p>
          </p:txBody>
        </p:sp>
        <p:sp>
          <p:nvSpPr>
            <p:cNvPr id="23583" name="Text Box 103"/>
            <p:cNvSpPr txBox="1">
              <a:spLocks noChangeArrowheads="1"/>
            </p:cNvSpPr>
            <p:nvPr/>
          </p:nvSpPr>
          <p:spPr bwMode="auto">
            <a:xfrm>
              <a:off x="8610600" y="4860925"/>
              <a:ext cx="330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v10</a:t>
              </a:r>
              <a:endParaRPr lang="en-US" altLang="en-US" sz="1800" i="1" baseline="-25000">
                <a:solidFill>
                  <a:schemeClr val="folHlink"/>
                </a:solidFill>
                <a:latin typeface="Times" panose="02020603050405020304" pitchFamily="18" charset="0"/>
              </a:endParaRPr>
            </a:p>
          </p:txBody>
        </p:sp>
        <p:sp>
          <p:nvSpPr>
            <p:cNvPr id="23584" name="Text Box 104"/>
            <p:cNvSpPr txBox="1">
              <a:spLocks noChangeArrowheads="1"/>
            </p:cNvSpPr>
            <p:nvPr/>
          </p:nvSpPr>
          <p:spPr bwMode="auto">
            <a:xfrm>
              <a:off x="8648700" y="5364163"/>
              <a:ext cx="330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i="1">
                  <a:solidFill>
                    <a:schemeClr val="folHlink"/>
                  </a:solidFill>
                  <a:latin typeface="Times" panose="02020603050405020304" pitchFamily="18" charset="0"/>
                </a:rPr>
                <a:t>v11</a:t>
              </a:r>
              <a:endParaRPr lang="en-US" altLang="en-US" sz="1800" i="1" baseline="-25000">
                <a:solidFill>
                  <a:schemeClr val="folHlink"/>
                </a:solidFill>
                <a:latin typeface="Times" panose="02020603050405020304" pitchFamily="18" charset="0"/>
              </a:endParaRPr>
            </a:p>
          </p:txBody>
        </p:sp>
      </p:grpSp>
    </p:spTree>
    <p:extLst>
      <p:ext uri="{BB962C8B-B14F-4D97-AF65-F5344CB8AC3E}">
        <p14:creationId xmlns:p14="http://schemas.microsoft.com/office/powerpoint/2010/main" val="1972930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altLang="en-US" smtClean="0"/>
              <a:t>ILP Example: Unique Start Times Constraint</a:t>
            </a:r>
          </a:p>
        </p:txBody>
      </p:sp>
      <p:sp>
        <p:nvSpPr>
          <p:cNvPr id="24581" name="Rectangle 3"/>
          <p:cNvSpPr>
            <a:spLocks noGrp="1" noChangeArrowheads="1"/>
          </p:cNvSpPr>
          <p:nvPr>
            <p:ph type="body" sz="half" idx="1"/>
          </p:nvPr>
        </p:nvSpPr>
        <p:spPr/>
        <p:txBody>
          <a:bodyPr/>
          <a:lstStyle/>
          <a:p>
            <a:pPr eaLnBrk="1" hangingPunct="1"/>
            <a:r>
              <a:rPr lang="en-US" altLang="en-US" sz="2400" smtClean="0"/>
              <a:t>Without using ASAP and ALAP values:</a:t>
            </a:r>
          </a:p>
        </p:txBody>
      </p:sp>
      <p:sp>
        <p:nvSpPr>
          <p:cNvPr id="24582" name="Rectangle 4"/>
          <p:cNvSpPr>
            <a:spLocks noGrp="1" noChangeArrowheads="1"/>
          </p:cNvSpPr>
          <p:nvPr>
            <p:ph type="body" sz="half" idx="2"/>
          </p:nvPr>
        </p:nvSpPr>
        <p:spPr/>
        <p:txBody>
          <a:bodyPr/>
          <a:lstStyle/>
          <a:p>
            <a:pPr eaLnBrk="1" hangingPunct="1"/>
            <a:r>
              <a:rPr lang="en-US" altLang="en-US" sz="2400" smtClean="0"/>
              <a:t>Using ASAP and ALAP:</a:t>
            </a:r>
          </a:p>
        </p:txBody>
      </p:sp>
      <p:graphicFrame>
        <p:nvGraphicFramePr>
          <p:cNvPr id="24583" name="Object 5"/>
          <p:cNvGraphicFramePr>
            <a:graphicFrameLocks noChangeAspect="1"/>
          </p:cNvGraphicFramePr>
          <p:nvPr/>
        </p:nvGraphicFramePr>
        <p:xfrm>
          <a:off x="249238" y="1920875"/>
          <a:ext cx="4322762" cy="3032125"/>
        </p:xfrm>
        <a:graphic>
          <a:graphicData uri="http://schemas.openxmlformats.org/presentationml/2006/ole">
            <mc:AlternateContent xmlns:mc="http://schemas.openxmlformats.org/markup-compatibility/2006">
              <mc:Choice xmlns:v="urn:schemas-microsoft-com:vml" Requires="v">
                <p:oleObj spid="_x0000_s4108" name="Equation" r:id="rId3" imgW="1501075" imgH="1325808" progId="Equation.3">
                  <p:embed/>
                </p:oleObj>
              </mc:Choice>
              <mc:Fallback>
                <p:oleObj name="Equation" r:id="rId3" imgW="1501075" imgH="1325808" progId="Equation.3">
                  <p:embed/>
                  <p:pic>
                    <p:nvPicPr>
                      <p:cNvPr id="2458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8" y="1920875"/>
                        <a:ext cx="4322762" cy="303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4" name="Object 6"/>
          <p:cNvGraphicFramePr>
            <a:graphicFrameLocks noChangeAspect="1"/>
          </p:cNvGraphicFramePr>
          <p:nvPr/>
        </p:nvGraphicFramePr>
        <p:xfrm>
          <a:off x="5105400" y="1395413"/>
          <a:ext cx="3087688" cy="4929187"/>
        </p:xfrm>
        <a:graphic>
          <a:graphicData uri="http://schemas.openxmlformats.org/presentationml/2006/ole">
            <mc:AlternateContent xmlns:mc="http://schemas.openxmlformats.org/markup-compatibility/2006">
              <mc:Choice xmlns:v="urn:schemas-microsoft-com:vml" Requires="v">
                <p:oleObj spid="_x0000_s4109" name="Equation" r:id="rId5" imgW="1044010" imgH="2285928" progId="Equation.3">
                  <p:embed/>
                </p:oleObj>
              </mc:Choice>
              <mc:Fallback>
                <p:oleObj name="Equation" r:id="rId5" imgW="1044010" imgH="2285928" progId="Equation.3">
                  <p:embed/>
                  <p:pic>
                    <p:nvPicPr>
                      <p:cNvPr id="2458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395413"/>
                        <a:ext cx="3087688" cy="492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67954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altLang="en-US" smtClean="0"/>
              <a:t>ILP Example: Dependency Constraints</a:t>
            </a:r>
          </a:p>
        </p:txBody>
      </p:sp>
      <p:sp>
        <p:nvSpPr>
          <p:cNvPr id="25605" name="Rectangle 3"/>
          <p:cNvSpPr>
            <a:spLocks noGrp="1" noChangeArrowheads="1"/>
          </p:cNvSpPr>
          <p:nvPr>
            <p:ph type="body" idx="1"/>
          </p:nvPr>
        </p:nvSpPr>
        <p:spPr>
          <a:xfrm>
            <a:off x="395536" y="1556792"/>
            <a:ext cx="8748464" cy="5256583"/>
          </a:xfrm>
        </p:spPr>
        <p:txBody>
          <a:bodyPr/>
          <a:lstStyle/>
          <a:p>
            <a:pPr eaLnBrk="1" hangingPunct="1"/>
            <a:r>
              <a:rPr lang="en-US" altLang="en-US" dirty="0" smtClean="0"/>
              <a:t>Using ASAP and ALAP, the non-trivial inequalities are: (assuming unit delay for + and *)</a:t>
            </a:r>
          </a:p>
        </p:txBody>
      </p:sp>
      <p:graphicFrame>
        <p:nvGraphicFramePr>
          <p:cNvPr id="25606" name="Object 4"/>
          <p:cNvGraphicFramePr>
            <a:graphicFrameLocks noChangeAspect="1"/>
          </p:cNvGraphicFramePr>
          <p:nvPr>
            <p:extLst>
              <p:ext uri="{D42A27DB-BD31-4B8C-83A1-F6EECF244321}">
                <p14:modId xmlns:p14="http://schemas.microsoft.com/office/powerpoint/2010/main" val="656849339"/>
              </p:ext>
            </p:extLst>
          </p:nvPr>
        </p:nvGraphicFramePr>
        <p:xfrm>
          <a:off x="1150938" y="3068960"/>
          <a:ext cx="7062812" cy="3041650"/>
        </p:xfrm>
        <a:graphic>
          <a:graphicData uri="http://schemas.openxmlformats.org/presentationml/2006/ole">
            <mc:AlternateContent xmlns:mc="http://schemas.openxmlformats.org/markup-compatibility/2006">
              <mc:Choice xmlns:v="urn:schemas-microsoft-com:vml" Requires="v">
                <p:oleObj spid="_x0000_s5127" name="Equation" r:id="rId3" imgW="3002366" imgH="1371600" progId="Equation.3">
                  <p:embed/>
                </p:oleObj>
              </mc:Choice>
              <mc:Fallback>
                <p:oleObj name="Equation" r:id="rId3" imgW="3002366" imgH="1371600" progId="Equation.3">
                  <p:embed/>
                  <p:pic>
                    <p:nvPicPr>
                      <p:cNvPr id="2560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38" y="3068960"/>
                        <a:ext cx="7062812" cy="30416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095775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altLang="en-US" smtClean="0"/>
              <a:t>ILP Example: Resource Constraints</a:t>
            </a:r>
          </a:p>
        </p:txBody>
      </p:sp>
      <p:sp>
        <p:nvSpPr>
          <p:cNvPr id="26629" name="Rectangle 3"/>
          <p:cNvSpPr>
            <a:spLocks noGrp="1" noChangeArrowheads="1"/>
          </p:cNvSpPr>
          <p:nvPr>
            <p:ph type="body" idx="1"/>
          </p:nvPr>
        </p:nvSpPr>
        <p:spPr/>
        <p:txBody>
          <a:bodyPr/>
          <a:lstStyle/>
          <a:p>
            <a:pPr eaLnBrk="1" hangingPunct="1"/>
            <a:r>
              <a:rPr lang="en-US" altLang="en-US" smtClean="0"/>
              <a:t>Resource constraints (assuming 2 adders and 2 multipliers)</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Objective:</a:t>
            </a:r>
          </a:p>
          <a:p>
            <a:pPr lvl="1" eaLnBrk="1" hangingPunct="1"/>
            <a:r>
              <a:rPr lang="en-US" altLang="en-US" smtClean="0"/>
              <a:t>Since </a:t>
            </a:r>
            <a:r>
              <a:rPr lang="en-US" altLang="en-US" smtClean="0">
                <a:latin typeface="Symbol" panose="05050102010706020507" pitchFamily="18" charset="2"/>
              </a:rPr>
              <a:t>l</a:t>
            </a:r>
            <a:r>
              <a:rPr lang="en-US" altLang="en-US" smtClean="0"/>
              <a:t>=4 and sink has no mobility, any feasible solution is optimum, but we can use the following anyway:</a:t>
            </a:r>
          </a:p>
        </p:txBody>
      </p:sp>
      <p:graphicFrame>
        <p:nvGraphicFramePr>
          <p:cNvPr id="26630" name="Object 4"/>
          <p:cNvGraphicFramePr>
            <a:graphicFrameLocks noChangeAspect="1"/>
          </p:cNvGraphicFramePr>
          <p:nvPr>
            <p:extLst>
              <p:ext uri="{D42A27DB-BD31-4B8C-83A1-F6EECF244321}">
                <p14:modId xmlns:p14="http://schemas.microsoft.com/office/powerpoint/2010/main" val="1449724758"/>
              </p:ext>
            </p:extLst>
          </p:nvPr>
        </p:nvGraphicFramePr>
        <p:xfrm>
          <a:off x="3900488" y="1916832"/>
          <a:ext cx="3597606" cy="2993306"/>
        </p:xfrm>
        <a:graphic>
          <a:graphicData uri="http://schemas.openxmlformats.org/presentationml/2006/ole">
            <mc:AlternateContent xmlns:mc="http://schemas.openxmlformats.org/markup-compatibility/2006">
              <mc:Choice xmlns:v="urn:schemas-microsoft-com:vml" Requires="v">
                <p:oleObj spid="_x0000_s6156" name="Equation" r:id="rId3" imgW="1478384" imgH="1615464" progId="Equation.3">
                  <p:embed/>
                </p:oleObj>
              </mc:Choice>
              <mc:Fallback>
                <p:oleObj name="Equation" r:id="rId3" imgW="1478384" imgH="1615464" progId="Equation.3">
                  <p:embed/>
                  <p:pic>
                    <p:nvPicPr>
                      <p:cNvPr id="2663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488" y="1916832"/>
                        <a:ext cx="3597606" cy="2993306"/>
                      </a:xfrm>
                      <a:prstGeom prst="rect">
                        <a:avLst/>
                      </a:prstGeom>
                      <a:noFill/>
                      <a:ln>
                        <a:noFill/>
                      </a:ln>
                      <a:effectLst/>
                      <a:extLst/>
                    </p:spPr>
                  </p:pic>
                </p:oleObj>
              </mc:Fallback>
            </mc:AlternateContent>
          </a:graphicData>
        </a:graphic>
      </p:graphicFrame>
      <p:graphicFrame>
        <p:nvGraphicFramePr>
          <p:cNvPr id="26631" name="Object 5"/>
          <p:cNvGraphicFramePr>
            <a:graphicFrameLocks noChangeAspect="1"/>
          </p:cNvGraphicFramePr>
          <p:nvPr/>
        </p:nvGraphicFramePr>
        <p:xfrm>
          <a:off x="3124200" y="5867400"/>
          <a:ext cx="5006975" cy="606425"/>
        </p:xfrm>
        <a:graphic>
          <a:graphicData uri="http://schemas.openxmlformats.org/presentationml/2006/ole">
            <mc:AlternateContent xmlns:mc="http://schemas.openxmlformats.org/markup-compatibility/2006">
              <mc:Choice xmlns:v="urn:schemas-microsoft-com:vml" Requires="v">
                <p:oleObj spid="_x0000_s6157" name="Equation" r:id="rId5" imgW="1897414" imgH="144720" progId="Equation.3">
                  <p:embed/>
                </p:oleObj>
              </mc:Choice>
              <mc:Fallback>
                <p:oleObj name="Equation" r:id="rId5" imgW="1897414" imgH="144720" progId="Equation.3">
                  <p:embed/>
                  <p:pic>
                    <p:nvPicPr>
                      <p:cNvPr id="2663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5867400"/>
                        <a:ext cx="500697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55693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8"/>
          <p:cNvSpPr>
            <a:spLocks noGrp="1" noChangeArrowheads="1"/>
          </p:cNvSpPr>
          <p:nvPr>
            <p:ph type="title"/>
          </p:nvPr>
        </p:nvSpPr>
        <p:spPr/>
        <p:txBody>
          <a:bodyPr/>
          <a:lstStyle/>
          <a:p>
            <a:pPr eaLnBrk="1" hangingPunct="1"/>
            <a:r>
              <a:rPr lang="en-US" altLang="en-US" smtClean="0"/>
              <a:t>ILP Formulation of MR-LCS</a:t>
            </a:r>
          </a:p>
        </p:txBody>
      </p:sp>
      <p:sp>
        <p:nvSpPr>
          <p:cNvPr id="27653" name="Rectangle 9"/>
          <p:cNvSpPr>
            <a:spLocks noGrp="1" noChangeArrowheads="1"/>
          </p:cNvSpPr>
          <p:nvPr>
            <p:ph type="body" idx="1"/>
          </p:nvPr>
        </p:nvSpPr>
        <p:spPr/>
        <p:txBody>
          <a:bodyPr/>
          <a:lstStyle/>
          <a:p>
            <a:pPr eaLnBrk="1" hangingPunct="1"/>
            <a:r>
              <a:rPr lang="en-US" altLang="en-US" smtClean="0"/>
              <a:t>Dual problem to ML-RCS</a:t>
            </a:r>
          </a:p>
          <a:p>
            <a:pPr eaLnBrk="1" hangingPunct="1"/>
            <a:r>
              <a:rPr lang="en-US" altLang="en-US" smtClean="0"/>
              <a:t>Objective:</a:t>
            </a:r>
          </a:p>
          <a:p>
            <a:pPr lvl="1" eaLnBrk="1" hangingPunct="1"/>
            <a:r>
              <a:rPr lang="en-US" altLang="en-US" smtClean="0"/>
              <a:t>Goal is to optimize total resource usage, </a:t>
            </a:r>
            <a:r>
              <a:rPr lang="en-US" altLang="en-US" b="1" smtClean="0">
                <a:latin typeface="Times" panose="02020603050405020304" pitchFamily="18" charset="0"/>
              </a:rPr>
              <a:t>a</a:t>
            </a:r>
            <a:r>
              <a:rPr lang="en-US" altLang="en-US" smtClean="0"/>
              <a:t>.</a:t>
            </a:r>
          </a:p>
          <a:p>
            <a:pPr lvl="1" eaLnBrk="1" hangingPunct="1"/>
            <a:r>
              <a:rPr lang="en-US" altLang="en-US" smtClean="0"/>
              <a:t>Objective function is   </a:t>
            </a:r>
            <a:r>
              <a:rPr lang="en-US" altLang="en-US" b="1" i="1" smtClean="0">
                <a:latin typeface="Times" panose="02020603050405020304" pitchFamily="18" charset="0"/>
              </a:rPr>
              <a:t>c</a:t>
            </a:r>
            <a:r>
              <a:rPr lang="en-US" altLang="en-US" i="1" baseline="30000" smtClean="0">
                <a:latin typeface="Times" panose="02020603050405020304" pitchFamily="18" charset="0"/>
              </a:rPr>
              <a:t>T</a:t>
            </a:r>
            <a:r>
              <a:rPr lang="en-US" altLang="en-US" b="1" i="1" smtClean="0">
                <a:latin typeface="Times" panose="02020603050405020304" pitchFamily="18" charset="0"/>
              </a:rPr>
              <a:t>a  </a:t>
            </a:r>
            <a:r>
              <a:rPr lang="en-US" altLang="en-US" smtClean="0"/>
              <a:t>, where entries in  </a:t>
            </a:r>
            <a:r>
              <a:rPr lang="en-US" altLang="en-US" b="1" i="1" smtClean="0">
                <a:latin typeface="Times" panose="02020603050405020304" pitchFamily="18" charset="0"/>
              </a:rPr>
              <a:t>c </a:t>
            </a:r>
            <a:r>
              <a:rPr lang="en-US" altLang="en-US" smtClean="0"/>
              <a:t/>
            </a:r>
            <a:br>
              <a:rPr lang="en-US" altLang="en-US" smtClean="0"/>
            </a:br>
            <a:r>
              <a:rPr lang="en-US" altLang="en-US" smtClean="0"/>
              <a:t>are respective area costs of resources</a:t>
            </a:r>
          </a:p>
          <a:p>
            <a:pPr eaLnBrk="1" hangingPunct="1"/>
            <a:r>
              <a:rPr lang="en-US" altLang="en-US" smtClean="0"/>
              <a:t>Constraints:</a:t>
            </a:r>
          </a:p>
          <a:p>
            <a:pPr lvl="1" eaLnBrk="1" hangingPunct="1"/>
            <a:r>
              <a:rPr lang="en-US" altLang="en-US" smtClean="0"/>
              <a:t>Same as ML-RCS constraints, plus:</a:t>
            </a:r>
          </a:p>
          <a:p>
            <a:pPr lvl="1" eaLnBrk="1" hangingPunct="1"/>
            <a:r>
              <a:rPr lang="en-US" altLang="en-US" smtClean="0"/>
              <a:t>Latency constraint added:</a:t>
            </a:r>
          </a:p>
          <a:p>
            <a:pPr lvl="1" eaLnBrk="1" hangingPunct="1"/>
            <a:endParaRPr lang="en-US" altLang="en-US" smtClean="0"/>
          </a:p>
          <a:p>
            <a:pPr lvl="1" eaLnBrk="1" hangingPunct="1"/>
            <a:endParaRPr lang="en-US" altLang="en-US" smtClean="0"/>
          </a:p>
          <a:p>
            <a:pPr lvl="1" eaLnBrk="1" hangingPunct="1"/>
            <a:r>
              <a:rPr lang="en-US" altLang="en-US" smtClean="0"/>
              <a:t>Note: unknown  a</a:t>
            </a:r>
            <a:r>
              <a:rPr lang="en-US" altLang="en-US" sz="3200" baseline="-25000" smtClean="0"/>
              <a:t>k </a:t>
            </a:r>
            <a:r>
              <a:rPr lang="en-US" altLang="en-US" smtClean="0"/>
              <a:t> appears in constraints.</a:t>
            </a:r>
          </a:p>
        </p:txBody>
      </p:sp>
      <p:graphicFrame>
        <p:nvGraphicFramePr>
          <p:cNvPr id="385031" name="Object 7"/>
          <p:cNvGraphicFramePr>
            <a:graphicFrameLocks noChangeAspect="1"/>
          </p:cNvGraphicFramePr>
          <p:nvPr/>
        </p:nvGraphicFramePr>
        <p:xfrm>
          <a:off x="2192338" y="4648200"/>
          <a:ext cx="2303462" cy="830263"/>
        </p:xfrm>
        <a:graphic>
          <a:graphicData uri="http://schemas.openxmlformats.org/presentationml/2006/ole">
            <mc:AlternateContent xmlns:mc="http://schemas.openxmlformats.org/markup-compatibility/2006">
              <mc:Choice xmlns:v="urn:schemas-microsoft-com:vml" Requires="v">
                <p:oleObj spid="_x0000_s7175" name="Equation" r:id="rId4" imgW="853404" imgH="243864" progId="Equation.3">
                  <p:embed/>
                </p:oleObj>
              </mc:Choice>
              <mc:Fallback>
                <p:oleObj name="Equation" r:id="rId4" imgW="853404" imgH="243864" progId="Equation.3">
                  <p:embed/>
                  <p:pic>
                    <p:nvPicPr>
                      <p:cNvPr id="38503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338" y="4648200"/>
                        <a:ext cx="2303462"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71020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5031"/>
                                        </p:tgtEl>
                                        <p:attrNameLst>
                                          <p:attrName>style.visibility</p:attrName>
                                        </p:attrNameLst>
                                      </p:cBhvr>
                                      <p:to>
                                        <p:strVal val="visible"/>
                                      </p:to>
                                    </p:set>
                                    <p:animEffect transition="in" filter="dissolve">
                                      <p:cBhvr>
                                        <p:cTn id="7" dur="500"/>
                                        <p:tgtEl>
                                          <p:spTgt spid="385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altLang="en-US" smtClean="0"/>
              <a:t>Hu’s Algorithm</a:t>
            </a:r>
          </a:p>
        </p:txBody>
      </p:sp>
      <p:sp>
        <p:nvSpPr>
          <p:cNvPr id="28677" name="Rectangle 3"/>
          <p:cNvSpPr>
            <a:spLocks noGrp="1" noChangeArrowheads="1"/>
          </p:cNvSpPr>
          <p:nvPr>
            <p:ph type="body" idx="1"/>
          </p:nvPr>
        </p:nvSpPr>
        <p:spPr>
          <a:xfrm>
            <a:off x="381000" y="1268760"/>
            <a:ext cx="8382000" cy="5195540"/>
          </a:xfrm>
        </p:spPr>
        <p:txBody>
          <a:bodyPr/>
          <a:lstStyle/>
          <a:p>
            <a:pPr eaLnBrk="1" hangingPunct="1">
              <a:lnSpc>
                <a:spcPct val="90000"/>
              </a:lnSpc>
              <a:spcBef>
                <a:spcPts val="0"/>
              </a:spcBef>
            </a:pPr>
            <a:r>
              <a:rPr lang="en-US" altLang="en-US" dirty="0" smtClean="0"/>
              <a:t>Simple case of the scheduling problem</a:t>
            </a:r>
          </a:p>
          <a:p>
            <a:pPr lvl="1" eaLnBrk="1" hangingPunct="1">
              <a:lnSpc>
                <a:spcPct val="90000"/>
              </a:lnSpc>
              <a:spcBef>
                <a:spcPts val="0"/>
              </a:spcBef>
            </a:pPr>
            <a:r>
              <a:rPr lang="en-US" altLang="en-US" dirty="0" smtClean="0"/>
              <a:t>Operations of unit delay</a:t>
            </a:r>
          </a:p>
          <a:p>
            <a:pPr lvl="1" eaLnBrk="1" hangingPunct="1">
              <a:lnSpc>
                <a:spcPct val="90000"/>
              </a:lnSpc>
              <a:spcBef>
                <a:spcPts val="0"/>
              </a:spcBef>
            </a:pPr>
            <a:r>
              <a:rPr lang="en-US" altLang="en-US" dirty="0" smtClean="0"/>
              <a:t>Operations (and resources) of the same type</a:t>
            </a:r>
          </a:p>
          <a:p>
            <a:pPr eaLnBrk="1" hangingPunct="1">
              <a:lnSpc>
                <a:spcPct val="90000"/>
              </a:lnSpc>
              <a:spcBef>
                <a:spcPts val="0"/>
              </a:spcBef>
            </a:pPr>
            <a:r>
              <a:rPr lang="en-US" altLang="en-US" dirty="0" smtClean="0"/>
              <a:t>Hu’s algorithm</a:t>
            </a:r>
          </a:p>
          <a:p>
            <a:pPr lvl="1" eaLnBrk="1" hangingPunct="1">
              <a:lnSpc>
                <a:spcPct val="90000"/>
              </a:lnSpc>
              <a:spcBef>
                <a:spcPts val="0"/>
              </a:spcBef>
            </a:pPr>
            <a:r>
              <a:rPr lang="en-US" altLang="en-US" dirty="0" smtClean="0"/>
              <a:t>Greedy</a:t>
            </a:r>
          </a:p>
          <a:p>
            <a:pPr lvl="1" eaLnBrk="1" hangingPunct="1">
              <a:lnSpc>
                <a:spcPct val="90000"/>
              </a:lnSpc>
              <a:spcBef>
                <a:spcPts val="0"/>
              </a:spcBef>
            </a:pPr>
            <a:r>
              <a:rPr lang="en-US" altLang="en-US" dirty="0" smtClean="0"/>
              <a:t>Polynomial AND optimal</a:t>
            </a:r>
          </a:p>
          <a:p>
            <a:pPr lvl="1" eaLnBrk="1" hangingPunct="1">
              <a:lnSpc>
                <a:spcPct val="90000"/>
              </a:lnSpc>
              <a:spcBef>
                <a:spcPts val="0"/>
              </a:spcBef>
            </a:pPr>
            <a:r>
              <a:rPr lang="en-US" altLang="en-US" dirty="0" smtClean="0"/>
              <a:t>Computes lower bound on number of resources for a given latency</a:t>
            </a:r>
            <a:br>
              <a:rPr lang="en-US" altLang="en-US" dirty="0" smtClean="0"/>
            </a:br>
            <a:r>
              <a:rPr lang="en-US" altLang="en-US" dirty="0" smtClean="0"/>
              <a:t>OR: computes lower bound on latency subject to resource constraints</a:t>
            </a:r>
          </a:p>
          <a:p>
            <a:pPr eaLnBrk="1" hangingPunct="1">
              <a:lnSpc>
                <a:spcPct val="90000"/>
              </a:lnSpc>
              <a:spcBef>
                <a:spcPts val="0"/>
              </a:spcBef>
            </a:pPr>
            <a:r>
              <a:rPr lang="en-US" altLang="en-US" dirty="0" smtClean="0"/>
              <a:t>Basic idea:</a:t>
            </a:r>
          </a:p>
          <a:p>
            <a:pPr lvl="1" eaLnBrk="1" hangingPunct="1">
              <a:lnSpc>
                <a:spcPct val="90000"/>
              </a:lnSpc>
              <a:spcBef>
                <a:spcPts val="0"/>
              </a:spcBef>
            </a:pPr>
            <a:r>
              <a:rPr lang="en-US" altLang="en-US" dirty="0" smtClean="0"/>
              <a:t>Label operations based on their distances from the sink</a:t>
            </a:r>
          </a:p>
          <a:p>
            <a:pPr lvl="1" eaLnBrk="1" hangingPunct="1">
              <a:lnSpc>
                <a:spcPct val="90000"/>
              </a:lnSpc>
              <a:spcBef>
                <a:spcPts val="0"/>
              </a:spcBef>
            </a:pPr>
            <a:r>
              <a:rPr lang="en-US" altLang="en-US" dirty="0" smtClean="0"/>
              <a:t>Try to schedule nodes with higher labels first</a:t>
            </a:r>
            <a:br>
              <a:rPr lang="en-US" altLang="en-US" dirty="0" smtClean="0"/>
            </a:br>
            <a:r>
              <a:rPr lang="en-US" altLang="en-US" dirty="0" smtClean="0"/>
              <a:t>(i.e., most “critical” operations have priority)</a:t>
            </a:r>
          </a:p>
        </p:txBody>
      </p:sp>
    </p:spTree>
    <p:extLst>
      <p:ext uri="{BB962C8B-B14F-4D97-AF65-F5344CB8AC3E}">
        <p14:creationId xmlns:p14="http://schemas.microsoft.com/office/powerpoint/2010/main" val="2129507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altLang="en-US" sz="2800" smtClean="0"/>
              <a:t>Hu’s Algorithm (ML-RCS prob. w/ all opers the same)</a:t>
            </a:r>
          </a:p>
        </p:txBody>
      </p:sp>
      <p:sp>
        <p:nvSpPr>
          <p:cNvPr id="29701" name="Rectangle 3"/>
          <p:cNvSpPr>
            <a:spLocks noGrp="1" noChangeArrowheads="1"/>
          </p:cNvSpPr>
          <p:nvPr>
            <p:ph type="body" idx="1"/>
          </p:nvPr>
        </p:nvSpPr>
        <p:spPr>
          <a:xfrm>
            <a:off x="152400" y="1340768"/>
            <a:ext cx="8839200" cy="5060032"/>
          </a:xfrm>
        </p:spPr>
        <p:txBody>
          <a:bodyPr/>
          <a:lstStyle/>
          <a:p>
            <a:pPr lvl="1" indent="-519113" defTabSz="742950" eaLnBrk="1" hangingPunct="1">
              <a:spcBef>
                <a:spcPts val="0"/>
              </a:spcBef>
              <a:buFont typeface="Wingdings" panose="05000000000000000000" pitchFamily="2" charset="2"/>
              <a:buNone/>
            </a:pPr>
            <a:r>
              <a:rPr lang="en-US" altLang="en-US" sz="2000" dirty="0" smtClean="0"/>
              <a:t>HU (G(V,E), a) { </a:t>
            </a:r>
            <a:r>
              <a:rPr lang="en-US" altLang="en-US" sz="2000" dirty="0" smtClean="0">
                <a:solidFill>
                  <a:schemeClr val="folHlink"/>
                </a:solidFill>
              </a:rPr>
              <a:t>// a is the # of available resources </a:t>
            </a:r>
          </a:p>
          <a:p>
            <a:pPr lvl="1" indent="-519113" defTabSz="742950" eaLnBrk="1" hangingPunct="1">
              <a:spcBef>
                <a:spcPts val="0"/>
              </a:spcBef>
              <a:buFont typeface="Wingdings" panose="05000000000000000000" pitchFamily="2" charset="2"/>
              <a:buNone/>
            </a:pPr>
            <a:r>
              <a:rPr lang="en-US" altLang="en-US" sz="2000" dirty="0" smtClean="0"/>
              <a:t>	Label the vertices </a:t>
            </a:r>
            <a:r>
              <a:rPr lang="en-US" altLang="en-US" sz="2000" dirty="0" smtClean="0">
                <a:solidFill>
                  <a:schemeClr val="folHlink"/>
                </a:solidFill>
              </a:rPr>
              <a:t>// label = length (i.e., delay) of longest path</a:t>
            </a:r>
            <a:br>
              <a:rPr lang="en-US" altLang="en-US" sz="2000" dirty="0" smtClean="0">
                <a:solidFill>
                  <a:schemeClr val="folHlink"/>
                </a:solidFill>
              </a:rPr>
            </a:br>
            <a:r>
              <a:rPr lang="en-US" altLang="en-US" sz="2000" dirty="0" smtClean="0">
                <a:solidFill>
                  <a:schemeClr val="folHlink"/>
                </a:solidFill>
              </a:rPr>
              <a:t>				starting from the vertex</a:t>
            </a:r>
          </a:p>
          <a:p>
            <a:pPr lvl="1" indent="-519113" defTabSz="742950" eaLnBrk="1" hangingPunct="1">
              <a:spcBef>
                <a:spcPts val="0"/>
              </a:spcBef>
              <a:buFont typeface="Wingdings" panose="05000000000000000000" pitchFamily="2" charset="2"/>
              <a:buNone/>
            </a:pPr>
            <a:r>
              <a:rPr lang="en-US" altLang="en-US" sz="2000" dirty="0" smtClean="0"/>
              <a:t>	</a:t>
            </a:r>
            <a:r>
              <a:rPr lang="en-US" altLang="en-US" sz="2000" i="1" dirty="0" smtClean="0">
                <a:latin typeface="Times" panose="02020603050405020304" pitchFamily="18" charset="0"/>
              </a:rPr>
              <a:t>l</a:t>
            </a:r>
            <a:r>
              <a:rPr lang="en-US" altLang="en-US" sz="2000" dirty="0" smtClean="0"/>
              <a:t> = 1</a:t>
            </a:r>
          </a:p>
          <a:p>
            <a:pPr lvl="1" indent="-519113" defTabSz="742950" eaLnBrk="1" hangingPunct="1">
              <a:spcBef>
                <a:spcPts val="0"/>
              </a:spcBef>
              <a:buFont typeface="Wingdings" panose="05000000000000000000" pitchFamily="2" charset="2"/>
              <a:buNone/>
            </a:pPr>
            <a:r>
              <a:rPr lang="en-US" altLang="en-US" sz="2000" dirty="0" smtClean="0"/>
              <a:t>	</a:t>
            </a:r>
            <a:r>
              <a:rPr lang="en-US" altLang="en-US" sz="2000" dirty="0" smtClean="0">
                <a:solidFill>
                  <a:schemeClr val="accent2"/>
                </a:solidFill>
              </a:rPr>
              <a:t>repeat</a:t>
            </a:r>
            <a:r>
              <a:rPr lang="en-US" altLang="en-US" sz="2000" dirty="0" smtClean="0"/>
              <a:t> {</a:t>
            </a:r>
          </a:p>
          <a:p>
            <a:pPr lvl="1" indent="-519113" defTabSz="742950" eaLnBrk="1" hangingPunct="1">
              <a:spcBef>
                <a:spcPts val="0"/>
              </a:spcBef>
              <a:buFont typeface="Wingdings" panose="05000000000000000000" pitchFamily="2" charset="2"/>
              <a:buNone/>
            </a:pPr>
            <a:r>
              <a:rPr lang="en-US" altLang="en-US" sz="2000" dirty="0" smtClean="0"/>
              <a:t>		U = unscheduled vertices in V whose</a:t>
            </a:r>
            <a:br>
              <a:rPr lang="en-US" altLang="en-US" sz="2000" dirty="0" smtClean="0"/>
            </a:br>
            <a:r>
              <a:rPr lang="en-US" altLang="en-US" sz="2000" dirty="0" smtClean="0"/>
              <a:t>	      predecessors have been scheduled</a:t>
            </a:r>
            <a:br>
              <a:rPr lang="en-US" altLang="en-US" sz="2000" dirty="0" smtClean="0"/>
            </a:br>
            <a:r>
              <a:rPr lang="en-US" altLang="en-US" sz="2000" dirty="0" smtClean="0"/>
              <a:t>		(or have no predecessors)</a:t>
            </a:r>
          </a:p>
          <a:p>
            <a:pPr lvl="1" indent="-519113" defTabSz="742950" eaLnBrk="1" hangingPunct="1">
              <a:spcBef>
                <a:spcPts val="0"/>
              </a:spcBef>
              <a:buFont typeface="Wingdings" panose="05000000000000000000" pitchFamily="2" charset="2"/>
              <a:buNone/>
            </a:pPr>
            <a:r>
              <a:rPr lang="en-US" altLang="en-US" sz="2000" dirty="0" smtClean="0"/>
              <a:t>		Select S </a:t>
            </a:r>
            <a:r>
              <a:rPr lang="en-US" altLang="en-US" sz="2800" dirty="0" smtClean="0">
                <a:sym typeface="Symbol" panose="05050102010706020507" pitchFamily="18" charset="2"/>
              </a:rPr>
              <a:t></a:t>
            </a:r>
            <a:r>
              <a:rPr lang="en-US" altLang="en-US" sz="2000" dirty="0" smtClean="0">
                <a:sym typeface="Symbol" panose="05050102010706020507" pitchFamily="18" charset="2"/>
              </a:rPr>
              <a:t> </a:t>
            </a:r>
            <a:r>
              <a:rPr lang="en-US" altLang="en-US" sz="2000" dirty="0" smtClean="0"/>
              <a:t>U such that  |S| </a:t>
            </a:r>
            <a:r>
              <a:rPr lang="en-US" altLang="en-US" dirty="0" smtClean="0">
                <a:sym typeface="Symbol" panose="05050102010706020507" pitchFamily="18" charset="2"/>
              </a:rPr>
              <a:t> </a:t>
            </a:r>
            <a:r>
              <a:rPr lang="en-US" altLang="en-US" sz="2000" dirty="0" smtClean="0"/>
              <a:t>a  and labels in S</a:t>
            </a:r>
            <a:br>
              <a:rPr lang="en-US" altLang="en-US" sz="2000" dirty="0" smtClean="0"/>
            </a:br>
            <a:r>
              <a:rPr lang="en-US" altLang="en-US" sz="2000" dirty="0" smtClean="0"/>
              <a:t>	    are maximal /* a is the upper bound on # res. */</a:t>
            </a:r>
          </a:p>
          <a:p>
            <a:pPr lvl="1" indent="-519113" defTabSz="742950" eaLnBrk="1" hangingPunct="1">
              <a:spcBef>
                <a:spcPts val="0"/>
              </a:spcBef>
              <a:buFont typeface="Wingdings" panose="05000000000000000000" pitchFamily="2" charset="2"/>
              <a:buNone/>
            </a:pPr>
            <a:r>
              <a:rPr lang="en-US" altLang="en-US" sz="2000" dirty="0" smtClean="0"/>
              <a:t>		Schedule the S operations at step </a:t>
            </a:r>
            <a:r>
              <a:rPr lang="en-US" altLang="en-US" sz="2000" i="1" dirty="0" smtClean="0">
                <a:latin typeface="Times" panose="02020603050405020304" pitchFamily="18" charset="0"/>
              </a:rPr>
              <a:t>l</a:t>
            </a:r>
            <a:r>
              <a:rPr lang="en-US" altLang="en-US" sz="2000" dirty="0" smtClean="0"/>
              <a:t> by setting</a:t>
            </a:r>
            <a:br>
              <a:rPr lang="en-US" altLang="en-US" sz="2000" dirty="0" smtClean="0"/>
            </a:br>
            <a:r>
              <a:rPr lang="en-US" altLang="en-US" sz="2000" dirty="0" smtClean="0"/>
              <a:t>	    </a:t>
            </a:r>
            <a:r>
              <a:rPr lang="en-US" altLang="en-US" sz="2000" i="1" dirty="0" err="1" smtClean="0">
                <a:latin typeface="Times" panose="02020603050405020304" pitchFamily="18" charset="0"/>
              </a:rPr>
              <a:t>t</a:t>
            </a:r>
            <a:r>
              <a:rPr lang="en-US" altLang="en-US" sz="2800" i="1" baseline="-25000" dirty="0" err="1" smtClean="0">
                <a:latin typeface="Times" panose="02020603050405020304" pitchFamily="18" charset="0"/>
              </a:rPr>
              <a:t>i</a:t>
            </a:r>
            <a:r>
              <a:rPr lang="en-US" altLang="en-US" sz="2000" i="1" dirty="0" smtClean="0">
                <a:latin typeface="Times" panose="02020603050405020304" pitchFamily="18" charset="0"/>
              </a:rPr>
              <a:t>=l, i: v</a:t>
            </a:r>
            <a:r>
              <a:rPr lang="en-US" altLang="en-US" sz="2800" i="1" baseline="-25000" dirty="0" smtClean="0">
                <a:latin typeface="Times" panose="02020603050405020304" pitchFamily="18" charset="0"/>
              </a:rPr>
              <a:t>i</a:t>
            </a:r>
            <a:r>
              <a:rPr lang="en-US" altLang="en-US" sz="2000" dirty="0" smtClean="0"/>
              <a:t> </a:t>
            </a:r>
            <a:r>
              <a:rPr lang="en-US" altLang="en-US" sz="2000" dirty="0" smtClean="0">
                <a:sym typeface="Symbol" panose="05050102010706020507" pitchFamily="18" charset="2"/>
              </a:rPr>
              <a:t> </a:t>
            </a:r>
            <a:r>
              <a:rPr lang="en-US" altLang="en-US" sz="2000" dirty="0" smtClean="0"/>
              <a:t>S.</a:t>
            </a:r>
          </a:p>
          <a:p>
            <a:pPr lvl="1" indent="-519113" defTabSz="742950" eaLnBrk="1" hangingPunct="1">
              <a:spcBef>
                <a:spcPts val="0"/>
              </a:spcBef>
              <a:buFont typeface="Wingdings" panose="05000000000000000000" pitchFamily="2" charset="2"/>
              <a:buNone/>
            </a:pPr>
            <a:r>
              <a:rPr lang="en-US" altLang="en-US" sz="2000" dirty="0" smtClean="0"/>
              <a:t>		</a:t>
            </a:r>
            <a:r>
              <a:rPr lang="en-US" altLang="en-US" sz="2000" i="1" dirty="0" smtClean="0">
                <a:latin typeface="Times" panose="02020603050405020304" pitchFamily="18" charset="0"/>
              </a:rPr>
              <a:t>l = l + </a:t>
            </a:r>
            <a:r>
              <a:rPr lang="en-US" altLang="en-US" sz="2000" dirty="0" smtClean="0">
                <a:latin typeface="Times" panose="02020603050405020304" pitchFamily="18" charset="0"/>
              </a:rPr>
              <a:t>1</a:t>
            </a:r>
            <a:endParaRPr lang="en-US" altLang="en-US" sz="2000" dirty="0" smtClean="0"/>
          </a:p>
          <a:p>
            <a:pPr lvl="1" indent="-519113" defTabSz="742950" eaLnBrk="1" hangingPunct="1">
              <a:spcBef>
                <a:spcPts val="0"/>
              </a:spcBef>
              <a:buFont typeface="Wingdings" panose="05000000000000000000" pitchFamily="2" charset="2"/>
              <a:buNone/>
            </a:pPr>
            <a:r>
              <a:rPr lang="en-US" altLang="en-US" sz="2000" dirty="0" smtClean="0"/>
              <a:t>	} </a:t>
            </a:r>
            <a:r>
              <a:rPr lang="en-US" altLang="en-US" sz="2000" dirty="0" smtClean="0">
                <a:solidFill>
                  <a:schemeClr val="accent2"/>
                </a:solidFill>
              </a:rPr>
              <a:t>until</a:t>
            </a:r>
            <a:r>
              <a:rPr lang="en-US" altLang="en-US" sz="2000" dirty="0" smtClean="0"/>
              <a:t> </a:t>
            </a:r>
            <a:r>
              <a:rPr lang="en-US" altLang="en-US" sz="2000" i="1" dirty="0" err="1" smtClean="0">
                <a:latin typeface="Times" panose="02020603050405020304" pitchFamily="18" charset="0"/>
              </a:rPr>
              <a:t>v</a:t>
            </a:r>
            <a:r>
              <a:rPr lang="en-US" altLang="en-US" sz="2800" i="1" baseline="-25000" dirty="0" err="1" smtClean="0">
                <a:latin typeface="Times" panose="02020603050405020304" pitchFamily="18" charset="0"/>
              </a:rPr>
              <a:t>n</a:t>
            </a:r>
            <a:r>
              <a:rPr lang="en-US" altLang="en-US" sz="2800" i="1" baseline="-25000" dirty="0" smtClean="0">
                <a:latin typeface="Times" panose="02020603050405020304" pitchFamily="18" charset="0"/>
              </a:rPr>
              <a:t> </a:t>
            </a:r>
            <a:r>
              <a:rPr lang="en-US" altLang="en-US" sz="2000" dirty="0" smtClean="0"/>
              <a:t>is scheduled.</a:t>
            </a:r>
          </a:p>
          <a:p>
            <a:pPr lvl="1" indent="-519113" defTabSz="742950" eaLnBrk="1" hangingPunct="1">
              <a:spcBef>
                <a:spcPts val="0"/>
              </a:spcBef>
              <a:buFont typeface="Wingdings" panose="05000000000000000000" pitchFamily="2" charset="2"/>
              <a:buNone/>
            </a:pPr>
            <a:r>
              <a:rPr lang="en-US" altLang="en-US" sz="2000" dirty="0" smtClean="0"/>
              <a:t>}</a:t>
            </a:r>
          </a:p>
        </p:txBody>
      </p:sp>
    </p:spTree>
    <p:extLst>
      <p:ext uri="{BB962C8B-B14F-4D97-AF65-F5344CB8AC3E}">
        <p14:creationId xmlns:p14="http://schemas.microsoft.com/office/powerpoint/2010/main" val="1780746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altLang="en-US" smtClean="0"/>
              <a:t>Hu’s Algorithm: Example</a:t>
            </a:r>
          </a:p>
        </p:txBody>
      </p:sp>
      <p:grpSp>
        <p:nvGrpSpPr>
          <p:cNvPr id="2" name="群組 1"/>
          <p:cNvGrpSpPr/>
          <p:nvPr/>
        </p:nvGrpSpPr>
        <p:grpSpPr>
          <a:xfrm>
            <a:off x="539552" y="1340768"/>
            <a:ext cx="8280474" cy="5203937"/>
            <a:chOff x="107950" y="828675"/>
            <a:chExt cx="8737600" cy="5784850"/>
          </a:xfrm>
        </p:grpSpPr>
        <p:sp>
          <p:nvSpPr>
            <p:cNvPr id="30726" name="Rectangle 22"/>
            <p:cNvSpPr>
              <a:spLocks noChangeArrowheads="1"/>
            </p:cNvSpPr>
            <p:nvPr/>
          </p:nvSpPr>
          <p:spPr bwMode="auto">
            <a:xfrm>
              <a:off x="381000" y="914400"/>
              <a:ext cx="8464550" cy="5514975"/>
            </a:xfrm>
            <a:prstGeom prst="rect">
              <a:avLst/>
            </a:prstGeom>
            <a:solidFill>
              <a:srgbClr val="FFFFFF"/>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30727"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40957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39433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9"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38600"/>
              <a:ext cx="4191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038600"/>
              <a:ext cx="41433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1" name="Text Box 24"/>
            <p:cNvSpPr txBox="1">
              <a:spLocks noChangeArrowheads="1"/>
            </p:cNvSpPr>
            <p:nvPr/>
          </p:nvSpPr>
          <p:spPr bwMode="auto">
            <a:xfrm>
              <a:off x="360363" y="828675"/>
              <a:ext cx="739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rPr>
                <a:t>a = 3</a:t>
              </a:r>
            </a:p>
          </p:txBody>
        </p:sp>
        <p:sp>
          <p:nvSpPr>
            <p:cNvPr id="30732" name="Text Box 25"/>
            <p:cNvSpPr txBox="1">
              <a:spLocks noChangeArrowheads="1"/>
            </p:cNvSpPr>
            <p:nvPr/>
          </p:nvSpPr>
          <p:spPr bwMode="auto">
            <a:xfrm>
              <a:off x="2438400" y="3775075"/>
              <a:ext cx="47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rPr>
                <a:t>(a)</a:t>
              </a:r>
            </a:p>
          </p:txBody>
        </p:sp>
        <p:sp>
          <p:nvSpPr>
            <p:cNvPr id="30733" name="Text Box 26"/>
            <p:cNvSpPr txBox="1">
              <a:spLocks noChangeArrowheads="1"/>
            </p:cNvSpPr>
            <p:nvPr/>
          </p:nvSpPr>
          <p:spPr bwMode="auto">
            <a:xfrm>
              <a:off x="7146925" y="3740150"/>
              <a:ext cx="485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rPr>
                <a:t>(b)</a:t>
              </a:r>
            </a:p>
          </p:txBody>
        </p:sp>
        <p:sp>
          <p:nvSpPr>
            <p:cNvPr id="30734" name="Text Box 27"/>
            <p:cNvSpPr txBox="1">
              <a:spLocks noChangeArrowheads="1"/>
            </p:cNvSpPr>
            <p:nvPr/>
          </p:nvSpPr>
          <p:spPr bwMode="auto">
            <a:xfrm>
              <a:off x="1592263" y="6161088"/>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rPr>
                <a:t>(c)</a:t>
              </a:r>
            </a:p>
          </p:txBody>
        </p:sp>
        <p:sp>
          <p:nvSpPr>
            <p:cNvPr id="30735" name="Text Box 28"/>
            <p:cNvSpPr txBox="1">
              <a:spLocks noChangeArrowheads="1"/>
            </p:cNvSpPr>
            <p:nvPr/>
          </p:nvSpPr>
          <p:spPr bwMode="auto">
            <a:xfrm>
              <a:off x="6118225" y="6246813"/>
              <a:ext cx="485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rPr>
                <a:t>(d)</a:t>
              </a:r>
            </a:p>
          </p:txBody>
        </p:sp>
        <p:sp>
          <p:nvSpPr>
            <p:cNvPr id="30736" name="TextBox 1"/>
            <p:cNvSpPr txBox="1">
              <a:spLocks noChangeArrowheads="1"/>
            </p:cNvSpPr>
            <p:nvPr/>
          </p:nvSpPr>
          <p:spPr bwMode="auto">
            <a:xfrm>
              <a:off x="107950" y="2843213"/>
              <a:ext cx="900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Distance</a:t>
              </a:r>
            </a:p>
            <a:p>
              <a:pPr eaLnBrk="1" hangingPunct="1">
                <a:spcBef>
                  <a:spcPct val="0"/>
                </a:spcBef>
                <a:buClrTx/>
                <a:buFontTx/>
                <a:buNone/>
              </a:pPr>
              <a:r>
                <a:rPr lang="en-US" altLang="en-US" sz="1200">
                  <a:solidFill>
                    <a:schemeClr val="tx1"/>
                  </a:solidFill>
                  <a:latin typeface="Lucida Sans Unicode" panose="020B0602030504020204" pitchFamily="34" charset="0"/>
                </a:rPr>
                <a:t>from sink</a:t>
              </a:r>
            </a:p>
          </p:txBody>
        </p:sp>
        <p:cxnSp>
          <p:nvCxnSpPr>
            <p:cNvPr id="30737" name="Straight Arrow Connector 3"/>
            <p:cNvCxnSpPr>
              <a:cxnSpLocks noChangeShapeType="1"/>
            </p:cNvCxnSpPr>
            <p:nvPr/>
          </p:nvCxnSpPr>
          <p:spPr bwMode="auto">
            <a:xfrm flipV="1">
              <a:off x="360363" y="1670050"/>
              <a:ext cx="277812" cy="1123950"/>
            </a:xfrm>
            <a:prstGeom prst="straightConnector1">
              <a:avLst/>
            </a:prstGeom>
            <a:noFill/>
            <a:ln w="9525" algn="ctr">
              <a:solidFill>
                <a:srgbClr val="0070C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8" name="Straight Arrow Connector 5"/>
            <p:cNvCxnSpPr>
              <a:cxnSpLocks noChangeShapeType="1"/>
            </p:cNvCxnSpPr>
            <p:nvPr/>
          </p:nvCxnSpPr>
          <p:spPr bwMode="auto">
            <a:xfrm flipV="1">
              <a:off x="419100" y="2139950"/>
              <a:ext cx="503238" cy="644525"/>
            </a:xfrm>
            <a:prstGeom prst="straightConnector1">
              <a:avLst/>
            </a:prstGeom>
            <a:noFill/>
            <a:ln w="9525" algn="ctr">
              <a:solidFill>
                <a:srgbClr val="0070C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9" name="TextBox 20"/>
            <p:cNvSpPr txBox="1">
              <a:spLocks noChangeArrowheads="1"/>
            </p:cNvSpPr>
            <p:nvPr/>
          </p:nvSpPr>
          <p:spPr bwMode="auto">
            <a:xfrm>
              <a:off x="4052888" y="941388"/>
              <a:ext cx="977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Node label</a:t>
              </a:r>
            </a:p>
          </p:txBody>
        </p:sp>
        <p:cxnSp>
          <p:nvCxnSpPr>
            <p:cNvPr id="30740" name="Straight Arrow Connector 7"/>
            <p:cNvCxnSpPr>
              <a:cxnSpLocks noChangeShapeType="1"/>
            </p:cNvCxnSpPr>
            <p:nvPr/>
          </p:nvCxnSpPr>
          <p:spPr bwMode="auto">
            <a:xfrm flipH="1">
              <a:off x="4152900" y="1166813"/>
              <a:ext cx="142875" cy="192087"/>
            </a:xfrm>
            <a:prstGeom prst="straightConnector1">
              <a:avLst/>
            </a:prstGeom>
            <a:noFill/>
            <a:ln w="9525" algn="ctr">
              <a:solidFill>
                <a:srgbClr val="0070C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1" name="Straight Arrow Connector 9"/>
            <p:cNvCxnSpPr>
              <a:cxnSpLocks noChangeShapeType="1"/>
            </p:cNvCxnSpPr>
            <p:nvPr/>
          </p:nvCxnSpPr>
          <p:spPr bwMode="auto">
            <a:xfrm flipH="1">
              <a:off x="3371850" y="1149350"/>
              <a:ext cx="847725" cy="234950"/>
            </a:xfrm>
            <a:prstGeom prst="straightConnector1">
              <a:avLst/>
            </a:prstGeom>
            <a:noFill/>
            <a:ln w="9525" algn="ctr">
              <a:solidFill>
                <a:srgbClr val="0070C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940956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altLang="en-US" smtClean="0"/>
              <a:t>High Level Synthesis (HLS)</a:t>
            </a:r>
          </a:p>
        </p:txBody>
      </p:sp>
      <p:sp>
        <p:nvSpPr>
          <p:cNvPr id="4101" name="Rectangle 3"/>
          <p:cNvSpPr>
            <a:spLocks noGrp="1" noChangeArrowheads="1"/>
          </p:cNvSpPr>
          <p:nvPr>
            <p:ph type="body" idx="1"/>
          </p:nvPr>
        </p:nvSpPr>
        <p:spPr>
          <a:xfrm>
            <a:off x="395536" y="1196752"/>
            <a:ext cx="8748464" cy="5616623"/>
          </a:xfrm>
        </p:spPr>
        <p:txBody>
          <a:bodyPr/>
          <a:lstStyle/>
          <a:p>
            <a:pPr eaLnBrk="1" hangingPunct="1">
              <a:lnSpc>
                <a:spcPct val="80000"/>
              </a:lnSpc>
            </a:pPr>
            <a:r>
              <a:rPr lang="en-US" altLang="en-US" dirty="0" smtClean="0"/>
              <a:t>The process of converting a high-level description of a design to a netlist</a:t>
            </a:r>
          </a:p>
          <a:p>
            <a:pPr lvl="1" eaLnBrk="1" hangingPunct="1">
              <a:lnSpc>
                <a:spcPct val="80000"/>
              </a:lnSpc>
            </a:pPr>
            <a:r>
              <a:rPr lang="en-US" altLang="en-US" dirty="0" smtClean="0"/>
              <a:t>Input:</a:t>
            </a:r>
          </a:p>
          <a:p>
            <a:pPr lvl="2" eaLnBrk="1" hangingPunct="1">
              <a:lnSpc>
                <a:spcPct val="80000"/>
              </a:lnSpc>
            </a:pPr>
            <a:r>
              <a:rPr lang="en-US" altLang="en-US" dirty="0" smtClean="0"/>
              <a:t>High-level languages (e.g., C)</a:t>
            </a:r>
          </a:p>
          <a:p>
            <a:pPr lvl="2" eaLnBrk="1" hangingPunct="1">
              <a:lnSpc>
                <a:spcPct val="80000"/>
              </a:lnSpc>
            </a:pPr>
            <a:r>
              <a:rPr lang="en-US" altLang="en-US" dirty="0" smtClean="0"/>
              <a:t>Behavioral hardware description languages (e.g., VHDL)</a:t>
            </a:r>
          </a:p>
          <a:p>
            <a:pPr lvl="2" eaLnBrk="1" hangingPunct="1">
              <a:lnSpc>
                <a:spcPct val="80000"/>
              </a:lnSpc>
            </a:pPr>
            <a:r>
              <a:rPr lang="en-US" altLang="en-US" dirty="0" smtClean="0"/>
              <a:t>Structural HDLs (e.g., VHDL)</a:t>
            </a:r>
          </a:p>
          <a:p>
            <a:pPr lvl="2" eaLnBrk="1" hangingPunct="1">
              <a:lnSpc>
                <a:spcPct val="80000"/>
              </a:lnSpc>
            </a:pPr>
            <a:r>
              <a:rPr lang="en-US" altLang="en-US" dirty="0" smtClean="0"/>
              <a:t>State diagrams / logic networks</a:t>
            </a:r>
          </a:p>
          <a:p>
            <a:pPr lvl="1" eaLnBrk="1" hangingPunct="1">
              <a:lnSpc>
                <a:spcPct val="80000"/>
              </a:lnSpc>
            </a:pPr>
            <a:r>
              <a:rPr lang="en-US" altLang="en-US" dirty="0" smtClean="0"/>
              <a:t>Tools:</a:t>
            </a:r>
          </a:p>
          <a:p>
            <a:pPr lvl="2" eaLnBrk="1" hangingPunct="1">
              <a:lnSpc>
                <a:spcPct val="80000"/>
              </a:lnSpc>
            </a:pPr>
            <a:r>
              <a:rPr lang="en-US" altLang="en-US" dirty="0" smtClean="0"/>
              <a:t>Parser</a:t>
            </a:r>
          </a:p>
          <a:p>
            <a:pPr lvl="2" eaLnBrk="1" hangingPunct="1">
              <a:lnSpc>
                <a:spcPct val="80000"/>
              </a:lnSpc>
            </a:pPr>
            <a:r>
              <a:rPr lang="en-US" altLang="en-US" dirty="0" smtClean="0"/>
              <a:t>Library of modules</a:t>
            </a:r>
          </a:p>
          <a:p>
            <a:pPr lvl="1" eaLnBrk="1" hangingPunct="1">
              <a:lnSpc>
                <a:spcPct val="80000"/>
              </a:lnSpc>
            </a:pPr>
            <a:r>
              <a:rPr lang="en-US" altLang="en-US" dirty="0" smtClean="0"/>
              <a:t>Constraints:</a:t>
            </a:r>
          </a:p>
          <a:p>
            <a:pPr lvl="2" eaLnBrk="1" hangingPunct="1">
              <a:lnSpc>
                <a:spcPct val="80000"/>
              </a:lnSpc>
            </a:pPr>
            <a:r>
              <a:rPr lang="en-US" altLang="en-US" dirty="0" smtClean="0"/>
              <a:t>Area constraints (e.g., # modules of a certain type)</a:t>
            </a:r>
          </a:p>
          <a:p>
            <a:pPr lvl="2" eaLnBrk="1" hangingPunct="1">
              <a:lnSpc>
                <a:spcPct val="80000"/>
              </a:lnSpc>
            </a:pPr>
            <a:r>
              <a:rPr lang="en-US" altLang="en-US" dirty="0" smtClean="0"/>
              <a:t>Delay constraints (e.g., set of operations should finish in </a:t>
            </a:r>
            <a:r>
              <a:rPr lang="en-US" altLang="en-US" sz="2400" b="1" dirty="0" smtClean="0">
                <a:latin typeface="Symbol" panose="05050102010706020507" pitchFamily="18" charset="2"/>
              </a:rPr>
              <a:t>l</a:t>
            </a:r>
            <a:r>
              <a:rPr lang="en-US" altLang="en-US" dirty="0" smtClean="0"/>
              <a:t> clock cycles)</a:t>
            </a:r>
          </a:p>
          <a:p>
            <a:pPr lvl="1" eaLnBrk="1" hangingPunct="1">
              <a:lnSpc>
                <a:spcPct val="80000"/>
              </a:lnSpc>
            </a:pPr>
            <a:r>
              <a:rPr lang="en-US" altLang="en-US" dirty="0" smtClean="0"/>
              <a:t>Output:</a:t>
            </a:r>
          </a:p>
          <a:p>
            <a:pPr lvl="2" eaLnBrk="1" hangingPunct="1">
              <a:lnSpc>
                <a:spcPct val="80000"/>
              </a:lnSpc>
            </a:pPr>
            <a:r>
              <a:rPr lang="en-US" altLang="en-US" dirty="0" smtClean="0"/>
              <a:t>Operation scheduling (time) and binding (resource)</a:t>
            </a:r>
          </a:p>
          <a:p>
            <a:pPr lvl="2" eaLnBrk="1" hangingPunct="1">
              <a:lnSpc>
                <a:spcPct val="80000"/>
              </a:lnSpc>
            </a:pPr>
            <a:r>
              <a:rPr lang="en-US" altLang="en-US" dirty="0" smtClean="0"/>
              <a:t>Control generation and detailed interconnections</a:t>
            </a:r>
          </a:p>
        </p:txBody>
      </p:sp>
    </p:spTree>
    <p:extLst>
      <p:ext uri="{BB962C8B-B14F-4D97-AF65-F5344CB8AC3E}">
        <p14:creationId xmlns:p14="http://schemas.microsoft.com/office/powerpoint/2010/main" val="1236104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altLang="en-US" smtClean="0"/>
              <a:t>Hu’s Algorithm</a:t>
            </a:r>
          </a:p>
        </p:txBody>
      </p:sp>
      <p:sp>
        <p:nvSpPr>
          <p:cNvPr id="31749" name="Text Box 10"/>
          <p:cNvSpPr txBox="1">
            <a:spLocks noChangeArrowheads="1"/>
          </p:cNvSpPr>
          <p:nvPr/>
        </p:nvSpPr>
        <p:spPr bwMode="auto">
          <a:xfrm>
            <a:off x="7870825" y="6400800"/>
            <a:ext cx="698500" cy="2460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r" eaLnBrk="1" hangingPunct="1">
              <a:spcBef>
                <a:spcPct val="0"/>
              </a:spcBef>
              <a:buClrTx/>
              <a:buFontTx/>
              <a:buNone/>
            </a:pPr>
            <a:r>
              <a:rPr lang="en-US" altLang="en-US" sz="1600" b="1">
                <a:solidFill>
                  <a:schemeClr val="tx1"/>
                </a:solidFill>
                <a:latin typeface="Arial" panose="020B0604020202020204" pitchFamily="34" charset="0"/>
              </a:rPr>
              <a:t>[</a:t>
            </a:r>
            <a:r>
              <a:rPr lang="en-US" altLang="en-US" sz="1600" b="1">
                <a:solidFill>
                  <a:schemeClr val="tx1"/>
                </a:solidFill>
                <a:latin typeface="Arial" panose="020B0604020202020204" pitchFamily="34" charset="0"/>
                <a:cs typeface="Arial" panose="020B0604020202020204" pitchFamily="34" charset="0"/>
              </a:rPr>
              <a:t>©Dutt</a:t>
            </a:r>
            <a:r>
              <a:rPr lang="en-US" altLang="en-US" sz="1600" b="1">
                <a:solidFill>
                  <a:schemeClr val="tx1"/>
                </a:solidFill>
                <a:latin typeface="Arial" panose="020B0604020202020204" pitchFamily="34" charset="0"/>
              </a:rPr>
              <a:t>]</a:t>
            </a:r>
          </a:p>
        </p:txBody>
      </p:sp>
      <p:sp>
        <p:nvSpPr>
          <p:cNvPr id="31750" name="TextBox 1"/>
          <p:cNvSpPr txBox="1">
            <a:spLocks noChangeArrowheads="1"/>
          </p:cNvSpPr>
          <p:nvPr/>
        </p:nvSpPr>
        <p:spPr bwMode="auto">
          <a:xfrm>
            <a:off x="213570" y="1484784"/>
            <a:ext cx="87074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en-US" altLang="en-US" sz="1800" dirty="0">
                <a:solidFill>
                  <a:schemeClr val="tx1"/>
                </a:solidFill>
                <a:latin typeface="Calibri" panose="020F0502020204030204" pitchFamily="34" charset="0"/>
              </a:rPr>
              <a:t>Why is Hu’s optimal for all operations of the same type?</a:t>
            </a:r>
          </a:p>
          <a:p>
            <a:pPr eaLnBrk="1" hangingPunct="1">
              <a:spcBef>
                <a:spcPct val="0"/>
              </a:spcBef>
              <a:buClrTx/>
            </a:pPr>
            <a:r>
              <a:rPr lang="en-US" altLang="en-US" sz="1800" dirty="0">
                <a:solidFill>
                  <a:schemeClr val="tx1"/>
                </a:solidFill>
                <a:latin typeface="Calibri" panose="020F0502020204030204" pitchFamily="34" charset="0"/>
              </a:rPr>
              <a:t>First note:  In our earlier heuristic of breaking ties, the situation of two competing operations u1, u2 w/ the same label (distance to sink) having  sibling output times to the most-critical children that affect the availability  of their children w1, w2 differently will never occur, as all </a:t>
            </a:r>
            <a:r>
              <a:rPr lang="en-US" altLang="en-US" sz="1800" dirty="0" err="1">
                <a:solidFill>
                  <a:schemeClr val="tx1"/>
                </a:solidFill>
                <a:latin typeface="Calibri" panose="020F0502020204030204" pitchFamily="34" charset="0"/>
              </a:rPr>
              <a:t>opers</a:t>
            </a:r>
            <a:r>
              <a:rPr lang="en-US" altLang="en-US" sz="1800" dirty="0">
                <a:solidFill>
                  <a:schemeClr val="tx1"/>
                </a:solidFill>
                <a:latin typeface="Calibri" panose="020F0502020204030204" pitchFamily="34" charset="0"/>
              </a:rPr>
              <a:t>  w/ higher labels than w1, w2 will be scheduled before either of w1, w2 (by the algorithm + all </a:t>
            </a:r>
            <a:r>
              <a:rPr lang="en-US" altLang="en-US" sz="1800" dirty="0" err="1">
                <a:solidFill>
                  <a:schemeClr val="tx1"/>
                </a:solidFill>
                <a:latin typeface="Calibri" panose="020F0502020204030204" pitchFamily="34" charset="0"/>
              </a:rPr>
              <a:t>opers</a:t>
            </a:r>
            <a:r>
              <a:rPr lang="en-US" altLang="en-US" sz="1800" dirty="0">
                <a:solidFill>
                  <a:schemeClr val="tx1"/>
                </a:solidFill>
                <a:latin typeface="Calibri" panose="020F0502020204030204" pitchFamily="34" charset="0"/>
              </a:rPr>
              <a:t> being the same type, this is also possible w/o wasting resource/FU execute cycles), making it possible to schedule w1, w2 at the same cc based on both the algorithm (note that w1, w2 also have the same label) and availability of resources (any of which w1, w2 can be scheduled on, as they are all of the same type—this may not be the case if w1, w2 are of different types , as then it is possible for an FU for one to be available when w1, w2 are, but not for the other).</a:t>
            </a:r>
          </a:p>
          <a:p>
            <a:pPr eaLnBrk="1" hangingPunct="1">
              <a:spcBef>
                <a:spcPct val="0"/>
              </a:spcBef>
              <a:buClrTx/>
            </a:pPr>
            <a:r>
              <a:rPr lang="en-US" altLang="en-US" sz="1800" dirty="0">
                <a:solidFill>
                  <a:schemeClr val="tx1"/>
                </a:solidFill>
                <a:latin typeface="Calibri" panose="020F0502020204030204" pitchFamily="34" charset="0"/>
              </a:rPr>
              <a:t>We can prove by induction on the label of two nodes u1, u2 that if only one FU is available, scheduling either on it will result in the same solution in terms of the final latency (the induction step for label l = k is shown in the figure below). This argument can then be extended by a double induction on the number of nodes that have the same label and a triple induction on the number FUs available for them.</a:t>
            </a:r>
          </a:p>
        </p:txBody>
      </p:sp>
    </p:spTree>
    <p:extLst>
      <p:ext uri="{BB962C8B-B14F-4D97-AF65-F5344CB8AC3E}">
        <p14:creationId xmlns:p14="http://schemas.microsoft.com/office/powerpoint/2010/main" val="1100427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altLang="en-US" smtClean="0"/>
              <a:t>Hu’s Algorithm</a:t>
            </a:r>
          </a:p>
        </p:txBody>
      </p:sp>
      <p:sp>
        <p:nvSpPr>
          <p:cNvPr id="32773" name="Text Box 10"/>
          <p:cNvSpPr txBox="1">
            <a:spLocks noChangeArrowheads="1"/>
          </p:cNvSpPr>
          <p:nvPr/>
        </p:nvSpPr>
        <p:spPr bwMode="auto">
          <a:xfrm>
            <a:off x="7870825" y="6400800"/>
            <a:ext cx="698500" cy="2460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r" eaLnBrk="1" hangingPunct="1">
              <a:spcBef>
                <a:spcPct val="0"/>
              </a:spcBef>
              <a:buClrTx/>
              <a:buFontTx/>
              <a:buNone/>
            </a:pPr>
            <a:r>
              <a:rPr lang="en-US" altLang="en-US" sz="1600" b="1">
                <a:solidFill>
                  <a:schemeClr val="tx1"/>
                </a:solidFill>
                <a:latin typeface="Arial" panose="020B0604020202020204" pitchFamily="34" charset="0"/>
              </a:rPr>
              <a:t>[</a:t>
            </a:r>
            <a:r>
              <a:rPr lang="en-US" altLang="en-US" sz="1600" b="1">
                <a:solidFill>
                  <a:schemeClr val="tx1"/>
                </a:solidFill>
                <a:latin typeface="Arial" panose="020B0604020202020204" pitchFamily="34" charset="0"/>
                <a:cs typeface="Arial" panose="020B0604020202020204" pitchFamily="34" charset="0"/>
              </a:rPr>
              <a:t>©Dutt</a:t>
            </a:r>
            <a:r>
              <a:rPr lang="en-US" altLang="en-US" sz="1600" b="1">
                <a:solidFill>
                  <a:schemeClr val="tx1"/>
                </a:solidFill>
                <a:latin typeface="Arial" panose="020B0604020202020204" pitchFamily="34" charset="0"/>
              </a:rPr>
              <a:t>]</a:t>
            </a:r>
          </a:p>
        </p:txBody>
      </p:sp>
      <p:grpSp>
        <p:nvGrpSpPr>
          <p:cNvPr id="32774" name="Group 16"/>
          <p:cNvGrpSpPr>
            <a:grpSpLocks/>
          </p:cNvGrpSpPr>
          <p:nvPr/>
        </p:nvGrpSpPr>
        <p:grpSpPr bwMode="auto">
          <a:xfrm>
            <a:off x="6332538" y="1204913"/>
            <a:ext cx="2811462" cy="2143125"/>
            <a:chOff x="2012301" y="4046233"/>
            <a:chExt cx="3138318" cy="2444761"/>
          </a:xfrm>
        </p:grpSpPr>
        <p:sp>
          <p:nvSpPr>
            <p:cNvPr id="32776" name="Oval 2"/>
            <p:cNvSpPr>
              <a:spLocks noChangeArrowheads="1"/>
            </p:cNvSpPr>
            <p:nvPr/>
          </p:nvSpPr>
          <p:spPr bwMode="auto">
            <a:xfrm>
              <a:off x="2883159" y="4114799"/>
              <a:ext cx="279918" cy="270588"/>
            </a:xfrm>
            <a:prstGeom prst="ellipse">
              <a:avLst/>
            </a:prstGeom>
            <a:solidFill>
              <a:srgbClr val="FF9900"/>
            </a:solidFill>
            <a:ln w="19050"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k</a:t>
              </a:r>
            </a:p>
          </p:txBody>
        </p:sp>
        <p:sp>
          <p:nvSpPr>
            <p:cNvPr id="32777" name="Oval 17"/>
            <p:cNvSpPr>
              <a:spLocks noChangeArrowheads="1"/>
            </p:cNvSpPr>
            <p:nvPr/>
          </p:nvSpPr>
          <p:spPr bwMode="auto">
            <a:xfrm>
              <a:off x="4024604" y="4127239"/>
              <a:ext cx="279918" cy="270588"/>
            </a:xfrm>
            <a:prstGeom prst="ellipse">
              <a:avLst/>
            </a:prstGeom>
            <a:solidFill>
              <a:srgbClr val="FF9900"/>
            </a:solidFill>
            <a:ln w="19050"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k</a:t>
              </a:r>
            </a:p>
          </p:txBody>
        </p:sp>
        <p:sp>
          <p:nvSpPr>
            <p:cNvPr id="32778" name="Oval 18"/>
            <p:cNvSpPr>
              <a:spLocks noChangeArrowheads="1"/>
            </p:cNvSpPr>
            <p:nvPr/>
          </p:nvSpPr>
          <p:spPr bwMode="auto">
            <a:xfrm>
              <a:off x="4121021" y="4755501"/>
              <a:ext cx="279918" cy="270588"/>
            </a:xfrm>
            <a:prstGeom prst="ellipse">
              <a:avLst/>
            </a:prstGeom>
            <a:solidFill>
              <a:srgbClr val="FF9900"/>
            </a:solidFill>
            <a:ln w="19050"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100">
                  <a:solidFill>
                    <a:schemeClr val="tx1"/>
                  </a:solidFill>
                  <a:latin typeface="Lucida Sans Unicode" panose="020B0602030504020204" pitchFamily="34" charset="0"/>
                </a:rPr>
                <a:t>k-1</a:t>
              </a:r>
            </a:p>
          </p:txBody>
        </p:sp>
        <p:sp>
          <p:nvSpPr>
            <p:cNvPr id="32779" name="Oval 19"/>
            <p:cNvSpPr>
              <a:spLocks noChangeArrowheads="1"/>
            </p:cNvSpPr>
            <p:nvPr/>
          </p:nvSpPr>
          <p:spPr bwMode="auto">
            <a:xfrm>
              <a:off x="2724540" y="4767942"/>
              <a:ext cx="279918" cy="270588"/>
            </a:xfrm>
            <a:prstGeom prst="ellipse">
              <a:avLst/>
            </a:prstGeom>
            <a:solidFill>
              <a:srgbClr val="FF9900"/>
            </a:solidFill>
            <a:ln w="19050"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100">
                  <a:solidFill>
                    <a:schemeClr val="tx1"/>
                  </a:solidFill>
                  <a:latin typeface="Lucida Sans Unicode" panose="020B0602030504020204" pitchFamily="34" charset="0"/>
                </a:rPr>
                <a:t>k-1</a:t>
              </a:r>
            </a:p>
          </p:txBody>
        </p:sp>
        <p:cxnSp>
          <p:nvCxnSpPr>
            <p:cNvPr id="32780" name="Straight Arrow Connector 4"/>
            <p:cNvCxnSpPr>
              <a:cxnSpLocks noChangeShapeType="1"/>
              <a:stCxn id="32777" idx="4"/>
              <a:endCxn id="32778" idx="0"/>
            </p:cNvCxnSpPr>
            <p:nvPr/>
          </p:nvCxnSpPr>
          <p:spPr bwMode="auto">
            <a:xfrm>
              <a:off x="4164563" y="4397827"/>
              <a:ext cx="96417" cy="357674"/>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1" name="Straight Arrow Connector 6"/>
            <p:cNvCxnSpPr>
              <a:cxnSpLocks noChangeShapeType="1"/>
              <a:stCxn id="32776" idx="4"/>
              <a:endCxn id="32779" idx="0"/>
            </p:cNvCxnSpPr>
            <p:nvPr/>
          </p:nvCxnSpPr>
          <p:spPr bwMode="auto">
            <a:xfrm flipH="1">
              <a:off x="2864499" y="4385387"/>
              <a:ext cx="158619" cy="382555"/>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82" name="Freeform 7"/>
            <p:cNvSpPr>
              <a:spLocks/>
            </p:cNvSpPr>
            <p:nvPr/>
          </p:nvSpPr>
          <p:spPr bwMode="auto">
            <a:xfrm>
              <a:off x="2911151" y="5038531"/>
              <a:ext cx="1091682" cy="1268963"/>
            </a:xfrm>
            <a:custGeom>
              <a:avLst/>
              <a:gdLst>
                <a:gd name="T0" fmla="*/ 0 w 1091682"/>
                <a:gd name="T1" fmla="*/ 0 h 1268963"/>
                <a:gd name="T2" fmla="*/ 167951 w 1091682"/>
                <a:gd name="T3" fmla="*/ 186612 h 1268963"/>
                <a:gd name="T4" fmla="*/ 46653 w 1091682"/>
                <a:gd name="T5" fmla="*/ 391885 h 1268963"/>
                <a:gd name="T6" fmla="*/ 466531 w 1091682"/>
                <a:gd name="T7" fmla="*/ 522514 h 1268963"/>
                <a:gd name="T8" fmla="*/ 345233 w 1091682"/>
                <a:gd name="T9" fmla="*/ 895738 h 1268963"/>
                <a:gd name="T10" fmla="*/ 1091682 w 1091682"/>
                <a:gd name="T11" fmla="*/ 1268963 h 12689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1682" h="1268963">
                  <a:moveTo>
                    <a:pt x="0" y="0"/>
                  </a:moveTo>
                  <a:cubicBezTo>
                    <a:pt x="80088" y="60649"/>
                    <a:pt x="160176" y="121298"/>
                    <a:pt x="167951" y="186612"/>
                  </a:cubicBezTo>
                  <a:cubicBezTo>
                    <a:pt x="175726" y="251926"/>
                    <a:pt x="-3110" y="335901"/>
                    <a:pt x="46653" y="391885"/>
                  </a:cubicBezTo>
                  <a:cubicBezTo>
                    <a:pt x="96416" y="447869"/>
                    <a:pt x="416768" y="438539"/>
                    <a:pt x="466531" y="522514"/>
                  </a:cubicBezTo>
                  <a:cubicBezTo>
                    <a:pt x="516294" y="606490"/>
                    <a:pt x="241041" y="771330"/>
                    <a:pt x="345233" y="895738"/>
                  </a:cubicBezTo>
                  <a:cubicBezTo>
                    <a:pt x="449425" y="1020146"/>
                    <a:pt x="770553" y="1144554"/>
                    <a:pt x="1091682" y="1268963"/>
                  </a:cubicBezTo>
                </a:path>
              </a:pathLst>
            </a:custGeom>
            <a:noFill/>
            <a:ln w="2857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83" name="Oval 25"/>
            <p:cNvSpPr>
              <a:spLocks noChangeArrowheads="1"/>
            </p:cNvSpPr>
            <p:nvPr/>
          </p:nvSpPr>
          <p:spPr bwMode="auto">
            <a:xfrm>
              <a:off x="4009053" y="6220406"/>
              <a:ext cx="279918" cy="270588"/>
            </a:xfrm>
            <a:prstGeom prst="ellipse">
              <a:avLst/>
            </a:prstGeom>
            <a:solidFill>
              <a:srgbClr val="FF9900"/>
            </a:solidFill>
            <a:ln w="19050"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0</a:t>
              </a:r>
            </a:p>
          </p:txBody>
        </p:sp>
        <p:sp>
          <p:nvSpPr>
            <p:cNvPr id="32784" name="Freeform 8"/>
            <p:cNvSpPr>
              <a:spLocks/>
            </p:cNvSpPr>
            <p:nvPr/>
          </p:nvSpPr>
          <p:spPr bwMode="auto">
            <a:xfrm>
              <a:off x="4114027" y="5019869"/>
              <a:ext cx="365387" cy="1194319"/>
            </a:xfrm>
            <a:custGeom>
              <a:avLst/>
              <a:gdLst>
                <a:gd name="T0" fmla="*/ 178055 w 365387"/>
                <a:gd name="T1" fmla="*/ 0 h 1194319"/>
                <a:gd name="T2" fmla="*/ 38095 w 365387"/>
                <a:gd name="T3" fmla="*/ 139960 h 1194319"/>
                <a:gd name="T4" fmla="*/ 262030 w 365387"/>
                <a:gd name="T5" fmla="*/ 307911 h 1194319"/>
                <a:gd name="T6" fmla="*/ 773 w 365387"/>
                <a:gd name="T7" fmla="*/ 559837 h 1194319"/>
                <a:gd name="T8" fmla="*/ 364667 w 365387"/>
                <a:gd name="T9" fmla="*/ 727788 h 1194319"/>
                <a:gd name="T10" fmla="*/ 75418 w 365387"/>
                <a:gd name="T11" fmla="*/ 1194319 h 1194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5387" h="1194319">
                  <a:moveTo>
                    <a:pt x="178055" y="0"/>
                  </a:moveTo>
                  <a:cubicBezTo>
                    <a:pt x="101077" y="44321"/>
                    <a:pt x="24099" y="88642"/>
                    <a:pt x="38095" y="139960"/>
                  </a:cubicBezTo>
                  <a:cubicBezTo>
                    <a:pt x="52091" y="191278"/>
                    <a:pt x="268250" y="237932"/>
                    <a:pt x="262030" y="307911"/>
                  </a:cubicBezTo>
                  <a:cubicBezTo>
                    <a:pt x="255810" y="377891"/>
                    <a:pt x="-16333" y="489858"/>
                    <a:pt x="773" y="559837"/>
                  </a:cubicBezTo>
                  <a:cubicBezTo>
                    <a:pt x="17879" y="629817"/>
                    <a:pt x="352226" y="622041"/>
                    <a:pt x="364667" y="727788"/>
                  </a:cubicBezTo>
                  <a:cubicBezTo>
                    <a:pt x="377108" y="833535"/>
                    <a:pt x="226263" y="1013927"/>
                    <a:pt x="75418" y="1194319"/>
                  </a:cubicBezTo>
                </a:path>
              </a:pathLst>
            </a:custGeom>
            <a:noFill/>
            <a:ln w="2857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785" name="Oval 27"/>
            <p:cNvSpPr>
              <a:spLocks noChangeArrowheads="1"/>
            </p:cNvSpPr>
            <p:nvPr/>
          </p:nvSpPr>
          <p:spPr bwMode="auto">
            <a:xfrm>
              <a:off x="4808213" y="4046233"/>
              <a:ext cx="279913" cy="269874"/>
            </a:xfrm>
            <a:prstGeom prst="ellipse">
              <a:avLst/>
            </a:prstGeom>
            <a:solidFill>
              <a:srgbClr val="FF9900"/>
            </a:solidFill>
            <a:ln w="19050"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800">
                  <a:solidFill>
                    <a:schemeClr val="tx1"/>
                  </a:solidFill>
                  <a:latin typeface="Lucida Sans Unicode" panose="020B0602030504020204" pitchFamily="34" charset="0"/>
                </a:rPr>
                <a:t>&gt;=k</a:t>
              </a:r>
            </a:p>
          </p:txBody>
        </p:sp>
        <p:sp>
          <p:nvSpPr>
            <p:cNvPr id="32786" name="Oval 28"/>
            <p:cNvSpPr>
              <a:spLocks noChangeArrowheads="1"/>
            </p:cNvSpPr>
            <p:nvPr/>
          </p:nvSpPr>
          <p:spPr bwMode="auto">
            <a:xfrm>
              <a:off x="2012301" y="4093028"/>
              <a:ext cx="279918" cy="270588"/>
            </a:xfrm>
            <a:prstGeom prst="ellipse">
              <a:avLst/>
            </a:prstGeom>
            <a:solidFill>
              <a:srgbClr val="FF9900"/>
            </a:solidFill>
            <a:ln w="19050"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800">
                  <a:solidFill>
                    <a:schemeClr val="tx1"/>
                  </a:solidFill>
                  <a:latin typeface="Lucida Sans Unicode" panose="020B0602030504020204" pitchFamily="34" charset="0"/>
                </a:rPr>
                <a:t>&gt;=k</a:t>
              </a:r>
            </a:p>
          </p:txBody>
        </p:sp>
        <p:cxnSp>
          <p:nvCxnSpPr>
            <p:cNvPr id="32787" name="Straight Arrow Connector 10"/>
            <p:cNvCxnSpPr>
              <a:cxnSpLocks noChangeShapeType="1"/>
              <a:stCxn id="32785" idx="4"/>
              <a:endCxn id="32778" idx="7"/>
            </p:cNvCxnSpPr>
            <p:nvPr/>
          </p:nvCxnSpPr>
          <p:spPr bwMode="auto">
            <a:xfrm flipH="1">
              <a:off x="4359946" y="4316107"/>
              <a:ext cx="588224" cy="479022"/>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8" name="Straight Arrow Connector 12"/>
            <p:cNvCxnSpPr>
              <a:cxnSpLocks noChangeShapeType="1"/>
              <a:stCxn id="32786" idx="4"/>
              <a:endCxn id="32779" idx="1"/>
            </p:cNvCxnSpPr>
            <p:nvPr/>
          </p:nvCxnSpPr>
          <p:spPr bwMode="auto">
            <a:xfrm>
              <a:off x="2152260" y="4363616"/>
              <a:ext cx="613273" cy="443953"/>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89" name="TextBox 14"/>
            <p:cNvSpPr txBox="1">
              <a:spLocks noChangeArrowheads="1"/>
            </p:cNvSpPr>
            <p:nvPr/>
          </p:nvSpPr>
          <p:spPr bwMode="auto">
            <a:xfrm>
              <a:off x="3112782" y="4161453"/>
              <a:ext cx="3786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u1</a:t>
              </a:r>
            </a:p>
          </p:txBody>
        </p:sp>
        <p:sp>
          <p:nvSpPr>
            <p:cNvPr id="32790" name="TextBox 34"/>
            <p:cNvSpPr txBox="1">
              <a:spLocks noChangeArrowheads="1"/>
            </p:cNvSpPr>
            <p:nvPr/>
          </p:nvSpPr>
          <p:spPr bwMode="auto">
            <a:xfrm>
              <a:off x="3713052" y="4145902"/>
              <a:ext cx="3786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u2</a:t>
              </a:r>
            </a:p>
          </p:txBody>
        </p:sp>
        <p:sp>
          <p:nvSpPr>
            <p:cNvPr id="32791" name="TextBox 35"/>
            <p:cNvSpPr txBox="1">
              <a:spLocks noChangeArrowheads="1"/>
            </p:cNvSpPr>
            <p:nvPr/>
          </p:nvSpPr>
          <p:spPr bwMode="auto">
            <a:xfrm>
              <a:off x="3770255" y="4755502"/>
              <a:ext cx="4010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w2</a:t>
              </a:r>
            </a:p>
          </p:txBody>
        </p:sp>
        <p:sp>
          <p:nvSpPr>
            <p:cNvPr id="32792" name="TextBox 36"/>
            <p:cNvSpPr txBox="1">
              <a:spLocks noChangeArrowheads="1"/>
            </p:cNvSpPr>
            <p:nvPr/>
          </p:nvSpPr>
          <p:spPr bwMode="auto">
            <a:xfrm>
              <a:off x="3036247" y="4730621"/>
              <a:ext cx="4010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w1</a:t>
              </a:r>
            </a:p>
          </p:txBody>
        </p:sp>
        <p:sp>
          <p:nvSpPr>
            <p:cNvPr id="32793" name="TextBox 37"/>
            <p:cNvSpPr txBox="1">
              <a:spLocks noChangeArrowheads="1"/>
            </p:cNvSpPr>
            <p:nvPr/>
          </p:nvSpPr>
          <p:spPr bwMode="auto">
            <a:xfrm>
              <a:off x="4885803" y="4317199"/>
              <a:ext cx="2648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y</a:t>
              </a:r>
            </a:p>
          </p:txBody>
        </p:sp>
        <p:sp>
          <p:nvSpPr>
            <p:cNvPr id="32794" name="TextBox 38"/>
            <p:cNvSpPr txBox="1">
              <a:spLocks noChangeArrowheads="1"/>
            </p:cNvSpPr>
            <p:nvPr/>
          </p:nvSpPr>
          <p:spPr bwMode="auto">
            <a:xfrm>
              <a:off x="2316499" y="4108579"/>
              <a:ext cx="2792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x</a:t>
              </a:r>
            </a:p>
          </p:txBody>
        </p:sp>
        <p:sp>
          <p:nvSpPr>
            <p:cNvPr id="32795" name="TextBox 39"/>
            <p:cNvSpPr txBox="1">
              <a:spLocks noChangeArrowheads="1"/>
            </p:cNvSpPr>
            <p:nvPr/>
          </p:nvSpPr>
          <p:spPr bwMode="auto">
            <a:xfrm>
              <a:off x="4289825" y="6170644"/>
              <a:ext cx="4940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sink</a:t>
              </a:r>
            </a:p>
          </p:txBody>
        </p:sp>
      </p:grpSp>
      <p:sp>
        <p:nvSpPr>
          <p:cNvPr id="16" name="TextBox 15"/>
          <p:cNvSpPr txBox="1"/>
          <p:nvPr/>
        </p:nvSpPr>
        <p:spPr>
          <a:xfrm>
            <a:off x="190610" y="1305917"/>
            <a:ext cx="6503987" cy="5410200"/>
          </a:xfrm>
          <a:prstGeom prst="rect">
            <a:avLst/>
          </a:prstGeom>
          <a:noFill/>
        </p:spPr>
        <p:txBody>
          <a:bodyPr>
            <a:spAutoFit/>
          </a:bodyPr>
          <a:lstStyle/>
          <a:p>
            <a:pPr algn="l">
              <a:lnSpc>
                <a:spcPct val="90000"/>
              </a:lnSpc>
              <a:defRPr/>
            </a:pPr>
            <a:r>
              <a:rPr lang="en-US" sz="1600" b="1" dirty="0">
                <a:solidFill>
                  <a:srgbClr val="7030A0"/>
                </a:solidFill>
              </a:rPr>
              <a:t>We prove only the tied label part: Given only one FU (in</a:t>
            </a:r>
          </a:p>
          <a:p>
            <a:pPr algn="l">
              <a:lnSpc>
                <a:spcPct val="90000"/>
              </a:lnSpc>
              <a:defRPr/>
            </a:pPr>
            <a:r>
              <a:rPr lang="en-US" sz="1600" b="1" dirty="0">
                <a:solidFill>
                  <a:srgbClr val="7030A0"/>
                </a:solidFill>
              </a:rPr>
              <a:t>general, a limited number) we will get the same latency irrespective of which node we schedule first.</a:t>
            </a:r>
          </a:p>
          <a:p>
            <a:pPr algn="l">
              <a:lnSpc>
                <a:spcPct val="90000"/>
              </a:lnSpc>
              <a:defRPr/>
            </a:pPr>
            <a:r>
              <a:rPr lang="en-US" sz="1600" b="1" i="1" dirty="0">
                <a:solidFill>
                  <a:srgbClr val="7030A0"/>
                </a:solidFill>
              </a:rPr>
              <a:t>Proof Outline</a:t>
            </a:r>
            <a:r>
              <a:rPr lang="en-US" sz="1600" b="1" dirty="0">
                <a:solidFill>
                  <a:srgbClr val="7030A0"/>
                </a:solidFill>
              </a:rPr>
              <a:t>: Assume true for node labels &lt; k (easy to prove base case, </a:t>
            </a:r>
            <a:r>
              <a:rPr lang="en-US" sz="1600" b="1" dirty="0" err="1">
                <a:solidFill>
                  <a:srgbClr val="7030A0"/>
                </a:solidFill>
              </a:rPr>
              <a:t>dist</a:t>
            </a:r>
            <a:r>
              <a:rPr lang="en-US" sz="1600" b="1" dirty="0">
                <a:solidFill>
                  <a:srgbClr val="7030A0"/>
                </a:solidFill>
              </a:rPr>
              <a:t>=1)</a:t>
            </a:r>
          </a:p>
          <a:p>
            <a:pPr marL="171450" indent="-171450" algn="l">
              <a:lnSpc>
                <a:spcPct val="90000"/>
              </a:lnSpc>
              <a:buFont typeface="Arial" panose="020B0604020202020204" pitchFamily="34" charset="0"/>
              <a:buChar char="•"/>
              <a:defRPr/>
            </a:pPr>
            <a:r>
              <a:rPr lang="en-US" sz="1600" b="1" dirty="0">
                <a:solidFill>
                  <a:srgbClr val="7030A0"/>
                </a:solidFill>
              </a:rPr>
              <a:t>One FU avail for u1 and u2, both being avail @ time </a:t>
            </a:r>
            <a:r>
              <a:rPr lang="en-US" sz="1600" b="1" dirty="0" err="1">
                <a:solidFill>
                  <a:srgbClr val="7030A0"/>
                </a:solidFill>
              </a:rPr>
              <a:t>ti</a:t>
            </a:r>
            <a:r>
              <a:rPr lang="en-US" sz="1600" b="1" dirty="0">
                <a:solidFill>
                  <a:srgbClr val="7030A0"/>
                </a:solidFill>
              </a:rPr>
              <a:t> (which is latency so far).</a:t>
            </a:r>
          </a:p>
          <a:p>
            <a:pPr marL="171450" indent="-171450" algn="l">
              <a:lnSpc>
                <a:spcPct val="90000"/>
              </a:lnSpc>
              <a:buFont typeface="Arial" panose="020B0604020202020204" pitchFamily="34" charset="0"/>
              <a:buChar char="•"/>
              <a:defRPr/>
            </a:pPr>
            <a:r>
              <a:rPr lang="en-US" sz="1600" b="1" dirty="0">
                <a:solidFill>
                  <a:srgbClr val="7030A0"/>
                </a:solidFill>
              </a:rPr>
              <a:t>There exists at least one child w1 of u1 and w2 of u2 w/ labels k-1.</a:t>
            </a:r>
          </a:p>
          <a:p>
            <a:pPr marL="171450" indent="-171450" algn="l">
              <a:lnSpc>
                <a:spcPct val="90000"/>
              </a:lnSpc>
              <a:buFont typeface="Arial" panose="020B0604020202020204" pitchFamily="34" charset="0"/>
              <a:buChar char="•"/>
              <a:defRPr/>
            </a:pPr>
            <a:r>
              <a:rPr lang="en-US" sz="1600" b="1" dirty="0">
                <a:solidFill>
                  <a:srgbClr val="7030A0"/>
                </a:solidFill>
              </a:rPr>
              <a:t>If after scheduling u1 @ </a:t>
            </a:r>
            <a:r>
              <a:rPr lang="en-US" sz="1600" b="1" dirty="0" err="1">
                <a:solidFill>
                  <a:srgbClr val="7030A0"/>
                </a:solidFill>
              </a:rPr>
              <a:t>ti</a:t>
            </a:r>
            <a:r>
              <a:rPr lang="en-US" sz="1600" b="1" dirty="0">
                <a:solidFill>
                  <a:srgbClr val="7030A0"/>
                </a:solidFill>
              </a:rPr>
              <a:t>, w1 becomes available at </a:t>
            </a:r>
            <a:r>
              <a:rPr lang="en-US" sz="1600" b="1" dirty="0" err="1">
                <a:solidFill>
                  <a:srgbClr val="7030A0"/>
                </a:solidFill>
              </a:rPr>
              <a:t>tj</a:t>
            </a:r>
            <a:r>
              <a:rPr lang="en-US" sz="1600" b="1" dirty="0">
                <a:solidFill>
                  <a:srgbClr val="7030A0"/>
                </a:solidFill>
              </a:rPr>
              <a:t> &gt; </a:t>
            </a:r>
            <a:r>
              <a:rPr lang="en-US" sz="1600" b="1" dirty="0" err="1">
                <a:solidFill>
                  <a:srgbClr val="7030A0"/>
                </a:solidFill>
              </a:rPr>
              <a:t>ti</a:t>
            </a:r>
            <a:r>
              <a:rPr lang="en-US" sz="1600" b="1" dirty="0">
                <a:solidFill>
                  <a:srgbClr val="7030A0"/>
                </a:solidFill>
              </a:rPr>
              <a:t> along w/an FU for it, then w2 will also become available along with an FU for it @ </a:t>
            </a:r>
            <a:r>
              <a:rPr lang="en-US" sz="1600" b="1" dirty="0" err="1">
                <a:solidFill>
                  <a:srgbClr val="7030A0"/>
                </a:solidFill>
              </a:rPr>
              <a:t>tj</a:t>
            </a:r>
            <a:r>
              <a:rPr lang="en-US" sz="1600" b="1" dirty="0">
                <a:solidFill>
                  <a:srgbClr val="7030A0"/>
                </a:solidFill>
              </a:rPr>
              <a:t>. This is because the same set of </a:t>
            </a:r>
            <a:r>
              <a:rPr lang="en-US" sz="1600" b="1" dirty="0" err="1">
                <a:solidFill>
                  <a:srgbClr val="7030A0"/>
                </a:solidFill>
              </a:rPr>
              <a:t>opers</a:t>
            </a:r>
            <a:r>
              <a:rPr lang="en-US" sz="1600" b="1" dirty="0">
                <a:solidFill>
                  <a:srgbClr val="7030A0"/>
                </a:solidFill>
              </a:rPr>
              <a:t> have to be scheduled on the same FU before w1, w2 can be available w/ an FU for them, are exactly the same.</a:t>
            </a:r>
          </a:p>
          <a:p>
            <a:pPr marL="171450" indent="-171450" algn="l">
              <a:lnSpc>
                <a:spcPct val="90000"/>
              </a:lnSpc>
              <a:buFont typeface="Arial" panose="020B0604020202020204" pitchFamily="34" charset="0"/>
              <a:buChar char="•"/>
              <a:defRPr/>
            </a:pPr>
            <a:r>
              <a:rPr lang="en-US" sz="1600" b="1" dirty="0">
                <a:solidFill>
                  <a:srgbClr val="7030A0"/>
                </a:solidFill>
              </a:rPr>
              <a:t>Further, if u2 instead of u1 is scheduled at </a:t>
            </a:r>
            <a:r>
              <a:rPr lang="en-US" sz="1600" b="1" dirty="0" err="1">
                <a:solidFill>
                  <a:srgbClr val="7030A0"/>
                </a:solidFill>
              </a:rPr>
              <a:t>ti</a:t>
            </a:r>
            <a:r>
              <a:rPr lang="en-US" sz="1600" b="1" dirty="0">
                <a:solidFill>
                  <a:srgbClr val="7030A0"/>
                </a:solidFill>
              </a:rPr>
              <a:t>, the situation </a:t>
            </a:r>
            <a:r>
              <a:rPr lang="en-US" sz="1600" b="1" dirty="0" err="1">
                <a:solidFill>
                  <a:srgbClr val="7030A0"/>
                </a:solidFill>
              </a:rPr>
              <a:t>wrt</a:t>
            </a:r>
            <a:r>
              <a:rPr lang="en-US" sz="1600" b="1" dirty="0">
                <a:solidFill>
                  <a:srgbClr val="7030A0"/>
                </a:solidFill>
              </a:rPr>
              <a:t> availability of w1, w2 along w/ an FU available for them will also be at the same time </a:t>
            </a:r>
            <a:r>
              <a:rPr lang="en-US" sz="1600" b="1" dirty="0" err="1">
                <a:solidFill>
                  <a:srgbClr val="7030A0"/>
                </a:solidFill>
              </a:rPr>
              <a:t>tj</a:t>
            </a:r>
            <a:r>
              <a:rPr lang="en-US" sz="1600" b="1" dirty="0">
                <a:solidFill>
                  <a:srgbClr val="7030A0"/>
                </a:solidFill>
              </a:rPr>
              <a:t> as above as again, exactly the same set of </a:t>
            </a:r>
            <a:r>
              <a:rPr lang="en-US" sz="1600" b="1" dirty="0" err="1">
                <a:solidFill>
                  <a:srgbClr val="7030A0"/>
                </a:solidFill>
              </a:rPr>
              <a:t>opers</a:t>
            </a:r>
            <a:r>
              <a:rPr lang="en-US" sz="1600" b="1" dirty="0">
                <a:solidFill>
                  <a:srgbClr val="7030A0"/>
                </a:solidFill>
              </a:rPr>
              <a:t> will need to be scheduled as in the above case before  w1 and w2 are available along with an FU for them.</a:t>
            </a:r>
          </a:p>
          <a:p>
            <a:pPr marL="171450" indent="-171450" algn="l">
              <a:lnSpc>
                <a:spcPct val="90000"/>
              </a:lnSpc>
              <a:buFont typeface="Arial" panose="020B0604020202020204" pitchFamily="34" charset="0"/>
              <a:buChar char="•"/>
              <a:defRPr/>
            </a:pPr>
            <a:r>
              <a:rPr lang="en-US" sz="1600" b="1" dirty="0">
                <a:solidFill>
                  <a:srgbClr val="7030A0"/>
                </a:solidFill>
              </a:rPr>
              <a:t>If only one FU is available for w1, w2 (both have label k-1) at </a:t>
            </a:r>
            <a:r>
              <a:rPr lang="en-US" sz="1600" b="1" dirty="0" err="1">
                <a:solidFill>
                  <a:srgbClr val="7030A0"/>
                </a:solidFill>
              </a:rPr>
              <a:t>tj</a:t>
            </a:r>
            <a:r>
              <a:rPr lang="en-US" sz="1600" b="1" dirty="0">
                <a:solidFill>
                  <a:srgbClr val="7030A0"/>
                </a:solidFill>
              </a:rPr>
              <a:t> in either of the above cases, we will be optimal irrespective of whether we schedule w1 or w2 on it, according to the induction hypothesis for labels &lt;= k-1</a:t>
            </a:r>
          </a:p>
        </p:txBody>
      </p:sp>
    </p:spTree>
    <p:extLst>
      <p:ext uri="{BB962C8B-B14F-4D97-AF65-F5344CB8AC3E}">
        <p14:creationId xmlns:p14="http://schemas.microsoft.com/office/powerpoint/2010/main" val="2332765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500"/>
                                        <p:tgtEl>
                                          <p:spTgt spid="1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ipe(left)">
                                      <p:cBhvr>
                                        <p:cTn id="22" dur="500"/>
                                        <p:tgtEl>
                                          <p:spTgt spid="1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wipe(left)">
                                      <p:cBhvr>
                                        <p:cTn id="27" dur="500"/>
                                        <p:tgtEl>
                                          <p:spTgt spid="1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wipe(left)">
                                      <p:cBhvr>
                                        <p:cTn id="32" dur="500"/>
                                        <p:tgtEl>
                                          <p:spTgt spid="1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wipe(left)">
                                      <p:cBhvr>
                                        <p:cTn id="37" dur="500"/>
                                        <p:tgtEl>
                                          <p:spTgt spid="1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wipe(left)">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altLang="en-US" smtClean="0"/>
              <a:t>List Scheduling</a:t>
            </a:r>
          </a:p>
        </p:txBody>
      </p:sp>
      <p:sp>
        <p:nvSpPr>
          <p:cNvPr id="33797" name="Rectangle 3"/>
          <p:cNvSpPr>
            <a:spLocks noGrp="1" noChangeArrowheads="1"/>
          </p:cNvSpPr>
          <p:nvPr>
            <p:ph type="body" idx="1"/>
          </p:nvPr>
        </p:nvSpPr>
        <p:spPr/>
        <p:txBody>
          <a:bodyPr/>
          <a:lstStyle/>
          <a:p>
            <a:pPr eaLnBrk="1" hangingPunct="1"/>
            <a:r>
              <a:rPr lang="en-US" altLang="en-US" smtClean="0"/>
              <a:t>Greedy algorithm for ML-RCS and MR-LCS</a:t>
            </a:r>
          </a:p>
          <a:p>
            <a:pPr lvl="1" eaLnBrk="1" hangingPunct="1"/>
            <a:r>
              <a:rPr lang="en-US" altLang="en-US" smtClean="0"/>
              <a:t>Extended Hu-type scheduling</a:t>
            </a:r>
          </a:p>
          <a:p>
            <a:pPr lvl="1" eaLnBrk="1" hangingPunct="1"/>
            <a:r>
              <a:rPr lang="en-US" altLang="en-US" smtClean="0"/>
              <a:t>Does NOT guarantee optimum solution</a:t>
            </a:r>
          </a:p>
          <a:p>
            <a:pPr eaLnBrk="1" hangingPunct="1"/>
            <a:r>
              <a:rPr lang="en-US" altLang="en-US" smtClean="0"/>
              <a:t>Similar to Hu’s algorithm</a:t>
            </a:r>
          </a:p>
          <a:p>
            <a:pPr lvl="1" eaLnBrk="1" hangingPunct="1"/>
            <a:r>
              <a:rPr lang="en-US" altLang="en-US" smtClean="0"/>
              <a:t>Operation selection decided by criticality</a:t>
            </a:r>
          </a:p>
          <a:p>
            <a:pPr lvl="1" eaLnBrk="1" hangingPunct="1"/>
            <a:r>
              <a:rPr lang="en-US" altLang="en-US" smtClean="0"/>
              <a:t>O(n log n ) time complexity</a:t>
            </a:r>
          </a:p>
          <a:p>
            <a:pPr eaLnBrk="1" hangingPunct="1"/>
            <a:r>
              <a:rPr lang="en-US" altLang="en-US" smtClean="0"/>
              <a:t>More general input</a:t>
            </a:r>
          </a:p>
          <a:p>
            <a:pPr lvl="1" eaLnBrk="1" hangingPunct="1"/>
            <a:r>
              <a:rPr lang="en-US" altLang="en-US" smtClean="0"/>
              <a:t>Resource constraints on different resource types</a:t>
            </a:r>
          </a:p>
          <a:p>
            <a:pPr lvl="1" eaLnBrk="1" hangingPunct="1"/>
            <a:endParaRPr lang="en-US" altLang="en-US" smtClean="0"/>
          </a:p>
        </p:txBody>
      </p:sp>
    </p:spTree>
    <p:extLst>
      <p:ext uri="{BB962C8B-B14F-4D97-AF65-F5344CB8AC3E}">
        <p14:creationId xmlns:p14="http://schemas.microsoft.com/office/powerpoint/2010/main" val="1314154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Grp="1" noChangeArrowheads="1"/>
          </p:cNvSpPr>
          <p:nvPr>
            <p:ph type="title"/>
          </p:nvPr>
        </p:nvSpPr>
        <p:spPr/>
        <p:txBody>
          <a:bodyPr/>
          <a:lstStyle/>
          <a:p>
            <a:pPr eaLnBrk="1" hangingPunct="1">
              <a:lnSpc>
                <a:spcPct val="80000"/>
              </a:lnSpc>
            </a:pPr>
            <a:r>
              <a:rPr lang="en-US" altLang="en-US" sz="3200" smtClean="0"/>
              <a:t>What makes the general problem more difficult?</a:t>
            </a:r>
            <a:br>
              <a:rPr lang="en-US" altLang="en-US" sz="3200" smtClean="0"/>
            </a:br>
            <a:r>
              <a:rPr lang="en-US" altLang="en-US" sz="1800" smtClean="0"/>
              <a:t>(added by Shantanu Dutt)</a:t>
            </a:r>
            <a:endParaRPr lang="en-US" altLang="en-US" sz="3200" smtClean="0"/>
          </a:p>
        </p:txBody>
      </p:sp>
      <p:sp>
        <p:nvSpPr>
          <p:cNvPr id="34820" name="Freeform 48"/>
          <p:cNvSpPr>
            <a:spLocks/>
          </p:cNvSpPr>
          <p:nvPr/>
        </p:nvSpPr>
        <p:spPr bwMode="auto">
          <a:xfrm>
            <a:off x="0" y="2220913"/>
            <a:ext cx="4930775" cy="892175"/>
          </a:xfrm>
          <a:custGeom>
            <a:avLst/>
            <a:gdLst>
              <a:gd name="T0" fmla="*/ 2147483647 w 3388"/>
              <a:gd name="T1" fmla="*/ 2147483647 h 562"/>
              <a:gd name="T2" fmla="*/ 2147483647 w 3388"/>
              <a:gd name="T3" fmla="*/ 2147483647 h 562"/>
              <a:gd name="T4" fmla="*/ 2147483647 w 3388"/>
              <a:gd name="T5" fmla="*/ 2147483647 h 562"/>
              <a:gd name="T6" fmla="*/ 2147483647 w 3388"/>
              <a:gd name="T7" fmla="*/ 2147483647 h 562"/>
              <a:gd name="T8" fmla="*/ 2147483647 w 3388"/>
              <a:gd name="T9" fmla="*/ 2147483647 h 562"/>
              <a:gd name="T10" fmla="*/ 2147483647 w 3388"/>
              <a:gd name="T11" fmla="*/ 2147483647 h 5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88" h="562">
                <a:moveTo>
                  <a:pt x="649" y="71"/>
                </a:moveTo>
                <a:cubicBezTo>
                  <a:pt x="1690" y="35"/>
                  <a:pt x="2732" y="0"/>
                  <a:pt x="3060" y="71"/>
                </a:cubicBezTo>
                <a:cubicBezTo>
                  <a:pt x="3388" y="142"/>
                  <a:pt x="3067" y="436"/>
                  <a:pt x="2616" y="499"/>
                </a:cubicBezTo>
                <a:cubicBezTo>
                  <a:pt x="2165" y="562"/>
                  <a:pt x="706" y="514"/>
                  <a:pt x="353" y="449"/>
                </a:cubicBezTo>
                <a:cubicBezTo>
                  <a:pt x="0" y="384"/>
                  <a:pt x="428" y="175"/>
                  <a:pt x="501" y="112"/>
                </a:cubicBezTo>
                <a:cubicBezTo>
                  <a:pt x="574" y="49"/>
                  <a:pt x="681" y="60"/>
                  <a:pt x="789" y="71"/>
                </a:cubicBezTo>
              </a:path>
            </a:pathLst>
          </a:custGeom>
          <a:solidFill>
            <a:srgbClr val="CCEC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21" name="Text Box 116"/>
          <p:cNvSpPr txBox="1">
            <a:spLocks noChangeArrowheads="1"/>
          </p:cNvSpPr>
          <p:nvPr/>
        </p:nvSpPr>
        <p:spPr bwMode="auto">
          <a:xfrm>
            <a:off x="192088" y="711200"/>
            <a:ext cx="8715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en-US" altLang="en-US" sz="1400">
                <a:solidFill>
                  <a:srgbClr val="0070C0"/>
                </a:solidFill>
                <a:latin typeface="Lucida Sans Unicode" panose="020B0602030504020204" pitchFamily="34" charset="0"/>
              </a:rPr>
              <a:t>Analysis for ML-RCS problem. </a:t>
            </a:r>
            <a:r>
              <a:rPr lang="en-US" altLang="en-US" sz="1400">
                <a:solidFill>
                  <a:schemeClr val="tx1"/>
                </a:solidFill>
                <a:latin typeface="Lucida Sans Unicode" panose="020B0602030504020204" pitchFamily="34" charset="0"/>
              </a:rPr>
              <a:t>Resources:  1 + (1 cc) , 1 X (2 cc), 1 div (3 cc) (“a” is now a vector (1, 1, 1), where each elt. corresponds to the # of avail. res. of each type</a:t>
            </a:r>
          </a:p>
        </p:txBody>
      </p:sp>
      <p:sp>
        <p:nvSpPr>
          <p:cNvPr id="34822" name="Text Box 120"/>
          <p:cNvSpPr txBox="1">
            <a:spLocks noChangeArrowheads="1"/>
          </p:cNvSpPr>
          <p:nvPr/>
        </p:nvSpPr>
        <p:spPr bwMode="auto">
          <a:xfrm>
            <a:off x="2324100" y="4745038"/>
            <a:ext cx="67437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80000"/>
              </a:lnSpc>
              <a:spcBef>
                <a:spcPct val="0"/>
              </a:spcBef>
              <a:buClrTx/>
              <a:buFontTx/>
              <a:buNone/>
            </a:pPr>
            <a:r>
              <a:rPr lang="en-US" altLang="en-US" sz="1400">
                <a:solidFill>
                  <a:schemeClr val="tx1"/>
                </a:solidFill>
                <a:latin typeface="Lucida Sans Unicode" panose="020B0602030504020204" pitchFamily="34" charset="0"/>
              </a:rPr>
              <a:t>(b) Better scheduling w/ lookahead of resource-based earliest schedule time (REST) for successors given current sched. &amp; binding, and res. avail. in the future. In a “competitive” (e.g., tie-breaking) situation, can schedule an oper. u later if it is not going to affect any *critical* successor’s sched. time (both top-level +’s have the same label: sched. + pred. of div first as divider avail in cc 2, whereas a mult. is unavail. for X succ. of competing + </a:t>
            </a:r>
            <a:r>
              <a:rPr lang="en-US" altLang="en-US" sz="1400">
                <a:solidFill>
                  <a:schemeClr val="tx1"/>
                </a:solidFill>
                <a:latin typeface="Lucida Sans Unicode" panose="020B0602030504020204" pitchFamily="34" charset="0"/>
                <a:sym typeface="Wingdings" panose="05000000000000000000" pitchFamily="2" charset="2"/>
              </a:rPr>
              <a:t> REST of this X is later (3) than REST of the div. (2)</a:t>
            </a:r>
            <a:r>
              <a:rPr lang="en-US" altLang="en-US" sz="1400">
                <a:solidFill>
                  <a:schemeClr val="tx1"/>
                </a:solidFill>
                <a:latin typeface="Lucida Sans Unicode" panose="020B0602030504020204" pitchFamily="34" charset="0"/>
              </a:rPr>
              <a:t>)</a:t>
            </a:r>
          </a:p>
        </p:txBody>
      </p:sp>
      <p:sp>
        <p:nvSpPr>
          <p:cNvPr id="34823" name="Text Box 134"/>
          <p:cNvSpPr txBox="1">
            <a:spLocks noChangeArrowheads="1"/>
          </p:cNvSpPr>
          <p:nvPr/>
        </p:nvSpPr>
        <p:spPr bwMode="auto">
          <a:xfrm>
            <a:off x="139700" y="5980113"/>
            <a:ext cx="874395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a:solidFill>
                  <a:schemeClr val="tx2"/>
                </a:solidFill>
                <a:latin typeface="Lucida Sans Unicode" panose="020B0602030504020204" pitchFamily="34" charset="0"/>
              </a:rPr>
              <a:t>Ans.  Different res. types w/ diff. delays </a:t>
            </a:r>
            <a:r>
              <a:rPr lang="en-US" altLang="en-US" sz="1400">
                <a:solidFill>
                  <a:schemeClr val="tx2"/>
                </a:solidFill>
                <a:latin typeface="Lucida Sans Unicode" panose="020B0602030504020204" pitchFamily="34" charset="0"/>
                <a:sym typeface="Wingdings" panose="05000000000000000000" pitchFamily="2" charset="2"/>
              </a:rPr>
              <a:t> not all of them may be used or avail. together in each cc (unlike in Hu’s case—assuming enough available nodes)  when res’s avail and how efficintly they are use [min. idling] depends on sched. decisions  more room for better optimization  techniques (larger opt. space)</a:t>
            </a:r>
            <a:endParaRPr lang="en-US" altLang="en-US" sz="1400">
              <a:solidFill>
                <a:schemeClr val="tx2"/>
              </a:solidFill>
              <a:latin typeface="Lucida Sans Unicode" panose="020B0602030504020204" pitchFamily="34" charset="0"/>
            </a:endParaRPr>
          </a:p>
        </p:txBody>
      </p:sp>
      <p:grpSp>
        <p:nvGrpSpPr>
          <p:cNvPr id="34824" name="Group 137"/>
          <p:cNvGrpSpPr>
            <a:grpSpLocks/>
          </p:cNvGrpSpPr>
          <p:nvPr/>
        </p:nvGrpSpPr>
        <p:grpSpPr bwMode="auto">
          <a:xfrm>
            <a:off x="0" y="1165225"/>
            <a:ext cx="4706938" cy="3914775"/>
            <a:chOff x="0" y="978"/>
            <a:chExt cx="2965" cy="2466"/>
          </a:xfrm>
        </p:grpSpPr>
        <p:sp>
          <p:nvSpPr>
            <p:cNvPr id="34870" name="Oval 112"/>
            <p:cNvSpPr>
              <a:spLocks noChangeArrowheads="1"/>
            </p:cNvSpPr>
            <p:nvPr/>
          </p:nvSpPr>
          <p:spPr bwMode="auto">
            <a:xfrm>
              <a:off x="1287" y="2847"/>
              <a:ext cx="691" cy="387"/>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4871" name="Freeform 45"/>
            <p:cNvSpPr>
              <a:spLocks/>
            </p:cNvSpPr>
            <p:nvPr/>
          </p:nvSpPr>
          <p:spPr bwMode="auto">
            <a:xfrm>
              <a:off x="0" y="978"/>
              <a:ext cx="2965" cy="718"/>
            </a:xfrm>
            <a:custGeom>
              <a:avLst/>
              <a:gdLst>
                <a:gd name="T0" fmla="*/ 194 w 3197"/>
                <a:gd name="T1" fmla="*/ 52 h 864"/>
                <a:gd name="T2" fmla="*/ 358 w 3197"/>
                <a:gd name="T3" fmla="*/ 75 h 864"/>
                <a:gd name="T4" fmla="*/ 627 w 3197"/>
                <a:gd name="T5" fmla="*/ 30 h 864"/>
                <a:gd name="T6" fmla="*/ 807 w 3197"/>
                <a:gd name="T7" fmla="*/ 30 h 864"/>
                <a:gd name="T8" fmla="*/ 930 w 3197"/>
                <a:gd name="T9" fmla="*/ 71 h 864"/>
                <a:gd name="T10" fmla="*/ 1151 w 3197"/>
                <a:gd name="T11" fmla="*/ 59 h 864"/>
                <a:gd name="T12" fmla="*/ 1031 w 3197"/>
                <a:gd name="T13" fmla="*/ 8 h 864"/>
                <a:gd name="T14" fmla="*/ 137 w 3197"/>
                <a:gd name="T15" fmla="*/ 8 h 864"/>
                <a:gd name="T16" fmla="*/ 194 w 3197"/>
                <a:gd name="T17" fmla="*/ 52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97" h="864">
                  <a:moveTo>
                    <a:pt x="517" y="569"/>
                  </a:moveTo>
                  <a:cubicBezTo>
                    <a:pt x="614" y="690"/>
                    <a:pt x="761" y="864"/>
                    <a:pt x="953" y="824"/>
                  </a:cubicBezTo>
                  <a:cubicBezTo>
                    <a:pt x="1145" y="784"/>
                    <a:pt x="1470" y="412"/>
                    <a:pt x="1669" y="331"/>
                  </a:cubicBezTo>
                  <a:cubicBezTo>
                    <a:pt x="1868" y="250"/>
                    <a:pt x="2012" y="264"/>
                    <a:pt x="2146" y="339"/>
                  </a:cubicBezTo>
                  <a:cubicBezTo>
                    <a:pt x="2280" y="414"/>
                    <a:pt x="2321" y="731"/>
                    <a:pt x="2475" y="783"/>
                  </a:cubicBezTo>
                  <a:cubicBezTo>
                    <a:pt x="2629" y="835"/>
                    <a:pt x="3023" y="767"/>
                    <a:pt x="3068" y="652"/>
                  </a:cubicBezTo>
                  <a:cubicBezTo>
                    <a:pt x="3113" y="537"/>
                    <a:pt x="3197" y="184"/>
                    <a:pt x="2747" y="92"/>
                  </a:cubicBezTo>
                  <a:cubicBezTo>
                    <a:pt x="2297" y="0"/>
                    <a:pt x="738" y="21"/>
                    <a:pt x="369" y="100"/>
                  </a:cubicBezTo>
                  <a:cubicBezTo>
                    <a:pt x="0" y="179"/>
                    <a:pt x="420" y="448"/>
                    <a:pt x="517" y="569"/>
                  </a:cubicBezTo>
                  <a:close/>
                </a:path>
              </a:pathLst>
            </a:custGeom>
            <a:solidFill>
              <a:srgbClr val="CCEC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2" name="Text Box 40"/>
            <p:cNvSpPr txBox="1">
              <a:spLocks noChangeArrowheads="1"/>
            </p:cNvSpPr>
            <p:nvPr/>
          </p:nvSpPr>
          <p:spPr bwMode="auto">
            <a:xfrm>
              <a:off x="2548" y="1262"/>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6</a:t>
              </a:r>
            </a:p>
          </p:txBody>
        </p:sp>
        <p:sp>
          <p:nvSpPr>
            <p:cNvPr id="34873" name="Text Box 49"/>
            <p:cNvSpPr txBox="1">
              <a:spLocks noChangeArrowheads="1"/>
            </p:cNvSpPr>
            <p:nvPr/>
          </p:nvSpPr>
          <p:spPr bwMode="auto">
            <a:xfrm>
              <a:off x="2396" y="982"/>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solidFill>
                    <a:schemeClr val="tx1"/>
                  </a:solidFill>
                  <a:latin typeface="Lucida Sans Unicode" panose="020B0602030504020204" pitchFamily="34" charset="0"/>
                </a:rPr>
                <a:t>1 (cc)</a:t>
              </a:r>
            </a:p>
          </p:txBody>
        </p:sp>
        <p:grpSp>
          <p:nvGrpSpPr>
            <p:cNvPr id="34874" name="Group 66"/>
            <p:cNvGrpSpPr>
              <a:grpSpLocks/>
            </p:cNvGrpSpPr>
            <p:nvPr/>
          </p:nvGrpSpPr>
          <p:grpSpPr bwMode="auto">
            <a:xfrm>
              <a:off x="343" y="1200"/>
              <a:ext cx="2394" cy="1967"/>
              <a:chOff x="659" y="959"/>
              <a:chExt cx="2394" cy="1967"/>
            </a:xfrm>
          </p:grpSpPr>
          <p:sp>
            <p:nvSpPr>
              <p:cNvPr id="34885" name="Oval 61"/>
              <p:cNvSpPr>
                <a:spLocks noChangeArrowheads="1"/>
              </p:cNvSpPr>
              <p:nvPr/>
            </p:nvSpPr>
            <p:spPr bwMode="auto">
              <a:xfrm>
                <a:off x="1580" y="959"/>
                <a:ext cx="675" cy="362"/>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4886" name="Oval 60"/>
              <p:cNvSpPr>
                <a:spLocks noChangeArrowheads="1"/>
              </p:cNvSpPr>
              <p:nvPr/>
            </p:nvSpPr>
            <p:spPr bwMode="auto">
              <a:xfrm>
                <a:off x="659" y="1974"/>
                <a:ext cx="658" cy="362"/>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4887" name="Oval 59"/>
              <p:cNvSpPr>
                <a:spLocks noChangeArrowheads="1"/>
              </p:cNvSpPr>
              <p:nvPr/>
            </p:nvSpPr>
            <p:spPr bwMode="auto">
              <a:xfrm>
                <a:off x="1621" y="1950"/>
                <a:ext cx="1432" cy="436"/>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4888" name="Oval 5"/>
              <p:cNvSpPr>
                <a:spLocks noChangeArrowheads="1"/>
              </p:cNvSpPr>
              <p:nvPr/>
            </p:nvSpPr>
            <p:spPr bwMode="auto">
              <a:xfrm>
                <a:off x="821" y="1008"/>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a:t>
                </a:r>
              </a:p>
            </p:txBody>
          </p:sp>
          <p:sp>
            <p:nvSpPr>
              <p:cNvPr id="34889" name="Oval 6"/>
              <p:cNvSpPr>
                <a:spLocks noChangeArrowheads="1"/>
              </p:cNvSpPr>
              <p:nvPr/>
            </p:nvSpPr>
            <p:spPr bwMode="auto">
              <a:xfrm>
                <a:off x="1776" y="1000"/>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a:t>
                </a:r>
              </a:p>
            </p:txBody>
          </p:sp>
          <p:sp>
            <p:nvSpPr>
              <p:cNvPr id="34890" name="Oval 7"/>
              <p:cNvSpPr>
                <a:spLocks noChangeArrowheads="1"/>
              </p:cNvSpPr>
              <p:nvPr/>
            </p:nvSpPr>
            <p:spPr bwMode="auto">
              <a:xfrm>
                <a:off x="821" y="1513"/>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X</a:t>
                </a:r>
              </a:p>
            </p:txBody>
          </p:sp>
          <p:sp>
            <p:nvSpPr>
              <p:cNvPr id="34891" name="Oval 8"/>
              <p:cNvSpPr>
                <a:spLocks noChangeArrowheads="1"/>
              </p:cNvSpPr>
              <p:nvPr/>
            </p:nvSpPr>
            <p:spPr bwMode="auto">
              <a:xfrm>
                <a:off x="1776" y="1504"/>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div</a:t>
                </a:r>
              </a:p>
            </p:txBody>
          </p:sp>
          <p:sp>
            <p:nvSpPr>
              <p:cNvPr id="34892" name="Oval 9"/>
              <p:cNvSpPr>
                <a:spLocks noChangeArrowheads="1"/>
              </p:cNvSpPr>
              <p:nvPr/>
            </p:nvSpPr>
            <p:spPr bwMode="auto">
              <a:xfrm>
                <a:off x="1776" y="2024"/>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a:t>
                </a:r>
              </a:p>
            </p:txBody>
          </p:sp>
          <p:sp>
            <p:nvSpPr>
              <p:cNvPr id="34893" name="Oval 10"/>
              <p:cNvSpPr>
                <a:spLocks noChangeArrowheads="1"/>
              </p:cNvSpPr>
              <p:nvPr/>
            </p:nvSpPr>
            <p:spPr bwMode="auto">
              <a:xfrm>
                <a:off x="821" y="2015"/>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X</a:t>
                </a:r>
              </a:p>
            </p:txBody>
          </p:sp>
          <p:sp>
            <p:nvSpPr>
              <p:cNvPr id="34894" name="Line 11"/>
              <p:cNvSpPr>
                <a:spLocks noChangeShapeType="1"/>
              </p:cNvSpPr>
              <p:nvPr/>
            </p:nvSpPr>
            <p:spPr bwMode="auto">
              <a:xfrm>
                <a:off x="963" y="1292"/>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5" name="Line 12"/>
              <p:cNvSpPr>
                <a:spLocks noChangeShapeType="1"/>
              </p:cNvSpPr>
              <p:nvPr/>
            </p:nvSpPr>
            <p:spPr bwMode="auto">
              <a:xfrm>
                <a:off x="954" y="1802"/>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6" name="Line 13"/>
              <p:cNvSpPr>
                <a:spLocks noChangeShapeType="1"/>
              </p:cNvSpPr>
              <p:nvPr/>
            </p:nvSpPr>
            <p:spPr bwMode="auto">
              <a:xfrm>
                <a:off x="1922" y="1790"/>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7" name="Line 14"/>
              <p:cNvSpPr>
                <a:spLocks noChangeShapeType="1"/>
              </p:cNvSpPr>
              <p:nvPr/>
            </p:nvSpPr>
            <p:spPr bwMode="auto">
              <a:xfrm>
                <a:off x="1927" y="1285"/>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8" name="Oval 24"/>
              <p:cNvSpPr>
                <a:spLocks noChangeArrowheads="1"/>
              </p:cNvSpPr>
              <p:nvPr/>
            </p:nvSpPr>
            <p:spPr bwMode="auto">
              <a:xfrm>
                <a:off x="2554" y="1008"/>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X</a:t>
                </a:r>
              </a:p>
            </p:txBody>
          </p:sp>
          <p:sp>
            <p:nvSpPr>
              <p:cNvPr id="34899" name="Oval 29"/>
              <p:cNvSpPr>
                <a:spLocks noChangeArrowheads="1"/>
              </p:cNvSpPr>
              <p:nvPr/>
            </p:nvSpPr>
            <p:spPr bwMode="auto">
              <a:xfrm>
                <a:off x="2563" y="1517"/>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a:t>
                </a:r>
              </a:p>
            </p:txBody>
          </p:sp>
          <p:sp>
            <p:nvSpPr>
              <p:cNvPr id="34900" name="Line 31"/>
              <p:cNvSpPr>
                <a:spLocks noChangeShapeType="1"/>
              </p:cNvSpPr>
              <p:nvPr/>
            </p:nvSpPr>
            <p:spPr bwMode="auto">
              <a:xfrm>
                <a:off x="2706" y="1299"/>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01" name="Oval 32"/>
              <p:cNvSpPr>
                <a:spLocks noChangeArrowheads="1"/>
              </p:cNvSpPr>
              <p:nvPr/>
            </p:nvSpPr>
            <p:spPr bwMode="auto">
              <a:xfrm>
                <a:off x="2563" y="2037"/>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div</a:t>
                </a:r>
              </a:p>
            </p:txBody>
          </p:sp>
          <p:sp>
            <p:nvSpPr>
              <p:cNvPr id="34902" name="Line 33"/>
              <p:cNvSpPr>
                <a:spLocks noChangeShapeType="1"/>
              </p:cNvSpPr>
              <p:nvPr/>
            </p:nvSpPr>
            <p:spPr bwMode="auto">
              <a:xfrm>
                <a:off x="2701" y="1812"/>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03" name="Text Box 34"/>
              <p:cNvSpPr txBox="1">
                <a:spLocks noChangeArrowheads="1"/>
              </p:cNvSpPr>
              <p:nvPr/>
            </p:nvSpPr>
            <p:spPr bwMode="auto">
              <a:xfrm>
                <a:off x="1103" y="1013"/>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5</a:t>
                </a:r>
              </a:p>
            </p:txBody>
          </p:sp>
          <p:sp>
            <p:nvSpPr>
              <p:cNvPr id="34904" name="Text Box 35"/>
              <p:cNvSpPr txBox="1">
                <a:spLocks noChangeArrowheads="1"/>
              </p:cNvSpPr>
              <p:nvPr/>
            </p:nvSpPr>
            <p:spPr bwMode="auto">
              <a:xfrm>
                <a:off x="1079" y="1531"/>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4</a:t>
                </a:r>
              </a:p>
            </p:txBody>
          </p:sp>
          <p:sp>
            <p:nvSpPr>
              <p:cNvPr id="34905" name="Text Box 36"/>
              <p:cNvSpPr txBox="1">
                <a:spLocks noChangeArrowheads="1"/>
              </p:cNvSpPr>
              <p:nvPr/>
            </p:nvSpPr>
            <p:spPr bwMode="auto">
              <a:xfrm>
                <a:off x="1070" y="2050"/>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2</a:t>
                </a:r>
              </a:p>
            </p:txBody>
          </p:sp>
          <p:sp>
            <p:nvSpPr>
              <p:cNvPr id="34906" name="Text Box 37"/>
              <p:cNvSpPr txBox="1">
                <a:spLocks noChangeArrowheads="1"/>
              </p:cNvSpPr>
              <p:nvPr/>
            </p:nvSpPr>
            <p:spPr bwMode="auto">
              <a:xfrm>
                <a:off x="2041" y="1005"/>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5</a:t>
                </a:r>
              </a:p>
            </p:txBody>
          </p:sp>
          <p:sp>
            <p:nvSpPr>
              <p:cNvPr id="34907" name="Text Box 38"/>
              <p:cNvSpPr txBox="1">
                <a:spLocks noChangeArrowheads="1"/>
              </p:cNvSpPr>
              <p:nvPr/>
            </p:nvSpPr>
            <p:spPr bwMode="auto">
              <a:xfrm>
                <a:off x="2033" y="1531"/>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4</a:t>
                </a:r>
              </a:p>
            </p:txBody>
          </p:sp>
          <p:sp>
            <p:nvSpPr>
              <p:cNvPr id="34908" name="Text Box 39"/>
              <p:cNvSpPr txBox="1">
                <a:spLocks noChangeArrowheads="1"/>
              </p:cNvSpPr>
              <p:nvPr/>
            </p:nvSpPr>
            <p:spPr bwMode="auto">
              <a:xfrm>
                <a:off x="2025" y="2074"/>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1</a:t>
                </a:r>
              </a:p>
            </p:txBody>
          </p:sp>
          <p:sp>
            <p:nvSpPr>
              <p:cNvPr id="34909" name="Text Box 41"/>
              <p:cNvSpPr txBox="1">
                <a:spLocks noChangeArrowheads="1"/>
              </p:cNvSpPr>
              <p:nvPr/>
            </p:nvSpPr>
            <p:spPr bwMode="auto">
              <a:xfrm>
                <a:off x="2840" y="1548"/>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4</a:t>
                </a:r>
              </a:p>
            </p:txBody>
          </p:sp>
          <p:sp>
            <p:nvSpPr>
              <p:cNvPr id="34910" name="Text Box 42"/>
              <p:cNvSpPr txBox="1">
                <a:spLocks noChangeArrowheads="1"/>
              </p:cNvSpPr>
              <p:nvPr/>
            </p:nvSpPr>
            <p:spPr bwMode="auto">
              <a:xfrm>
                <a:off x="2831" y="2083"/>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3</a:t>
                </a:r>
              </a:p>
            </p:txBody>
          </p:sp>
          <p:sp>
            <p:nvSpPr>
              <p:cNvPr id="34911" name="Text Box 50"/>
              <p:cNvSpPr txBox="1">
                <a:spLocks noChangeArrowheads="1"/>
              </p:cNvSpPr>
              <p:nvPr/>
            </p:nvSpPr>
            <p:spPr bwMode="auto">
              <a:xfrm>
                <a:off x="2010" y="1150"/>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solidFill>
                      <a:schemeClr val="tx1"/>
                    </a:solidFill>
                    <a:latin typeface="Lucida Sans Unicode" panose="020B0602030504020204" pitchFamily="34" charset="0"/>
                  </a:rPr>
                  <a:t>2 (cc)</a:t>
                </a:r>
              </a:p>
            </p:txBody>
          </p:sp>
          <p:sp>
            <p:nvSpPr>
              <p:cNvPr id="34912" name="Oval 52"/>
              <p:cNvSpPr>
                <a:spLocks noChangeArrowheads="1"/>
              </p:cNvSpPr>
              <p:nvPr/>
            </p:nvSpPr>
            <p:spPr bwMode="auto">
              <a:xfrm>
                <a:off x="1790" y="2638"/>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nop</a:t>
                </a:r>
              </a:p>
            </p:txBody>
          </p:sp>
          <p:sp>
            <p:nvSpPr>
              <p:cNvPr id="34913" name="Line 53"/>
              <p:cNvSpPr>
                <a:spLocks noChangeShapeType="1"/>
              </p:cNvSpPr>
              <p:nvPr/>
            </p:nvSpPr>
            <p:spPr bwMode="auto">
              <a:xfrm>
                <a:off x="979" y="2312"/>
                <a:ext cx="831" cy="39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14" name="Line 54"/>
              <p:cNvSpPr>
                <a:spLocks noChangeShapeType="1"/>
              </p:cNvSpPr>
              <p:nvPr/>
            </p:nvSpPr>
            <p:spPr bwMode="auto">
              <a:xfrm flipH="1">
                <a:off x="1901" y="2320"/>
                <a:ext cx="8" cy="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15" name="Line 55"/>
              <p:cNvSpPr>
                <a:spLocks noChangeShapeType="1"/>
              </p:cNvSpPr>
              <p:nvPr/>
            </p:nvSpPr>
            <p:spPr bwMode="auto">
              <a:xfrm flipH="1">
                <a:off x="2041" y="2329"/>
                <a:ext cx="633" cy="34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4875" name="Text Box 63"/>
            <p:cNvSpPr txBox="1">
              <a:spLocks noChangeArrowheads="1"/>
            </p:cNvSpPr>
            <p:nvPr/>
          </p:nvSpPr>
          <p:spPr bwMode="auto">
            <a:xfrm>
              <a:off x="94" y="2482"/>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solidFill>
                    <a:schemeClr val="tx1"/>
                  </a:solidFill>
                  <a:latin typeface="Lucida Sans Unicode" panose="020B0602030504020204" pitchFamily="34" charset="0"/>
                </a:rPr>
                <a:t>5 (cc)</a:t>
              </a:r>
            </a:p>
          </p:txBody>
        </p:sp>
        <p:sp>
          <p:nvSpPr>
            <p:cNvPr id="34876" name="Text Box 64"/>
            <p:cNvSpPr txBox="1">
              <a:spLocks noChangeArrowheads="1"/>
            </p:cNvSpPr>
            <p:nvPr/>
          </p:nvSpPr>
          <p:spPr bwMode="auto">
            <a:xfrm>
              <a:off x="2439" y="2491"/>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solidFill>
                    <a:schemeClr val="tx1"/>
                  </a:solidFill>
                  <a:latin typeface="Lucida Sans Unicode" panose="020B0602030504020204" pitchFamily="34" charset="0"/>
                </a:rPr>
                <a:t>6 (cc)</a:t>
              </a:r>
            </a:p>
          </p:txBody>
        </p:sp>
        <p:sp>
          <p:nvSpPr>
            <p:cNvPr id="34877" name="Text Box 65"/>
            <p:cNvSpPr txBox="1">
              <a:spLocks noChangeArrowheads="1"/>
            </p:cNvSpPr>
            <p:nvPr/>
          </p:nvSpPr>
          <p:spPr bwMode="auto">
            <a:xfrm>
              <a:off x="1852" y="2940"/>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solidFill>
                    <a:schemeClr val="tx1"/>
                  </a:solidFill>
                  <a:latin typeface="Lucida Sans Unicode" panose="020B0602030504020204" pitchFamily="34" charset="0"/>
                </a:rPr>
                <a:t>9 (cc)</a:t>
              </a:r>
            </a:p>
          </p:txBody>
        </p:sp>
        <p:sp>
          <p:nvSpPr>
            <p:cNvPr id="34878" name="Text Box 117"/>
            <p:cNvSpPr txBox="1">
              <a:spLocks noChangeArrowheads="1"/>
            </p:cNvSpPr>
            <p:nvPr/>
          </p:nvSpPr>
          <p:spPr bwMode="auto">
            <a:xfrm>
              <a:off x="609" y="2936"/>
              <a:ext cx="6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L = 8 cc</a:t>
              </a:r>
            </a:p>
          </p:txBody>
        </p:sp>
        <p:sp>
          <p:nvSpPr>
            <p:cNvPr id="34879" name="Text Box 119"/>
            <p:cNvSpPr txBox="1">
              <a:spLocks noChangeArrowheads="1"/>
            </p:cNvSpPr>
            <p:nvPr/>
          </p:nvSpPr>
          <p:spPr bwMode="auto">
            <a:xfrm>
              <a:off x="117" y="3252"/>
              <a:ext cx="13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a:solidFill>
                    <a:schemeClr val="tx1"/>
                  </a:solidFill>
                  <a:latin typeface="Lucida Sans Unicode" panose="020B0602030504020204" pitchFamily="34" charset="0"/>
                </a:rPr>
                <a:t>(a) Hu-type scheduling</a:t>
              </a:r>
            </a:p>
          </p:txBody>
        </p:sp>
        <p:sp>
          <p:nvSpPr>
            <p:cNvPr id="34880" name="Text Box 128"/>
            <p:cNvSpPr txBox="1">
              <a:spLocks noChangeArrowheads="1"/>
            </p:cNvSpPr>
            <p:nvPr/>
          </p:nvSpPr>
          <p:spPr bwMode="auto">
            <a:xfrm>
              <a:off x="975" y="1542"/>
              <a:ext cx="58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a:solidFill>
                    <a:schemeClr val="tx1"/>
                  </a:solidFill>
                  <a:latin typeface="Lucida Sans Unicode" panose="020B0602030504020204" pitchFamily="34" charset="0"/>
                </a:rPr>
                <a:t>Distance</a:t>
              </a:r>
            </a:p>
            <a:p>
              <a:pPr eaLnBrk="1" hangingPunct="1">
                <a:spcBef>
                  <a:spcPct val="0"/>
                </a:spcBef>
                <a:buClrTx/>
                <a:buFontTx/>
                <a:buNone/>
              </a:pPr>
              <a:r>
                <a:rPr lang="en-US" altLang="en-US" sz="1400">
                  <a:solidFill>
                    <a:schemeClr val="tx1"/>
                  </a:solidFill>
                  <a:latin typeface="Lucida Sans Unicode" panose="020B0602030504020204" pitchFamily="34" charset="0"/>
                </a:rPr>
                <a:t>label</a:t>
              </a:r>
            </a:p>
          </p:txBody>
        </p:sp>
        <p:sp>
          <p:nvSpPr>
            <p:cNvPr id="34881" name="Line 129"/>
            <p:cNvSpPr>
              <a:spLocks noChangeShapeType="1"/>
            </p:cNvSpPr>
            <p:nvPr/>
          </p:nvSpPr>
          <p:spPr bwMode="auto">
            <a:xfrm flipH="1" flipV="1">
              <a:off x="895" y="1419"/>
              <a:ext cx="104" cy="318"/>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2" name="Line 130"/>
            <p:cNvSpPr>
              <a:spLocks noChangeShapeType="1"/>
            </p:cNvSpPr>
            <p:nvPr/>
          </p:nvSpPr>
          <p:spPr bwMode="auto">
            <a:xfrm flipH="1">
              <a:off x="887" y="1814"/>
              <a:ext cx="120" cy="43"/>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3" name="Line 131"/>
            <p:cNvSpPr>
              <a:spLocks noChangeShapeType="1"/>
            </p:cNvSpPr>
            <p:nvPr/>
          </p:nvSpPr>
          <p:spPr bwMode="auto">
            <a:xfrm>
              <a:off x="1007" y="1857"/>
              <a:ext cx="774" cy="464"/>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4" name="Line 135"/>
            <p:cNvSpPr>
              <a:spLocks noChangeShapeType="1"/>
            </p:cNvSpPr>
            <p:nvPr/>
          </p:nvSpPr>
          <p:spPr bwMode="auto">
            <a:xfrm flipH="1" flipV="1">
              <a:off x="2519" y="1135"/>
              <a:ext cx="387" cy="129"/>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4825" name="Group 138"/>
          <p:cNvGrpSpPr>
            <a:grpSpLocks/>
          </p:cNvGrpSpPr>
          <p:nvPr/>
        </p:nvGrpSpPr>
        <p:grpSpPr bwMode="auto">
          <a:xfrm>
            <a:off x="4216400" y="1116013"/>
            <a:ext cx="4927600" cy="3581400"/>
            <a:chOff x="2656" y="947"/>
            <a:chExt cx="3104" cy="2256"/>
          </a:xfrm>
        </p:grpSpPr>
        <p:sp>
          <p:nvSpPr>
            <p:cNvPr id="34827" name="Text Box 51"/>
            <p:cNvSpPr txBox="1">
              <a:spLocks noChangeArrowheads="1"/>
            </p:cNvSpPr>
            <p:nvPr/>
          </p:nvSpPr>
          <p:spPr bwMode="auto">
            <a:xfrm>
              <a:off x="2657" y="1614"/>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solidFill>
                    <a:schemeClr val="tx1"/>
                  </a:solidFill>
                  <a:latin typeface="Lucida Sans Unicode" panose="020B0602030504020204" pitchFamily="34" charset="0"/>
                </a:rPr>
                <a:t>3 (cc)</a:t>
              </a:r>
            </a:p>
          </p:txBody>
        </p:sp>
        <p:grpSp>
          <p:nvGrpSpPr>
            <p:cNvPr id="34828" name="Group 114"/>
            <p:cNvGrpSpPr>
              <a:grpSpLocks/>
            </p:cNvGrpSpPr>
            <p:nvPr/>
          </p:nvGrpSpPr>
          <p:grpSpPr bwMode="auto">
            <a:xfrm>
              <a:off x="3019" y="947"/>
              <a:ext cx="2741" cy="2256"/>
              <a:chOff x="3095" y="706"/>
              <a:chExt cx="2741" cy="2256"/>
            </a:xfrm>
          </p:grpSpPr>
          <p:sp>
            <p:nvSpPr>
              <p:cNvPr id="34832" name="Oval 111"/>
              <p:cNvSpPr>
                <a:spLocks noChangeArrowheads="1"/>
              </p:cNvSpPr>
              <p:nvPr/>
            </p:nvSpPr>
            <p:spPr bwMode="auto">
              <a:xfrm>
                <a:off x="4205" y="2575"/>
                <a:ext cx="691" cy="387"/>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4833" name="Oval 109"/>
              <p:cNvSpPr>
                <a:spLocks noChangeArrowheads="1"/>
              </p:cNvSpPr>
              <p:nvPr/>
            </p:nvSpPr>
            <p:spPr bwMode="auto">
              <a:xfrm>
                <a:off x="3201" y="2004"/>
                <a:ext cx="2559" cy="395"/>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4834" name="Freeform 105"/>
              <p:cNvSpPr>
                <a:spLocks/>
              </p:cNvSpPr>
              <p:nvPr/>
            </p:nvSpPr>
            <p:spPr bwMode="auto">
              <a:xfrm>
                <a:off x="3176" y="1359"/>
                <a:ext cx="2660" cy="695"/>
              </a:xfrm>
              <a:custGeom>
                <a:avLst/>
                <a:gdLst>
                  <a:gd name="T0" fmla="*/ 58 w 2660"/>
                  <a:gd name="T1" fmla="*/ 377 h 695"/>
                  <a:gd name="T2" fmla="*/ 91 w 2660"/>
                  <a:gd name="T3" fmla="*/ 295 h 695"/>
                  <a:gd name="T4" fmla="*/ 428 w 2660"/>
                  <a:gd name="T5" fmla="*/ 65 h 695"/>
                  <a:gd name="T6" fmla="*/ 840 w 2660"/>
                  <a:gd name="T7" fmla="*/ 311 h 695"/>
                  <a:gd name="T8" fmla="*/ 1309 w 2660"/>
                  <a:gd name="T9" fmla="*/ 632 h 695"/>
                  <a:gd name="T10" fmla="*/ 1942 w 2660"/>
                  <a:gd name="T11" fmla="*/ 468 h 695"/>
                  <a:gd name="T12" fmla="*/ 1852 w 2660"/>
                  <a:gd name="T13" fmla="*/ 180 h 695"/>
                  <a:gd name="T14" fmla="*/ 2337 w 2660"/>
                  <a:gd name="T15" fmla="*/ 40 h 695"/>
                  <a:gd name="T16" fmla="*/ 2469 w 2660"/>
                  <a:gd name="T17" fmla="*/ 418 h 695"/>
                  <a:gd name="T18" fmla="*/ 1193 w 2660"/>
                  <a:gd name="T19" fmla="*/ 673 h 695"/>
                  <a:gd name="T20" fmla="*/ 189 w 2660"/>
                  <a:gd name="T21" fmla="*/ 550 h 695"/>
                  <a:gd name="T22" fmla="*/ 58 w 2660"/>
                  <a:gd name="T23" fmla="*/ 377 h 6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60" h="695">
                    <a:moveTo>
                      <a:pt x="58" y="377"/>
                    </a:moveTo>
                    <a:cubicBezTo>
                      <a:pt x="42" y="335"/>
                      <a:pt x="29" y="347"/>
                      <a:pt x="91" y="295"/>
                    </a:cubicBezTo>
                    <a:cubicBezTo>
                      <a:pt x="153" y="243"/>
                      <a:pt x="303" y="62"/>
                      <a:pt x="428" y="65"/>
                    </a:cubicBezTo>
                    <a:cubicBezTo>
                      <a:pt x="553" y="68"/>
                      <a:pt x="693" y="217"/>
                      <a:pt x="840" y="311"/>
                    </a:cubicBezTo>
                    <a:cubicBezTo>
                      <a:pt x="987" y="405"/>
                      <a:pt x="1125" y="606"/>
                      <a:pt x="1309" y="632"/>
                    </a:cubicBezTo>
                    <a:cubicBezTo>
                      <a:pt x="1493" y="658"/>
                      <a:pt x="1851" y="543"/>
                      <a:pt x="1942" y="468"/>
                    </a:cubicBezTo>
                    <a:cubicBezTo>
                      <a:pt x="2033" y="393"/>
                      <a:pt x="1786" y="251"/>
                      <a:pt x="1852" y="180"/>
                    </a:cubicBezTo>
                    <a:cubicBezTo>
                      <a:pt x="1918" y="109"/>
                      <a:pt x="2234" y="0"/>
                      <a:pt x="2337" y="40"/>
                    </a:cubicBezTo>
                    <a:cubicBezTo>
                      <a:pt x="2440" y="80"/>
                      <a:pt x="2660" y="313"/>
                      <a:pt x="2469" y="418"/>
                    </a:cubicBezTo>
                    <a:cubicBezTo>
                      <a:pt x="2278" y="523"/>
                      <a:pt x="1573" y="651"/>
                      <a:pt x="1193" y="673"/>
                    </a:cubicBezTo>
                    <a:cubicBezTo>
                      <a:pt x="813" y="695"/>
                      <a:pt x="378" y="602"/>
                      <a:pt x="189" y="550"/>
                    </a:cubicBezTo>
                    <a:cubicBezTo>
                      <a:pt x="0" y="498"/>
                      <a:pt x="74" y="419"/>
                      <a:pt x="58" y="377"/>
                    </a:cubicBezTo>
                    <a:close/>
                  </a:path>
                </a:pathLst>
              </a:custGeom>
              <a:solidFill>
                <a:srgbClr val="CCEC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5" name="Freeform 103"/>
              <p:cNvSpPr>
                <a:spLocks/>
              </p:cNvSpPr>
              <p:nvPr/>
            </p:nvSpPr>
            <p:spPr bwMode="auto">
              <a:xfrm>
                <a:off x="3135" y="729"/>
                <a:ext cx="1944" cy="1198"/>
              </a:xfrm>
              <a:custGeom>
                <a:avLst/>
                <a:gdLst>
                  <a:gd name="T0" fmla="*/ 115 w 1944"/>
                  <a:gd name="T1" fmla="*/ 514 h 1198"/>
                  <a:gd name="T2" fmla="*/ 280 w 1944"/>
                  <a:gd name="T3" fmla="*/ 579 h 1198"/>
                  <a:gd name="T4" fmla="*/ 996 w 1944"/>
                  <a:gd name="T5" fmla="*/ 843 h 1198"/>
                  <a:gd name="T6" fmla="*/ 1382 w 1944"/>
                  <a:gd name="T7" fmla="*/ 1172 h 1198"/>
                  <a:gd name="T8" fmla="*/ 1884 w 1944"/>
                  <a:gd name="T9" fmla="*/ 999 h 1198"/>
                  <a:gd name="T10" fmla="*/ 1020 w 1944"/>
                  <a:gd name="T11" fmla="*/ 588 h 1198"/>
                  <a:gd name="T12" fmla="*/ 625 w 1944"/>
                  <a:gd name="T13" fmla="*/ 53 h 1198"/>
                  <a:gd name="T14" fmla="*/ 82 w 1944"/>
                  <a:gd name="T15" fmla="*/ 267 h 1198"/>
                  <a:gd name="T16" fmla="*/ 115 w 1944"/>
                  <a:gd name="T17" fmla="*/ 514 h 1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44" h="1198">
                    <a:moveTo>
                      <a:pt x="115" y="514"/>
                    </a:moveTo>
                    <a:cubicBezTo>
                      <a:pt x="148" y="566"/>
                      <a:pt x="133" y="524"/>
                      <a:pt x="280" y="579"/>
                    </a:cubicBezTo>
                    <a:cubicBezTo>
                      <a:pt x="427" y="634"/>
                      <a:pt x="812" y="744"/>
                      <a:pt x="996" y="843"/>
                    </a:cubicBezTo>
                    <a:cubicBezTo>
                      <a:pt x="1180" y="942"/>
                      <a:pt x="1234" y="1146"/>
                      <a:pt x="1382" y="1172"/>
                    </a:cubicBezTo>
                    <a:cubicBezTo>
                      <a:pt x="1530" y="1198"/>
                      <a:pt x="1944" y="1096"/>
                      <a:pt x="1884" y="999"/>
                    </a:cubicBezTo>
                    <a:cubicBezTo>
                      <a:pt x="1824" y="902"/>
                      <a:pt x="1230" y="746"/>
                      <a:pt x="1020" y="588"/>
                    </a:cubicBezTo>
                    <a:cubicBezTo>
                      <a:pt x="810" y="430"/>
                      <a:pt x="781" y="106"/>
                      <a:pt x="625" y="53"/>
                    </a:cubicBezTo>
                    <a:cubicBezTo>
                      <a:pt x="469" y="0"/>
                      <a:pt x="164" y="192"/>
                      <a:pt x="82" y="267"/>
                    </a:cubicBezTo>
                    <a:cubicBezTo>
                      <a:pt x="0" y="342"/>
                      <a:pt x="82" y="462"/>
                      <a:pt x="115" y="514"/>
                    </a:cubicBezTo>
                    <a:close/>
                  </a:path>
                </a:pathLst>
              </a:custGeom>
              <a:solidFill>
                <a:srgbClr val="CCEC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6" name="Oval 100"/>
              <p:cNvSpPr>
                <a:spLocks noChangeArrowheads="1"/>
              </p:cNvSpPr>
              <p:nvPr/>
            </p:nvSpPr>
            <p:spPr bwMode="auto">
              <a:xfrm>
                <a:off x="4197" y="950"/>
                <a:ext cx="1407" cy="411"/>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4837" name="Oval 71"/>
              <p:cNvSpPr>
                <a:spLocks noChangeArrowheads="1"/>
              </p:cNvSpPr>
              <p:nvPr/>
            </p:nvSpPr>
            <p:spPr bwMode="auto">
              <a:xfrm>
                <a:off x="3456" y="1016"/>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a:t>
                </a:r>
              </a:p>
            </p:txBody>
          </p:sp>
          <p:sp>
            <p:nvSpPr>
              <p:cNvPr id="34838" name="Oval 72"/>
              <p:cNvSpPr>
                <a:spLocks noChangeArrowheads="1"/>
              </p:cNvSpPr>
              <p:nvPr/>
            </p:nvSpPr>
            <p:spPr bwMode="auto">
              <a:xfrm>
                <a:off x="4411" y="1008"/>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a:t>
                </a:r>
              </a:p>
            </p:txBody>
          </p:sp>
          <p:sp>
            <p:nvSpPr>
              <p:cNvPr id="34839" name="Oval 73"/>
              <p:cNvSpPr>
                <a:spLocks noChangeArrowheads="1"/>
              </p:cNvSpPr>
              <p:nvPr/>
            </p:nvSpPr>
            <p:spPr bwMode="auto">
              <a:xfrm>
                <a:off x="3456" y="1521"/>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X</a:t>
                </a:r>
              </a:p>
            </p:txBody>
          </p:sp>
          <p:sp>
            <p:nvSpPr>
              <p:cNvPr id="34840" name="Oval 74"/>
              <p:cNvSpPr>
                <a:spLocks noChangeArrowheads="1"/>
              </p:cNvSpPr>
              <p:nvPr/>
            </p:nvSpPr>
            <p:spPr bwMode="auto">
              <a:xfrm>
                <a:off x="4411" y="1512"/>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div</a:t>
                </a:r>
              </a:p>
            </p:txBody>
          </p:sp>
          <p:sp>
            <p:nvSpPr>
              <p:cNvPr id="34841" name="Oval 75"/>
              <p:cNvSpPr>
                <a:spLocks noChangeArrowheads="1"/>
              </p:cNvSpPr>
              <p:nvPr/>
            </p:nvSpPr>
            <p:spPr bwMode="auto">
              <a:xfrm>
                <a:off x="4411" y="2032"/>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a:t>
                </a:r>
              </a:p>
            </p:txBody>
          </p:sp>
          <p:sp>
            <p:nvSpPr>
              <p:cNvPr id="34842" name="Oval 76"/>
              <p:cNvSpPr>
                <a:spLocks noChangeArrowheads="1"/>
              </p:cNvSpPr>
              <p:nvPr/>
            </p:nvSpPr>
            <p:spPr bwMode="auto">
              <a:xfrm>
                <a:off x="3456" y="2023"/>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X</a:t>
                </a:r>
              </a:p>
            </p:txBody>
          </p:sp>
          <p:sp>
            <p:nvSpPr>
              <p:cNvPr id="34843" name="Line 77"/>
              <p:cNvSpPr>
                <a:spLocks noChangeShapeType="1"/>
              </p:cNvSpPr>
              <p:nvPr/>
            </p:nvSpPr>
            <p:spPr bwMode="auto">
              <a:xfrm>
                <a:off x="3598" y="1300"/>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4" name="Line 78"/>
              <p:cNvSpPr>
                <a:spLocks noChangeShapeType="1"/>
              </p:cNvSpPr>
              <p:nvPr/>
            </p:nvSpPr>
            <p:spPr bwMode="auto">
              <a:xfrm>
                <a:off x="3589" y="1810"/>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5" name="Line 79"/>
              <p:cNvSpPr>
                <a:spLocks noChangeShapeType="1"/>
              </p:cNvSpPr>
              <p:nvPr/>
            </p:nvSpPr>
            <p:spPr bwMode="auto">
              <a:xfrm>
                <a:off x="4557" y="1798"/>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6" name="Line 80"/>
              <p:cNvSpPr>
                <a:spLocks noChangeShapeType="1"/>
              </p:cNvSpPr>
              <p:nvPr/>
            </p:nvSpPr>
            <p:spPr bwMode="auto">
              <a:xfrm>
                <a:off x="4562" y="1293"/>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7" name="Oval 81"/>
              <p:cNvSpPr>
                <a:spLocks noChangeArrowheads="1"/>
              </p:cNvSpPr>
              <p:nvPr/>
            </p:nvSpPr>
            <p:spPr bwMode="auto">
              <a:xfrm>
                <a:off x="5189" y="1016"/>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X</a:t>
                </a:r>
              </a:p>
            </p:txBody>
          </p:sp>
          <p:sp>
            <p:nvSpPr>
              <p:cNvPr id="34848" name="Oval 82"/>
              <p:cNvSpPr>
                <a:spLocks noChangeArrowheads="1"/>
              </p:cNvSpPr>
              <p:nvPr/>
            </p:nvSpPr>
            <p:spPr bwMode="auto">
              <a:xfrm>
                <a:off x="5198" y="1525"/>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a:t>
                </a:r>
              </a:p>
            </p:txBody>
          </p:sp>
          <p:sp>
            <p:nvSpPr>
              <p:cNvPr id="34849" name="Line 83"/>
              <p:cNvSpPr>
                <a:spLocks noChangeShapeType="1"/>
              </p:cNvSpPr>
              <p:nvPr/>
            </p:nvSpPr>
            <p:spPr bwMode="auto">
              <a:xfrm>
                <a:off x="5341" y="1307"/>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0" name="Oval 84"/>
              <p:cNvSpPr>
                <a:spLocks noChangeArrowheads="1"/>
              </p:cNvSpPr>
              <p:nvPr/>
            </p:nvSpPr>
            <p:spPr bwMode="auto">
              <a:xfrm>
                <a:off x="5198" y="2045"/>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div</a:t>
                </a:r>
              </a:p>
            </p:txBody>
          </p:sp>
          <p:sp>
            <p:nvSpPr>
              <p:cNvPr id="34851" name="Line 85"/>
              <p:cNvSpPr>
                <a:spLocks noChangeShapeType="1"/>
              </p:cNvSpPr>
              <p:nvPr/>
            </p:nvSpPr>
            <p:spPr bwMode="auto">
              <a:xfrm>
                <a:off x="5336" y="1820"/>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2" name="Text Box 86"/>
              <p:cNvSpPr txBox="1">
                <a:spLocks noChangeArrowheads="1"/>
              </p:cNvSpPr>
              <p:nvPr/>
            </p:nvSpPr>
            <p:spPr bwMode="auto">
              <a:xfrm>
                <a:off x="3738" y="1021"/>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5</a:t>
                </a:r>
              </a:p>
            </p:txBody>
          </p:sp>
          <p:sp>
            <p:nvSpPr>
              <p:cNvPr id="34853" name="Text Box 87"/>
              <p:cNvSpPr txBox="1">
                <a:spLocks noChangeArrowheads="1"/>
              </p:cNvSpPr>
              <p:nvPr/>
            </p:nvSpPr>
            <p:spPr bwMode="auto">
              <a:xfrm>
                <a:off x="3714" y="1539"/>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4</a:t>
                </a:r>
              </a:p>
            </p:txBody>
          </p:sp>
          <p:sp>
            <p:nvSpPr>
              <p:cNvPr id="34854" name="Text Box 88"/>
              <p:cNvSpPr txBox="1">
                <a:spLocks noChangeArrowheads="1"/>
              </p:cNvSpPr>
              <p:nvPr/>
            </p:nvSpPr>
            <p:spPr bwMode="auto">
              <a:xfrm>
                <a:off x="3705" y="2058"/>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2</a:t>
                </a:r>
              </a:p>
            </p:txBody>
          </p:sp>
          <p:sp>
            <p:nvSpPr>
              <p:cNvPr id="34855" name="Text Box 89"/>
              <p:cNvSpPr txBox="1">
                <a:spLocks noChangeArrowheads="1"/>
              </p:cNvSpPr>
              <p:nvPr/>
            </p:nvSpPr>
            <p:spPr bwMode="auto">
              <a:xfrm>
                <a:off x="4676" y="1013"/>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5</a:t>
                </a:r>
              </a:p>
            </p:txBody>
          </p:sp>
          <p:sp>
            <p:nvSpPr>
              <p:cNvPr id="34856" name="Text Box 90"/>
              <p:cNvSpPr txBox="1">
                <a:spLocks noChangeArrowheads="1"/>
              </p:cNvSpPr>
              <p:nvPr/>
            </p:nvSpPr>
            <p:spPr bwMode="auto">
              <a:xfrm>
                <a:off x="4668" y="1539"/>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4</a:t>
                </a:r>
              </a:p>
            </p:txBody>
          </p:sp>
          <p:sp>
            <p:nvSpPr>
              <p:cNvPr id="34857" name="Text Box 91"/>
              <p:cNvSpPr txBox="1">
                <a:spLocks noChangeArrowheads="1"/>
              </p:cNvSpPr>
              <p:nvPr/>
            </p:nvSpPr>
            <p:spPr bwMode="auto">
              <a:xfrm>
                <a:off x="4660" y="2082"/>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1</a:t>
                </a:r>
              </a:p>
            </p:txBody>
          </p:sp>
          <p:sp>
            <p:nvSpPr>
              <p:cNvPr id="34858" name="Text Box 92"/>
              <p:cNvSpPr txBox="1">
                <a:spLocks noChangeArrowheads="1"/>
              </p:cNvSpPr>
              <p:nvPr/>
            </p:nvSpPr>
            <p:spPr bwMode="auto">
              <a:xfrm>
                <a:off x="5475" y="1556"/>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4</a:t>
                </a:r>
              </a:p>
            </p:txBody>
          </p:sp>
          <p:sp>
            <p:nvSpPr>
              <p:cNvPr id="34859" name="Text Box 93"/>
              <p:cNvSpPr txBox="1">
                <a:spLocks noChangeArrowheads="1"/>
              </p:cNvSpPr>
              <p:nvPr/>
            </p:nvSpPr>
            <p:spPr bwMode="auto">
              <a:xfrm>
                <a:off x="5466" y="2091"/>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3</a:t>
                </a:r>
              </a:p>
            </p:txBody>
          </p:sp>
          <p:sp>
            <p:nvSpPr>
              <p:cNvPr id="34860" name="Oval 95"/>
              <p:cNvSpPr>
                <a:spLocks noChangeArrowheads="1"/>
              </p:cNvSpPr>
              <p:nvPr/>
            </p:nvSpPr>
            <p:spPr bwMode="auto">
              <a:xfrm>
                <a:off x="4425" y="2646"/>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nop</a:t>
                </a:r>
              </a:p>
            </p:txBody>
          </p:sp>
          <p:sp>
            <p:nvSpPr>
              <p:cNvPr id="34861" name="Line 96"/>
              <p:cNvSpPr>
                <a:spLocks noChangeShapeType="1"/>
              </p:cNvSpPr>
              <p:nvPr/>
            </p:nvSpPr>
            <p:spPr bwMode="auto">
              <a:xfrm>
                <a:off x="3614" y="2320"/>
                <a:ext cx="831" cy="39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2" name="Line 97"/>
              <p:cNvSpPr>
                <a:spLocks noChangeShapeType="1"/>
              </p:cNvSpPr>
              <p:nvPr/>
            </p:nvSpPr>
            <p:spPr bwMode="auto">
              <a:xfrm flipH="1">
                <a:off x="4536" y="2328"/>
                <a:ext cx="8" cy="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3" name="Line 98"/>
              <p:cNvSpPr>
                <a:spLocks noChangeShapeType="1"/>
              </p:cNvSpPr>
              <p:nvPr/>
            </p:nvSpPr>
            <p:spPr bwMode="auto">
              <a:xfrm flipH="1">
                <a:off x="4676" y="2337"/>
                <a:ext cx="633" cy="34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4" name="Text Box 101"/>
              <p:cNvSpPr txBox="1">
                <a:spLocks noChangeArrowheads="1"/>
              </p:cNvSpPr>
              <p:nvPr/>
            </p:nvSpPr>
            <p:spPr bwMode="auto">
              <a:xfrm>
                <a:off x="5444" y="1027"/>
                <a:ext cx="1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6</a:t>
                </a:r>
              </a:p>
            </p:txBody>
          </p:sp>
          <p:sp>
            <p:nvSpPr>
              <p:cNvPr id="34865" name="Text Box 102"/>
              <p:cNvSpPr txBox="1">
                <a:spLocks noChangeArrowheads="1"/>
              </p:cNvSpPr>
              <p:nvPr/>
            </p:nvSpPr>
            <p:spPr bwMode="auto">
              <a:xfrm>
                <a:off x="4757" y="837"/>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solidFill>
                      <a:schemeClr val="tx1"/>
                    </a:solidFill>
                    <a:latin typeface="Lucida Sans Unicode" panose="020B0602030504020204" pitchFamily="34" charset="0"/>
                  </a:rPr>
                  <a:t>1 (cc)</a:t>
                </a:r>
              </a:p>
            </p:txBody>
          </p:sp>
          <p:sp>
            <p:nvSpPr>
              <p:cNvPr id="34866" name="Text Box 104"/>
              <p:cNvSpPr txBox="1">
                <a:spLocks noChangeArrowheads="1"/>
              </p:cNvSpPr>
              <p:nvPr/>
            </p:nvSpPr>
            <p:spPr bwMode="auto">
              <a:xfrm>
                <a:off x="3588" y="706"/>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solidFill>
                      <a:schemeClr val="tx1"/>
                    </a:solidFill>
                    <a:latin typeface="Lucida Sans Unicode" panose="020B0602030504020204" pitchFamily="34" charset="0"/>
                  </a:rPr>
                  <a:t>2 (cc)</a:t>
                </a:r>
              </a:p>
            </p:txBody>
          </p:sp>
          <p:sp>
            <p:nvSpPr>
              <p:cNvPr id="34867" name="Text Box 106"/>
              <p:cNvSpPr txBox="1">
                <a:spLocks noChangeArrowheads="1"/>
              </p:cNvSpPr>
              <p:nvPr/>
            </p:nvSpPr>
            <p:spPr bwMode="auto">
              <a:xfrm>
                <a:off x="3851" y="1701"/>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solidFill>
                      <a:schemeClr val="tx1"/>
                    </a:solidFill>
                    <a:latin typeface="Lucida Sans Unicode" panose="020B0602030504020204" pitchFamily="34" charset="0"/>
                  </a:rPr>
                  <a:t>3 (cc)</a:t>
                </a:r>
              </a:p>
            </p:txBody>
          </p:sp>
          <p:sp>
            <p:nvSpPr>
              <p:cNvPr id="34868" name="Text Box 108"/>
              <p:cNvSpPr txBox="1">
                <a:spLocks noChangeArrowheads="1"/>
              </p:cNvSpPr>
              <p:nvPr/>
            </p:nvSpPr>
            <p:spPr bwMode="auto">
              <a:xfrm>
                <a:off x="3095" y="2170"/>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solidFill>
                      <a:schemeClr val="tx1"/>
                    </a:solidFill>
                    <a:latin typeface="Lucida Sans Unicode" panose="020B0602030504020204" pitchFamily="34" charset="0"/>
                  </a:rPr>
                  <a:t>5 (cc)</a:t>
                </a:r>
              </a:p>
            </p:txBody>
          </p:sp>
          <p:sp>
            <p:nvSpPr>
              <p:cNvPr id="34869" name="Text Box 113"/>
              <p:cNvSpPr txBox="1">
                <a:spLocks noChangeArrowheads="1"/>
              </p:cNvSpPr>
              <p:nvPr/>
            </p:nvSpPr>
            <p:spPr bwMode="auto">
              <a:xfrm>
                <a:off x="4929" y="2664"/>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solidFill>
                      <a:schemeClr val="tx1"/>
                    </a:solidFill>
                    <a:latin typeface="Lucida Sans Unicode" panose="020B0602030504020204" pitchFamily="34" charset="0"/>
                  </a:rPr>
                  <a:t>8 (cc)</a:t>
                </a:r>
              </a:p>
            </p:txBody>
          </p:sp>
        </p:grpSp>
        <p:sp>
          <p:nvSpPr>
            <p:cNvPr id="34829" name="Text Box 118"/>
            <p:cNvSpPr txBox="1">
              <a:spLocks noChangeArrowheads="1"/>
            </p:cNvSpPr>
            <p:nvPr/>
          </p:nvSpPr>
          <p:spPr bwMode="auto">
            <a:xfrm>
              <a:off x="3458" y="2959"/>
              <a:ext cx="6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a:solidFill>
                    <a:schemeClr val="tx1"/>
                  </a:solidFill>
                  <a:latin typeface="Lucida Sans Unicode" panose="020B0602030504020204" pitchFamily="34" charset="0"/>
                </a:rPr>
                <a:t>L = 7 cc</a:t>
              </a:r>
            </a:p>
          </p:txBody>
        </p:sp>
        <p:sp>
          <p:nvSpPr>
            <p:cNvPr id="34830" name="Text Box 121"/>
            <p:cNvSpPr txBox="1">
              <a:spLocks noChangeArrowheads="1"/>
            </p:cNvSpPr>
            <p:nvPr/>
          </p:nvSpPr>
          <p:spPr bwMode="auto">
            <a:xfrm>
              <a:off x="2656" y="1226"/>
              <a:ext cx="74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Sched. time</a:t>
              </a:r>
            </a:p>
          </p:txBody>
        </p:sp>
        <p:sp>
          <p:nvSpPr>
            <p:cNvPr id="34831" name="Line 136"/>
            <p:cNvSpPr>
              <a:spLocks noChangeShapeType="1"/>
            </p:cNvSpPr>
            <p:nvPr/>
          </p:nvSpPr>
          <p:spPr bwMode="auto">
            <a:xfrm flipV="1">
              <a:off x="3035" y="1049"/>
              <a:ext cx="524" cy="198"/>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cxnSp>
        <p:nvCxnSpPr>
          <p:cNvPr id="34826" name="Straight Arrow Connector 2"/>
          <p:cNvCxnSpPr>
            <a:cxnSpLocks noChangeShapeType="1"/>
          </p:cNvCxnSpPr>
          <p:nvPr/>
        </p:nvCxnSpPr>
        <p:spPr bwMode="auto">
          <a:xfrm flipV="1">
            <a:off x="3200400" y="4146550"/>
            <a:ext cx="2144713" cy="566738"/>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24438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20"/>
          <p:cNvSpPr txBox="1">
            <a:spLocks noChangeArrowheads="1"/>
          </p:cNvSpPr>
          <p:nvPr/>
        </p:nvSpPr>
        <p:spPr bwMode="auto">
          <a:xfrm>
            <a:off x="5162550" y="631825"/>
            <a:ext cx="3981450"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itchFamily="34" charset="0"/>
              </a:defRPr>
            </a:lvl1pPr>
            <a:lvl2pPr marL="1085850" indent="-342900" algn="l" eaLnBrk="0" hangingPunct="0">
              <a:spcBef>
                <a:spcPct val="20000"/>
              </a:spcBef>
              <a:buClr>
                <a:schemeClr val="tx1"/>
              </a:buClr>
              <a:buFont typeface="Wingdings" pitchFamily="2" charset="2"/>
              <a:buChar char="§"/>
              <a:defRPr sz="2400">
                <a:solidFill>
                  <a:schemeClr val="tx1"/>
                </a:solidFill>
                <a:latin typeface="Tahoma" pitchFamily="34" charset="0"/>
              </a:defRPr>
            </a:lvl2pPr>
            <a:lvl3pPr marL="1143000" indent="-228600" algn="l" eaLnBrk="0" hangingPunct="0">
              <a:spcBef>
                <a:spcPct val="20000"/>
              </a:spcBef>
              <a:buClr>
                <a:schemeClr val="tx2"/>
              </a:buClr>
              <a:buChar char="o"/>
              <a:defRPr sz="2000">
                <a:solidFill>
                  <a:schemeClr val="tx1"/>
                </a:solidFill>
                <a:latin typeface="Tahoma" pitchFamily="34" charset="0"/>
              </a:defRPr>
            </a:lvl3pPr>
            <a:lvl4pPr marL="1600200" indent="-228600" algn="l" eaLnBrk="0" hangingPunct="0">
              <a:spcBef>
                <a:spcPct val="20000"/>
              </a:spcBef>
              <a:buClr>
                <a:schemeClr val="tx2"/>
              </a:buClr>
              <a:buChar char="•"/>
              <a:defRPr>
                <a:solidFill>
                  <a:schemeClr val="tx1"/>
                </a:solidFill>
                <a:latin typeface="Tahoma" pitchFamily="34" charset="0"/>
              </a:defRPr>
            </a:lvl4pPr>
            <a:lvl5pPr marL="2057400" indent="-228600" algn="l" eaLnBrk="0" hangingPunct="0">
              <a:spcBef>
                <a:spcPct val="20000"/>
              </a:spcBef>
              <a:buClr>
                <a:schemeClr val="tx2"/>
              </a:buClr>
              <a:buChar char="»"/>
              <a:defRPr>
                <a:solidFill>
                  <a:schemeClr val="tx1"/>
                </a:solidFill>
                <a:latin typeface="Tahoma"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itchFamily="34" charset="0"/>
              </a:defRPr>
            </a:lvl9pPr>
          </a:lstStyle>
          <a:p>
            <a:pPr eaLnBrk="1" hangingPunct="1">
              <a:lnSpc>
                <a:spcPct val="80000"/>
              </a:lnSpc>
              <a:spcBef>
                <a:spcPct val="0"/>
              </a:spcBef>
              <a:buClrTx/>
              <a:buFontTx/>
              <a:buNone/>
              <a:defRPr/>
            </a:pPr>
            <a:r>
              <a:rPr lang="en-US" altLang="en-US" sz="1400" dirty="0" smtClean="0">
                <a:solidFill>
                  <a:schemeClr val="tx1"/>
                </a:solidFill>
                <a:latin typeface="Calibri" pitchFamily="34" charset="0"/>
              </a:rPr>
              <a:t>REST determination: Begin</a:t>
            </a:r>
          </a:p>
          <a:p>
            <a:pPr eaLnBrk="1" hangingPunct="1">
              <a:lnSpc>
                <a:spcPct val="80000"/>
              </a:lnSpc>
              <a:spcBef>
                <a:spcPct val="0"/>
              </a:spcBef>
              <a:buClrTx/>
              <a:defRPr/>
            </a:pPr>
            <a:r>
              <a:rPr lang="en-US" altLang="en-US" sz="1400" dirty="0" smtClean="0">
                <a:solidFill>
                  <a:schemeClr val="tx1"/>
                </a:solidFill>
                <a:latin typeface="Calibri" pitchFamily="34" charset="0"/>
              </a:rPr>
              <a:t>If u is an </a:t>
            </a:r>
            <a:r>
              <a:rPr lang="en-US" altLang="en-US" sz="1400" dirty="0" err="1" smtClean="0">
                <a:solidFill>
                  <a:schemeClr val="tx1"/>
                </a:solidFill>
                <a:latin typeface="Calibri" pitchFamily="34" charset="0"/>
              </a:rPr>
              <a:t>i</a:t>
            </a:r>
            <a:r>
              <a:rPr lang="en-US" altLang="en-US" sz="1400" dirty="0" smtClean="0">
                <a:solidFill>
                  <a:schemeClr val="tx1"/>
                </a:solidFill>
                <a:latin typeface="Calibri" pitchFamily="34" charset="0"/>
              </a:rPr>
              <a:t>/p node (no parent other than V</a:t>
            </a:r>
            <a:r>
              <a:rPr lang="en-US" altLang="en-US" sz="1400" baseline="-25000" dirty="0" smtClean="0">
                <a:solidFill>
                  <a:schemeClr val="tx1"/>
                </a:solidFill>
                <a:latin typeface="Calibri" pitchFamily="34" charset="0"/>
              </a:rPr>
              <a:t>0</a:t>
            </a:r>
            <a:r>
              <a:rPr lang="en-US" altLang="en-US" sz="1400" dirty="0" smtClean="0">
                <a:solidFill>
                  <a:schemeClr val="tx1"/>
                </a:solidFill>
                <a:latin typeface="Calibri" pitchFamily="34" charset="0"/>
              </a:rPr>
              <a:t>), then rest(u) = 1.</a:t>
            </a:r>
          </a:p>
          <a:p>
            <a:pPr eaLnBrk="1" hangingPunct="1">
              <a:lnSpc>
                <a:spcPct val="80000"/>
              </a:lnSpc>
              <a:spcBef>
                <a:spcPct val="0"/>
              </a:spcBef>
              <a:buClrTx/>
              <a:defRPr/>
            </a:pPr>
            <a:r>
              <a:rPr lang="en-US" altLang="en-US" sz="1400" dirty="0" smtClean="0">
                <a:solidFill>
                  <a:schemeClr val="tx1"/>
                </a:solidFill>
                <a:latin typeface="Calibri" pitchFamily="34" charset="0"/>
              </a:rPr>
              <a:t> For k = 2 to d /* d is the last level */ do</a:t>
            </a:r>
          </a:p>
          <a:p>
            <a:pPr eaLnBrk="1" hangingPunct="1">
              <a:lnSpc>
                <a:spcPct val="80000"/>
              </a:lnSpc>
              <a:spcBef>
                <a:spcPct val="0"/>
              </a:spcBef>
              <a:buClrTx/>
              <a:defRPr/>
            </a:pPr>
            <a:r>
              <a:rPr lang="en-US" altLang="en-US" sz="1400" dirty="0" smtClean="0">
                <a:solidFill>
                  <a:schemeClr val="tx1"/>
                </a:solidFill>
                <a:latin typeface="Calibri" pitchFamily="34" charset="0"/>
              </a:rPr>
              <a:t> For each node w of type r in level k do</a:t>
            </a:r>
          </a:p>
          <a:p>
            <a:pPr lvl="1" eaLnBrk="1" hangingPunct="1">
              <a:lnSpc>
                <a:spcPct val="80000"/>
              </a:lnSpc>
              <a:spcBef>
                <a:spcPct val="0"/>
              </a:spcBef>
              <a:buClrTx/>
              <a:buFont typeface="Times" pitchFamily="18" charset="0"/>
              <a:buAutoNum type="alphaLcParenR"/>
              <a:defRPr/>
            </a:pPr>
            <a:r>
              <a:rPr lang="en-US" altLang="en-US" sz="1400" dirty="0" smtClean="0">
                <a:latin typeface="Calibri" pitchFamily="34" charset="0"/>
              </a:rPr>
              <a:t>connect w to  </a:t>
            </a:r>
            <a:r>
              <a:rPr lang="en-US" altLang="en-US" sz="1400" dirty="0" err="1" smtClean="0">
                <a:latin typeface="Calibri" pitchFamily="34" charset="0"/>
              </a:rPr>
              <a:t>a</a:t>
            </a:r>
            <a:r>
              <a:rPr lang="en-US" altLang="en-US" sz="1400" baseline="-25000" dirty="0" err="1" smtClean="0">
                <a:latin typeface="Calibri" pitchFamily="34" charset="0"/>
              </a:rPr>
              <a:t>r</a:t>
            </a:r>
            <a:r>
              <a:rPr lang="en-US" altLang="en-US" sz="1400" dirty="0" smtClean="0">
                <a:latin typeface="Calibri" pitchFamily="34" charset="0"/>
              </a:rPr>
              <a:t> nodes of the same type as w of level &lt; k and w/ the largest values of </a:t>
            </a:r>
            <a:r>
              <a:rPr lang="en-US" altLang="en-US" sz="1400" i="1" dirty="0" smtClean="0">
                <a:latin typeface="Calibri" pitchFamily="34" charset="0"/>
              </a:rPr>
              <a:t>rest</a:t>
            </a:r>
            <a:r>
              <a:rPr lang="en-US" altLang="en-US" sz="1400" dirty="0" smtClean="0">
                <a:latin typeface="Calibri" pitchFamily="34" charset="0"/>
              </a:rPr>
              <a:t>, where </a:t>
            </a:r>
            <a:r>
              <a:rPr lang="en-US" altLang="en-US" sz="1400" dirty="0" err="1" smtClean="0">
                <a:latin typeface="Calibri" pitchFamily="34" charset="0"/>
              </a:rPr>
              <a:t>a</a:t>
            </a:r>
            <a:r>
              <a:rPr lang="en-US" altLang="en-US" sz="1400" baseline="-25000" dirty="0" err="1" smtClean="0">
                <a:latin typeface="Calibri" pitchFamily="34" charset="0"/>
              </a:rPr>
              <a:t>r</a:t>
            </a:r>
            <a:r>
              <a:rPr lang="en-US" altLang="en-US" sz="1400" dirty="0" smtClean="0">
                <a:latin typeface="Calibri" pitchFamily="34" charset="0"/>
              </a:rPr>
              <a:t> is the # of res. of type r. If there are no such nodes, connect to dummy </a:t>
            </a:r>
            <a:r>
              <a:rPr lang="en-US" altLang="en-US" sz="1400" dirty="0" err="1" smtClean="0">
                <a:latin typeface="Calibri" pitchFamily="34" charset="0"/>
              </a:rPr>
              <a:t>oper</a:t>
            </a:r>
            <a:r>
              <a:rPr lang="en-US" altLang="en-US" sz="1400" dirty="0" smtClean="0">
                <a:latin typeface="Calibri" pitchFamily="34" charset="0"/>
              </a:rPr>
              <a:t>. node of type r (rest of dummy node = 1, delay = 0). these are w’s </a:t>
            </a:r>
            <a:r>
              <a:rPr lang="en-US" altLang="en-US" sz="1400" i="1" dirty="0" smtClean="0">
                <a:latin typeface="Calibri" pitchFamily="34" charset="0"/>
              </a:rPr>
              <a:t>resource parent nodes</a:t>
            </a:r>
            <a:r>
              <a:rPr lang="en-US" altLang="en-US" sz="1400" dirty="0" smtClean="0">
                <a:latin typeface="Calibri" pitchFamily="34" charset="0"/>
              </a:rPr>
              <a:t>.</a:t>
            </a:r>
          </a:p>
          <a:p>
            <a:pPr lvl="1" eaLnBrk="1" hangingPunct="1">
              <a:lnSpc>
                <a:spcPct val="80000"/>
              </a:lnSpc>
              <a:spcBef>
                <a:spcPct val="0"/>
              </a:spcBef>
              <a:buClrTx/>
              <a:buFont typeface="Times" pitchFamily="18" charset="0"/>
              <a:buAutoNum type="alphaLcParenR"/>
              <a:defRPr/>
            </a:pPr>
            <a:r>
              <a:rPr lang="en-US" altLang="en-US" sz="1400" dirty="0" smtClean="0">
                <a:latin typeface="Calibri" pitchFamily="34" charset="0"/>
              </a:rPr>
              <a:t>rest(w) = max{min{</a:t>
            </a:r>
            <a:r>
              <a:rPr lang="en-US" altLang="en-US" sz="1400" i="1" dirty="0" smtClean="0">
                <a:latin typeface="Calibri" pitchFamily="34" charset="0"/>
              </a:rPr>
              <a:t>rest</a:t>
            </a:r>
            <a:r>
              <a:rPr lang="en-US" altLang="en-US" sz="1400" dirty="0" smtClean="0">
                <a:latin typeface="Calibri" pitchFamily="34" charset="0"/>
              </a:rPr>
              <a:t> of the res. parent node u of w + d(u)}, asap(w)}, where (d(u)=delay of u).</a:t>
            </a:r>
          </a:p>
          <a:p>
            <a:pPr lvl="1" eaLnBrk="1" hangingPunct="1">
              <a:lnSpc>
                <a:spcPct val="80000"/>
              </a:lnSpc>
              <a:spcBef>
                <a:spcPct val="0"/>
              </a:spcBef>
              <a:buClrTx/>
              <a:buFont typeface="Times" pitchFamily="18" charset="0"/>
              <a:buAutoNum type="alphaLcParenR"/>
              <a:defRPr/>
            </a:pPr>
            <a:r>
              <a:rPr lang="en-US" altLang="en-US" sz="1400" dirty="0" smtClean="0">
                <a:latin typeface="Calibri" pitchFamily="34" charset="0"/>
              </a:rPr>
              <a:t>e-rest(w) = rest(w)  /* </a:t>
            </a:r>
            <a:r>
              <a:rPr lang="en-US" altLang="en-US" sz="1400" dirty="0" err="1">
                <a:latin typeface="Calibri" pitchFamily="34" charset="0"/>
              </a:rPr>
              <a:t>defn</a:t>
            </a:r>
            <a:r>
              <a:rPr lang="en-US" altLang="en-US" sz="1400" dirty="0">
                <a:latin typeface="Calibri" pitchFamily="34" charset="0"/>
              </a:rPr>
              <a:t>. below*/</a:t>
            </a:r>
            <a:endParaRPr lang="en-US" altLang="en-US" sz="1400" dirty="0" smtClean="0">
              <a:latin typeface="Calibri" pitchFamily="34" charset="0"/>
            </a:endParaRPr>
          </a:p>
          <a:p>
            <a:pPr marL="742950" lvl="1" indent="0" eaLnBrk="1" hangingPunct="1">
              <a:lnSpc>
                <a:spcPct val="80000"/>
              </a:lnSpc>
              <a:spcBef>
                <a:spcPct val="0"/>
              </a:spcBef>
              <a:buClrTx/>
              <a:buFont typeface="Wingdings" pitchFamily="2" charset="2"/>
              <a:buNone/>
              <a:defRPr/>
            </a:pPr>
            <a:endParaRPr lang="en-US" altLang="en-US" sz="1400" dirty="0" smtClean="0">
              <a:latin typeface="Calibri" pitchFamily="34" charset="0"/>
            </a:endParaRPr>
          </a:p>
          <a:p>
            <a:pPr eaLnBrk="1" hangingPunct="1">
              <a:lnSpc>
                <a:spcPct val="80000"/>
              </a:lnSpc>
              <a:spcBef>
                <a:spcPct val="0"/>
              </a:spcBef>
              <a:buClrTx/>
              <a:defRPr/>
            </a:pPr>
            <a:r>
              <a:rPr lang="en-US" altLang="en-US" sz="1400" dirty="0" smtClean="0">
                <a:solidFill>
                  <a:schemeClr val="tx1"/>
                </a:solidFill>
                <a:latin typeface="Calibri" pitchFamily="34" charset="0"/>
              </a:rPr>
              <a:t> For k = d to 1  do</a:t>
            </a:r>
          </a:p>
          <a:p>
            <a:pPr eaLnBrk="1" hangingPunct="1">
              <a:lnSpc>
                <a:spcPct val="80000"/>
              </a:lnSpc>
              <a:spcBef>
                <a:spcPct val="0"/>
              </a:spcBef>
              <a:buClrTx/>
              <a:defRPr/>
            </a:pPr>
            <a:r>
              <a:rPr lang="en-US" altLang="en-US" sz="1400" dirty="0" smtClean="0">
                <a:solidFill>
                  <a:schemeClr val="tx1"/>
                </a:solidFill>
                <a:latin typeface="Calibri" pitchFamily="34" charset="0"/>
              </a:rPr>
              <a:t> For each node w of type r in level k do</a:t>
            </a:r>
            <a:endParaRPr lang="en-US" altLang="en-US" sz="1400" dirty="0" smtClean="0">
              <a:latin typeface="Calibri" pitchFamily="34" charset="0"/>
            </a:endParaRPr>
          </a:p>
          <a:p>
            <a:pPr lvl="1" eaLnBrk="1" hangingPunct="1">
              <a:lnSpc>
                <a:spcPct val="80000"/>
              </a:lnSpc>
              <a:spcBef>
                <a:spcPct val="0"/>
              </a:spcBef>
              <a:buClrTx/>
              <a:buFont typeface="Times" pitchFamily="18" charset="0"/>
              <a:buAutoNum type="alphaLcParenR"/>
              <a:defRPr/>
            </a:pPr>
            <a:r>
              <a:rPr lang="en-US" altLang="en-US" sz="1400" dirty="0" smtClean="0">
                <a:latin typeface="Calibri" pitchFamily="34" charset="0"/>
              </a:rPr>
              <a:t>update the </a:t>
            </a:r>
            <a:r>
              <a:rPr lang="en-US" altLang="en-US" sz="1400" i="1" dirty="0" smtClean="0">
                <a:latin typeface="Calibri" pitchFamily="34" charset="0"/>
              </a:rPr>
              <a:t>effective rest</a:t>
            </a:r>
            <a:r>
              <a:rPr lang="en-US" altLang="en-US" sz="1400" dirty="0" smtClean="0">
                <a:latin typeface="Calibri" pitchFamily="34" charset="0"/>
              </a:rPr>
              <a:t>,</a:t>
            </a:r>
            <a:r>
              <a:rPr lang="en-US" altLang="en-US" sz="1400" i="1" dirty="0" smtClean="0">
                <a:latin typeface="Calibri" pitchFamily="34" charset="0"/>
              </a:rPr>
              <a:t> e-rest</a:t>
            </a:r>
            <a:r>
              <a:rPr lang="en-US" altLang="en-US" sz="1400" dirty="0" smtClean="0">
                <a:latin typeface="Calibri" pitchFamily="34" charset="0"/>
              </a:rPr>
              <a:t> of each u that is a </a:t>
            </a:r>
            <a:r>
              <a:rPr lang="en-US" altLang="en-US" sz="1400" dirty="0" err="1" smtClean="0">
                <a:latin typeface="Calibri" pitchFamily="34" charset="0"/>
              </a:rPr>
              <a:t>dfg</a:t>
            </a:r>
            <a:r>
              <a:rPr lang="en-US" altLang="en-US" sz="1400" dirty="0" smtClean="0">
                <a:latin typeface="Calibri" pitchFamily="34" charset="0"/>
              </a:rPr>
              <a:t> parent of w, as max{rest(u), min over all children w’s (e-rest(w)) – d(u))}, and if the </a:t>
            </a:r>
            <a:r>
              <a:rPr lang="en-US" altLang="en-US" sz="1400" i="1" dirty="0" smtClean="0">
                <a:latin typeface="Calibri" pitchFamily="34" charset="0"/>
              </a:rPr>
              <a:t>rest</a:t>
            </a:r>
            <a:r>
              <a:rPr lang="en-US" altLang="en-US" sz="1400" dirty="0" smtClean="0">
                <a:latin typeface="Calibri" pitchFamily="34" charset="0"/>
              </a:rPr>
              <a:t> changes, propagate up to u’s </a:t>
            </a:r>
            <a:r>
              <a:rPr lang="en-US" altLang="en-US" sz="1400" dirty="0" err="1" smtClean="0">
                <a:latin typeface="Calibri" pitchFamily="34" charset="0"/>
              </a:rPr>
              <a:t>dfg</a:t>
            </a:r>
            <a:r>
              <a:rPr lang="en-US" altLang="en-US" sz="1400" dirty="0" smtClean="0">
                <a:latin typeface="Calibri" pitchFamily="34" charset="0"/>
              </a:rPr>
              <a:t> parents and so on.</a:t>
            </a:r>
          </a:p>
          <a:p>
            <a:pPr eaLnBrk="1" hangingPunct="1">
              <a:lnSpc>
                <a:spcPct val="80000"/>
              </a:lnSpc>
              <a:spcBef>
                <a:spcPct val="0"/>
              </a:spcBef>
              <a:buClrTx/>
              <a:defRPr/>
            </a:pPr>
            <a:r>
              <a:rPr lang="en-US" altLang="en-US" sz="1400" dirty="0" smtClean="0">
                <a:solidFill>
                  <a:schemeClr val="tx1"/>
                </a:solidFill>
                <a:latin typeface="Calibri" pitchFamily="34" charset="0"/>
              </a:rPr>
              <a:t>End for</a:t>
            </a:r>
          </a:p>
          <a:p>
            <a:pPr eaLnBrk="1" hangingPunct="1">
              <a:lnSpc>
                <a:spcPct val="80000"/>
              </a:lnSpc>
              <a:spcBef>
                <a:spcPct val="0"/>
              </a:spcBef>
              <a:buClrTx/>
              <a:defRPr/>
            </a:pPr>
            <a:r>
              <a:rPr lang="en-US" altLang="en-US" sz="1400" dirty="0" smtClean="0">
                <a:solidFill>
                  <a:schemeClr val="tx1"/>
                </a:solidFill>
                <a:latin typeface="Calibri" pitchFamily="34" charset="0"/>
              </a:rPr>
              <a:t>End for</a:t>
            </a:r>
          </a:p>
          <a:p>
            <a:pPr eaLnBrk="1" hangingPunct="1">
              <a:lnSpc>
                <a:spcPct val="80000"/>
              </a:lnSpc>
              <a:spcBef>
                <a:spcPct val="0"/>
              </a:spcBef>
              <a:buClrTx/>
              <a:buFontTx/>
              <a:buNone/>
              <a:defRPr/>
            </a:pPr>
            <a:r>
              <a:rPr lang="en-US" altLang="en-US" sz="1400" dirty="0" smtClean="0">
                <a:solidFill>
                  <a:schemeClr val="tx1"/>
                </a:solidFill>
                <a:latin typeface="Calibri" pitchFamily="34" charset="0"/>
              </a:rPr>
              <a:t>End</a:t>
            </a:r>
          </a:p>
          <a:p>
            <a:pPr eaLnBrk="1" hangingPunct="1">
              <a:lnSpc>
                <a:spcPct val="80000"/>
              </a:lnSpc>
              <a:spcBef>
                <a:spcPct val="0"/>
              </a:spcBef>
              <a:buClrTx/>
              <a:defRPr/>
            </a:pPr>
            <a:r>
              <a:rPr lang="en-US" altLang="en-US" sz="1400" dirty="0" smtClean="0">
                <a:solidFill>
                  <a:srgbClr val="C00000"/>
                </a:solidFill>
                <a:latin typeface="Calibri" pitchFamily="34" charset="0"/>
              </a:rPr>
              <a:t> New heuristic: Schedule nodes w/ highest path-distance label breaking ties in favor of those w/ a lower (i.e., earlier) e-rest.</a:t>
            </a:r>
          </a:p>
          <a:p>
            <a:pPr eaLnBrk="1" hangingPunct="1">
              <a:lnSpc>
                <a:spcPct val="80000"/>
              </a:lnSpc>
              <a:spcBef>
                <a:spcPct val="0"/>
              </a:spcBef>
              <a:buClrTx/>
              <a:defRPr/>
            </a:pPr>
            <a:r>
              <a:rPr lang="en-US" altLang="en-US" sz="1400" dirty="0" smtClean="0">
                <a:solidFill>
                  <a:srgbClr val="C00000"/>
                </a:solidFill>
                <a:latin typeface="Calibri" pitchFamily="34" charset="0"/>
              </a:rPr>
              <a:t> Note that the </a:t>
            </a:r>
            <a:r>
              <a:rPr lang="en-US" altLang="en-US" sz="1400" i="1" dirty="0" smtClean="0">
                <a:solidFill>
                  <a:srgbClr val="C00000"/>
                </a:solidFill>
                <a:latin typeface="Calibri" pitchFamily="34" charset="0"/>
              </a:rPr>
              <a:t>rest</a:t>
            </a:r>
            <a:r>
              <a:rPr lang="en-US" altLang="en-US" sz="1400" dirty="0" smtClean="0">
                <a:solidFill>
                  <a:srgbClr val="C00000"/>
                </a:solidFill>
                <a:latin typeface="Calibri" pitchFamily="34" charset="0"/>
              </a:rPr>
              <a:t> values are used to determine initial </a:t>
            </a:r>
            <a:r>
              <a:rPr lang="en-US" altLang="en-US" sz="1400" i="1" dirty="0" smtClean="0">
                <a:solidFill>
                  <a:srgbClr val="C00000"/>
                </a:solidFill>
                <a:latin typeface="Calibri" pitchFamily="34" charset="0"/>
              </a:rPr>
              <a:t>e-rest</a:t>
            </a:r>
            <a:r>
              <a:rPr lang="en-US" altLang="en-US" sz="1400" dirty="0" smtClean="0">
                <a:solidFill>
                  <a:srgbClr val="C00000"/>
                </a:solidFill>
                <a:latin typeface="Calibri" pitchFamily="34" charset="0"/>
              </a:rPr>
              <a:t> that are then updated based on </a:t>
            </a:r>
            <a:r>
              <a:rPr lang="en-US" altLang="en-US" sz="1400" i="1" dirty="0" smtClean="0">
                <a:solidFill>
                  <a:srgbClr val="C00000"/>
                </a:solidFill>
                <a:latin typeface="Calibri" pitchFamily="34" charset="0"/>
              </a:rPr>
              <a:t>e-rest</a:t>
            </a:r>
            <a:r>
              <a:rPr lang="en-US" altLang="en-US" sz="1400" dirty="0" smtClean="0">
                <a:solidFill>
                  <a:srgbClr val="C00000"/>
                </a:solidFill>
                <a:latin typeface="Calibri" pitchFamily="34" charset="0"/>
              </a:rPr>
              <a:t> of children nodes.</a:t>
            </a:r>
          </a:p>
        </p:txBody>
      </p:sp>
      <p:sp>
        <p:nvSpPr>
          <p:cNvPr id="35843" name="Rectangle 4"/>
          <p:cNvSpPr>
            <a:spLocks noGrp="1" noChangeArrowheads="1"/>
          </p:cNvSpPr>
          <p:nvPr>
            <p:ph type="title"/>
          </p:nvPr>
        </p:nvSpPr>
        <p:spPr>
          <a:xfrm>
            <a:off x="0" y="0"/>
            <a:ext cx="9144000" cy="685800"/>
          </a:xfrm>
        </p:spPr>
        <p:txBody>
          <a:bodyPr/>
          <a:lstStyle/>
          <a:p>
            <a:pPr eaLnBrk="1" hangingPunct="1">
              <a:lnSpc>
                <a:spcPct val="80000"/>
              </a:lnSpc>
            </a:pPr>
            <a:r>
              <a:rPr lang="en-US" altLang="en-US" sz="3200" smtClean="0"/>
              <a:t>A lookahead heuristic for ML-RCS scheduling</a:t>
            </a:r>
            <a:br>
              <a:rPr lang="en-US" altLang="en-US" sz="3200" smtClean="0"/>
            </a:br>
            <a:r>
              <a:rPr lang="en-US" altLang="en-US" sz="1800" smtClean="0"/>
              <a:t>(added by Shantanu Dutt)</a:t>
            </a:r>
            <a:endParaRPr lang="en-US" altLang="en-US" sz="3200" smtClean="0"/>
          </a:p>
        </p:txBody>
      </p:sp>
      <p:sp>
        <p:nvSpPr>
          <p:cNvPr id="35844" name="Text Box 116"/>
          <p:cNvSpPr txBox="1">
            <a:spLocks noChangeArrowheads="1"/>
          </p:cNvSpPr>
          <p:nvPr/>
        </p:nvSpPr>
        <p:spPr bwMode="auto">
          <a:xfrm>
            <a:off x="173038" y="647700"/>
            <a:ext cx="41560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80000"/>
              </a:lnSpc>
              <a:spcBef>
                <a:spcPct val="0"/>
              </a:spcBef>
              <a:buClrTx/>
            </a:pPr>
            <a:r>
              <a:rPr lang="en-US" altLang="en-US" sz="1300">
                <a:solidFill>
                  <a:srgbClr val="0070C0"/>
                </a:solidFill>
                <a:latin typeface="Lucida Sans Unicode" panose="020B0602030504020204" pitchFamily="34" charset="0"/>
              </a:rPr>
              <a:t>Analysis for ML-RCS problem. </a:t>
            </a:r>
            <a:r>
              <a:rPr lang="en-US" altLang="en-US" sz="1300">
                <a:solidFill>
                  <a:schemeClr val="tx1"/>
                </a:solidFill>
                <a:latin typeface="Lucida Sans Unicode" panose="020B0602030504020204" pitchFamily="34" charset="0"/>
              </a:rPr>
              <a:t>Resources:  1 + (1 cc) , 1 X (2 cc), 1 div (3 cc) (“a” is now a vector (1, 1, 1), where each elt. corresponds to the # of avail. res. of each type</a:t>
            </a:r>
          </a:p>
        </p:txBody>
      </p:sp>
      <p:grpSp>
        <p:nvGrpSpPr>
          <p:cNvPr id="35845" name="Group 6"/>
          <p:cNvGrpSpPr>
            <a:grpSpLocks/>
          </p:cNvGrpSpPr>
          <p:nvPr/>
        </p:nvGrpSpPr>
        <p:grpSpPr bwMode="auto">
          <a:xfrm>
            <a:off x="0" y="1279525"/>
            <a:ext cx="3775075" cy="2697163"/>
            <a:chOff x="170695" y="1252728"/>
            <a:chExt cx="4647752" cy="2979738"/>
          </a:xfrm>
        </p:grpSpPr>
        <p:sp>
          <p:nvSpPr>
            <p:cNvPr id="35889" name="Oval 111"/>
            <p:cNvSpPr>
              <a:spLocks noChangeArrowheads="1"/>
            </p:cNvSpPr>
            <p:nvPr/>
          </p:nvSpPr>
          <p:spPr bwMode="auto">
            <a:xfrm>
              <a:off x="1815659" y="3758889"/>
              <a:ext cx="864891" cy="473577"/>
            </a:xfrm>
            <a:prstGeom prst="ellipse">
              <a:avLst/>
            </a:prstGeom>
            <a:solidFill>
              <a:srgbClr val="CCECFF">
                <a:alpha val="43137"/>
              </a:srgbClr>
            </a:solidFill>
            <a:ln w="12700">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5890" name="Oval 109"/>
            <p:cNvSpPr>
              <a:spLocks noChangeArrowheads="1"/>
            </p:cNvSpPr>
            <p:nvPr/>
          </p:nvSpPr>
          <p:spPr bwMode="auto">
            <a:xfrm>
              <a:off x="559002" y="3060150"/>
              <a:ext cx="3202973" cy="483366"/>
            </a:xfrm>
            <a:prstGeom prst="ellipse">
              <a:avLst/>
            </a:prstGeom>
            <a:solidFill>
              <a:srgbClr val="CCECFF">
                <a:alpha val="43137"/>
              </a:srgbClr>
            </a:solidFill>
            <a:ln w="12700">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5891" name="Freeform 105"/>
            <p:cNvSpPr>
              <a:spLocks/>
            </p:cNvSpPr>
            <p:nvPr/>
          </p:nvSpPr>
          <p:spPr bwMode="auto">
            <a:xfrm>
              <a:off x="527711" y="2270856"/>
              <a:ext cx="3329389" cy="850480"/>
            </a:xfrm>
            <a:custGeom>
              <a:avLst/>
              <a:gdLst>
                <a:gd name="T0" fmla="*/ 2147483647 w 2660"/>
                <a:gd name="T1" fmla="*/ 2147483647 h 695"/>
                <a:gd name="T2" fmla="*/ 2147483647 w 2660"/>
                <a:gd name="T3" fmla="*/ 2147483647 h 695"/>
                <a:gd name="T4" fmla="*/ 2147483647 w 2660"/>
                <a:gd name="T5" fmla="*/ 2147483647 h 695"/>
                <a:gd name="T6" fmla="*/ 2147483647 w 2660"/>
                <a:gd name="T7" fmla="*/ 2147483647 h 695"/>
                <a:gd name="T8" fmla="*/ 2147483647 w 2660"/>
                <a:gd name="T9" fmla="*/ 2147483647 h 695"/>
                <a:gd name="T10" fmla="*/ 2147483647 w 2660"/>
                <a:gd name="T11" fmla="*/ 2147483647 h 695"/>
                <a:gd name="T12" fmla="*/ 2147483647 w 2660"/>
                <a:gd name="T13" fmla="*/ 2147483647 h 695"/>
                <a:gd name="T14" fmla="*/ 2147483647 w 2660"/>
                <a:gd name="T15" fmla="*/ 2147483647 h 695"/>
                <a:gd name="T16" fmla="*/ 2147483647 w 2660"/>
                <a:gd name="T17" fmla="*/ 2147483647 h 695"/>
                <a:gd name="T18" fmla="*/ 2147483647 w 2660"/>
                <a:gd name="T19" fmla="*/ 2147483647 h 695"/>
                <a:gd name="T20" fmla="*/ 2147483647 w 2660"/>
                <a:gd name="T21" fmla="*/ 2147483647 h 695"/>
                <a:gd name="T22" fmla="*/ 2147483647 w 2660"/>
                <a:gd name="T23" fmla="*/ 2147483647 h 6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60" h="695">
                  <a:moveTo>
                    <a:pt x="58" y="377"/>
                  </a:moveTo>
                  <a:cubicBezTo>
                    <a:pt x="42" y="335"/>
                    <a:pt x="29" y="347"/>
                    <a:pt x="91" y="295"/>
                  </a:cubicBezTo>
                  <a:cubicBezTo>
                    <a:pt x="153" y="243"/>
                    <a:pt x="303" y="62"/>
                    <a:pt x="428" y="65"/>
                  </a:cubicBezTo>
                  <a:cubicBezTo>
                    <a:pt x="553" y="68"/>
                    <a:pt x="693" y="217"/>
                    <a:pt x="840" y="311"/>
                  </a:cubicBezTo>
                  <a:cubicBezTo>
                    <a:pt x="987" y="405"/>
                    <a:pt x="1125" y="606"/>
                    <a:pt x="1309" y="632"/>
                  </a:cubicBezTo>
                  <a:cubicBezTo>
                    <a:pt x="1493" y="658"/>
                    <a:pt x="1851" y="543"/>
                    <a:pt x="1942" y="468"/>
                  </a:cubicBezTo>
                  <a:cubicBezTo>
                    <a:pt x="2033" y="393"/>
                    <a:pt x="1786" y="251"/>
                    <a:pt x="1852" y="180"/>
                  </a:cubicBezTo>
                  <a:cubicBezTo>
                    <a:pt x="1918" y="109"/>
                    <a:pt x="2234" y="0"/>
                    <a:pt x="2337" y="40"/>
                  </a:cubicBezTo>
                  <a:cubicBezTo>
                    <a:pt x="2440" y="80"/>
                    <a:pt x="2660" y="313"/>
                    <a:pt x="2469" y="418"/>
                  </a:cubicBezTo>
                  <a:cubicBezTo>
                    <a:pt x="2278" y="523"/>
                    <a:pt x="1573" y="651"/>
                    <a:pt x="1193" y="673"/>
                  </a:cubicBezTo>
                  <a:cubicBezTo>
                    <a:pt x="813" y="695"/>
                    <a:pt x="378" y="602"/>
                    <a:pt x="189" y="550"/>
                  </a:cubicBezTo>
                  <a:cubicBezTo>
                    <a:pt x="0" y="498"/>
                    <a:pt x="74" y="419"/>
                    <a:pt x="58" y="377"/>
                  </a:cubicBezTo>
                  <a:close/>
                </a:path>
              </a:pathLst>
            </a:custGeom>
            <a:solidFill>
              <a:srgbClr val="CCECFF">
                <a:alpha val="43137"/>
              </a:srgbClr>
            </a:solidFill>
            <a:ln w="12700" cap="flat" cmpd="sng">
              <a:solidFill>
                <a:schemeClr val="tx1"/>
              </a:solidFill>
              <a:prstDash val="solid"/>
              <a:round/>
              <a:headEnd/>
              <a:tailEnd/>
            </a:ln>
          </p:spPr>
          <p:txBody>
            <a:bodyPr wrap="none" anchor="ctr"/>
            <a:lstStyle/>
            <a:p>
              <a:endParaRPr lang="zh-TW" altLang="en-US"/>
            </a:p>
          </p:txBody>
        </p:sp>
        <p:sp>
          <p:nvSpPr>
            <p:cNvPr id="35892" name="Freeform 103"/>
            <p:cNvSpPr>
              <a:spLocks/>
            </p:cNvSpPr>
            <p:nvPr/>
          </p:nvSpPr>
          <p:spPr bwMode="auto">
            <a:xfrm>
              <a:off x="476393" y="1499918"/>
              <a:ext cx="2433208" cy="1466006"/>
            </a:xfrm>
            <a:custGeom>
              <a:avLst/>
              <a:gdLst>
                <a:gd name="T0" fmla="*/ 2147483647 w 1944"/>
                <a:gd name="T1" fmla="*/ 2147483647 h 1198"/>
                <a:gd name="T2" fmla="*/ 2147483647 w 1944"/>
                <a:gd name="T3" fmla="*/ 2147483647 h 1198"/>
                <a:gd name="T4" fmla="*/ 2147483647 w 1944"/>
                <a:gd name="T5" fmla="*/ 2147483647 h 1198"/>
                <a:gd name="T6" fmla="*/ 2147483647 w 1944"/>
                <a:gd name="T7" fmla="*/ 2147483647 h 1198"/>
                <a:gd name="T8" fmla="*/ 2147483647 w 1944"/>
                <a:gd name="T9" fmla="*/ 2147483647 h 1198"/>
                <a:gd name="T10" fmla="*/ 2147483647 w 1944"/>
                <a:gd name="T11" fmla="*/ 2147483647 h 1198"/>
                <a:gd name="T12" fmla="*/ 2147483647 w 1944"/>
                <a:gd name="T13" fmla="*/ 2147483647 h 1198"/>
                <a:gd name="T14" fmla="*/ 2147483647 w 1944"/>
                <a:gd name="T15" fmla="*/ 2147483647 h 1198"/>
                <a:gd name="T16" fmla="*/ 2147483647 w 1944"/>
                <a:gd name="T17" fmla="*/ 2147483647 h 1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44" h="1198">
                  <a:moveTo>
                    <a:pt x="115" y="514"/>
                  </a:moveTo>
                  <a:cubicBezTo>
                    <a:pt x="148" y="566"/>
                    <a:pt x="133" y="524"/>
                    <a:pt x="280" y="579"/>
                  </a:cubicBezTo>
                  <a:cubicBezTo>
                    <a:pt x="427" y="634"/>
                    <a:pt x="812" y="744"/>
                    <a:pt x="996" y="843"/>
                  </a:cubicBezTo>
                  <a:cubicBezTo>
                    <a:pt x="1180" y="942"/>
                    <a:pt x="1234" y="1146"/>
                    <a:pt x="1382" y="1172"/>
                  </a:cubicBezTo>
                  <a:cubicBezTo>
                    <a:pt x="1530" y="1198"/>
                    <a:pt x="1944" y="1096"/>
                    <a:pt x="1884" y="999"/>
                  </a:cubicBezTo>
                  <a:cubicBezTo>
                    <a:pt x="1824" y="902"/>
                    <a:pt x="1230" y="746"/>
                    <a:pt x="1020" y="588"/>
                  </a:cubicBezTo>
                  <a:cubicBezTo>
                    <a:pt x="810" y="430"/>
                    <a:pt x="781" y="106"/>
                    <a:pt x="625" y="53"/>
                  </a:cubicBezTo>
                  <a:cubicBezTo>
                    <a:pt x="469" y="0"/>
                    <a:pt x="164" y="192"/>
                    <a:pt x="82" y="267"/>
                  </a:cubicBezTo>
                  <a:cubicBezTo>
                    <a:pt x="0" y="342"/>
                    <a:pt x="82" y="462"/>
                    <a:pt x="115" y="514"/>
                  </a:cubicBezTo>
                  <a:close/>
                </a:path>
              </a:pathLst>
            </a:custGeom>
            <a:solidFill>
              <a:srgbClr val="CCECFF">
                <a:alpha val="43137"/>
              </a:srgbClr>
            </a:solidFill>
            <a:ln w="12700" cap="flat" cmpd="sng">
              <a:solidFill>
                <a:schemeClr val="tx1"/>
              </a:solidFill>
              <a:prstDash val="solid"/>
              <a:round/>
              <a:headEnd/>
              <a:tailEnd/>
            </a:ln>
          </p:spPr>
          <p:txBody>
            <a:bodyPr wrap="none" anchor="ctr"/>
            <a:lstStyle/>
            <a:p>
              <a:endParaRPr lang="zh-TW" altLang="en-US"/>
            </a:p>
          </p:txBody>
        </p:sp>
        <p:sp>
          <p:nvSpPr>
            <p:cNvPr id="35893" name="Oval 100"/>
            <p:cNvSpPr>
              <a:spLocks noChangeArrowheads="1"/>
            </p:cNvSpPr>
            <p:nvPr/>
          </p:nvSpPr>
          <p:spPr bwMode="auto">
            <a:xfrm>
              <a:off x="1805646" y="1770358"/>
              <a:ext cx="1761072" cy="502945"/>
            </a:xfrm>
            <a:prstGeom prst="ellipse">
              <a:avLst/>
            </a:prstGeom>
            <a:solidFill>
              <a:srgbClr val="CCECFF">
                <a:alpha val="43137"/>
              </a:srgbClr>
            </a:solidFill>
            <a:ln w="12700">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grpSp>
          <p:nvGrpSpPr>
            <p:cNvPr id="35894" name="Group 15"/>
            <p:cNvGrpSpPr>
              <a:grpSpLocks/>
            </p:cNvGrpSpPr>
            <p:nvPr/>
          </p:nvGrpSpPr>
          <p:grpSpPr bwMode="auto">
            <a:xfrm>
              <a:off x="170695" y="1252728"/>
              <a:ext cx="4647752" cy="2949145"/>
              <a:chOff x="326009" y="1500165"/>
              <a:chExt cx="5894727" cy="3826574"/>
            </a:xfrm>
          </p:grpSpPr>
          <p:sp>
            <p:nvSpPr>
              <p:cNvPr id="35895" name="Text Box 40"/>
              <p:cNvSpPr txBox="1">
                <a:spLocks noChangeArrowheads="1"/>
              </p:cNvSpPr>
              <p:nvPr/>
            </p:nvSpPr>
            <p:spPr bwMode="auto">
              <a:xfrm>
                <a:off x="4360721" y="2302551"/>
                <a:ext cx="266413" cy="24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6</a:t>
                </a:r>
              </a:p>
            </p:txBody>
          </p:sp>
          <p:grpSp>
            <p:nvGrpSpPr>
              <p:cNvPr id="35896" name="Group 66"/>
              <p:cNvGrpSpPr>
                <a:grpSpLocks/>
              </p:cNvGrpSpPr>
              <p:nvPr/>
            </p:nvGrpSpPr>
            <p:grpSpPr bwMode="auto">
              <a:xfrm>
                <a:off x="1094295" y="2269214"/>
                <a:ext cx="3495675" cy="3057525"/>
                <a:chOff x="821" y="1000"/>
                <a:chExt cx="2202" cy="1926"/>
              </a:xfrm>
            </p:grpSpPr>
            <p:sp>
              <p:nvSpPr>
                <p:cNvPr id="35924" name="Oval 5"/>
                <p:cNvSpPr>
                  <a:spLocks noChangeArrowheads="1"/>
                </p:cNvSpPr>
                <p:nvPr/>
              </p:nvSpPr>
              <p:spPr bwMode="auto">
                <a:xfrm>
                  <a:off x="821" y="1008"/>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a:t>
                  </a:r>
                </a:p>
              </p:txBody>
            </p:sp>
            <p:sp>
              <p:nvSpPr>
                <p:cNvPr id="35925" name="Oval 6"/>
                <p:cNvSpPr>
                  <a:spLocks noChangeArrowheads="1"/>
                </p:cNvSpPr>
                <p:nvPr/>
              </p:nvSpPr>
              <p:spPr bwMode="auto">
                <a:xfrm>
                  <a:off x="1776" y="1000"/>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a:t>
                  </a:r>
                </a:p>
              </p:txBody>
            </p:sp>
            <p:sp>
              <p:nvSpPr>
                <p:cNvPr id="35926" name="Oval 7"/>
                <p:cNvSpPr>
                  <a:spLocks noChangeArrowheads="1"/>
                </p:cNvSpPr>
                <p:nvPr/>
              </p:nvSpPr>
              <p:spPr bwMode="auto">
                <a:xfrm>
                  <a:off x="821" y="1513"/>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X</a:t>
                  </a:r>
                </a:p>
              </p:txBody>
            </p:sp>
            <p:sp>
              <p:nvSpPr>
                <p:cNvPr id="35927" name="Oval 8"/>
                <p:cNvSpPr>
                  <a:spLocks noChangeArrowheads="1"/>
                </p:cNvSpPr>
                <p:nvPr/>
              </p:nvSpPr>
              <p:spPr bwMode="auto">
                <a:xfrm>
                  <a:off x="1776" y="1504"/>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div</a:t>
                  </a:r>
                </a:p>
              </p:txBody>
            </p:sp>
            <p:sp>
              <p:nvSpPr>
                <p:cNvPr id="35928" name="Oval 9"/>
                <p:cNvSpPr>
                  <a:spLocks noChangeArrowheads="1"/>
                </p:cNvSpPr>
                <p:nvPr/>
              </p:nvSpPr>
              <p:spPr bwMode="auto">
                <a:xfrm>
                  <a:off x="1776" y="2024"/>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a:t>
                  </a:r>
                </a:p>
              </p:txBody>
            </p:sp>
            <p:sp>
              <p:nvSpPr>
                <p:cNvPr id="35929" name="Oval 10"/>
                <p:cNvSpPr>
                  <a:spLocks noChangeArrowheads="1"/>
                </p:cNvSpPr>
                <p:nvPr/>
              </p:nvSpPr>
              <p:spPr bwMode="auto">
                <a:xfrm>
                  <a:off x="821" y="2015"/>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X</a:t>
                  </a:r>
                </a:p>
              </p:txBody>
            </p:sp>
            <p:sp>
              <p:nvSpPr>
                <p:cNvPr id="35930" name="Line 11"/>
                <p:cNvSpPr>
                  <a:spLocks noChangeShapeType="1"/>
                </p:cNvSpPr>
                <p:nvPr/>
              </p:nvSpPr>
              <p:spPr bwMode="auto">
                <a:xfrm>
                  <a:off x="963" y="1292"/>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1" name="Line 12"/>
                <p:cNvSpPr>
                  <a:spLocks noChangeShapeType="1"/>
                </p:cNvSpPr>
                <p:nvPr/>
              </p:nvSpPr>
              <p:spPr bwMode="auto">
                <a:xfrm>
                  <a:off x="954" y="1802"/>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2" name="Line 13"/>
                <p:cNvSpPr>
                  <a:spLocks noChangeShapeType="1"/>
                </p:cNvSpPr>
                <p:nvPr/>
              </p:nvSpPr>
              <p:spPr bwMode="auto">
                <a:xfrm>
                  <a:off x="1922" y="1790"/>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3" name="Line 14"/>
                <p:cNvSpPr>
                  <a:spLocks noChangeShapeType="1"/>
                </p:cNvSpPr>
                <p:nvPr/>
              </p:nvSpPr>
              <p:spPr bwMode="auto">
                <a:xfrm>
                  <a:off x="1927" y="1285"/>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4" name="Oval 24"/>
                <p:cNvSpPr>
                  <a:spLocks noChangeArrowheads="1"/>
                </p:cNvSpPr>
                <p:nvPr/>
              </p:nvSpPr>
              <p:spPr bwMode="auto">
                <a:xfrm>
                  <a:off x="2554" y="1008"/>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X</a:t>
                  </a:r>
                </a:p>
              </p:txBody>
            </p:sp>
            <p:sp>
              <p:nvSpPr>
                <p:cNvPr id="35935" name="Oval 29"/>
                <p:cNvSpPr>
                  <a:spLocks noChangeArrowheads="1"/>
                </p:cNvSpPr>
                <p:nvPr/>
              </p:nvSpPr>
              <p:spPr bwMode="auto">
                <a:xfrm>
                  <a:off x="2563" y="1517"/>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a:t>
                  </a:r>
                </a:p>
              </p:txBody>
            </p:sp>
            <p:sp>
              <p:nvSpPr>
                <p:cNvPr id="35936" name="Line 31"/>
                <p:cNvSpPr>
                  <a:spLocks noChangeShapeType="1"/>
                </p:cNvSpPr>
                <p:nvPr/>
              </p:nvSpPr>
              <p:spPr bwMode="auto">
                <a:xfrm>
                  <a:off x="2706" y="1299"/>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7" name="Oval 32"/>
                <p:cNvSpPr>
                  <a:spLocks noChangeArrowheads="1"/>
                </p:cNvSpPr>
                <p:nvPr/>
              </p:nvSpPr>
              <p:spPr bwMode="auto">
                <a:xfrm>
                  <a:off x="2563" y="2037"/>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div</a:t>
                  </a:r>
                </a:p>
              </p:txBody>
            </p:sp>
            <p:sp>
              <p:nvSpPr>
                <p:cNvPr id="35938" name="Line 33"/>
                <p:cNvSpPr>
                  <a:spLocks noChangeShapeType="1"/>
                </p:cNvSpPr>
                <p:nvPr/>
              </p:nvSpPr>
              <p:spPr bwMode="auto">
                <a:xfrm>
                  <a:off x="2701" y="1812"/>
                  <a:ext cx="0" cy="2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9" name="Text Box 34"/>
                <p:cNvSpPr txBox="1">
                  <a:spLocks noChangeArrowheads="1"/>
                </p:cNvSpPr>
                <p:nvPr/>
              </p:nvSpPr>
              <p:spPr bwMode="auto">
                <a:xfrm>
                  <a:off x="1118" y="1013"/>
                  <a:ext cx="16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5</a:t>
                  </a:r>
                </a:p>
              </p:txBody>
            </p:sp>
            <p:sp>
              <p:nvSpPr>
                <p:cNvPr id="35940" name="Text Box 35"/>
                <p:cNvSpPr txBox="1">
                  <a:spLocks noChangeArrowheads="1"/>
                </p:cNvSpPr>
                <p:nvPr/>
              </p:nvSpPr>
              <p:spPr bwMode="auto">
                <a:xfrm>
                  <a:off x="1094" y="1531"/>
                  <a:ext cx="16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4</a:t>
                  </a:r>
                </a:p>
              </p:txBody>
            </p:sp>
            <p:sp>
              <p:nvSpPr>
                <p:cNvPr id="35941" name="Text Box 36"/>
                <p:cNvSpPr txBox="1">
                  <a:spLocks noChangeArrowheads="1"/>
                </p:cNvSpPr>
                <p:nvPr/>
              </p:nvSpPr>
              <p:spPr bwMode="auto">
                <a:xfrm>
                  <a:off x="1085" y="2050"/>
                  <a:ext cx="16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2</a:t>
                  </a:r>
                </a:p>
              </p:txBody>
            </p:sp>
            <p:sp>
              <p:nvSpPr>
                <p:cNvPr id="35942" name="Text Box 37"/>
                <p:cNvSpPr txBox="1">
                  <a:spLocks noChangeArrowheads="1"/>
                </p:cNvSpPr>
                <p:nvPr/>
              </p:nvSpPr>
              <p:spPr bwMode="auto">
                <a:xfrm>
                  <a:off x="2056" y="1005"/>
                  <a:ext cx="16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5</a:t>
                  </a:r>
                </a:p>
              </p:txBody>
            </p:sp>
            <p:sp>
              <p:nvSpPr>
                <p:cNvPr id="35943" name="Text Box 38"/>
                <p:cNvSpPr txBox="1">
                  <a:spLocks noChangeArrowheads="1"/>
                </p:cNvSpPr>
                <p:nvPr/>
              </p:nvSpPr>
              <p:spPr bwMode="auto">
                <a:xfrm>
                  <a:off x="2048" y="1531"/>
                  <a:ext cx="16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4</a:t>
                  </a:r>
                </a:p>
              </p:txBody>
            </p:sp>
            <p:sp>
              <p:nvSpPr>
                <p:cNvPr id="35944" name="Text Box 39"/>
                <p:cNvSpPr txBox="1">
                  <a:spLocks noChangeArrowheads="1"/>
                </p:cNvSpPr>
                <p:nvPr/>
              </p:nvSpPr>
              <p:spPr bwMode="auto">
                <a:xfrm>
                  <a:off x="2040" y="2074"/>
                  <a:ext cx="16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1</a:t>
                  </a:r>
                </a:p>
              </p:txBody>
            </p:sp>
            <p:sp>
              <p:nvSpPr>
                <p:cNvPr id="35945" name="Text Box 41"/>
                <p:cNvSpPr txBox="1">
                  <a:spLocks noChangeArrowheads="1"/>
                </p:cNvSpPr>
                <p:nvPr/>
              </p:nvSpPr>
              <p:spPr bwMode="auto">
                <a:xfrm>
                  <a:off x="2855" y="1548"/>
                  <a:ext cx="16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4</a:t>
                  </a:r>
                </a:p>
              </p:txBody>
            </p:sp>
            <p:sp>
              <p:nvSpPr>
                <p:cNvPr id="35946" name="Text Box 42"/>
                <p:cNvSpPr txBox="1">
                  <a:spLocks noChangeArrowheads="1"/>
                </p:cNvSpPr>
                <p:nvPr/>
              </p:nvSpPr>
              <p:spPr bwMode="auto">
                <a:xfrm>
                  <a:off x="2846" y="2083"/>
                  <a:ext cx="16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3</a:t>
                  </a:r>
                </a:p>
              </p:txBody>
            </p:sp>
            <p:sp>
              <p:nvSpPr>
                <p:cNvPr id="35947" name="Text Box 50"/>
                <p:cNvSpPr txBox="1">
                  <a:spLocks noChangeArrowheads="1"/>
                </p:cNvSpPr>
                <p:nvPr/>
              </p:nvSpPr>
              <p:spPr bwMode="auto">
                <a:xfrm>
                  <a:off x="2073" y="1150"/>
                  <a:ext cx="32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i="1">
                      <a:solidFill>
                        <a:schemeClr val="tx1"/>
                      </a:solidFill>
                      <a:latin typeface="Lucida Sans Unicode" panose="020B0602030504020204" pitchFamily="34" charset="0"/>
                    </a:rPr>
                    <a:t>2 (cc)</a:t>
                  </a:r>
                </a:p>
              </p:txBody>
            </p:sp>
            <p:sp>
              <p:nvSpPr>
                <p:cNvPr id="35948" name="Oval 52"/>
                <p:cNvSpPr>
                  <a:spLocks noChangeArrowheads="1"/>
                </p:cNvSpPr>
                <p:nvPr/>
              </p:nvSpPr>
              <p:spPr bwMode="auto">
                <a:xfrm>
                  <a:off x="1790" y="2638"/>
                  <a:ext cx="288" cy="2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nop</a:t>
                  </a:r>
                </a:p>
              </p:txBody>
            </p:sp>
            <p:sp>
              <p:nvSpPr>
                <p:cNvPr id="35949" name="Line 53"/>
                <p:cNvSpPr>
                  <a:spLocks noChangeShapeType="1"/>
                </p:cNvSpPr>
                <p:nvPr/>
              </p:nvSpPr>
              <p:spPr bwMode="auto">
                <a:xfrm>
                  <a:off x="979" y="2312"/>
                  <a:ext cx="831" cy="39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50" name="Line 54"/>
                <p:cNvSpPr>
                  <a:spLocks noChangeShapeType="1"/>
                </p:cNvSpPr>
                <p:nvPr/>
              </p:nvSpPr>
              <p:spPr bwMode="auto">
                <a:xfrm flipH="1">
                  <a:off x="1901" y="2320"/>
                  <a:ext cx="8" cy="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51" name="Line 55"/>
                <p:cNvSpPr>
                  <a:spLocks noChangeShapeType="1"/>
                </p:cNvSpPr>
                <p:nvPr/>
              </p:nvSpPr>
              <p:spPr bwMode="auto">
                <a:xfrm flipH="1">
                  <a:off x="2041" y="2329"/>
                  <a:ext cx="633" cy="34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5897" name="Text Box 128"/>
              <p:cNvSpPr txBox="1">
                <a:spLocks noChangeArrowheads="1"/>
              </p:cNvSpPr>
              <p:nvPr/>
            </p:nvSpPr>
            <p:spPr bwMode="auto">
              <a:xfrm>
                <a:off x="2062359" y="1738076"/>
                <a:ext cx="678375" cy="55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000">
                    <a:solidFill>
                      <a:schemeClr val="tx1"/>
                    </a:solidFill>
                    <a:latin typeface="Lucida Sans Unicode" panose="020B0602030504020204" pitchFamily="34" charset="0"/>
                  </a:rPr>
                  <a:t>Longest</a:t>
                </a:r>
              </a:p>
              <a:p>
                <a:pPr eaLnBrk="1" hangingPunct="1">
                  <a:spcBef>
                    <a:spcPct val="0"/>
                  </a:spcBef>
                  <a:buClrTx/>
                  <a:buFontTx/>
                  <a:buNone/>
                </a:pPr>
                <a:r>
                  <a:rPr lang="en-US" altLang="en-US" sz="1000">
                    <a:solidFill>
                      <a:schemeClr val="tx1"/>
                    </a:solidFill>
                    <a:latin typeface="Lucida Sans Unicode" panose="020B0602030504020204" pitchFamily="34" charset="0"/>
                  </a:rPr>
                  <a:t>path</a:t>
                </a:r>
              </a:p>
              <a:p>
                <a:pPr eaLnBrk="1" hangingPunct="1">
                  <a:spcBef>
                    <a:spcPct val="0"/>
                  </a:spcBef>
                  <a:buClrTx/>
                  <a:buFontTx/>
                  <a:buNone/>
                </a:pPr>
                <a:r>
                  <a:rPr lang="en-US" altLang="en-US" sz="1000">
                    <a:solidFill>
                      <a:schemeClr val="tx1"/>
                    </a:solidFill>
                    <a:latin typeface="Lucida Sans Unicode" panose="020B0602030504020204" pitchFamily="34" charset="0"/>
                  </a:rPr>
                  <a:t>label</a:t>
                </a:r>
              </a:p>
            </p:txBody>
          </p:sp>
          <p:sp>
            <p:nvSpPr>
              <p:cNvPr id="35898" name="Line 129"/>
              <p:cNvSpPr>
                <a:spLocks noChangeShapeType="1"/>
              </p:cNvSpPr>
              <p:nvPr/>
            </p:nvSpPr>
            <p:spPr bwMode="auto">
              <a:xfrm flipH="1">
                <a:off x="1713420" y="2423201"/>
                <a:ext cx="381000" cy="128588"/>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9" name="Line 130"/>
              <p:cNvSpPr>
                <a:spLocks noChangeShapeType="1"/>
              </p:cNvSpPr>
              <p:nvPr/>
            </p:nvSpPr>
            <p:spPr bwMode="auto">
              <a:xfrm flipH="1">
                <a:off x="1746503" y="2505751"/>
                <a:ext cx="365379" cy="694649"/>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0" name="Text Box 34"/>
              <p:cNvSpPr txBox="1">
                <a:spLocks noChangeArrowheads="1"/>
              </p:cNvSpPr>
              <p:nvPr/>
            </p:nvSpPr>
            <p:spPr bwMode="auto">
              <a:xfrm>
                <a:off x="421924" y="2295947"/>
                <a:ext cx="553344" cy="24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i="1">
                    <a:solidFill>
                      <a:srgbClr val="C00000"/>
                    </a:solidFill>
                    <a:latin typeface="Lucida Sans Unicode" panose="020B0602030504020204" pitchFamily="34" charset="0"/>
                  </a:rPr>
                  <a:t>1 </a:t>
                </a:r>
                <a:r>
                  <a:rPr lang="en-US" altLang="en-US" sz="1000" i="1">
                    <a:solidFill>
                      <a:srgbClr val="C00000"/>
                    </a:solidFill>
                    <a:latin typeface="Lucida Sans Unicode" panose="020B0602030504020204" pitchFamily="34" charset="0"/>
                    <a:sym typeface="Wingdings" panose="05000000000000000000" pitchFamily="2" charset="2"/>
                  </a:rPr>
                  <a:t> 2</a:t>
                </a:r>
                <a:endParaRPr lang="en-US" altLang="en-US" sz="1000" i="1">
                  <a:solidFill>
                    <a:srgbClr val="C00000"/>
                  </a:solidFill>
                  <a:latin typeface="Lucida Sans Unicode" panose="020B0602030504020204" pitchFamily="34" charset="0"/>
                </a:endParaRPr>
              </a:p>
            </p:txBody>
          </p:sp>
          <p:sp>
            <p:nvSpPr>
              <p:cNvPr id="35901" name="Text Box 34"/>
              <p:cNvSpPr txBox="1">
                <a:spLocks noChangeArrowheads="1"/>
              </p:cNvSpPr>
              <p:nvPr/>
            </p:nvSpPr>
            <p:spPr bwMode="auto">
              <a:xfrm>
                <a:off x="2927341" y="2133689"/>
                <a:ext cx="266413" cy="24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i="1">
                    <a:solidFill>
                      <a:srgbClr val="C00000"/>
                    </a:solidFill>
                    <a:latin typeface="Lucida Sans Unicode" panose="020B0602030504020204" pitchFamily="34" charset="0"/>
                  </a:rPr>
                  <a:t>1</a:t>
                </a:r>
              </a:p>
            </p:txBody>
          </p:sp>
          <p:sp>
            <p:nvSpPr>
              <p:cNvPr id="35902" name="Text Box 34"/>
              <p:cNvSpPr txBox="1">
                <a:spLocks noChangeArrowheads="1"/>
              </p:cNvSpPr>
              <p:nvPr/>
            </p:nvSpPr>
            <p:spPr bwMode="auto">
              <a:xfrm>
                <a:off x="3494517" y="2198411"/>
                <a:ext cx="266413" cy="24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i="1">
                    <a:solidFill>
                      <a:srgbClr val="C00000"/>
                    </a:solidFill>
                    <a:latin typeface="Lucida Sans Unicode" panose="020B0602030504020204" pitchFamily="34" charset="0"/>
                  </a:rPr>
                  <a:t>1</a:t>
                </a:r>
              </a:p>
            </p:txBody>
          </p:sp>
          <p:sp>
            <p:nvSpPr>
              <p:cNvPr id="35903" name="Text Box 34"/>
              <p:cNvSpPr txBox="1">
                <a:spLocks noChangeArrowheads="1"/>
              </p:cNvSpPr>
              <p:nvPr/>
            </p:nvSpPr>
            <p:spPr bwMode="auto">
              <a:xfrm>
                <a:off x="702548" y="3018323"/>
                <a:ext cx="266413" cy="24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i="1">
                    <a:solidFill>
                      <a:srgbClr val="C00000"/>
                    </a:solidFill>
                    <a:latin typeface="Lucida Sans Unicode" panose="020B0602030504020204" pitchFamily="34" charset="0"/>
                  </a:rPr>
                  <a:t>3</a:t>
                </a:r>
              </a:p>
            </p:txBody>
          </p:sp>
          <p:cxnSp>
            <p:nvCxnSpPr>
              <p:cNvPr id="35904" name="Straight Arrow Connector 2"/>
              <p:cNvCxnSpPr>
                <a:cxnSpLocks noChangeShapeType="1"/>
                <a:stCxn id="35934" idx="3"/>
                <a:endCxn id="35926" idx="7"/>
              </p:cNvCxnSpPr>
              <p:nvPr/>
            </p:nvCxnSpPr>
            <p:spPr bwMode="auto">
              <a:xfrm flipH="1">
                <a:off x="1484540" y="2672158"/>
                <a:ext cx="2427848" cy="478398"/>
              </a:xfrm>
              <a:prstGeom prst="straightConnector1">
                <a:avLst/>
              </a:prstGeom>
              <a:noFill/>
              <a:ln w="19050"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905" name="Straight Arrow Connector 4"/>
              <p:cNvCxnSpPr>
                <a:cxnSpLocks noChangeShapeType="1"/>
                <a:stCxn id="35926" idx="5"/>
                <a:endCxn id="35929" idx="7"/>
              </p:cNvCxnSpPr>
              <p:nvPr/>
            </p:nvCxnSpPr>
            <p:spPr bwMode="auto">
              <a:xfrm>
                <a:off x="1484540" y="3473846"/>
                <a:ext cx="0" cy="473635"/>
              </a:xfrm>
              <a:prstGeom prst="straightConnector1">
                <a:avLst/>
              </a:prstGeom>
              <a:noFill/>
              <a:ln w="19050"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906" name="Straight Arrow Connector 6"/>
              <p:cNvCxnSpPr>
                <a:cxnSpLocks noChangeShapeType="1"/>
                <a:stCxn id="35927" idx="5"/>
                <a:endCxn id="35937" idx="1"/>
              </p:cNvCxnSpPr>
              <p:nvPr/>
            </p:nvCxnSpPr>
            <p:spPr bwMode="auto">
              <a:xfrm>
                <a:off x="3000603" y="3459558"/>
                <a:ext cx="926072" cy="522848"/>
              </a:xfrm>
              <a:prstGeom prst="straightConnector1">
                <a:avLst/>
              </a:prstGeom>
              <a:noFill/>
              <a:ln w="19050"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907" name="Straight Arrow Connector 8"/>
              <p:cNvCxnSpPr>
                <a:cxnSpLocks noChangeShapeType="1"/>
                <a:endCxn id="35927" idx="7"/>
              </p:cNvCxnSpPr>
              <p:nvPr/>
            </p:nvCxnSpPr>
            <p:spPr bwMode="auto">
              <a:xfrm flipH="1">
                <a:off x="3000603" y="2542032"/>
                <a:ext cx="2138325" cy="594236"/>
              </a:xfrm>
              <a:prstGeom prst="straightConnector1">
                <a:avLst/>
              </a:prstGeom>
              <a:noFill/>
              <a:ln w="19050"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908" name="Straight Arrow Connector 10"/>
              <p:cNvCxnSpPr>
                <a:cxnSpLocks noChangeShapeType="1"/>
                <a:stCxn id="35924" idx="5"/>
                <a:endCxn id="35935" idx="1"/>
              </p:cNvCxnSpPr>
              <p:nvPr/>
            </p:nvCxnSpPr>
            <p:spPr bwMode="auto">
              <a:xfrm>
                <a:off x="1484540" y="2672158"/>
                <a:ext cx="2442135" cy="484748"/>
              </a:xfrm>
              <a:prstGeom prst="straightConnector1">
                <a:avLst/>
              </a:prstGeom>
              <a:noFill/>
              <a:ln w="19050"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909" name="Straight Arrow Connector 12"/>
              <p:cNvCxnSpPr>
                <a:cxnSpLocks noChangeShapeType="1"/>
                <a:stCxn id="35935" idx="3"/>
                <a:endCxn id="35928" idx="0"/>
              </p:cNvCxnSpPr>
              <p:nvPr/>
            </p:nvCxnSpPr>
            <p:spPr bwMode="auto">
              <a:xfrm flipH="1">
                <a:off x="2838958" y="3480196"/>
                <a:ext cx="1087717" cy="414617"/>
              </a:xfrm>
              <a:prstGeom prst="straightConnector1">
                <a:avLst/>
              </a:prstGeom>
              <a:noFill/>
              <a:ln w="19050"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910" name="Oval 24"/>
              <p:cNvSpPr>
                <a:spLocks noChangeArrowheads="1"/>
              </p:cNvSpPr>
              <p:nvPr/>
            </p:nvSpPr>
            <p:spPr bwMode="auto">
              <a:xfrm>
                <a:off x="5095113" y="2251434"/>
                <a:ext cx="457200" cy="457200"/>
              </a:xfrm>
              <a:prstGeom prst="ellipse">
                <a:avLst/>
              </a:prstGeom>
              <a:solidFill>
                <a:schemeClr val="accent1"/>
              </a:solidFill>
              <a:ln w="2857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a:solidFill>
                      <a:schemeClr val="tx1"/>
                    </a:solidFill>
                    <a:latin typeface="Lucida Sans Unicode" panose="020B0602030504020204" pitchFamily="34" charset="0"/>
                  </a:rPr>
                  <a:t>div</a:t>
                </a:r>
              </a:p>
            </p:txBody>
          </p:sp>
          <p:sp>
            <p:nvSpPr>
              <p:cNvPr id="35911" name="Text Box 34"/>
              <p:cNvSpPr txBox="1">
                <a:spLocks noChangeArrowheads="1"/>
              </p:cNvSpPr>
              <p:nvPr/>
            </p:nvSpPr>
            <p:spPr bwMode="auto">
              <a:xfrm>
                <a:off x="2375210" y="3073687"/>
                <a:ext cx="266413" cy="24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i="1">
                    <a:solidFill>
                      <a:srgbClr val="C00000"/>
                    </a:solidFill>
                    <a:latin typeface="Lucida Sans Unicode" panose="020B0602030504020204" pitchFamily="34" charset="0"/>
                  </a:rPr>
                  <a:t>2</a:t>
                </a:r>
              </a:p>
            </p:txBody>
          </p:sp>
          <p:sp>
            <p:nvSpPr>
              <p:cNvPr id="35912" name="Text Box 34"/>
              <p:cNvSpPr txBox="1">
                <a:spLocks noChangeArrowheads="1"/>
              </p:cNvSpPr>
              <p:nvPr/>
            </p:nvSpPr>
            <p:spPr bwMode="auto">
              <a:xfrm>
                <a:off x="4186205" y="2841539"/>
                <a:ext cx="553344" cy="24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i="1">
                    <a:solidFill>
                      <a:srgbClr val="C00000"/>
                    </a:solidFill>
                    <a:latin typeface="Lucida Sans Unicode" panose="020B0602030504020204" pitchFamily="34" charset="0"/>
                  </a:rPr>
                  <a:t>3 </a:t>
                </a:r>
                <a:r>
                  <a:rPr lang="en-US" altLang="en-US" sz="1000" i="1">
                    <a:solidFill>
                      <a:srgbClr val="C00000"/>
                    </a:solidFill>
                    <a:latin typeface="Lucida Sans Unicode" panose="020B0602030504020204" pitchFamily="34" charset="0"/>
                    <a:sym typeface="Wingdings" panose="05000000000000000000" pitchFamily="2" charset="2"/>
                  </a:rPr>
                  <a:t> 4</a:t>
                </a:r>
                <a:endParaRPr lang="en-US" altLang="en-US" sz="1000" i="1">
                  <a:solidFill>
                    <a:srgbClr val="C00000"/>
                  </a:solidFill>
                  <a:latin typeface="Lucida Sans Unicode" panose="020B0602030504020204" pitchFamily="34" charset="0"/>
                </a:endParaRPr>
              </a:p>
            </p:txBody>
          </p:sp>
          <p:sp>
            <p:nvSpPr>
              <p:cNvPr id="35913" name="Text Box 34"/>
              <p:cNvSpPr txBox="1">
                <a:spLocks noChangeArrowheads="1"/>
              </p:cNvSpPr>
              <p:nvPr/>
            </p:nvSpPr>
            <p:spPr bwMode="auto">
              <a:xfrm>
                <a:off x="4226037" y="3698027"/>
                <a:ext cx="266413" cy="24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i="1">
                    <a:solidFill>
                      <a:srgbClr val="C00000"/>
                    </a:solidFill>
                    <a:latin typeface="Lucida Sans Unicode" panose="020B0602030504020204" pitchFamily="34" charset="0"/>
                  </a:rPr>
                  <a:t>5</a:t>
                </a:r>
              </a:p>
            </p:txBody>
          </p:sp>
          <p:sp>
            <p:nvSpPr>
              <p:cNvPr id="35914" name="Text Box 34"/>
              <p:cNvSpPr txBox="1">
                <a:spLocks noChangeArrowheads="1"/>
              </p:cNvSpPr>
              <p:nvPr/>
            </p:nvSpPr>
            <p:spPr bwMode="auto">
              <a:xfrm>
                <a:off x="2043460" y="3849093"/>
                <a:ext cx="553344" cy="24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i="1">
                    <a:solidFill>
                      <a:srgbClr val="C00000"/>
                    </a:solidFill>
                    <a:latin typeface="Lucida Sans Unicode" panose="020B0602030504020204" pitchFamily="34" charset="0"/>
                  </a:rPr>
                  <a:t>4 </a:t>
                </a:r>
                <a:r>
                  <a:rPr lang="en-US" altLang="en-US" sz="1000" i="1">
                    <a:solidFill>
                      <a:srgbClr val="C00000"/>
                    </a:solidFill>
                    <a:latin typeface="Lucida Sans Unicode" panose="020B0602030504020204" pitchFamily="34" charset="0"/>
                    <a:sym typeface="Wingdings" panose="05000000000000000000" pitchFamily="2" charset="2"/>
                  </a:rPr>
                  <a:t> 5</a:t>
                </a:r>
                <a:endParaRPr lang="en-US" altLang="en-US" sz="1000" i="1">
                  <a:solidFill>
                    <a:srgbClr val="C00000"/>
                  </a:solidFill>
                  <a:latin typeface="Lucida Sans Unicode" panose="020B0602030504020204" pitchFamily="34" charset="0"/>
                </a:endParaRPr>
              </a:p>
            </p:txBody>
          </p:sp>
          <p:sp>
            <p:nvSpPr>
              <p:cNvPr id="35915" name="Text Box 34"/>
              <p:cNvSpPr txBox="1">
                <a:spLocks noChangeArrowheads="1"/>
              </p:cNvSpPr>
              <p:nvPr/>
            </p:nvSpPr>
            <p:spPr bwMode="auto">
              <a:xfrm>
                <a:off x="890247" y="3808756"/>
                <a:ext cx="266413" cy="24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000" i="1">
                    <a:solidFill>
                      <a:srgbClr val="C00000"/>
                    </a:solidFill>
                    <a:latin typeface="Lucida Sans Unicode" panose="020B0602030504020204" pitchFamily="34" charset="0"/>
                  </a:rPr>
                  <a:t>5</a:t>
                </a:r>
              </a:p>
            </p:txBody>
          </p:sp>
          <p:sp>
            <p:nvSpPr>
              <p:cNvPr id="35916" name="Text Box 128"/>
              <p:cNvSpPr txBox="1">
                <a:spLocks noChangeArrowheads="1"/>
              </p:cNvSpPr>
              <p:nvPr/>
            </p:nvSpPr>
            <p:spPr bwMode="auto">
              <a:xfrm>
                <a:off x="3218560" y="1500165"/>
                <a:ext cx="3002176" cy="35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000">
                    <a:solidFill>
                      <a:schemeClr val="tx1"/>
                    </a:solidFill>
                    <a:latin typeface="Lucida Sans Unicode" panose="020B0602030504020204" pitchFamily="34" charset="0"/>
                  </a:rPr>
                  <a:t>Res. dependency arcs (blue)</a:t>
                </a:r>
              </a:p>
            </p:txBody>
          </p:sp>
          <p:sp>
            <p:nvSpPr>
              <p:cNvPr id="35917" name="Line 130"/>
              <p:cNvSpPr>
                <a:spLocks noChangeShapeType="1"/>
              </p:cNvSpPr>
              <p:nvPr/>
            </p:nvSpPr>
            <p:spPr bwMode="auto">
              <a:xfrm flipH="1">
                <a:off x="3657599" y="1707175"/>
                <a:ext cx="554355" cy="972017"/>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18" name="Line 130"/>
              <p:cNvSpPr>
                <a:spLocks noChangeShapeType="1"/>
              </p:cNvSpPr>
              <p:nvPr/>
            </p:nvSpPr>
            <p:spPr bwMode="auto">
              <a:xfrm>
                <a:off x="4270249" y="1737361"/>
                <a:ext cx="594360" cy="786384"/>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19" name="Text Box 128"/>
              <p:cNvSpPr txBox="1">
                <a:spLocks noChangeArrowheads="1"/>
              </p:cNvSpPr>
              <p:nvPr/>
            </p:nvSpPr>
            <p:spPr bwMode="auto">
              <a:xfrm>
                <a:off x="4705985" y="3225333"/>
                <a:ext cx="652728" cy="55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000">
                    <a:solidFill>
                      <a:schemeClr val="tx1"/>
                    </a:solidFill>
                    <a:latin typeface="Lucida Sans Unicode" panose="020B0602030504020204" pitchFamily="34" charset="0"/>
                  </a:rPr>
                  <a:t>dummy</a:t>
                </a:r>
              </a:p>
              <a:p>
                <a:pPr eaLnBrk="1" hangingPunct="1">
                  <a:spcBef>
                    <a:spcPct val="0"/>
                  </a:spcBef>
                  <a:buClrTx/>
                  <a:buFontTx/>
                  <a:buNone/>
                </a:pPr>
                <a:r>
                  <a:rPr lang="en-US" altLang="en-US" sz="1000">
                    <a:solidFill>
                      <a:schemeClr val="tx1"/>
                    </a:solidFill>
                    <a:latin typeface="Lucida Sans Unicode" panose="020B0602030504020204" pitchFamily="34" charset="0"/>
                  </a:rPr>
                  <a:t>oper.</a:t>
                </a:r>
              </a:p>
              <a:p>
                <a:pPr eaLnBrk="1" hangingPunct="1">
                  <a:spcBef>
                    <a:spcPct val="0"/>
                  </a:spcBef>
                  <a:buClrTx/>
                  <a:buFontTx/>
                  <a:buNone/>
                </a:pPr>
                <a:r>
                  <a:rPr lang="en-US" altLang="en-US" sz="1000">
                    <a:solidFill>
                      <a:schemeClr val="tx1"/>
                    </a:solidFill>
                    <a:latin typeface="Lucida Sans Unicode" panose="020B0602030504020204" pitchFamily="34" charset="0"/>
                  </a:rPr>
                  <a:t>node</a:t>
                </a:r>
              </a:p>
            </p:txBody>
          </p:sp>
          <p:sp>
            <p:nvSpPr>
              <p:cNvPr id="35920" name="Line 129"/>
              <p:cNvSpPr>
                <a:spLocks noChangeShapeType="1"/>
              </p:cNvSpPr>
              <p:nvPr/>
            </p:nvSpPr>
            <p:spPr bwMode="auto">
              <a:xfrm flipV="1">
                <a:off x="5212080" y="2770631"/>
                <a:ext cx="137160" cy="521207"/>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21" name="Text Box 128"/>
              <p:cNvSpPr txBox="1">
                <a:spLocks noChangeArrowheads="1"/>
              </p:cNvSpPr>
              <p:nvPr/>
            </p:nvSpPr>
            <p:spPr bwMode="auto">
              <a:xfrm>
                <a:off x="326009" y="1601584"/>
                <a:ext cx="1985762" cy="57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000">
                    <a:solidFill>
                      <a:schemeClr val="tx1"/>
                    </a:solidFill>
                    <a:latin typeface="Lucida Sans Unicode" panose="020B0602030504020204" pitchFamily="34" charset="0"/>
                  </a:rPr>
                  <a:t>REST w/</a:t>
                </a:r>
              </a:p>
              <a:p>
                <a:pPr eaLnBrk="1" hangingPunct="1">
                  <a:spcBef>
                    <a:spcPct val="0"/>
                  </a:spcBef>
                  <a:buClrTx/>
                  <a:buFontTx/>
                  <a:buNone/>
                </a:pPr>
                <a:r>
                  <a:rPr lang="en-US" altLang="en-US" sz="1000">
                    <a:solidFill>
                      <a:schemeClr val="tx1"/>
                    </a:solidFill>
                    <a:latin typeface="Lucida Sans Unicode" panose="020B0602030504020204" pitchFamily="34" charset="0"/>
                  </a:rPr>
                  <a:t>update ro E-REST</a:t>
                </a:r>
              </a:p>
            </p:txBody>
          </p:sp>
          <p:sp>
            <p:nvSpPr>
              <p:cNvPr id="35922" name="Line 130"/>
              <p:cNvSpPr>
                <a:spLocks noChangeShapeType="1"/>
              </p:cNvSpPr>
              <p:nvPr/>
            </p:nvSpPr>
            <p:spPr bwMode="auto">
              <a:xfrm>
                <a:off x="737617" y="2054353"/>
                <a:ext cx="158495" cy="277367"/>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23" name="Line 130"/>
              <p:cNvSpPr>
                <a:spLocks noChangeShapeType="1"/>
              </p:cNvSpPr>
              <p:nvPr/>
            </p:nvSpPr>
            <p:spPr bwMode="auto">
              <a:xfrm>
                <a:off x="667512" y="2093976"/>
                <a:ext cx="146304" cy="960119"/>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35846" name="Rectangle 34"/>
          <p:cNvSpPr>
            <a:spLocks noChangeArrowheads="1"/>
          </p:cNvSpPr>
          <p:nvPr/>
        </p:nvSpPr>
        <p:spPr bwMode="auto">
          <a:xfrm>
            <a:off x="0" y="5527675"/>
            <a:ext cx="2276475"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80000"/>
              </a:lnSpc>
              <a:spcBef>
                <a:spcPct val="0"/>
              </a:spcBef>
              <a:buClrTx/>
              <a:buFontTx/>
              <a:buNone/>
            </a:pPr>
            <a:r>
              <a:rPr lang="en-US" altLang="en-US" sz="1400" i="1">
                <a:solidFill>
                  <a:schemeClr val="tx1"/>
                </a:solidFill>
                <a:latin typeface="Calibri" panose="020F0502020204030204" pitchFamily="34" charset="0"/>
              </a:rPr>
              <a:t>Fig. 2: The REST concept also takes care of other non-res. based scheduling priority by propagating the asap of children w up to parents u as rest(u) = asap(w) – d(u). Here d(u) = 2 for all nodes</a:t>
            </a:r>
          </a:p>
        </p:txBody>
      </p:sp>
      <p:sp>
        <p:nvSpPr>
          <p:cNvPr id="35847" name="Rectangle 35"/>
          <p:cNvSpPr>
            <a:spLocks noChangeArrowheads="1"/>
          </p:cNvSpPr>
          <p:nvPr/>
        </p:nvSpPr>
        <p:spPr bwMode="auto">
          <a:xfrm>
            <a:off x="92075" y="4141788"/>
            <a:ext cx="21383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90000"/>
              </a:lnSpc>
              <a:spcBef>
                <a:spcPct val="0"/>
              </a:spcBef>
              <a:buClrTx/>
              <a:buFontTx/>
              <a:buNone/>
            </a:pPr>
            <a:r>
              <a:rPr lang="en-US" altLang="en-US" sz="1400" i="1">
                <a:solidFill>
                  <a:schemeClr val="tx1"/>
                </a:solidFill>
                <a:latin typeface="Calibri" panose="020F0502020204030204" pitchFamily="34" charset="0"/>
              </a:rPr>
              <a:t>Fig. 1: Example of the REST &amp; E-REST (in red italics)</a:t>
            </a:r>
          </a:p>
          <a:p>
            <a:pPr eaLnBrk="1" hangingPunct="1">
              <a:lnSpc>
                <a:spcPct val="90000"/>
              </a:lnSpc>
              <a:spcBef>
                <a:spcPct val="0"/>
              </a:spcBef>
              <a:buClrTx/>
              <a:buFontTx/>
              <a:buNone/>
            </a:pPr>
            <a:r>
              <a:rPr lang="en-US" altLang="en-US" sz="1400" i="1">
                <a:solidFill>
                  <a:schemeClr val="tx1"/>
                </a:solidFill>
                <a:latin typeface="Calibri" panose="020F0502020204030204" pitchFamily="34" charset="0"/>
              </a:rPr>
              <a:t>computation &amp; resulting scheduling</a:t>
            </a:r>
            <a:endParaRPr lang="en-US" altLang="en-US" sz="1400" i="1">
              <a:solidFill>
                <a:schemeClr val="tx1"/>
              </a:solidFill>
              <a:latin typeface="Lucida Sans Unicode" panose="020B0602030504020204" pitchFamily="34" charset="0"/>
            </a:endParaRPr>
          </a:p>
        </p:txBody>
      </p:sp>
      <p:grpSp>
        <p:nvGrpSpPr>
          <p:cNvPr id="35849" name="Group 1"/>
          <p:cNvGrpSpPr>
            <a:grpSpLocks/>
          </p:cNvGrpSpPr>
          <p:nvPr/>
        </p:nvGrpSpPr>
        <p:grpSpPr bwMode="auto">
          <a:xfrm>
            <a:off x="468313" y="4478338"/>
            <a:ext cx="3368675" cy="1985962"/>
            <a:chOff x="1565275" y="4752266"/>
            <a:chExt cx="3367949" cy="1986672"/>
          </a:xfrm>
        </p:grpSpPr>
        <p:sp>
          <p:nvSpPr>
            <p:cNvPr id="35876" name="Oval 138"/>
            <p:cNvSpPr>
              <a:spLocks noChangeArrowheads="1"/>
            </p:cNvSpPr>
            <p:nvPr/>
          </p:nvSpPr>
          <p:spPr bwMode="auto">
            <a:xfrm>
              <a:off x="3335338" y="5108439"/>
              <a:ext cx="292100" cy="274661"/>
            </a:xfrm>
            <a:prstGeom prst="ellipse">
              <a:avLst/>
            </a:prstGeom>
            <a:solidFill>
              <a:srgbClr val="92D050"/>
            </a:solidFill>
            <a:ln w="28575"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u</a:t>
              </a:r>
            </a:p>
          </p:txBody>
        </p:sp>
        <p:sp>
          <p:nvSpPr>
            <p:cNvPr id="35877" name="Oval 139"/>
            <p:cNvSpPr>
              <a:spLocks noChangeArrowheads="1"/>
            </p:cNvSpPr>
            <p:nvPr/>
          </p:nvSpPr>
          <p:spPr bwMode="auto">
            <a:xfrm>
              <a:off x="3335338" y="5599018"/>
              <a:ext cx="292100" cy="274660"/>
            </a:xfrm>
            <a:prstGeom prst="ellipse">
              <a:avLst/>
            </a:prstGeom>
            <a:solidFill>
              <a:srgbClr val="92D050"/>
            </a:solidFill>
            <a:ln w="28575"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w</a:t>
              </a:r>
            </a:p>
          </p:txBody>
        </p:sp>
        <p:sp>
          <p:nvSpPr>
            <p:cNvPr id="35878" name="Oval 140"/>
            <p:cNvSpPr>
              <a:spLocks noChangeArrowheads="1"/>
            </p:cNvSpPr>
            <p:nvPr/>
          </p:nvSpPr>
          <p:spPr bwMode="auto">
            <a:xfrm>
              <a:off x="3335338" y="6464277"/>
              <a:ext cx="292100" cy="274661"/>
            </a:xfrm>
            <a:prstGeom prst="ellipse">
              <a:avLst/>
            </a:prstGeom>
            <a:solidFill>
              <a:srgbClr val="92D050"/>
            </a:solidFill>
            <a:ln w="28575"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5879" name="Oval 141"/>
            <p:cNvSpPr>
              <a:spLocks noChangeArrowheads="1"/>
            </p:cNvSpPr>
            <p:nvPr/>
          </p:nvSpPr>
          <p:spPr bwMode="auto">
            <a:xfrm>
              <a:off x="2792413" y="5367224"/>
              <a:ext cx="292100" cy="274660"/>
            </a:xfrm>
            <a:prstGeom prst="ellipse">
              <a:avLst/>
            </a:prstGeom>
            <a:solidFill>
              <a:srgbClr val="92D050"/>
            </a:solidFill>
            <a:ln w="28575"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cxnSp>
          <p:nvCxnSpPr>
            <p:cNvPr id="35880" name="Straight Arrow Connector 20"/>
            <p:cNvCxnSpPr>
              <a:cxnSpLocks noChangeShapeType="1"/>
              <a:stCxn id="35879" idx="5"/>
              <a:endCxn id="35877" idx="2"/>
            </p:cNvCxnSpPr>
            <p:nvPr/>
          </p:nvCxnSpPr>
          <p:spPr bwMode="auto">
            <a:xfrm>
              <a:off x="3041650" y="5602193"/>
              <a:ext cx="293688" cy="134948"/>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1" name="Straight Arrow Connector 24"/>
            <p:cNvCxnSpPr>
              <a:cxnSpLocks noChangeShapeType="1"/>
              <a:stCxn id="35876" idx="4"/>
              <a:endCxn id="35877" idx="0"/>
            </p:cNvCxnSpPr>
            <p:nvPr/>
          </p:nvCxnSpPr>
          <p:spPr bwMode="auto">
            <a:xfrm>
              <a:off x="3481388" y="5383100"/>
              <a:ext cx="0" cy="215918"/>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2" name="Straight Arrow Connector 26"/>
            <p:cNvCxnSpPr>
              <a:cxnSpLocks noChangeShapeType="1"/>
              <a:stCxn id="35877" idx="4"/>
            </p:cNvCxnSpPr>
            <p:nvPr/>
          </p:nvCxnSpPr>
          <p:spPr bwMode="auto">
            <a:xfrm flipH="1">
              <a:off x="3475038" y="5873678"/>
              <a:ext cx="6350" cy="161938"/>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3" name="Straight Arrow Connector 28"/>
            <p:cNvCxnSpPr>
              <a:cxnSpLocks noChangeShapeType="1"/>
              <a:endCxn id="35878" idx="0"/>
            </p:cNvCxnSpPr>
            <p:nvPr/>
          </p:nvCxnSpPr>
          <p:spPr bwMode="auto">
            <a:xfrm flipH="1">
              <a:off x="3481388" y="6318215"/>
              <a:ext cx="3175" cy="146062"/>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84" name="Straight Connector 32"/>
            <p:cNvCxnSpPr>
              <a:cxnSpLocks noChangeShapeType="1"/>
            </p:cNvCxnSpPr>
            <p:nvPr/>
          </p:nvCxnSpPr>
          <p:spPr bwMode="auto">
            <a:xfrm>
              <a:off x="3492500" y="6035616"/>
              <a:ext cx="0" cy="265135"/>
            </a:xfrm>
            <a:prstGeom prst="line">
              <a:avLst/>
            </a:prstGeom>
            <a:noFill/>
            <a:ln w="2857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85" name="TextBox 160"/>
            <p:cNvSpPr txBox="1">
              <a:spLocks noChangeArrowheads="1"/>
            </p:cNvSpPr>
            <p:nvPr/>
          </p:nvSpPr>
          <p:spPr bwMode="auto">
            <a:xfrm>
              <a:off x="3469069" y="4752266"/>
              <a:ext cx="1359375" cy="46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asap, rest =3,</a:t>
              </a:r>
            </a:p>
            <a:p>
              <a:pPr eaLnBrk="1" hangingPunct="1">
                <a:spcBef>
                  <a:spcPct val="0"/>
                </a:spcBef>
                <a:buClrTx/>
                <a:buFontTx/>
                <a:buNone/>
              </a:pPr>
              <a:r>
                <a:rPr lang="en-US" altLang="en-US" sz="1200">
                  <a:solidFill>
                    <a:schemeClr val="tx1"/>
                  </a:solidFill>
                  <a:latin typeface="Lucida Sans Unicode" panose="020B0602030504020204" pitchFamily="34" charset="0"/>
                </a:rPr>
                <a:t>path length = 7</a:t>
              </a:r>
            </a:p>
          </p:txBody>
        </p:sp>
        <p:sp>
          <p:nvSpPr>
            <p:cNvPr id="35886" name="TextBox 161"/>
            <p:cNvSpPr txBox="1">
              <a:spLocks noChangeArrowheads="1"/>
            </p:cNvSpPr>
            <p:nvPr/>
          </p:nvSpPr>
          <p:spPr bwMode="auto">
            <a:xfrm>
              <a:off x="1565275" y="5510111"/>
              <a:ext cx="1225550" cy="27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r" eaLnBrk="1" hangingPunct="1">
                <a:spcBef>
                  <a:spcPct val="0"/>
                </a:spcBef>
                <a:buClrTx/>
                <a:buFontTx/>
                <a:buNone/>
              </a:pPr>
              <a:r>
                <a:rPr lang="en-US" altLang="en-US" sz="1200">
                  <a:solidFill>
                    <a:schemeClr val="tx1"/>
                  </a:solidFill>
                  <a:latin typeface="Lucida Sans Unicode" panose="020B0602030504020204" pitchFamily="34" charset="0"/>
                </a:rPr>
                <a:t>asap, rest = 4</a:t>
              </a:r>
            </a:p>
          </p:txBody>
        </p:sp>
        <p:sp>
          <p:nvSpPr>
            <p:cNvPr id="35887" name="TextBox 162"/>
            <p:cNvSpPr txBox="1">
              <a:spLocks noChangeArrowheads="1"/>
            </p:cNvSpPr>
            <p:nvPr/>
          </p:nvSpPr>
          <p:spPr bwMode="auto">
            <a:xfrm>
              <a:off x="3653363" y="5618070"/>
              <a:ext cx="958907" cy="46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asap,</a:t>
              </a:r>
            </a:p>
            <a:p>
              <a:pPr eaLnBrk="1" hangingPunct="1">
                <a:spcBef>
                  <a:spcPct val="0"/>
                </a:spcBef>
                <a:buClrTx/>
                <a:buFontTx/>
                <a:buNone/>
              </a:pPr>
              <a:r>
                <a:rPr lang="en-US" altLang="en-US" sz="1200">
                  <a:solidFill>
                    <a:schemeClr val="tx1"/>
                  </a:solidFill>
                  <a:latin typeface="Lucida Sans Unicode" panose="020B0602030504020204" pitchFamily="34" charset="0"/>
                </a:rPr>
                <a:t>e-rest = 6</a:t>
              </a:r>
            </a:p>
          </p:txBody>
        </p:sp>
        <p:sp>
          <p:nvSpPr>
            <p:cNvPr id="35888" name="TextBox 163"/>
            <p:cNvSpPr txBox="1">
              <a:spLocks noChangeArrowheads="1"/>
            </p:cNvSpPr>
            <p:nvPr/>
          </p:nvSpPr>
          <p:spPr bwMode="auto">
            <a:xfrm>
              <a:off x="3640897" y="5123692"/>
              <a:ext cx="1292327" cy="2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e-rest:6-2 = 4</a:t>
              </a:r>
            </a:p>
          </p:txBody>
        </p:sp>
      </p:grpSp>
      <p:sp>
        <p:nvSpPr>
          <p:cNvPr id="35850" name="TextBox 33"/>
          <p:cNvSpPr txBox="1">
            <a:spLocks noChangeArrowheads="1"/>
          </p:cNvSpPr>
          <p:nvPr/>
        </p:nvSpPr>
        <p:spPr bwMode="auto">
          <a:xfrm>
            <a:off x="2459038" y="3308350"/>
            <a:ext cx="196691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80000"/>
              </a:lnSpc>
              <a:spcBef>
                <a:spcPct val="0"/>
              </a:spcBef>
              <a:buClrTx/>
              <a:buFontTx/>
              <a:buNone/>
            </a:pPr>
            <a:r>
              <a:rPr lang="en-US" altLang="en-US" sz="1200">
                <a:solidFill>
                  <a:schemeClr val="tx1"/>
                </a:solidFill>
                <a:latin typeface="Calibri" panose="020F0502020204030204" pitchFamily="34" charset="0"/>
              </a:rPr>
              <a:t>Exploit the gap by delaying sched. of u to after c if there is a tie in path length w/ u &amp; other opers @ c, and res. are limited—it does not help latency min. to sched. u at c</a:t>
            </a:r>
          </a:p>
        </p:txBody>
      </p:sp>
      <p:grpSp>
        <p:nvGrpSpPr>
          <p:cNvPr id="35851" name="Group 14"/>
          <p:cNvGrpSpPr>
            <a:grpSpLocks/>
          </p:cNvGrpSpPr>
          <p:nvPr/>
        </p:nvGrpSpPr>
        <p:grpSpPr bwMode="auto">
          <a:xfrm>
            <a:off x="3794125" y="1220788"/>
            <a:ext cx="1419225" cy="2957512"/>
            <a:chOff x="4206183" y="2244665"/>
            <a:chExt cx="1418922" cy="2957072"/>
          </a:xfrm>
        </p:grpSpPr>
        <p:sp>
          <p:nvSpPr>
            <p:cNvPr id="35866" name="Oval 138"/>
            <p:cNvSpPr>
              <a:spLocks noChangeArrowheads="1"/>
            </p:cNvSpPr>
            <p:nvPr/>
          </p:nvSpPr>
          <p:spPr bwMode="auto">
            <a:xfrm>
              <a:off x="5136579" y="2581656"/>
              <a:ext cx="292100" cy="274638"/>
            </a:xfrm>
            <a:prstGeom prst="ellipse">
              <a:avLst/>
            </a:prstGeom>
            <a:solidFill>
              <a:srgbClr val="FFC000"/>
            </a:solidFill>
            <a:ln w="28575"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u</a:t>
              </a:r>
            </a:p>
          </p:txBody>
        </p:sp>
        <p:sp>
          <p:nvSpPr>
            <p:cNvPr id="35867" name="Oval 138"/>
            <p:cNvSpPr>
              <a:spLocks noChangeArrowheads="1"/>
            </p:cNvSpPr>
            <p:nvPr/>
          </p:nvSpPr>
          <p:spPr bwMode="auto">
            <a:xfrm>
              <a:off x="5145723" y="4224528"/>
              <a:ext cx="292100" cy="274638"/>
            </a:xfrm>
            <a:prstGeom prst="ellipse">
              <a:avLst/>
            </a:prstGeom>
            <a:solidFill>
              <a:srgbClr val="FFC000"/>
            </a:solidFill>
            <a:ln w="28575"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v</a:t>
              </a:r>
            </a:p>
          </p:txBody>
        </p:sp>
        <p:sp>
          <p:nvSpPr>
            <p:cNvPr id="35868" name="TextBox 33"/>
            <p:cNvSpPr txBox="1">
              <a:spLocks noChangeArrowheads="1"/>
            </p:cNvSpPr>
            <p:nvPr/>
          </p:nvSpPr>
          <p:spPr bwMode="auto">
            <a:xfrm>
              <a:off x="4206183" y="2244665"/>
              <a:ext cx="1034829" cy="97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80000"/>
                </a:lnSpc>
                <a:spcBef>
                  <a:spcPct val="0"/>
                </a:spcBef>
                <a:buClrTx/>
                <a:buFontTx/>
                <a:buNone/>
              </a:pPr>
              <a:r>
                <a:rPr lang="en-US" altLang="en-US" sz="1200">
                  <a:solidFill>
                    <a:schemeClr val="tx1"/>
                  </a:solidFill>
                  <a:latin typeface="Calibri" panose="020F0502020204030204" pitchFamily="34" charset="0"/>
                </a:rPr>
                <a:t>rest(u) = i,</a:t>
              </a:r>
            </a:p>
            <a:p>
              <a:pPr eaLnBrk="1" hangingPunct="1">
                <a:lnSpc>
                  <a:spcPct val="80000"/>
                </a:lnSpc>
                <a:spcBef>
                  <a:spcPct val="0"/>
                </a:spcBef>
                <a:buClrTx/>
                <a:buFontTx/>
                <a:buNone/>
              </a:pPr>
              <a:r>
                <a:rPr lang="en-US" altLang="en-US" sz="1200">
                  <a:solidFill>
                    <a:schemeClr val="tx1"/>
                  </a:solidFill>
                  <a:latin typeface="Calibri" panose="020F0502020204030204" pitchFamily="34" charset="0"/>
                </a:rPr>
                <a:t>path length</a:t>
              </a:r>
            </a:p>
            <a:p>
              <a:pPr eaLnBrk="1" hangingPunct="1">
                <a:lnSpc>
                  <a:spcPct val="80000"/>
                </a:lnSpc>
                <a:spcBef>
                  <a:spcPct val="0"/>
                </a:spcBef>
                <a:buClrTx/>
                <a:buFontTx/>
                <a:buNone/>
              </a:pPr>
              <a:r>
                <a:rPr lang="en-US" altLang="en-US" sz="1200">
                  <a:solidFill>
                    <a:schemeClr val="tx1"/>
                  </a:solidFill>
                  <a:latin typeface="Calibri" panose="020F0502020204030204" pitchFamily="34" charset="0"/>
                </a:rPr>
                <a:t>label = p,</a:t>
              </a:r>
            </a:p>
            <a:p>
              <a:pPr eaLnBrk="1" hangingPunct="1">
                <a:lnSpc>
                  <a:spcPct val="80000"/>
                </a:lnSpc>
                <a:spcBef>
                  <a:spcPct val="0"/>
                </a:spcBef>
                <a:buClrTx/>
                <a:buFontTx/>
                <a:buNone/>
              </a:pPr>
              <a:r>
                <a:rPr lang="en-US" altLang="en-US" sz="1200">
                  <a:solidFill>
                    <a:schemeClr val="tx1"/>
                  </a:solidFill>
                  <a:latin typeface="Calibri" panose="020F0502020204030204" pitchFamily="34" charset="0"/>
                </a:rPr>
                <a:t>current cc for sched. = c &lt; j – d(u)</a:t>
              </a:r>
            </a:p>
          </p:txBody>
        </p:sp>
        <p:sp>
          <p:nvSpPr>
            <p:cNvPr id="35869" name="TextBox 33"/>
            <p:cNvSpPr txBox="1">
              <a:spLocks noChangeArrowheads="1"/>
            </p:cNvSpPr>
            <p:nvPr/>
          </p:nvSpPr>
          <p:spPr bwMode="auto">
            <a:xfrm>
              <a:off x="4770063" y="4518473"/>
              <a:ext cx="855042"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80000"/>
                </a:lnSpc>
                <a:spcBef>
                  <a:spcPct val="0"/>
                </a:spcBef>
                <a:buClrTx/>
                <a:buFontTx/>
                <a:buNone/>
              </a:pPr>
              <a:r>
                <a:rPr lang="en-US" altLang="en-US" sz="1200">
                  <a:solidFill>
                    <a:schemeClr val="tx1"/>
                  </a:solidFill>
                  <a:latin typeface="Calibri" panose="020F0502020204030204" pitchFamily="34" charset="0"/>
                </a:rPr>
                <a:t>rest (v)= j</a:t>
              </a:r>
            </a:p>
            <a:p>
              <a:pPr eaLnBrk="1" hangingPunct="1">
                <a:lnSpc>
                  <a:spcPct val="80000"/>
                </a:lnSpc>
                <a:spcBef>
                  <a:spcPct val="0"/>
                </a:spcBef>
                <a:buClrTx/>
                <a:buFontTx/>
                <a:buNone/>
              </a:pPr>
              <a:r>
                <a:rPr lang="en-US" altLang="en-US" sz="1200">
                  <a:solidFill>
                    <a:schemeClr val="tx1"/>
                  </a:solidFill>
                  <a:latin typeface="Calibri" panose="020F0502020204030204" pitchFamily="34" charset="0"/>
                </a:rPr>
                <a:t>(cannot be</a:t>
              </a:r>
            </a:p>
            <a:p>
              <a:pPr eaLnBrk="1" hangingPunct="1">
                <a:lnSpc>
                  <a:spcPct val="80000"/>
                </a:lnSpc>
                <a:spcBef>
                  <a:spcPct val="0"/>
                </a:spcBef>
                <a:buClrTx/>
                <a:buFontTx/>
                <a:buNone/>
              </a:pPr>
              <a:r>
                <a:rPr lang="en-US" altLang="en-US" sz="1200">
                  <a:solidFill>
                    <a:schemeClr val="tx1"/>
                  </a:solidFill>
                  <a:latin typeface="Calibri" panose="020F0502020204030204" pitchFamily="34" charset="0"/>
                </a:rPr>
                <a:t>sched.</a:t>
              </a:r>
            </a:p>
            <a:p>
              <a:pPr eaLnBrk="1" hangingPunct="1">
                <a:lnSpc>
                  <a:spcPct val="80000"/>
                </a:lnSpc>
                <a:spcBef>
                  <a:spcPct val="0"/>
                </a:spcBef>
                <a:buClrTx/>
                <a:buFontTx/>
                <a:buNone/>
              </a:pPr>
              <a:r>
                <a:rPr lang="en-US" altLang="en-US" sz="1200">
                  <a:solidFill>
                    <a:schemeClr val="tx1"/>
                  </a:solidFill>
                  <a:latin typeface="Calibri" panose="020F0502020204030204" pitchFamily="34" charset="0"/>
                </a:rPr>
                <a:t>before j)</a:t>
              </a:r>
            </a:p>
          </p:txBody>
        </p:sp>
        <p:cxnSp>
          <p:nvCxnSpPr>
            <p:cNvPr id="35870" name="Straight Arrow Connector 4"/>
            <p:cNvCxnSpPr>
              <a:cxnSpLocks noChangeShapeType="1"/>
              <a:stCxn id="35866" idx="4"/>
              <a:endCxn id="35867" idx="0"/>
            </p:cNvCxnSpPr>
            <p:nvPr/>
          </p:nvCxnSpPr>
          <p:spPr bwMode="auto">
            <a:xfrm>
              <a:off x="5282629" y="2856294"/>
              <a:ext cx="9144" cy="1368234"/>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71" name="Straight Connector 8"/>
            <p:cNvCxnSpPr>
              <a:cxnSpLocks noChangeShapeType="1"/>
            </p:cNvCxnSpPr>
            <p:nvPr/>
          </p:nvCxnSpPr>
          <p:spPr bwMode="auto">
            <a:xfrm flipH="1">
              <a:off x="4358640" y="3538728"/>
              <a:ext cx="932688"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72" name="Straight Connector 101"/>
            <p:cNvCxnSpPr>
              <a:cxnSpLocks noChangeShapeType="1"/>
            </p:cNvCxnSpPr>
            <p:nvPr/>
          </p:nvCxnSpPr>
          <p:spPr bwMode="auto">
            <a:xfrm flipH="1">
              <a:off x="4358640" y="4203192"/>
              <a:ext cx="932688"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73" name="Rectangle 9"/>
            <p:cNvSpPr>
              <a:spLocks noChangeArrowheads="1"/>
            </p:cNvSpPr>
            <p:nvPr/>
          </p:nvSpPr>
          <p:spPr bwMode="auto">
            <a:xfrm>
              <a:off x="4408867" y="3656261"/>
              <a:ext cx="893193"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80000"/>
                </a:lnSpc>
                <a:spcBef>
                  <a:spcPct val="0"/>
                </a:spcBef>
                <a:buClrTx/>
                <a:buFontTx/>
                <a:buNone/>
              </a:pPr>
              <a:r>
                <a:rPr lang="en-US" altLang="en-US" sz="1200" i="1">
                  <a:solidFill>
                    <a:schemeClr val="tx1"/>
                  </a:solidFill>
                  <a:latin typeface="Calibri" panose="020F0502020204030204" pitchFamily="34" charset="0"/>
                </a:rPr>
                <a:t>gap =</a:t>
              </a:r>
            </a:p>
            <a:p>
              <a:pPr eaLnBrk="1" hangingPunct="1">
                <a:lnSpc>
                  <a:spcPct val="80000"/>
                </a:lnSpc>
                <a:spcBef>
                  <a:spcPct val="0"/>
                </a:spcBef>
                <a:buClrTx/>
                <a:buFontTx/>
                <a:buNone/>
              </a:pPr>
              <a:r>
                <a:rPr lang="en-US" altLang="en-US" sz="1200" i="1">
                  <a:solidFill>
                    <a:schemeClr val="tx1"/>
                  </a:solidFill>
                  <a:latin typeface="Calibri" panose="020F0502020204030204" pitchFamily="34" charset="0"/>
                </a:rPr>
                <a:t>j – (c+d(u)) </a:t>
              </a:r>
              <a:endParaRPr lang="en-US" altLang="en-US" sz="1200" i="1">
                <a:solidFill>
                  <a:schemeClr val="tx1"/>
                </a:solidFill>
                <a:latin typeface="Lucida Sans Unicode" panose="020B0602030504020204" pitchFamily="34" charset="0"/>
              </a:endParaRPr>
            </a:p>
          </p:txBody>
        </p:sp>
        <p:cxnSp>
          <p:nvCxnSpPr>
            <p:cNvPr id="35874" name="Straight Arrow Connector 11"/>
            <p:cNvCxnSpPr>
              <a:cxnSpLocks noChangeShapeType="1"/>
            </p:cNvCxnSpPr>
            <p:nvPr/>
          </p:nvCxnSpPr>
          <p:spPr bwMode="auto">
            <a:xfrm flipV="1">
              <a:off x="4855464" y="3529584"/>
              <a:ext cx="0" cy="154109"/>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75" name="Straight Arrow Connector 13"/>
            <p:cNvCxnSpPr>
              <a:cxnSpLocks noChangeShapeType="1"/>
              <a:stCxn id="35873" idx="2"/>
            </p:cNvCxnSpPr>
            <p:nvPr/>
          </p:nvCxnSpPr>
          <p:spPr bwMode="auto">
            <a:xfrm>
              <a:off x="4855464" y="4053293"/>
              <a:ext cx="0" cy="171235"/>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5852" name="Line 130"/>
          <p:cNvSpPr>
            <a:spLocks noChangeShapeType="1"/>
          </p:cNvSpPr>
          <p:nvPr/>
        </p:nvSpPr>
        <p:spPr bwMode="auto">
          <a:xfrm flipV="1">
            <a:off x="3402013" y="2898775"/>
            <a:ext cx="593725" cy="4572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53" name="Rectangle 34"/>
          <p:cNvSpPr>
            <a:spLocks noChangeArrowheads="1"/>
          </p:cNvSpPr>
          <p:nvPr/>
        </p:nvSpPr>
        <p:spPr bwMode="auto">
          <a:xfrm>
            <a:off x="3794125" y="4273550"/>
            <a:ext cx="16097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80000"/>
              </a:lnSpc>
              <a:spcBef>
                <a:spcPct val="0"/>
              </a:spcBef>
              <a:buClrTx/>
              <a:buFontTx/>
              <a:buNone/>
            </a:pPr>
            <a:r>
              <a:rPr lang="en-US" altLang="en-US" sz="1400" i="1">
                <a:solidFill>
                  <a:schemeClr val="tx1"/>
                </a:solidFill>
                <a:latin typeface="Calibri" panose="020F0502020204030204" pitchFamily="34" charset="0"/>
              </a:rPr>
              <a:t>Fig. 3: Exploiting the REST gap </a:t>
            </a:r>
          </a:p>
        </p:txBody>
      </p:sp>
      <p:sp>
        <p:nvSpPr>
          <p:cNvPr id="35854" name="Oval 138"/>
          <p:cNvSpPr>
            <a:spLocks noChangeArrowheads="1"/>
          </p:cNvSpPr>
          <p:nvPr/>
        </p:nvSpPr>
        <p:spPr bwMode="auto">
          <a:xfrm>
            <a:off x="4375150" y="5095875"/>
            <a:ext cx="292100" cy="274638"/>
          </a:xfrm>
          <a:prstGeom prst="ellipse">
            <a:avLst/>
          </a:prstGeom>
          <a:solidFill>
            <a:srgbClr val="92D050"/>
          </a:solidFill>
          <a:ln w="28575"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v</a:t>
            </a:r>
          </a:p>
        </p:txBody>
      </p:sp>
      <p:sp>
        <p:nvSpPr>
          <p:cNvPr id="35855" name="Oval 139"/>
          <p:cNvSpPr>
            <a:spLocks noChangeArrowheads="1"/>
          </p:cNvSpPr>
          <p:nvPr/>
        </p:nvSpPr>
        <p:spPr bwMode="auto">
          <a:xfrm>
            <a:off x="4100513" y="5559425"/>
            <a:ext cx="292100" cy="274638"/>
          </a:xfrm>
          <a:prstGeom prst="ellipse">
            <a:avLst/>
          </a:prstGeom>
          <a:solidFill>
            <a:srgbClr val="92D050"/>
          </a:solidFill>
          <a:ln w="28575"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cxnSp>
        <p:nvCxnSpPr>
          <p:cNvPr id="35856" name="Straight Arrow Connector 24"/>
          <p:cNvCxnSpPr>
            <a:cxnSpLocks noChangeShapeType="1"/>
          </p:cNvCxnSpPr>
          <p:nvPr/>
        </p:nvCxnSpPr>
        <p:spPr bwMode="auto">
          <a:xfrm flipH="1">
            <a:off x="4273550" y="5357813"/>
            <a:ext cx="171450" cy="228600"/>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57" name="Oval 141"/>
          <p:cNvSpPr>
            <a:spLocks noChangeArrowheads="1"/>
          </p:cNvSpPr>
          <p:nvPr/>
        </p:nvSpPr>
        <p:spPr bwMode="auto">
          <a:xfrm>
            <a:off x="3767138" y="5095875"/>
            <a:ext cx="292100" cy="274638"/>
          </a:xfrm>
          <a:prstGeom prst="ellipse">
            <a:avLst/>
          </a:prstGeom>
          <a:solidFill>
            <a:srgbClr val="92D050"/>
          </a:solidFill>
          <a:ln w="28575"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cxnSp>
        <p:nvCxnSpPr>
          <p:cNvPr id="35858" name="Straight Arrow Connector 24"/>
          <p:cNvCxnSpPr>
            <a:cxnSpLocks noChangeShapeType="1"/>
            <a:endCxn id="35855" idx="1"/>
          </p:cNvCxnSpPr>
          <p:nvPr/>
        </p:nvCxnSpPr>
        <p:spPr bwMode="auto">
          <a:xfrm>
            <a:off x="3957638" y="5354638"/>
            <a:ext cx="185737" cy="244475"/>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59" name="TextBox 162"/>
          <p:cNvSpPr txBox="1">
            <a:spLocks noChangeArrowheads="1"/>
          </p:cNvSpPr>
          <p:nvPr/>
        </p:nvSpPr>
        <p:spPr bwMode="auto">
          <a:xfrm>
            <a:off x="4427538" y="5459413"/>
            <a:ext cx="95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asap,</a:t>
            </a:r>
          </a:p>
          <a:p>
            <a:pPr eaLnBrk="1" hangingPunct="1">
              <a:spcBef>
                <a:spcPct val="0"/>
              </a:spcBef>
              <a:buClrTx/>
              <a:buFontTx/>
              <a:buNone/>
            </a:pPr>
            <a:r>
              <a:rPr lang="en-US" altLang="en-US" sz="1200">
                <a:solidFill>
                  <a:schemeClr val="tx1"/>
                </a:solidFill>
                <a:latin typeface="Lucida Sans Unicode" panose="020B0602030504020204" pitchFamily="34" charset="0"/>
              </a:rPr>
              <a:t>e-rest = 5</a:t>
            </a:r>
          </a:p>
        </p:txBody>
      </p:sp>
      <p:sp>
        <p:nvSpPr>
          <p:cNvPr id="35860" name="TextBox 162"/>
          <p:cNvSpPr txBox="1">
            <a:spLocks noChangeArrowheads="1"/>
          </p:cNvSpPr>
          <p:nvPr/>
        </p:nvSpPr>
        <p:spPr bwMode="auto">
          <a:xfrm>
            <a:off x="3198813" y="5108575"/>
            <a:ext cx="688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asap,</a:t>
            </a:r>
          </a:p>
          <a:p>
            <a:pPr eaLnBrk="1" hangingPunct="1">
              <a:spcBef>
                <a:spcPct val="0"/>
              </a:spcBef>
              <a:buClrTx/>
              <a:buFontTx/>
              <a:buNone/>
            </a:pPr>
            <a:r>
              <a:rPr lang="en-US" altLang="en-US" sz="1200">
                <a:solidFill>
                  <a:schemeClr val="tx1"/>
                </a:solidFill>
                <a:latin typeface="Lucida Sans Unicode" panose="020B0602030504020204" pitchFamily="34" charset="0"/>
              </a:rPr>
              <a:t>rest=3</a:t>
            </a:r>
          </a:p>
        </p:txBody>
      </p:sp>
      <p:sp>
        <p:nvSpPr>
          <p:cNvPr id="35861" name="TextBox 162"/>
          <p:cNvSpPr txBox="1">
            <a:spLocks noChangeArrowheads="1"/>
          </p:cNvSpPr>
          <p:nvPr/>
        </p:nvSpPr>
        <p:spPr bwMode="auto">
          <a:xfrm>
            <a:off x="4613275" y="4776788"/>
            <a:ext cx="7286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000">
                <a:solidFill>
                  <a:schemeClr val="tx1"/>
                </a:solidFill>
                <a:latin typeface="Lucida Sans Unicode" panose="020B0602030504020204" pitchFamily="34" charset="0"/>
              </a:rPr>
              <a:t>asap,</a:t>
            </a:r>
          </a:p>
          <a:p>
            <a:pPr eaLnBrk="1" hangingPunct="1">
              <a:spcBef>
                <a:spcPct val="0"/>
              </a:spcBef>
              <a:buClrTx/>
              <a:buFontTx/>
              <a:buNone/>
            </a:pPr>
            <a:r>
              <a:rPr lang="en-US" altLang="en-US" sz="1000">
                <a:solidFill>
                  <a:schemeClr val="tx1"/>
                </a:solidFill>
                <a:latin typeface="Lucida Sans Unicode" panose="020B0602030504020204" pitchFamily="34" charset="0"/>
              </a:rPr>
              <a:t>rest = 3,</a:t>
            </a:r>
          </a:p>
          <a:p>
            <a:pPr eaLnBrk="1" hangingPunct="1">
              <a:spcBef>
                <a:spcPct val="0"/>
              </a:spcBef>
              <a:buClrTx/>
              <a:buFontTx/>
              <a:buNone/>
            </a:pPr>
            <a:r>
              <a:rPr lang="en-US" altLang="en-US" sz="1000">
                <a:solidFill>
                  <a:schemeClr val="tx1"/>
                </a:solidFill>
                <a:latin typeface="Lucida Sans Unicode" panose="020B0602030504020204" pitchFamily="34" charset="0"/>
              </a:rPr>
              <a:t>path</a:t>
            </a:r>
          </a:p>
          <a:p>
            <a:pPr eaLnBrk="1" hangingPunct="1">
              <a:spcBef>
                <a:spcPct val="0"/>
              </a:spcBef>
              <a:buClrTx/>
              <a:buFontTx/>
              <a:buNone/>
            </a:pPr>
            <a:r>
              <a:rPr lang="en-US" altLang="en-US" sz="1000">
                <a:solidFill>
                  <a:schemeClr val="tx1"/>
                </a:solidFill>
                <a:latin typeface="Lucida Sans Unicode" panose="020B0602030504020204" pitchFamily="34" charset="0"/>
              </a:rPr>
              <a:t>length</a:t>
            </a:r>
          </a:p>
          <a:p>
            <a:pPr eaLnBrk="1" hangingPunct="1">
              <a:spcBef>
                <a:spcPct val="0"/>
              </a:spcBef>
              <a:buClrTx/>
              <a:buFontTx/>
              <a:buNone/>
            </a:pPr>
            <a:r>
              <a:rPr lang="en-US" altLang="en-US" sz="1000">
                <a:solidFill>
                  <a:schemeClr val="tx1"/>
                </a:solidFill>
                <a:latin typeface="Lucida Sans Unicode" panose="020B0602030504020204" pitchFamily="34" charset="0"/>
              </a:rPr>
              <a:t>= 7</a:t>
            </a:r>
          </a:p>
        </p:txBody>
      </p:sp>
      <p:cxnSp>
        <p:nvCxnSpPr>
          <p:cNvPr id="35862" name="Straight Arrow Connector 24"/>
          <p:cNvCxnSpPr>
            <a:cxnSpLocks noChangeShapeType="1"/>
          </p:cNvCxnSpPr>
          <p:nvPr/>
        </p:nvCxnSpPr>
        <p:spPr bwMode="auto">
          <a:xfrm flipH="1">
            <a:off x="3722688" y="5373688"/>
            <a:ext cx="169862" cy="228600"/>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63" name="TextBox 6"/>
          <p:cNvSpPr txBox="1">
            <a:spLocks noChangeArrowheads="1"/>
          </p:cNvSpPr>
          <p:nvPr/>
        </p:nvSpPr>
        <p:spPr bwMode="auto">
          <a:xfrm>
            <a:off x="2606675" y="5824538"/>
            <a:ext cx="2459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000">
                <a:solidFill>
                  <a:schemeClr val="tx1"/>
                </a:solidFill>
                <a:latin typeface="Lucida Sans Unicode" panose="020B0602030504020204" pitchFamily="34" charset="0"/>
              </a:rPr>
              <a:t>Give priority to scheduling v over u when there is competition between them for a resource—it does not help improve latency by scheduling u first, but helps by scheduling v first due to the lower </a:t>
            </a:r>
            <a:r>
              <a:rPr lang="en-US" altLang="en-US" sz="1000" i="1">
                <a:solidFill>
                  <a:schemeClr val="tx1"/>
                </a:solidFill>
                <a:latin typeface="Lucida Sans Unicode" panose="020B0602030504020204" pitchFamily="34" charset="0"/>
              </a:rPr>
              <a:t>rest</a:t>
            </a:r>
            <a:r>
              <a:rPr lang="en-US" altLang="en-US" sz="1000">
                <a:solidFill>
                  <a:schemeClr val="tx1"/>
                </a:solidFill>
                <a:latin typeface="Lucida Sans Unicode" panose="020B0602030504020204" pitchFamily="34" charset="0"/>
              </a:rPr>
              <a:t> value for u</a:t>
            </a:r>
          </a:p>
        </p:txBody>
      </p:sp>
      <p:cxnSp>
        <p:nvCxnSpPr>
          <p:cNvPr id="35864" name="Straight Arrow Connector 8"/>
          <p:cNvCxnSpPr>
            <a:cxnSpLocks noChangeShapeType="1"/>
          </p:cNvCxnSpPr>
          <p:nvPr/>
        </p:nvCxnSpPr>
        <p:spPr bwMode="auto">
          <a:xfrm flipV="1">
            <a:off x="3602038" y="5313363"/>
            <a:ext cx="722312" cy="484187"/>
          </a:xfrm>
          <a:prstGeom prst="straightConnector1">
            <a:avLst/>
          </a:prstGeom>
          <a:noFill/>
          <a:ln w="9525" algn="ctr">
            <a:solidFill>
              <a:srgbClr val="0070C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65" name="Straight Arrow Connector 10"/>
          <p:cNvCxnSpPr>
            <a:cxnSpLocks noChangeShapeType="1"/>
          </p:cNvCxnSpPr>
          <p:nvPr/>
        </p:nvCxnSpPr>
        <p:spPr bwMode="auto">
          <a:xfrm flipH="1" flipV="1">
            <a:off x="2551113" y="5111750"/>
            <a:ext cx="969962" cy="676275"/>
          </a:xfrm>
          <a:prstGeom prst="straightConnector1">
            <a:avLst/>
          </a:prstGeom>
          <a:noFill/>
          <a:ln w="9525" algn="ctr">
            <a:solidFill>
              <a:srgbClr val="0070C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84059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altLang="en-US" smtClean="0"/>
              <a:t>List Scheduling Algorithm: ML-RCS</a:t>
            </a:r>
          </a:p>
        </p:txBody>
      </p:sp>
      <p:sp>
        <p:nvSpPr>
          <p:cNvPr id="36869" name="Rectangle 5"/>
          <p:cNvSpPr>
            <a:spLocks noChangeArrowheads="1"/>
          </p:cNvSpPr>
          <p:nvPr/>
        </p:nvSpPr>
        <p:spPr bwMode="auto">
          <a:xfrm>
            <a:off x="209550" y="903288"/>
            <a:ext cx="86995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defTabSz="742950"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519113" algn="l" defTabSz="742950"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defTabSz="742950"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defTabSz="742950" eaLnBrk="0" hangingPunct="0">
              <a:spcBef>
                <a:spcPct val="20000"/>
              </a:spcBef>
              <a:buClr>
                <a:schemeClr val="tx2"/>
              </a:buClr>
              <a:buChar char="•"/>
              <a:defRPr>
                <a:solidFill>
                  <a:schemeClr val="tx1"/>
                </a:solidFill>
                <a:latin typeface="Tahoma" panose="020B0604030504040204" pitchFamily="34" charset="0"/>
              </a:defRPr>
            </a:lvl4pPr>
            <a:lvl5pPr marL="2057400" indent="-228600" algn="l" defTabSz="742950" eaLnBrk="0" hangingPunct="0">
              <a:spcBef>
                <a:spcPct val="20000"/>
              </a:spcBef>
              <a:buClr>
                <a:schemeClr val="tx2"/>
              </a:buClr>
              <a:buChar char="»"/>
              <a:defRPr>
                <a:solidFill>
                  <a:schemeClr val="tx1"/>
                </a:solidFill>
                <a:latin typeface="Tahoma" panose="020B0604030504040204" pitchFamily="34" charset="0"/>
              </a:defRPr>
            </a:lvl5pPr>
            <a:lvl6pPr marL="2514600" indent="-228600" defTabSz="74295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defTabSz="74295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defTabSz="74295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defTabSz="74295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lvl="1" eaLnBrk="1" hangingPunct="1">
              <a:lnSpc>
                <a:spcPct val="90000"/>
              </a:lnSpc>
              <a:buFont typeface="Wingdings" panose="05000000000000000000" pitchFamily="2" charset="2"/>
              <a:buNone/>
            </a:pPr>
            <a:r>
              <a:rPr lang="en-US" altLang="en-US" sz="2000"/>
              <a:t>LIST_L (G(V,E), </a:t>
            </a:r>
            <a:r>
              <a:rPr lang="en-US" altLang="en-US" sz="2000" b="1"/>
              <a:t>a</a:t>
            </a:r>
            <a:r>
              <a:rPr lang="en-US" altLang="en-US" sz="2000"/>
              <a:t>) { </a:t>
            </a:r>
            <a:r>
              <a:rPr lang="en-US" altLang="en-US" sz="2000">
                <a:solidFill>
                  <a:schemeClr val="folHlink"/>
                </a:solidFill>
              </a:rPr>
              <a:t>// </a:t>
            </a:r>
            <a:r>
              <a:rPr lang="en-US" altLang="en-US" sz="2000" b="1">
                <a:solidFill>
                  <a:schemeClr val="folHlink"/>
                </a:solidFill>
              </a:rPr>
              <a:t>a</a:t>
            </a:r>
            <a:r>
              <a:rPr lang="en-US" altLang="en-US" sz="2000">
                <a:solidFill>
                  <a:schemeClr val="folHlink"/>
                </a:solidFill>
              </a:rPr>
              <a:t> is a vector of avail. res. of each type</a:t>
            </a:r>
            <a:endParaRPr lang="en-US" altLang="en-US" sz="2000"/>
          </a:p>
          <a:p>
            <a:pPr lvl="1" eaLnBrk="1" hangingPunct="1">
              <a:lnSpc>
                <a:spcPct val="90000"/>
              </a:lnSpc>
              <a:buFont typeface="Wingdings" panose="05000000000000000000" pitchFamily="2" charset="2"/>
              <a:buNone/>
            </a:pPr>
            <a:r>
              <a:rPr lang="en-US" altLang="en-US" sz="2000"/>
              <a:t>   Compute the ALAP times </a:t>
            </a:r>
            <a:r>
              <a:rPr lang="en-US" altLang="en-US" sz="2000" b="1" i="1">
                <a:latin typeface="Times" panose="02020603050405020304" pitchFamily="18" charset="0"/>
              </a:rPr>
              <a:t>t</a:t>
            </a:r>
            <a:r>
              <a:rPr lang="en-US" altLang="en-US" sz="2000" i="1" baseline="30000">
                <a:latin typeface="Times" panose="02020603050405020304" pitchFamily="18" charset="0"/>
              </a:rPr>
              <a:t>L </a:t>
            </a:r>
            <a:r>
              <a:rPr lang="en-US" altLang="en-US" sz="2000">
                <a:solidFill>
                  <a:srgbClr val="C00000"/>
                </a:solidFill>
                <a:latin typeface="Times" panose="02020603050405020304" pitchFamily="18" charset="0"/>
              </a:rPr>
              <a:t>w.r.t. an upper bound latency </a:t>
            </a:r>
            <a:r>
              <a:rPr lang="en-US" altLang="en-US" sz="2000" i="1">
                <a:solidFill>
                  <a:srgbClr val="C00000"/>
                </a:solidFill>
                <a:latin typeface="Times" panose="02020603050405020304" pitchFamily="18" charset="0"/>
              </a:rPr>
              <a:t>L</a:t>
            </a:r>
            <a:r>
              <a:rPr lang="en-US" altLang="en-US" sz="2000"/>
              <a:t>. /* alap times “inverse” of but correlated to max-path-delay or length label */</a:t>
            </a:r>
          </a:p>
          <a:p>
            <a:pPr lvl="1" eaLnBrk="1" hangingPunct="1">
              <a:lnSpc>
                <a:spcPct val="90000"/>
              </a:lnSpc>
              <a:buFont typeface="Wingdings" panose="05000000000000000000" pitchFamily="2" charset="2"/>
              <a:buNone/>
            </a:pPr>
            <a:r>
              <a:rPr lang="en-US" altLang="en-US" sz="2000"/>
              <a:t>    </a:t>
            </a:r>
            <a:r>
              <a:rPr lang="en-US" altLang="en-US" sz="2000" i="1">
                <a:latin typeface="Times" panose="02020603050405020304" pitchFamily="18" charset="0"/>
              </a:rPr>
              <a:t>l</a:t>
            </a:r>
            <a:r>
              <a:rPr lang="en-US" altLang="en-US" sz="2000"/>
              <a:t> = 1 </a:t>
            </a:r>
            <a:r>
              <a:rPr lang="en-US" altLang="en-US" sz="2000">
                <a:solidFill>
                  <a:schemeClr val="folHlink"/>
                </a:solidFill>
              </a:rPr>
              <a:t>// the current cc</a:t>
            </a:r>
            <a:endParaRPr lang="en-US" altLang="en-US" sz="2000"/>
          </a:p>
          <a:p>
            <a:pPr lvl="1" eaLnBrk="1" hangingPunct="1">
              <a:lnSpc>
                <a:spcPct val="90000"/>
              </a:lnSpc>
              <a:buFont typeface="Wingdings" panose="05000000000000000000" pitchFamily="2" charset="2"/>
              <a:buNone/>
            </a:pPr>
            <a:r>
              <a:rPr lang="en-US" altLang="en-US" sz="2000"/>
              <a:t>    </a:t>
            </a:r>
            <a:r>
              <a:rPr lang="en-US" altLang="en-US" sz="2000">
                <a:solidFill>
                  <a:schemeClr val="accent2"/>
                </a:solidFill>
              </a:rPr>
              <a:t>repeat</a:t>
            </a:r>
            <a:r>
              <a:rPr lang="en-US" altLang="en-US" sz="2000"/>
              <a:t> {</a:t>
            </a:r>
          </a:p>
          <a:p>
            <a:pPr lvl="1" eaLnBrk="1" hangingPunct="1">
              <a:lnSpc>
                <a:spcPct val="90000"/>
              </a:lnSpc>
              <a:buFont typeface="Wingdings" panose="05000000000000000000" pitchFamily="2" charset="2"/>
              <a:buNone/>
            </a:pPr>
            <a:r>
              <a:rPr lang="en-US" altLang="en-US" sz="2000"/>
              <a:t>		</a:t>
            </a:r>
            <a:r>
              <a:rPr lang="en-US" altLang="en-US" sz="2000">
                <a:solidFill>
                  <a:schemeClr val="accent2"/>
                </a:solidFill>
              </a:rPr>
              <a:t>for</a:t>
            </a:r>
            <a:r>
              <a:rPr lang="en-US" altLang="en-US" sz="2000"/>
              <a:t> each resource type k {</a:t>
            </a:r>
          </a:p>
          <a:p>
            <a:pPr lvl="1" eaLnBrk="1" hangingPunct="1">
              <a:lnSpc>
                <a:spcPct val="90000"/>
              </a:lnSpc>
              <a:buFont typeface="Wingdings" panose="05000000000000000000" pitchFamily="2" charset="2"/>
              <a:buNone/>
            </a:pPr>
            <a:r>
              <a:rPr lang="en-US" altLang="en-US" sz="2000"/>
              <a:t>			</a:t>
            </a:r>
            <a:r>
              <a:rPr lang="en-US" altLang="en-US" sz="2000" i="1">
                <a:latin typeface="Times" panose="02020603050405020304" pitchFamily="18" charset="0"/>
              </a:rPr>
              <a:t>U</a:t>
            </a:r>
            <a:r>
              <a:rPr lang="en-US" altLang="en-US" sz="2000" i="1" baseline="-25000">
                <a:latin typeface="Times" panose="02020603050405020304" pitchFamily="18" charset="0"/>
              </a:rPr>
              <a:t>l,k</a:t>
            </a:r>
            <a:r>
              <a:rPr lang="en-US" altLang="en-US" sz="2000"/>
              <a:t> = available vertices in V.</a:t>
            </a:r>
          </a:p>
          <a:p>
            <a:pPr lvl="1" eaLnBrk="1" hangingPunct="1">
              <a:lnSpc>
                <a:spcPct val="90000"/>
              </a:lnSpc>
              <a:buFont typeface="Wingdings" panose="05000000000000000000" pitchFamily="2" charset="2"/>
              <a:buNone/>
            </a:pPr>
            <a:r>
              <a:rPr lang="en-US" altLang="en-US" sz="2000"/>
              <a:t>			</a:t>
            </a:r>
            <a:r>
              <a:rPr lang="en-US" altLang="en-US" sz="2000" i="1">
                <a:latin typeface="Times" panose="02020603050405020304" pitchFamily="18" charset="0"/>
              </a:rPr>
              <a:t>T</a:t>
            </a:r>
            <a:r>
              <a:rPr lang="en-US" altLang="en-US" sz="2000" i="1" baseline="-25000">
                <a:latin typeface="Times" panose="02020603050405020304" pitchFamily="18" charset="0"/>
              </a:rPr>
              <a:t>l,k</a:t>
            </a:r>
            <a:r>
              <a:rPr lang="en-US" altLang="en-US" sz="2000"/>
              <a:t> = operations in progress.</a:t>
            </a:r>
          </a:p>
          <a:p>
            <a:pPr lvl="1" eaLnBrk="1" hangingPunct="1">
              <a:lnSpc>
                <a:spcPct val="90000"/>
              </a:lnSpc>
              <a:buFont typeface="Wingdings" panose="05000000000000000000" pitchFamily="2" charset="2"/>
              <a:buNone/>
            </a:pPr>
            <a:r>
              <a:rPr lang="en-US" altLang="en-US" sz="2000"/>
              <a:t>                     Compute the slacks </a:t>
            </a:r>
            <a:r>
              <a:rPr lang="en-US" altLang="en-US" sz="2000" i="1">
                <a:latin typeface="Times" panose="02020603050405020304" pitchFamily="18" charset="0"/>
              </a:rPr>
              <a:t>{ s</a:t>
            </a:r>
            <a:r>
              <a:rPr lang="en-US" altLang="en-US" sz="2000" i="1" baseline="-25000">
                <a:latin typeface="Times" panose="02020603050405020304" pitchFamily="18" charset="0"/>
              </a:rPr>
              <a:t>i </a:t>
            </a:r>
            <a:r>
              <a:rPr lang="en-US" altLang="en-US" sz="2000" i="1">
                <a:latin typeface="Times" panose="02020603050405020304" pitchFamily="18" charset="0"/>
              </a:rPr>
              <a:t>= </a:t>
            </a:r>
            <a:r>
              <a:rPr lang="en-US" altLang="en-US" sz="2000" b="1" i="1">
                <a:latin typeface="Times" panose="02020603050405020304" pitchFamily="18" charset="0"/>
              </a:rPr>
              <a:t>t</a:t>
            </a:r>
            <a:r>
              <a:rPr lang="en-US" altLang="en-US" sz="2000" i="1" baseline="-25000">
                <a:latin typeface="Times" panose="02020603050405020304" pitchFamily="18" charset="0"/>
              </a:rPr>
              <a:t>i</a:t>
            </a:r>
            <a:r>
              <a:rPr lang="en-US" altLang="en-US" sz="2000" i="1" baseline="30000">
                <a:latin typeface="Times" panose="02020603050405020304" pitchFamily="18" charset="0"/>
              </a:rPr>
              <a:t>L </a:t>
            </a:r>
            <a:r>
              <a:rPr lang="en-US" altLang="en-US" sz="2000" i="1">
                <a:latin typeface="Times" panose="02020603050405020304" pitchFamily="18" charset="0"/>
              </a:rPr>
              <a:t>- l, </a:t>
            </a:r>
            <a:r>
              <a:rPr lang="en-US" altLang="en-US" sz="2000" i="1">
                <a:latin typeface="Times" panose="02020603050405020304" pitchFamily="18" charset="0"/>
                <a:sym typeface="Symbol" panose="05050102010706020507" pitchFamily="18" charset="2"/>
              </a:rPr>
              <a:t> v</a:t>
            </a:r>
            <a:r>
              <a:rPr lang="en-US" altLang="en-US" sz="2000" i="1" baseline="-25000">
                <a:latin typeface="Times" panose="02020603050405020304" pitchFamily="18" charset="0"/>
                <a:sym typeface="Symbol" panose="05050102010706020507" pitchFamily="18" charset="2"/>
              </a:rPr>
              <a:t>i</a:t>
            </a:r>
            <a:r>
              <a:rPr lang="en-US" altLang="en-US" sz="2000" i="1">
                <a:latin typeface="Times" panose="02020603050405020304" pitchFamily="18" charset="0"/>
                <a:sym typeface="Symbol" panose="05050102010706020507" pitchFamily="18" charset="2"/>
              </a:rPr>
              <a:t> </a:t>
            </a:r>
            <a:r>
              <a:rPr lang="en-US" altLang="en-US" sz="2000" i="1">
                <a:latin typeface="Times" panose="02020603050405020304" pitchFamily="18" charset="0"/>
              </a:rPr>
              <a:t>U</a:t>
            </a:r>
            <a:r>
              <a:rPr lang="en-US" altLang="en-US" sz="2000" i="1" baseline="-25000">
                <a:latin typeface="Times" panose="02020603050405020304" pitchFamily="18" charset="0"/>
              </a:rPr>
              <a:t>l,k </a:t>
            </a:r>
            <a:r>
              <a:rPr lang="en-US" altLang="en-US" sz="2000" i="1">
                <a:latin typeface="Times" panose="02020603050405020304" pitchFamily="18" charset="0"/>
                <a:sym typeface="Symbol" panose="05050102010706020507" pitchFamily="18" charset="2"/>
              </a:rPr>
              <a:t>}</a:t>
            </a:r>
            <a:r>
              <a:rPr lang="en-US" altLang="en-US" sz="2000"/>
              <a:t>.</a:t>
            </a:r>
          </a:p>
          <a:p>
            <a:pPr lvl="1" eaLnBrk="1" hangingPunct="1">
              <a:lnSpc>
                <a:spcPct val="90000"/>
              </a:lnSpc>
              <a:buFont typeface="Wingdings" panose="05000000000000000000" pitchFamily="2" charset="2"/>
              <a:buNone/>
            </a:pPr>
            <a:r>
              <a:rPr lang="en-US" altLang="en-US" sz="2000"/>
              <a:t>                     /* Note slack also is inv. prop. to length label */</a:t>
            </a:r>
          </a:p>
          <a:p>
            <a:pPr lvl="1" eaLnBrk="1" hangingPunct="1">
              <a:lnSpc>
                <a:spcPct val="60000"/>
              </a:lnSpc>
              <a:buFont typeface="Wingdings" panose="05000000000000000000" pitchFamily="2" charset="2"/>
              <a:buNone/>
            </a:pPr>
            <a:r>
              <a:rPr lang="en-US" altLang="en-US" sz="2000"/>
              <a:t>			Select minimal slack </a:t>
            </a:r>
            <a:r>
              <a:rPr lang="en-US" altLang="en-US" sz="2000" i="1">
                <a:latin typeface="Times" panose="02020603050405020304" pitchFamily="18" charset="0"/>
              </a:rPr>
              <a:t>S</a:t>
            </a:r>
            <a:r>
              <a:rPr lang="en-US" altLang="en-US" sz="2000" i="1" baseline="-25000">
                <a:latin typeface="Times" panose="02020603050405020304" pitchFamily="18" charset="0"/>
              </a:rPr>
              <a:t>k</a:t>
            </a:r>
            <a:r>
              <a:rPr lang="en-US" altLang="en-US" sz="2000"/>
              <a:t> </a:t>
            </a:r>
            <a:r>
              <a:rPr lang="en-US" altLang="en-US" sz="2000">
                <a:sym typeface="Symbol" panose="05050102010706020507" pitchFamily="18" charset="2"/>
              </a:rPr>
              <a:t> </a:t>
            </a:r>
            <a:r>
              <a:rPr lang="en-US" altLang="en-US" sz="2000" i="1">
                <a:latin typeface="Times" panose="02020603050405020304" pitchFamily="18" charset="0"/>
              </a:rPr>
              <a:t>U</a:t>
            </a:r>
            <a:r>
              <a:rPr lang="en-US" altLang="en-US" sz="2000" i="1" baseline="-25000">
                <a:latin typeface="Times" panose="02020603050405020304" pitchFamily="18" charset="0"/>
              </a:rPr>
              <a:t>l,k</a:t>
            </a:r>
            <a:r>
              <a:rPr lang="en-US" altLang="en-US" sz="2000"/>
              <a:t> such that     </a:t>
            </a:r>
          </a:p>
          <a:p>
            <a:pPr lvl="1" eaLnBrk="1" hangingPunct="1">
              <a:lnSpc>
                <a:spcPct val="60000"/>
              </a:lnSpc>
              <a:buFont typeface="Wingdings" panose="05000000000000000000" pitchFamily="2" charset="2"/>
              <a:buNone/>
            </a:pPr>
            <a:r>
              <a:rPr lang="en-US" altLang="en-US" sz="2000"/>
              <a:t>                      |</a:t>
            </a:r>
            <a:r>
              <a:rPr lang="en-US" altLang="en-US" sz="2000" i="1">
                <a:latin typeface="Times" panose="02020603050405020304" pitchFamily="18" charset="0"/>
              </a:rPr>
              <a:t>S</a:t>
            </a:r>
            <a:r>
              <a:rPr lang="en-US" altLang="en-US" sz="2000" i="1" baseline="-25000">
                <a:latin typeface="Times" panose="02020603050405020304" pitchFamily="18" charset="0"/>
              </a:rPr>
              <a:t>k</a:t>
            </a:r>
            <a:r>
              <a:rPr lang="en-US" altLang="en-US" sz="2000"/>
              <a:t>| + |</a:t>
            </a:r>
            <a:r>
              <a:rPr lang="en-US" altLang="en-US" sz="2000" i="1">
                <a:latin typeface="Times" panose="02020603050405020304" pitchFamily="18" charset="0"/>
              </a:rPr>
              <a:t>T</a:t>
            </a:r>
            <a:r>
              <a:rPr lang="en-US" altLang="en-US" sz="2000" i="1" baseline="-25000">
                <a:latin typeface="Times" panose="02020603050405020304" pitchFamily="18" charset="0"/>
              </a:rPr>
              <a:t>l,k</a:t>
            </a:r>
            <a:r>
              <a:rPr lang="en-US" altLang="en-US" sz="2000"/>
              <a:t>| </a:t>
            </a:r>
            <a:r>
              <a:rPr lang="en-US" altLang="en-US" sz="2000">
                <a:sym typeface="Symbol" panose="05050102010706020507" pitchFamily="18" charset="2"/>
              </a:rPr>
              <a:t> </a:t>
            </a:r>
            <a:r>
              <a:rPr lang="en-US" altLang="en-US" sz="2000" i="1">
                <a:latin typeface="Times" panose="02020603050405020304" pitchFamily="18" charset="0"/>
              </a:rPr>
              <a:t>a</a:t>
            </a:r>
            <a:r>
              <a:rPr lang="en-US" altLang="en-US" sz="2000" i="1" baseline="-25000">
                <a:latin typeface="Times" panose="02020603050405020304" pitchFamily="18" charset="0"/>
              </a:rPr>
              <a:t>k</a:t>
            </a:r>
            <a:r>
              <a:rPr lang="en-US" altLang="en-US" sz="2000" i="1">
                <a:latin typeface="Times" panose="02020603050405020304" pitchFamily="18" charset="0"/>
              </a:rPr>
              <a:t> /* break ties arbitrarily */</a:t>
            </a:r>
          </a:p>
          <a:p>
            <a:pPr lvl="1" eaLnBrk="1" hangingPunct="1">
              <a:lnSpc>
                <a:spcPct val="60000"/>
              </a:lnSpc>
              <a:buFont typeface="Wingdings" panose="05000000000000000000" pitchFamily="2" charset="2"/>
              <a:buNone/>
            </a:pPr>
            <a:r>
              <a:rPr lang="en-US" altLang="en-US" sz="2000"/>
              <a:t>			Schedule the </a:t>
            </a:r>
            <a:r>
              <a:rPr lang="en-US" altLang="en-US" sz="2000" i="1">
                <a:latin typeface="Times" panose="02020603050405020304" pitchFamily="18" charset="0"/>
              </a:rPr>
              <a:t>S</a:t>
            </a:r>
            <a:r>
              <a:rPr lang="en-US" altLang="en-US" sz="2000" i="1" baseline="-25000">
                <a:latin typeface="Times" panose="02020603050405020304" pitchFamily="18" charset="0"/>
              </a:rPr>
              <a:t>k</a:t>
            </a:r>
            <a:r>
              <a:rPr lang="en-US" altLang="en-US" sz="2000"/>
              <a:t> operations at step </a:t>
            </a:r>
            <a:r>
              <a:rPr lang="en-US" altLang="en-US" sz="2000" i="1">
                <a:latin typeface="Times" panose="02020603050405020304" pitchFamily="18" charset="0"/>
              </a:rPr>
              <a:t>l</a:t>
            </a:r>
          </a:p>
          <a:p>
            <a:pPr lvl="1" eaLnBrk="1" hangingPunct="1">
              <a:lnSpc>
                <a:spcPct val="60000"/>
              </a:lnSpc>
              <a:buFont typeface="Wingdings" panose="05000000000000000000" pitchFamily="2" charset="2"/>
              <a:buNone/>
            </a:pPr>
            <a:r>
              <a:rPr lang="en-US" altLang="en-US" sz="2000"/>
              <a:t>		}</a:t>
            </a:r>
          </a:p>
          <a:p>
            <a:pPr lvl="1" eaLnBrk="1" hangingPunct="1">
              <a:lnSpc>
                <a:spcPct val="60000"/>
              </a:lnSpc>
              <a:buFont typeface="Wingdings" panose="05000000000000000000" pitchFamily="2" charset="2"/>
              <a:buNone/>
            </a:pPr>
            <a:r>
              <a:rPr lang="en-US" altLang="en-US" sz="2000"/>
              <a:t>		</a:t>
            </a:r>
            <a:r>
              <a:rPr lang="en-US" altLang="en-US" sz="2000" i="1">
                <a:latin typeface="Times" panose="02020603050405020304" pitchFamily="18" charset="0"/>
              </a:rPr>
              <a:t>l = l + </a:t>
            </a:r>
            <a:r>
              <a:rPr lang="en-US" altLang="en-US" sz="2000">
                <a:latin typeface="Times" panose="02020603050405020304" pitchFamily="18" charset="0"/>
              </a:rPr>
              <a:t>1</a:t>
            </a:r>
            <a:endParaRPr lang="en-US" altLang="en-US" sz="2000"/>
          </a:p>
          <a:p>
            <a:pPr lvl="1" eaLnBrk="1" hangingPunct="1">
              <a:lnSpc>
                <a:spcPct val="60000"/>
              </a:lnSpc>
              <a:buFont typeface="Wingdings" panose="05000000000000000000" pitchFamily="2" charset="2"/>
              <a:buNone/>
            </a:pPr>
            <a:r>
              <a:rPr lang="en-US" altLang="en-US" sz="2000"/>
              <a:t>     } </a:t>
            </a:r>
            <a:r>
              <a:rPr lang="en-US" altLang="en-US" sz="2000">
                <a:solidFill>
                  <a:schemeClr val="accent2"/>
                </a:solidFill>
              </a:rPr>
              <a:t>until</a:t>
            </a:r>
            <a:r>
              <a:rPr lang="en-US" altLang="en-US" sz="2000"/>
              <a:t> </a:t>
            </a:r>
            <a:r>
              <a:rPr lang="en-US" altLang="en-US" sz="2000" i="1">
                <a:latin typeface="Times" panose="02020603050405020304" pitchFamily="18" charset="0"/>
              </a:rPr>
              <a:t>v</a:t>
            </a:r>
            <a:r>
              <a:rPr lang="en-US" altLang="en-US" sz="2000" i="1" baseline="-25000">
                <a:latin typeface="Times" panose="02020603050405020304" pitchFamily="18" charset="0"/>
              </a:rPr>
              <a:t>n </a:t>
            </a:r>
            <a:r>
              <a:rPr lang="en-US" altLang="en-US" sz="2000"/>
              <a:t>is scheduled.</a:t>
            </a:r>
          </a:p>
          <a:p>
            <a:pPr lvl="1" eaLnBrk="1" hangingPunct="1">
              <a:lnSpc>
                <a:spcPct val="80000"/>
              </a:lnSpc>
              <a:buFont typeface="Wingdings" panose="05000000000000000000" pitchFamily="2" charset="2"/>
              <a:buNone/>
            </a:pPr>
            <a:r>
              <a:rPr lang="en-US" altLang="en-US" sz="2000"/>
              <a:t>} </a:t>
            </a:r>
            <a:r>
              <a:rPr lang="en-US" altLang="en-US" sz="2000">
                <a:solidFill>
                  <a:schemeClr val="folHlink"/>
                </a:solidFill>
              </a:rPr>
              <a:t>// Note: Does not do lookahead using e-rest as in the prev. example. Can do so for a better ML-RCS algorithm, i.e., choose opers to schedule w/minimal e-rest rather than minimal slack.</a:t>
            </a:r>
            <a:endParaRPr lang="en-US" altLang="en-US" sz="2000"/>
          </a:p>
        </p:txBody>
      </p:sp>
    </p:spTree>
    <p:extLst>
      <p:ext uri="{BB962C8B-B14F-4D97-AF65-F5344CB8AC3E}">
        <p14:creationId xmlns:p14="http://schemas.microsoft.com/office/powerpoint/2010/main" val="824728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r>
              <a:rPr lang="en-US" altLang="en-US" smtClean="0"/>
              <a:t>List Scheduling Example</a:t>
            </a:r>
          </a:p>
        </p:txBody>
      </p:sp>
      <p:grpSp>
        <p:nvGrpSpPr>
          <p:cNvPr id="2" name="群組 1"/>
          <p:cNvGrpSpPr/>
          <p:nvPr/>
        </p:nvGrpSpPr>
        <p:grpSpPr>
          <a:xfrm>
            <a:off x="185264" y="1412776"/>
            <a:ext cx="8943975" cy="5445224"/>
            <a:chOff x="84138" y="854075"/>
            <a:chExt cx="9059862" cy="5800725"/>
          </a:xfrm>
        </p:grpSpPr>
        <p:sp>
          <p:nvSpPr>
            <p:cNvPr id="37893" name="Rectangle 10"/>
            <p:cNvSpPr>
              <a:spLocks noChangeArrowheads="1"/>
            </p:cNvSpPr>
            <p:nvPr/>
          </p:nvSpPr>
          <p:spPr bwMode="auto">
            <a:xfrm>
              <a:off x="84138" y="1211263"/>
              <a:ext cx="9059862" cy="5264150"/>
            </a:xfrm>
            <a:prstGeom prst="rect">
              <a:avLst/>
            </a:prstGeom>
            <a:solidFill>
              <a:srgbClr val="FFFFFF"/>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7894" name="Text Box 12"/>
            <p:cNvSpPr txBox="1">
              <a:spLocks noChangeArrowheads="1"/>
            </p:cNvSpPr>
            <p:nvPr/>
          </p:nvSpPr>
          <p:spPr bwMode="auto">
            <a:xfrm>
              <a:off x="152400" y="854075"/>
              <a:ext cx="84518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en-US" altLang="en-US" sz="1600">
                  <a:solidFill>
                    <a:schemeClr val="tx1"/>
                  </a:solidFill>
                  <a:latin typeface="Lucida Sans Unicode" panose="020B0602030504020204" pitchFamily="34" charset="0"/>
                </a:rPr>
                <a:t> Resource constraints: 3 X’s (2 cc), 1 + (1 cc). Avail. opers ar shown by rectangles</a:t>
              </a:r>
            </a:p>
          </p:txBody>
        </p:sp>
        <p:sp>
          <p:nvSpPr>
            <p:cNvPr id="37895" name="Text Box 22"/>
            <p:cNvSpPr txBox="1">
              <a:spLocks noChangeArrowheads="1"/>
            </p:cNvSpPr>
            <p:nvPr/>
          </p:nvSpPr>
          <p:spPr bwMode="auto">
            <a:xfrm>
              <a:off x="4141788" y="5207000"/>
              <a:ext cx="596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CC 4</a:t>
              </a:r>
            </a:p>
          </p:txBody>
        </p:sp>
        <p:sp>
          <p:nvSpPr>
            <p:cNvPr id="37896" name="Text Box 23"/>
            <p:cNvSpPr txBox="1">
              <a:spLocks noChangeArrowheads="1"/>
            </p:cNvSpPr>
            <p:nvPr/>
          </p:nvSpPr>
          <p:spPr bwMode="auto">
            <a:xfrm>
              <a:off x="4141788" y="5616575"/>
              <a:ext cx="596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CC 5</a:t>
              </a:r>
            </a:p>
          </p:txBody>
        </p:sp>
        <p:sp>
          <p:nvSpPr>
            <p:cNvPr id="37897" name="Text Box 24"/>
            <p:cNvSpPr txBox="1">
              <a:spLocks noChangeArrowheads="1"/>
            </p:cNvSpPr>
            <p:nvPr/>
          </p:nvSpPr>
          <p:spPr bwMode="auto">
            <a:xfrm>
              <a:off x="4141788" y="6065838"/>
              <a:ext cx="596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CC 6</a:t>
              </a:r>
            </a:p>
          </p:txBody>
        </p:sp>
        <p:grpSp>
          <p:nvGrpSpPr>
            <p:cNvPr id="37898" name="Group 5"/>
            <p:cNvGrpSpPr>
              <a:grpSpLocks/>
            </p:cNvGrpSpPr>
            <p:nvPr/>
          </p:nvGrpSpPr>
          <p:grpSpPr bwMode="auto">
            <a:xfrm>
              <a:off x="4672013" y="3732213"/>
              <a:ext cx="4148137" cy="2922587"/>
              <a:chOff x="4672013" y="3732213"/>
              <a:chExt cx="4148137" cy="2922587"/>
            </a:xfrm>
          </p:grpSpPr>
          <p:pic>
            <p:nvPicPr>
              <p:cNvPr id="379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2213"/>
                <a:ext cx="39433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19" name="Text Box 16"/>
              <p:cNvSpPr txBox="1">
                <a:spLocks noChangeArrowheads="1"/>
              </p:cNvSpPr>
              <p:nvPr/>
            </p:nvSpPr>
            <p:spPr bwMode="auto">
              <a:xfrm>
                <a:off x="6262688" y="6350000"/>
                <a:ext cx="1093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(d) CC 4-6</a:t>
                </a:r>
              </a:p>
            </p:txBody>
          </p:sp>
          <p:sp>
            <p:nvSpPr>
              <p:cNvPr id="37920" name="Rectangle 20"/>
              <p:cNvSpPr>
                <a:spLocks noChangeArrowheads="1"/>
              </p:cNvSpPr>
              <p:nvPr/>
            </p:nvSpPr>
            <p:spPr bwMode="auto">
              <a:xfrm>
                <a:off x="5230813" y="5594350"/>
                <a:ext cx="2998787" cy="444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7921" name="Rectangle 21"/>
              <p:cNvSpPr>
                <a:spLocks noChangeArrowheads="1"/>
              </p:cNvSpPr>
              <p:nvPr/>
            </p:nvSpPr>
            <p:spPr bwMode="auto">
              <a:xfrm>
                <a:off x="6037263" y="6037263"/>
                <a:ext cx="604837" cy="3365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7922" name="Line 25"/>
              <p:cNvSpPr>
                <a:spLocks noChangeShapeType="1"/>
              </p:cNvSpPr>
              <p:nvPr/>
            </p:nvSpPr>
            <p:spPr bwMode="auto">
              <a:xfrm>
                <a:off x="4746625" y="5338763"/>
                <a:ext cx="471488"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23" name="Line 26"/>
              <p:cNvSpPr>
                <a:spLocks noChangeShapeType="1"/>
              </p:cNvSpPr>
              <p:nvPr/>
            </p:nvSpPr>
            <p:spPr bwMode="auto">
              <a:xfrm>
                <a:off x="4672013" y="5788025"/>
                <a:ext cx="538162"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924" name="Line 28"/>
              <p:cNvSpPr>
                <a:spLocks noChangeShapeType="1"/>
              </p:cNvSpPr>
              <p:nvPr/>
            </p:nvSpPr>
            <p:spPr bwMode="auto">
              <a:xfrm>
                <a:off x="4732338" y="6237288"/>
                <a:ext cx="1211262"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7925" name="Group 3"/>
              <p:cNvGrpSpPr>
                <a:grpSpLocks/>
              </p:cNvGrpSpPr>
              <p:nvPr/>
            </p:nvGrpSpPr>
            <p:grpSpPr bwMode="auto">
              <a:xfrm>
                <a:off x="7635240" y="5614416"/>
                <a:ext cx="292608" cy="341007"/>
                <a:chOff x="7251192" y="850392"/>
                <a:chExt cx="292608" cy="341007"/>
              </a:xfrm>
            </p:grpSpPr>
            <p:sp>
              <p:nvSpPr>
                <p:cNvPr id="37926" name="Oval 2"/>
                <p:cNvSpPr>
                  <a:spLocks noChangeArrowheads="1"/>
                </p:cNvSpPr>
                <p:nvPr/>
              </p:nvSpPr>
              <p:spPr bwMode="auto">
                <a:xfrm>
                  <a:off x="7251192" y="850392"/>
                  <a:ext cx="292608" cy="292608"/>
                </a:xfrm>
                <a:prstGeom prst="ellipse">
                  <a:avLst/>
                </a:prstGeom>
                <a:solidFill>
                  <a:schemeClr val="bg1"/>
                </a:solidFill>
                <a:ln w="12700"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7927" name="TextBox 1"/>
                <p:cNvSpPr txBox="1">
                  <a:spLocks noChangeArrowheads="1"/>
                </p:cNvSpPr>
                <p:nvPr/>
              </p:nvSpPr>
              <p:spPr bwMode="auto">
                <a:xfrm>
                  <a:off x="7260076" y="914400"/>
                  <a:ext cx="2584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a:t>
                  </a:r>
                </a:p>
              </p:txBody>
            </p:sp>
          </p:grpSp>
        </p:grpSp>
        <p:grpSp>
          <p:nvGrpSpPr>
            <p:cNvPr id="37899" name="Group 7"/>
            <p:cNvGrpSpPr>
              <a:grpSpLocks/>
            </p:cNvGrpSpPr>
            <p:nvPr/>
          </p:nvGrpSpPr>
          <p:grpSpPr bwMode="auto">
            <a:xfrm>
              <a:off x="381000" y="3808413"/>
              <a:ext cx="3943350" cy="2644775"/>
              <a:chOff x="381000" y="3808413"/>
              <a:chExt cx="3943350" cy="2644775"/>
            </a:xfrm>
          </p:grpSpPr>
          <p:pic>
            <p:nvPicPr>
              <p:cNvPr id="379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08413"/>
                <a:ext cx="39433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13" name="Text Box 15"/>
              <p:cNvSpPr txBox="1">
                <a:spLocks noChangeArrowheads="1"/>
              </p:cNvSpPr>
              <p:nvPr/>
            </p:nvSpPr>
            <p:spPr bwMode="auto">
              <a:xfrm>
                <a:off x="1485900" y="6148388"/>
                <a:ext cx="857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(c) CC 3</a:t>
                </a:r>
              </a:p>
            </p:txBody>
          </p:sp>
          <p:grpSp>
            <p:nvGrpSpPr>
              <p:cNvPr id="37914" name="Group 28"/>
              <p:cNvGrpSpPr>
                <a:grpSpLocks/>
              </p:cNvGrpSpPr>
              <p:nvPr/>
            </p:nvGrpSpPr>
            <p:grpSpPr bwMode="auto">
              <a:xfrm>
                <a:off x="3087624" y="5291328"/>
                <a:ext cx="292608" cy="341007"/>
                <a:chOff x="7251192" y="850392"/>
                <a:chExt cx="292608" cy="341007"/>
              </a:xfrm>
            </p:grpSpPr>
            <p:sp>
              <p:nvSpPr>
                <p:cNvPr id="37915" name="Oval 29"/>
                <p:cNvSpPr>
                  <a:spLocks noChangeArrowheads="1"/>
                </p:cNvSpPr>
                <p:nvPr/>
              </p:nvSpPr>
              <p:spPr bwMode="auto">
                <a:xfrm>
                  <a:off x="7251192" y="850392"/>
                  <a:ext cx="292608" cy="292608"/>
                </a:xfrm>
                <a:prstGeom prst="ellipse">
                  <a:avLst/>
                </a:prstGeom>
                <a:solidFill>
                  <a:schemeClr val="bg1"/>
                </a:solidFill>
                <a:ln w="12700"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7916" name="TextBox 30"/>
                <p:cNvSpPr txBox="1">
                  <a:spLocks noChangeArrowheads="1"/>
                </p:cNvSpPr>
                <p:nvPr/>
              </p:nvSpPr>
              <p:spPr bwMode="auto">
                <a:xfrm>
                  <a:off x="7260076" y="914400"/>
                  <a:ext cx="2584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a:t>
                  </a:r>
                </a:p>
              </p:txBody>
            </p:sp>
          </p:grpSp>
        </p:grpSp>
        <p:grpSp>
          <p:nvGrpSpPr>
            <p:cNvPr id="37900" name="Group 8"/>
            <p:cNvGrpSpPr>
              <a:grpSpLocks/>
            </p:cNvGrpSpPr>
            <p:nvPr/>
          </p:nvGrpSpPr>
          <p:grpSpPr bwMode="auto">
            <a:xfrm>
              <a:off x="95250" y="1217613"/>
              <a:ext cx="4400550" cy="2384425"/>
              <a:chOff x="95250" y="1217613"/>
              <a:chExt cx="4400550" cy="2384425"/>
            </a:xfrm>
          </p:grpSpPr>
          <p:pic>
            <p:nvPicPr>
              <p:cNvPr id="379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217613"/>
                <a:ext cx="44005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8" name="Text Box 13"/>
              <p:cNvSpPr txBox="1">
                <a:spLocks noChangeArrowheads="1"/>
              </p:cNvSpPr>
              <p:nvPr/>
            </p:nvSpPr>
            <p:spPr bwMode="auto">
              <a:xfrm>
                <a:off x="1763713" y="3297238"/>
                <a:ext cx="865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(a) CC 1</a:t>
                </a:r>
              </a:p>
            </p:txBody>
          </p:sp>
          <p:grpSp>
            <p:nvGrpSpPr>
              <p:cNvPr id="37909" name="Group 31"/>
              <p:cNvGrpSpPr>
                <a:grpSpLocks/>
              </p:cNvGrpSpPr>
              <p:nvPr/>
            </p:nvGrpSpPr>
            <p:grpSpPr bwMode="auto">
              <a:xfrm>
                <a:off x="3075432" y="2069592"/>
                <a:ext cx="292608" cy="341007"/>
                <a:chOff x="7251192" y="850392"/>
                <a:chExt cx="292608" cy="341007"/>
              </a:xfrm>
            </p:grpSpPr>
            <p:sp>
              <p:nvSpPr>
                <p:cNvPr id="37910" name="Oval 32"/>
                <p:cNvSpPr>
                  <a:spLocks noChangeArrowheads="1"/>
                </p:cNvSpPr>
                <p:nvPr/>
              </p:nvSpPr>
              <p:spPr bwMode="auto">
                <a:xfrm>
                  <a:off x="7251192" y="850392"/>
                  <a:ext cx="292608" cy="292608"/>
                </a:xfrm>
                <a:prstGeom prst="ellipse">
                  <a:avLst/>
                </a:prstGeom>
                <a:solidFill>
                  <a:schemeClr val="bg1"/>
                </a:solidFill>
                <a:ln w="12700"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7911" name="TextBox 33"/>
                <p:cNvSpPr txBox="1">
                  <a:spLocks noChangeArrowheads="1"/>
                </p:cNvSpPr>
                <p:nvPr/>
              </p:nvSpPr>
              <p:spPr bwMode="auto">
                <a:xfrm>
                  <a:off x="7260076" y="914400"/>
                  <a:ext cx="2584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a:t>
                  </a:r>
                </a:p>
              </p:txBody>
            </p:sp>
          </p:grpSp>
        </p:grpSp>
        <p:grpSp>
          <p:nvGrpSpPr>
            <p:cNvPr id="37901" name="Group 6"/>
            <p:cNvGrpSpPr>
              <a:grpSpLocks/>
            </p:cNvGrpSpPr>
            <p:nvPr/>
          </p:nvGrpSpPr>
          <p:grpSpPr bwMode="auto">
            <a:xfrm>
              <a:off x="4918075" y="1255713"/>
              <a:ext cx="4149725" cy="2373312"/>
              <a:chOff x="4918075" y="1255713"/>
              <a:chExt cx="4149725" cy="2373312"/>
            </a:xfrm>
          </p:grpSpPr>
          <p:pic>
            <p:nvPicPr>
              <p:cNvPr id="37902" name="Picture 5"/>
              <p:cNvPicPr>
                <a:picLocks noChangeAspect="1" noChangeArrowheads="1"/>
              </p:cNvPicPr>
              <p:nvPr/>
            </p:nvPicPr>
            <p:blipFill>
              <a:blip r:embed="rId5">
                <a:extLst>
                  <a:ext uri="{28A0092B-C50C-407E-A947-70E740481C1C}">
                    <a14:useLocalDpi xmlns:a14="http://schemas.microsoft.com/office/drawing/2010/main" val="0"/>
                  </a:ext>
                </a:extLst>
              </a:blip>
              <a:srcRect l="4459"/>
              <a:stretch>
                <a:fillRect/>
              </a:stretch>
            </p:blipFill>
            <p:spPr bwMode="auto">
              <a:xfrm>
                <a:off x="4918075" y="1255713"/>
                <a:ext cx="41497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3" name="Text Box 14"/>
              <p:cNvSpPr txBox="1">
                <a:spLocks noChangeArrowheads="1"/>
              </p:cNvSpPr>
              <p:nvPr/>
            </p:nvSpPr>
            <p:spPr bwMode="auto">
              <a:xfrm>
                <a:off x="6352096" y="3324225"/>
                <a:ext cx="877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(b) CC 2</a:t>
                </a:r>
              </a:p>
            </p:txBody>
          </p:sp>
          <p:grpSp>
            <p:nvGrpSpPr>
              <p:cNvPr id="37904" name="Group 34"/>
              <p:cNvGrpSpPr>
                <a:grpSpLocks/>
              </p:cNvGrpSpPr>
              <p:nvPr/>
            </p:nvGrpSpPr>
            <p:grpSpPr bwMode="auto">
              <a:xfrm>
                <a:off x="7626096" y="2276856"/>
                <a:ext cx="292608" cy="341007"/>
                <a:chOff x="7251192" y="850392"/>
                <a:chExt cx="292608" cy="341007"/>
              </a:xfrm>
            </p:grpSpPr>
            <p:sp>
              <p:nvSpPr>
                <p:cNvPr id="37905" name="Oval 35"/>
                <p:cNvSpPr>
                  <a:spLocks noChangeArrowheads="1"/>
                </p:cNvSpPr>
                <p:nvPr/>
              </p:nvSpPr>
              <p:spPr bwMode="auto">
                <a:xfrm>
                  <a:off x="7251192" y="850392"/>
                  <a:ext cx="292608" cy="292608"/>
                </a:xfrm>
                <a:prstGeom prst="ellipse">
                  <a:avLst/>
                </a:prstGeom>
                <a:solidFill>
                  <a:schemeClr val="bg1"/>
                </a:solidFill>
                <a:ln w="12700" algn="ctr">
                  <a:solidFill>
                    <a:schemeClr val="tx1"/>
                  </a:solidFill>
                  <a:round/>
                  <a:headEnd/>
                  <a:tailEnd/>
                </a:ln>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7906" name="TextBox 36"/>
                <p:cNvSpPr txBox="1">
                  <a:spLocks noChangeArrowheads="1"/>
                </p:cNvSpPr>
                <p:nvPr/>
              </p:nvSpPr>
              <p:spPr bwMode="auto">
                <a:xfrm>
                  <a:off x="7260076" y="914400"/>
                  <a:ext cx="2584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a:t>
                  </a:r>
                </a:p>
              </p:txBody>
            </p:sp>
          </p:grpSp>
        </p:grpSp>
      </p:grpSp>
    </p:spTree>
    <p:extLst>
      <p:ext uri="{BB962C8B-B14F-4D97-AF65-F5344CB8AC3E}">
        <p14:creationId xmlns:p14="http://schemas.microsoft.com/office/powerpoint/2010/main" val="2797479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altLang="en-US" smtClean="0"/>
              <a:t>List Scheduling Algorithm: MR-LCS</a:t>
            </a:r>
          </a:p>
        </p:txBody>
      </p:sp>
      <p:sp>
        <p:nvSpPr>
          <p:cNvPr id="38917" name="Rectangle 3"/>
          <p:cNvSpPr>
            <a:spLocks noChangeArrowheads="1"/>
          </p:cNvSpPr>
          <p:nvPr/>
        </p:nvSpPr>
        <p:spPr bwMode="auto">
          <a:xfrm>
            <a:off x="152400" y="1340768"/>
            <a:ext cx="8763000" cy="506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defTabSz="630238"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519113" algn="l" defTabSz="630238"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defTabSz="630238"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defTabSz="630238" eaLnBrk="0" hangingPunct="0">
              <a:spcBef>
                <a:spcPct val="20000"/>
              </a:spcBef>
              <a:buClr>
                <a:schemeClr val="tx2"/>
              </a:buClr>
              <a:buChar char="•"/>
              <a:defRPr>
                <a:solidFill>
                  <a:schemeClr val="tx1"/>
                </a:solidFill>
                <a:latin typeface="Tahoma" panose="020B0604030504040204" pitchFamily="34" charset="0"/>
              </a:defRPr>
            </a:lvl4pPr>
            <a:lvl5pPr marL="2057400" indent="-228600" algn="l" defTabSz="630238" eaLnBrk="0" hangingPunct="0">
              <a:spcBef>
                <a:spcPct val="20000"/>
              </a:spcBef>
              <a:buClr>
                <a:schemeClr val="tx2"/>
              </a:buClr>
              <a:buChar char="»"/>
              <a:defRPr>
                <a:solidFill>
                  <a:schemeClr val="tx1"/>
                </a:solidFill>
                <a:latin typeface="Tahoma" panose="020B0604030504040204" pitchFamily="34" charset="0"/>
              </a:defRPr>
            </a:lvl5pPr>
            <a:lvl6pPr marL="2514600" indent="-228600" defTabSz="630238"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defTabSz="630238"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defTabSz="630238"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defTabSz="630238"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lvl="1" eaLnBrk="1" hangingPunct="1">
              <a:lnSpc>
                <a:spcPct val="85000"/>
              </a:lnSpc>
              <a:spcBef>
                <a:spcPts val="0"/>
              </a:spcBef>
              <a:buFont typeface="Wingdings" panose="05000000000000000000" pitchFamily="2" charset="2"/>
              <a:buNone/>
            </a:pPr>
            <a:r>
              <a:rPr lang="en-US" altLang="en-US"/>
              <a:t>LIST_R (G(V,E), </a:t>
            </a:r>
            <a:r>
              <a:rPr lang="en-US" altLang="en-US">
                <a:latin typeface="Symbol" panose="05050102010706020507" pitchFamily="18" charset="2"/>
              </a:rPr>
              <a:t>l</a:t>
            </a:r>
            <a:r>
              <a:rPr lang="en-US" altLang="en-US"/>
              <a:t>) { </a:t>
            </a:r>
            <a:r>
              <a:rPr lang="en-US" altLang="en-US" sz="2000">
                <a:solidFill>
                  <a:schemeClr val="folHlink"/>
                </a:solidFill>
              </a:rPr>
              <a:t>// </a:t>
            </a:r>
            <a:r>
              <a:rPr lang="en-US" altLang="en-US">
                <a:solidFill>
                  <a:schemeClr val="folHlink"/>
                </a:solidFill>
                <a:latin typeface="Symbol" panose="05050102010706020507" pitchFamily="18" charset="2"/>
              </a:rPr>
              <a:t>l </a:t>
            </a:r>
            <a:r>
              <a:rPr lang="en-US" altLang="en-US">
                <a:solidFill>
                  <a:schemeClr val="folHlink"/>
                </a:solidFill>
                <a:latin typeface="Times" panose="02020603050405020304" pitchFamily="18" charset="0"/>
              </a:rPr>
              <a:t>is the latency constraint</a:t>
            </a:r>
            <a:endParaRPr lang="en-US" altLang="en-US">
              <a:solidFill>
                <a:schemeClr val="folHlink"/>
              </a:solidFill>
            </a:endParaRPr>
          </a:p>
          <a:p>
            <a:pPr lvl="1" eaLnBrk="1" hangingPunct="1">
              <a:lnSpc>
                <a:spcPct val="75000"/>
              </a:lnSpc>
              <a:spcBef>
                <a:spcPts val="0"/>
              </a:spcBef>
              <a:buFont typeface="Wingdings" panose="05000000000000000000" pitchFamily="2" charset="2"/>
              <a:buNone/>
            </a:pPr>
            <a:r>
              <a:rPr lang="en-US" altLang="en-US"/>
              <a:t>	</a:t>
            </a:r>
            <a:r>
              <a:rPr lang="en-US" altLang="en-US" b="1" i="1">
                <a:latin typeface="Times" panose="02020603050405020304" pitchFamily="18" charset="0"/>
              </a:rPr>
              <a:t>a</a:t>
            </a:r>
            <a:r>
              <a:rPr lang="en-US" altLang="en-US"/>
              <a:t> = </a:t>
            </a:r>
            <a:r>
              <a:rPr lang="en-US" altLang="en-US" b="1"/>
              <a:t>1 </a:t>
            </a:r>
            <a:r>
              <a:rPr lang="en-US" altLang="en-US" sz="2000">
                <a:solidFill>
                  <a:schemeClr val="folHlink"/>
                </a:solidFill>
              </a:rPr>
              <a:t>// vector </a:t>
            </a:r>
            <a:r>
              <a:rPr lang="en-US" altLang="en-US" sz="2000" b="1" i="1">
                <a:solidFill>
                  <a:schemeClr val="folHlink"/>
                </a:solidFill>
              </a:rPr>
              <a:t>a</a:t>
            </a:r>
            <a:r>
              <a:rPr lang="en-US" altLang="en-US" sz="2000">
                <a:solidFill>
                  <a:schemeClr val="folHlink"/>
                </a:solidFill>
              </a:rPr>
              <a:t> has 1 res. of each type</a:t>
            </a:r>
          </a:p>
          <a:p>
            <a:pPr lvl="1" eaLnBrk="1" hangingPunct="1">
              <a:lnSpc>
                <a:spcPct val="75000"/>
              </a:lnSpc>
              <a:spcBef>
                <a:spcPts val="0"/>
              </a:spcBef>
              <a:buFont typeface="Wingdings" panose="05000000000000000000" pitchFamily="2" charset="2"/>
              <a:buNone/>
            </a:pPr>
            <a:r>
              <a:rPr lang="en-US" altLang="en-US" b="1"/>
              <a:t> </a:t>
            </a:r>
            <a:r>
              <a:rPr lang="en-US" altLang="en-US"/>
              <a:t>	</a:t>
            </a:r>
            <a:r>
              <a:rPr lang="en-US" altLang="en-US" i="1">
                <a:latin typeface="Times" panose="02020603050405020304" pitchFamily="18" charset="0"/>
              </a:rPr>
              <a:t>l = </a:t>
            </a:r>
            <a:r>
              <a:rPr lang="en-US" altLang="en-US">
                <a:latin typeface="Times" panose="02020603050405020304" pitchFamily="18" charset="0"/>
              </a:rPr>
              <a:t>1 </a:t>
            </a:r>
            <a:r>
              <a:rPr lang="en-US" altLang="en-US" sz="2000">
                <a:solidFill>
                  <a:schemeClr val="folHlink"/>
                </a:solidFill>
              </a:rPr>
              <a:t>// the current cc</a:t>
            </a:r>
            <a:endParaRPr lang="en-US" altLang="en-US"/>
          </a:p>
          <a:p>
            <a:pPr lvl="1" eaLnBrk="1" hangingPunct="1">
              <a:lnSpc>
                <a:spcPct val="75000"/>
              </a:lnSpc>
              <a:spcBef>
                <a:spcPts val="0"/>
              </a:spcBef>
              <a:buFontTx/>
              <a:buNone/>
            </a:pPr>
            <a:r>
              <a:rPr lang="en-US" altLang="en-US"/>
              <a:t>	Compute the ALAP times </a:t>
            </a:r>
            <a:r>
              <a:rPr lang="en-US" altLang="en-US" b="1" i="1">
                <a:latin typeface="Times" panose="02020603050405020304" pitchFamily="18" charset="0"/>
              </a:rPr>
              <a:t>t</a:t>
            </a:r>
            <a:r>
              <a:rPr lang="en-US" altLang="en-US" sz="3200" i="1" baseline="30000">
                <a:latin typeface="Times" panose="02020603050405020304" pitchFamily="18" charset="0"/>
              </a:rPr>
              <a:t>L </a:t>
            </a:r>
            <a:r>
              <a:rPr lang="en-US" altLang="en-US">
                <a:latin typeface="Times" panose="02020603050405020304" pitchFamily="18" charset="0"/>
              </a:rPr>
              <a:t>w.r.t. </a:t>
            </a:r>
            <a:r>
              <a:rPr lang="en-US" altLang="en-US">
                <a:latin typeface="Symbol" panose="05050102010706020507" pitchFamily="18" charset="2"/>
              </a:rPr>
              <a:t>l</a:t>
            </a:r>
            <a:r>
              <a:rPr lang="en-US" altLang="en-US"/>
              <a:t>. </a:t>
            </a:r>
            <a:r>
              <a:rPr lang="en-US" altLang="en-US" sz="1600"/>
              <a:t>/* alap times “inverse”of but correlated to max path delay/length label */</a:t>
            </a:r>
          </a:p>
          <a:p>
            <a:pPr lvl="1" eaLnBrk="1" hangingPunct="1">
              <a:lnSpc>
                <a:spcPct val="75000"/>
              </a:lnSpc>
              <a:spcBef>
                <a:spcPts val="0"/>
              </a:spcBef>
              <a:buFont typeface="Wingdings" panose="05000000000000000000" pitchFamily="2" charset="2"/>
              <a:buNone/>
            </a:pPr>
            <a:r>
              <a:rPr lang="en-US" altLang="en-US"/>
              <a:t>      if </a:t>
            </a:r>
            <a:r>
              <a:rPr lang="en-US" altLang="en-US" b="1" i="1">
                <a:latin typeface="Times" panose="02020603050405020304" pitchFamily="18" charset="0"/>
              </a:rPr>
              <a:t>t</a:t>
            </a:r>
            <a:r>
              <a:rPr lang="en-US" altLang="en-US" i="1" baseline="-25000">
                <a:latin typeface="Times" panose="02020603050405020304" pitchFamily="18" charset="0"/>
              </a:rPr>
              <a:t>0</a:t>
            </a:r>
            <a:r>
              <a:rPr lang="en-US" altLang="en-US" sz="3200" i="1" baseline="30000">
                <a:latin typeface="Times" panose="02020603050405020304" pitchFamily="18" charset="0"/>
              </a:rPr>
              <a:t>L</a:t>
            </a:r>
            <a:r>
              <a:rPr lang="en-US" altLang="en-US" i="1">
                <a:latin typeface="Times" panose="02020603050405020304" pitchFamily="18" charset="0"/>
              </a:rPr>
              <a:t> &lt; 0</a:t>
            </a:r>
          </a:p>
          <a:p>
            <a:pPr lvl="1" eaLnBrk="1" hangingPunct="1">
              <a:lnSpc>
                <a:spcPct val="75000"/>
              </a:lnSpc>
              <a:spcBef>
                <a:spcPts val="0"/>
              </a:spcBef>
              <a:buFont typeface="Wingdings" panose="05000000000000000000" pitchFamily="2" charset="2"/>
              <a:buNone/>
            </a:pPr>
            <a:r>
              <a:rPr lang="en-US" altLang="en-US" i="1">
                <a:latin typeface="Times" panose="02020603050405020304" pitchFamily="18" charset="0"/>
              </a:rPr>
              <a:t>		</a:t>
            </a:r>
            <a:r>
              <a:rPr lang="en-US" altLang="en-US">
                <a:solidFill>
                  <a:schemeClr val="accent2"/>
                </a:solidFill>
              </a:rPr>
              <a:t>return</a:t>
            </a:r>
            <a:r>
              <a:rPr lang="en-US" altLang="en-US"/>
              <a:t> (not feasible)</a:t>
            </a:r>
            <a:endParaRPr lang="en-US" altLang="en-US" b="1"/>
          </a:p>
          <a:p>
            <a:pPr lvl="1" eaLnBrk="1" hangingPunct="1">
              <a:lnSpc>
                <a:spcPct val="85000"/>
              </a:lnSpc>
              <a:spcBef>
                <a:spcPts val="0"/>
              </a:spcBef>
              <a:buFont typeface="Wingdings" panose="05000000000000000000" pitchFamily="2" charset="2"/>
              <a:buNone/>
            </a:pPr>
            <a:r>
              <a:rPr lang="en-US" altLang="en-US"/>
              <a:t>	</a:t>
            </a:r>
            <a:r>
              <a:rPr lang="en-US" altLang="en-US">
                <a:solidFill>
                  <a:schemeClr val="accent2"/>
                </a:solidFill>
              </a:rPr>
              <a:t>repeat</a:t>
            </a:r>
            <a:r>
              <a:rPr lang="en-US" altLang="en-US"/>
              <a:t> {</a:t>
            </a:r>
          </a:p>
          <a:p>
            <a:pPr lvl="1" eaLnBrk="1" hangingPunct="1">
              <a:lnSpc>
                <a:spcPct val="85000"/>
              </a:lnSpc>
              <a:spcBef>
                <a:spcPts val="0"/>
              </a:spcBef>
              <a:buFont typeface="Wingdings" panose="05000000000000000000" pitchFamily="2" charset="2"/>
              <a:buNone/>
            </a:pPr>
            <a:r>
              <a:rPr lang="en-US" altLang="en-US"/>
              <a:t>		</a:t>
            </a:r>
            <a:r>
              <a:rPr lang="en-US" altLang="en-US">
                <a:solidFill>
                  <a:schemeClr val="accent2"/>
                </a:solidFill>
              </a:rPr>
              <a:t>for</a:t>
            </a:r>
            <a:r>
              <a:rPr lang="en-US" altLang="en-US"/>
              <a:t> each resource type k {</a:t>
            </a:r>
          </a:p>
          <a:p>
            <a:pPr lvl="1" eaLnBrk="1" hangingPunct="1">
              <a:lnSpc>
                <a:spcPct val="85000"/>
              </a:lnSpc>
              <a:spcBef>
                <a:spcPts val="0"/>
              </a:spcBef>
              <a:buFont typeface="Wingdings" panose="05000000000000000000" pitchFamily="2" charset="2"/>
              <a:buNone/>
            </a:pPr>
            <a:r>
              <a:rPr lang="en-US" altLang="en-US"/>
              <a:t>			</a:t>
            </a:r>
            <a:r>
              <a:rPr lang="en-US" altLang="en-US" i="1">
                <a:latin typeface="Times" panose="02020603050405020304" pitchFamily="18" charset="0"/>
              </a:rPr>
              <a:t>U</a:t>
            </a:r>
            <a:r>
              <a:rPr lang="en-US" altLang="en-US" sz="3200" i="1" baseline="-25000">
                <a:latin typeface="Times" panose="02020603050405020304" pitchFamily="18" charset="0"/>
              </a:rPr>
              <a:t>l,k</a:t>
            </a:r>
            <a:r>
              <a:rPr lang="en-US" altLang="en-US"/>
              <a:t> = available vertices in V.</a:t>
            </a:r>
          </a:p>
          <a:p>
            <a:pPr lvl="1" eaLnBrk="1" hangingPunct="1">
              <a:lnSpc>
                <a:spcPct val="85000"/>
              </a:lnSpc>
              <a:spcBef>
                <a:spcPts val="0"/>
              </a:spcBef>
              <a:buFont typeface="Wingdings" panose="05000000000000000000" pitchFamily="2" charset="2"/>
              <a:buNone/>
            </a:pPr>
            <a:r>
              <a:rPr lang="en-US" altLang="en-US"/>
              <a:t>			Compute the slacks </a:t>
            </a:r>
            <a:r>
              <a:rPr lang="en-US" altLang="en-US" i="1">
                <a:latin typeface="Times" panose="02020603050405020304" pitchFamily="18" charset="0"/>
              </a:rPr>
              <a:t>{ s</a:t>
            </a:r>
            <a:r>
              <a:rPr lang="en-US" altLang="en-US" sz="3200" i="1" baseline="-25000">
                <a:latin typeface="Times" panose="02020603050405020304" pitchFamily="18" charset="0"/>
              </a:rPr>
              <a:t>i </a:t>
            </a:r>
            <a:r>
              <a:rPr lang="en-US" altLang="en-US" i="1">
                <a:latin typeface="Times" panose="02020603050405020304" pitchFamily="18" charset="0"/>
              </a:rPr>
              <a:t>= </a:t>
            </a:r>
            <a:r>
              <a:rPr lang="en-US" altLang="en-US" b="1" i="1">
                <a:latin typeface="Times" panose="02020603050405020304" pitchFamily="18" charset="0"/>
              </a:rPr>
              <a:t>t</a:t>
            </a:r>
            <a:r>
              <a:rPr lang="en-US" altLang="en-US" i="1" baseline="-25000">
                <a:latin typeface="Times" panose="02020603050405020304" pitchFamily="18" charset="0"/>
              </a:rPr>
              <a:t>i</a:t>
            </a:r>
            <a:r>
              <a:rPr lang="en-US" altLang="en-US" sz="3200" i="1" baseline="30000">
                <a:latin typeface="Times" panose="02020603050405020304" pitchFamily="18" charset="0"/>
              </a:rPr>
              <a:t>L </a:t>
            </a:r>
            <a:r>
              <a:rPr lang="en-US" altLang="en-US" i="1">
                <a:latin typeface="Times" panose="02020603050405020304" pitchFamily="18" charset="0"/>
              </a:rPr>
              <a:t>- l, </a:t>
            </a:r>
            <a:r>
              <a:rPr lang="en-US" altLang="en-US" i="1">
                <a:latin typeface="Times" panose="02020603050405020304" pitchFamily="18" charset="0"/>
                <a:sym typeface="Symbol" panose="05050102010706020507" pitchFamily="18" charset="2"/>
              </a:rPr>
              <a:t> v</a:t>
            </a:r>
            <a:r>
              <a:rPr lang="en-US" altLang="en-US" sz="3200" i="1" baseline="-25000">
                <a:latin typeface="Times" panose="02020603050405020304" pitchFamily="18" charset="0"/>
                <a:sym typeface="Symbol" panose="05050102010706020507" pitchFamily="18" charset="2"/>
              </a:rPr>
              <a:t>i</a:t>
            </a:r>
            <a:r>
              <a:rPr lang="en-US" altLang="en-US" i="1">
                <a:latin typeface="Times" panose="02020603050405020304" pitchFamily="18" charset="0"/>
                <a:sym typeface="Symbol" panose="05050102010706020507" pitchFamily="18" charset="2"/>
              </a:rPr>
              <a:t> </a:t>
            </a:r>
            <a:r>
              <a:rPr lang="en-US" altLang="en-US" i="1">
                <a:latin typeface="Times" panose="02020603050405020304" pitchFamily="18" charset="0"/>
              </a:rPr>
              <a:t>U</a:t>
            </a:r>
            <a:r>
              <a:rPr lang="en-US" altLang="en-US" sz="3200" i="1" baseline="-25000">
                <a:latin typeface="Times" panose="02020603050405020304" pitchFamily="18" charset="0"/>
              </a:rPr>
              <a:t>l,k </a:t>
            </a:r>
            <a:r>
              <a:rPr lang="en-US" altLang="en-US" i="1">
                <a:latin typeface="Times" panose="02020603050405020304" pitchFamily="18" charset="0"/>
                <a:sym typeface="Symbol" panose="05050102010706020507" pitchFamily="18" charset="2"/>
              </a:rPr>
              <a:t>}</a:t>
            </a:r>
            <a:r>
              <a:rPr lang="en-US" altLang="en-US"/>
              <a:t>.</a:t>
            </a:r>
          </a:p>
          <a:p>
            <a:pPr lvl="1" eaLnBrk="1" hangingPunct="1">
              <a:lnSpc>
                <a:spcPct val="85000"/>
              </a:lnSpc>
              <a:spcBef>
                <a:spcPts val="0"/>
              </a:spcBef>
              <a:buFont typeface="Wingdings" panose="05000000000000000000" pitchFamily="2" charset="2"/>
              <a:buNone/>
            </a:pPr>
            <a:r>
              <a:rPr lang="en-US" altLang="en-US"/>
              <a:t>			Schedule operations with zero slack, update </a:t>
            </a:r>
            <a:r>
              <a:rPr lang="en-US" altLang="en-US" b="1" i="1">
                <a:latin typeface="Times" panose="02020603050405020304" pitchFamily="18" charset="0"/>
              </a:rPr>
              <a:t>a</a:t>
            </a:r>
            <a:endParaRPr lang="en-US" altLang="en-US"/>
          </a:p>
          <a:p>
            <a:pPr lvl="1" eaLnBrk="1" hangingPunct="1">
              <a:lnSpc>
                <a:spcPct val="85000"/>
              </a:lnSpc>
              <a:spcBef>
                <a:spcPts val="0"/>
              </a:spcBef>
              <a:buFont typeface="Wingdings" panose="05000000000000000000" pitchFamily="2" charset="2"/>
              <a:buNone/>
            </a:pPr>
            <a:r>
              <a:rPr lang="en-US" altLang="en-US"/>
              <a:t>			Schedule additional </a:t>
            </a:r>
            <a:r>
              <a:rPr lang="en-US" altLang="en-US" i="1">
                <a:latin typeface="Times" panose="02020603050405020304" pitchFamily="18" charset="0"/>
              </a:rPr>
              <a:t>S</a:t>
            </a:r>
            <a:r>
              <a:rPr lang="en-US" altLang="en-US" sz="3200" i="1" baseline="-25000">
                <a:latin typeface="Times" panose="02020603050405020304" pitchFamily="18" charset="0"/>
              </a:rPr>
              <a:t>k</a:t>
            </a:r>
            <a:r>
              <a:rPr lang="en-US" altLang="en-US"/>
              <a:t> </a:t>
            </a:r>
            <a:r>
              <a:rPr lang="en-US" altLang="en-US" sz="3200">
                <a:sym typeface="Symbol" panose="05050102010706020507" pitchFamily="18" charset="2"/>
              </a:rPr>
              <a:t></a:t>
            </a:r>
            <a:r>
              <a:rPr lang="en-US" altLang="en-US">
                <a:sym typeface="Symbol" panose="05050102010706020507" pitchFamily="18" charset="2"/>
              </a:rPr>
              <a:t> </a:t>
            </a:r>
            <a:r>
              <a:rPr lang="en-US" altLang="en-US" i="1">
                <a:latin typeface="Times" panose="02020603050405020304" pitchFamily="18" charset="0"/>
              </a:rPr>
              <a:t>U</a:t>
            </a:r>
            <a:r>
              <a:rPr lang="en-US" altLang="en-US" sz="3200" i="1" baseline="-25000">
                <a:latin typeface="Times" panose="02020603050405020304" pitchFamily="18" charset="0"/>
              </a:rPr>
              <a:t>l,k</a:t>
            </a:r>
            <a:r>
              <a:rPr lang="en-US" altLang="en-US"/>
              <a:t> w/ minimal slack  </a:t>
            </a:r>
          </a:p>
          <a:p>
            <a:pPr lvl="1" eaLnBrk="1" hangingPunct="1">
              <a:lnSpc>
                <a:spcPct val="60000"/>
              </a:lnSpc>
              <a:spcBef>
                <a:spcPts val="0"/>
              </a:spcBef>
              <a:buFont typeface="Wingdings" panose="05000000000000000000" pitchFamily="2" charset="2"/>
              <a:buNone/>
            </a:pPr>
            <a:r>
              <a:rPr lang="en-US" altLang="en-US"/>
              <a:t>                  under current avail. in  </a:t>
            </a:r>
            <a:r>
              <a:rPr lang="en-US" altLang="en-US" b="1" i="1">
                <a:latin typeface="Times" panose="02020603050405020304" pitchFamily="18" charset="0"/>
              </a:rPr>
              <a:t>a </a:t>
            </a:r>
            <a:r>
              <a:rPr lang="en-US" altLang="en-US" sz="2000" i="1">
                <a:latin typeface="Times" panose="02020603050405020304" pitchFamily="18" charset="0"/>
              </a:rPr>
              <a:t>/* break ties arbitrarily */</a:t>
            </a:r>
          </a:p>
          <a:p>
            <a:pPr lvl="1" eaLnBrk="1" hangingPunct="1">
              <a:lnSpc>
                <a:spcPct val="60000"/>
              </a:lnSpc>
              <a:spcBef>
                <a:spcPts val="0"/>
              </a:spcBef>
              <a:buFont typeface="Wingdings" panose="05000000000000000000" pitchFamily="2" charset="2"/>
              <a:buNone/>
            </a:pPr>
            <a:r>
              <a:rPr lang="en-US" altLang="en-US"/>
              <a:t>		}</a:t>
            </a:r>
          </a:p>
          <a:p>
            <a:pPr lvl="1" eaLnBrk="1" hangingPunct="1">
              <a:lnSpc>
                <a:spcPct val="45000"/>
              </a:lnSpc>
              <a:spcBef>
                <a:spcPts val="0"/>
              </a:spcBef>
              <a:buFont typeface="Wingdings" panose="05000000000000000000" pitchFamily="2" charset="2"/>
              <a:buNone/>
            </a:pPr>
            <a:r>
              <a:rPr lang="en-US" altLang="en-US"/>
              <a:t>		</a:t>
            </a:r>
            <a:r>
              <a:rPr lang="en-US" altLang="en-US" i="1">
                <a:latin typeface="Times" panose="02020603050405020304" pitchFamily="18" charset="0"/>
              </a:rPr>
              <a:t>l = l + </a:t>
            </a:r>
            <a:r>
              <a:rPr lang="en-US" altLang="en-US">
                <a:latin typeface="Times" panose="02020603050405020304" pitchFamily="18" charset="0"/>
              </a:rPr>
              <a:t>1</a:t>
            </a:r>
            <a:endParaRPr lang="en-US" altLang="en-US"/>
          </a:p>
          <a:p>
            <a:pPr lvl="1" eaLnBrk="1" hangingPunct="1">
              <a:lnSpc>
                <a:spcPct val="45000"/>
              </a:lnSpc>
              <a:spcBef>
                <a:spcPts val="0"/>
              </a:spcBef>
              <a:buFont typeface="Wingdings" panose="05000000000000000000" pitchFamily="2" charset="2"/>
              <a:buNone/>
            </a:pPr>
            <a:r>
              <a:rPr lang="en-US" altLang="en-US"/>
              <a:t>	} </a:t>
            </a:r>
            <a:r>
              <a:rPr lang="en-US" altLang="en-US">
                <a:solidFill>
                  <a:schemeClr val="accent2"/>
                </a:solidFill>
              </a:rPr>
              <a:t>until</a:t>
            </a:r>
            <a:r>
              <a:rPr lang="en-US" altLang="en-US"/>
              <a:t> </a:t>
            </a:r>
            <a:r>
              <a:rPr lang="en-US" altLang="en-US" i="1">
                <a:latin typeface="Times" panose="02020603050405020304" pitchFamily="18" charset="0"/>
              </a:rPr>
              <a:t>v</a:t>
            </a:r>
            <a:r>
              <a:rPr lang="en-US" altLang="en-US" sz="3200" i="1" baseline="-25000">
                <a:latin typeface="Times" panose="02020603050405020304" pitchFamily="18" charset="0"/>
              </a:rPr>
              <a:t>n </a:t>
            </a:r>
            <a:r>
              <a:rPr lang="en-US" altLang="en-US"/>
              <a:t>is scheduled.</a:t>
            </a:r>
          </a:p>
          <a:p>
            <a:pPr lvl="1" eaLnBrk="1" hangingPunct="1">
              <a:lnSpc>
                <a:spcPct val="45000"/>
              </a:lnSpc>
              <a:spcBef>
                <a:spcPts val="0"/>
              </a:spcBef>
              <a:buFont typeface="Wingdings" panose="05000000000000000000" pitchFamily="2" charset="2"/>
              <a:buNone/>
            </a:pPr>
            <a:r>
              <a:rPr lang="en-US" altLang="en-US"/>
              <a:t>}</a:t>
            </a:r>
          </a:p>
        </p:txBody>
      </p:sp>
    </p:spTree>
    <p:extLst>
      <p:ext uri="{BB962C8B-B14F-4D97-AF65-F5344CB8AC3E}">
        <p14:creationId xmlns:p14="http://schemas.microsoft.com/office/powerpoint/2010/main" val="311278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altLang="en-US" smtClean="0"/>
              <a:t>List Scheduling Example</a:t>
            </a:r>
          </a:p>
        </p:txBody>
      </p:sp>
      <p:grpSp>
        <p:nvGrpSpPr>
          <p:cNvPr id="2" name="群組 1"/>
          <p:cNvGrpSpPr/>
          <p:nvPr/>
        </p:nvGrpSpPr>
        <p:grpSpPr>
          <a:xfrm>
            <a:off x="123842" y="764704"/>
            <a:ext cx="9028558" cy="5581650"/>
            <a:chOff x="7938" y="95250"/>
            <a:chExt cx="9185275" cy="6394450"/>
          </a:xfrm>
        </p:grpSpPr>
        <p:sp>
          <p:nvSpPr>
            <p:cNvPr id="39942" name="Text Box 10"/>
            <p:cNvSpPr txBox="1">
              <a:spLocks noChangeArrowheads="1"/>
            </p:cNvSpPr>
            <p:nvPr/>
          </p:nvSpPr>
          <p:spPr bwMode="auto">
            <a:xfrm>
              <a:off x="152400" y="854075"/>
              <a:ext cx="680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en-US" altLang="en-US" sz="1800">
                  <a:solidFill>
                    <a:schemeClr val="tx1"/>
                  </a:solidFill>
                  <a:latin typeface="Lucida Sans Unicode" panose="020B0602030504020204" pitchFamily="34" charset="0"/>
                </a:rPr>
                <a:t> Latency constraint: 7cc’s; Start w/ 1 + (1 cc); 1 X (2 cc’s)</a:t>
              </a:r>
            </a:p>
          </p:txBody>
        </p:sp>
        <p:sp>
          <p:nvSpPr>
            <p:cNvPr id="39943" name="Oval 30"/>
            <p:cNvSpPr>
              <a:spLocks noChangeArrowheads="1"/>
            </p:cNvSpPr>
            <p:nvPr/>
          </p:nvSpPr>
          <p:spPr bwMode="auto">
            <a:xfrm>
              <a:off x="263525" y="1371600"/>
              <a:ext cx="601663" cy="63976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399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31900"/>
              <a:ext cx="44005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5" name="Oval 11"/>
            <p:cNvSpPr>
              <a:spLocks noChangeArrowheads="1"/>
            </p:cNvSpPr>
            <p:nvPr/>
          </p:nvSpPr>
          <p:spPr bwMode="auto">
            <a:xfrm>
              <a:off x="2811463" y="3235325"/>
              <a:ext cx="325437" cy="300038"/>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39946" name="Line 12"/>
            <p:cNvSpPr>
              <a:spLocks noChangeShapeType="1"/>
            </p:cNvSpPr>
            <p:nvPr/>
          </p:nvSpPr>
          <p:spPr bwMode="auto">
            <a:xfrm>
              <a:off x="1727200" y="3240088"/>
              <a:ext cx="1084263" cy="142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47" name="Line 13"/>
            <p:cNvSpPr>
              <a:spLocks noChangeShapeType="1"/>
            </p:cNvSpPr>
            <p:nvPr/>
          </p:nvSpPr>
          <p:spPr bwMode="auto">
            <a:xfrm flipH="1">
              <a:off x="2994025" y="2363788"/>
              <a:ext cx="117475" cy="876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48" name="Line 14"/>
            <p:cNvSpPr>
              <a:spLocks noChangeShapeType="1"/>
            </p:cNvSpPr>
            <p:nvPr/>
          </p:nvSpPr>
          <p:spPr bwMode="auto">
            <a:xfrm flipH="1">
              <a:off x="3124200" y="2378075"/>
              <a:ext cx="823913" cy="9667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49" name="Text Box 17"/>
            <p:cNvSpPr txBox="1">
              <a:spLocks noChangeArrowheads="1"/>
            </p:cNvSpPr>
            <p:nvPr/>
          </p:nvSpPr>
          <p:spPr bwMode="auto">
            <a:xfrm>
              <a:off x="3071813" y="3303588"/>
              <a:ext cx="852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39950" name="Text Box 19"/>
            <p:cNvSpPr txBox="1">
              <a:spLocks noChangeArrowheads="1"/>
            </p:cNvSpPr>
            <p:nvPr/>
          </p:nvSpPr>
          <p:spPr bwMode="auto">
            <a:xfrm>
              <a:off x="1839913" y="290988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39951" name="Text Box 20"/>
            <p:cNvSpPr txBox="1">
              <a:spLocks noChangeArrowheads="1"/>
            </p:cNvSpPr>
            <p:nvPr/>
          </p:nvSpPr>
          <p:spPr bwMode="auto">
            <a:xfrm>
              <a:off x="3197225" y="218598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39952" name="Text Box 21"/>
            <p:cNvSpPr txBox="1">
              <a:spLocks noChangeArrowheads="1"/>
            </p:cNvSpPr>
            <p:nvPr/>
          </p:nvSpPr>
          <p:spPr bwMode="auto">
            <a:xfrm>
              <a:off x="4057650" y="210343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39953" name="Text Box 22"/>
            <p:cNvSpPr txBox="1">
              <a:spLocks noChangeArrowheads="1"/>
            </p:cNvSpPr>
            <p:nvPr/>
          </p:nvSpPr>
          <p:spPr bwMode="auto">
            <a:xfrm>
              <a:off x="4210050" y="1143000"/>
              <a:ext cx="557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6/5</a:t>
              </a:r>
            </a:p>
          </p:txBody>
        </p:sp>
        <p:sp>
          <p:nvSpPr>
            <p:cNvPr id="39954" name="Text Box 23"/>
            <p:cNvSpPr txBox="1">
              <a:spLocks noChangeArrowheads="1"/>
            </p:cNvSpPr>
            <p:nvPr/>
          </p:nvSpPr>
          <p:spPr bwMode="auto">
            <a:xfrm>
              <a:off x="3070225" y="1271588"/>
              <a:ext cx="571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5/4</a:t>
              </a:r>
            </a:p>
          </p:txBody>
        </p:sp>
        <p:sp>
          <p:nvSpPr>
            <p:cNvPr id="39955" name="Text Box 24"/>
            <p:cNvSpPr txBox="1">
              <a:spLocks noChangeArrowheads="1"/>
            </p:cNvSpPr>
            <p:nvPr/>
          </p:nvSpPr>
          <p:spPr bwMode="auto">
            <a:xfrm>
              <a:off x="1011238" y="254793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39956" name="Text Box 25"/>
            <p:cNvSpPr txBox="1">
              <a:spLocks noChangeArrowheads="1"/>
            </p:cNvSpPr>
            <p:nvPr/>
          </p:nvSpPr>
          <p:spPr bwMode="auto">
            <a:xfrm>
              <a:off x="2266950" y="211613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39957" name="Text Box 26"/>
            <p:cNvSpPr txBox="1">
              <a:spLocks noChangeArrowheads="1"/>
            </p:cNvSpPr>
            <p:nvPr/>
          </p:nvSpPr>
          <p:spPr bwMode="auto">
            <a:xfrm>
              <a:off x="881063" y="210978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39958" name="Text Box 27"/>
            <p:cNvSpPr txBox="1">
              <a:spLocks noChangeArrowheads="1"/>
            </p:cNvSpPr>
            <p:nvPr/>
          </p:nvSpPr>
          <p:spPr bwMode="auto">
            <a:xfrm>
              <a:off x="327025" y="1101725"/>
              <a:ext cx="676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2/1</a:t>
              </a:r>
            </a:p>
          </p:txBody>
        </p:sp>
        <p:sp>
          <p:nvSpPr>
            <p:cNvPr id="39959" name="Text Box 28"/>
            <p:cNvSpPr txBox="1">
              <a:spLocks noChangeArrowheads="1"/>
            </p:cNvSpPr>
            <p:nvPr/>
          </p:nvSpPr>
          <p:spPr bwMode="auto">
            <a:xfrm>
              <a:off x="1184275" y="1111250"/>
              <a:ext cx="58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2/1</a:t>
              </a:r>
            </a:p>
          </p:txBody>
        </p:sp>
        <p:sp>
          <p:nvSpPr>
            <p:cNvPr id="39960" name="Text Box 29"/>
            <p:cNvSpPr txBox="1">
              <a:spLocks noChangeArrowheads="1"/>
            </p:cNvSpPr>
            <p:nvPr/>
          </p:nvSpPr>
          <p:spPr bwMode="auto">
            <a:xfrm>
              <a:off x="1976438" y="1108075"/>
              <a:ext cx="5064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3/2</a:t>
              </a:r>
            </a:p>
          </p:txBody>
        </p:sp>
        <p:sp>
          <p:nvSpPr>
            <p:cNvPr id="39961" name="Oval 32"/>
            <p:cNvSpPr>
              <a:spLocks noChangeArrowheads="1"/>
            </p:cNvSpPr>
            <p:nvPr/>
          </p:nvSpPr>
          <p:spPr bwMode="auto">
            <a:xfrm>
              <a:off x="185738" y="1384300"/>
              <a:ext cx="600075" cy="627063"/>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9962" name="Oval 33"/>
            <p:cNvSpPr>
              <a:spLocks noChangeArrowheads="1"/>
            </p:cNvSpPr>
            <p:nvPr/>
          </p:nvSpPr>
          <p:spPr bwMode="auto">
            <a:xfrm>
              <a:off x="3670300" y="1392238"/>
              <a:ext cx="600075" cy="6270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9963" name="Oval 36"/>
            <p:cNvSpPr>
              <a:spLocks noChangeArrowheads="1"/>
            </p:cNvSpPr>
            <p:nvPr/>
          </p:nvSpPr>
          <p:spPr bwMode="auto">
            <a:xfrm>
              <a:off x="4873625" y="1365250"/>
              <a:ext cx="601663" cy="63976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39964"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450" y="1225550"/>
              <a:ext cx="44005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65" name="Oval 38"/>
            <p:cNvSpPr>
              <a:spLocks noChangeArrowheads="1"/>
            </p:cNvSpPr>
            <p:nvPr/>
          </p:nvSpPr>
          <p:spPr bwMode="auto">
            <a:xfrm>
              <a:off x="7421563" y="3228975"/>
              <a:ext cx="325437" cy="300038"/>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39966" name="Line 39"/>
            <p:cNvSpPr>
              <a:spLocks noChangeShapeType="1"/>
            </p:cNvSpPr>
            <p:nvPr/>
          </p:nvSpPr>
          <p:spPr bwMode="auto">
            <a:xfrm>
              <a:off x="6337300" y="3233738"/>
              <a:ext cx="1084263" cy="142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67" name="Line 40"/>
            <p:cNvSpPr>
              <a:spLocks noChangeShapeType="1"/>
            </p:cNvSpPr>
            <p:nvPr/>
          </p:nvSpPr>
          <p:spPr bwMode="auto">
            <a:xfrm flipH="1">
              <a:off x="7604125" y="2357438"/>
              <a:ext cx="117475" cy="876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68" name="Line 41"/>
            <p:cNvSpPr>
              <a:spLocks noChangeShapeType="1"/>
            </p:cNvSpPr>
            <p:nvPr/>
          </p:nvSpPr>
          <p:spPr bwMode="auto">
            <a:xfrm flipH="1">
              <a:off x="7734300" y="2371725"/>
              <a:ext cx="823913" cy="9667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69" name="Text Box 42"/>
            <p:cNvSpPr txBox="1">
              <a:spLocks noChangeArrowheads="1"/>
            </p:cNvSpPr>
            <p:nvPr/>
          </p:nvSpPr>
          <p:spPr bwMode="auto">
            <a:xfrm>
              <a:off x="7670800" y="3297238"/>
              <a:ext cx="87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39970" name="Text Box 43"/>
            <p:cNvSpPr txBox="1">
              <a:spLocks noChangeArrowheads="1"/>
            </p:cNvSpPr>
            <p:nvPr/>
          </p:nvSpPr>
          <p:spPr bwMode="auto">
            <a:xfrm>
              <a:off x="6450013" y="290353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39971" name="Text Box 44"/>
            <p:cNvSpPr txBox="1">
              <a:spLocks noChangeArrowheads="1"/>
            </p:cNvSpPr>
            <p:nvPr/>
          </p:nvSpPr>
          <p:spPr bwMode="auto">
            <a:xfrm>
              <a:off x="7807325" y="217963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39972" name="Text Box 45"/>
            <p:cNvSpPr txBox="1">
              <a:spLocks noChangeArrowheads="1"/>
            </p:cNvSpPr>
            <p:nvPr/>
          </p:nvSpPr>
          <p:spPr bwMode="auto">
            <a:xfrm>
              <a:off x="8380413" y="2632075"/>
              <a:ext cx="541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7/5</a:t>
              </a:r>
            </a:p>
          </p:txBody>
        </p:sp>
        <p:sp>
          <p:nvSpPr>
            <p:cNvPr id="39973" name="Text Box 46"/>
            <p:cNvSpPr txBox="1">
              <a:spLocks noChangeArrowheads="1"/>
            </p:cNvSpPr>
            <p:nvPr/>
          </p:nvSpPr>
          <p:spPr bwMode="auto">
            <a:xfrm>
              <a:off x="8896350" y="1517650"/>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39974" name="Text Box 47"/>
            <p:cNvSpPr txBox="1">
              <a:spLocks noChangeArrowheads="1"/>
            </p:cNvSpPr>
            <p:nvPr/>
          </p:nvSpPr>
          <p:spPr bwMode="auto">
            <a:xfrm>
              <a:off x="7559675" y="1200150"/>
              <a:ext cx="571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5/3</a:t>
              </a:r>
            </a:p>
          </p:txBody>
        </p:sp>
        <p:sp>
          <p:nvSpPr>
            <p:cNvPr id="39975" name="Text Box 48"/>
            <p:cNvSpPr txBox="1">
              <a:spLocks noChangeArrowheads="1"/>
            </p:cNvSpPr>
            <p:nvPr/>
          </p:nvSpPr>
          <p:spPr bwMode="auto">
            <a:xfrm>
              <a:off x="5621338" y="254158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39976" name="Text Box 49"/>
            <p:cNvSpPr txBox="1">
              <a:spLocks noChangeArrowheads="1"/>
            </p:cNvSpPr>
            <p:nvPr/>
          </p:nvSpPr>
          <p:spPr bwMode="auto">
            <a:xfrm>
              <a:off x="6877050" y="210978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39977" name="Text Box 50"/>
            <p:cNvSpPr txBox="1">
              <a:spLocks noChangeArrowheads="1"/>
            </p:cNvSpPr>
            <p:nvPr/>
          </p:nvSpPr>
          <p:spPr bwMode="auto">
            <a:xfrm>
              <a:off x="5491163" y="210343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39978" name="Text Box 51"/>
            <p:cNvSpPr txBox="1">
              <a:spLocks noChangeArrowheads="1"/>
            </p:cNvSpPr>
            <p:nvPr/>
          </p:nvSpPr>
          <p:spPr bwMode="auto">
            <a:xfrm>
              <a:off x="4937125" y="109537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39979" name="Text Box 52"/>
            <p:cNvSpPr txBox="1">
              <a:spLocks noChangeArrowheads="1"/>
            </p:cNvSpPr>
            <p:nvPr/>
          </p:nvSpPr>
          <p:spPr bwMode="auto">
            <a:xfrm>
              <a:off x="5794375" y="1104900"/>
              <a:ext cx="546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2/0</a:t>
              </a:r>
            </a:p>
          </p:txBody>
        </p:sp>
        <p:sp>
          <p:nvSpPr>
            <p:cNvPr id="39980" name="Text Box 53"/>
            <p:cNvSpPr txBox="1">
              <a:spLocks noChangeArrowheads="1"/>
            </p:cNvSpPr>
            <p:nvPr/>
          </p:nvSpPr>
          <p:spPr bwMode="auto">
            <a:xfrm>
              <a:off x="6586538" y="1101725"/>
              <a:ext cx="531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3/1</a:t>
              </a:r>
            </a:p>
          </p:txBody>
        </p:sp>
        <p:sp>
          <p:nvSpPr>
            <p:cNvPr id="39981" name="Oval 54"/>
            <p:cNvSpPr>
              <a:spLocks noChangeArrowheads="1"/>
            </p:cNvSpPr>
            <p:nvPr/>
          </p:nvSpPr>
          <p:spPr bwMode="auto">
            <a:xfrm>
              <a:off x="4795838" y="1377950"/>
              <a:ext cx="600075" cy="627063"/>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9982" name="Oval 55"/>
            <p:cNvSpPr>
              <a:spLocks noChangeArrowheads="1"/>
            </p:cNvSpPr>
            <p:nvPr/>
          </p:nvSpPr>
          <p:spPr bwMode="auto">
            <a:xfrm>
              <a:off x="8280400" y="1385888"/>
              <a:ext cx="600075" cy="627062"/>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9983" name="Oval 56"/>
            <p:cNvSpPr>
              <a:spLocks noChangeArrowheads="1"/>
            </p:cNvSpPr>
            <p:nvPr/>
          </p:nvSpPr>
          <p:spPr bwMode="auto">
            <a:xfrm>
              <a:off x="5521325" y="1393825"/>
              <a:ext cx="600075" cy="627063"/>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9984" name="Oval 57"/>
            <p:cNvSpPr>
              <a:spLocks noChangeArrowheads="1"/>
            </p:cNvSpPr>
            <p:nvPr/>
          </p:nvSpPr>
          <p:spPr bwMode="auto">
            <a:xfrm>
              <a:off x="8221663" y="2030413"/>
              <a:ext cx="600075" cy="6270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9985" name="Text Box 59"/>
            <p:cNvSpPr txBox="1">
              <a:spLocks noChangeArrowheads="1"/>
            </p:cNvSpPr>
            <p:nvPr/>
          </p:nvSpPr>
          <p:spPr bwMode="auto">
            <a:xfrm>
              <a:off x="495300" y="1382713"/>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39986" name="Text Box 60"/>
            <p:cNvSpPr txBox="1">
              <a:spLocks noChangeArrowheads="1"/>
            </p:cNvSpPr>
            <p:nvPr/>
          </p:nvSpPr>
          <p:spPr bwMode="auto">
            <a:xfrm>
              <a:off x="3598863" y="1520825"/>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39987" name="Text Box 61"/>
            <p:cNvSpPr txBox="1">
              <a:spLocks noChangeArrowheads="1"/>
            </p:cNvSpPr>
            <p:nvPr/>
          </p:nvSpPr>
          <p:spPr bwMode="auto">
            <a:xfrm>
              <a:off x="5119688" y="1400175"/>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39988" name="Text Box 62"/>
            <p:cNvSpPr txBox="1">
              <a:spLocks noChangeArrowheads="1"/>
            </p:cNvSpPr>
            <p:nvPr/>
          </p:nvSpPr>
          <p:spPr bwMode="auto">
            <a:xfrm>
              <a:off x="8210550" y="152558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39989" name="Text Box 63"/>
            <p:cNvSpPr txBox="1">
              <a:spLocks noChangeArrowheads="1"/>
            </p:cNvSpPr>
            <p:nvPr/>
          </p:nvSpPr>
          <p:spPr bwMode="auto">
            <a:xfrm>
              <a:off x="8480425" y="235743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39990" name="Text Box 64"/>
            <p:cNvSpPr txBox="1">
              <a:spLocks noChangeArrowheads="1"/>
            </p:cNvSpPr>
            <p:nvPr/>
          </p:nvSpPr>
          <p:spPr bwMode="auto">
            <a:xfrm>
              <a:off x="5876925" y="155733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39991" name="Text Box 75"/>
            <p:cNvSpPr txBox="1">
              <a:spLocks noChangeArrowheads="1"/>
            </p:cNvSpPr>
            <p:nvPr/>
          </p:nvSpPr>
          <p:spPr bwMode="auto">
            <a:xfrm>
              <a:off x="4287838" y="4178300"/>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39992" name="Text Box 94"/>
            <p:cNvSpPr txBox="1">
              <a:spLocks noChangeArrowheads="1"/>
            </p:cNvSpPr>
            <p:nvPr/>
          </p:nvSpPr>
          <p:spPr bwMode="auto">
            <a:xfrm>
              <a:off x="131763" y="3276600"/>
              <a:ext cx="985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1)</a:t>
              </a:r>
            </a:p>
          </p:txBody>
        </p:sp>
        <p:sp>
          <p:nvSpPr>
            <p:cNvPr id="39993" name="Text Box 95"/>
            <p:cNvSpPr txBox="1">
              <a:spLocks noChangeArrowheads="1"/>
            </p:cNvSpPr>
            <p:nvPr/>
          </p:nvSpPr>
          <p:spPr bwMode="auto">
            <a:xfrm>
              <a:off x="5105400" y="3298825"/>
              <a:ext cx="985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2)</a:t>
              </a:r>
            </a:p>
          </p:txBody>
        </p:sp>
        <p:sp>
          <p:nvSpPr>
            <p:cNvPr id="39994" name="Text Box 97"/>
            <p:cNvSpPr txBox="1">
              <a:spLocks noChangeArrowheads="1"/>
            </p:cNvSpPr>
            <p:nvPr/>
          </p:nvSpPr>
          <p:spPr bwMode="auto">
            <a:xfrm>
              <a:off x="2728913" y="1079500"/>
              <a:ext cx="492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alap</a:t>
              </a:r>
            </a:p>
          </p:txBody>
        </p:sp>
        <p:sp>
          <p:nvSpPr>
            <p:cNvPr id="39995" name="Text Box 98"/>
            <p:cNvSpPr txBox="1">
              <a:spLocks noChangeArrowheads="1"/>
            </p:cNvSpPr>
            <p:nvPr/>
          </p:nvSpPr>
          <p:spPr bwMode="auto">
            <a:xfrm>
              <a:off x="3365500" y="1060450"/>
              <a:ext cx="5572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slack</a:t>
              </a:r>
            </a:p>
          </p:txBody>
        </p:sp>
        <p:sp>
          <p:nvSpPr>
            <p:cNvPr id="39996" name="Line 99"/>
            <p:cNvSpPr>
              <a:spLocks noChangeShapeType="1"/>
            </p:cNvSpPr>
            <p:nvPr/>
          </p:nvSpPr>
          <p:spPr bwMode="auto">
            <a:xfrm>
              <a:off x="3017838" y="1293813"/>
              <a:ext cx="169862" cy="1031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97" name="Line 100"/>
            <p:cNvSpPr>
              <a:spLocks noChangeShapeType="1"/>
            </p:cNvSpPr>
            <p:nvPr/>
          </p:nvSpPr>
          <p:spPr bwMode="auto">
            <a:xfrm flipH="1">
              <a:off x="3527425" y="1254125"/>
              <a:ext cx="117475" cy="777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9998" name="AutoShape 102"/>
            <p:cNvSpPr>
              <a:spLocks noChangeArrowheads="1"/>
            </p:cNvSpPr>
            <p:nvPr/>
          </p:nvSpPr>
          <p:spPr bwMode="auto">
            <a:xfrm>
              <a:off x="4324350" y="2390775"/>
              <a:ext cx="560388" cy="430213"/>
            </a:xfrm>
            <a:prstGeom prst="rightArrow">
              <a:avLst>
                <a:gd name="adj1" fmla="val 50000"/>
                <a:gd name="adj2" fmla="val 32565"/>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+1cc</a:t>
              </a:r>
            </a:p>
          </p:txBody>
        </p:sp>
        <p:sp>
          <p:nvSpPr>
            <p:cNvPr id="39999" name="AutoShape 108"/>
            <p:cNvSpPr>
              <a:spLocks noChangeArrowheads="1"/>
            </p:cNvSpPr>
            <p:nvPr/>
          </p:nvSpPr>
          <p:spPr bwMode="auto">
            <a:xfrm flipH="1" flipV="1">
              <a:off x="3748088" y="3225800"/>
              <a:ext cx="1385887" cy="628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zh-TW" altLang="en-US"/>
            </a:p>
          </p:txBody>
        </p:sp>
        <p:sp>
          <p:nvSpPr>
            <p:cNvPr id="40000" name="Text Box 110"/>
            <p:cNvSpPr txBox="1">
              <a:spLocks noChangeArrowheads="1"/>
            </p:cNvSpPr>
            <p:nvPr/>
          </p:nvSpPr>
          <p:spPr bwMode="auto">
            <a:xfrm>
              <a:off x="3951288" y="3184525"/>
              <a:ext cx="619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+1cc</a:t>
              </a:r>
            </a:p>
          </p:txBody>
        </p:sp>
        <p:sp>
          <p:nvSpPr>
            <p:cNvPr id="40001" name="Text Box 140"/>
            <p:cNvSpPr txBox="1">
              <a:spLocks noChangeArrowheads="1"/>
            </p:cNvSpPr>
            <p:nvPr/>
          </p:nvSpPr>
          <p:spPr bwMode="auto">
            <a:xfrm>
              <a:off x="1065213" y="3375025"/>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1</a:t>
              </a:r>
            </a:p>
          </p:txBody>
        </p:sp>
        <p:sp>
          <p:nvSpPr>
            <p:cNvPr id="40002" name="Text Box 141"/>
            <p:cNvSpPr txBox="1">
              <a:spLocks noChangeArrowheads="1"/>
            </p:cNvSpPr>
            <p:nvPr/>
          </p:nvSpPr>
          <p:spPr bwMode="auto">
            <a:xfrm>
              <a:off x="6561138" y="3422650"/>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2</a:t>
              </a:r>
            </a:p>
          </p:txBody>
        </p:sp>
        <p:sp>
          <p:nvSpPr>
            <p:cNvPr id="40003" name="Text Box 148"/>
            <p:cNvSpPr txBox="1">
              <a:spLocks noChangeArrowheads="1"/>
            </p:cNvSpPr>
            <p:nvPr/>
          </p:nvSpPr>
          <p:spPr bwMode="auto">
            <a:xfrm>
              <a:off x="400050" y="2951163"/>
              <a:ext cx="325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a:t>
              </a:r>
            </a:p>
          </p:txBody>
        </p:sp>
        <p:sp>
          <p:nvSpPr>
            <p:cNvPr id="40004" name="Text Box 149"/>
            <p:cNvSpPr txBox="1">
              <a:spLocks noChangeArrowheads="1"/>
            </p:cNvSpPr>
            <p:nvPr/>
          </p:nvSpPr>
          <p:spPr bwMode="auto">
            <a:xfrm>
              <a:off x="869950" y="2963863"/>
              <a:ext cx="295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X</a:t>
              </a:r>
            </a:p>
          </p:txBody>
        </p:sp>
        <p:sp>
          <p:nvSpPr>
            <p:cNvPr id="40005" name="Line 150"/>
            <p:cNvSpPr>
              <a:spLocks noChangeShapeType="1"/>
            </p:cNvSpPr>
            <p:nvPr/>
          </p:nvSpPr>
          <p:spPr bwMode="auto">
            <a:xfrm>
              <a:off x="614363" y="3160713"/>
              <a:ext cx="77787" cy="1698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006" name="Line 151"/>
            <p:cNvSpPr>
              <a:spLocks noChangeShapeType="1"/>
            </p:cNvSpPr>
            <p:nvPr/>
          </p:nvSpPr>
          <p:spPr bwMode="auto">
            <a:xfrm flipH="1">
              <a:off x="914400" y="3175000"/>
              <a:ext cx="144463" cy="1698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40007" name="Group 161"/>
            <p:cNvGrpSpPr>
              <a:grpSpLocks/>
            </p:cNvGrpSpPr>
            <p:nvPr/>
          </p:nvGrpSpPr>
          <p:grpSpPr bwMode="auto">
            <a:xfrm>
              <a:off x="7938" y="3756025"/>
              <a:ext cx="4400550" cy="2693988"/>
              <a:chOff x="5" y="2366"/>
              <a:chExt cx="2772" cy="1697"/>
            </a:xfrm>
          </p:grpSpPr>
          <p:sp>
            <p:nvSpPr>
              <p:cNvPr id="40047" name="Oval 65"/>
              <p:cNvSpPr>
                <a:spLocks noChangeArrowheads="1"/>
              </p:cNvSpPr>
              <p:nvPr/>
            </p:nvSpPr>
            <p:spPr bwMode="auto">
              <a:xfrm>
                <a:off x="167" y="2536"/>
                <a:ext cx="379" cy="40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0048" name="Picture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 y="2448"/>
                <a:ext cx="2772" cy="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049" name="Oval 67"/>
              <p:cNvSpPr>
                <a:spLocks noChangeArrowheads="1"/>
              </p:cNvSpPr>
              <p:nvPr/>
            </p:nvSpPr>
            <p:spPr bwMode="auto">
              <a:xfrm>
                <a:off x="1772" y="3710"/>
                <a:ext cx="205" cy="189"/>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0050" name="Line 68"/>
              <p:cNvSpPr>
                <a:spLocks noChangeShapeType="1"/>
              </p:cNvSpPr>
              <p:nvPr/>
            </p:nvSpPr>
            <p:spPr bwMode="auto">
              <a:xfrm>
                <a:off x="1089" y="3713"/>
                <a:ext cx="683" cy="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051" name="Line 69"/>
              <p:cNvSpPr>
                <a:spLocks noChangeShapeType="1"/>
              </p:cNvSpPr>
              <p:nvPr/>
            </p:nvSpPr>
            <p:spPr bwMode="auto">
              <a:xfrm flipH="1">
                <a:off x="1887" y="3161"/>
                <a:ext cx="74" cy="5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052" name="Line 70"/>
              <p:cNvSpPr>
                <a:spLocks noChangeShapeType="1"/>
              </p:cNvSpPr>
              <p:nvPr/>
            </p:nvSpPr>
            <p:spPr bwMode="auto">
              <a:xfrm flipH="1">
                <a:off x="1969" y="3170"/>
                <a:ext cx="519" cy="6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053" name="Text Box 71"/>
              <p:cNvSpPr txBox="1">
                <a:spLocks noChangeArrowheads="1"/>
              </p:cNvSpPr>
              <p:nvPr/>
            </p:nvSpPr>
            <p:spPr bwMode="auto">
              <a:xfrm>
                <a:off x="1929" y="3753"/>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0054" name="Text Box 72"/>
              <p:cNvSpPr txBox="1">
                <a:spLocks noChangeArrowheads="1"/>
              </p:cNvSpPr>
              <p:nvPr/>
            </p:nvSpPr>
            <p:spPr bwMode="auto">
              <a:xfrm>
                <a:off x="1160" y="3505"/>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0055" name="Text Box 73"/>
              <p:cNvSpPr txBox="1">
                <a:spLocks noChangeArrowheads="1"/>
              </p:cNvSpPr>
              <p:nvPr/>
            </p:nvSpPr>
            <p:spPr bwMode="auto">
              <a:xfrm>
                <a:off x="2015" y="3049"/>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0056" name="Text Box 74"/>
              <p:cNvSpPr txBox="1">
                <a:spLocks noChangeArrowheads="1"/>
              </p:cNvSpPr>
              <p:nvPr/>
            </p:nvSpPr>
            <p:spPr bwMode="auto">
              <a:xfrm>
                <a:off x="2557" y="2997"/>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0057" name="Text Box 76"/>
              <p:cNvSpPr txBox="1">
                <a:spLocks noChangeArrowheads="1"/>
              </p:cNvSpPr>
              <p:nvPr/>
            </p:nvSpPr>
            <p:spPr bwMode="auto">
              <a:xfrm>
                <a:off x="1875" y="2424"/>
                <a:ext cx="3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5/2</a:t>
                </a:r>
              </a:p>
            </p:txBody>
          </p:sp>
          <p:sp>
            <p:nvSpPr>
              <p:cNvPr id="40058" name="Text Box 77"/>
              <p:cNvSpPr txBox="1">
                <a:spLocks noChangeArrowheads="1"/>
              </p:cNvSpPr>
              <p:nvPr/>
            </p:nvSpPr>
            <p:spPr bwMode="auto">
              <a:xfrm>
                <a:off x="638" y="3277"/>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0059" name="Text Box 78"/>
              <p:cNvSpPr txBox="1">
                <a:spLocks noChangeArrowheads="1"/>
              </p:cNvSpPr>
              <p:nvPr/>
            </p:nvSpPr>
            <p:spPr bwMode="auto">
              <a:xfrm>
                <a:off x="1429" y="3005"/>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0060" name="Text Box 79"/>
              <p:cNvSpPr txBox="1">
                <a:spLocks noChangeArrowheads="1"/>
              </p:cNvSpPr>
              <p:nvPr/>
            </p:nvSpPr>
            <p:spPr bwMode="auto">
              <a:xfrm>
                <a:off x="556" y="3001"/>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40061" name="Text Box 80"/>
              <p:cNvSpPr txBox="1">
                <a:spLocks noChangeArrowheads="1"/>
              </p:cNvSpPr>
              <p:nvPr/>
            </p:nvSpPr>
            <p:spPr bwMode="auto">
              <a:xfrm>
                <a:off x="207" y="2366"/>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0062" name="Text Box 81"/>
              <p:cNvSpPr txBox="1">
                <a:spLocks noChangeArrowheads="1"/>
              </p:cNvSpPr>
              <p:nvPr/>
            </p:nvSpPr>
            <p:spPr bwMode="auto">
              <a:xfrm>
                <a:off x="747" y="237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0063" name="Text Box 82"/>
              <p:cNvSpPr txBox="1">
                <a:spLocks noChangeArrowheads="1"/>
              </p:cNvSpPr>
              <p:nvPr/>
            </p:nvSpPr>
            <p:spPr bwMode="auto">
              <a:xfrm>
                <a:off x="1246" y="2370"/>
                <a:ext cx="3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3/0</a:t>
                </a:r>
              </a:p>
            </p:txBody>
          </p:sp>
          <p:sp>
            <p:nvSpPr>
              <p:cNvPr id="40064" name="Oval 83"/>
              <p:cNvSpPr>
                <a:spLocks noChangeArrowheads="1"/>
              </p:cNvSpPr>
              <p:nvPr/>
            </p:nvSpPr>
            <p:spPr bwMode="auto">
              <a:xfrm>
                <a:off x="118" y="2544"/>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065" name="Oval 84"/>
              <p:cNvSpPr>
                <a:spLocks noChangeArrowheads="1"/>
              </p:cNvSpPr>
              <p:nvPr/>
            </p:nvSpPr>
            <p:spPr bwMode="auto">
              <a:xfrm>
                <a:off x="2313" y="2549"/>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066" name="Oval 85"/>
              <p:cNvSpPr>
                <a:spLocks noChangeArrowheads="1"/>
              </p:cNvSpPr>
              <p:nvPr/>
            </p:nvSpPr>
            <p:spPr bwMode="auto">
              <a:xfrm>
                <a:off x="575" y="2554"/>
                <a:ext cx="378" cy="395"/>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067" name="Oval 86"/>
              <p:cNvSpPr>
                <a:spLocks noChangeArrowheads="1"/>
              </p:cNvSpPr>
              <p:nvPr/>
            </p:nvSpPr>
            <p:spPr bwMode="auto">
              <a:xfrm>
                <a:off x="2276" y="2955"/>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068" name="Text Box 87"/>
              <p:cNvSpPr txBox="1">
                <a:spLocks noChangeArrowheads="1"/>
              </p:cNvSpPr>
              <p:nvPr/>
            </p:nvSpPr>
            <p:spPr bwMode="auto">
              <a:xfrm>
                <a:off x="322" y="2558"/>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0069" name="Text Box 88"/>
              <p:cNvSpPr txBox="1">
                <a:spLocks noChangeArrowheads="1"/>
              </p:cNvSpPr>
              <p:nvPr/>
            </p:nvSpPr>
            <p:spPr bwMode="auto">
              <a:xfrm>
                <a:off x="2269" y="2637"/>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0070" name="Text Box 89"/>
              <p:cNvSpPr txBox="1">
                <a:spLocks noChangeArrowheads="1"/>
              </p:cNvSpPr>
              <p:nvPr/>
            </p:nvSpPr>
            <p:spPr bwMode="auto">
              <a:xfrm>
                <a:off x="2439" y="3161"/>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0071" name="Text Box 90"/>
              <p:cNvSpPr txBox="1">
                <a:spLocks noChangeArrowheads="1"/>
              </p:cNvSpPr>
              <p:nvPr/>
            </p:nvSpPr>
            <p:spPr bwMode="auto">
              <a:xfrm>
                <a:off x="799" y="2657"/>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0072" name="Text Box 96"/>
              <p:cNvSpPr txBox="1">
                <a:spLocks noChangeArrowheads="1"/>
              </p:cNvSpPr>
              <p:nvPr/>
            </p:nvSpPr>
            <p:spPr bwMode="auto">
              <a:xfrm>
                <a:off x="230" y="3788"/>
                <a:ext cx="62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2)</a:t>
                </a:r>
              </a:p>
            </p:txBody>
          </p:sp>
          <p:sp>
            <p:nvSpPr>
              <p:cNvPr id="40073" name="Text Box 142"/>
              <p:cNvSpPr txBox="1">
                <a:spLocks noChangeArrowheads="1"/>
              </p:cNvSpPr>
              <p:nvPr/>
            </p:nvSpPr>
            <p:spPr bwMode="auto">
              <a:xfrm>
                <a:off x="1258" y="3832"/>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3</a:t>
                </a:r>
              </a:p>
            </p:txBody>
          </p:sp>
          <p:sp>
            <p:nvSpPr>
              <p:cNvPr id="40074" name="Oval 160"/>
              <p:cNvSpPr>
                <a:spLocks noChangeArrowheads="1"/>
              </p:cNvSpPr>
              <p:nvPr/>
            </p:nvSpPr>
            <p:spPr bwMode="auto">
              <a:xfrm>
                <a:off x="1157" y="2544"/>
                <a:ext cx="378" cy="39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grpSp>
        <p:grpSp>
          <p:nvGrpSpPr>
            <p:cNvPr id="40008" name="Group 192"/>
            <p:cNvGrpSpPr>
              <a:grpSpLocks/>
            </p:cNvGrpSpPr>
            <p:nvPr/>
          </p:nvGrpSpPr>
          <p:grpSpPr bwMode="auto">
            <a:xfrm>
              <a:off x="4641850" y="3795713"/>
              <a:ext cx="4400550" cy="2693987"/>
              <a:chOff x="2924" y="2391"/>
              <a:chExt cx="2772" cy="1697"/>
            </a:xfrm>
          </p:grpSpPr>
          <p:sp>
            <p:nvSpPr>
              <p:cNvPr id="40018" name="Oval 163"/>
              <p:cNvSpPr>
                <a:spLocks noChangeArrowheads="1"/>
              </p:cNvSpPr>
              <p:nvPr/>
            </p:nvSpPr>
            <p:spPr bwMode="auto">
              <a:xfrm>
                <a:off x="3086" y="2561"/>
                <a:ext cx="379" cy="40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0019" name="Picture 1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 y="2473"/>
                <a:ext cx="2772" cy="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020" name="Oval 165"/>
              <p:cNvSpPr>
                <a:spLocks noChangeArrowheads="1"/>
              </p:cNvSpPr>
              <p:nvPr/>
            </p:nvSpPr>
            <p:spPr bwMode="auto">
              <a:xfrm>
                <a:off x="4691" y="3735"/>
                <a:ext cx="205" cy="189"/>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0021" name="Line 166"/>
              <p:cNvSpPr>
                <a:spLocks noChangeShapeType="1"/>
              </p:cNvSpPr>
              <p:nvPr/>
            </p:nvSpPr>
            <p:spPr bwMode="auto">
              <a:xfrm>
                <a:off x="4008" y="3738"/>
                <a:ext cx="683" cy="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022" name="Line 167"/>
              <p:cNvSpPr>
                <a:spLocks noChangeShapeType="1"/>
              </p:cNvSpPr>
              <p:nvPr/>
            </p:nvSpPr>
            <p:spPr bwMode="auto">
              <a:xfrm flipH="1">
                <a:off x="4806" y="3186"/>
                <a:ext cx="74" cy="5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023" name="Line 168"/>
              <p:cNvSpPr>
                <a:spLocks noChangeShapeType="1"/>
              </p:cNvSpPr>
              <p:nvPr/>
            </p:nvSpPr>
            <p:spPr bwMode="auto">
              <a:xfrm flipH="1">
                <a:off x="4888" y="3195"/>
                <a:ext cx="519" cy="6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024" name="Text Box 169"/>
              <p:cNvSpPr txBox="1">
                <a:spLocks noChangeArrowheads="1"/>
              </p:cNvSpPr>
              <p:nvPr/>
            </p:nvSpPr>
            <p:spPr bwMode="auto">
              <a:xfrm>
                <a:off x="4848" y="3778"/>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0025" name="Text Box 170"/>
              <p:cNvSpPr txBox="1">
                <a:spLocks noChangeArrowheads="1"/>
              </p:cNvSpPr>
              <p:nvPr/>
            </p:nvSpPr>
            <p:spPr bwMode="auto">
              <a:xfrm>
                <a:off x="4079" y="353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0026" name="Text Box 171"/>
              <p:cNvSpPr txBox="1">
                <a:spLocks noChangeArrowheads="1"/>
              </p:cNvSpPr>
              <p:nvPr/>
            </p:nvSpPr>
            <p:spPr bwMode="auto">
              <a:xfrm>
                <a:off x="4934" y="3074"/>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0027" name="Text Box 172"/>
              <p:cNvSpPr txBox="1">
                <a:spLocks noChangeArrowheads="1"/>
              </p:cNvSpPr>
              <p:nvPr/>
            </p:nvSpPr>
            <p:spPr bwMode="auto">
              <a:xfrm>
                <a:off x="5476" y="302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0028" name="Text Box 173"/>
              <p:cNvSpPr txBox="1">
                <a:spLocks noChangeArrowheads="1"/>
              </p:cNvSpPr>
              <p:nvPr/>
            </p:nvSpPr>
            <p:spPr bwMode="auto">
              <a:xfrm>
                <a:off x="4794" y="2449"/>
                <a:ext cx="3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5/1</a:t>
                </a:r>
              </a:p>
            </p:txBody>
          </p:sp>
          <p:sp>
            <p:nvSpPr>
              <p:cNvPr id="40029" name="Text Box 174"/>
              <p:cNvSpPr txBox="1">
                <a:spLocks noChangeArrowheads="1"/>
              </p:cNvSpPr>
              <p:nvPr/>
            </p:nvSpPr>
            <p:spPr bwMode="auto">
              <a:xfrm>
                <a:off x="3557" y="330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0030" name="Text Box 175"/>
              <p:cNvSpPr txBox="1">
                <a:spLocks noChangeArrowheads="1"/>
              </p:cNvSpPr>
              <p:nvPr/>
            </p:nvSpPr>
            <p:spPr bwMode="auto">
              <a:xfrm>
                <a:off x="4348" y="303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0031" name="Text Box 176"/>
              <p:cNvSpPr txBox="1">
                <a:spLocks noChangeArrowheads="1"/>
              </p:cNvSpPr>
              <p:nvPr/>
            </p:nvSpPr>
            <p:spPr bwMode="auto">
              <a:xfrm>
                <a:off x="3632" y="3043"/>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4/0</a:t>
                </a:r>
              </a:p>
            </p:txBody>
          </p:sp>
          <p:sp>
            <p:nvSpPr>
              <p:cNvPr id="40032" name="Text Box 177"/>
              <p:cNvSpPr txBox="1">
                <a:spLocks noChangeArrowheads="1"/>
              </p:cNvSpPr>
              <p:nvPr/>
            </p:nvSpPr>
            <p:spPr bwMode="auto">
              <a:xfrm>
                <a:off x="3126" y="2391"/>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0033" name="Text Box 178"/>
              <p:cNvSpPr txBox="1">
                <a:spLocks noChangeArrowheads="1"/>
              </p:cNvSpPr>
              <p:nvPr/>
            </p:nvSpPr>
            <p:spPr bwMode="auto">
              <a:xfrm>
                <a:off x="3666" y="2397"/>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0034" name="Text Box 179"/>
              <p:cNvSpPr txBox="1">
                <a:spLocks noChangeArrowheads="1"/>
              </p:cNvSpPr>
              <p:nvPr/>
            </p:nvSpPr>
            <p:spPr bwMode="auto">
              <a:xfrm>
                <a:off x="4165" y="2395"/>
                <a:ext cx="3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a:t>
                </a:r>
              </a:p>
            </p:txBody>
          </p:sp>
          <p:sp>
            <p:nvSpPr>
              <p:cNvPr id="40035" name="Oval 180"/>
              <p:cNvSpPr>
                <a:spLocks noChangeArrowheads="1"/>
              </p:cNvSpPr>
              <p:nvPr/>
            </p:nvSpPr>
            <p:spPr bwMode="auto">
              <a:xfrm>
                <a:off x="3037" y="2569"/>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036" name="Oval 181"/>
              <p:cNvSpPr>
                <a:spLocks noChangeArrowheads="1"/>
              </p:cNvSpPr>
              <p:nvPr/>
            </p:nvSpPr>
            <p:spPr bwMode="auto">
              <a:xfrm>
                <a:off x="5232" y="2574"/>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037" name="Oval 182"/>
              <p:cNvSpPr>
                <a:spLocks noChangeArrowheads="1"/>
              </p:cNvSpPr>
              <p:nvPr/>
            </p:nvSpPr>
            <p:spPr bwMode="auto">
              <a:xfrm>
                <a:off x="3494" y="2579"/>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038" name="Oval 183"/>
              <p:cNvSpPr>
                <a:spLocks noChangeArrowheads="1"/>
              </p:cNvSpPr>
              <p:nvPr/>
            </p:nvSpPr>
            <p:spPr bwMode="auto">
              <a:xfrm>
                <a:off x="5195" y="2980"/>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039" name="Text Box 184"/>
              <p:cNvSpPr txBox="1">
                <a:spLocks noChangeArrowheads="1"/>
              </p:cNvSpPr>
              <p:nvPr/>
            </p:nvSpPr>
            <p:spPr bwMode="auto">
              <a:xfrm>
                <a:off x="3241" y="2583"/>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0040" name="Text Box 185"/>
              <p:cNvSpPr txBox="1">
                <a:spLocks noChangeArrowheads="1"/>
              </p:cNvSpPr>
              <p:nvPr/>
            </p:nvSpPr>
            <p:spPr bwMode="auto">
              <a:xfrm>
                <a:off x="5188" y="266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0041" name="Text Box 186"/>
              <p:cNvSpPr txBox="1">
                <a:spLocks noChangeArrowheads="1"/>
              </p:cNvSpPr>
              <p:nvPr/>
            </p:nvSpPr>
            <p:spPr bwMode="auto">
              <a:xfrm>
                <a:off x="5358" y="3186"/>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0042" name="Text Box 187"/>
              <p:cNvSpPr txBox="1">
                <a:spLocks noChangeArrowheads="1"/>
              </p:cNvSpPr>
              <p:nvPr/>
            </p:nvSpPr>
            <p:spPr bwMode="auto">
              <a:xfrm>
                <a:off x="3718" y="268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0043" name="Text Box 188"/>
              <p:cNvSpPr txBox="1">
                <a:spLocks noChangeArrowheads="1"/>
              </p:cNvSpPr>
              <p:nvPr/>
            </p:nvSpPr>
            <p:spPr bwMode="auto">
              <a:xfrm>
                <a:off x="3149" y="3813"/>
                <a:ext cx="62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2)</a:t>
                </a:r>
              </a:p>
            </p:txBody>
          </p:sp>
          <p:sp>
            <p:nvSpPr>
              <p:cNvPr id="40044" name="Text Box 189"/>
              <p:cNvSpPr txBox="1">
                <a:spLocks noChangeArrowheads="1"/>
              </p:cNvSpPr>
              <p:nvPr/>
            </p:nvSpPr>
            <p:spPr bwMode="auto">
              <a:xfrm>
                <a:off x="4177" y="3857"/>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4</a:t>
                </a:r>
              </a:p>
            </p:txBody>
          </p:sp>
          <p:sp>
            <p:nvSpPr>
              <p:cNvPr id="40045" name="Oval 190"/>
              <p:cNvSpPr>
                <a:spLocks noChangeArrowheads="1"/>
              </p:cNvSpPr>
              <p:nvPr/>
            </p:nvSpPr>
            <p:spPr bwMode="auto">
              <a:xfrm>
                <a:off x="4076" y="2569"/>
                <a:ext cx="378" cy="395"/>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046" name="Oval 191"/>
              <p:cNvSpPr>
                <a:spLocks noChangeArrowheads="1"/>
              </p:cNvSpPr>
              <p:nvPr/>
            </p:nvSpPr>
            <p:spPr bwMode="auto">
              <a:xfrm>
                <a:off x="3235" y="2913"/>
                <a:ext cx="378" cy="39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grpSp>
        <p:grpSp>
          <p:nvGrpSpPr>
            <p:cNvPr id="40009" name="Group 194"/>
            <p:cNvGrpSpPr>
              <a:grpSpLocks/>
            </p:cNvGrpSpPr>
            <p:nvPr/>
          </p:nvGrpSpPr>
          <p:grpSpPr bwMode="auto">
            <a:xfrm>
              <a:off x="7129463" y="95250"/>
              <a:ext cx="1816100" cy="1193800"/>
              <a:chOff x="4491" y="60"/>
              <a:chExt cx="1144" cy="752"/>
            </a:xfrm>
          </p:grpSpPr>
          <p:sp>
            <p:nvSpPr>
              <p:cNvPr id="40011" name="Oval 154"/>
              <p:cNvSpPr>
                <a:spLocks noChangeArrowheads="1"/>
              </p:cNvSpPr>
              <p:nvPr/>
            </p:nvSpPr>
            <p:spPr bwMode="auto">
              <a:xfrm>
                <a:off x="4730" y="60"/>
                <a:ext cx="197" cy="18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012" name="Oval 155"/>
              <p:cNvSpPr>
                <a:spLocks noChangeArrowheads="1"/>
              </p:cNvSpPr>
              <p:nvPr/>
            </p:nvSpPr>
            <p:spPr bwMode="auto">
              <a:xfrm>
                <a:off x="4730" y="305"/>
                <a:ext cx="197" cy="189"/>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013" name="Oval 156"/>
              <p:cNvSpPr>
                <a:spLocks noChangeArrowheads="1"/>
              </p:cNvSpPr>
              <p:nvPr/>
            </p:nvSpPr>
            <p:spPr bwMode="auto">
              <a:xfrm>
                <a:off x="4731" y="559"/>
                <a:ext cx="197" cy="189"/>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014" name="Text Box 157"/>
              <p:cNvSpPr txBox="1">
                <a:spLocks noChangeArrowheads="1"/>
              </p:cNvSpPr>
              <p:nvPr/>
            </p:nvSpPr>
            <p:spPr bwMode="auto">
              <a:xfrm>
                <a:off x="4894" y="64"/>
                <a:ext cx="7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Scheduled</a:t>
                </a:r>
              </a:p>
            </p:txBody>
          </p:sp>
          <p:sp>
            <p:nvSpPr>
              <p:cNvPr id="40015" name="Text Box 158"/>
              <p:cNvSpPr txBox="1">
                <a:spLocks noChangeArrowheads="1"/>
              </p:cNvSpPr>
              <p:nvPr/>
            </p:nvSpPr>
            <p:spPr bwMode="auto">
              <a:xfrm>
                <a:off x="4915" y="316"/>
                <a:ext cx="63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Running</a:t>
                </a:r>
              </a:p>
            </p:txBody>
          </p:sp>
          <p:sp>
            <p:nvSpPr>
              <p:cNvPr id="40016" name="Text Box 159"/>
              <p:cNvSpPr txBox="1">
                <a:spLocks noChangeArrowheads="1"/>
              </p:cNvSpPr>
              <p:nvPr/>
            </p:nvSpPr>
            <p:spPr bwMode="auto">
              <a:xfrm>
                <a:off x="4940" y="568"/>
                <a:ext cx="4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Done</a:t>
                </a:r>
              </a:p>
            </p:txBody>
          </p:sp>
          <p:sp>
            <p:nvSpPr>
              <p:cNvPr id="40017" name="Text Box 193"/>
              <p:cNvSpPr txBox="1">
                <a:spLocks noChangeArrowheads="1"/>
              </p:cNvSpPr>
              <p:nvPr/>
            </p:nvSpPr>
            <p:spPr bwMode="auto">
              <a:xfrm>
                <a:off x="4491" y="64"/>
                <a:ext cx="187"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b="1">
                    <a:solidFill>
                      <a:schemeClr val="tx1"/>
                    </a:solidFill>
                    <a:latin typeface="Lucida Sans Unicode" panose="020B0602030504020204" pitchFamily="34" charset="0"/>
                  </a:rPr>
                  <a:t>L</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E</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G</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E</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N</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D</a:t>
                </a:r>
              </a:p>
            </p:txBody>
          </p:sp>
        </p:grpSp>
        <p:sp>
          <p:nvSpPr>
            <p:cNvPr id="40010" name="AutoShape 104"/>
            <p:cNvSpPr>
              <a:spLocks noChangeArrowheads="1"/>
            </p:cNvSpPr>
            <p:nvPr/>
          </p:nvSpPr>
          <p:spPr bwMode="auto">
            <a:xfrm>
              <a:off x="4287838" y="4764088"/>
              <a:ext cx="560387" cy="430212"/>
            </a:xfrm>
            <a:prstGeom prst="rightArrow">
              <a:avLst>
                <a:gd name="adj1" fmla="val 50000"/>
                <a:gd name="adj2" fmla="val 32565"/>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+1cc</a:t>
              </a:r>
            </a:p>
          </p:txBody>
        </p:sp>
      </p:grpSp>
    </p:spTree>
    <p:extLst>
      <p:ext uri="{BB962C8B-B14F-4D97-AF65-F5344CB8AC3E}">
        <p14:creationId xmlns:p14="http://schemas.microsoft.com/office/powerpoint/2010/main" val="3957941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altLang="en-US" smtClean="0"/>
              <a:t>List Scheduling Example</a:t>
            </a:r>
          </a:p>
        </p:txBody>
      </p:sp>
      <p:grpSp>
        <p:nvGrpSpPr>
          <p:cNvPr id="2" name="群組 1"/>
          <p:cNvGrpSpPr/>
          <p:nvPr/>
        </p:nvGrpSpPr>
        <p:grpSpPr>
          <a:xfrm>
            <a:off x="251520" y="561181"/>
            <a:ext cx="8753227" cy="6028333"/>
            <a:chOff x="-4763" y="95250"/>
            <a:chExt cx="9148763" cy="6481763"/>
          </a:xfrm>
        </p:grpSpPr>
        <p:sp>
          <p:nvSpPr>
            <p:cNvPr id="40966" name="Text Box 4"/>
            <p:cNvSpPr txBox="1">
              <a:spLocks noChangeArrowheads="1"/>
            </p:cNvSpPr>
            <p:nvPr/>
          </p:nvSpPr>
          <p:spPr bwMode="auto">
            <a:xfrm>
              <a:off x="152400" y="854075"/>
              <a:ext cx="680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en-US" altLang="en-US" sz="1800">
                  <a:solidFill>
                    <a:schemeClr val="tx1"/>
                  </a:solidFill>
                  <a:latin typeface="Lucida Sans Unicode" panose="020B0602030504020204" pitchFamily="34" charset="0"/>
                </a:rPr>
                <a:t> Latency constraints: 7cc’s; Start w/ 1 + (1 cc); 1 X (2 cc’s)</a:t>
              </a:r>
            </a:p>
          </p:txBody>
        </p:sp>
        <p:grpSp>
          <p:nvGrpSpPr>
            <p:cNvPr id="40967" name="Group 193"/>
            <p:cNvGrpSpPr>
              <a:grpSpLocks/>
            </p:cNvGrpSpPr>
            <p:nvPr/>
          </p:nvGrpSpPr>
          <p:grpSpPr bwMode="auto">
            <a:xfrm>
              <a:off x="0" y="1209675"/>
              <a:ext cx="4400550" cy="2693988"/>
              <a:chOff x="2924" y="2391"/>
              <a:chExt cx="2772" cy="1697"/>
            </a:xfrm>
          </p:grpSpPr>
          <p:sp>
            <p:nvSpPr>
              <p:cNvPr id="41076" name="Oval 194"/>
              <p:cNvSpPr>
                <a:spLocks noChangeArrowheads="1"/>
              </p:cNvSpPr>
              <p:nvPr/>
            </p:nvSpPr>
            <p:spPr bwMode="auto">
              <a:xfrm>
                <a:off x="3086" y="2561"/>
                <a:ext cx="379" cy="40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1077" name="Picture 1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 y="2473"/>
                <a:ext cx="2772" cy="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78" name="Oval 196"/>
              <p:cNvSpPr>
                <a:spLocks noChangeArrowheads="1"/>
              </p:cNvSpPr>
              <p:nvPr/>
            </p:nvSpPr>
            <p:spPr bwMode="auto">
              <a:xfrm>
                <a:off x="4691" y="3735"/>
                <a:ext cx="205" cy="189"/>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1079" name="Line 197"/>
              <p:cNvSpPr>
                <a:spLocks noChangeShapeType="1"/>
              </p:cNvSpPr>
              <p:nvPr/>
            </p:nvSpPr>
            <p:spPr bwMode="auto">
              <a:xfrm>
                <a:off x="4008" y="3738"/>
                <a:ext cx="683" cy="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80" name="Line 198"/>
              <p:cNvSpPr>
                <a:spLocks noChangeShapeType="1"/>
              </p:cNvSpPr>
              <p:nvPr/>
            </p:nvSpPr>
            <p:spPr bwMode="auto">
              <a:xfrm flipH="1">
                <a:off x="4806" y="3186"/>
                <a:ext cx="74" cy="5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81" name="Line 199"/>
              <p:cNvSpPr>
                <a:spLocks noChangeShapeType="1"/>
              </p:cNvSpPr>
              <p:nvPr/>
            </p:nvSpPr>
            <p:spPr bwMode="auto">
              <a:xfrm flipH="1">
                <a:off x="4888" y="3195"/>
                <a:ext cx="519" cy="6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82" name="Text Box 200"/>
              <p:cNvSpPr txBox="1">
                <a:spLocks noChangeArrowheads="1"/>
              </p:cNvSpPr>
              <p:nvPr/>
            </p:nvSpPr>
            <p:spPr bwMode="auto">
              <a:xfrm>
                <a:off x="4848" y="3778"/>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1083" name="Text Box 201"/>
              <p:cNvSpPr txBox="1">
                <a:spLocks noChangeArrowheads="1"/>
              </p:cNvSpPr>
              <p:nvPr/>
            </p:nvSpPr>
            <p:spPr bwMode="auto">
              <a:xfrm>
                <a:off x="4079" y="353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1084" name="Text Box 202"/>
              <p:cNvSpPr txBox="1">
                <a:spLocks noChangeArrowheads="1"/>
              </p:cNvSpPr>
              <p:nvPr/>
            </p:nvSpPr>
            <p:spPr bwMode="auto">
              <a:xfrm>
                <a:off x="4934" y="3074"/>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1085" name="Text Box 203"/>
              <p:cNvSpPr txBox="1">
                <a:spLocks noChangeArrowheads="1"/>
              </p:cNvSpPr>
              <p:nvPr/>
            </p:nvSpPr>
            <p:spPr bwMode="auto">
              <a:xfrm>
                <a:off x="5476" y="302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1086" name="Text Box 204"/>
              <p:cNvSpPr txBox="1">
                <a:spLocks noChangeArrowheads="1"/>
              </p:cNvSpPr>
              <p:nvPr/>
            </p:nvSpPr>
            <p:spPr bwMode="auto">
              <a:xfrm>
                <a:off x="4794" y="2449"/>
                <a:ext cx="3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5/1</a:t>
                </a:r>
              </a:p>
            </p:txBody>
          </p:sp>
          <p:sp>
            <p:nvSpPr>
              <p:cNvPr id="41087" name="Text Box 205"/>
              <p:cNvSpPr txBox="1">
                <a:spLocks noChangeArrowheads="1"/>
              </p:cNvSpPr>
              <p:nvPr/>
            </p:nvSpPr>
            <p:spPr bwMode="auto">
              <a:xfrm>
                <a:off x="3557" y="330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1088" name="Text Box 206"/>
              <p:cNvSpPr txBox="1">
                <a:spLocks noChangeArrowheads="1"/>
              </p:cNvSpPr>
              <p:nvPr/>
            </p:nvSpPr>
            <p:spPr bwMode="auto">
              <a:xfrm>
                <a:off x="4348" y="303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1089" name="Text Box 207"/>
              <p:cNvSpPr txBox="1">
                <a:spLocks noChangeArrowheads="1"/>
              </p:cNvSpPr>
              <p:nvPr/>
            </p:nvSpPr>
            <p:spPr bwMode="auto">
              <a:xfrm>
                <a:off x="3632" y="3043"/>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4/0</a:t>
                </a:r>
              </a:p>
            </p:txBody>
          </p:sp>
          <p:sp>
            <p:nvSpPr>
              <p:cNvPr id="41090" name="Text Box 208"/>
              <p:cNvSpPr txBox="1">
                <a:spLocks noChangeArrowheads="1"/>
              </p:cNvSpPr>
              <p:nvPr/>
            </p:nvSpPr>
            <p:spPr bwMode="auto">
              <a:xfrm>
                <a:off x="3126" y="2391"/>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1091" name="Text Box 209"/>
              <p:cNvSpPr txBox="1">
                <a:spLocks noChangeArrowheads="1"/>
              </p:cNvSpPr>
              <p:nvPr/>
            </p:nvSpPr>
            <p:spPr bwMode="auto">
              <a:xfrm>
                <a:off x="3666" y="2397"/>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1092" name="Text Box 210"/>
              <p:cNvSpPr txBox="1">
                <a:spLocks noChangeArrowheads="1"/>
              </p:cNvSpPr>
              <p:nvPr/>
            </p:nvSpPr>
            <p:spPr bwMode="auto">
              <a:xfrm>
                <a:off x="4165" y="2395"/>
                <a:ext cx="3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a:t>
                </a:r>
              </a:p>
            </p:txBody>
          </p:sp>
          <p:sp>
            <p:nvSpPr>
              <p:cNvPr id="41093" name="Oval 211"/>
              <p:cNvSpPr>
                <a:spLocks noChangeArrowheads="1"/>
              </p:cNvSpPr>
              <p:nvPr/>
            </p:nvSpPr>
            <p:spPr bwMode="auto">
              <a:xfrm>
                <a:off x="3037" y="2569"/>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94" name="Oval 212"/>
              <p:cNvSpPr>
                <a:spLocks noChangeArrowheads="1"/>
              </p:cNvSpPr>
              <p:nvPr/>
            </p:nvSpPr>
            <p:spPr bwMode="auto">
              <a:xfrm>
                <a:off x="5232" y="2574"/>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95" name="Oval 213"/>
              <p:cNvSpPr>
                <a:spLocks noChangeArrowheads="1"/>
              </p:cNvSpPr>
              <p:nvPr/>
            </p:nvSpPr>
            <p:spPr bwMode="auto">
              <a:xfrm>
                <a:off x="3494" y="2579"/>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96" name="Oval 214"/>
              <p:cNvSpPr>
                <a:spLocks noChangeArrowheads="1"/>
              </p:cNvSpPr>
              <p:nvPr/>
            </p:nvSpPr>
            <p:spPr bwMode="auto">
              <a:xfrm>
                <a:off x="5195" y="2980"/>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97" name="Text Box 215"/>
              <p:cNvSpPr txBox="1">
                <a:spLocks noChangeArrowheads="1"/>
              </p:cNvSpPr>
              <p:nvPr/>
            </p:nvSpPr>
            <p:spPr bwMode="auto">
              <a:xfrm>
                <a:off x="3241" y="2583"/>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1098" name="Text Box 216"/>
              <p:cNvSpPr txBox="1">
                <a:spLocks noChangeArrowheads="1"/>
              </p:cNvSpPr>
              <p:nvPr/>
            </p:nvSpPr>
            <p:spPr bwMode="auto">
              <a:xfrm>
                <a:off x="5188" y="266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1099" name="Text Box 217"/>
              <p:cNvSpPr txBox="1">
                <a:spLocks noChangeArrowheads="1"/>
              </p:cNvSpPr>
              <p:nvPr/>
            </p:nvSpPr>
            <p:spPr bwMode="auto">
              <a:xfrm>
                <a:off x="5358" y="3186"/>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1100" name="Text Box 218"/>
              <p:cNvSpPr txBox="1">
                <a:spLocks noChangeArrowheads="1"/>
              </p:cNvSpPr>
              <p:nvPr/>
            </p:nvSpPr>
            <p:spPr bwMode="auto">
              <a:xfrm>
                <a:off x="3718" y="268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1101" name="Text Box 219"/>
              <p:cNvSpPr txBox="1">
                <a:spLocks noChangeArrowheads="1"/>
              </p:cNvSpPr>
              <p:nvPr/>
            </p:nvSpPr>
            <p:spPr bwMode="auto">
              <a:xfrm>
                <a:off x="3149" y="3813"/>
                <a:ext cx="62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2)</a:t>
                </a:r>
              </a:p>
            </p:txBody>
          </p:sp>
          <p:sp>
            <p:nvSpPr>
              <p:cNvPr id="41102" name="Text Box 220"/>
              <p:cNvSpPr txBox="1">
                <a:spLocks noChangeArrowheads="1"/>
              </p:cNvSpPr>
              <p:nvPr/>
            </p:nvSpPr>
            <p:spPr bwMode="auto">
              <a:xfrm>
                <a:off x="4177" y="3857"/>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4</a:t>
                </a:r>
              </a:p>
            </p:txBody>
          </p:sp>
          <p:sp>
            <p:nvSpPr>
              <p:cNvPr id="41103" name="Oval 221"/>
              <p:cNvSpPr>
                <a:spLocks noChangeArrowheads="1"/>
              </p:cNvSpPr>
              <p:nvPr/>
            </p:nvSpPr>
            <p:spPr bwMode="auto">
              <a:xfrm>
                <a:off x="4076" y="2569"/>
                <a:ext cx="378" cy="395"/>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104" name="Oval 222"/>
              <p:cNvSpPr>
                <a:spLocks noChangeArrowheads="1"/>
              </p:cNvSpPr>
              <p:nvPr/>
            </p:nvSpPr>
            <p:spPr bwMode="auto">
              <a:xfrm>
                <a:off x="3235" y="2913"/>
                <a:ext cx="378" cy="39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grpSp>
        <p:grpSp>
          <p:nvGrpSpPr>
            <p:cNvPr id="40968" name="Group 223"/>
            <p:cNvGrpSpPr>
              <a:grpSpLocks/>
            </p:cNvGrpSpPr>
            <p:nvPr/>
          </p:nvGrpSpPr>
          <p:grpSpPr bwMode="auto">
            <a:xfrm>
              <a:off x="7129463" y="95250"/>
              <a:ext cx="1816100" cy="1193800"/>
              <a:chOff x="4491" y="60"/>
              <a:chExt cx="1144" cy="752"/>
            </a:xfrm>
          </p:grpSpPr>
          <p:sp>
            <p:nvSpPr>
              <p:cNvPr id="41069" name="Oval 224"/>
              <p:cNvSpPr>
                <a:spLocks noChangeArrowheads="1"/>
              </p:cNvSpPr>
              <p:nvPr/>
            </p:nvSpPr>
            <p:spPr bwMode="auto">
              <a:xfrm>
                <a:off x="4730" y="60"/>
                <a:ext cx="197" cy="18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70" name="Oval 225"/>
              <p:cNvSpPr>
                <a:spLocks noChangeArrowheads="1"/>
              </p:cNvSpPr>
              <p:nvPr/>
            </p:nvSpPr>
            <p:spPr bwMode="auto">
              <a:xfrm>
                <a:off x="4730" y="305"/>
                <a:ext cx="197" cy="189"/>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71" name="Oval 226"/>
              <p:cNvSpPr>
                <a:spLocks noChangeArrowheads="1"/>
              </p:cNvSpPr>
              <p:nvPr/>
            </p:nvSpPr>
            <p:spPr bwMode="auto">
              <a:xfrm>
                <a:off x="4731" y="559"/>
                <a:ext cx="197" cy="189"/>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72" name="Text Box 227"/>
              <p:cNvSpPr txBox="1">
                <a:spLocks noChangeArrowheads="1"/>
              </p:cNvSpPr>
              <p:nvPr/>
            </p:nvSpPr>
            <p:spPr bwMode="auto">
              <a:xfrm>
                <a:off x="4894" y="64"/>
                <a:ext cx="7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Scheduled</a:t>
                </a:r>
              </a:p>
            </p:txBody>
          </p:sp>
          <p:sp>
            <p:nvSpPr>
              <p:cNvPr id="41073" name="Text Box 228"/>
              <p:cNvSpPr txBox="1">
                <a:spLocks noChangeArrowheads="1"/>
              </p:cNvSpPr>
              <p:nvPr/>
            </p:nvSpPr>
            <p:spPr bwMode="auto">
              <a:xfrm>
                <a:off x="4915" y="316"/>
                <a:ext cx="63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Running</a:t>
                </a:r>
              </a:p>
            </p:txBody>
          </p:sp>
          <p:sp>
            <p:nvSpPr>
              <p:cNvPr id="41074" name="Text Box 229"/>
              <p:cNvSpPr txBox="1">
                <a:spLocks noChangeArrowheads="1"/>
              </p:cNvSpPr>
              <p:nvPr/>
            </p:nvSpPr>
            <p:spPr bwMode="auto">
              <a:xfrm>
                <a:off x="4940" y="568"/>
                <a:ext cx="4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Done</a:t>
                </a:r>
              </a:p>
            </p:txBody>
          </p:sp>
          <p:sp>
            <p:nvSpPr>
              <p:cNvPr id="41075" name="Text Box 230"/>
              <p:cNvSpPr txBox="1">
                <a:spLocks noChangeArrowheads="1"/>
              </p:cNvSpPr>
              <p:nvPr/>
            </p:nvSpPr>
            <p:spPr bwMode="auto">
              <a:xfrm>
                <a:off x="4491" y="64"/>
                <a:ext cx="187"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b="1">
                    <a:solidFill>
                      <a:schemeClr val="tx1"/>
                    </a:solidFill>
                    <a:latin typeface="Lucida Sans Unicode" panose="020B0602030504020204" pitchFamily="34" charset="0"/>
                  </a:rPr>
                  <a:t>L</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E</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G</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E</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N</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D</a:t>
                </a:r>
              </a:p>
            </p:txBody>
          </p:sp>
        </p:grpSp>
        <p:grpSp>
          <p:nvGrpSpPr>
            <p:cNvPr id="40969" name="Group 262"/>
            <p:cNvGrpSpPr>
              <a:grpSpLocks/>
            </p:cNvGrpSpPr>
            <p:nvPr/>
          </p:nvGrpSpPr>
          <p:grpSpPr bwMode="auto">
            <a:xfrm>
              <a:off x="4743450" y="1219200"/>
              <a:ext cx="4400550" cy="2693988"/>
              <a:chOff x="2988" y="768"/>
              <a:chExt cx="2772" cy="1697"/>
            </a:xfrm>
          </p:grpSpPr>
          <p:sp>
            <p:nvSpPr>
              <p:cNvPr id="41039" name="Oval 232"/>
              <p:cNvSpPr>
                <a:spLocks noChangeArrowheads="1"/>
              </p:cNvSpPr>
              <p:nvPr/>
            </p:nvSpPr>
            <p:spPr bwMode="auto">
              <a:xfrm>
                <a:off x="3150" y="938"/>
                <a:ext cx="379" cy="40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1040" name="Picture 2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 y="850"/>
                <a:ext cx="2772" cy="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1" name="Oval 234"/>
              <p:cNvSpPr>
                <a:spLocks noChangeArrowheads="1"/>
              </p:cNvSpPr>
              <p:nvPr/>
            </p:nvSpPr>
            <p:spPr bwMode="auto">
              <a:xfrm>
                <a:off x="4755" y="2112"/>
                <a:ext cx="205" cy="189"/>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1042" name="Line 235"/>
              <p:cNvSpPr>
                <a:spLocks noChangeShapeType="1"/>
              </p:cNvSpPr>
              <p:nvPr/>
            </p:nvSpPr>
            <p:spPr bwMode="auto">
              <a:xfrm>
                <a:off x="4072" y="2115"/>
                <a:ext cx="683" cy="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43" name="Line 236"/>
              <p:cNvSpPr>
                <a:spLocks noChangeShapeType="1"/>
              </p:cNvSpPr>
              <p:nvPr/>
            </p:nvSpPr>
            <p:spPr bwMode="auto">
              <a:xfrm flipH="1">
                <a:off x="4870" y="1563"/>
                <a:ext cx="74" cy="5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44" name="Line 237"/>
              <p:cNvSpPr>
                <a:spLocks noChangeShapeType="1"/>
              </p:cNvSpPr>
              <p:nvPr/>
            </p:nvSpPr>
            <p:spPr bwMode="auto">
              <a:xfrm flipH="1">
                <a:off x="4952" y="1572"/>
                <a:ext cx="519" cy="6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45" name="Text Box 238"/>
              <p:cNvSpPr txBox="1">
                <a:spLocks noChangeArrowheads="1"/>
              </p:cNvSpPr>
              <p:nvPr/>
            </p:nvSpPr>
            <p:spPr bwMode="auto">
              <a:xfrm>
                <a:off x="4912" y="2155"/>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1046" name="Text Box 239"/>
              <p:cNvSpPr txBox="1">
                <a:spLocks noChangeArrowheads="1"/>
              </p:cNvSpPr>
              <p:nvPr/>
            </p:nvSpPr>
            <p:spPr bwMode="auto">
              <a:xfrm>
                <a:off x="4143" y="1907"/>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1047" name="Text Box 240"/>
              <p:cNvSpPr txBox="1">
                <a:spLocks noChangeArrowheads="1"/>
              </p:cNvSpPr>
              <p:nvPr/>
            </p:nvSpPr>
            <p:spPr bwMode="auto">
              <a:xfrm>
                <a:off x="4998" y="1451"/>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1048" name="Text Box 241"/>
              <p:cNvSpPr txBox="1">
                <a:spLocks noChangeArrowheads="1"/>
              </p:cNvSpPr>
              <p:nvPr/>
            </p:nvSpPr>
            <p:spPr bwMode="auto">
              <a:xfrm>
                <a:off x="5540" y="1399"/>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1049" name="Text Box 242"/>
              <p:cNvSpPr txBox="1">
                <a:spLocks noChangeArrowheads="1"/>
              </p:cNvSpPr>
              <p:nvPr/>
            </p:nvSpPr>
            <p:spPr bwMode="auto">
              <a:xfrm>
                <a:off x="4858" y="826"/>
                <a:ext cx="3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5/0</a:t>
                </a:r>
              </a:p>
            </p:txBody>
          </p:sp>
          <p:sp>
            <p:nvSpPr>
              <p:cNvPr id="41050" name="Text Box 243"/>
              <p:cNvSpPr txBox="1">
                <a:spLocks noChangeArrowheads="1"/>
              </p:cNvSpPr>
              <p:nvPr/>
            </p:nvSpPr>
            <p:spPr bwMode="auto">
              <a:xfrm>
                <a:off x="3621" y="1679"/>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1051" name="Text Box 244"/>
              <p:cNvSpPr txBox="1">
                <a:spLocks noChangeArrowheads="1"/>
              </p:cNvSpPr>
              <p:nvPr/>
            </p:nvSpPr>
            <p:spPr bwMode="auto">
              <a:xfrm>
                <a:off x="4356" y="1407"/>
                <a:ext cx="3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5/0</a:t>
                </a:r>
              </a:p>
            </p:txBody>
          </p:sp>
          <p:sp>
            <p:nvSpPr>
              <p:cNvPr id="41052" name="Text Box 245"/>
              <p:cNvSpPr txBox="1">
                <a:spLocks noChangeArrowheads="1"/>
              </p:cNvSpPr>
              <p:nvPr/>
            </p:nvSpPr>
            <p:spPr bwMode="auto">
              <a:xfrm>
                <a:off x="3696" y="142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41053" name="Text Box 246"/>
              <p:cNvSpPr txBox="1">
                <a:spLocks noChangeArrowheads="1"/>
              </p:cNvSpPr>
              <p:nvPr/>
            </p:nvSpPr>
            <p:spPr bwMode="auto">
              <a:xfrm>
                <a:off x="3190" y="768"/>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1054" name="Text Box 247"/>
              <p:cNvSpPr txBox="1">
                <a:spLocks noChangeArrowheads="1"/>
              </p:cNvSpPr>
              <p:nvPr/>
            </p:nvSpPr>
            <p:spPr bwMode="auto">
              <a:xfrm>
                <a:off x="3730" y="774"/>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1055" name="Text Box 248"/>
              <p:cNvSpPr txBox="1">
                <a:spLocks noChangeArrowheads="1"/>
              </p:cNvSpPr>
              <p:nvPr/>
            </p:nvSpPr>
            <p:spPr bwMode="auto">
              <a:xfrm>
                <a:off x="4229" y="772"/>
                <a:ext cx="3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a:t>
                </a:r>
              </a:p>
            </p:txBody>
          </p:sp>
          <p:sp>
            <p:nvSpPr>
              <p:cNvPr id="41056" name="Oval 249"/>
              <p:cNvSpPr>
                <a:spLocks noChangeArrowheads="1"/>
              </p:cNvSpPr>
              <p:nvPr/>
            </p:nvSpPr>
            <p:spPr bwMode="auto">
              <a:xfrm>
                <a:off x="3101" y="946"/>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57" name="Oval 250"/>
              <p:cNvSpPr>
                <a:spLocks noChangeArrowheads="1"/>
              </p:cNvSpPr>
              <p:nvPr/>
            </p:nvSpPr>
            <p:spPr bwMode="auto">
              <a:xfrm>
                <a:off x="5296" y="951"/>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58" name="Oval 251"/>
              <p:cNvSpPr>
                <a:spLocks noChangeArrowheads="1"/>
              </p:cNvSpPr>
              <p:nvPr/>
            </p:nvSpPr>
            <p:spPr bwMode="auto">
              <a:xfrm>
                <a:off x="3558" y="956"/>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59" name="Oval 252"/>
              <p:cNvSpPr>
                <a:spLocks noChangeArrowheads="1"/>
              </p:cNvSpPr>
              <p:nvPr/>
            </p:nvSpPr>
            <p:spPr bwMode="auto">
              <a:xfrm>
                <a:off x="5259" y="1357"/>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60" name="Text Box 253"/>
              <p:cNvSpPr txBox="1">
                <a:spLocks noChangeArrowheads="1"/>
              </p:cNvSpPr>
              <p:nvPr/>
            </p:nvSpPr>
            <p:spPr bwMode="auto">
              <a:xfrm>
                <a:off x="3305" y="96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1061" name="Text Box 254"/>
              <p:cNvSpPr txBox="1">
                <a:spLocks noChangeArrowheads="1"/>
              </p:cNvSpPr>
              <p:nvPr/>
            </p:nvSpPr>
            <p:spPr bwMode="auto">
              <a:xfrm>
                <a:off x="5252" y="1039"/>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1062" name="Text Box 255"/>
              <p:cNvSpPr txBox="1">
                <a:spLocks noChangeArrowheads="1"/>
              </p:cNvSpPr>
              <p:nvPr/>
            </p:nvSpPr>
            <p:spPr bwMode="auto">
              <a:xfrm>
                <a:off x="5422" y="1563"/>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1063" name="Text Box 256"/>
              <p:cNvSpPr txBox="1">
                <a:spLocks noChangeArrowheads="1"/>
              </p:cNvSpPr>
              <p:nvPr/>
            </p:nvSpPr>
            <p:spPr bwMode="auto">
              <a:xfrm>
                <a:off x="3782" y="1059"/>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1064" name="Text Box 257"/>
              <p:cNvSpPr txBox="1">
                <a:spLocks noChangeArrowheads="1"/>
              </p:cNvSpPr>
              <p:nvPr/>
            </p:nvSpPr>
            <p:spPr bwMode="auto">
              <a:xfrm>
                <a:off x="3213" y="2190"/>
                <a:ext cx="62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3)</a:t>
                </a:r>
              </a:p>
            </p:txBody>
          </p:sp>
          <p:sp>
            <p:nvSpPr>
              <p:cNvPr id="41065" name="Text Box 258"/>
              <p:cNvSpPr txBox="1">
                <a:spLocks noChangeArrowheads="1"/>
              </p:cNvSpPr>
              <p:nvPr/>
            </p:nvSpPr>
            <p:spPr bwMode="auto">
              <a:xfrm>
                <a:off x="4241" y="2234"/>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5</a:t>
                </a:r>
              </a:p>
            </p:txBody>
          </p:sp>
          <p:sp>
            <p:nvSpPr>
              <p:cNvPr id="41066" name="Oval 259"/>
              <p:cNvSpPr>
                <a:spLocks noChangeArrowheads="1"/>
              </p:cNvSpPr>
              <p:nvPr/>
            </p:nvSpPr>
            <p:spPr bwMode="auto">
              <a:xfrm>
                <a:off x="4140" y="946"/>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67" name="Oval 260"/>
              <p:cNvSpPr>
                <a:spLocks noChangeArrowheads="1"/>
              </p:cNvSpPr>
              <p:nvPr/>
            </p:nvSpPr>
            <p:spPr bwMode="auto">
              <a:xfrm>
                <a:off x="3299" y="1290"/>
                <a:ext cx="378" cy="395"/>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68" name="Freeform 261"/>
              <p:cNvSpPr>
                <a:spLocks/>
              </p:cNvSpPr>
              <p:nvPr/>
            </p:nvSpPr>
            <p:spPr bwMode="auto">
              <a:xfrm>
                <a:off x="3965" y="947"/>
                <a:ext cx="1292" cy="793"/>
              </a:xfrm>
              <a:custGeom>
                <a:avLst/>
                <a:gdLst>
                  <a:gd name="T0" fmla="*/ 141 w 1292"/>
                  <a:gd name="T1" fmla="*/ 509 h 793"/>
                  <a:gd name="T2" fmla="*/ 915 w 1292"/>
                  <a:gd name="T3" fmla="*/ 57 h 793"/>
                  <a:gd name="T4" fmla="*/ 1203 w 1292"/>
                  <a:gd name="T5" fmla="*/ 164 h 793"/>
                  <a:gd name="T6" fmla="*/ 380 w 1292"/>
                  <a:gd name="T7" fmla="*/ 707 h 793"/>
                  <a:gd name="T8" fmla="*/ 67 w 1292"/>
                  <a:gd name="T9" fmla="*/ 682 h 793"/>
                  <a:gd name="T10" fmla="*/ 141 w 1292"/>
                  <a:gd name="T11" fmla="*/ 509 h 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2" h="793">
                    <a:moveTo>
                      <a:pt x="141" y="509"/>
                    </a:moveTo>
                    <a:cubicBezTo>
                      <a:pt x="282" y="405"/>
                      <a:pt x="738" y="114"/>
                      <a:pt x="915" y="57"/>
                    </a:cubicBezTo>
                    <a:cubicBezTo>
                      <a:pt x="1092" y="0"/>
                      <a:pt x="1292" y="56"/>
                      <a:pt x="1203" y="164"/>
                    </a:cubicBezTo>
                    <a:cubicBezTo>
                      <a:pt x="1114" y="272"/>
                      <a:pt x="569" y="621"/>
                      <a:pt x="380" y="707"/>
                    </a:cubicBezTo>
                    <a:cubicBezTo>
                      <a:pt x="191" y="793"/>
                      <a:pt x="104" y="715"/>
                      <a:pt x="67" y="682"/>
                    </a:cubicBezTo>
                    <a:cubicBezTo>
                      <a:pt x="30" y="649"/>
                      <a:pt x="0" y="613"/>
                      <a:pt x="141" y="509"/>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40970" name="AutoShape 118"/>
            <p:cNvSpPr>
              <a:spLocks noChangeArrowheads="1"/>
            </p:cNvSpPr>
            <p:nvPr/>
          </p:nvSpPr>
          <p:spPr bwMode="auto">
            <a:xfrm>
              <a:off x="4365625" y="2425700"/>
              <a:ext cx="560388" cy="430213"/>
            </a:xfrm>
            <a:prstGeom prst="rightArrow">
              <a:avLst>
                <a:gd name="adj1" fmla="val 50000"/>
                <a:gd name="adj2" fmla="val 32565"/>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+1cc</a:t>
              </a:r>
            </a:p>
          </p:txBody>
        </p:sp>
        <p:grpSp>
          <p:nvGrpSpPr>
            <p:cNvPr id="40971" name="Group 296"/>
            <p:cNvGrpSpPr>
              <a:grpSpLocks/>
            </p:cNvGrpSpPr>
            <p:nvPr/>
          </p:nvGrpSpPr>
          <p:grpSpPr bwMode="auto">
            <a:xfrm>
              <a:off x="-4763" y="3859213"/>
              <a:ext cx="4400551" cy="2693987"/>
              <a:chOff x="-3" y="2431"/>
              <a:chExt cx="2772" cy="1697"/>
            </a:xfrm>
          </p:grpSpPr>
          <p:sp>
            <p:nvSpPr>
              <p:cNvPr id="41008" name="Oval 264"/>
              <p:cNvSpPr>
                <a:spLocks noChangeArrowheads="1"/>
              </p:cNvSpPr>
              <p:nvPr/>
            </p:nvSpPr>
            <p:spPr bwMode="auto">
              <a:xfrm>
                <a:off x="159" y="2601"/>
                <a:ext cx="379" cy="40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1009" name="Picture 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2513"/>
                <a:ext cx="2772" cy="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0" name="Oval 266"/>
              <p:cNvSpPr>
                <a:spLocks noChangeArrowheads="1"/>
              </p:cNvSpPr>
              <p:nvPr/>
            </p:nvSpPr>
            <p:spPr bwMode="auto">
              <a:xfrm>
                <a:off x="1764" y="3775"/>
                <a:ext cx="205" cy="189"/>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1011" name="Line 267"/>
              <p:cNvSpPr>
                <a:spLocks noChangeShapeType="1"/>
              </p:cNvSpPr>
              <p:nvPr/>
            </p:nvSpPr>
            <p:spPr bwMode="auto">
              <a:xfrm>
                <a:off x="1081" y="3778"/>
                <a:ext cx="683" cy="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12" name="Line 268"/>
              <p:cNvSpPr>
                <a:spLocks noChangeShapeType="1"/>
              </p:cNvSpPr>
              <p:nvPr/>
            </p:nvSpPr>
            <p:spPr bwMode="auto">
              <a:xfrm flipH="1">
                <a:off x="1879" y="3226"/>
                <a:ext cx="74" cy="5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13" name="Line 269"/>
              <p:cNvSpPr>
                <a:spLocks noChangeShapeType="1"/>
              </p:cNvSpPr>
              <p:nvPr/>
            </p:nvSpPr>
            <p:spPr bwMode="auto">
              <a:xfrm flipH="1">
                <a:off x="1961" y="3235"/>
                <a:ext cx="519" cy="6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14" name="Text Box 270"/>
              <p:cNvSpPr txBox="1">
                <a:spLocks noChangeArrowheads="1"/>
              </p:cNvSpPr>
              <p:nvPr/>
            </p:nvSpPr>
            <p:spPr bwMode="auto">
              <a:xfrm>
                <a:off x="1921" y="3818"/>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1015" name="Text Box 271"/>
              <p:cNvSpPr txBox="1">
                <a:spLocks noChangeArrowheads="1"/>
              </p:cNvSpPr>
              <p:nvPr/>
            </p:nvSpPr>
            <p:spPr bwMode="auto">
              <a:xfrm>
                <a:off x="1152" y="357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1016" name="Text Box 272"/>
              <p:cNvSpPr txBox="1">
                <a:spLocks noChangeArrowheads="1"/>
              </p:cNvSpPr>
              <p:nvPr/>
            </p:nvSpPr>
            <p:spPr bwMode="auto">
              <a:xfrm>
                <a:off x="2007" y="3114"/>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1017" name="Text Box 273"/>
              <p:cNvSpPr txBox="1">
                <a:spLocks noChangeArrowheads="1"/>
              </p:cNvSpPr>
              <p:nvPr/>
            </p:nvSpPr>
            <p:spPr bwMode="auto">
              <a:xfrm>
                <a:off x="2549" y="306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1018" name="Text Box 274"/>
              <p:cNvSpPr txBox="1">
                <a:spLocks noChangeArrowheads="1"/>
              </p:cNvSpPr>
              <p:nvPr/>
            </p:nvSpPr>
            <p:spPr bwMode="auto">
              <a:xfrm>
                <a:off x="1867" y="2489"/>
                <a:ext cx="3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5/0</a:t>
                </a:r>
              </a:p>
            </p:txBody>
          </p:sp>
          <p:sp>
            <p:nvSpPr>
              <p:cNvPr id="41019" name="Text Box 275"/>
              <p:cNvSpPr txBox="1">
                <a:spLocks noChangeArrowheads="1"/>
              </p:cNvSpPr>
              <p:nvPr/>
            </p:nvSpPr>
            <p:spPr bwMode="auto">
              <a:xfrm>
                <a:off x="566" y="3342"/>
                <a:ext cx="3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6/0</a:t>
                </a:r>
              </a:p>
            </p:txBody>
          </p:sp>
          <p:sp>
            <p:nvSpPr>
              <p:cNvPr id="41020" name="Text Box 276"/>
              <p:cNvSpPr txBox="1">
                <a:spLocks noChangeArrowheads="1"/>
              </p:cNvSpPr>
              <p:nvPr/>
            </p:nvSpPr>
            <p:spPr bwMode="auto">
              <a:xfrm>
                <a:off x="1365" y="3070"/>
                <a:ext cx="3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5/0</a:t>
                </a:r>
              </a:p>
            </p:txBody>
          </p:sp>
          <p:sp>
            <p:nvSpPr>
              <p:cNvPr id="41021" name="Text Box 277"/>
              <p:cNvSpPr txBox="1">
                <a:spLocks noChangeArrowheads="1"/>
              </p:cNvSpPr>
              <p:nvPr/>
            </p:nvSpPr>
            <p:spPr bwMode="auto">
              <a:xfrm>
                <a:off x="705" y="3083"/>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41022" name="Text Box 278"/>
              <p:cNvSpPr txBox="1">
                <a:spLocks noChangeArrowheads="1"/>
              </p:cNvSpPr>
              <p:nvPr/>
            </p:nvSpPr>
            <p:spPr bwMode="auto">
              <a:xfrm>
                <a:off x="199" y="2431"/>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1023" name="Text Box 279"/>
              <p:cNvSpPr txBox="1">
                <a:spLocks noChangeArrowheads="1"/>
              </p:cNvSpPr>
              <p:nvPr/>
            </p:nvSpPr>
            <p:spPr bwMode="auto">
              <a:xfrm>
                <a:off x="739" y="2437"/>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1024" name="Text Box 280"/>
              <p:cNvSpPr txBox="1">
                <a:spLocks noChangeArrowheads="1"/>
              </p:cNvSpPr>
              <p:nvPr/>
            </p:nvSpPr>
            <p:spPr bwMode="auto">
              <a:xfrm>
                <a:off x="1238" y="2435"/>
                <a:ext cx="3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a:t>
                </a:r>
              </a:p>
            </p:txBody>
          </p:sp>
          <p:sp>
            <p:nvSpPr>
              <p:cNvPr id="41025" name="Oval 281"/>
              <p:cNvSpPr>
                <a:spLocks noChangeArrowheads="1"/>
              </p:cNvSpPr>
              <p:nvPr/>
            </p:nvSpPr>
            <p:spPr bwMode="auto">
              <a:xfrm>
                <a:off x="110" y="2609"/>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26" name="Oval 282"/>
              <p:cNvSpPr>
                <a:spLocks noChangeArrowheads="1"/>
              </p:cNvSpPr>
              <p:nvPr/>
            </p:nvSpPr>
            <p:spPr bwMode="auto">
              <a:xfrm>
                <a:off x="2305" y="2614"/>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27" name="Oval 283"/>
              <p:cNvSpPr>
                <a:spLocks noChangeArrowheads="1"/>
              </p:cNvSpPr>
              <p:nvPr/>
            </p:nvSpPr>
            <p:spPr bwMode="auto">
              <a:xfrm>
                <a:off x="567" y="2619"/>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28" name="Oval 284"/>
              <p:cNvSpPr>
                <a:spLocks noChangeArrowheads="1"/>
              </p:cNvSpPr>
              <p:nvPr/>
            </p:nvSpPr>
            <p:spPr bwMode="auto">
              <a:xfrm>
                <a:off x="2268" y="3020"/>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29" name="Text Box 285"/>
              <p:cNvSpPr txBox="1">
                <a:spLocks noChangeArrowheads="1"/>
              </p:cNvSpPr>
              <p:nvPr/>
            </p:nvSpPr>
            <p:spPr bwMode="auto">
              <a:xfrm>
                <a:off x="314" y="2623"/>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1030" name="Text Box 286"/>
              <p:cNvSpPr txBox="1">
                <a:spLocks noChangeArrowheads="1"/>
              </p:cNvSpPr>
              <p:nvPr/>
            </p:nvSpPr>
            <p:spPr bwMode="auto">
              <a:xfrm>
                <a:off x="2261" y="270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1031" name="Text Box 287"/>
              <p:cNvSpPr txBox="1">
                <a:spLocks noChangeArrowheads="1"/>
              </p:cNvSpPr>
              <p:nvPr/>
            </p:nvSpPr>
            <p:spPr bwMode="auto">
              <a:xfrm>
                <a:off x="2431" y="3226"/>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1032" name="Text Box 288"/>
              <p:cNvSpPr txBox="1">
                <a:spLocks noChangeArrowheads="1"/>
              </p:cNvSpPr>
              <p:nvPr/>
            </p:nvSpPr>
            <p:spPr bwMode="auto">
              <a:xfrm>
                <a:off x="791" y="272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1033" name="Text Box 289"/>
              <p:cNvSpPr txBox="1">
                <a:spLocks noChangeArrowheads="1"/>
              </p:cNvSpPr>
              <p:nvPr/>
            </p:nvSpPr>
            <p:spPr bwMode="auto">
              <a:xfrm>
                <a:off x="222" y="3853"/>
                <a:ext cx="62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3)</a:t>
                </a:r>
              </a:p>
            </p:txBody>
          </p:sp>
          <p:sp>
            <p:nvSpPr>
              <p:cNvPr id="41034" name="Text Box 290"/>
              <p:cNvSpPr txBox="1">
                <a:spLocks noChangeArrowheads="1"/>
              </p:cNvSpPr>
              <p:nvPr/>
            </p:nvSpPr>
            <p:spPr bwMode="auto">
              <a:xfrm>
                <a:off x="1250" y="3897"/>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6</a:t>
                </a:r>
              </a:p>
            </p:txBody>
          </p:sp>
          <p:sp>
            <p:nvSpPr>
              <p:cNvPr id="41035" name="Oval 291"/>
              <p:cNvSpPr>
                <a:spLocks noChangeArrowheads="1"/>
              </p:cNvSpPr>
              <p:nvPr/>
            </p:nvSpPr>
            <p:spPr bwMode="auto">
              <a:xfrm>
                <a:off x="1149" y="2609"/>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36" name="Oval 292"/>
              <p:cNvSpPr>
                <a:spLocks noChangeArrowheads="1"/>
              </p:cNvSpPr>
              <p:nvPr/>
            </p:nvSpPr>
            <p:spPr bwMode="auto">
              <a:xfrm>
                <a:off x="308" y="2953"/>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37" name="Freeform 293"/>
              <p:cNvSpPr>
                <a:spLocks/>
              </p:cNvSpPr>
              <p:nvPr/>
            </p:nvSpPr>
            <p:spPr bwMode="auto">
              <a:xfrm>
                <a:off x="974" y="2610"/>
                <a:ext cx="1292" cy="793"/>
              </a:xfrm>
              <a:custGeom>
                <a:avLst/>
                <a:gdLst>
                  <a:gd name="T0" fmla="*/ 141 w 1292"/>
                  <a:gd name="T1" fmla="*/ 509 h 793"/>
                  <a:gd name="T2" fmla="*/ 915 w 1292"/>
                  <a:gd name="T3" fmla="*/ 57 h 793"/>
                  <a:gd name="T4" fmla="*/ 1203 w 1292"/>
                  <a:gd name="T5" fmla="*/ 164 h 793"/>
                  <a:gd name="T6" fmla="*/ 380 w 1292"/>
                  <a:gd name="T7" fmla="*/ 707 h 793"/>
                  <a:gd name="T8" fmla="*/ 67 w 1292"/>
                  <a:gd name="T9" fmla="*/ 682 h 793"/>
                  <a:gd name="T10" fmla="*/ 141 w 1292"/>
                  <a:gd name="T11" fmla="*/ 509 h 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2" h="793">
                    <a:moveTo>
                      <a:pt x="141" y="509"/>
                    </a:moveTo>
                    <a:cubicBezTo>
                      <a:pt x="282" y="405"/>
                      <a:pt x="738" y="114"/>
                      <a:pt x="915" y="57"/>
                    </a:cubicBezTo>
                    <a:cubicBezTo>
                      <a:pt x="1092" y="0"/>
                      <a:pt x="1292" y="56"/>
                      <a:pt x="1203" y="164"/>
                    </a:cubicBezTo>
                    <a:cubicBezTo>
                      <a:pt x="1114" y="272"/>
                      <a:pt x="569" y="621"/>
                      <a:pt x="380" y="707"/>
                    </a:cubicBezTo>
                    <a:cubicBezTo>
                      <a:pt x="191" y="793"/>
                      <a:pt x="104" y="715"/>
                      <a:pt x="67" y="682"/>
                    </a:cubicBezTo>
                    <a:cubicBezTo>
                      <a:pt x="30" y="649"/>
                      <a:pt x="0" y="613"/>
                      <a:pt x="141" y="509"/>
                    </a:cubicBezTo>
                    <a:close/>
                  </a:path>
                </a:pathLst>
              </a:custGeom>
              <a:noFill/>
              <a:ln w="28575"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38" name="Oval 295"/>
              <p:cNvSpPr>
                <a:spLocks noChangeArrowheads="1"/>
              </p:cNvSpPr>
              <p:nvPr/>
            </p:nvSpPr>
            <p:spPr bwMode="auto">
              <a:xfrm>
                <a:off x="310" y="3370"/>
                <a:ext cx="378" cy="39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grpSp>
        <p:sp>
          <p:nvSpPr>
            <p:cNvPr id="40972" name="Oval 298"/>
            <p:cNvSpPr>
              <a:spLocks noChangeArrowheads="1"/>
            </p:cNvSpPr>
            <p:nvPr/>
          </p:nvSpPr>
          <p:spPr bwMode="auto">
            <a:xfrm>
              <a:off x="4949825" y="4152900"/>
              <a:ext cx="601663" cy="63976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0973" name="Picture 2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650" y="4013200"/>
              <a:ext cx="44005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4" name="Oval 300"/>
            <p:cNvSpPr>
              <a:spLocks noChangeArrowheads="1"/>
            </p:cNvSpPr>
            <p:nvPr/>
          </p:nvSpPr>
          <p:spPr bwMode="auto">
            <a:xfrm>
              <a:off x="7497763" y="6016625"/>
              <a:ext cx="325437" cy="300038"/>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0975" name="Line 301"/>
            <p:cNvSpPr>
              <a:spLocks noChangeShapeType="1"/>
            </p:cNvSpPr>
            <p:nvPr/>
          </p:nvSpPr>
          <p:spPr bwMode="auto">
            <a:xfrm>
              <a:off x="6413500" y="6021388"/>
              <a:ext cx="1084263" cy="142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6" name="Line 302"/>
            <p:cNvSpPr>
              <a:spLocks noChangeShapeType="1"/>
            </p:cNvSpPr>
            <p:nvPr/>
          </p:nvSpPr>
          <p:spPr bwMode="auto">
            <a:xfrm flipH="1">
              <a:off x="7680325" y="5145088"/>
              <a:ext cx="117475" cy="876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7" name="Line 303"/>
            <p:cNvSpPr>
              <a:spLocks noChangeShapeType="1"/>
            </p:cNvSpPr>
            <p:nvPr/>
          </p:nvSpPr>
          <p:spPr bwMode="auto">
            <a:xfrm flipH="1">
              <a:off x="7810500" y="5159375"/>
              <a:ext cx="823913" cy="9667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8" name="Text Box 304"/>
            <p:cNvSpPr txBox="1">
              <a:spLocks noChangeArrowheads="1"/>
            </p:cNvSpPr>
            <p:nvPr/>
          </p:nvSpPr>
          <p:spPr bwMode="auto">
            <a:xfrm>
              <a:off x="7747000" y="6084888"/>
              <a:ext cx="87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0979" name="Text Box 305"/>
            <p:cNvSpPr txBox="1">
              <a:spLocks noChangeArrowheads="1"/>
            </p:cNvSpPr>
            <p:nvPr/>
          </p:nvSpPr>
          <p:spPr bwMode="auto">
            <a:xfrm>
              <a:off x="6526213" y="5691188"/>
              <a:ext cx="531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7/0</a:t>
              </a:r>
            </a:p>
          </p:txBody>
        </p:sp>
        <p:sp>
          <p:nvSpPr>
            <p:cNvPr id="40980" name="Text Box 306"/>
            <p:cNvSpPr txBox="1">
              <a:spLocks noChangeArrowheads="1"/>
            </p:cNvSpPr>
            <p:nvPr/>
          </p:nvSpPr>
          <p:spPr bwMode="auto">
            <a:xfrm>
              <a:off x="7820025" y="4967288"/>
              <a:ext cx="503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7/0</a:t>
              </a:r>
            </a:p>
          </p:txBody>
        </p:sp>
        <p:sp>
          <p:nvSpPr>
            <p:cNvPr id="40981" name="Text Box 307"/>
            <p:cNvSpPr txBox="1">
              <a:spLocks noChangeArrowheads="1"/>
            </p:cNvSpPr>
            <p:nvPr/>
          </p:nvSpPr>
          <p:spPr bwMode="auto">
            <a:xfrm>
              <a:off x="8743950" y="488473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0982" name="Text Box 308"/>
            <p:cNvSpPr txBox="1">
              <a:spLocks noChangeArrowheads="1"/>
            </p:cNvSpPr>
            <p:nvPr/>
          </p:nvSpPr>
          <p:spPr bwMode="auto">
            <a:xfrm>
              <a:off x="7661275" y="3975100"/>
              <a:ext cx="58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5/0</a:t>
              </a:r>
            </a:p>
          </p:txBody>
        </p:sp>
        <p:sp>
          <p:nvSpPr>
            <p:cNvPr id="40983" name="Text Box 309"/>
            <p:cNvSpPr txBox="1">
              <a:spLocks noChangeArrowheads="1"/>
            </p:cNvSpPr>
            <p:nvPr/>
          </p:nvSpPr>
          <p:spPr bwMode="auto">
            <a:xfrm>
              <a:off x="5595938" y="5329238"/>
              <a:ext cx="503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6/0</a:t>
              </a:r>
            </a:p>
          </p:txBody>
        </p:sp>
        <p:sp>
          <p:nvSpPr>
            <p:cNvPr id="40984" name="Text Box 310"/>
            <p:cNvSpPr txBox="1">
              <a:spLocks noChangeArrowheads="1"/>
            </p:cNvSpPr>
            <p:nvPr/>
          </p:nvSpPr>
          <p:spPr bwMode="auto">
            <a:xfrm>
              <a:off x="6864350" y="4897438"/>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5/0</a:t>
              </a:r>
            </a:p>
          </p:txBody>
        </p:sp>
        <p:sp>
          <p:nvSpPr>
            <p:cNvPr id="40985" name="Text Box 311"/>
            <p:cNvSpPr txBox="1">
              <a:spLocks noChangeArrowheads="1"/>
            </p:cNvSpPr>
            <p:nvPr/>
          </p:nvSpPr>
          <p:spPr bwMode="auto">
            <a:xfrm>
              <a:off x="5816600" y="491807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40986" name="Text Box 312"/>
            <p:cNvSpPr txBox="1">
              <a:spLocks noChangeArrowheads="1"/>
            </p:cNvSpPr>
            <p:nvPr/>
          </p:nvSpPr>
          <p:spPr bwMode="auto">
            <a:xfrm>
              <a:off x="5013325" y="388302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0987" name="Text Box 313"/>
            <p:cNvSpPr txBox="1">
              <a:spLocks noChangeArrowheads="1"/>
            </p:cNvSpPr>
            <p:nvPr/>
          </p:nvSpPr>
          <p:spPr bwMode="auto">
            <a:xfrm>
              <a:off x="5870575" y="3892550"/>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0988" name="Text Box 314"/>
            <p:cNvSpPr txBox="1">
              <a:spLocks noChangeArrowheads="1"/>
            </p:cNvSpPr>
            <p:nvPr/>
          </p:nvSpPr>
          <p:spPr bwMode="auto">
            <a:xfrm>
              <a:off x="6662738" y="3889375"/>
              <a:ext cx="611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a:t>
              </a:r>
            </a:p>
          </p:txBody>
        </p:sp>
        <p:sp>
          <p:nvSpPr>
            <p:cNvPr id="40989" name="Oval 315"/>
            <p:cNvSpPr>
              <a:spLocks noChangeArrowheads="1"/>
            </p:cNvSpPr>
            <p:nvPr/>
          </p:nvSpPr>
          <p:spPr bwMode="auto">
            <a:xfrm>
              <a:off x="4872038" y="4165600"/>
              <a:ext cx="600075" cy="627063"/>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990" name="Oval 316"/>
            <p:cNvSpPr>
              <a:spLocks noChangeArrowheads="1"/>
            </p:cNvSpPr>
            <p:nvPr/>
          </p:nvSpPr>
          <p:spPr bwMode="auto">
            <a:xfrm>
              <a:off x="8356600" y="4173538"/>
              <a:ext cx="600075" cy="627062"/>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991" name="Oval 317"/>
            <p:cNvSpPr>
              <a:spLocks noChangeArrowheads="1"/>
            </p:cNvSpPr>
            <p:nvPr/>
          </p:nvSpPr>
          <p:spPr bwMode="auto">
            <a:xfrm>
              <a:off x="5597525" y="4181475"/>
              <a:ext cx="600075" cy="627063"/>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992" name="Oval 318"/>
            <p:cNvSpPr>
              <a:spLocks noChangeArrowheads="1"/>
            </p:cNvSpPr>
            <p:nvPr/>
          </p:nvSpPr>
          <p:spPr bwMode="auto">
            <a:xfrm>
              <a:off x="8297863" y="4818063"/>
              <a:ext cx="600075" cy="627062"/>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0993" name="Text Box 319"/>
            <p:cNvSpPr txBox="1">
              <a:spLocks noChangeArrowheads="1"/>
            </p:cNvSpPr>
            <p:nvPr/>
          </p:nvSpPr>
          <p:spPr bwMode="auto">
            <a:xfrm>
              <a:off x="5195888" y="4187825"/>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0994" name="Text Box 320"/>
            <p:cNvSpPr txBox="1">
              <a:spLocks noChangeArrowheads="1"/>
            </p:cNvSpPr>
            <p:nvPr/>
          </p:nvSpPr>
          <p:spPr bwMode="auto">
            <a:xfrm>
              <a:off x="8286750" y="431323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0995" name="Text Box 321"/>
            <p:cNvSpPr txBox="1">
              <a:spLocks noChangeArrowheads="1"/>
            </p:cNvSpPr>
            <p:nvPr/>
          </p:nvSpPr>
          <p:spPr bwMode="auto">
            <a:xfrm>
              <a:off x="8556625" y="514508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0996" name="Text Box 322"/>
            <p:cNvSpPr txBox="1">
              <a:spLocks noChangeArrowheads="1"/>
            </p:cNvSpPr>
            <p:nvPr/>
          </p:nvSpPr>
          <p:spPr bwMode="auto">
            <a:xfrm>
              <a:off x="5953125" y="434498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0997" name="Text Box 323"/>
            <p:cNvSpPr txBox="1">
              <a:spLocks noChangeArrowheads="1"/>
            </p:cNvSpPr>
            <p:nvPr/>
          </p:nvSpPr>
          <p:spPr bwMode="auto">
            <a:xfrm>
              <a:off x="4643438" y="6140450"/>
              <a:ext cx="985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(2, 3)</a:t>
              </a:r>
            </a:p>
          </p:txBody>
        </p:sp>
        <p:sp>
          <p:nvSpPr>
            <p:cNvPr id="40998" name="Text Box 324"/>
            <p:cNvSpPr txBox="1">
              <a:spLocks noChangeArrowheads="1"/>
            </p:cNvSpPr>
            <p:nvPr/>
          </p:nvSpPr>
          <p:spPr bwMode="auto">
            <a:xfrm>
              <a:off x="6681788" y="6210300"/>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7</a:t>
              </a:r>
            </a:p>
          </p:txBody>
        </p:sp>
        <p:sp>
          <p:nvSpPr>
            <p:cNvPr id="40999" name="Oval 325"/>
            <p:cNvSpPr>
              <a:spLocks noChangeArrowheads="1"/>
            </p:cNvSpPr>
            <p:nvPr/>
          </p:nvSpPr>
          <p:spPr bwMode="auto">
            <a:xfrm>
              <a:off x="6521450" y="4165600"/>
              <a:ext cx="600075" cy="627063"/>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00" name="Oval 326"/>
            <p:cNvSpPr>
              <a:spLocks noChangeArrowheads="1"/>
            </p:cNvSpPr>
            <p:nvPr/>
          </p:nvSpPr>
          <p:spPr bwMode="auto">
            <a:xfrm>
              <a:off x="5186363" y="4711700"/>
              <a:ext cx="600075" cy="627063"/>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01" name="Freeform 327"/>
            <p:cNvSpPr>
              <a:spLocks/>
            </p:cNvSpPr>
            <p:nvPr/>
          </p:nvSpPr>
          <p:spPr bwMode="auto">
            <a:xfrm>
              <a:off x="6243638" y="4167188"/>
              <a:ext cx="2051050" cy="1258887"/>
            </a:xfrm>
            <a:custGeom>
              <a:avLst/>
              <a:gdLst>
                <a:gd name="T0" fmla="*/ 2147483647 w 1292"/>
                <a:gd name="T1" fmla="*/ 2147483647 h 793"/>
                <a:gd name="T2" fmla="*/ 2147483647 w 1292"/>
                <a:gd name="T3" fmla="*/ 2147483647 h 793"/>
                <a:gd name="T4" fmla="*/ 2147483647 w 1292"/>
                <a:gd name="T5" fmla="*/ 2147483647 h 793"/>
                <a:gd name="T6" fmla="*/ 2147483647 w 1292"/>
                <a:gd name="T7" fmla="*/ 2147483647 h 793"/>
                <a:gd name="T8" fmla="*/ 2147483647 w 1292"/>
                <a:gd name="T9" fmla="*/ 2147483647 h 793"/>
                <a:gd name="T10" fmla="*/ 2147483647 w 1292"/>
                <a:gd name="T11" fmla="*/ 2147483647 h 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2" h="793">
                  <a:moveTo>
                    <a:pt x="141" y="509"/>
                  </a:moveTo>
                  <a:cubicBezTo>
                    <a:pt x="282" y="405"/>
                    <a:pt x="738" y="114"/>
                    <a:pt x="915" y="57"/>
                  </a:cubicBezTo>
                  <a:cubicBezTo>
                    <a:pt x="1092" y="0"/>
                    <a:pt x="1292" y="56"/>
                    <a:pt x="1203" y="164"/>
                  </a:cubicBezTo>
                  <a:cubicBezTo>
                    <a:pt x="1114" y="272"/>
                    <a:pt x="569" y="621"/>
                    <a:pt x="380" y="707"/>
                  </a:cubicBezTo>
                  <a:cubicBezTo>
                    <a:pt x="191" y="793"/>
                    <a:pt x="104" y="715"/>
                    <a:pt x="67" y="682"/>
                  </a:cubicBezTo>
                  <a:cubicBezTo>
                    <a:pt x="30" y="649"/>
                    <a:pt x="0" y="613"/>
                    <a:pt x="141" y="509"/>
                  </a:cubicBezTo>
                  <a:close/>
                </a:path>
              </a:pathLst>
            </a:custGeom>
            <a:noFill/>
            <a:ln w="28575" cap="rnd"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02" name="Oval 328"/>
            <p:cNvSpPr>
              <a:spLocks noChangeArrowheads="1"/>
            </p:cNvSpPr>
            <p:nvPr/>
          </p:nvSpPr>
          <p:spPr bwMode="auto">
            <a:xfrm>
              <a:off x="5189538" y="5373688"/>
              <a:ext cx="600075" cy="627062"/>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1003" name="AutoShape 329"/>
            <p:cNvSpPr>
              <a:spLocks noChangeArrowheads="1"/>
            </p:cNvSpPr>
            <p:nvPr/>
          </p:nvSpPr>
          <p:spPr bwMode="auto">
            <a:xfrm>
              <a:off x="4351338" y="5100638"/>
              <a:ext cx="560387" cy="430212"/>
            </a:xfrm>
            <a:prstGeom prst="rightArrow">
              <a:avLst>
                <a:gd name="adj1" fmla="val 50000"/>
                <a:gd name="adj2" fmla="val 32565"/>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+1cc</a:t>
              </a:r>
            </a:p>
          </p:txBody>
        </p:sp>
        <p:grpSp>
          <p:nvGrpSpPr>
            <p:cNvPr id="41004" name="Group 361"/>
            <p:cNvGrpSpPr>
              <a:grpSpLocks/>
            </p:cNvGrpSpPr>
            <p:nvPr/>
          </p:nvGrpSpPr>
          <p:grpSpPr bwMode="auto">
            <a:xfrm>
              <a:off x="3983038" y="3119438"/>
              <a:ext cx="1385887" cy="657225"/>
              <a:chOff x="2509" y="1965"/>
              <a:chExt cx="873" cy="414"/>
            </a:xfrm>
          </p:grpSpPr>
          <p:sp>
            <p:nvSpPr>
              <p:cNvPr id="41006" name="AutoShape 330"/>
              <p:cNvSpPr>
                <a:spLocks noChangeArrowheads="1"/>
              </p:cNvSpPr>
              <p:nvPr/>
            </p:nvSpPr>
            <p:spPr bwMode="auto">
              <a:xfrm flipH="1" flipV="1">
                <a:off x="2509" y="1983"/>
                <a:ext cx="873" cy="3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07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zh-TW" altLang="en-US"/>
              </a:p>
            </p:txBody>
          </p:sp>
          <p:sp>
            <p:nvSpPr>
              <p:cNvPr id="41007" name="Text Box 331"/>
              <p:cNvSpPr txBox="1">
                <a:spLocks noChangeArrowheads="1"/>
              </p:cNvSpPr>
              <p:nvPr/>
            </p:nvSpPr>
            <p:spPr bwMode="auto">
              <a:xfrm>
                <a:off x="2680" y="1965"/>
                <a:ext cx="3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+1cc</a:t>
                </a:r>
              </a:p>
            </p:txBody>
          </p:sp>
        </p:grpSp>
        <p:sp>
          <p:nvSpPr>
            <p:cNvPr id="41005" name="Freeform 332"/>
            <p:cNvSpPr>
              <a:spLocks/>
            </p:cNvSpPr>
            <p:nvPr/>
          </p:nvSpPr>
          <p:spPr bwMode="auto">
            <a:xfrm>
              <a:off x="5511800" y="4581525"/>
              <a:ext cx="2841625" cy="1978025"/>
            </a:xfrm>
            <a:custGeom>
              <a:avLst/>
              <a:gdLst>
                <a:gd name="T0" fmla="*/ 2147483647 w 1790"/>
                <a:gd name="T1" fmla="*/ 2147483647 h 1246"/>
                <a:gd name="T2" fmla="*/ 2147483647 w 1790"/>
                <a:gd name="T3" fmla="*/ 2147483647 h 1246"/>
                <a:gd name="T4" fmla="*/ 2147483647 w 1790"/>
                <a:gd name="T5" fmla="*/ 2147483647 h 1246"/>
                <a:gd name="T6" fmla="*/ 2147483647 w 1790"/>
                <a:gd name="T7" fmla="*/ 2147483647 h 1246"/>
                <a:gd name="T8" fmla="*/ 2147483647 w 1790"/>
                <a:gd name="T9" fmla="*/ 2147483647 h 1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0" h="1246">
                  <a:moveTo>
                    <a:pt x="214" y="874"/>
                  </a:moveTo>
                  <a:cubicBezTo>
                    <a:pt x="428" y="689"/>
                    <a:pt x="1338" y="136"/>
                    <a:pt x="1564" y="68"/>
                  </a:cubicBezTo>
                  <a:cubicBezTo>
                    <a:pt x="1790" y="0"/>
                    <a:pt x="1786" y="278"/>
                    <a:pt x="1572" y="463"/>
                  </a:cubicBezTo>
                  <a:cubicBezTo>
                    <a:pt x="1358" y="648"/>
                    <a:pt x="502" y="1112"/>
                    <a:pt x="280" y="1179"/>
                  </a:cubicBezTo>
                  <a:cubicBezTo>
                    <a:pt x="58" y="1246"/>
                    <a:pt x="0" y="1059"/>
                    <a:pt x="214" y="874"/>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Tree>
    <p:extLst>
      <p:ext uri="{BB962C8B-B14F-4D97-AF65-F5344CB8AC3E}">
        <p14:creationId xmlns:p14="http://schemas.microsoft.com/office/powerpoint/2010/main" val="2569038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838200" y="214313"/>
            <a:ext cx="8305800" cy="693737"/>
          </a:xfrm>
        </p:spPr>
        <p:txBody>
          <a:bodyPr/>
          <a:lstStyle/>
          <a:p>
            <a:pPr eaLnBrk="1" hangingPunct="1"/>
            <a:r>
              <a:rPr lang="en-US" altLang="en-US" dirty="0" smtClean="0"/>
              <a:t>High-Level Synthesis Compilation Flow</a:t>
            </a:r>
          </a:p>
        </p:txBody>
      </p:sp>
      <p:grpSp>
        <p:nvGrpSpPr>
          <p:cNvPr id="364596" name="Group 52"/>
          <p:cNvGrpSpPr>
            <a:grpSpLocks/>
          </p:cNvGrpSpPr>
          <p:nvPr/>
        </p:nvGrpSpPr>
        <p:grpSpPr bwMode="auto">
          <a:xfrm>
            <a:off x="381000" y="1271736"/>
            <a:ext cx="4619625" cy="1828800"/>
            <a:chOff x="240" y="624"/>
            <a:chExt cx="2910" cy="1152"/>
          </a:xfrm>
        </p:grpSpPr>
        <p:grpSp>
          <p:nvGrpSpPr>
            <p:cNvPr id="5171" name="Group 51"/>
            <p:cNvGrpSpPr>
              <a:grpSpLocks/>
            </p:cNvGrpSpPr>
            <p:nvPr/>
          </p:nvGrpSpPr>
          <p:grpSpPr bwMode="auto">
            <a:xfrm>
              <a:off x="240" y="624"/>
              <a:ext cx="1440" cy="1152"/>
              <a:chOff x="240" y="624"/>
              <a:chExt cx="1440" cy="1152"/>
            </a:xfrm>
          </p:grpSpPr>
          <p:sp>
            <p:nvSpPr>
              <p:cNvPr id="5174" name="Rectangle 4"/>
              <p:cNvSpPr>
                <a:spLocks noChangeArrowheads="1"/>
              </p:cNvSpPr>
              <p:nvPr/>
            </p:nvSpPr>
            <p:spPr bwMode="auto">
              <a:xfrm>
                <a:off x="240" y="864"/>
                <a:ext cx="1440" cy="912"/>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5175" name="Line 5"/>
              <p:cNvSpPr>
                <a:spLocks noChangeShapeType="1"/>
              </p:cNvSpPr>
              <p:nvPr/>
            </p:nvSpPr>
            <p:spPr bwMode="auto">
              <a:xfrm>
                <a:off x="960" y="624"/>
                <a:ext cx="0" cy="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76" name="Rectangle 6"/>
              <p:cNvSpPr>
                <a:spLocks noChangeArrowheads="1"/>
              </p:cNvSpPr>
              <p:nvPr/>
            </p:nvSpPr>
            <p:spPr bwMode="auto">
              <a:xfrm>
                <a:off x="624" y="1008"/>
                <a:ext cx="672" cy="240"/>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Lex</a:t>
                </a:r>
              </a:p>
            </p:txBody>
          </p:sp>
          <p:sp>
            <p:nvSpPr>
              <p:cNvPr id="5177" name="Rectangle 7"/>
              <p:cNvSpPr>
                <a:spLocks noChangeArrowheads="1"/>
              </p:cNvSpPr>
              <p:nvPr/>
            </p:nvSpPr>
            <p:spPr bwMode="auto">
              <a:xfrm>
                <a:off x="624" y="1392"/>
                <a:ext cx="672" cy="240"/>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Parse</a:t>
                </a:r>
              </a:p>
            </p:txBody>
          </p:sp>
        </p:grpSp>
        <p:sp>
          <p:nvSpPr>
            <p:cNvPr id="5172" name="AutoShape 16"/>
            <p:cNvSpPr>
              <a:spLocks/>
            </p:cNvSpPr>
            <p:nvPr/>
          </p:nvSpPr>
          <p:spPr bwMode="auto">
            <a:xfrm>
              <a:off x="1920" y="864"/>
              <a:ext cx="144" cy="912"/>
            </a:xfrm>
            <a:prstGeom prst="rightBrace">
              <a:avLst>
                <a:gd name="adj1" fmla="val 52778"/>
                <a:gd name="adj2" fmla="val 50000"/>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5173" name="Text Box 17"/>
            <p:cNvSpPr txBox="1">
              <a:spLocks noChangeArrowheads="1"/>
            </p:cNvSpPr>
            <p:nvPr/>
          </p:nvSpPr>
          <p:spPr bwMode="auto">
            <a:xfrm>
              <a:off x="2092" y="1084"/>
              <a:ext cx="105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000">
                  <a:solidFill>
                    <a:schemeClr val="folHlink"/>
                  </a:solidFill>
                  <a:latin typeface="Lucida Sans Unicode" panose="020B0602030504020204" pitchFamily="34" charset="0"/>
                </a:rPr>
                <a:t>Compilation</a:t>
              </a:r>
              <a:br>
                <a:rPr lang="en-US" altLang="en-US" sz="2000">
                  <a:solidFill>
                    <a:schemeClr val="folHlink"/>
                  </a:solidFill>
                  <a:latin typeface="Lucida Sans Unicode" panose="020B0602030504020204" pitchFamily="34" charset="0"/>
                </a:rPr>
              </a:br>
              <a:r>
                <a:rPr lang="en-US" altLang="en-US" sz="2000">
                  <a:solidFill>
                    <a:schemeClr val="folHlink"/>
                  </a:solidFill>
                  <a:latin typeface="Lucida Sans Unicode" panose="020B0602030504020204" pitchFamily="34" charset="0"/>
                </a:rPr>
                <a:t>front-end</a:t>
              </a:r>
            </a:p>
          </p:txBody>
        </p:sp>
      </p:grpSp>
      <p:grpSp>
        <p:nvGrpSpPr>
          <p:cNvPr id="364599" name="Group 55"/>
          <p:cNvGrpSpPr>
            <a:grpSpLocks/>
          </p:cNvGrpSpPr>
          <p:nvPr/>
        </p:nvGrpSpPr>
        <p:grpSpPr bwMode="auto">
          <a:xfrm>
            <a:off x="381000" y="3100536"/>
            <a:ext cx="4637088" cy="1374775"/>
            <a:chOff x="240" y="1776"/>
            <a:chExt cx="2921" cy="866"/>
          </a:xfrm>
        </p:grpSpPr>
        <p:sp>
          <p:nvSpPr>
            <p:cNvPr id="5166" name="Rectangle 8"/>
            <p:cNvSpPr>
              <a:spLocks noChangeArrowheads="1"/>
            </p:cNvSpPr>
            <p:nvPr/>
          </p:nvSpPr>
          <p:spPr bwMode="auto">
            <a:xfrm>
              <a:off x="240" y="2016"/>
              <a:ext cx="1440" cy="48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Behavioral</a:t>
              </a:r>
              <a:br>
                <a:rPr lang="en-US" altLang="en-US" sz="2000">
                  <a:solidFill>
                    <a:schemeClr val="tx1"/>
                  </a:solidFill>
                  <a:latin typeface="Lucida Sans Unicode" panose="020B0602030504020204" pitchFamily="34" charset="0"/>
                </a:rPr>
              </a:br>
              <a:r>
                <a:rPr lang="en-US" altLang="en-US" sz="2000">
                  <a:solidFill>
                    <a:schemeClr val="tx1"/>
                  </a:solidFill>
                  <a:latin typeface="Lucida Sans Unicode" panose="020B0602030504020204" pitchFamily="34" charset="0"/>
                </a:rPr>
                <a:t>Optimization</a:t>
              </a:r>
            </a:p>
          </p:txBody>
        </p:sp>
        <p:sp>
          <p:nvSpPr>
            <p:cNvPr id="5167" name="Line 9"/>
            <p:cNvSpPr>
              <a:spLocks noChangeShapeType="1"/>
            </p:cNvSpPr>
            <p:nvPr/>
          </p:nvSpPr>
          <p:spPr bwMode="auto">
            <a:xfrm>
              <a:off x="960" y="1776"/>
              <a:ext cx="0" cy="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5168" name="Group 53"/>
            <p:cNvGrpSpPr>
              <a:grpSpLocks/>
            </p:cNvGrpSpPr>
            <p:nvPr/>
          </p:nvGrpSpPr>
          <p:grpSpPr bwMode="auto">
            <a:xfrm>
              <a:off x="1920" y="1920"/>
              <a:ext cx="1241" cy="722"/>
              <a:chOff x="1920" y="1920"/>
              <a:chExt cx="1241" cy="722"/>
            </a:xfrm>
          </p:grpSpPr>
          <p:sp>
            <p:nvSpPr>
              <p:cNvPr id="5169" name="AutoShape 18"/>
              <p:cNvSpPr>
                <a:spLocks/>
              </p:cNvSpPr>
              <p:nvPr/>
            </p:nvSpPr>
            <p:spPr bwMode="auto">
              <a:xfrm>
                <a:off x="1920" y="1920"/>
                <a:ext cx="116" cy="722"/>
              </a:xfrm>
              <a:prstGeom prst="rightBrace">
                <a:avLst>
                  <a:gd name="adj1" fmla="val 51868"/>
                  <a:gd name="adj2" fmla="val 50000"/>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5170" name="Text Box 19"/>
              <p:cNvSpPr txBox="1">
                <a:spLocks noChangeArrowheads="1"/>
              </p:cNvSpPr>
              <p:nvPr/>
            </p:nvSpPr>
            <p:spPr bwMode="auto">
              <a:xfrm>
                <a:off x="2064" y="2044"/>
                <a:ext cx="109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000">
                    <a:solidFill>
                      <a:schemeClr val="folHlink"/>
                    </a:solidFill>
                    <a:latin typeface="Lucida Sans Unicode" panose="020B0602030504020204" pitchFamily="34" charset="0"/>
                  </a:rPr>
                  <a:t>Intermediate</a:t>
                </a:r>
                <a:br>
                  <a:rPr lang="en-US" altLang="en-US" sz="2000">
                    <a:solidFill>
                      <a:schemeClr val="folHlink"/>
                    </a:solidFill>
                    <a:latin typeface="Lucida Sans Unicode" panose="020B0602030504020204" pitchFamily="34" charset="0"/>
                  </a:rPr>
                </a:br>
                <a:r>
                  <a:rPr lang="en-US" altLang="en-US" sz="2000">
                    <a:solidFill>
                      <a:schemeClr val="folHlink"/>
                    </a:solidFill>
                    <a:latin typeface="Lucida Sans Unicode" panose="020B0602030504020204" pitchFamily="34" charset="0"/>
                  </a:rPr>
                  <a:t>form</a:t>
                </a:r>
              </a:p>
            </p:txBody>
          </p:sp>
        </p:grpSp>
      </p:grpSp>
      <p:grpSp>
        <p:nvGrpSpPr>
          <p:cNvPr id="364600" name="Group 56"/>
          <p:cNvGrpSpPr>
            <a:grpSpLocks/>
          </p:cNvGrpSpPr>
          <p:nvPr/>
        </p:nvGrpSpPr>
        <p:grpSpPr bwMode="auto">
          <a:xfrm>
            <a:off x="381000" y="4243536"/>
            <a:ext cx="4733925" cy="2209800"/>
            <a:chOff x="240" y="2496"/>
            <a:chExt cx="2982" cy="1392"/>
          </a:xfrm>
        </p:grpSpPr>
        <p:sp>
          <p:nvSpPr>
            <p:cNvPr id="5157" name="Line 10"/>
            <p:cNvSpPr>
              <a:spLocks noChangeShapeType="1"/>
            </p:cNvSpPr>
            <p:nvPr/>
          </p:nvSpPr>
          <p:spPr bwMode="auto">
            <a:xfrm>
              <a:off x="960" y="2496"/>
              <a:ext cx="0" cy="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58" name="Rectangle 11"/>
            <p:cNvSpPr>
              <a:spLocks noChangeArrowheads="1"/>
            </p:cNvSpPr>
            <p:nvPr/>
          </p:nvSpPr>
          <p:spPr bwMode="auto">
            <a:xfrm>
              <a:off x="240" y="2736"/>
              <a:ext cx="1440" cy="912"/>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5159" name="Rectangle 12"/>
            <p:cNvSpPr>
              <a:spLocks noChangeArrowheads="1"/>
            </p:cNvSpPr>
            <p:nvPr/>
          </p:nvSpPr>
          <p:spPr bwMode="auto">
            <a:xfrm>
              <a:off x="336" y="2880"/>
              <a:ext cx="1056" cy="240"/>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Arch synth</a:t>
              </a:r>
            </a:p>
          </p:txBody>
        </p:sp>
        <p:sp>
          <p:nvSpPr>
            <p:cNvPr id="5160" name="Rectangle 13"/>
            <p:cNvSpPr>
              <a:spLocks noChangeArrowheads="1"/>
            </p:cNvSpPr>
            <p:nvPr/>
          </p:nvSpPr>
          <p:spPr bwMode="auto">
            <a:xfrm>
              <a:off x="432" y="3072"/>
              <a:ext cx="1056" cy="240"/>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Logic synth</a:t>
              </a:r>
            </a:p>
          </p:txBody>
        </p:sp>
        <p:sp>
          <p:nvSpPr>
            <p:cNvPr id="5161" name="Line 14"/>
            <p:cNvSpPr>
              <a:spLocks noChangeShapeType="1"/>
            </p:cNvSpPr>
            <p:nvPr/>
          </p:nvSpPr>
          <p:spPr bwMode="auto">
            <a:xfrm>
              <a:off x="960" y="3648"/>
              <a:ext cx="0" cy="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62" name="Rectangle 15"/>
            <p:cNvSpPr>
              <a:spLocks noChangeArrowheads="1"/>
            </p:cNvSpPr>
            <p:nvPr/>
          </p:nvSpPr>
          <p:spPr bwMode="auto">
            <a:xfrm>
              <a:off x="528" y="3264"/>
              <a:ext cx="1056" cy="240"/>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Lib Binding</a:t>
              </a:r>
            </a:p>
          </p:txBody>
        </p:sp>
        <p:grpSp>
          <p:nvGrpSpPr>
            <p:cNvPr id="5163" name="Group 54"/>
            <p:cNvGrpSpPr>
              <a:grpSpLocks/>
            </p:cNvGrpSpPr>
            <p:nvPr/>
          </p:nvGrpSpPr>
          <p:grpSpPr bwMode="auto">
            <a:xfrm>
              <a:off x="1920" y="2786"/>
              <a:ext cx="1302" cy="912"/>
              <a:chOff x="1920" y="2786"/>
              <a:chExt cx="1302" cy="912"/>
            </a:xfrm>
          </p:grpSpPr>
          <p:sp>
            <p:nvSpPr>
              <p:cNvPr id="5164" name="AutoShape 20"/>
              <p:cNvSpPr>
                <a:spLocks/>
              </p:cNvSpPr>
              <p:nvPr/>
            </p:nvSpPr>
            <p:spPr bwMode="auto">
              <a:xfrm>
                <a:off x="1920" y="2786"/>
                <a:ext cx="144" cy="912"/>
              </a:xfrm>
              <a:prstGeom prst="rightBrace">
                <a:avLst>
                  <a:gd name="adj1" fmla="val 52778"/>
                  <a:gd name="adj2" fmla="val 50000"/>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5165" name="Text Box 21"/>
              <p:cNvSpPr txBox="1">
                <a:spLocks noChangeArrowheads="1"/>
              </p:cNvSpPr>
              <p:nvPr/>
            </p:nvSpPr>
            <p:spPr bwMode="auto">
              <a:xfrm>
                <a:off x="2112" y="3148"/>
                <a:ext cx="11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000">
                    <a:solidFill>
                      <a:schemeClr val="folHlink"/>
                    </a:solidFill>
                    <a:latin typeface="Lucida Sans Unicode" panose="020B0602030504020204" pitchFamily="34" charset="0"/>
                  </a:rPr>
                  <a:t>HLS backend</a:t>
                </a:r>
              </a:p>
            </p:txBody>
          </p:sp>
        </p:grpSp>
      </p:grpSp>
      <p:sp>
        <p:nvSpPr>
          <p:cNvPr id="5128" name="Text Box 22"/>
          <p:cNvSpPr txBox="1">
            <a:spLocks noChangeArrowheads="1"/>
          </p:cNvSpPr>
          <p:nvPr/>
        </p:nvSpPr>
        <p:spPr bwMode="auto">
          <a:xfrm>
            <a:off x="5800725" y="1901974"/>
            <a:ext cx="2657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i="1">
                <a:latin typeface="Times" panose="02020603050405020304" pitchFamily="18" charset="0"/>
              </a:rPr>
              <a:t>x = a + b </a:t>
            </a:r>
            <a:r>
              <a:rPr lang="en-US" altLang="en-US">
                <a:latin typeface="Lucida Sans Unicode" panose="020B0602030504020204" pitchFamily="34" charset="0"/>
                <a:sym typeface="Symbol" panose="05050102010706020507" pitchFamily="18" charset="2"/>
              </a:rPr>
              <a:t></a:t>
            </a:r>
            <a:r>
              <a:rPr lang="en-US" altLang="en-US" i="1">
                <a:latin typeface="Times" panose="02020603050405020304" pitchFamily="18" charset="0"/>
              </a:rPr>
              <a:t> c + d</a:t>
            </a:r>
          </a:p>
        </p:txBody>
      </p:sp>
      <p:grpSp>
        <p:nvGrpSpPr>
          <p:cNvPr id="364593" name="Group 49"/>
          <p:cNvGrpSpPr>
            <a:grpSpLocks/>
          </p:cNvGrpSpPr>
          <p:nvPr/>
        </p:nvGrpSpPr>
        <p:grpSpPr bwMode="auto">
          <a:xfrm>
            <a:off x="5410200" y="3032274"/>
            <a:ext cx="1524000" cy="1897062"/>
            <a:chOff x="3312" y="1824"/>
            <a:chExt cx="960" cy="1195"/>
          </a:xfrm>
        </p:grpSpPr>
        <p:sp>
          <p:nvSpPr>
            <p:cNvPr id="5144" name="Oval 23"/>
            <p:cNvSpPr>
              <a:spLocks noChangeArrowheads="1"/>
            </p:cNvSpPr>
            <p:nvPr/>
          </p:nvSpPr>
          <p:spPr bwMode="auto">
            <a:xfrm>
              <a:off x="3744" y="1824"/>
              <a:ext cx="240" cy="24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5145" name="Oval 24"/>
            <p:cNvSpPr>
              <a:spLocks noChangeArrowheads="1"/>
            </p:cNvSpPr>
            <p:nvPr/>
          </p:nvSpPr>
          <p:spPr bwMode="auto">
            <a:xfrm>
              <a:off x="3456" y="2160"/>
              <a:ext cx="240" cy="24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5146" name="Oval 25"/>
            <p:cNvSpPr>
              <a:spLocks noChangeArrowheads="1"/>
            </p:cNvSpPr>
            <p:nvPr/>
          </p:nvSpPr>
          <p:spPr bwMode="auto">
            <a:xfrm>
              <a:off x="3696" y="2448"/>
              <a:ext cx="240" cy="24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5147" name="Text Box 29"/>
            <p:cNvSpPr txBox="1">
              <a:spLocks noChangeArrowheads="1"/>
            </p:cNvSpPr>
            <p:nvPr/>
          </p:nvSpPr>
          <p:spPr bwMode="auto">
            <a:xfrm>
              <a:off x="3312" y="2789"/>
              <a:ext cx="9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a</a:t>
              </a:r>
            </a:p>
          </p:txBody>
        </p:sp>
        <p:sp>
          <p:nvSpPr>
            <p:cNvPr id="5148" name="Text Box 30"/>
            <p:cNvSpPr txBox="1">
              <a:spLocks noChangeArrowheads="1"/>
            </p:cNvSpPr>
            <p:nvPr/>
          </p:nvSpPr>
          <p:spPr bwMode="auto">
            <a:xfrm>
              <a:off x="3587" y="2789"/>
              <a:ext cx="9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b</a:t>
              </a:r>
            </a:p>
          </p:txBody>
        </p:sp>
        <p:sp>
          <p:nvSpPr>
            <p:cNvPr id="5149" name="Text Box 31"/>
            <p:cNvSpPr txBox="1">
              <a:spLocks noChangeArrowheads="1"/>
            </p:cNvSpPr>
            <p:nvPr/>
          </p:nvSpPr>
          <p:spPr bwMode="auto">
            <a:xfrm>
              <a:off x="3911" y="2789"/>
              <a:ext cx="8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c</a:t>
              </a:r>
            </a:p>
          </p:txBody>
        </p:sp>
        <p:sp>
          <p:nvSpPr>
            <p:cNvPr id="5150" name="Text Box 32"/>
            <p:cNvSpPr txBox="1">
              <a:spLocks noChangeArrowheads="1"/>
            </p:cNvSpPr>
            <p:nvPr/>
          </p:nvSpPr>
          <p:spPr bwMode="auto">
            <a:xfrm>
              <a:off x="4176" y="2789"/>
              <a:ext cx="9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d</a:t>
              </a:r>
            </a:p>
          </p:txBody>
        </p:sp>
        <p:cxnSp>
          <p:nvCxnSpPr>
            <p:cNvPr id="5151" name="AutoShape 33"/>
            <p:cNvCxnSpPr>
              <a:cxnSpLocks noChangeShapeType="1"/>
              <a:stCxn id="5148" idx="0"/>
              <a:endCxn id="5146" idx="3"/>
            </p:cNvCxnSpPr>
            <p:nvPr/>
          </p:nvCxnSpPr>
          <p:spPr bwMode="auto">
            <a:xfrm flipV="1">
              <a:off x="3635" y="2662"/>
              <a:ext cx="96" cy="12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2" name="AutoShape 34"/>
            <p:cNvCxnSpPr>
              <a:cxnSpLocks noChangeShapeType="1"/>
              <a:stCxn id="5149" idx="0"/>
              <a:endCxn id="5146" idx="5"/>
            </p:cNvCxnSpPr>
            <p:nvPr/>
          </p:nvCxnSpPr>
          <p:spPr bwMode="auto">
            <a:xfrm flipH="1" flipV="1">
              <a:off x="3901" y="2662"/>
              <a:ext cx="53" cy="12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3" name="AutoShape 35"/>
            <p:cNvCxnSpPr>
              <a:cxnSpLocks noChangeShapeType="1"/>
              <a:stCxn id="5146" idx="1"/>
              <a:endCxn id="5145" idx="5"/>
            </p:cNvCxnSpPr>
            <p:nvPr/>
          </p:nvCxnSpPr>
          <p:spPr bwMode="auto">
            <a:xfrm flipH="1" flipV="1">
              <a:off x="3661" y="2374"/>
              <a:ext cx="70" cy="1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4" name="AutoShape 36"/>
            <p:cNvCxnSpPr>
              <a:cxnSpLocks noChangeShapeType="1"/>
              <a:stCxn id="5145" idx="3"/>
              <a:endCxn id="5147" idx="0"/>
            </p:cNvCxnSpPr>
            <p:nvPr/>
          </p:nvCxnSpPr>
          <p:spPr bwMode="auto">
            <a:xfrm flipH="1">
              <a:off x="3360" y="2374"/>
              <a:ext cx="131" cy="4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5" name="AutoShape 37"/>
            <p:cNvCxnSpPr>
              <a:cxnSpLocks noChangeShapeType="1"/>
              <a:stCxn id="5144" idx="3"/>
              <a:endCxn id="5145" idx="0"/>
            </p:cNvCxnSpPr>
            <p:nvPr/>
          </p:nvCxnSpPr>
          <p:spPr bwMode="auto">
            <a:xfrm flipH="1">
              <a:off x="3576" y="2038"/>
              <a:ext cx="203" cy="11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6" name="AutoShape 38"/>
            <p:cNvCxnSpPr>
              <a:cxnSpLocks noChangeShapeType="1"/>
              <a:stCxn id="5144" idx="5"/>
              <a:endCxn id="5150" idx="0"/>
            </p:cNvCxnSpPr>
            <p:nvPr/>
          </p:nvCxnSpPr>
          <p:spPr bwMode="auto">
            <a:xfrm>
              <a:off x="3949" y="2038"/>
              <a:ext cx="275" cy="75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4594" name="Group 50"/>
          <p:cNvGrpSpPr>
            <a:grpSpLocks/>
          </p:cNvGrpSpPr>
          <p:nvPr/>
        </p:nvGrpSpPr>
        <p:grpSpPr bwMode="auto">
          <a:xfrm>
            <a:off x="7391400" y="3176736"/>
            <a:ext cx="1506538" cy="1584325"/>
            <a:chOff x="4656" y="1824"/>
            <a:chExt cx="949" cy="998"/>
          </a:xfrm>
        </p:grpSpPr>
        <p:sp>
          <p:nvSpPr>
            <p:cNvPr id="5131" name="Oval 26"/>
            <p:cNvSpPr>
              <a:spLocks noChangeArrowheads="1"/>
            </p:cNvSpPr>
            <p:nvPr/>
          </p:nvSpPr>
          <p:spPr bwMode="auto">
            <a:xfrm>
              <a:off x="4992" y="1824"/>
              <a:ext cx="240" cy="24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5132" name="Oval 27"/>
            <p:cNvSpPr>
              <a:spLocks noChangeArrowheads="1"/>
            </p:cNvSpPr>
            <p:nvPr/>
          </p:nvSpPr>
          <p:spPr bwMode="auto">
            <a:xfrm>
              <a:off x="4704" y="2208"/>
              <a:ext cx="240" cy="24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5133" name="Oval 28"/>
            <p:cNvSpPr>
              <a:spLocks noChangeArrowheads="1"/>
            </p:cNvSpPr>
            <p:nvPr/>
          </p:nvSpPr>
          <p:spPr bwMode="auto">
            <a:xfrm>
              <a:off x="5328" y="2208"/>
              <a:ext cx="240" cy="24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cxnSp>
          <p:nvCxnSpPr>
            <p:cNvPr id="5134" name="AutoShape 39"/>
            <p:cNvCxnSpPr>
              <a:cxnSpLocks noChangeShapeType="1"/>
              <a:stCxn id="5131" idx="3"/>
              <a:endCxn id="5132" idx="0"/>
            </p:cNvCxnSpPr>
            <p:nvPr/>
          </p:nvCxnSpPr>
          <p:spPr bwMode="auto">
            <a:xfrm flipH="1">
              <a:off x="4824" y="2038"/>
              <a:ext cx="203" cy="16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5" name="AutoShape 40"/>
            <p:cNvCxnSpPr>
              <a:cxnSpLocks noChangeShapeType="1"/>
              <a:stCxn id="5131" idx="5"/>
              <a:endCxn id="5133" idx="0"/>
            </p:cNvCxnSpPr>
            <p:nvPr/>
          </p:nvCxnSpPr>
          <p:spPr bwMode="auto">
            <a:xfrm>
              <a:off x="5197" y="2038"/>
              <a:ext cx="251" cy="16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6" name="Text Box 41"/>
            <p:cNvSpPr txBox="1">
              <a:spLocks noChangeArrowheads="1"/>
            </p:cNvSpPr>
            <p:nvPr/>
          </p:nvSpPr>
          <p:spPr bwMode="auto">
            <a:xfrm>
              <a:off x="4656" y="2592"/>
              <a:ext cx="9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a</a:t>
              </a:r>
            </a:p>
          </p:txBody>
        </p:sp>
        <p:sp>
          <p:nvSpPr>
            <p:cNvPr id="5137" name="Text Box 42"/>
            <p:cNvSpPr txBox="1">
              <a:spLocks noChangeArrowheads="1"/>
            </p:cNvSpPr>
            <p:nvPr/>
          </p:nvSpPr>
          <p:spPr bwMode="auto">
            <a:xfrm>
              <a:off x="4931" y="2592"/>
              <a:ext cx="9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d</a:t>
              </a:r>
            </a:p>
          </p:txBody>
        </p:sp>
        <p:sp>
          <p:nvSpPr>
            <p:cNvPr id="5138" name="Text Box 43"/>
            <p:cNvSpPr txBox="1">
              <a:spLocks noChangeArrowheads="1"/>
            </p:cNvSpPr>
            <p:nvPr/>
          </p:nvSpPr>
          <p:spPr bwMode="auto">
            <a:xfrm>
              <a:off x="5255" y="2592"/>
              <a:ext cx="9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b</a:t>
              </a:r>
            </a:p>
          </p:txBody>
        </p:sp>
        <p:sp>
          <p:nvSpPr>
            <p:cNvPr id="5139" name="Text Box 44"/>
            <p:cNvSpPr txBox="1">
              <a:spLocks noChangeArrowheads="1"/>
            </p:cNvSpPr>
            <p:nvPr/>
          </p:nvSpPr>
          <p:spPr bwMode="auto">
            <a:xfrm>
              <a:off x="5520" y="2592"/>
              <a:ext cx="8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i="1">
                  <a:latin typeface="Times" panose="02020603050405020304" pitchFamily="18" charset="0"/>
                </a:rPr>
                <a:t>c</a:t>
              </a:r>
            </a:p>
          </p:txBody>
        </p:sp>
        <p:cxnSp>
          <p:nvCxnSpPr>
            <p:cNvPr id="5140" name="AutoShape 45"/>
            <p:cNvCxnSpPr>
              <a:cxnSpLocks noChangeShapeType="1"/>
              <a:stCxn id="5132" idx="3"/>
              <a:endCxn id="5136" idx="0"/>
            </p:cNvCxnSpPr>
            <p:nvPr/>
          </p:nvCxnSpPr>
          <p:spPr bwMode="auto">
            <a:xfrm flipH="1">
              <a:off x="4704" y="2422"/>
              <a:ext cx="35" cy="17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46"/>
            <p:cNvCxnSpPr>
              <a:cxnSpLocks noChangeShapeType="1"/>
              <a:stCxn id="5132" idx="5"/>
              <a:endCxn id="5137" idx="0"/>
            </p:cNvCxnSpPr>
            <p:nvPr/>
          </p:nvCxnSpPr>
          <p:spPr bwMode="auto">
            <a:xfrm>
              <a:off x="4909" y="2422"/>
              <a:ext cx="70" cy="17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47"/>
            <p:cNvCxnSpPr>
              <a:cxnSpLocks noChangeShapeType="1"/>
              <a:stCxn id="5133" idx="3"/>
              <a:endCxn id="5138" idx="0"/>
            </p:cNvCxnSpPr>
            <p:nvPr/>
          </p:nvCxnSpPr>
          <p:spPr bwMode="auto">
            <a:xfrm flipH="1">
              <a:off x="5303" y="2422"/>
              <a:ext cx="60" cy="17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3" name="AutoShape 48"/>
            <p:cNvCxnSpPr>
              <a:cxnSpLocks noChangeShapeType="1"/>
              <a:stCxn id="5133" idx="5"/>
              <a:endCxn id="5139" idx="0"/>
            </p:cNvCxnSpPr>
            <p:nvPr/>
          </p:nvCxnSpPr>
          <p:spPr bwMode="auto">
            <a:xfrm>
              <a:off x="5533" y="2422"/>
              <a:ext cx="30" cy="17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844903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64596"/>
                                        </p:tgtEl>
                                        <p:attrNameLst>
                                          <p:attrName>style.visibility</p:attrName>
                                        </p:attrNameLst>
                                      </p:cBhvr>
                                      <p:to>
                                        <p:strVal val="visible"/>
                                      </p:to>
                                    </p:set>
                                    <p:animEffect transition="in" filter="wipe(up)">
                                      <p:cBhvr>
                                        <p:cTn id="7" dur="500"/>
                                        <p:tgtEl>
                                          <p:spTgt spid="3645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64599"/>
                                        </p:tgtEl>
                                        <p:attrNameLst>
                                          <p:attrName>style.visibility</p:attrName>
                                        </p:attrNameLst>
                                      </p:cBhvr>
                                      <p:to>
                                        <p:strVal val="visible"/>
                                      </p:to>
                                    </p:set>
                                    <p:animEffect transition="in" filter="wipe(up)">
                                      <p:cBhvr>
                                        <p:cTn id="12" dur="500"/>
                                        <p:tgtEl>
                                          <p:spTgt spid="3645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64593"/>
                                        </p:tgtEl>
                                        <p:attrNameLst>
                                          <p:attrName>style.visibility</p:attrName>
                                        </p:attrNameLst>
                                      </p:cBhvr>
                                      <p:to>
                                        <p:strVal val="visible"/>
                                      </p:to>
                                    </p:set>
                                    <p:animEffect transition="in" filter="dissolve">
                                      <p:cBhvr>
                                        <p:cTn id="17" dur="500"/>
                                        <p:tgtEl>
                                          <p:spTgt spid="3645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64594"/>
                                        </p:tgtEl>
                                        <p:attrNameLst>
                                          <p:attrName>style.visibility</p:attrName>
                                        </p:attrNameLst>
                                      </p:cBhvr>
                                      <p:to>
                                        <p:strVal val="visible"/>
                                      </p:to>
                                    </p:set>
                                    <p:animEffect transition="in" filter="dissolve">
                                      <p:cBhvr>
                                        <p:cTn id="22" dur="500"/>
                                        <p:tgtEl>
                                          <p:spTgt spid="3645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64600"/>
                                        </p:tgtEl>
                                        <p:attrNameLst>
                                          <p:attrName>style.visibility</p:attrName>
                                        </p:attrNameLst>
                                      </p:cBhvr>
                                      <p:to>
                                        <p:strVal val="visible"/>
                                      </p:to>
                                    </p:set>
                                    <p:animEffect transition="in" filter="wipe(up)">
                                      <p:cBhvr>
                                        <p:cTn id="27" dur="500"/>
                                        <p:tgtEl>
                                          <p:spTgt spid="364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0" y="292100"/>
            <a:ext cx="9144000" cy="322263"/>
          </a:xfrm>
        </p:spPr>
        <p:txBody>
          <a:bodyPr/>
          <a:lstStyle/>
          <a:p>
            <a:pPr eaLnBrk="1" hangingPunct="1"/>
            <a:r>
              <a:rPr lang="en-US" altLang="en-US" sz="2800" smtClean="0"/>
              <a:t>Backtracking List Scheduling Algorithm: MR-LCS</a:t>
            </a:r>
          </a:p>
        </p:txBody>
      </p:sp>
      <p:sp>
        <p:nvSpPr>
          <p:cNvPr id="41989" name="Text Box 4"/>
          <p:cNvSpPr txBox="1">
            <a:spLocks noChangeArrowheads="1"/>
          </p:cNvSpPr>
          <p:nvPr/>
        </p:nvSpPr>
        <p:spPr bwMode="auto">
          <a:xfrm>
            <a:off x="7877175" y="6400800"/>
            <a:ext cx="692150" cy="2444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r" eaLnBrk="1" hangingPunct="1">
              <a:spcBef>
                <a:spcPct val="0"/>
              </a:spcBef>
              <a:buClrTx/>
              <a:buFontTx/>
              <a:buNone/>
            </a:pPr>
            <a:r>
              <a:rPr lang="en-US" altLang="en-US" sz="1600" b="1">
                <a:solidFill>
                  <a:schemeClr val="tx1"/>
                </a:solidFill>
                <a:latin typeface="Arial" panose="020B0604020202020204" pitchFamily="34" charset="0"/>
              </a:rPr>
              <a:t>[</a:t>
            </a:r>
            <a:r>
              <a:rPr lang="en-US" altLang="en-US" sz="1600" b="1">
                <a:solidFill>
                  <a:schemeClr val="tx1"/>
                </a:solidFill>
                <a:latin typeface="Arial" panose="020B0604020202020204" pitchFamily="34" charset="0"/>
                <a:cs typeface="Arial" panose="020B0604020202020204" pitchFamily="34" charset="0"/>
              </a:rPr>
              <a:t>©Dutt</a:t>
            </a:r>
            <a:r>
              <a:rPr lang="en-US" altLang="en-US" sz="1600" b="1">
                <a:solidFill>
                  <a:schemeClr val="tx1"/>
                </a:solidFill>
                <a:latin typeface="Arial" panose="020B0604020202020204" pitchFamily="34" charset="0"/>
              </a:rPr>
              <a:t>]</a:t>
            </a:r>
          </a:p>
        </p:txBody>
      </p:sp>
      <p:sp>
        <p:nvSpPr>
          <p:cNvPr id="41990" name="Text Box 26"/>
          <p:cNvSpPr txBox="1">
            <a:spLocks noChangeArrowheads="1"/>
          </p:cNvSpPr>
          <p:nvPr/>
        </p:nvSpPr>
        <p:spPr bwMode="auto">
          <a:xfrm>
            <a:off x="323850" y="1589088"/>
            <a:ext cx="8112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Fan-in</a:t>
            </a:r>
          </a:p>
          <a:p>
            <a:pP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tree of u</a:t>
            </a:r>
          </a:p>
        </p:txBody>
      </p:sp>
      <p:grpSp>
        <p:nvGrpSpPr>
          <p:cNvPr id="41991" name="Group 50"/>
          <p:cNvGrpSpPr>
            <a:grpSpLocks/>
          </p:cNvGrpSpPr>
          <p:nvPr/>
        </p:nvGrpSpPr>
        <p:grpSpPr bwMode="auto">
          <a:xfrm>
            <a:off x="107950" y="666750"/>
            <a:ext cx="3654425" cy="2894013"/>
            <a:chOff x="2788" y="202"/>
            <a:chExt cx="1686" cy="1268"/>
          </a:xfrm>
        </p:grpSpPr>
        <p:sp>
          <p:nvSpPr>
            <p:cNvPr id="42003" name="Oval 5"/>
            <p:cNvSpPr>
              <a:spLocks noChangeArrowheads="1"/>
            </p:cNvSpPr>
            <p:nvPr/>
          </p:nvSpPr>
          <p:spPr bwMode="auto">
            <a:xfrm>
              <a:off x="3821" y="1254"/>
              <a:ext cx="144" cy="144"/>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u</a:t>
              </a:r>
            </a:p>
          </p:txBody>
        </p:sp>
        <p:sp>
          <p:nvSpPr>
            <p:cNvPr id="42004" name="Line 6"/>
            <p:cNvSpPr>
              <a:spLocks noChangeShapeType="1"/>
            </p:cNvSpPr>
            <p:nvPr/>
          </p:nvSpPr>
          <p:spPr bwMode="auto">
            <a:xfrm flipH="1" flipV="1">
              <a:off x="3288" y="323"/>
              <a:ext cx="542" cy="94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5" name="Line 7"/>
            <p:cNvSpPr>
              <a:spLocks noChangeShapeType="1"/>
            </p:cNvSpPr>
            <p:nvPr/>
          </p:nvSpPr>
          <p:spPr bwMode="auto">
            <a:xfrm flipV="1">
              <a:off x="3924" y="280"/>
              <a:ext cx="449" cy="99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6" name="Oval 8"/>
            <p:cNvSpPr>
              <a:spLocks noChangeArrowheads="1"/>
            </p:cNvSpPr>
            <p:nvPr/>
          </p:nvSpPr>
          <p:spPr bwMode="auto">
            <a:xfrm>
              <a:off x="3918" y="601"/>
              <a:ext cx="144" cy="14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w</a:t>
              </a:r>
            </a:p>
          </p:txBody>
        </p:sp>
        <p:sp>
          <p:nvSpPr>
            <p:cNvPr id="42007" name="Oval 11"/>
            <p:cNvSpPr>
              <a:spLocks noChangeArrowheads="1"/>
            </p:cNvSpPr>
            <p:nvPr/>
          </p:nvSpPr>
          <p:spPr bwMode="auto">
            <a:xfrm>
              <a:off x="3914" y="223"/>
              <a:ext cx="144" cy="144"/>
            </a:xfrm>
            <a:prstGeom prst="ellipse">
              <a:avLst/>
            </a:prstGeom>
            <a:solidFill>
              <a:schemeClr val="accent1"/>
            </a:solidFill>
            <a:ln w="127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2008" name="Freeform 10"/>
            <p:cNvSpPr>
              <a:spLocks/>
            </p:cNvSpPr>
            <p:nvPr/>
          </p:nvSpPr>
          <p:spPr bwMode="auto">
            <a:xfrm>
              <a:off x="4016" y="250"/>
              <a:ext cx="179" cy="356"/>
            </a:xfrm>
            <a:custGeom>
              <a:avLst/>
              <a:gdLst>
                <a:gd name="T0" fmla="*/ 8 w 179"/>
                <a:gd name="T1" fmla="*/ 356 h 356"/>
                <a:gd name="T2" fmla="*/ 178 w 179"/>
                <a:gd name="T3" fmla="*/ 203 h 356"/>
                <a:gd name="T4" fmla="*/ 0 w 179"/>
                <a:gd name="T5" fmla="*/ 0 h 356"/>
                <a:gd name="T6" fmla="*/ 0 60000 65536"/>
                <a:gd name="T7" fmla="*/ 0 60000 65536"/>
                <a:gd name="T8" fmla="*/ 0 60000 65536"/>
              </a:gdLst>
              <a:ahLst/>
              <a:cxnLst>
                <a:cxn ang="T6">
                  <a:pos x="T0" y="T1"/>
                </a:cxn>
                <a:cxn ang="T7">
                  <a:pos x="T2" y="T3"/>
                </a:cxn>
                <a:cxn ang="T8">
                  <a:pos x="T4" y="T5"/>
                </a:cxn>
              </a:cxnLst>
              <a:rect l="0" t="0" r="r" b="b"/>
              <a:pathLst>
                <a:path w="179" h="356">
                  <a:moveTo>
                    <a:pt x="8" y="356"/>
                  </a:moveTo>
                  <a:cubicBezTo>
                    <a:pt x="93" y="309"/>
                    <a:pt x="179" y="262"/>
                    <a:pt x="178" y="203"/>
                  </a:cubicBezTo>
                  <a:cubicBezTo>
                    <a:pt x="177" y="144"/>
                    <a:pt x="88" y="72"/>
                    <a:pt x="0" y="0"/>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9" name="Freeform 12"/>
            <p:cNvSpPr>
              <a:spLocks/>
            </p:cNvSpPr>
            <p:nvPr/>
          </p:nvSpPr>
          <p:spPr bwMode="auto">
            <a:xfrm>
              <a:off x="3960" y="948"/>
              <a:ext cx="179" cy="356"/>
            </a:xfrm>
            <a:custGeom>
              <a:avLst/>
              <a:gdLst>
                <a:gd name="T0" fmla="*/ 8 w 179"/>
                <a:gd name="T1" fmla="*/ 356 h 356"/>
                <a:gd name="T2" fmla="*/ 178 w 179"/>
                <a:gd name="T3" fmla="*/ 203 h 356"/>
                <a:gd name="T4" fmla="*/ 0 w 179"/>
                <a:gd name="T5" fmla="*/ 0 h 356"/>
                <a:gd name="T6" fmla="*/ 0 60000 65536"/>
                <a:gd name="T7" fmla="*/ 0 60000 65536"/>
                <a:gd name="T8" fmla="*/ 0 60000 65536"/>
              </a:gdLst>
              <a:ahLst/>
              <a:cxnLst>
                <a:cxn ang="T6">
                  <a:pos x="T0" y="T1"/>
                </a:cxn>
                <a:cxn ang="T7">
                  <a:pos x="T2" y="T3"/>
                </a:cxn>
                <a:cxn ang="T8">
                  <a:pos x="T4" y="T5"/>
                </a:cxn>
              </a:cxnLst>
              <a:rect l="0" t="0" r="r" b="b"/>
              <a:pathLst>
                <a:path w="179" h="356">
                  <a:moveTo>
                    <a:pt x="8" y="356"/>
                  </a:moveTo>
                  <a:cubicBezTo>
                    <a:pt x="93" y="309"/>
                    <a:pt x="179" y="262"/>
                    <a:pt x="178" y="203"/>
                  </a:cubicBezTo>
                  <a:cubicBezTo>
                    <a:pt x="177" y="144"/>
                    <a:pt x="88" y="72"/>
                    <a:pt x="0" y="0"/>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0" name="Oval 13"/>
            <p:cNvSpPr>
              <a:spLocks noChangeArrowheads="1"/>
            </p:cNvSpPr>
            <p:nvPr/>
          </p:nvSpPr>
          <p:spPr bwMode="auto">
            <a:xfrm>
              <a:off x="3808" y="877"/>
              <a:ext cx="144" cy="144"/>
            </a:xfrm>
            <a:prstGeom prst="ellipse">
              <a:avLst/>
            </a:prstGeom>
            <a:solidFill>
              <a:srgbClr val="CCECFF"/>
            </a:solidFill>
            <a:ln w="127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u</a:t>
              </a:r>
            </a:p>
          </p:txBody>
        </p:sp>
        <p:sp>
          <p:nvSpPr>
            <p:cNvPr id="42011" name="Line 14"/>
            <p:cNvSpPr>
              <a:spLocks noChangeShapeType="1"/>
            </p:cNvSpPr>
            <p:nvPr/>
          </p:nvSpPr>
          <p:spPr bwMode="auto">
            <a:xfrm>
              <a:off x="3287" y="288"/>
              <a:ext cx="109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2" name="Text Box 15"/>
            <p:cNvSpPr txBox="1">
              <a:spLocks noChangeArrowheads="1"/>
            </p:cNvSpPr>
            <p:nvPr/>
          </p:nvSpPr>
          <p:spPr bwMode="auto">
            <a:xfrm>
              <a:off x="2788" y="1187"/>
              <a:ext cx="767"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Just sched. node u &amp; v w/ additional res. (+2 mults)</a:t>
              </a:r>
            </a:p>
          </p:txBody>
        </p:sp>
        <p:sp>
          <p:nvSpPr>
            <p:cNvPr id="42013" name="Text Box 16"/>
            <p:cNvSpPr txBox="1">
              <a:spLocks noChangeArrowheads="1"/>
            </p:cNvSpPr>
            <p:nvPr/>
          </p:nvSpPr>
          <p:spPr bwMode="auto">
            <a:xfrm>
              <a:off x="3318" y="346"/>
              <a:ext cx="545"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move pred. w</a:t>
              </a:r>
            </a:p>
            <a:p>
              <a:pPr algn="ct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up by 2 cc’s</a:t>
              </a:r>
            </a:p>
          </p:txBody>
        </p:sp>
        <p:sp>
          <p:nvSpPr>
            <p:cNvPr id="42014" name="Text Box 17"/>
            <p:cNvSpPr txBox="1">
              <a:spLocks noChangeArrowheads="1"/>
            </p:cNvSpPr>
            <p:nvPr/>
          </p:nvSpPr>
          <p:spPr bwMode="auto">
            <a:xfrm>
              <a:off x="3273" y="789"/>
              <a:ext cx="445"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move u up</a:t>
              </a:r>
            </a:p>
            <a:p>
              <a:pPr algn="ct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by 2 cc’s</a:t>
              </a:r>
            </a:p>
          </p:txBody>
        </p:sp>
        <p:sp>
          <p:nvSpPr>
            <p:cNvPr id="42015" name="Oval 18"/>
            <p:cNvSpPr>
              <a:spLocks noChangeArrowheads="1"/>
            </p:cNvSpPr>
            <p:nvPr/>
          </p:nvSpPr>
          <p:spPr bwMode="auto">
            <a:xfrm>
              <a:off x="3579" y="1266"/>
              <a:ext cx="144" cy="144"/>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v</a:t>
              </a:r>
            </a:p>
          </p:txBody>
        </p:sp>
        <p:sp>
          <p:nvSpPr>
            <p:cNvPr id="42016" name="Text Box 24"/>
            <p:cNvSpPr txBox="1">
              <a:spLocks noChangeArrowheads="1"/>
            </p:cNvSpPr>
            <p:nvPr/>
          </p:nvSpPr>
          <p:spPr bwMode="auto">
            <a:xfrm>
              <a:off x="3895" y="202"/>
              <a:ext cx="139"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w</a:t>
              </a:r>
            </a:p>
          </p:txBody>
        </p:sp>
        <p:sp>
          <p:nvSpPr>
            <p:cNvPr id="42017" name="Text Box 25"/>
            <p:cNvSpPr txBox="1">
              <a:spLocks noChangeArrowheads="1"/>
            </p:cNvSpPr>
            <p:nvPr/>
          </p:nvSpPr>
          <p:spPr bwMode="auto">
            <a:xfrm>
              <a:off x="4053" y="1278"/>
              <a:ext cx="421" cy="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+ 2 mults</a:t>
              </a:r>
            </a:p>
          </p:txBody>
        </p:sp>
        <p:sp>
          <p:nvSpPr>
            <p:cNvPr id="42018" name="AutoShape 27"/>
            <p:cNvSpPr>
              <a:spLocks/>
            </p:cNvSpPr>
            <p:nvPr/>
          </p:nvSpPr>
          <p:spPr bwMode="auto">
            <a:xfrm>
              <a:off x="4245" y="203"/>
              <a:ext cx="56" cy="1084"/>
            </a:xfrm>
            <a:prstGeom prst="rightBrace">
              <a:avLst>
                <a:gd name="adj1" fmla="val 16131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2019" name="Line 30"/>
            <p:cNvSpPr>
              <a:spLocks noChangeShapeType="1"/>
            </p:cNvSpPr>
            <p:nvPr/>
          </p:nvSpPr>
          <p:spPr bwMode="auto">
            <a:xfrm flipV="1">
              <a:off x="3278" y="635"/>
              <a:ext cx="381" cy="85"/>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41992" name="Text Box 28"/>
          <p:cNvSpPr txBox="1">
            <a:spLocks noChangeArrowheads="1"/>
          </p:cNvSpPr>
          <p:nvPr/>
        </p:nvSpPr>
        <p:spPr bwMode="auto">
          <a:xfrm>
            <a:off x="6707188" y="1058863"/>
            <a:ext cx="1173162"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+ 1 mult</a:t>
            </a:r>
          </a:p>
          <a:p>
            <a:pP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if w is oper.</a:t>
            </a:r>
          </a:p>
          <a:p>
            <a:pP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OR</a:t>
            </a:r>
          </a:p>
          <a:p>
            <a:pP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+1 mult &amp; +1 add if w is “+” oper</a:t>
            </a:r>
          </a:p>
        </p:txBody>
      </p:sp>
      <p:sp>
        <p:nvSpPr>
          <p:cNvPr id="41993" name="Line 33"/>
          <p:cNvSpPr>
            <a:spLocks noChangeShapeType="1"/>
          </p:cNvSpPr>
          <p:nvPr/>
        </p:nvSpPr>
        <p:spPr bwMode="auto">
          <a:xfrm flipH="1" flipV="1">
            <a:off x="4937125" y="788988"/>
            <a:ext cx="715963" cy="148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994" name="Line 34"/>
          <p:cNvSpPr>
            <a:spLocks noChangeShapeType="1"/>
          </p:cNvSpPr>
          <p:nvPr/>
        </p:nvSpPr>
        <p:spPr bwMode="auto">
          <a:xfrm flipV="1">
            <a:off x="5843588" y="747713"/>
            <a:ext cx="1001712" cy="151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995" name="Oval 36"/>
          <p:cNvSpPr>
            <a:spLocks noChangeArrowheads="1"/>
          </p:cNvSpPr>
          <p:nvPr/>
        </p:nvSpPr>
        <p:spPr bwMode="auto">
          <a:xfrm>
            <a:off x="5821363" y="609600"/>
            <a:ext cx="322262" cy="34766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w</a:t>
            </a:r>
          </a:p>
        </p:txBody>
      </p:sp>
      <p:sp>
        <p:nvSpPr>
          <p:cNvPr id="41996" name="Oval 39"/>
          <p:cNvSpPr>
            <a:spLocks noChangeArrowheads="1"/>
          </p:cNvSpPr>
          <p:nvPr/>
        </p:nvSpPr>
        <p:spPr bwMode="auto">
          <a:xfrm>
            <a:off x="5586413" y="2185988"/>
            <a:ext cx="320675" cy="347662"/>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u</a:t>
            </a:r>
          </a:p>
        </p:txBody>
      </p:sp>
      <p:sp>
        <p:nvSpPr>
          <p:cNvPr id="41997" name="Line 40"/>
          <p:cNvSpPr>
            <a:spLocks noChangeShapeType="1"/>
          </p:cNvSpPr>
          <p:nvPr/>
        </p:nvSpPr>
        <p:spPr bwMode="auto">
          <a:xfrm flipV="1">
            <a:off x="4935538" y="766763"/>
            <a:ext cx="1924050" cy="22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998" name="Oval 44"/>
          <p:cNvSpPr>
            <a:spLocks noChangeArrowheads="1"/>
          </p:cNvSpPr>
          <p:nvPr/>
        </p:nvSpPr>
        <p:spPr bwMode="auto">
          <a:xfrm>
            <a:off x="5605463" y="3022600"/>
            <a:ext cx="320675" cy="346075"/>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v</a:t>
            </a:r>
          </a:p>
        </p:txBody>
      </p:sp>
      <p:sp>
        <p:nvSpPr>
          <p:cNvPr id="41999" name="AutoShape 47"/>
          <p:cNvSpPr>
            <a:spLocks/>
          </p:cNvSpPr>
          <p:nvPr/>
        </p:nvSpPr>
        <p:spPr bwMode="auto">
          <a:xfrm>
            <a:off x="6559550" y="561975"/>
            <a:ext cx="123825" cy="2879725"/>
          </a:xfrm>
          <a:prstGeom prst="rightBrace">
            <a:avLst>
              <a:gd name="adj1" fmla="val 19380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2000" name="Text Box 52"/>
          <p:cNvSpPr txBox="1">
            <a:spLocks noChangeArrowheads="1"/>
          </p:cNvSpPr>
          <p:nvPr/>
        </p:nvSpPr>
        <p:spPr bwMode="auto">
          <a:xfrm>
            <a:off x="231775" y="474663"/>
            <a:ext cx="690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Times" panose="02020603050405020304" pitchFamily="18" charset="0"/>
              </a:rPr>
              <a:t>Idea:</a:t>
            </a:r>
          </a:p>
        </p:txBody>
      </p:sp>
      <p:sp>
        <p:nvSpPr>
          <p:cNvPr id="42001" name="AutoShape 53"/>
          <p:cNvSpPr>
            <a:spLocks noChangeArrowheads="1"/>
          </p:cNvSpPr>
          <p:nvPr/>
        </p:nvSpPr>
        <p:spPr bwMode="auto">
          <a:xfrm>
            <a:off x="3913188" y="1470025"/>
            <a:ext cx="887412" cy="550863"/>
          </a:xfrm>
          <a:prstGeom prst="rightArrow">
            <a:avLst>
              <a:gd name="adj1" fmla="val 50000"/>
              <a:gd name="adj2" fmla="val 40274"/>
            </a:avLst>
          </a:prstGeom>
          <a:solidFill>
            <a:srgbClr val="9900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2002" name="Text Box 15"/>
          <p:cNvSpPr txBox="1">
            <a:spLocks noChangeArrowheads="1"/>
          </p:cNvSpPr>
          <p:nvPr/>
        </p:nvSpPr>
        <p:spPr bwMode="auto">
          <a:xfrm>
            <a:off x="114300" y="3638550"/>
            <a:ext cx="8658225" cy="29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90000"/>
              </a:lnSpc>
              <a:spcBef>
                <a:spcPct val="0"/>
              </a:spcBef>
              <a:buClrTx/>
            </a:pPr>
            <a:r>
              <a:rPr lang="en-US" altLang="en-US" sz="1400">
                <a:solidFill>
                  <a:schemeClr val="tx1"/>
                </a:solidFill>
                <a:latin typeface="Lucida Sans Unicode" panose="020B0602030504020204" pitchFamily="34" charset="0"/>
              </a:rPr>
              <a:t>Backtrack an individual oper. whenever it is scheduled on a new FU to improve usage of new FU (allocate the new FU earlier)</a:t>
            </a:r>
          </a:p>
          <a:p>
            <a:pPr eaLnBrk="1" hangingPunct="1">
              <a:lnSpc>
                <a:spcPct val="90000"/>
              </a:lnSpc>
              <a:spcBef>
                <a:spcPct val="0"/>
              </a:spcBef>
              <a:buClrTx/>
            </a:pPr>
            <a:r>
              <a:rPr lang="en-US" altLang="en-US" sz="1400">
                <a:solidFill>
                  <a:schemeClr val="tx1"/>
                </a:solidFill>
                <a:latin typeface="Lucida Sans Unicode" panose="020B0602030504020204" pitchFamily="34" charset="0"/>
              </a:rPr>
              <a:t>In above ex, backtrack u, v separately up to their asap’s from scheduled cc that results in no extra FU allocation. Note that this may lead to extra allocation of other FU types.</a:t>
            </a:r>
          </a:p>
          <a:p>
            <a:pPr eaLnBrk="1" hangingPunct="1">
              <a:lnSpc>
                <a:spcPct val="90000"/>
              </a:lnSpc>
              <a:spcBef>
                <a:spcPct val="0"/>
              </a:spcBef>
              <a:buClrTx/>
            </a:pPr>
            <a:r>
              <a:rPr lang="en-US" altLang="en-US" sz="1400">
                <a:solidFill>
                  <a:schemeClr val="tx1"/>
                </a:solidFill>
                <a:latin typeface="Lucida Sans Unicode" panose="020B0602030504020204" pitchFamily="34" charset="0"/>
              </a:rPr>
              <a:t>Issue is also how  much to backtrack u? Try all possibilities from (current cc -1) to asap(u)?</a:t>
            </a:r>
          </a:p>
          <a:p>
            <a:pPr lvl="1" eaLnBrk="1" hangingPunct="1">
              <a:lnSpc>
                <a:spcPct val="90000"/>
              </a:lnSpc>
              <a:spcBef>
                <a:spcPct val="0"/>
              </a:spcBef>
              <a:buClrTx/>
            </a:pPr>
            <a:r>
              <a:rPr lang="en-US" altLang="en-US" sz="1200">
                <a:latin typeface="Lucida Sans Unicode" panose="020B0602030504020204" pitchFamily="34" charset="0"/>
              </a:rPr>
              <a:t>Sometimes results in scheduling u at an earlier time on an existing  FU. This can occur at the expense of increasing  count of some other FU type (type of a parent or some ancestor), and we do if the total cost of other increased FUs &lt; cost of a single FU of u’s type</a:t>
            </a:r>
          </a:p>
          <a:p>
            <a:pPr lvl="1" eaLnBrk="1" hangingPunct="1">
              <a:lnSpc>
                <a:spcPct val="90000"/>
              </a:lnSpc>
              <a:spcBef>
                <a:spcPct val="0"/>
              </a:spcBef>
              <a:buClrTx/>
            </a:pPr>
            <a:r>
              <a:rPr lang="en-US" altLang="en-US" sz="1200">
                <a:latin typeface="Lucida Sans Unicode" panose="020B0602030504020204" pitchFamily="34" charset="0"/>
              </a:rPr>
              <a:t>Other times, it cannot decrease # of FUs of u’s type,  but increases utilization of the new FU as it is assigned earlier  at the time the u could be backtracked to. This new FU can be re-used for another oper. in the current or future cc and  can decrease # of FUs needed (of u’s type) later. If we cannot determine if u’s BT is going to decrease the # of FUs of u’s type, this BT should only be done of no new FU of another type needs to be allocated due  to u’s BT. </a:t>
            </a:r>
          </a:p>
          <a:p>
            <a:pPr eaLnBrk="1" hangingPunct="1">
              <a:lnSpc>
                <a:spcPct val="90000"/>
              </a:lnSpc>
              <a:spcBef>
                <a:spcPct val="0"/>
              </a:spcBef>
              <a:buClrTx/>
            </a:pPr>
            <a:r>
              <a:rPr lang="en-US" altLang="en-US" sz="1400">
                <a:solidFill>
                  <a:schemeClr val="tx1"/>
                </a:solidFill>
                <a:latin typeface="Lucida Sans Unicode" panose="020B0602030504020204" pitchFamily="34" charset="0"/>
              </a:rPr>
              <a:t>Take the best of the best solns for backtracking u, v, and original soln. w/o backtracking, breaking ties in favor of the BT solution (as FU’s will be less idle </a:t>
            </a:r>
            <a:r>
              <a:rPr lang="en-US" altLang="en-US" sz="1400">
                <a:solidFill>
                  <a:schemeClr val="tx1"/>
                </a:solidFill>
                <a:latin typeface="Lucida Sans Unicode" panose="020B0602030504020204" pitchFamily="34" charset="0"/>
                <a:sym typeface="Wingdings" panose="05000000000000000000" pitchFamily="2" charset="2"/>
              </a:rPr>
              <a:t> </a:t>
            </a:r>
            <a:r>
              <a:rPr lang="en-US" altLang="en-US" sz="1400">
                <a:solidFill>
                  <a:schemeClr val="tx1"/>
                </a:solidFill>
                <a:latin typeface="Lucida Sans Unicode" panose="020B0602030504020204" pitchFamily="34" charset="0"/>
              </a:rPr>
              <a:t>there can be advantages in later cc’s)</a:t>
            </a:r>
          </a:p>
        </p:txBody>
      </p:sp>
    </p:spTree>
    <p:extLst>
      <p:ext uri="{BB962C8B-B14F-4D97-AF65-F5344CB8AC3E}">
        <p14:creationId xmlns:p14="http://schemas.microsoft.com/office/powerpoint/2010/main" val="3605136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0" y="76200"/>
            <a:ext cx="9144000" cy="322263"/>
          </a:xfrm>
        </p:spPr>
        <p:txBody>
          <a:bodyPr/>
          <a:lstStyle/>
          <a:p>
            <a:pPr eaLnBrk="1" hangingPunct="1"/>
            <a:r>
              <a:rPr lang="en-US" altLang="en-US" sz="2800" smtClean="0"/>
              <a:t>Backtracking List Scheduling Algorithm: MR-LCS</a:t>
            </a:r>
          </a:p>
        </p:txBody>
      </p:sp>
      <p:sp>
        <p:nvSpPr>
          <p:cNvPr id="43013" name="Rectangle 3"/>
          <p:cNvSpPr>
            <a:spLocks noChangeArrowheads="1"/>
          </p:cNvSpPr>
          <p:nvPr/>
        </p:nvSpPr>
        <p:spPr bwMode="auto">
          <a:xfrm>
            <a:off x="119063" y="584200"/>
            <a:ext cx="9024937"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defTabSz="630238"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519113" algn="l" defTabSz="630238"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defTabSz="630238"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defTabSz="630238" eaLnBrk="0" hangingPunct="0">
              <a:spcBef>
                <a:spcPct val="20000"/>
              </a:spcBef>
              <a:buClr>
                <a:schemeClr val="tx2"/>
              </a:buClr>
              <a:buChar char="•"/>
              <a:defRPr>
                <a:solidFill>
                  <a:schemeClr val="tx1"/>
                </a:solidFill>
                <a:latin typeface="Tahoma" panose="020B0604030504040204" pitchFamily="34" charset="0"/>
              </a:defRPr>
            </a:lvl4pPr>
            <a:lvl5pPr marL="2057400" indent="-228600" algn="l" defTabSz="630238" eaLnBrk="0" hangingPunct="0">
              <a:spcBef>
                <a:spcPct val="20000"/>
              </a:spcBef>
              <a:buClr>
                <a:schemeClr val="tx2"/>
              </a:buClr>
              <a:buChar char="»"/>
              <a:defRPr>
                <a:solidFill>
                  <a:schemeClr val="tx1"/>
                </a:solidFill>
                <a:latin typeface="Tahoma" panose="020B0604030504040204" pitchFamily="34" charset="0"/>
              </a:defRPr>
            </a:lvl5pPr>
            <a:lvl6pPr marL="2514600" indent="-228600" defTabSz="630238"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defTabSz="630238"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defTabSz="630238"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defTabSz="630238"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lvl="1" eaLnBrk="1" hangingPunct="1">
              <a:lnSpc>
                <a:spcPct val="55000"/>
              </a:lnSpc>
              <a:buFont typeface="Wingdings" panose="05000000000000000000" pitchFamily="2" charset="2"/>
              <a:buNone/>
            </a:pPr>
            <a:r>
              <a:rPr lang="en-US" altLang="en-US" sz="1800"/>
              <a:t>LIST_R_BT (G(V,E), </a:t>
            </a:r>
            <a:r>
              <a:rPr lang="en-US" altLang="en-US" sz="1800">
                <a:latin typeface="Symbol" panose="05050102010706020507" pitchFamily="18" charset="2"/>
              </a:rPr>
              <a:t>l</a:t>
            </a:r>
            <a:r>
              <a:rPr lang="en-US" altLang="en-US" sz="1800"/>
              <a:t>’) {</a:t>
            </a:r>
          </a:p>
          <a:p>
            <a:pPr lvl="1" eaLnBrk="1" hangingPunct="1">
              <a:lnSpc>
                <a:spcPct val="55000"/>
              </a:lnSpc>
              <a:buFont typeface="Wingdings" panose="05000000000000000000" pitchFamily="2" charset="2"/>
              <a:buNone/>
            </a:pPr>
            <a:r>
              <a:rPr lang="en-US" altLang="en-US" sz="1800"/>
              <a:t>	</a:t>
            </a:r>
            <a:r>
              <a:rPr lang="en-US" altLang="en-US" sz="1800" b="1" i="1">
                <a:latin typeface="Times" panose="02020603050405020304" pitchFamily="18" charset="0"/>
              </a:rPr>
              <a:t>a</a:t>
            </a:r>
            <a:r>
              <a:rPr lang="en-US" altLang="en-US" sz="1800"/>
              <a:t> = </a:t>
            </a:r>
            <a:r>
              <a:rPr lang="en-US" altLang="en-US" sz="1800" b="1"/>
              <a:t>1,  </a:t>
            </a:r>
            <a:r>
              <a:rPr lang="en-US" altLang="en-US" sz="1800"/>
              <a:t>	</a:t>
            </a:r>
            <a:r>
              <a:rPr lang="en-US" altLang="en-US" sz="1800" i="1">
                <a:latin typeface="Times" panose="02020603050405020304" pitchFamily="18" charset="0"/>
              </a:rPr>
              <a:t>l = </a:t>
            </a:r>
            <a:r>
              <a:rPr lang="en-US" altLang="en-US" sz="1800">
                <a:latin typeface="Times" panose="02020603050405020304" pitchFamily="18" charset="0"/>
              </a:rPr>
              <a:t>1</a:t>
            </a:r>
            <a:endParaRPr lang="en-US" altLang="en-US" sz="1800"/>
          </a:p>
          <a:p>
            <a:pPr lvl="1" eaLnBrk="1" hangingPunct="1">
              <a:lnSpc>
                <a:spcPct val="55000"/>
              </a:lnSpc>
              <a:buFont typeface="Wingdings" panose="05000000000000000000" pitchFamily="2" charset="2"/>
              <a:buNone/>
            </a:pPr>
            <a:r>
              <a:rPr lang="en-US" altLang="en-US" sz="1800"/>
              <a:t>	Compute the ALAP times </a:t>
            </a:r>
            <a:r>
              <a:rPr lang="en-US" altLang="en-US" sz="1800" b="1" i="1">
                <a:latin typeface="Times" panose="02020603050405020304" pitchFamily="18" charset="0"/>
              </a:rPr>
              <a:t>t</a:t>
            </a:r>
            <a:r>
              <a:rPr lang="en-US" altLang="en-US" sz="1800" i="1" baseline="30000">
                <a:latin typeface="Times" panose="02020603050405020304" pitchFamily="18" charset="0"/>
              </a:rPr>
              <a:t>L</a:t>
            </a:r>
            <a:r>
              <a:rPr lang="en-US" altLang="en-US" sz="1800"/>
              <a:t>.</a:t>
            </a:r>
          </a:p>
          <a:p>
            <a:pPr lvl="1" eaLnBrk="1" hangingPunct="1">
              <a:lnSpc>
                <a:spcPct val="55000"/>
              </a:lnSpc>
              <a:buFont typeface="Wingdings" panose="05000000000000000000" pitchFamily="2" charset="2"/>
              <a:buNone/>
            </a:pPr>
            <a:r>
              <a:rPr lang="en-US" altLang="en-US" sz="1800"/>
              <a:t>	if </a:t>
            </a:r>
            <a:r>
              <a:rPr lang="en-US" altLang="en-US" sz="1800" b="1" i="1">
                <a:latin typeface="Times" panose="02020603050405020304" pitchFamily="18" charset="0"/>
              </a:rPr>
              <a:t>t</a:t>
            </a:r>
            <a:r>
              <a:rPr lang="en-US" altLang="en-US" sz="1800" i="1" baseline="-25000">
                <a:latin typeface="Times" panose="02020603050405020304" pitchFamily="18" charset="0"/>
              </a:rPr>
              <a:t>0</a:t>
            </a:r>
            <a:r>
              <a:rPr lang="en-US" altLang="en-US" sz="1800" i="1" baseline="30000">
                <a:latin typeface="Times" panose="02020603050405020304" pitchFamily="18" charset="0"/>
              </a:rPr>
              <a:t>L</a:t>
            </a:r>
            <a:r>
              <a:rPr lang="en-US" altLang="en-US" sz="1800" i="1">
                <a:latin typeface="Times" panose="02020603050405020304" pitchFamily="18" charset="0"/>
              </a:rPr>
              <a:t> &lt; 0</a:t>
            </a:r>
          </a:p>
          <a:p>
            <a:pPr lvl="1" eaLnBrk="1" hangingPunct="1">
              <a:lnSpc>
                <a:spcPct val="55000"/>
              </a:lnSpc>
              <a:buFont typeface="Wingdings" panose="05000000000000000000" pitchFamily="2" charset="2"/>
              <a:buNone/>
            </a:pPr>
            <a:r>
              <a:rPr lang="en-US" altLang="en-US" sz="1800" i="1">
                <a:latin typeface="Times" panose="02020603050405020304" pitchFamily="18" charset="0"/>
              </a:rPr>
              <a:t>	    </a:t>
            </a:r>
            <a:r>
              <a:rPr lang="en-US" altLang="en-US" sz="1800">
                <a:solidFill>
                  <a:schemeClr val="accent2"/>
                </a:solidFill>
              </a:rPr>
              <a:t>return</a:t>
            </a:r>
            <a:r>
              <a:rPr lang="en-US" altLang="en-US" sz="1800"/>
              <a:t> (not feasible)</a:t>
            </a:r>
            <a:endParaRPr lang="en-US" altLang="en-US" sz="1800" b="1"/>
          </a:p>
          <a:p>
            <a:pPr lvl="1" eaLnBrk="1" hangingPunct="1">
              <a:lnSpc>
                <a:spcPct val="55000"/>
              </a:lnSpc>
              <a:buFont typeface="Wingdings" panose="05000000000000000000" pitchFamily="2" charset="2"/>
              <a:buNone/>
            </a:pPr>
            <a:r>
              <a:rPr lang="en-US" altLang="en-US" sz="1800"/>
              <a:t>	</a:t>
            </a:r>
            <a:r>
              <a:rPr lang="en-US" altLang="en-US" sz="1800">
                <a:solidFill>
                  <a:schemeClr val="accent2"/>
                </a:solidFill>
              </a:rPr>
              <a:t>repeat</a:t>
            </a:r>
            <a:r>
              <a:rPr lang="en-US" altLang="en-US" sz="1800"/>
              <a:t> {</a:t>
            </a:r>
          </a:p>
          <a:p>
            <a:pPr lvl="1" eaLnBrk="1" hangingPunct="1">
              <a:lnSpc>
                <a:spcPct val="55000"/>
              </a:lnSpc>
              <a:buFont typeface="Wingdings" panose="05000000000000000000" pitchFamily="2" charset="2"/>
              <a:buNone/>
            </a:pPr>
            <a:r>
              <a:rPr lang="en-US" altLang="en-US" sz="1800"/>
              <a:t>          </a:t>
            </a:r>
            <a:r>
              <a:rPr lang="en-US" altLang="en-US" sz="1800">
                <a:solidFill>
                  <a:schemeClr val="accent2"/>
                </a:solidFill>
              </a:rPr>
              <a:t>for</a:t>
            </a:r>
            <a:r>
              <a:rPr lang="en-US" altLang="en-US" sz="1800"/>
              <a:t> each resource type k {</a:t>
            </a:r>
          </a:p>
          <a:p>
            <a:pPr lvl="1" eaLnBrk="1" hangingPunct="1">
              <a:lnSpc>
                <a:spcPct val="55000"/>
              </a:lnSpc>
              <a:buFont typeface="Wingdings" panose="05000000000000000000" pitchFamily="2" charset="2"/>
              <a:buNone/>
            </a:pPr>
            <a:r>
              <a:rPr lang="en-US" altLang="en-US" sz="1800"/>
              <a:t>		</a:t>
            </a:r>
            <a:r>
              <a:rPr lang="en-US" altLang="en-US" sz="1800" i="1">
                <a:latin typeface="Times" panose="02020603050405020304" pitchFamily="18" charset="0"/>
              </a:rPr>
              <a:t>U</a:t>
            </a:r>
            <a:r>
              <a:rPr lang="en-US" altLang="en-US" sz="1800" i="1" baseline="-25000">
                <a:latin typeface="Times" panose="02020603050405020304" pitchFamily="18" charset="0"/>
              </a:rPr>
              <a:t>l,k</a:t>
            </a:r>
            <a:r>
              <a:rPr lang="en-US" altLang="en-US" sz="1800"/>
              <a:t> = available vertices in V.</a:t>
            </a:r>
          </a:p>
          <a:p>
            <a:pPr lvl="1" eaLnBrk="1" hangingPunct="1">
              <a:lnSpc>
                <a:spcPct val="55000"/>
              </a:lnSpc>
              <a:buFont typeface="Wingdings" panose="05000000000000000000" pitchFamily="2" charset="2"/>
              <a:buNone/>
            </a:pPr>
            <a:r>
              <a:rPr lang="en-US" altLang="en-US" sz="1800"/>
              <a:t>		Compute the slacks </a:t>
            </a:r>
            <a:r>
              <a:rPr lang="en-US" altLang="en-US" sz="1800" i="1">
                <a:latin typeface="Times" panose="02020603050405020304" pitchFamily="18" charset="0"/>
              </a:rPr>
              <a:t>{ s</a:t>
            </a:r>
            <a:r>
              <a:rPr lang="en-US" altLang="en-US" sz="1800" i="1" baseline="-25000">
                <a:latin typeface="Times" panose="02020603050405020304" pitchFamily="18" charset="0"/>
              </a:rPr>
              <a:t>i </a:t>
            </a:r>
            <a:r>
              <a:rPr lang="en-US" altLang="en-US" sz="1800" i="1">
                <a:latin typeface="Times" panose="02020603050405020304" pitchFamily="18" charset="0"/>
              </a:rPr>
              <a:t>= </a:t>
            </a:r>
            <a:r>
              <a:rPr lang="en-US" altLang="en-US" sz="1800" b="1" i="1">
                <a:latin typeface="Times" panose="02020603050405020304" pitchFamily="18" charset="0"/>
              </a:rPr>
              <a:t>t</a:t>
            </a:r>
            <a:r>
              <a:rPr lang="en-US" altLang="en-US" sz="1800" i="1" baseline="-25000">
                <a:latin typeface="Times" panose="02020603050405020304" pitchFamily="18" charset="0"/>
              </a:rPr>
              <a:t>i</a:t>
            </a:r>
            <a:r>
              <a:rPr lang="en-US" altLang="en-US" sz="1800" i="1" baseline="30000">
                <a:latin typeface="Times" panose="02020603050405020304" pitchFamily="18" charset="0"/>
              </a:rPr>
              <a:t>L </a:t>
            </a:r>
            <a:r>
              <a:rPr lang="en-US" altLang="en-US" sz="1800" i="1">
                <a:latin typeface="Times" panose="02020603050405020304" pitchFamily="18" charset="0"/>
              </a:rPr>
              <a:t>- l, </a:t>
            </a:r>
            <a:r>
              <a:rPr lang="en-US" altLang="en-US" sz="1800" i="1">
                <a:latin typeface="Times" panose="02020603050405020304" pitchFamily="18" charset="0"/>
                <a:sym typeface="Symbol" panose="05050102010706020507" pitchFamily="18" charset="2"/>
              </a:rPr>
              <a:t> v</a:t>
            </a:r>
            <a:r>
              <a:rPr lang="en-US" altLang="en-US" sz="1800" i="1" baseline="-25000">
                <a:latin typeface="Times" panose="02020603050405020304" pitchFamily="18" charset="0"/>
                <a:sym typeface="Symbol" panose="05050102010706020507" pitchFamily="18" charset="2"/>
              </a:rPr>
              <a:t>i</a:t>
            </a:r>
            <a:r>
              <a:rPr lang="en-US" altLang="en-US" sz="1800" i="1">
                <a:latin typeface="Times" panose="02020603050405020304" pitchFamily="18" charset="0"/>
                <a:sym typeface="Symbol" panose="05050102010706020507" pitchFamily="18" charset="2"/>
              </a:rPr>
              <a:t> </a:t>
            </a:r>
            <a:r>
              <a:rPr lang="en-US" altLang="en-US" sz="1800" i="1">
                <a:latin typeface="Times" panose="02020603050405020304" pitchFamily="18" charset="0"/>
              </a:rPr>
              <a:t>U</a:t>
            </a:r>
            <a:r>
              <a:rPr lang="en-US" altLang="en-US" sz="1800" i="1" baseline="-25000">
                <a:latin typeface="Times" panose="02020603050405020304" pitchFamily="18" charset="0"/>
              </a:rPr>
              <a:t>l,k </a:t>
            </a:r>
            <a:r>
              <a:rPr lang="en-US" altLang="en-US" sz="1800" i="1">
                <a:latin typeface="Times" panose="02020603050405020304" pitchFamily="18" charset="0"/>
                <a:sym typeface="Symbol" panose="05050102010706020507" pitchFamily="18" charset="2"/>
              </a:rPr>
              <a:t>}</a:t>
            </a:r>
            <a:r>
              <a:rPr lang="en-US" altLang="en-US" sz="1800"/>
              <a:t>.</a:t>
            </a:r>
          </a:p>
          <a:p>
            <a:pPr lvl="1" eaLnBrk="1" hangingPunct="1">
              <a:lnSpc>
                <a:spcPct val="55000"/>
              </a:lnSpc>
              <a:buFont typeface="Wingdings" panose="05000000000000000000" pitchFamily="2" charset="2"/>
              <a:buNone/>
            </a:pPr>
            <a:r>
              <a:rPr lang="en-US" altLang="en-US" sz="1800"/>
              <a:t>		Schedule operations with 0 slack, upd. </a:t>
            </a:r>
            <a:r>
              <a:rPr lang="en-US" altLang="en-US" sz="1800" b="1" i="1">
                <a:latin typeface="Times" panose="02020603050405020304" pitchFamily="18" charset="0"/>
              </a:rPr>
              <a:t>a</a:t>
            </a:r>
            <a:endParaRPr lang="en-US" altLang="en-US" sz="1800"/>
          </a:p>
          <a:p>
            <a:pPr lvl="1" eaLnBrk="1" hangingPunct="1">
              <a:lnSpc>
                <a:spcPct val="55000"/>
              </a:lnSpc>
              <a:buFont typeface="Wingdings" panose="05000000000000000000" pitchFamily="2" charset="2"/>
              <a:buNone/>
            </a:pPr>
            <a:r>
              <a:rPr lang="en-US" altLang="en-US" sz="1800"/>
              <a:t>		</a:t>
            </a:r>
            <a:r>
              <a:rPr lang="en-US" altLang="en-US" sz="1800">
                <a:solidFill>
                  <a:srgbClr val="0000FF"/>
                </a:solidFill>
              </a:rPr>
              <a:t>if</a:t>
            </a:r>
            <a:r>
              <a:rPr lang="en-US" altLang="en-US" sz="1800"/>
              <a:t> </a:t>
            </a:r>
            <a:r>
              <a:rPr lang="en-US" altLang="en-US" sz="1800" b="1" i="1">
                <a:latin typeface="Times" panose="02020603050405020304" pitchFamily="18" charset="0"/>
              </a:rPr>
              <a:t>a(k)</a:t>
            </a:r>
            <a:r>
              <a:rPr lang="en-US" altLang="en-US" sz="1800"/>
              <a:t> is increased by an amount </a:t>
            </a:r>
            <a:r>
              <a:rPr lang="en-US" altLang="en-US" sz="1800" i="1"/>
              <a:t>m &gt; 0</a:t>
            </a:r>
            <a:r>
              <a:rPr lang="en-US" altLang="en-US" sz="1800"/>
              <a:t> { </a:t>
            </a:r>
          </a:p>
          <a:p>
            <a:pPr lvl="1" eaLnBrk="1" hangingPunct="1">
              <a:lnSpc>
                <a:spcPct val="55000"/>
              </a:lnSpc>
              <a:buFont typeface="Wingdings" panose="05000000000000000000" pitchFamily="2" charset="2"/>
              <a:buNone/>
            </a:pPr>
            <a:r>
              <a:rPr lang="en-US" altLang="en-US" sz="1800"/>
              <a:t>                  </a:t>
            </a:r>
            <a:r>
              <a:rPr lang="en-US" altLang="en-US" sz="1800">
                <a:solidFill>
                  <a:srgbClr val="0000FF"/>
                </a:solidFill>
              </a:rPr>
              <a:t>for</a:t>
            </a:r>
            <a:r>
              <a:rPr lang="en-US" altLang="en-US" sz="1800"/>
              <a:t> each oper just scheduled {</a:t>
            </a:r>
          </a:p>
          <a:p>
            <a:pPr lvl="1" eaLnBrk="1" hangingPunct="1">
              <a:lnSpc>
                <a:spcPct val="55000"/>
              </a:lnSpc>
              <a:buFont typeface="Wingdings" panose="05000000000000000000" pitchFamily="2" charset="2"/>
              <a:buNone/>
            </a:pPr>
            <a:r>
              <a:rPr lang="en-US" altLang="en-US" sz="1800"/>
              <a:t>                     Backtrack along its fan-in tree to re-schedule itself its max-arrival time      </a:t>
            </a:r>
          </a:p>
          <a:p>
            <a:pPr lvl="1" eaLnBrk="1" hangingPunct="1">
              <a:lnSpc>
                <a:spcPct val="55000"/>
              </a:lnSpc>
              <a:buFont typeface="Wingdings" panose="05000000000000000000" pitchFamily="2" charset="2"/>
              <a:buNone/>
            </a:pPr>
            <a:r>
              <a:rPr lang="en-US" altLang="en-US" sz="1800"/>
              <a:t>                      pred. as earlier as possible w/o increasing overall cost;</a:t>
            </a:r>
          </a:p>
          <a:p>
            <a:pPr lvl="1" eaLnBrk="1" hangingPunct="1">
              <a:lnSpc>
                <a:spcPct val="55000"/>
              </a:lnSpc>
              <a:buFont typeface="Wingdings" panose="05000000000000000000" pitchFamily="2" charset="2"/>
              <a:buNone/>
            </a:pPr>
            <a:r>
              <a:rPr lang="en-US" altLang="en-US" sz="1800"/>
              <a:t>		        Mark this oper. if </a:t>
            </a:r>
            <a:r>
              <a:rPr lang="en-US" altLang="en-US" sz="1800" i="1"/>
              <a:t>CD</a:t>
            </a:r>
            <a:r>
              <a:rPr lang="en-US" altLang="en-US" sz="1800"/>
              <a:t> = cost(res. k)  - added cost of extra res. of</a:t>
            </a:r>
          </a:p>
          <a:p>
            <a:pPr lvl="1" eaLnBrk="1" hangingPunct="1">
              <a:lnSpc>
                <a:spcPct val="55000"/>
              </a:lnSpc>
              <a:buFont typeface="Wingdings" panose="05000000000000000000" pitchFamily="2" charset="2"/>
              <a:buNone/>
            </a:pPr>
            <a:r>
              <a:rPr lang="en-US" altLang="en-US" sz="1800"/>
              <a:t>                       other types needed for this &gt;= 0;</a:t>
            </a:r>
          </a:p>
          <a:p>
            <a:pPr lvl="1" eaLnBrk="1" hangingPunct="1">
              <a:lnSpc>
                <a:spcPct val="55000"/>
              </a:lnSpc>
              <a:buFont typeface="Wingdings" panose="05000000000000000000" pitchFamily="2" charset="2"/>
              <a:buNone/>
            </a:pPr>
            <a:r>
              <a:rPr lang="en-US" altLang="en-US" sz="1800"/>
              <a:t>                    }</a:t>
            </a:r>
          </a:p>
          <a:p>
            <a:pPr lvl="1" eaLnBrk="1" hangingPunct="1">
              <a:lnSpc>
                <a:spcPct val="55000"/>
              </a:lnSpc>
              <a:buFont typeface="Wingdings" panose="05000000000000000000" pitchFamily="2" charset="2"/>
              <a:buNone/>
            </a:pPr>
            <a:r>
              <a:rPr lang="en-US" altLang="en-US" sz="1800"/>
              <a:t>                    Let </a:t>
            </a:r>
            <a:r>
              <a:rPr lang="en-US" altLang="en-US" sz="1800" i="1"/>
              <a:t>S</a:t>
            </a:r>
            <a:r>
              <a:rPr lang="en-US" altLang="en-US" sz="1800"/>
              <a:t> = the marked opers that have the highest m </a:t>
            </a:r>
            <a:r>
              <a:rPr lang="en-US" altLang="en-US" sz="1800" i="1"/>
              <a:t>CD</a:t>
            </a:r>
            <a:r>
              <a:rPr lang="en-US" altLang="en-US" sz="1800"/>
              <a:t>s</a:t>
            </a:r>
          </a:p>
          <a:p>
            <a:pPr lvl="1" eaLnBrk="1" hangingPunct="1">
              <a:lnSpc>
                <a:spcPct val="55000"/>
              </a:lnSpc>
              <a:buFont typeface="Wingdings" panose="05000000000000000000" pitchFamily="2" charset="2"/>
              <a:buNone/>
            </a:pPr>
            <a:r>
              <a:rPr lang="en-US" altLang="en-US" sz="1800"/>
              <a:t>                    </a:t>
            </a:r>
            <a:r>
              <a:rPr lang="en-US" altLang="en-US" sz="1800">
                <a:solidFill>
                  <a:srgbClr val="0000FF"/>
                </a:solidFill>
              </a:rPr>
              <a:t>for</a:t>
            </a:r>
            <a:r>
              <a:rPr lang="en-US" altLang="en-US" sz="1800"/>
              <a:t> each oper in </a:t>
            </a:r>
            <a:r>
              <a:rPr lang="en-US" altLang="en-US" sz="1800" i="1"/>
              <a:t>S</a:t>
            </a:r>
            <a:r>
              <a:rPr lang="en-US" altLang="en-US" sz="1800"/>
              <a:t> in order of decreasing </a:t>
            </a:r>
            <a:r>
              <a:rPr lang="en-US" altLang="en-US" sz="1800" i="1"/>
              <a:t>CD</a:t>
            </a:r>
            <a:r>
              <a:rPr lang="en-US" altLang="en-US" sz="1800"/>
              <a:t>s {</a:t>
            </a:r>
          </a:p>
          <a:p>
            <a:pPr lvl="1" eaLnBrk="1" hangingPunct="1">
              <a:lnSpc>
                <a:spcPct val="55000"/>
              </a:lnSpc>
              <a:buFont typeface="Wingdings" panose="05000000000000000000" pitchFamily="2" charset="2"/>
              <a:buNone/>
            </a:pPr>
            <a:r>
              <a:rPr lang="en-US" altLang="en-US" sz="1800"/>
              <a:t>                       re-scheduled its fan-in tree as determined by above backtracking;</a:t>
            </a:r>
          </a:p>
          <a:p>
            <a:pPr lvl="1" eaLnBrk="1" hangingPunct="1">
              <a:lnSpc>
                <a:spcPct val="55000"/>
              </a:lnSpc>
              <a:buFont typeface="Wingdings" panose="05000000000000000000" pitchFamily="2" charset="2"/>
              <a:buNone/>
            </a:pPr>
            <a:r>
              <a:rPr lang="en-US" altLang="en-US" sz="1800"/>
              <a:t>	                /* may need to resolve conflicts w/ previous backtrackings */</a:t>
            </a:r>
          </a:p>
          <a:p>
            <a:pPr lvl="1" eaLnBrk="1" hangingPunct="1">
              <a:lnSpc>
                <a:spcPct val="55000"/>
              </a:lnSpc>
              <a:buFont typeface="Wingdings" panose="05000000000000000000" pitchFamily="2" charset="2"/>
              <a:buNone/>
            </a:pPr>
            <a:r>
              <a:rPr lang="en-US" altLang="en-US" sz="1800"/>
              <a:t>                       update </a:t>
            </a:r>
            <a:r>
              <a:rPr lang="en-US" altLang="en-US" sz="1800" b="1" i="1">
                <a:latin typeface="Times" panose="02020603050405020304" pitchFamily="18" charset="0"/>
              </a:rPr>
              <a:t>a</a:t>
            </a:r>
          </a:p>
          <a:p>
            <a:pPr lvl="1" eaLnBrk="1" hangingPunct="1">
              <a:lnSpc>
                <a:spcPct val="55000"/>
              </a:lnSpc>
              <a:buFont typeface="Wingdings" panose="05000000000000000000" pitchFamily="2" charset="2"/>
              <a:buNone/>
            </a:pPr>
            <a:r>
              <a:rPr lang="en-US" altLang="en-US" sz="1800"/>
              <a:t>		       }</a:t>
            </a:r>
          </a:p>
          <a:p>
            <a:pPr lvl="1" eaLnBrk="1" hangingPunct="1">
              <a:lnSpc>
                <a:spcPct val="55000"/>
              </a:lnSpc>
              <a:buFont typeface="Wingdings" panose="05000000000000000000" pitchFamily="2" charset="2"/>
              <a:buNone/>
            </a:pPr>
            <a:r>
              <a:rPr lang="en-US" altLang="en-US" sz="1800"/>
              <a:t>                  } /* if */</a:t>
            </a:r>
          </a:p>
          <a:p>
            <a:pPr lvl="1" eaLnBrk="1" hangingPunct="1">
              <a:lnSpc>
                <a:spcPct val="55000"/>
              </a:lnSpc>
              <a:buFont typeface="Wingdings" panose="05000000000000000000" pitchFamily="2" charset="2"/>
              <a:buNone/>
            </a:pPr>
            <a:r>
              <a:rPr lang="en-US" altLang="en-US" sz="1800"/>
              <a:t>                Schedule additional </a:t>
            </a:r>
            <a:r>
              <a:rPr lang="en-US" altLang="en-US" sz="1800" i="1">
                <a:latin typeface="Times" panose="02020603050405020304" pitchFamily="18" charset="0"/>
              </a:rPr>
              <a:t>S</a:t>
            </a:r>
            <a:r>
              <a:rPr lang="en-US" altLang="en-US" sz="1800" i="1" baseline="-25000">
                <a:latin typeface="Times" panose="02020603050405020304" pitchFamily="18" charset="0"/>
              </a:rPr>
              <a:t>k</a:t>
            </a:r>
            <a:r>
              <a:rPr lang="en-US" altLang="en-US" sz="1800"/>
              <a:t> </a:t>
            </a:r>
            <a:r>
              <a:rPr lang="en-US" altLang="en-US" sz="1800">
                <a:sym typeface="Symbol" panose="05050102010706020507" pitchFamily="18" charset="2"/>
              </a:rPr>
              <a:t> </a:t>
            </a:r>
            <a:r>
              <a:rPr lang="en-US" altLang="en-US" sz="1800" i="1">
                <a:latin typeface="Times" panose="02020603050405020304" pitchFamily="18" charset="0"/>
              </a:rPr>
              <a:t>U</a:t>
            </a:r>
            <a:r>
              <a:rPr lang="en-US" altLang="en-US" sz="1800" i="1" baseline="-25000">
                <a:latin typeface="Times" panose="02020603050405020304" pitchFamily="18" charset="0"/>
              </a:rPr>
              <a:t>l,k</a:t>
            </a:r>
            <a:r>
              <a:rPr lang="en-US" altLang="en-US" sz="1800"/>
              <a:t> w/ minimal slack  under </a:t>
            </a:r>
            <a:r>
              <a:rPr lang="en-US" altLang="en-US" sz="1800" b="1" i="1">
                <a:latin typeface="Times" panose="02020603050405020304" pitchFamily="18" charset="0"/>
              </a:rPr>
              <a:t>a </a:t>
            </a:r>
            <a:r>
              <a:rPr lang="en-US" altLang="en-US" sz="1800"/>
              <a:t>constraints</a:t>
            </a:r>
            <a:endParaRPr lang="en-US" altLang="en-US" sz="1800" i="1">
              <a:latin typeface="Times" panose="02020603050405020304" pitchFamily="18" charset="0"/>
            </a:endParaRPr>
          </a:p>
          <a:p>
            <a:pPr lvl="1" eaLnBrk="1" hangingPunct="1">
              <a:lnSpc>
                <a:spcPct val="55000"/>
              </a:lnSpc>
              <a:buFont typeface="Wingdings" panose="05000000000000000000" pitchFamily="2" charset="2"/>
              <a:buNone/>
            </a:pPr>
            <a:r>
              <a:rPr lang="en-US" altLang="en-US" sz="1800"/>
              <a:t>	       } /* for */</a:t>
            </a:r>
          </a:p>
          <a:p>
            <a:pPr lvl="1" eaLnBrk="1" hangingPunct="1">
              <a:lnSpc>
                <a:spcPct val="55000"/>
              </a:lnSpc>
              <a:buFont typeface="Wingdings" panose="05000000000000000000" pitchFamily="2" charset="2"/>
              <a:buNone/>
            </a:pPr>
            <a:r>
              <a:rPr lang="en-US" altLang="en-US" sz="1800"/>
              <a:t>	</a:t>
            </a:r>
            <a:r>
              <a:rPr lang="en-US" altLang="en-US" sz="1800" i="1">
                <a:latin typeface="Times" panose="02020603050405020304" pitchFamily="18" charset="0"/>
              </a:rPr>
              <a:t>l = l + </a:t>
            </a:r>
            <a:r>
              <a:rPr lang="en-US" altLang="en-US" sz="1800">
                <a:latin typeface="Times" panose="02020603050405020304" pitchFamily="18" charset="0"/>
              </a:rPr>
              <a:t>1</a:t>
            </a:r>
            <a:endParaRPr lang="en-US" altLang="en-US" sz="1800"/>
          </a:p>
          <a:p>
            <a:pPr lvl="1" eaLnBrk="1" hangingPunct="1">
              <a:lnSpc>
                <a:spcPct val="55000"/>
              </a:lnSpc>
              <a:buFont typeface="Wingdings" panose="05000000000000000000" pitchFamily="2" charset="2"/>
              <a:buNone/>
            </a:pPr>
            <a:r>
              <a:rPr lang="en-US" altLang="en-US" sz="1800"/>
              <a:t>	} </a:t>
            </a:r>
            <a:r>
              <a:rPr lang="en-US" altLang="en-US" sz="1800">
                <a:solidFill>
                  <a:schemeClr val="accent2"/>
                </a:solidFill>
              </a:rPr>
              <a:t>until</a:t>
            </a:r>
            <a:r>
              <a:rPr lang="en-US" altLang="en-US" sz="1800"/>
              <a:t> </a:t>
            </a:r>
            <a:r>
              <a:rPr lang="en-US" altLang="en-US" sz="1800" i="1">
                <a:latin typeface="Times" panose="02020603050405020304" pitchFamily="18" charset="0"/>
              </a:rPr>
              <a:t>v</a:t>
            </a:r>
            <a:r>
              <a:rPr lang="en-US" altLang="en-US" sz="1800" i="1" baseline="-25000">
                <a:latin typeface="Times" panose="02020603050405020304" pitchFamily="18" charset="0"/>
              </a:rPr>
              <a:t>n </a:t>
            </a:r>
            <a:r>
              <a:rPr lang="en-US" altLang="en-US" sz="1800"/>
              <a:t>is scheduled.</a:t>
            </a:r>
          </a:p>
          <a:p>
            <a:pPr lvl="1" eaLnBrk="1" hangingPunct="1">
              <a:lnSpc>
                <a:spcPct val="55000"/>
              </a:lnSpc>
              <a:buFont typeface="Wingdings" panose="05000000000000000000" pitchFamily="2" charset="2"/>
              <a:buNone/>
            </a:pPr>
            <a:r>
              <a:rPr lang="en-US" altLang="en-US" sz="1800"/>
              <a:t>}</a:t>
            </a:r>
          </a:p>
        </p:txBody>
      </p:sp>
      <p:sp>
        <p:nvSpPr>
          <p:cNvPr id="43014" name="Text Box 4"/>
          <p:cNvSpPr txBox="1">
            <a:spLocks noChangeArrowheads="1"/>
          </p:cNvSpPr>
          <p:nvPr/>
        </p:nvSpPr>
        <p:spPr bwMode="auto">
          <a:xfrm>
            <a:off x="7877175" y="6400800"/>
            <a:ext cx="692150" cy="2444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r" eaLnBrk="1" hangingPunct="1">
              <a:spcBef>
                <a:spcPct val="0"/>
              </a:spcBef>
              <a:buClrTx/>
              <a:buFontTx/>
              <a:buNone/>
            </a:pPr>
            <a:r>
              <a:rPr lang="en-US" altLang="en-US" sz="1600" b="1">
                <a:solidFill>
                  <a:schemeClr val="tx1"/>
                </a:solidFill>
                <a:latin typeface="Arial" panose="020B0604020202020204" pitchFamily="34" charset="0"/>
              </a:rPr>
              <a:t>[</a:t>
            </a:r>
            <a:r>
              <a:rPr lang="en-US" altLang="en-US" sz="1600" b="1">
                <a:solidFill>
                  <a:schemeClr val="tx1"/>
                </a:solidFill>
                <a:latin typeface="Arial" panose="020B0604020202020204" pitchFamily="34" charset="0"/>
                <a:cs typeface="Arial" panose="020B0604020202020204" pitchFamily="34" charset="0"/>
              </a:rPr>
              <a:t>©Dutt</a:t>
            </a:r>
            <a:r>
              <a:rPr lang="en-US" altLang="en-US" sz="1600" b="1">
                <a:solidFill>
                  <a:schemeClr val="tx1"/>
                </a:solidFill>
                <a:latin typeface="Arial" panose="020B0604020202020204" pitchFamily="34" charset="0"/>
              </a:rPr>
              <a:t>]</a:t>
            </a:r>
          </a:p>
        </p:txBody>
      </p:sp>
      <p:grpSp>
        <p:nvGrpSpPr>
          <p:cNvPr id="43015" name="Group 33"/>
          <p:cNvGrpSpPr>
            <a:grpSpLocks/>
          </p:cNvGrpSpPr>
          <p:nvPr/>
        </p:nvGrpSpPr>
        <p:grpSpPr bwMode="auto">
          <a:xfrm>
            <a:off x="4598988" y="320675"/>
            <a:ext cx="3211512" cy="2425700"/>
            <a:chOff x="2897" y="202"/>
            <a:chExt cx="2023" cy="1528"/>
          </a:xfrm>
        </p:grpSpPr>
        <p:sp>
          <p:nvSpPr>
            <p:cNvPr id="43026" name="Text Box 5"/>
            <p:cNvSpPr txBox="1">
              <a:spLocks noChangeArrowheads="1"/>
            </p:cNvSpPr>
            <p:nvPr/>
          </p:nvSpPr>
          <p:spPr bwMode="auto">
            <a:xfrm>
              <a:off x="2897" y="583"/>
              <a:ext cx="51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Fan-in</a:t>
              </a:r>
            </a:p>
            <a:p>
              <a:pP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tree of u</a:t>
              </a:r>
            </a:p>
          </p:txBody>
        </p:sp>
        <p:sp>
          <p:nvSpPr>
            <p:cNvPr id="43027" name="Oval 7"/>
            <p:cNvSpPr>
              <a:spLocks noChangeArrowheads="1"/>
            </p:cNvSpPr>
            <p:nvPr/>
          </p:nvSpPr>
          <p:spPr bwMode="auto">
            <a:xfrm>
              <a:off x="3869" y="1254"/>
              <a:ext cx="144" cy="144"/>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u</a:t>
              </a:r>
            </a:p>
          </p:txBody>
        </p:sp>
        <p:sp>
          <p:nvSpPr>
            <p:cNvPr id="43028" name="Line 8"/>
            <p:cNvSpPr>
              <a:spLocks noChangeShapeType="1"/>
            </p:cNvSpPr>
            <p:nvPr/>
          </p:nvSpPr>
          <p:spPr bwMode="auto">
            <a:xfrm flipH="1" flipV="1">
              <a:off x="3336" y="323"/>
              <a:ext cx="542" cy="94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9" name="Line 9"/>
            <p:cNvSpPr>
              <a:spLocks noChangeShapeType="1"/>
            </p:cNvSpPr>
            <p:nvPr/>
          </p:nvSpPr>
          <p:spPr bwMode="auto">
            <a:xfrm flipV="1">
              <a:off x="3972" y="280"/>
              <a:ext cx="449" cy="99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0" name="Oval 10"/>
            <p:cNvSpPr>
              <a:spLocks noChangeArrowheads="1"/>
            </p:cNvSpPr>
            <p:nvPr/>
          </p:nvSpPr>
          <p:spPr bwMode="auto">
            <a:xfrm>
              <a:off x="3966" y="601"/>
              <a:ext cx="144" cy="14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w</a:t>
              </a:r>
            </a:p>
          </p:txBody>
        </p:sp>
        <p:sp>
          <p:nvSpPr>
            <p:cNvPr id="43031" name="Oval 11"/>
            <p:cNvSpPr>
              <a:spLocks noChangeArrowheads="1"/>
            </p:cNvSpPr>
            <p:nvPr/>
          </p:nvSpPr>
          <p:spPr bwMode="auto">
            <a:xfrm>
              <a:off x="3962" y="223"/>
              <a:ext cx="144" cy="144"/>
            </a:xfrm>
            <a:prstGeom prst="ellipse">
              <a:avLst/>
            </a:prstGeom>
            <a:solidFill>
              <a:schemeClr val="accent1"/>
            </a:solidFill>
            <a:ln w="127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3032" name="Freeform 12"/>
            <p:cNvSpPr>
              <a:spLocks/>
            </p:cNvSpPr>
            <p:nvPr/>
          </p:nvSpPr>
          <p:spPr bwMode="auto">
            <a:xfrm>
              <a:off x="4064" y="250"/>
              <a:ext cx="179" cy="356"/>
            </a:xfrm>
            <a:custGeom>
              <a:avLst/>
              <a:gdLst>
                <a:gd name="T0" fmla="*/ 8 w 179"/>
                <a:gd name="T1" fmla="*/ 356 h 356"/>
                <a:gd name="T2" fmla="*/ 178 w 179"/>
                <a:gd name="T3" fmla="*/ 203 h 356"/>
                <a:gd name="T4" fmla="*/ 0 w 179"/>
                <a:gd name="T5" fmla="*/ 0 h 356"/>
                <a:gd name="T6" fmla="*/ 0 60000 65536"/>
                <a:gd name="T7" fmla="*/ 0 60000 65536"/>
                <a:gd name="T8" fmla="*/ 0 60000 65536"/>
              </a:gdLst>
              <a:ahLst/>
              <a:cxnLst>
                <a:cxn ang="T6">
                  <a:pos x="T0" y="T1"/>
                </a:cxn>
                <a:cxn ang="T7">
                  <a:pos x="T2" y="T3"/>
                </a:cxn>
                <a:cxn ang="T8">
                  <a:pos x="T4" y="T5"/>
                </a:cxn>
              </a:cxnLst>
              <a:rect l="0" t="0" r="r" b="b"/>
              <a:pathLst>
                <a:path w="179" h="356">
                  <a:moveTo>
                    <a:pt x="8" y="356"/>
                  </a:moveTo>
                  <a:cubicBezTo>
                    <a:pt x="93" y="309"/>
                    <a:pt x="179" y="262"/>
                    <a:pt x="178" y="203"/>
                  </a:cubicBezTo>
                  <a:cubicBezTo>
                    <a:pt x="177" y="144"/>
                    <a:pt x="88" y="72"/>
                    <a:pt x="0" y="0"/>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3" name="Freeform 13"/>
            <p:cNvSpPr>
              <a:spLocks/>
            </p:cNvSpPr>
            <p:nvPr/>
          </p:nvSpPr>
          <p:spPr bwMode="auto">
            <a:xfrm>
              <a:off x="4008" y="948"/>
              <a:ext cx="179" cy="356"/>
            </a:xfrm>
            <a:custGeom>
              <a:avLst/>
              <a:gdLst>
                <a:gd name="T0" fmla="*/ 8 w 179"/>
                <a:gd name="T1" fmla="*/ 356 h 356"/>
                <a:gd name="T2" fmla="*/ 178 w 179"/>
                <a:gd name="T3" fmla="*/ 203 h 356"/>
                <a:gd name="T4" fmla="*/ 0 w 179"/>
                <a:gd name="T5" fmla="*/ 0 h 356"/>
                <a:gd name="T6" fmla="*/ 0 60000 65536"/>
                <a:gd name="T7" fmla="*/ 0 60000 65536"/>
                <a:gd name="T8" fmla="*/ 0 60000 65536"/>
              </a:gdLst>
              <a:ahLst/>
              <a:cxnLst>
                <a:cxn ang="T6">
                  <a:pos x="T0" y="T1"/>
                </a:cxn>
                <a:cxn ang="T7">
                  <a:pos x="T2" y="T3"/>
                </a:cxn>
                <a:cxn ang="T8">
                  <a:pos x="T4" y="T5"/>
                </a:cxn>
              </a:cxnLst>
              <a:rect l="0" t="0" r="r" b="b"/>
              <a:pathLst>
                <a:path w="179" h="356">
                  <a:moveTo>
                    <a:pt x="8" y="356"/>
                  </a:moveTo>
                  <a:cubicBezTo>
                    <a:pt x="93" y="309"/>
                    <a:pt x="179" y="262"/>
                    <a:pt x="178" y="203"/>
                  </a:cubicBezTo>
                  <a:cubicBezTo>
                    <a:pt x="177" y="144"/>
                    <a:pt x="88" y="72"/>
                    <a:pt x="0" y="0"/>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4" name="Oval 14"/>
            <p:cNvSpPr>
              <a:spLocks noChangeArrowheads="1"/>
            </p:cNvSpPr>
            <p:nvPr/>
          </p:nvSpPr>
          <p:spPr bwMode="auto">
            <a:xfrm>
              <a:off x="3856" y="877"/>
              <a:ext cx="144" cy="144"/>
            </a:xfrm>
            <a:prstGeom prst="ellipse">
              <a:avLst/>
            </a:prstGeom>
            <a:solidFill>
              <a:srgbClr val="CCECFF"/>
            </a:solidFill>
            <a:ln w="127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u</a:t>
              </a:r>
            </a:p>
          </p:txBody>
        </p:sp>
        <p:sp>
          <p:nvSpPr>
            <p:cNvPr id="43035" name="Line 15"/>
            <p:cNvSpPr>
              <a:spLocks noChangeShapeType="1"/>
            </p:cNvSpPr>
            <p:nvPr/>
          </p:nvSpPr>
          <p:spPr bwMode="auto">
            <a:xfrm>
              <a:off x="3335" y="288"/>
              <a:ext cx="109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6" name="Text Box 16"/>
            <p:cNvSpPr txBox="1">
              <a:spLocks noChangeArrowheads="1"/>
            </p:cNvSpPr>
            <p:nvPr/>
          </p:nvSpPr>
          <p:spPr bwMode="auto">
            <a:xfrm>
              <a:off x="3562" y="1442"/>
              <a:ext cx="13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Just sched. node u &amp; v w/ additional res.  (+2 mults)</a:t>
              </a:r>
            </a:p>
          </p:txBody>
        </p:sp>
        <p:sp>
          <p:nvSpPr>
            <p:cNvPr id="43037" name="Text Box 17"/>
            <p:cNvSpPr txBox="1">
              <a:spLocks noChangeArrowheads="1"/>
            </p:cNvSpPr>
            <p:nvPr/>
          </p:nvSpPr>
          <p:spPr bwMode="auto">
            <a:xfrm>
              <a:off x="3267" y="346"/>
              <a:ext cx="744"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move pred. w</a:t>
              </a:r>
            </a:p>
            <a:p>
              <a:pPr algn="ct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up by 2 cc’s</a:t>
              </a:r>
            </a:p>
          </p:txBody>
        </p:sp>
        <p:sp>
          <p:nvSpPr>
            <p:cNvPr id="43038" name="Text Box 18"/>
            <p:cNvSpPr txBox="1">
              <a:spLocks noChangeArrowheads="1"/>
            </p:cNvSpPr>
            <p:nvPr/>
          </p:nvSpPr>
          <p:spPr bwMode="auto">
            <a:xfrm>
              <a:off x="3239" y="789"/>
              <a:ext cx="608"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move u up</a:t>
              </a:r>
            </a:p>
            <a:p>
              <a:pPr algn="ct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by 2 cc’s</a:t>
              </a:r>
            </a:p>
          </p:txBody>
        </p:sp>
        <p:sp>
          <p:nvSpPr>
            <p:cNvPr id="43039" name="Oval 19"/>
            <p:cNvSpPr>
              <a:spLocks noChangeArrowheads="1"/>
            </p:cNvSpPr>
            <p:nvPr/>
          </p:nvSpPr>
          <p:spPr bwMode="auto">
            <a:xfrm>
              <a:off x="3627" y="1266"/>
              <a:ext cx="144" cy="144"/>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v</a:t>
              </a:r>
            </a:p>
          </p:txBody>
        </p:sp>
        <p:sp>
          <p:nvSpPr>
            <p:cNvPr id="43040" name="Text Box 20"/>
            <p:cNvSpPr txBox="1">
              <a:spLocks noChangeArrowheads="1"/>
            </p:cNvSpPr>
            <p:nvPr/>
          </p:nvSpPr>
          <p:spPr bwMode="auto">
            <a:xfrm>
              <a:off x="3918" y="202"/>
              <a:ext cx="19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w</a:t>
              </a:r>
            </a:p>
          </p:txBody>
        </p:sp>
        <p:sp>
          <p:nvSpPr>
            <p:cNvPr id="43041" name="Text Box 21"/>
            <p:cNvSpPr txBox="1">
              <a:spLocks noChangeArrowheads="1"/>
            </p:cNvSpPr>
            <p:nvPr/>
          </p:nvSpPr>
          <p:spPr bwMode="auto">
            <a:xfrm>
              <a:off x="4024" y="1278"/>
              <a:ext cx="57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+ 2 mults</a:t>
              </a:r>
            </a:p>
          </p:txBody>
        </p:sp>
        <p:sp>
          <p:nvSpPr>
            <p:cNvPr id="43042" name="AutoShape 22"/>
            <p:cNvSpPr>
              <a:spLocks/>
            </p:cNvSpPr>
            <p:nvPr/>
          </p:nvSpPr>
          <p:spPr bwMode="auto">
            <a:xfrm>
              <a:off x="4293" y="203"/>
              <a:ext cx="56" cy="1084"/>
            </a:xfrm>
            <a:prstGeom prst="rightBrace">
              <a:avLst>
                <a:gd name="adj1" fmla="val 16131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3043" name="Line 23"/>
            <p:cNvSpPr>
              <a:spLocks noChangeShapeType="1"/>
            </p:cNvSpPr>
            <p:nvPr/>
          </p:nvSpPr>
          <p:spPr bwMode="auto">
            <a:xfrm flipV="1">
              <a:off x="3326" y="635"/>
              <a:ext cx="381" cy="85"/>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43016" name="Group 24"/>
          <p:cNvGrpSpPr>
            <a:grpSpLocks/>
          </p:cNvGrpSpPr>
          <p:nvPr/>
        </p:nvGrpSpPr>
        <p:grpSpPr bwMode="auto">
          <a:xfrm>
            <a:off x="7121525" y="382588"/>
            <a:ext cx="2098675" cy="1897062"/>
            <a:chOff x="4438" y="241"/>
            <a:chExt cx="1322" cy="1195"/>
          </a:xfrm>
        </p:grpSpPr>
        <p:sp>
          <p:nvSpPr>
            <p:cNvPr id="43018" name="Text Box 25"/>
            <p:cNvSpPr txBox="1">
              <a:spLocks noChangeArrowheads="1"/>
            </p:cNvSpPr>
            <p:nvPr/>
          </p:nvSpPr>
          <p:spPr bwMode="auto">
            <a:xfrm>
              <a:off x="5233" y="447"/>
              <a:ext cx="527" cy="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+ 1 mult</a:t>
              </a:r>
            </a:p>
            <a:p>
              <a:pP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if w is oper.</a:t>
              </a:r>
            </a:p>
            <a:p>
              <a:pP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OR</a:t>
              </a:r>
            </a:p>
            <a:p>
              <a:pPr eaLnBrk="1" hangingPunct="1">
                <a:lnSpc>
                  <a:spcPct val="90000"/>
                </a:lnSpc>
                <a:spcBef>
                  <a:spcPct val="0"/>
                </a:spcBef>
                <a:buClrTx/>
                <a:buFontTx/>
                <a:buNone/>
              </a:pPr>
              <a:r>
                <a:rPr lang="en-US" altLang="en-US" sz="1200">
                  <a:solidFill>
                    <a:schemeClr val="tx1"/>
                  </a:solidFill>
                  <a:latin typeface="Lucida Sans Unicode" panose="020B0602030504020204" pitchFamily="34" charset="0"/>
                </a:rPr>
                <a:t>+1 mult &amp; +1 add if w is “+” op</a:t>
              </a:r>
            </a:p>
          </p:txBody>
        </p:sp>
        <p:sp>
          <p:nvSpPr>
            <p:cNvPr id="43019" name="Line 26"/>
            <p:cNvSpPr>
              <a:spLocks noChangeShapeType="1"/>
            </p:cNvSpPr>
            <p:nvPr/>
          </p:nvSpPr>
          <p:spPr bwMode="auto">
            <a:xfrm flipH="1" flipV="1">
              <a:off x="4439" y="335"/>
              <a:ext cx="321" cy="6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0" name="Line 27"/>
            <p:cNvSpPr>
              <a:spLocks noChangeShapeType="1"/>
            </p:cNvSpPr>
            <p:nvPr/>
          </p:nvSpPr>
          <p:spPr bwMode="auto">
            <a:xfrm flipV="1">
              <a:off x="4846" y="318"/>
              <a:ext cx="449" cy="6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1" name="Oval 28"/>
            <p:cNvSpPr>
              <a:spLocks noChangeArrowheads="1"/>
            </p:cNvSpPr>
            <p:nvPr/>
          </p:nvSpPr>
          <p:spPr bwMode="auto">
            <a:xfrm>
              <a:off x="4836" y="261"/>
              <a:ext cx="144" cy="14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w</a:t>
              </a:r>
            </a:p>
          </p:txBody>
        </p:sp>
        <p:sp>
          <p:nvSpPr>
            <p:cNvPr id="43022" name="Oval 29"/>
            <p:cNvSpPr>
              <a:spLocks noChangeArrowheads="1"/>
            </p:cNvSpPr>
            <p:nvPr/>
          </p:nvSpPr>
          <p:spPr bwMode="auto">
            <a:xfrm>
              <a:off x="4730" y="915"/>
              <a:ext cx="144" cy="144"/>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u</a:t>
              </a:r>
            </a:p>
          </p:txBody>
        </p:sp>
        <p:sp>
          <p:nvSpPr>
            <p:cNvPr id="43023" name="Line 30"/>
            <p:cNvSpPr>
              <a:spLocks noChangeShapeType="1"/>
            </p:cNvSpPr>
            <p:nvPr/>
          </p:nvSpPr>
          <p:spPr bwMode="auto">
            <a:xfrm flipV="1">
              <a:off x="4438" y="326"/>
              <a:ext cx="864" cy="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4" name="Oval 31"/>
            <p:cNvSpPr>
              <a:spLocks noChangeArrowheads="1"/>
            </p:cNvSpPr>
            <p:nvPr/>
          </p:nvSpPr>
          <p:spPr bwMode="auto">
            <a:xfrm>
              <a:off x="4739" y="1262"/>
              <a:ext cx="144" cy="144"/>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v</a:t>
              </a:r>
            </a:p>
          </p:txBody>
        </p:sp>
        <p:sp>
          <p:nvSpPr>
            <p:cNvPr id="43025" name="AutoShape 32"/>
            <p:cNvSpPr>
              <a:spLocks/>
            </p:cNvSpPr>
            <p:nvPr/>
          </p:nvSpPr>
          <p:spPr bwMode="auto">
            <a:xfrm>
              <a:off x="5167" y="241"/>
              <a:ext cx="56" cy="1195"/>
            </a:xfrm>
            <a:prstGeom prst="rightBrace">
              <a:avLst>
                <a:gd name="adj1" fmla="val 17782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grpSp>
      <p:sp>
        <p:nvSpPr>
          <p:cNvPr id="43017" name="AutoShape 34"/>
          <p:cNvSpPr>
            <a:spLocks noChangeArrowheads="1"/>
          </p:cNvSpPr>
          <p:nvPr/>
        </p:nvSpPr>
        <p:spPr bwMode="auto">
          <a:xfrm>
            <a:off x="7019925" y="1103313"/>
            <a:ext cx="268288" cy="241300"/>
          </a:xfrm>
          <a:prstGeom prst="rightArrow">
            <a:avLst>
              <a:gd name="adj1" fmla="val 50000"/>
              <a:gd name="adj2" fmla="val 27796"/>
            </a:avLst>
          </a:prstGeom>
          <a:solidFill>
            <a:srgbClr val="9900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Tree>
    <p:extLst>
      <p:ext uri="{BB962C8B-B14F-4D97-AF65-F5344CB8AC3E}">
        <p14:creationId xmlns:p14="http://schemas.microsoft.com/office/powerpoint/2010/main" val="1629289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altLang="en-US" smtClean="0"/>
              <a:t>List Scheduling w/ Backtrack</a:t>
            </a:r>
          </a:p>
        </p:txBody>
      </p:sp>
      <p:grpSp>
        <p:nvGrpSpPr>
          <p:cNvPr id="2" name="群組 1"/>
          <p:cNvGrpSpPr/>
          <p:nvPr/>
        </p:nvGrpSpPr>
        <p:grpSpPr>
          <a:xfrm>
            <a:off x="323528" y="1052736"/>
            <a:ext cx="8380486" cy="5581650"/>
            <a:chOff x="7938" y="95250"/>
            <a:chExt cx="9185275" cy="6394450"/>
          </a:xfrm>
        </p:grpSpPr>
        <p:sp>
          <p:nvSpPr>
            <p:cNvPr id="44038" name="Text Box 4"/>
            <p:cNvSpPr txBox="1">
              <a:spLocks noChangeArrowheads="1"/>
            </p:cNvSpPr>
            <p:nvPr/>
          </p:nvSpPr>
          <p:spPr bwMode="auto">
            <a:xfrm>
              <a:off x="152400" y="854075"/>
              <a:ext cx="680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en-US" altLang="en-US" sz="1800">
                  <a:solidFill>
                    <a:schemeClr val="tx1"/>
                  </a:solidFill>
                  <a:latin typeface="Lucida Sans Unicode" panose="020B0602030504020204" pitchFamily="34" charset="0"/>
                </a:rPr>
                <a:t> Latency constraints: 7cc’s; Start w/ 1 + (1 cc); 1 X (2 cc’s)</a:t>
              </a:r>
            </a:p>
          </p:txBody>
        </p:sp>
        <p:sp>
          <p:nvSpPr>
            <p:cNvPr id="44039" name="Oval 5"/>
            <p:cNvSpPr>
              <a:spLocks noChangeArrowheads="1"/>
            </p:cNvSpPr>
            <p:nvPr/>
          </p:nvSpPr>
          <p:spPr bwMode="auto">
            <a:xfrm>
              <a:off x="263525" y="1371600"/>
              <a:ext cx="601663" cy="63976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40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31900"/>
              <a:ext cx="44005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1" name="Oval 7"/>
            <p:cNvSpPr>
              <a:spLocks noChangeArrowheads="1"/>
            </p:cNvSpPr>
            <p:nvPr/>
          </p:nvSpPr>
          <p:spPr bwMode="auto">
            <a:xfrm>
              <a:off x="2811463" y="3235325"/>
              <a:ext cx="325437" cy="300038"/>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4042" name="Line 8"/>
            <p:cNvSpPr>
              <a:spLocks noChangeShapeType="1"/>
            </p:cNvSpPr>
            <p:nvPr/>
          </p:nvSpPr>
          <p:spPr bwMode="auto">
            <a:xfrm>
              <a:off x="1727200" y="3240088"/>
              <a:ext cx="1084263" cy="142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043" name="Line 9"/>
            <p:cNvSpPr>
              <a:spLocks noChangeShapeType="1"/>
            </p:cNvSpPr>
            <p:nvPr/>
          </p:nvSpPr>
          <p:spPr bwMode="auto">
            <a:xfrm flipH="1">
              <a:off x="2994025" y="2363788"/>
              <a:ext cx="117475" cy="876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044" name="Line 10"/>
            <p:cNvSpPr>
              <a:spLocks noChangeShapeType="1"/>
            </p:cNvSpPr>
            <p:nvPr/>
          </p:nvSpPr>
          <p:spPr bwMode="auto">
            <a:xfrm flipH="1">
              <a:off x="3124200" y="2378075"/>
              <a:ext cx="823913" cy="9667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045" name="Text Box 11"/>
            <p:cNvSpPr txBox="1">
              <a:spLocks noChangeArrowheads="1"/>
            </p:cNvSpPr>
            <p:nvPr/>
          </p:nvSpPr>
          <p:spPr bwMode="auto">
            <a:xfrm>
              <a:off x="3071813" y="3303588"/>
              <a:ext cx="852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4046" name="Text Box 12"/>
            <p:cNvSpPr txBox="1">
              <a:spLocks noChangeArrowheads="1"/>
            </p:cNvSpPr>
            <p:nvPr/>
          </p:nvSpPr>
          <p:spPr bwMode="auto">
            <a:xfrm>
              <a:off x="1839913" y="290988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4047" name="Text Box 13"/>
            <p:cNvSpPr txBox="1">
              <a:spLocks noChangeArrowheads="1"/>
            </p:cNvSpPr>
            <p:nvPr/>
          </p:nvSpPr>
          <p:spPr bwMode="auto">
            <a:xfrm>
              <a:off x="3197225" y="218598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4048" name="Text Box 14"/>
            <p:cNvSpPr txBox="1">
              <a:spLocks noChangeArrowheads="1"/>
            </p:cNvSpPr>
            <p:nvPr/>
          </p:nvSpPr>
          <p:spPr bwMode="auto">
            <a:xfrm>
              <a:off x="4057650" y="210343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4049" name="Text Box 15"/>
            <p:cNvSpPr txBox="1">
              <a:spLocks noChangeArrowheads="1"/>
            </p:cNvSpPr>
            <p:nvPr/>
          </p:nvSpPr>
          <p:spPr bwMode="auto">
            <a:xfrm>
              <a:off x="4210050" y="1143000"/>
              <a:ext cx="557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6/5</a:t>
              </a:r>
            </a:p>
          </p:txBody>
        </p:sp>
        <p:sp>
          <p:nvSpPr>
            <p:cNvPr id="44050" name="Text Box 16"/>
            <p:cNvSpPr txBox="1">
              <a:spLocks noChangeArrowheads="1"/>
            </p:cNvSpPr>
            <p:nvPr/>
          </p:nvSpPr>
          <p:spPr bwMode="auto">
            <a:xfrm>
              <a:off x="3070225" y="1271588"/>
              <a:ext cx="571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5/4</a:t>
              </a:r>
            </a:p>
          </p:txBody>
        </p:sp>
        <p:sp>
          <p:nvSpPr>
            <p:cNvPr id="44051" name="Text Box 17"/>
            <p:cNvSpPr txBox="1">
              <a:spLocks noChangeArrowheads="1"/>
            </p:cNvSpPr>
            <p:nvPr/>
          </p:nvSpPr>
          <p:spPr bwMode="auto">
            <a:xfrm>
              <a:off x="1011238" y="254793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4052" name="Text Box 18"/>
            <p:cNvSpPr txBox="1">
              <a:spLocks noChangeArrowheads="1"/>
            </p:cNvSpPr>
            <p:nvPr/>
          </p:nvSpPr>
          <p:spPr bwMode="auto">
            <a:xfrm>
              <a:off x="2266950" y="211613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4053" name="Text Box 19"/>
            <p:cNvSpPr txBox="1">
              <a:spLocks noChangeArrowheads="1"/>
            </p:cNvSpPr>
            <p:nvPr/>
          </p:nvSpPr>
          <p:spPr bwMode="auto">
            <a:xfrm>
              <a:off x="881063" y="210978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44054" name="Text Box 20"/>
            <p:cNvSpPr txBox="1">
              <a:spLocks noChangeArrowheads="1"/>
            </p:cNvSpPr>
            <p:nvPr/>
          </p:nvSpPr>
          <p:spPr bwMode="auto">
            <a:xfrm>
              <a:off x="327025" y="1101725"/>
              <a:ext cx="676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2/1</a:t>
              </a:r>
            </a:p>
          </p:txBody>
        </p:sp>
        <p:sp>
          <p:nvSpPr>
            <p:cNvPr id="44055" name="Text Box 21"/>
            <p:cNvSpPr txBox="1">
              <a:spLocks noChangeArrowheads="1"/>
            </p:cNvSpPr>
            <p:nvPr/>
          </p:nvSpPr>
          <p:spPr bwMode="auto">
            <a:xfrm>
              <a:off x="1184275" y="1111250"/>
              <a:ext cx="58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2/1</a:t>
              </a:r>
            </a:p>
          </p:txBody>
        </p:sp>
        <p:sp>
          <p:nvSpPr>
            <p:cNvPr id="44056" name="Text Box 22"/>
            <p:cNvSpPr txBox="1">
              <a:spLocks noChangeArrowheads="1"/>
            </p:cNvSpPr>
            <p:nvPr/>
          </p:nvSpPr>
          <p:spPr bwMode="auto">
            <a:xfrm>
              <a:off x="1976438" y="1108075"/>
              <a:ext cx="5064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3/2</a:t>
              </a:r>
            </a:p>
          </p:txBody>
        </p:sp>
        <p:sp>
          <p:nvSpPr>
            <p:cNvPr id="44057" name="Oval 23"/>
            <p:cNvSpPr>
              <a:spLocks noChangeArrowheads="1"/>
            </p:cNvSpPr>
            <p:nvPr/>
          </p:nvSpPr>
          <p:spPr bwMode="auto">
            <a:xfrm>
              <a:off x="185738" y="1384300"/>
              <a:ext cx="600075" cy="627063"/>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058" name="Oval 24"/>
            <p:cNvSpPr>
              <a:spLocks noChangeArrowheads="1"/>
            </p:cNvSpPr>
            <p:nvPr/>
          </p:nvSpPr>
          <p:spPr bwMode="auto">
            <a:xfrm>
              <a:off x="3670300" y="1392238"/>
              <a:ext cx="600075" cy="6270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059" name="Oval 25"/>
            <p:cNvSpPr>
              <a:spLocks noChangeArrowheads="1"/>
            </p:cNvSpPr>
            <p:nvPr/>
          </p:nvSpPr>
          <p:spPr bwMode="auto">
            <a:xfrm>
              <a:off x="4873625" y="1365250"/>
              <a:ext cx="601663" cy="63976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406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450" y="1225550"/>
              <a:ext cx="44005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61" name="Oval 27"/>
            <p:cNvSpPr>
              <a:spLocks noChangeArrowheads="1"/>
            </p:cNvSpPr>
            <p:nvPr/>
          </p:nvSpPr>
          <p:spPr bwMode="auto">
            <a:xfrm>
              <a:off x="7421563" y="3228975"/>
              <a:ext cx="325437" cy="300038"/>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4062" name="Line 28"/>
            <p:cNvSpPr>
              <a:spLocks noChangeShapeType="1"/>
            </p:cNvSpPr>
            <p:nvPr/>
          </p:nvSpPr>
          <p:spPr bwMode="auto">
            <a:xfrm>
              <a:off x="6337300" y="3233738"/>
              <a:ext cx="1084263" cy="142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063" name="Line 29"/>
            <p:cNvSpPr>
              <a:spLocks noChangeShapeType="1"/>
            </p:cNvSpPr>
            <p:nvPr/>
          </p:nvSpPr>
          <p:spPr bwMode="auto">
            <a:xfrm flipH="1">
              <a:off x="7604125" y="2357438"/>
              <a:ext cx="117475" cy="876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064" name="Line 30"/>
            <p:cNvSpPr>
              <a:spLocks noChangeShapeType="1"/>
            </p:cNvSpPr>
            <p:nvPr/>
          </p:nvSpPr>
          <p:spPr bwMode="auto">
            <a:xfrm flipH="1">
              <a:off x="7734300" y="2371725"/>
              <a:ext cx="823913" cy="9667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065" name="Text Box 31"/>
            <p:cNvSpPr txBox="1">
              <a:spLocks noChangeArrowheads="1"/>
            </p:cNvSpPr>
            <p:nvPr/>
          </p:nvSpPr>
          <p:spPr bwMode="auto">
            <a:xfrm>
              <a:off x="7670800" y="3297238"/>
              <a:ext cx="87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4066" name="Text Box 32"/>
            <p:cNvSpPr txBox="1">
              <a:spLocks noChangeArrowheads="1"/>
            </p:cNvSpPr>
            <p:nvPr/>
          </p:nvSpPr>
          <p:spPr bwMode="auto">
            <a:xfrm>
              <a:off x="6450013" y="290353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4067" name="Text Box 33"/>
            <p:cNvSpPr txBox="1">
              <a:spLocks noChangeArrowheads="1"/>
            </p:cNvSpPr>
            <p:nvPr/>
          </p:nvSpPr>
          <p:spPr bwMode="auto">
            <a:xfrm>
              <a:off x="7807325" y="217963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4068" name="Text Box 34"/>
            <p:cNvSpPr txBox="1">
              <a:spLocks noChangeArrowheads="1"/>
            </p:cNvSpPr>
            <p:nvPr/>
          </p:nvSpPr>
          <p:spPr bwMode="auto">
            <a:xfrm>
              <a:off x="8380413" y="2632075"/>
              <a:ext cx="541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7/5</a:t>
              </a:r>
            </a:p>
          </p:txBody>
        </p:sp>
        <p:sp>
          <p:nvSpPr>
            <p:cNvPr id="44069" name="Text Box 35"/>
            <p:cNvSpPr txBox="1">
              <a:spLocks noChangeArrowheads="1"/>
            </p:cNvSpPr>
            <p:nvPr/>
          </p:nvSpPr>
          <p:spPr bwMode="auto">
            <a:xfrm>
              <a:off x="8896350" y="1517650"/>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4070" name="Text Box 36"/>
            <p:cNvSpPr txBox="1">
              <a:spLocks noChangeArrowheads="1"/>
            </p:cNvSpPr>
            <p:nvPr/>
          </p:nvSpPr>
          <p:spPr bwMode="auto">
            <a:xfrm>
              <a:off x="7559675" y="1200150"/>
              <a:ext cx="571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5/3</a:t>
              </a:r>
            </a:p>
          </p:txBody>
        </p:sp>
        <p:sp>
          <p:nvSpPr>
            <p:cNvPr id="44071" name="Text Box 37"/>
            <p:cNvSpPr txBox="1">
              <a:spLocks noChangeArrowheads="1"/>
            </p:cNvSpPr>
            <p:nvPr/>
          </p:nvSpPr>
          <p:spPr bwMode="auto">
            <a:xfrm>
              <a:off x="5621338" y="254158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4072" name="Text Box 38"/>
            <p:cNvSpPr txBox="1">
              <a:spLocks noChangeArrowheads="1"/>
            </p:cNvSpPr>
            <p:nvPr/>
          </p:nvSpPr>
          <p:spPr bwMode="auto">
            <a:xfrm>
              <a:off x="6877050" y="210978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4073" name="Text Box 39"/>
            <p:cNvSpPr txBox="1">
              <a:spLocks noChangeArrowheads="1"/>
            </p:cNvSpPr>
            <p:nvPr/>
          </p:nvSpPr>
          <p:spPr bwMode="auto">
            <a:xfrm>
              <a:off x="5491163" y="210343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44074" name="Text Box 40"/>
            <p:cNvSpPr txBox="1">
              <a:spLocks noChangeArrowheads="1"/>
            </p:cNvSpPr>
            <p:nvPr/>
          </p:nvSpPr>
          <p:spPr bwMode="auto">
            <a:xfrm>
              <a:off x="4937125" y="109537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4075" name="Text Box 41"/>
            <p:cNvSpPr txBox="1">
              <a:spLocks noChangeArrowheads="1"/>
            </p:cNvSpPr>
            <p:nvPr/>
          </p:nvSpPr>
          <p:spPr bwMode="auto">
            <a:xfrm>
              <a:off x="5794375" y="1104900"/>
              <a:ext cx="546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2/0</a:t>
              </a:r>
            </a:p>
          </p:txBody>
        </p:sp>
        <p:sp>
          <p:nvSpPr>
            <p:cNvPr id="44076" name="Text Box 42"/>
            <p:cNvSpPr txBox="1">
              <a:spLocks noChangeArrowheads="1"/>
            </p:cNvSpPr>
            <p:nvPr/>
          </p:nvSpPr>
          <p:spPr bwMode="auto">
            <a:xfrm>
              <a:off x="6586538" y="1101725"/>
              <a:ext cx="531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3/1</a:t>
              </a:r>
            </a:p>
          </p:txBody>
        </p:sp>
        <p:sp>
          <p:nvSpPr>
            <p:cNvPr id="44077" name="Oval 43"/>
            <p:cNvSpPr>
              <a:spLocks noChangeArrowheads="1"/>
            </p:cNvSpPr>
            <p:nvPr/>
          </p:nvSpPr>
          <p:spPr bwMode="auto">
            <a:xfrm>
              <a:off x="4795838" y="1377950"/>
              <a:ext cx="600075" cy="627063"/>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078" name="Oval 44"/>
            <p:cNvSpPr>
              <a:spLocks noChangeArrowheads="1"/>
            </p:cNvSpPr>
            <p:nvPr/>
          </p:nvSpPr>
          <p:spPr bwMode="auto">
            <a:xfrm>
              <a:off x="8280400" y="1385888"/>
              <a:ext cx="600075" cy="627062"/>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079" name="Oval 45"/>
            <p:cNvSpPr>
              <a:spLocks noChangeArrowheads="1"/>
            </p:cNvSpPr>
            <p:nvPr/>
          </p:nvSpPr>
          <p:spPr bwMode="auto">
            <a:xfrm>
              <a:off x="5521325" y="1393825"/>
              <a:ext cx="600075" cy="627063"/>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080" name="Oval 46"/>
            <p:cNvSpPr>
              <a:spLocks noChangeArrowheads="1"/>
            </p:cNvSpPr>
            <p:nvPr/>
          </p:nvSpPr>
          <p:spPr bwMode="auto">
            <a:xfrm>
              <a:off x="8221663" y="2030413"/>
              <a:ext cx="600075" cy="6270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081" name="Text Box 47"/>
            <p:cNvSpPr txBox="1">
              <a:spLocks noChangeArrowheads="1"/>
            </p:cNvSpPr>
            <p:nvPr/>
          </p:nvSpPr>
          <p:spPr bwMode="auto">
            <a:xfrm>
              <a:off x="495300" y="1382713"/>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4082" name="Text Box 48"/>
            <p:cNvSpPr txBox="1">
              <a:spLocks noChangeArrowheads="1"/>
            </p:cNvSpPr>
            <p:nvPr/>
          </p:nvSpPr>
          <p:spPr bwMode="auto">
            <a:xfrm>
              <a:off x="3598863" y="1520825"/>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4083" name="Text Box 49"/>
            <p:cNvSpPr txBox="1">
              <a:spLocks noChangeArrowheads="1"/>
            </p:cNvSpPr>
            <p:nvPr/>
          </p:nvSpPr>
          <p:spPr bwMode="auto">
            <a:xfrm>
              <a:off x="5119688" y="1400175"/>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4084" name="Text Box 50"/>
            <p:cNvSpPr txBox="1">
              <a:spLocks noChangeArrowheads="1"/>
            </p:cNvSpPr>
            <p:nvPr/>
          </p:nvSpPr>
          <p:spPr bwMode="auto">
            <a:xfrm>
              <a:off x="8210550" y="152558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4085" name="Text Box 51"/>
            <p:cNvSpPr txBox="1">
              <a:spLocks noChangeArrowheads="1"/>
            </p:cNvSpPr>
            <p:nvPr/>
          </p:nvSpPr>
          <p:spPr bwMode="auto">
            <a:xfrm>
              <a:off x="8480425" y="235743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4086" name="Text Box 52"/>
            <p:cNvSpPr txBox="1">
              <a:spLocks noChangeArrowheads="1"/>
            </p:cNvSpPr>
            <p:nvPr/>
          </p:nvSpPr>
          <p:spPr bwMode="auto">
            <a:xfrm>
              <a:off x="5876925" y="155733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4087" name="Text Box 53"/>
            <p:cNvSpPr txBox="1">
              <a:spLocks noChangeArrowheads="1"/>
            </p:cNvSpPr>
            <p:nvPr/>
          </p:nvSpPr>
          <p:spPr bwMode="auto">
            <a:xfrm>
              <a:off x="4287838" y="4178300"/>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4088" name="Text Box 54"/>
            <p:cNvSpPr txBox="1">
              <a:spLocks noChangeArrowheads="1"/>
            </p:cNvSpPr>
            <p:nvPr/>
          </p:nvSpPr>
          <p:spPr bwMode="auto">
            <a:xfrm>
              <a:off x="131763" y="3276600"/>
              <a:ext cx="985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1)</a:t>
              </a:r>
            </a:p>
          </p:txBody>
        </p:sp>
        <p:sp>
          <p:nvSpPr>
            <p:cNvPr id="44089" name="Text Box 55"/>
            <p:cNvSpPr txBox="1">
              <a:spLocks noChangeArrowheads="1"/>
            </p:cNvSpPr>
            <p:nvPr/>
          </p:nvSpPr>
          <p:spPr bwMode="auto">
            <a:xfrm>
              <a:off x="5105400" y="3298825"/>
              <a:ext cx="985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2)</a:t>
              </a:r>
            </a:p>
          </p:txBody>
        </p:sp>
        <p:sp>
          <p:nvSpPr>
            <p:cNvPr id="44090" name="Text Box 56"/>
            <p:cNvSpPr txBox="1">
              <a:spLocks noChangeArrowheads="1"/>
            </p:cNvSpPr>
            <p:nvPr/>
          </p:nvSpPr>
          <p:spPr bwMode="auto">
            <a:xfrm>
              <a:off x="2728913" y="1079500"/>
              <a:ext cx="492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alap</a:t>
              </a:r>
            </a:p>
          </p:txBody>
        </p:sp>
        <p:sp>
          <p:nvSpPr>
            <p:cNvPr id="44091" name="Text Box 57"/>
            <p:cNvSpPr txBox="1">
              <a:spLocks noChangeArrowheads="1"/>
            </p:cNvSpPr>
            <p:nvPr/>
          </p:nvSpPr>
          <p:spPr bwMode="auto">
            <a:xfrm>
              <a:off x="3365500" y="1060450"/>
              <a:ext cx="5572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slack</a:t>
              </a:r>
            </a:p>
          </p:txBody>
        </p:sp>
        <p:sp>
          <p:nvSpPr>
            <p:cNvPr id="44092" name="Line 58"/>
            <p:cNvSpPr>
              <a:spLocks noChangeShapeType="1"/>
            </p:cNvSpPr>
            <p:nvPr/>
          </p:nvSpPr>
          <p:spPr bwMode="auto">
            <a:xfrm>
              <a:off x="3017838" y="1293813"/>
              <a:ext cx="169862" cy="1031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093" name="Line 59"/>
            <p:cNvSpPr>
              <a:spLocks noChangeShapeType="1"/>
            </p:cNvSpPr>
            <p:nvPr/>
          </p:nvSpPr>
          <p:spPr bwMode="auto">
            <a:xfrm flipH="1">
              <a:off x="3527425" y="1254125"/>
              <a:ext cx="117475" cy="777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094" name="AutoShape 60"/>
            <p:cNvSpPr>
              <a:spLocks noChangeArrowheads="1"/>
            </p:cNvSpPr>
            <p:nvPr/>
          </p:nvSpPr>
          <p:spPr bwMode="auto">
            <a:xfrm>
              <a:off x="4324350" y="2390775"/>
              <a:ext cx="560388" cy="430213"/>
            </a:xfrm>
            <a:prstGeom prst="rightArrow">
              <a:avLst>
                <a:gd name="adj1" fmla="val 50000"/>
                <a:gd name="adj2" fmla="val 32565"/>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+1cc</a:t>
              </a:r>
            </a:p>
          </p:txBody>
        </p:sp>
        <p:sp>
          <p:nvSpPr>
            <p:cNvPr id="44095" name="AutoShape 61"/>
            <p:cNvSpPr>
              <a:spLocks noChangeArrowheads="1"/>
            </p:cNvSpPr>
            <p:nvPr/>
          </p:nvSpPr>
          <p:spPr bwMode="auto">
            <a:xfrm flipH="1" flipV="1">
              <a:off x="3748088" y="3225800"/>
              <a:ext cx="1385887" cy="628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zh-TW" altLang="en-US"/>
            </a:p>
          </p:txBody>
        </p:sp>
        <p:sp>
          <p:nvSpPr>
            <p:cNvPr id="44096" name="Text Box 62"/>
            <p:cNvSpPr txBox="1">
              <a:spLocks noChangeArrowheads="1"/>
            </p:cNvSpPr>
            <p:nvPr/>
          </p:nvSpPr>
          <p:spPr bwMode="auto">
            <a:xfrm>
              <a:off x="3779838" y="3184525"/>
              <a:ext cx="96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-1cc (BT)</a:t>
              </a:r>
            </a:p>
          </p:txBody>
        </p:sp>
        <p:sp>
          <p:nvSpPr>
            <p:cNvPr id="44097" name="Text Box 63"/>
            <p:cNvSpPr txBox="1">
              <a:spLocks noChangeArrowheads="1"/>
            </p:cNvSpPr>
            <p:nvPr/>
          </p:nvSpPr>
          <p:spPr bwMode="auto">
            <a:xfrm>
              <a:off x="1065213" y="3375025"/>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1</a:t>
              </a:r>
            </a:p>
          </p:txBody>
        </p:sp>
        <p:sp>
          <p:nvSpPr>
            <p:cNvPr id="44098" name="Text Box 64"/>
            <p:cNvSpPr txBox="1">
              <a:spLocks noChangeArrowheads="1"/>
            </p:cNvSpPr>
            <p:nvPr/>
          </p:nvSpPr>
          <p:spPr bwMode="auto">
            <a:xfrm>
              <a:off x="6561138" y="3422650"/>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2</a:t>
              </a:r>
            </a:p>
          </p:txBody>
        </p:sp>
        <p:sp>
          <p:nvSpPr>
            <p:cNvPr id="44099" name="Text Box 65"/>
            <p:cNvSpPr txBox="1">
              <a:spLocks noChangeArrowheads="1"/>
            </p:cNvSpPr>
            <p:nvPr/>
          </p:nvSpPr>
          <p:spPr bwMode="auto">
            <a:xfrm>
              <a:off x="400050" y="2951163"/>
              <a:ext cx="325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a:t>
              </a:r>
            </a:p>
          </p:txBody>
        </p:sp>
        <p:sp>
          <p:nvSpPr>
            <p:cNvPr id="44100" name="Text Box 66"/>
            <p:cNvSpPr txBox="1">
              <a:spLocks noChangeArrowheads="1"/>
            </p:cNvSpPr>
            <p:nvPr/>
          </p:nvSpPr>
          <p:spPr bwMode="auto">
            <a:xfrm>
              <a:off x="869950" y="2963863"/>
              <a:ext cx="295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X</a:t>
              </a:r>
            </a:p>
          </p:txBody>
        </p:sp>
        <p:sp>
          <p:nvSpPr>
            <p:cNvPr id="44101" name="Line 67"/>
            <p:cNvSpPr>
              <a:spLocks noChangeShapeType="1"/>
            </p:cNvSpPr>
            <p:nvPr/>
          </p:nvSpPr>
          <p:spPr bwMode="auto">
            <a:xfrm>
              <a:off x="614363" y="3160713"/>
              <a:ext cx="77787" cy="1698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102" name="Line 68"/>
            <p:cNvSpPr>
              <a:spLocks noChangeShapeType="1"/>
            </p:cNvSpPr>
            <p:nvPr/>
          </p:nvSpPr>
          <p:spPr bwMode="auto">
            <a:xfrm flipH="1">
              <a:off x="914400" y="3175000"/>
              <a:ext cx="144463" cy="1698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103" name="Oval 70"/>
            <p:cNvSpPr>
              <a:spLocks noChangeArrowheads="1"/>
            </p:cNvSpPr>
            <p:nvPr/>
          </p:nvSpPr>
          <p:spPr bwMode="auto">
            <a:xfrm>
              <a:off x="265113" y="4025900"/>
              <a:ext cx="601662" cy="63976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4104" name="Picture 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3886200"/>
              <a:ext cx="44005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105" name="Oval 72"/>
            <p:cNvSpPr>
              <a:spLocks noChangeArrowheads="1"/>
            </p:cNvSpPr>
            <p:nvPr/>
          </p:nvSpPr>
          <p:spPr bwMode="auto">
            <a:xfrm>
              <a:off x="2813050" y="5889625"/>
              <a:ext cx="325438" cy="300038"/>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4106" name="Line 73"/>
            <p:cNvSpPr>
              <a:spLocks noChangeShapeType="1"/>
            </p:cNvSpPr>
            <p:nvPr/>
          </p:nvSpPr>
          <p:spPr bwMode="auto">
            <a:xfrm>
              <a:off x="1728788" y="5894388"/>
              <a:ext cx="1084262" cy="142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107" name="Line 74"/>
            <p:cNvSpPr>
              <a:spLocks noChangeShapeType="1"/>
            </p:cNvSpPr>
            <p:nvPr/>
          </p:nvSpPr>
          <p:spPr bwMode="auto">
            <a:xfrm flipH="1">
              <a:off x="2995613" y="5018088"/>
              <a:ext cx="117475" cy="876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108" name="Line 75"/>
            <p:cNvSpPr>
              <a:spLocks noChangeShapeType="1"/>
            </p:cNvSpPr>
            <p:nvPr/>
          </p:nvSpPr>
          <p:spPr bwMode="auto">
            <a:xfrm flipH="1">
              <a:off x="3125788" y="5032375"/>
              <a:ext cx="823912" cy="9667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109" name="Text Box 76"/>
            <p:cNvSpPr txBox="1">
              <a:spLocks noChangeArrowheads="1"/>
            </p:cNvSpPr>
            <p:nvPr/>
          </p:nvSpPr>
          <p:spPr bwMode="auto">
            <a:xfrm>
              <a:off x="3062288" y="5957888"/>
              <a:ext cx="87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4110" name="Text Box 77"/>
            <p:cNvSpPr txBox="1">
              <a:spLocks noChangeArrowheads="1"/>
            </p:cNvSpPr>
            <p:nvPr/>
          </p:nvSpPr>
          <p:spPr bwMode="auto">
            <a:xfrm>
              <a:off x="1841500" y="556418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4111" name="Text Box 78"/>
            <p:cNvSpPr txBox="1">
              <a:spLocks noChangeArrowheads="1"/>
            </p:cNvSpPr>
            <p:nvPr/>
          </p:nvSpPr>
          <p:spPr bwMode="auto">
            <a:xfrm>
              <a:off x="3198813" y="484028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4112" name="Text Box 79"/>
            <p:cNvSpPr txBox="1">
              <a:spLocks noChangeArrowheads="1"/>
            </p:cNvSpPr>
            <p:nvPr/>
          </p:nvSpPr>
          <p:spPr bwMode="auto">
            <a:xfrm>
              <a:off x="4059238" y="475773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4113" name="Text Box 80"/>
            <p:cNvSpPr txBox="1">
              <a:spLocks noChangeArrowheads="1"/>
            </p:cNvSpPr>
            <p:nvPr/>
          </p:nvSpPr>
          <p:spPr bwMode="auto">
            <a:xfrm>
              <a:off x="2976563" y="3848100"/>
              <a:ext cx="58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5/4</a:t>
              </a:r>
            </a:p>
          </p:txBody>
        </p:sp>
        <p:sp>
          <p:nvSpPr>
            <p:cNvPr id="44114" name="Text Box 81"/>
            <p:cNvSpPr txBox="1">
              <a:spLocks noChangeArrowheads="1"/>
            </p:cNvSpPr>
            <p:nvPr/>
          </p:nvSpPr>
          <p:spPr bwMode="auto">
            <a:xfrm>
              <a:off x="390525" y="5403850"/>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4115" name="Text Box 82"/>
            <p:cNvSpPr txBox="1">
              <a:spLocks noChangeArrowheads="1"/>
            </p:cNvSpPr>
            <p:nvPr/>
          </p:nvSpPr>
          <p:spPr bwMode="auto">
            <a:xfrm>
              <a:off x="2268538" y="477043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4116" name="Text Box 83"/>
            <p:cNvSpPr txBox="1">
              <a:spLocks noChangeArrowheads="1"/>
            </p:cNvSpPr>
            <p:nvPr/>
          </p:nvSpPr>
          <p:spPr bwMode="auto">
            <a:xfrm>
              <a:off x="369888" y="4745038"/>
              <a:ext cx="371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44117" name="Text Box 84"/>
            <p:cNvSpPr txBox="1">
              <a:spLocks noChangeArrowheads="1"/>
            </p:cNvSpPr>
            <p:nvPr/>
          </p:nvSpPr>
          <p:spPr bwMode="auto">
            <a:xfrm>
              <a:off x="328613" y="3768725"/>
              <a:ext cx="582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2/1</a:t>
              </a:r>
            </a:p>
          </p:txBody>
        </p:sp>
        <p:sp>
          <p:nvSpPr>
            <p:cNvPr id="44118" name="Text Box 85"/>
            <p:cNvSpPr txBox="1">
              <a:spLocks noChangeArrowheads="1"/>
            </p:cNvSpPr>
            <p:nvPr/>
          </p:nvSpPr>
          <p:spPr bwMode="auto">
            <a:xfrm>
              <a:off x="1185863" y="3765550"/>
              <a:ext cx="596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2/1</a:t>
              </a:r>
            </a:p>
          </p:txBody>
        </p:sp>
        <p:sp>
          <p:nvSpPr>
            <p:cNvPr id="44119" name="Text Box 86"/>
            <p:cNvSpPr txBox="1">
              <a:spLocks noChangeArrowheads="1"/>
            </p:cNvSpPr>
            <p:nvPr/>
          </p:nvSpPr>
          <p:spPr bwMode="auto">
            <a:xfrm>
              <a:off x="1978025" y="3762375"/>
              <a:ext cx="611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3/2</a:t>
              </a:r>
            </a:p>
          </p:txBody>
        </p:sp>
        <p:sp>
          <p:nvSpPr>
            <p:cNvPr id="44120" name="Oval 87"/>
            <p:cNvSpPr>
              <a:spLocks noChangeArrowheads="1"/>
            </p:cNvSpPr>
            <p:nvPr/>
          </p:nvSpPr>
          <p:spPr bwMode="auto">
            <a:xfrm>
              <a:off x="187325" y="4038600"/>
              <a:ext cx="600075" cy="627063"/>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121" name="Oval 88"/>
            <p:cNvSpPr>
              <a:spLocks noChangeArrowheads="1"/>
            </p:cNvSpPr>
            <p:nvPr/>
          </p:nvSpPr>
          <p:spPr bwMode="auto">
            <a:xfrm>
              <a:off x="3671888" y="4046538"/>
              <a:ext cx="600075" cy="6270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122" name="Oval 89"/>
            <p:cNvSpPr>
              <a:spLocks noChangeArrowheads="1"/>
            </p:cNvSpPr>
            <p:nvPr/>
          </p:nvSpPr>
          <p:spPr bwMode="auto">
            <a:xfrm>
              <a:off x="912813" y="4054475"/>
              <a:ext cx="600075" cy="627063"/>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123" name="Text Box 91"/>
            <p:cNvSpPr txBox="1">
              <a:spLocks noChangeArrowheads="1"/>
            </p:cNvSpPr>
            <p:nvPr/>
          </p:nvSpPr>
          <p:spPr bwMode="auto">
            <a:xfrm>
              <a:off x="511175" y="406082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4124" name="Text Box 92"/>
            <p:cNvSpPr txBox="1">
              <a:spLocks noChangeArrowheads="1"/>
            </p:cNvSpPr>
            <p:nvPr/>
          </p:nvSpPr>
          <p:spPr bwMode="auto">
            <a:xfrm>
              <a:off x="3602038" y="418623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4125" name="Text Box 93"/>
            <p:cNvSpPr txBox="1">
              <a:spLocks noChangeArrowheads="1"/>
            </p:cNvSpPr>
            <p:nvPr/>
          </p:nvSpPr>
          <p:spPr bwMode="auto">
            <a:xfrm>
              <a:off x="3871913" y="501808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4126" name="Text Box 94"/>
            <p:cNvSpPr txBox="1">
              <a:spLocks noChangeArrowheads="1"/>
            </p:cNvSpPr>
            <p:nvPr/>
          </p:nvSpPr>
          <p:spPr bwMode="auto">
            <a:xfrm>
              <a:off x="1100138" y="4217988"/>
              <a:ext cx="639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 </a:t>
              </a:r>
              <a:r>
                <a:rPr lang="en-US" altLang="en-US" sz="1400" b="1">
                  <a:solidFill>
                    <a:srgbClr val="FF9933"/>
                  </a:solidFill>
                  <a:latin typeface="Lucida Sans Unicode" panose="020B0602030504020204" pitchFamily="34" charset="0"/>
                  <a:sym typeface="Wingdings" panose="05000000000000000000" pitchFamily="2" charset="2"/>
                </a:rPr>
                <a:t></a:t>
              </a:r>
              <a:r>
                <a:rPr lang="en-US" altLang="en-US" sz="1400" b="1">
                  <a:solidFill>
                    <a:srgbClr val="FF9933"/>
                  </a:solidFill>
                  <a:latin typeface="Lucida Sans Unicode" panose="020B0602030504020204" pitchFamily="34" charset="0"/>
                </a:rPr>
                <a:t>1</a:t>
              </a:r>
            </a:p>
          </p:txBody>
        </p:sp>
        <p:sp>
          <p:nvSpPr>
            <p:cNvPr id="44127" name="Text Box 95"/>
            <p:cNvSpPr txBox="1">
              <a:spLocks noChangeArrowheads="1"/>
            </p:cNvSpPr>
            <p:nvPr/>
          </p:nvSpPr>
          <p:spPr bwMode="auto">
            <a:xfrm>
              <a:off x="365125" y="6013450"/>
              <a:ext cx="985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2)</a:t>
              </a:r>
            </a:p>
          </p:txBody>
        </p:sp>
        <p:sp>
          <p:nvSpPr>
            <p:cNvPr id="44128" name="Text Box 96"/>
            <p:cNvSpPr txBox="1">
              <a:spLocks noChangeArrowheads="1"/>
            </p:cNvSpPr>
            <p:nvPr/>
          </p:nvSpPr>
          <p:spPr bwMode="auto">
            <a:xfrm>
              <a:off x="1997075" y="6083300"/>
              <a:ext cx="71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1</a:t>
              </a:r>
            </a:p>
          </p:txBody>
        </p:sp>
        <p:grpSp>
          <p:nvGrpSpPr>
            <p:cNvPr id="44129" name="Group 137"/>
            <p:cNvGrpSpPr>
              <a:grpSpLocks/>
            </p:cNvGrpSpPr>
            <p:nvPr/>
          </p:nvGrpSpPr>
          <p:grpSpPr bwMode="auto">
            <a:xfrm>
              <a:off x="4641850" y="3795713"/>
              <a:ext cx="4400550" cy="2693987"/>
              <a:chOff x="2924" y="2391"/>
              <a:chExt cx="2772" cy="1697"/>
            </a:xfrm>
          </p:grpSpPr>
          <p:sp>
            <p:nvSpPr>
              <p:cNvPr id="44144" name="Oval 99"/>
              <p:cNvSpPr>
                <a:spLocks noChangeArrowheads="1"/>
              </p:cNvSpPr>
              <p:nvPr/>
            </p:nvSpPr>
            <p:spPr bwMode="auto">
              <a:xfrm>
                <a:off x="3086" y="2561"/>
                <a:ext cx="379" cy="40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4145" name="Picture 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 y="2473"/>
                <a:ext cx="2772" cy="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146" name="Oval 101"/>
              <p:cNvSpPr>
                <a:spLocks noChangeArrowheads="1"/>
              </p:cNvSpPr>
              <p:nvPr/>
            </p:nvSpPr>
            <p:spPr bwMode="auto">
              <a:xfrm>
                <a:off x="4691" y="3735"/>
                <a:ext cx="205" cy="189"/>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4147" name="Line 102"/>
              <p:cNvSpPr>
                <a:spLocks noChangeShapeType="1"/>
              </p:cNvSpPr>
              <p:nvPr/>
            </p:nvSpPr>
            <p:spPr bwMode="auto">
              <a:xfrm>
                <a:off x="4008" y="3738"/>
                <a:ext cx="683" cy="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148" name="Line 103"/>
              <p:cNvSpPr>
                <a:spLocks noChangeShapeType="1"/>
              </p:cNvSpPr>
              <p:nvPr/>
            </p:nvSpPr>
            <p:spPr bwMode="auto">
              <a:xfrm flipH="1">
                <a:off x="4806" y="3186"/>
                <a:ext cx="74" cy="5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149" name="Line 104"/>
              <p:cNvSpPr>
                <a:spLocks noChangeShapeType="1"/>
              </p:cNvSpPr>
              <p:nvPr/>
            </p:nvSpPr>
            <p:spPr bwMode="auto">
              <a:xfrm flipH="1">
                <a:off x="4888" y="3195"/>
                <a:ext cx="519" cy="6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150" name="Text Box 105"/>
              <p:cNvSpPr txBox="1">
                <a:spLocks noChangeArrowheads="1"/>
              </p:cNvSpPr>
              <p:nvPr/>
            </p:nvSpPr>
            <p:spPr bwMode="auto">
              <a:xfrm>
                <a:off x="4848" y="3778"/>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4151" name="Text Box 106"/>
              <p:cNvSpPr txBox="1">
                <a:spLocks noChangeArrowheads="1"/>
              </p:cNvSpPr>
              <p:nvPr/>
            </p:nvSpPr>
            <p:spPr bwMode="auto">
              <a:xfrm>
                <a:off x="4079" y="353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4152" name="Text Box 107"/>
              <p:cNvSpPr txBox="1">
                <a:spLocks noChangeArrowheads="1"/>
              </p:cNvSpPr>
              <p:nvPr/>
            </p:nvSpPr>
            <p:spPr bwMode="auto">
              <a:xfrm>
                <a:off x="4934" y="3074"/>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4153" name="Text Box 108"/>
              <p:cNvSpPr txBox="1">
                <a:spLocks noChangeArrowheads="1"/>
              </p:cNvSpPr>
              <p:nvPr/>
            </p:nvSpPr>
            <p:spPr bwMode="auto">
              <a:xfrm>
                <a:off x="5476" y="302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4154" name="Text Box 109"/>
              <p:cNvSpPr txBox="1">
                <a:spLocks noChangeArrowheads="1"/>
              </p:cNvSpPr>
              <p:nvPr/>
            </p:nvSpPr>
            <p:spPr bwMode="auto">
              <a:xfrm>
                <a:off x="4794" y="2449"/>
                <a:ext cx="3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5/3</a:t>
                </a:r>
              </a:p>
            </p:txBody>
          </p:sp>
          <p:sp>
            <p:nvSpPr>
              <p:cNvPr id="44155" name="Text Box 110"/>
              <p:cNvSpPr txBox="1">
                <a:spLocks noChangeArrowheads="1"/>
              </p:cNvSpPr>
              <p:nvPr/>
            </p:nvSpPr>
            <p:spPr bwMode="auto">
              <a:xfrm>
                <a:off x="3557" y="330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4156" name="Text Box 111"/>
              <p:cNvSpPr txBox="1">
                <a:spLocks noChangeArrowheads="1"/>
              </p:cNvSpPr>
              <p:nvPr/>
            </p:nvSpPr>
            <p:spPr bwMode="auto">
              <a:xfrm>
                <a:off x="4348" y="303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4157" name="Text Box 112"/>
              <p:cNvSpPr txBox="1">
                <a:spLocks noChangeArrowheads="1"/>
              </p:cNvSpPr>
              <p:nvPr/>
            </p:nvSpPr>
            <p:spPr bwMode="auto">
              <a:xfrm>
                <a:off x="3632" y="3043"/>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4/2</a:t>
                </a:r>
              </a:p>
            </p:txBody>
          </p:sp>
          <p:sp>
            <p:nvSpPr>
              <p:cNvPr id="44158" name="Text Box 113"/>
              <p:cNvSpPr txBox="1">
                <a:spLocks noChangeArrowheads="1"/>
              </p:cNvSpPr>
              <p:nvPr/>
            </p:nvSpPr>
            <p:spPr bwMode="auto">
              <a:xfrm>
                <a:off x="3126" y="2391"/>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4159" name="Text Box 114"/>
              <p:cNvSpPr txBox="1">
                <a:spLocks noChangeArrowheads="1"/>
              </p:cNvSpPr>
              <p:nvPr/>
            </p:nvSpPr>
            <p:spPr bwMode="auto">
              <a:xfrm>
                <a:off x="3666" y="2397"/>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4160" name="Text Box 115"/>
              <p:cNvSpPr txBox="1">
                <a:spLocks noChangeArrowheads="1"/>
              </p:cNvSpPr>
              <p:nvPr/>
            </p:nvSpPr>
            <p:spPr bwMode="auto">
              <a:xfrm>
                <a:off x="4165" y="2395"/>
                <a:ext cx="3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3/1</a:t>
                </a:r>
              </a:p>
            </p:txBody>
          </p:sp>
          <p:sp>
            <p:nvSpPr>
              <p:cNvPr id="44161" name="Oval 116"/>
              <p:cNvSpPr>
                <a:spLocks noChangeArrowheads="1"/>
              </p:cNvSpPr>
              <p:nvPr/>
            </p:nvSpPr>
            <p:spPr bwMode="auto">
              <a:xfrm>
                <a:off x="3037" y="2569"/>
                <a:ext cx="378" cy="395"/>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162" name="Oval 117"/>
              <p:cNvSpPr>
                <a:spLocks noChangeArrowheads="1"/>
              </p:cNvSpPr>
              <p:nvPr/>
            </p:nvSpPr>
            <p:spPr bwMode="auto">
              <a:xfrm>
                <a:off x="5232" y="2574"/>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163" name="Oval 118"/>
              <p:cNvSpPr>
                <a:spLocks noChangeArrowheads="1"/>
              </p:cNvSpPr>
              <p:nvPr/>
            </p:nvSpPr>
            <p:spPr bwMode="auto">
              <a:xfrm>
                <a:off x="3494" y="2579"/>
                <a:ext cx="378" cy="395"/>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164" name="Oval 119"/>
              <p:cNvSpPr>
                <a:spLocks noChangeArrowheads="1"/>
              </p:cNvSpPr>
              <p:nvPr/>
            </p:nvSpPr>
            <p:spPr bwMode="auto">
              <a:xfrm>
                <a:off x="5195" y="2980"/>
                <a:ext cx="378" cy="39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165" name="Text Box 120"/>
              <p:cNvSpPr txBox="1">
                <a:spLocks noChangeArrowheads="1"/>
              </p:cNvSpPr>
              <p:nvPr/>
            </p:nvSpPr>
            <p:spPr bwMode="auto">
              <a:xfrm>
                <a:off x="3241" y="2583"/>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4166" name="Text Box 121"/>
              <p:cNvSpPr txBox="1">
                <a:spLocks noChangeArrowheads="1"/>
              </p:cNvSpPr>
              <p:nvPr/>
            </p:nvSpPr>
            <p:spPr bwMode="auto">
              <a:xfrm>
                <a:off x="5188" y="266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4167" name="Text Box 122"/>
              <p:cNvSpPr txBox="1">
                <a:spLocks noChangeArrowheads="1"/>
              </p:cNvSpPr>
              <p:nvPr/>
            </p:nvSpPr>
            <p:spPr bwMode="auto">
              <a:xfrm>
                <a:off x="5358" y="3186"/>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4168" name="Text Box 123"/>
              <p:cNvSpPr txBox="1">
                <a:spLocks noChangeArrowheads="1"/>
              </p:cNvSpPr>
              <p:nvPr/>
            </p:nvSpPr>
            <p:spPr bwMode="auto">
              <a:xfrm>
                <a:off x="3718" y="268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4169" name="Text Box 124"/>
              <p:cNvSpPr txBox="1">
                <a:spLocks noChangeArrowheads="1"/>
              </p:cNvSpPr>
              <p:nvPr/>
            </p:nvSpPr>
            <p:spPr bwMode="auto">
              <a:xfrm>
                <a:off x="3149" y="3813"/>
                <a:ext cx="62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2)</a:t>
                </a:r>
              </a:p>
            </p:txBody>
          </p:sp>
          <p:sp>
            <p:nvSpPr>
              <p:cNvPr id="44170" name="Text Box 125"/>
              <p:cNvSpPr txBox="1">
                <a:spLocks noChangeArrowheads="1"/>
              </p:cNvSpPr>
              <p:nvPr/>
            </p:nvSpPr>
            <p:spPr bwMode="auto">
              <a:xfrm>
                <a:off x="4177" y="3857"/>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2</a:t>
                </a:r>
              </a:p>
            </p:txBody>
          </p:sp>
        </p:grpSp>
        <p:grpSp>
          <p:nvGrpSpPr>
            <p:cNvPr id="44130" name="Group 128"/>
            <p:cNvGrpSpPr>
              <a:grpSpLocks/>
            </p:cNvGrpSpPr>
            <p:nvPr/>
          </p:nvGrpSpPr>
          <p:grpSpPr bwMode="auto">
            <a:xfrm>
              <a:off x="7129463" y="95250"/>
              <a:ext cx="1816100" cy="1193800"/>
              <a:chOff x="4491" y="60"/>
              <a:chExt cx="1144" cy="752"/>
            </a:xfrm>
          </p:grpSpPr>
          <p:sp>
            <p:nvSpPr>
              <p:cNvPr id="44137" name="Oval 129"/>
              <p:cNvSpPr>
                <a:spLocks noChangeArrowheads="1"/>
              </p:cNvSpPr>
              <p:nvPr/>
            </p:nvSpPr>
            <p:spPr bwMode="auto">
              <a:xfrm>
                <a:off x="4730" y="60"/>
                <a:ext cx="197" cy="18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138" name="Oval 130"/>
              <p:cNvSpPr>
                <a:spLocks noChangeArrowheads="1"/>
              </p:cNvSpPr>
              <p:nvPr/>
            </p:nvSpPr>
            <p:spPr bwMode="auto">
              <a:xfrm>
                <a:off x="4730" y="305"/>
                <a:ext cx="197" cy="189"/>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139" name="Oval 131"/>
              <p:cNvSpPr>
                <a:spLocks noChangeArrowheads="1"/>
              </p:cNvSpPr>
              <p:nvPr/>
            </p:nvSpPr>
            <p:spPr bwMode="auto">
              <a:xfrm>
                <a:off x="4731" y="559"/>
                <a:ext cx="197" cy="189"/>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140" name="Text Box 132"/>
              <p:cNvSpPr txBox="1">
                <a:spLocks noChangeArrowheads="1"/>
              </p:cNvSpPr>
              <p:nvPr/>
            </p:nvSpPr>
            <p:spPr bwMode="auto">
              <a:xfrm>
                <a:off x="4894" y="64"/>
                <a:ext cx="7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Scheduled</a:t>
                </a:r>
              </a:p>
            </p:txBody>
          </p:sp>
          <p:sp>
            <p:nvSpPr>
              <p:cNvPr id="44141" name="Text Box 133"/>
              <p:cNvSpPr txBox="1">
                <a:spLocks noChangeArrowheads="1"/>
              </p:cNvSpPr>
              <p:nvPr/>
            </p:nvSpPr>
            <p:spPr bwMode="auto">
              <a:xfrm>
                <a:off x="4915" y="316"/>
                <a:ext cx="63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dirty="0">
                    <a:solidFill>
                      <a:schemeClr val="tx1"/>
                    </a:solidFill>
                    <a:latin typeface="Lucida Sans Unicode" panose="020B0602030504020204" pitchFamily="34" charset="0"/>
                  </a:rPr>
                  <a:t>: Running</a:t>
                </a:r>
              </a:p>
            </p:txBody>
          </p:sp>
          <p:sp>
            <p:nvSpPr>
              <p:cNvPr id="44142" name="Text Box 134"/>
              <p:cNvSpPr txBox="1">
                <a:spLocks noChangeArrowheads="1"/>
              </p:cNvSpPr>
              <p:nvPr/>
            </p:nvSpPr>
            <p:spPr bwMode="auto">
              <a:xfrm>
                <a:off x="4940" y="568"/>
                <a:ext cx="4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Done</a:t>
                </a:r>
              </a:p>
            </p:txBody>
          </p:sp>
          <p:sp>
            <p:nvSpPr>
              <p:cNvPr id="44143" name="Text Box 135"/>
              <p:cNvSpPr txBox="1">
                <a:spLocks noChangeArrowheads="1"/>
              </p:cNvSpPr>
              <p:nvPr/>
            </p:nvSpPr>
            <p:spPr bwMode="auto">
              <a:xfrm>
                <a:off x="4491" y="64"/>
                <a:ext cx="187"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b="1">
                    <a:solidFill>
                      <a:schemeClr val="tx1"/>
                    </a:solidFill>
                    <a:latin typeface="Lucida Sans Unicode" panose="020B0602030504020204" pitchFamily="34" charset="0"/>
                  </a:rPr>
                  <a:t>L</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E</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G</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E</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N</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D</a:t>
                </a:r>
              </a:p>
            </p:txBody>
          </p:sp>
        </p:grpSp>
        <p:sp>
          <p:nvSpPr>
            <p:cNvPr id="44131" name="AutoShape 136"/>
            <p:cNvSpPr>
              <a:spLocks noChangeArrowheads="1"/>
            </p:cNvSpPr>
            <p:nvPr/>
          </p:nvSpPr>
          <p:spPr bwMode="auto">
            <a:xfrm>
              <a:off x="4287838" y="4764088"/>
              <a:ext cx="560387" cy="430212"/>
            </a:xfrm>
            <a:prstGeom prst="rightArrow">
              <a:avLst>
                <a:gd name="adj1" fmla="val 50000"/>
                <a:gd name="adj2" fmla="val 32565"/>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+1cc</a:t>
              </a:r>
            </a:p>
          </p:txBody>
        </p:sp>
        <p:sp>
          <p:nvSpPr>
            <p:cNvPr id="44132" name="Text Box 138"/>
            <p:cNvSpPr txBox="1">
              <a:spLocks noChangeArrowheads="1"/>
            </p:cNvSpPr>
            <p:nvPr/>
          </p:nvSpPr>
          <p:spPr bwMode="auto">
            <a:xfrm>
              <a:off x="1079500" y="2227263"/>
              <a:ext cx="8223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Sched cc</a:t>
              </a:r>
            </a:p>
          </p:txBody>
        </p:sp>
        <p:sp>
          <p:nvSpPr>
            <p:cNvPr id="44133" name="Line 139"/>
            <p:cNvSpPr>
              <a:spLocks noChangeShapeType="1"/>
            </p:cNvSpPr>
            <p:nvPr/>
          </p:nvSpPr>
          <p:spPr bwMode="auto">
            <a:xfrm flipH="1" flipV="1">
              <a:off x="704850" y="1606550"/>
              <a:ext cx="836613" cy="66675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134" name="Freeform 140"/>
            <p:cNvSpPr>
              <a:spLocks/>
            </p:cNvSpPr>
            <p:nvPr/>
          </p:nvSpPr>
          <p:spPr bwMode="auto">
            <a:xfrm>
              <a:off x="1479550" y="4006850"/>
              <a:ext cx="180975" cy="592138"/>
            </a:xfrm>
            <a:custGeom>
              <a:avLst/>
              <a:gdLst>
                <a:gd name="T0" fmla="*/ 2147483647 w 114"/>
                <a:gd name="T1" fmla="*/ 2147483647 h 373"/>
                <a:gd name="T2" fmla="*/ 2147483647 w 114"/>
                <a:gd name="T3" fmla="*/ 2147483647 h 373"/>
                <a:gd name="T4" fmla="*/ 0 w 114"/>
                <a:gd name="T5" fmla="*/ 0 h 373"/>
                <a:gd name="T6" fmla="*/ 0 60000 65536"/>
                <a:gd name="T7" fmla="*/ 0 60000 65536"/>
                <a:gd name="T8" fmla="*/ 0 60000 65536"/>
              </a:gdLst>
              <a:ahLst/>
              <a:cxnLst>
                <a:cxn ang="T6">
                  <a:pos x="T0" y="T1"/>
                </a:cxn>
                <a:cxn ang="T7">
                  <a:pos x="T2" y="T3"/>
                </a:cxn>
                <a:cxn ang="T8">
                  <a:pos x="T4" y="T5"/>
                </a:cxn>
              </a:cxnLst>
              <a:rect l="0" t="0" r="r" b="b"/>
              <a:pathLst>
                <a:path w="114" h="373">
                  <a:moveTo>
                    <a:pt x="76" y="373"/>
                  </a:moveTo>
                  <a:cubicBezTo>
                    <a:pt x="95" y="281"/>
                    <a:pt x="114" y="189"/>
                    <a:pt x="101" y="127"/>
                  </a:cubicBezTo>
                  <a:cubicBezTo>
                    <a:pt x="88" y="65"/>
                    <a:pt x="44" y="32"/>
                    <a:pt x="0" y="0"/>
                  </a:cubicBezTo>
                </a:path>
              </a:pathLst>
            </a:custGeom>
            <a:noFill/>
            <a:ln w="127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135" name="Text Box 76"/>
            <p:cNvSpPr txBox="1">
              <a:spLocks noChangeArrowheads="1"/>
            </p:cNvSpPr>
            <p:nvPr/>
          </p:nvSpPr>
          <p:spPr bwMode="auto">
            <a:xfrm>
              <a:off x="935038" y="4821238"/>
              <a:ext cx="1141412"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000">
                  <a:solidFill>
                    <a:schemeClr val="tx1"/>
                  </a:solidFill>
                  <a:latin typeface="Lucida Sans Unicode" panose="020B0602030504020204" pitchFamily="34" charset="0"/>
                </a:rPr>
                <a:t>Schedule oper.</a:t>
              </a:r>
            </a:p>
            <a:p>
              <a:pPr eaLnBrk="1" hangingPunct="1">
                <a:spcBef>
                  <a:spcPct val="0"/>
                </a:spcBef>
                <a:buClrTx/>
                <a:buFontTx/>
                <a:buNone/>
              </a:pPr>
              <a:r>
                <a:rPr lang="en-US" altLang="en-US" sz="1000">
                  <a:solidFill>
                    <a:schemeClr val="tx1"/>
                  </a:solidFill>
                  <a:latin typeface="Lucida Sans Unicode" panose="020B0602030504020204" pitchFamily="34" charset="0"/>
                </a:rPr>
                <a:t>earlier in cc 1 via BT</a:t>
              </a:r>
            </a:p>
          </p:txBody>
        </p:sp>
        <p:cxnSp>
          <p:nvCxnSpPr>
            <p:cNvPr id="44136" name="Straight Arrow Connector 2"/>
            <p:cNvCxnSpPr>
              <a:cxnSpLocks noChangeShapeType="1"/>
              <a:stCxn id="44135" idx="0"/>
            </p:cNvCxnSpPr>
            <p:nvPr/>
          </p:nvCxnSpPr>
          <p:spPr bwMode="auto">
            <a:xfrm flipH="1" flipV="1">
              <a:off x="1271588" y="4479925"/>
              <a:ext cx="233362" cy="341313"/>
            </a:xfrm>
            <a:prstGeom prst="straightConnector1">
              <a:avLst/>
            </a:prstGeom>
            <a:noFill/>
            <a:ln w="12700" algn="ctr">
              <a:solidFill>
                <a:srgbClr val="0070C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75275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altLang="en-US" smtClean="0"/>
              <a:t>List Scheduling w/ Backtrack</a:t>
            </a:r>
          </a:p>
        </p:txBody>
      </p:sp>
      <p:grpSp>
        <p:nvGrpSpPr>
          <p:cNvPr id="2" name="群組 1"/>
          <p:cNvGrpSpPr/>
          <p:nvPr/>
        </p:nvGrpSpPr>
        <p:grpSpPr>
          <a:xfrm>
            <a:off x="525835" y="908050"/>
            <a:ext cx="8418140" cy="5627688"/>
            <a:chOff x="114300" y="95250"/>
            <a:chExt cx="8990013" cy="6440488"/>
          </a:xfrm>
        </p:grpSpPr>
        <p:sp>
          <p:nvSpPr>
            <p:cNvPr id="45061" name="Text Box 4"/>
            <p:cNvSpPr txBox="1">
              <a:spLocks noChangeArrowheads="1"/>
            </p:cNvSpPr>
            <p:nvPr/>
          </p:nvSpPr>
          <p:spPr bwMode="auto">
            <a:xfrm>
              <a:off x="152400" y="854075"/>
              <a:ext cx="680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en-US" altLang="en-US" sz="1800">
                  <a:solidFill>
                    <a:schemeClr val="tx1"/>
                  </a:solidFill>
                  <a:latin typeface="Lucida Sans Unicode" panose="020B0602030504020204" pitchFamily="34" charset="0"/>
                </a:rPr>
                <a:t> Latency constraints: 7cc’s; Start w/ 1 + (1 cc); 1 X (2 cc’s)</a:t>
              </a:r>
            </a:p>
          </p:txBody>
        </p:sp>
        <p:grpSp>
          <p:nvGrpSpPr>
            <p:cNvPr id="45062" name="Group 35"/>
            <p:cNvGrpSpPr>
              <a:grpSpLocks/>
            </p:cNvGrpSpPr>
            <p:nvPr/>
          </p:nvGrpSpPr>
          <p:grpSpPr bwMode="auto">
            <a:xfrm>
              <a:off x="7129463" y="95250"/>
              <a:ext cx="1816100" cy="1193800"/>
              <a:chOff x="4491" y="60"/>
              <a:chExt cx="1144" cy="752"/>
            </a:xfrm>
          </p:grpSpPr>
          <p:sp>
            <p:nvSpPr>
              <p:cNvPr id="45217" name="Oval 36"/>
              <p:cNvSpPr>
                <a:spLocks noChangeArrowheads="1"/>
              </p:cNvSpPr>
              <p:nvPr/>
            </p:nvSpPr>
            <p:spPr bwMode="auto">
              <a:xfrm>
                <a:off x="4730" y="60"/>
                <a:ext cx="197" cy="18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218" name="Oval 37"/>
              <p:cNvSpPr>
                <a:spLocks noChangeArrowheads="1"/>
              </p:cNvSpPr>
              <p:nvPr/>
            </p:nvSpPr>
            <p:spPr bwMode="auto">
              <a:xfrm>
                <a:off x="4730" y="305"/>
                <a:ext cx="197" cy="189"/>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219" name="Oval 38"/>
              <p:cNvSpPr>
                <a:spLocks noChangeArrowheads="1"/>
              </p:cNvSpPr>
              <p:nvPr/>
            </p:nvSpPr>
            <p:spPr bwMode="auto">
              <a:xfrm>
                <a:off x="4731" y="559"/>
                <a:ext cx="197" cy="189"/>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220" name="Text Box 39"/>
              <p:cNvSpPr txBox="1">
                <a:spLocks noChangeArrowheads="1"/>
              </p:cNvSpPr>
              <p:nvPr/>
            </p:nvSpPr>
            <p:spPr bwMode="auto">
              <a:xfrm>
                <a:off x="4894" y="64"/>
                <a:ext cx="7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Scheduled</a:t>
                </a:r>
              </a:p>
            </p:txBody>
          </p:sp>
          <p:sp>
            <p:nvSpPr>
              <p:cNvPr id="45221" name="Text Box 40"/>
              <p:cNvSpPr txBox="1">
                <a:spLocks noChangeArrowheads="1"/>
              </p:cNvSpPr>
              <p:nvPr/>
            </p:nvSpPr>
            <p:spPr bwMode="auto">
              <a:xfrm>
                <a:off x="4915" y="316"/>
                <a:ext cx="63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Running</a:t>
                </a:r>
              </a:p>
            </p:txBody>
          </p:sp>
          <p:sp>
            <p:nvSpPr>
              <p:cNvPr id="45222" name="Text Box 41"/>
              <p:cNvSpPr txBox="1">
                <a:spLocks noChangeArrowheads="1"/>
              </p:cNvSpPr>
              <p:nvPr/>
            </p:nvSpPr>
            <p:spPr bwMode="auto">
              <a:xfrm>
                <a:off x="4940" y="568"/>
                <a:ext cx="4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Done</a:t>
                </a:r>
              </a:p>
            </p:txBody>
          </p:sp>
          <p:sp>
            <p:nvSpPr>
              <p:cNvPr id="45223" name="Text Box 42"/>
              <p:cNvSpPr txBox="1">
                <a:spLocks noChangeArrowheads="1"/>
              </p:cNvSpPr>
              <p:nvPr/>
            </p:nvSpPr>
            <p:spPr bwMode="auto">
              <a:xfrm>
                <a:off x="4491" y="64"/>
                <a:ext cx="187"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b="1">
                    <a:solidFill>
                      <a:schemeClr val="tx1"/>
                    </a:solidFill>
                    <a:latin typeface="Lucida Sans Unicode" panose="020B0602030504020204" pitchFamily="34" charset="0"/>
                  </a:rPr>
                  <a:t>L</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E</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G</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E</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N</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D</a:t>
                </a:r>
              </a:p>
            </p:txBody>
          </p:sp>
        </p:grpSp>
        <p:sp>
          <p:nvSpPr>
            <p:cNvPr id="45063" name="Oval 143"/>
            <p:cNvSpPr>
              <a:spLocks noChangeArrowheads="1"/>
            </p:cNvSpPr>
            <p:nvPr/>
          </p:nvSpPr>
          <p:spPr bwMode="auto">
            <a:xfrm>
              <a:off x="431800" y="1465263"/>
              <a:ext cx="601663" cy="639762"/>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5064" name="Picture 1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325563"/>
              <a:ext cx="44005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5" name="Oval 145"/>
            <p:cNvSpPr>
              <a:spLocks noChangeArrowheads="1"/>
            </p:cNvSpPr>
            <p:nvPr/>
          </p:nvSpPr>
          <p:spPr bwMode="auto">
            <a:xfrm>
              <a:off x="2979738" y="3328988"/>
              <a:ext cx="325437" cy="300037"/>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5066" name="Line 146"/>
            <p:cNvSpPr>
              <a:spLocks noChangeShapeType="1"/>
            </p:cNvSpPr>
            <p:nvPr/>
          </p:nvSpPr>
          <p:spPr bwMode="auto">
            <a:xfrm>
              <a:off x="1895475" y="3333750"/>
              <a:ext cx="1084263" cy="142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067" name="Line 147"/>
            <p:cNvSpPr>
              <a:spLocks noChangeShapeType="1"/>
            </p:cNvSpPr>
            <p:nvPr/>
          </p:nvSpPr>
          <p:spPr bwMode="auto">
            <a:xfrm flipH="1">
              <a:off x="3162300" y="2457450"/>
              <a:ext cx="117475" cy="876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068" name="Line 148"/>
            <p:cNvSpPr>
              <a:spLocks noChangeShapeType="1"/>
            </p:cNvSpPr>
            <p:nvPr/>
          </p:nvSpPr>
          <p:spPr bwMode="auto">
            <a:xfrm flipH="1">
              <a:off x="3292475" y="2471738"/>
              <a:ext cx="823913" cy="9667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069" name="Text Box 149"/>
            <p:cNvSpPr txBox="1">
              <a:spLocks noChangeArrowheads="1"/>
            </p:cNvSpPr>
            <p:nvPr/>
          </p:nvSpPr>
          <p:spPr bwMode="auto">
            <a:xfrm>
              <a:off x="3228975" y="3397250"/>
              <a:ext cx="87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5070" name="Text Box 150"/>
            <p:cNvSpPr txBox="1">
              <a:spLocks noChangeArrowheads="1"/>
            </p:cNvSpPr>
            <p:nvPr/>
          </p:nvSpPr>
          <p:spPr bwMode="auto">
            <a:xfrm>
              <a:off x="2008188" y="3003550"/>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5071" name="Text Box 151"/>
            <p:cNvSpPr txBox="1">
              <a:spLocks noChangeArrowheads="1"/>
            </p:cNvSpPr>
            <p:nvPr/>
          </p:nvSpPr>
          <p:spPr bwMode="auto">
            <a:xfrm>
              <a:off x="3365500" y="2279650"/>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5072" name="Text Box 152"/>
            <p:cNvSpPr txBox="1">
              <a:spLocks noChangeArrowheads="1"/>
            </p:cNvSpPr>
            <p:nvPr/>
          </p:nvSpPr>
          <p:spPr bwMode="auto">
            <a:xfrm>
              <a:off x="4225925" y="2197100"/>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5073" name="Text Box 153"/>
            <p:cNvSpPr txBox="1">
              <a:spLocks noChangeArrowheads="1"/>
            </p:cNvSpPr>
            <p:nvPr/>
          </p:nvSpPr>
          <p:spPr bwMode="auto">
            <a:xfrm>
              <a:off x="3143250" y="1287463"/>
              <a:ext cx="58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5/2</a:t>
              </a:r>
            </a:p>
          </p:txBody>
        </p:sp>
        <p:sp>
          <p:nvSpPr>
            <p:cNvPr id="45074" name="Text Box 154"/>
            <p:cNvSpPr txBox="1">
              <a:spLocks noChangeArrowheads="1"/>
            </p:cNvSpPr>
            <p:nvPr/>
          </p:nvSpPr>
          <p:spPr bwMode="auto">
            <a:xfrm>
              <a:off x="1179513" y="2641600"/>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5075" name="Text Box 155"/>
            <p:cNvSpPr txBox="1">
              <a:spLocks noChangeArrowheads="1"/>
            </p:cNvSpPr>
            <p:nvPr/>
          </p:nvSpPr>
          <p:spPr bwMode="auto">
            <a:xfrm>
              <a:off x="2435225" y="2209800"/>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5076" name="Text Box 156"/>
            <p:cNvSpPr txBox="1">
              <a:spLocks noChangeArrowheads="1"/>
            </p:cNvSpPr>
            <p:nvPr/>
          </p:nvSpPr>
          <p:spPr bwMode="auto">
            <a:xfrm>
              <a:off x="1298575" y="2230438"/>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4/1</a:t>
              </a:r>
            </a:p>
          </p:txBody>
        </p:sp>
        <p:sp>
          <p:nvSpPr>
            <p:cNvPr id="45077" name="Text Box 157"/>
            <p:cNvSpPr txBox="1">
              <a:spLocks noChangeArrowheads="1"/>
            </p:cNvSpPr>
            <p:nvPr/>
          </p:nvSpPr>
          <p:spPr bwMode="auto">
            <a:xfrm>
              <a:off x="495300" y="119538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5078" name="Text Box 158"/>
            <p:cNvSpPr txBox="1">
              <a:spLocks noChangeArrowheads="1"/>
            </p:cNvSpPr>
            <p:nvPr/>
          </p:nvSpPr>
          <p:spPr bwMode="auto">
            <a:xfrm>
              <a:off x="1352550" y="1204913"/>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5079" name="Text Box 159"/>
            <p:cNvSpPr txBox="1">
              <a:spLocks noChangeArrowheads="1"/>
            </p:cNvSpPr>
            <p:nvPr/>
          </p:nvSpPr>
          <p:spPr bwMode="auto">
            <a:xfrm>
              <a:off x="2043113" y="1404938"/>
              <a:ext cx="611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3/0</a:t>
              </a:r>
            </a:p>
          </p:txBody>
        </p:sp>
        <p:sp>
          <p:nvSpPr>
            <p:cNvPr id="45080" name="Oval 160"/>
            <p:cNvSpPr>
              <a:spLocks noChangeArrowheads="1"/>
            </p:cNvSpPr>
            <p:nvPr/>
          </p:nvSpPr>
          <p:spPr bwMode="auto">
            <a:xfrm>
              <a:off x="354013" y="1477963"/>
              <a:ext cx="600075" cy="627062"/>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081" name="Oval 161"/>
            <p:cNvSpPr>
              <a:spLocks noChangeArrowheads="1"/>
            </p:cNvSpPr>
            <p:nvPr/>
          </p:nvSpPr>
          <p:spPr bwMode="auto">
            <a:xfrm>
              <a:off x="3838575" y="1485900"/>
              <a:ext cx="600075" cy="627063"/>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082" name="Oval 162"/>
            <p:cNvSpPr>
              <a:spLocks noChangeArrowheads="1"/>
            </p:cNvSpPr>
            <p:nvPr/>
          </p:nvSpPr>
          <p:spPr bwMode="auto">
            <a:xfrm>
              <a:off x="1079500" y="1493838"/>
              <a:ext cx="600075" cy="627062"/>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083" name="Oval 163"/>
            <p:cNvSpPr>
              <a:spLocks noChangeArrowheads="1"/>
            </p:cNvSpPr>
            <p:nvPr/>
          </p:nvSpPr>
          <p:spPr bwMode="auto">
            <a:xfrm>
              <a:off x="3779838" y="2130425"/>
              <a:ext cx="600075" cy="627063"/>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084" name="Text Box 164"/>
            <p:cNvSpPr txBox="1">
              <a:spLocks noChangeArrowheads="1"/>
            </p:cNvSpPr>
            <p:nvPr/>
          </p:nvSpPr>
          <p:spPr bwMode="auto">
            <a:xfrm>
              <a:off x="677863" y="150018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5085" name="Text Box 165"/>
            <p:cNvSpPr txBox="1">
              <a:spLocks noChangeArrowheads="1"/>
            </p:cNvSpPr>
            <p:nvPr/>
          </p:nvSpPr>
          <p:spPr bwMode="auto">
            <a:xfrm>
              <a:off x="3768725" y="1625600"/>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5086" name="Text Box 166"/>
            <p:cNvSpPr txBox="1">
              <a:spLocks noChangeArrowheads="1"/>
            </p:cNvSpPr>
            <p:nvPr/>
          </p:nvSpPr>
          <p:spPr bwMode="auto">
            <a:xfrm>
              <a:off x="4038600" y="2457450"/>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5087" name="Text Box 167"/>
            <p:cNvSpPr txBox="1">
              <a:spLocks noChangeArrowheads="1"/>
            </p:cNvSpPr>
            <p:nvPr/>
          </p:nvSpPr>
          <p:spPr bwMode="auto">
            <a:xfrm>
              <a:off x="1435100" y="1657350"/>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5088" name="Text Box 168"/>
            <p:cNvSpPr txBox="1">
              <a:spLocks noChangeArrowheads="1"/>
            </p:cNvSpPr>
            <p:nvPr/>
          </p:nvSpPr>
          <p:spPr bwMode="auto">
            <a:xfrm>
              <a:off x="531813" y="3452813"/>
              <a:ext cx="985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2)</a:t>
              </a:r>
            </a:p>
          </p:txBody>
        </p:sp>
        <p:sp>
          <p:nvSpPr>
            <p:cNvPr id="45089" name="Text Box 169"/>
            <p:cNvSpPr txBox="1">
              <a:spLocks noChangeArrowheads="1"/>
            </p:cNvSpPr>
            <p:nvPr/>
          </p:nvSpPr>
          <p:spPr bwMode="auto">
            <a:xfrm>
              <a:off x="2163763" y="3522663"/>
              <a:ext cx="719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3</a:t>
              </a:r>
            </a:p>
          </p:txBody>
        </p:sp>
        <p:sp>
          <p:nvSpPr>
            <p:cNvPr id="45090" name="Freeform 171"/>
            <p:cNvSpPr>
              <a:spLocks/>
            </p:cNvSpPr>
            <p:nvPr/>
          </p:nvSpPr>
          <p:spPr bwMode="auto">
            <a:xfrm>
              <a:off x="114300" y="1195388"/>
              <a:ext cx="2630488" cy="1524000"/>
            </a:xfrm>
            <a:custGeom>
              <a:avLst/>
              <a:gdLst>
                <a:gd name="T0" fmla="*/ 2147483647 w 1657"/>
                <a:gd name="T1" fmla="*/ 2147483647 h 812"/>
                <a:gd name="T2" fmla="*/ 2147483647 w 1657"/>
                <a:gd name="T3" fmla="*/ 2147483647 h 812"/>
                <a:gd name="T4" fmla="*/ 2147483647 w 1657"/>
                <a:gd name="T5" fmla="*/ 2147483647 h 812"/>
                <a:gd name="T6" fmla="*/ 2147483647 w 1657"/>
                <a:gd name="T7" fmla="*/ 2147483647 h 812"/>
                <a:gd name="T8" fmla="*/ 2147483647 w 1657"/>
                <a:gd name="T9" fmla="*/ 2147483647 h 812"/>
                <a:gd name="T10" fmla="*/ 2147483647 w 1657"/>
                <a:gd name="T11" fmla="*/ 2147483647 h 812"/>
                <a:gd name="T12" fmla="*/ 2147483647 w 1657"/>
                <a:gd name="T13" fmla="*/ 2147483647 h 812"/>
                <a:gd name="T14" fmla="*/ 2147483647 w 1657"/>
                <a:gd name="T15" fmla="*/ 2147483647 h 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812">
                  <a:moveTo>
                    <a:pt x="274" y="572"/>
                  </a:moveTo>
                  <a:cubicBezTo>
                    <a:pt x="310" y="532"/>
                    <a:pt x="208" y="593"/>
                    <a:pt x="348" y="564"/>
                  </a:cubicBezTo>
                  <a:cubicBezTo>
                    <a:pt x="488" y="535"/>
                    <a:pt x="968" y="474"/>
                    <a:pt x="1113" y="399"/>
                  </a:cubicBezTo>
                  <a:cubicBezTo>
                    <a:pt x="1258" y="324"/>
                    <a:pt x="1134" y="163"/>
                    <a:pt x="1220" y="111"/>
                  </a:cubicBezTo>
                  <a:cubicBezTo>
                    <a:pt x="1306" y="59"/>
                    <a:pt x="1657" y="0"/>
                    <a:pt x="1631" y="86"/>
                  </a:cubicBezTo>
                  <a:cubicBezTo>
                    <a:pt x="1605" y="172"/>
                    <a:pt x="1314" y="511"/>
                    <a:pt x="1064" y="630"/>
                  </a:cubicBezTo>
                  <a:cubicBezTo>
                    <a:pt x="814" y="749"/>
                    <a:pt x="268" y="812"/>
                    <a:pt x="134" y="802"/>
                  </a:cubicBezTo>
                  <a:cubicBezTo>
                    <a:pt x="0" y="792"/>
                    <a:pt x="238" y="612"/>
                    <a:pt x="274" y="572"/>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091" name="Text Box 203"/>
            <p:cNvSpPr txBox="1">
              <a:spLocks noChangeArrowheads="1"/>
            </p:cNvSpPr>
            <p:nvPr/>
          </p:nvSpPr>
          <p:spPr bwMode="auto">
            <a:xfrm>
              <a:off x="1066800" y="2201863"/>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3</a:t>
              </a:r>
            </a:p>
          </p:txBody>
        </p:sp>
        <p:sp>
          <p:nvSpPr>
            <p:cNvPr id="45092" name="Text Box 204"/>
            <p:cNvSpPr txBox="1">
              <a:spLocks noChangeArrowheads="1"/>
            </p:cNvSpPr>
            <p:nvPr/>
          </p:nvSpPr>
          <p:spPr bwMode="auto">
            <a:xfrm>
              <a:off x="1965325" y="158432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3</a:t>
              </a:r>
            </a:p>
          </p:txBody>
        </p:sp>
        <p:grpSp>
          <p:nvGrpSpPr>
            <p:cNvPr id="45093" name="Group 213"/>
            <p:cNvGrpSpPr>
              <a:grpSpLocks/>
            </p:cNvGrpSpPr>
            <p:nvPr/>
          </p:nvGrpSpPr>
          <p:grpSpPr bwMode="auto">
            <a:xfrm>
              <a:off x="4605338" y="1195388"/>
              <a:ext cx="4498975" cy="2693987"/>
              <a:chOff x="2901" y="753"/>
              <a:chExt cx="2834" cy="1697"/>
            </a:xfrm>
          </p:grpSpPr>
          <p:sp>
            <p:nvSpPr>
              <p:cNvPr id="45183" name="Oval 174"/>
              <p:cNvSpPr>
                <a:spLocks noChangeArrowheads="1"/>
              </p:cNvSpPr>
              <p:nvPr/>
            </p:nvSpPr>
            <p:spPr bwMode="auto">
              <a:xfrm>
                <a:off x="3125" y="923"/>
                <a:ext cx="379" cy="40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5184" name="Picture 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 y="835"/>
                <a:ext cx="2772" cy="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185" name="Oval 176"/>
              <p:cNvSpPr>
                <a:spLocks noChangeArrowheads="1"/>
              </p:cNvSpPr>
              <p:nvPr/>
            </p:nvSpPr>
            <p:spPr bwMode="auto">
              <a:xfrm>
                <a:off x="4730" y="2097"/>
                <a:ext cx="205" cy="189"/>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5186" name="Line 177"/>
              <p:cNvSpPr>
                <a:spLocks noChangeShapeType="1"/>
              </p:cNvSpPr>
              <p:nvPr/>
            </p:nvSpPr>
            <p:spPr bwMode="auto">
              <a:xfrm>
                <a:off x="4047" y="2100"/>
                <a:ext cx="683" cy="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87" name="Line 178"/>
              <p:cNvSpPr>
                <a:spLocks noChangeShapeType="1"/>
              </p:cNvSpPr>
              <p:nvPr/>
            </p:nvSpPr>
            <p:spPr bwMode="auto">
              <a:xfrm flipH="1">
                <a:off x="4845" y="1548"/>
                <a:ext cx="74" cy="5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88" name="Line 179"/>
              <p:cNvSpPr>
                <a:spLocks noChangeShapeType="1"/>
              </p:cNvSpPr>
              <p:nvPr/>
            </p:nvSpPr>
            <p:spPr bwMode="auto">
              <a:xfrm flipH="1">
                <a:off x="4927" y="1557"/>
                <a:ext cx="519" cy="6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89" name="Text Box 180"/>
              <p:cNvSpPr txBox="1">
                <a:spLocks noChangeArrowheads="1"/>
              </p:cNvSpPr>
              <p:nvPr/>
            </p:nvSpPr>
            <p:spPr bwMode="auto">
              <a:xfrm>
                <a:off x="4887" y="2140"/>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5190" name="Text Box 181"/>
              <p:cNvSpPr txBox="1">
                <a:spLocks noChangeArrowheads="1"/>
              </p:cNvSpPr>
              <p:nvPr/>
            </p:nvSpPr>
            <p:spPr bwMode="auto">
              <a:xfrm>
                <a:off x="4118" y="189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5191" name="Text Box 182"/>
              <p:cNvSpPr txBox="1">
                <a:spLocks noChangeArrowheads="1"/>
              </p:cNvSpPr>
              <p:nvPr/>
            </p:nvSpPr>
            <p:spPr bwMode="auto">
              <a:xfrm>
                <a:off x="4973" y="1436"/>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5192" name="Text Box 183"/>
              <p:cNvSpPr txBox="1">
                <a:spLocks noChangeArrowheads="1"/>
              </p:cNvSpPr>
              <p:nvPr/>
            </p:nvSpPr>
            <p:spPr bwMode="auto">
              <a:xfrm>
                <a:off x="5515" y="1384"/>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5193" name="Text Box 184"/>
              <p:cNvSpPr txBox="1">
                <a:spLocks noChangeArrowheads="1"/>
              </p:cNvSpPr>
              <p:nvPr/>
            </p:nvSpPr>
            <p:spPr bwMode="auto">
              <a:xfrm>
                <a:off x="4833" y="811"/>
                <a:ext cx="3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5/0</a:t>
                </a:r>
              </a:p>
            </p:txBody>
          </p:sp>
          <p:sp>
            <p:nvSpPr>
              <p:cNvPr id="45194" name="Text Box 185"/>
              <p:cNvSpPr txBox="1">
                <a:spLocks noChangeArrowheads="1"/>
              </p:cNvSpPr>
              <p:nvPr/>
            </p:nvSpPr>
            <p:spPr bwMode="auto">
              <a:xfrm>
                <a:off x="3532" y="1664"/>
                <a:ext cx="3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6/1</a:t>
                </a:r>
              </a:p>
            </p:txBody>
          </p:sp>
          <p:sp>
            <p:nvSpPr>
              <p:cNvPr id="45195" name="Text Box 186"/>
              <p:cNvSpPr txBox="1">
                <a:spLocks noChangeArrowheads="1"/>
              </p:cNvSpPr>
              <p:nvPr/>
            </p:nvSpPr>
            <p:spPr bwMode="auto">
              <a:xfrm>
                <a:off x="4387" y="1392"/>
                <a:ext cx="3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5/0</a:t>
                </a:r>
              </a:p>
            </p:txBody>
          </p:sp>
          <p:sp>
            <p:nvSpPr>
              <p:cNvPr id="45196" name="Text Box 187"/>
              <p:cNvSpPr txBox="1">
                <a:spLocks noChangeArrowheads="1"/>
              </p:cNvSpPr>
              <p:nvPr/>
            </p:nvSpPr>
            <p:spPr bwMode="auto">
              <a:xfrm>
                <a:off x="3671" y="1405"/>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45197" name="Text Box 188"/>
              <p:cNvSpPr txBox="1">
                <a:spLocks noChangeArrowheads="1"/>
              </p:cNvSpPr>
              <p:nvPr/>
            </p:nvSpPr>
            <p:spPr bwMode="auto">
              <a:xfrm>
                <a:off x="3165" y="753"/>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5198" name="Text Box 189"/>
              <p:cNvSpPr txBox="1">
                <a:spLocks noChangeArrowheads="1"/>
              </p:cNvSpPr>
              <p:nvPr/>
            </p:nvSpPr>
            <p:spPr bwMode="auto">
              <a:xfrm>
                <a:off x="3705" y="759"/>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5199" name="Text Box 190"/>
              <p:cNvSpPr txBox="1">
                <a:spLocks noChangeArrowheads="1"/>
              </p:cNvSpPr>
              <p:nvPr/>
            </p:nvSpPr>
            <p:spPr bwMode="auto">
              <a:xfrm>
                <a:off x="4140" y="885"/>
                <a:ext cx="3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a:t>
                </a:r>
              </a:p>
            </p:txBody>
          </p:sp>
          <p:sp>
            <p:nvSpPr>
              <p:cNvPr id="45200" name="Oval 191"/>
              <p:cNvSpPr>
                <a:spLocks noChangeArrowheads="1"/>
              </p:cNvSpPr>
              <p:nvPr/>
            </p:nvSpPr>
            <p:spPr bwMode="auto">
              <a:xfrm>
                <a:off x="3076" y="931"/>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201" name="Oval 192"/>
              <p:cNvSpPr>
                <a:spLocks noChangeArrowheads="1"/>
              </p:cNvSpPr>
              <p:nvPr/>
            </p:nvSpPr>
            <p:spPr bwMode="auto">
              <a:xfrm>
                <a:off x="5271" y="936"/>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202" name="Oval 193"/>
              <p:cNvSpPr>
                <a:spLocks noChangeArrowheads="1"/>
              </p:cNvSpPr>
              <p:nvPr/>
            </p:nvSpPr>
            <p:spPr bwMode="auto">
              <a:xfrm>
                <a:off x="3533" y="941"/>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203" name="Oval 194"/>
              <p:cNvSpPr>
                <a:spLocks noChangeArrowheads="1"/>
              </p:cNvSpPr>
              <p:nvPr/>
            </p:nvSpPr>
            <p:spPr bwMode="auto">
              <a:xfrm>
                <a:off x="5234" y="1342"/>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204" name="Text Box 195"/>
              <p:cNvSpPr txBox="1">
                <a:spLocks noChangeArrowheads="1"/>
              </p:cNvSpPr>
              <p:nvPr/>
            </p:nvSpPr>
            <p:spPr bwMode="auto">
              <a:xfrm>
                <a:off x="3280" y="945"/>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5205" name="Text Box 196"/>
              <p:cNvSpPr txBox="1">
                <a:spLocks noChangeArrowheads="1"/>
              </p:cNvSpPr>
              <p:nvPr/>
            </p:nvSpPr>
            <p:spPr bwMode="auto">
              <a:xfrm>
                <a:off x="5227" y="1024"/>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5206" name="Text Box 197"/>
              <p:cNvSpPr txBox="1">
                <a:spLocks noChangeArrowheads="1"/>
              </p:cNvSpPr>
              <p:nvPr/>
            </p:nvSpPr>
            <p:spPr bwMode="auto">
              <a:xfrm>
                <a:off x="5397" y="1548"/>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5207" name="Text Box 198"/>
              <p:cNvSpPr txBox="1">
                <a:spLocks noChangeArrowheads="1"/>
              </p:cNvSpPr>
              <p:nvPr/>
            </p:nvSpPr>
            <p:spPr bwMode="auto">
              <a:xfrm>
                <a:off x="3757" y="1044"/>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5208" name="Text Box 199"/>
              <p:cNvSpPr txBox="1">
                <a:spLocks noChangeArrowheads="1"/>
              </p:cNvSpPr>
              <p:nvPr/>
            </p:nvSpPr>
            <p:spPr bwMode="auto">
              <a:xfrm>
                <a:off x="3188" y="2175"/>
                <a:ext cx="62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2)</a:t>
                </a:r>
              </a:p>
            </p:txBody>
          </p:sp>
          <p:sp>
            <p:nvSpPr>
              <p:cNvPr id="45209" name="Text Box 200"/>
              <p:cNvSpPr txBox="1">
                <a:spLocks noChangeArrowheads="1"/>
              </p:cNvSpPr>
              <p:nvPr/>
            </p:nvSpPr>
            <p:spPr bwMode="auto">
              <a:xfrm>
                <a:off x="4216" y="2219"/>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5</a:t>
                </a:r>
              </a:p>
            </p:txBody>
          </p:sp>
          <p:sp>
            <p:nvSpPr>
              <p:cNvPr id="45210" name="Freeform 201"/>
              <p:cNvSpPr>
                <a:spLocks/>
              </p:cNvSpPr>
              <p:nvPr/>
            </p:nvSpPr>
            <p:spPr bwMode="auto">
              <a:xfrm>
                <a:off x="2925" y="753"/>
                <a:ext cx="1657" cy="960"/>
              </a:xfrm>
              <a:custGeom>
                <a:avLst/>
                <a:gdLst>
                  <a:gd name="T0" fmla="*/ 274 w 1657"/>
                  <a:gd name="T1" fmla="*/ 5045 h 812"/>
                  <a:gd name="T2" fmla="*/ 348 w 1657"/>
                  <a:gd name="T3" fmla="*/ 4977 h 812"/>
                  <a:gd name="T4" fmla="*/ 1113 w 1657"/>
                  <a:gd name="T5" fmla="*/ 3520 h 812"/>
                  <a:gd name="T6" fmla="*/ 1220 w 1657"/>
                  <a:gd name="T7" fmla="*/ 973 h 812"/>
                  <a:gd name="T8" fmla="*/ 1631 w 1657"/>
                  <a:gd name="T9" fmla="*/ 761 h 812"/>
                  <a:gd name="T10" fmla="*/ 1064 w 1657"/>
                  <a:gd name="T11" fmla="*/ 5563 h 812"/>
                  <a:gd name="T12" fmla="*/ 134 w 1657"/>
                  <a:gd name="T13" fmla="*/ 7072 h 812"/>
                  <a:gd name="T14" fmla="*/ 274 w 1657"/>
                  <a:gd name="T15" fmla="*/ 5045 h 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812">
                    <a:moveTo>
                      <a:pt x="274" y="572"/>
                    </a:moveTo>
                    <a:cubicBezTo>
                      <a:pt x="310" y="532"/>
                      <a:pt x="208" y="593"/>
                      <a:pt x="348" y="564"/>
                    </a:cubicBezTo>
                    <a:cubicBezTo>
                      <a:pt x="488" y="535"/>
                      <a:pt x="968" y="474"/>
                      <a:pt x="1113" y="399"/>
                    </a:cubicBezTo>
                    <a:cubicBezTo>
                      <a:pt x="1258" y="324"/>
                      <a:pt x="1134" y="163"/>
                      <a:pt x="1220" y="111"/>
                    </a:cubicBezTo>
                    <a:cubicBezTo>
                      <a:pt x="1306" y="59"/>
                      <a:pt x="1657" y="0"/>
                      <a:pt x="1631" y="86"/>
                    </a:cubicBezTo>
                    <a:cubicBezTo>
                      <a:pt x="1605" y="172"/>
                      <a:pt x="1314" y="511"/>
                      <a:pt x="1064" y="630"/>
                    </a:cubicBezTo>
                    <a:cubicBezTo>
                      <a:pt x="814" y="749"/>
                      <a:pt x="268" y="812"/>
                      <a:pt x="134" y="802"/>
                    </a:cubicBezTo>
                    <a:cubicBezTo>
                      <a:pt x="0" y="792"/>
                      <a:pt x="238" y="612"/>
                      <a:pt x="274" y="572"/>
                    </a:cubicBezTo>
                    <a:close/>
                  </a:path>
                </a:pathLst>
              </a:custGeom>
              <a:noFill/>
              <a:ln w="28575" cap="rnd"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211" name="Text Box 205"/>
              <p:cNvSpPr txBox="1">
                <a:spLocks noChangeArrowheads="1"/>
              </p:cNvSpPr>
              <p:nvPr/>
            </p:nvSpPr>
            <p:spPr bwMode="auto">
              <a:xfrm>
                <a:off x="3518" y="1377"/>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3</a:t>
                </a:r>
              </a:p>
            </p:txBody>
          </p:sp>
          <p:sp>
            <p:nvSpPr>
              <p:cNvPr id="45212" name="Text Box 206"/>
              <p:cNvSpPr txBox="1">
                <a:spLocks noChangeArrowheads="1"/>
              </p:cNvSpPr>
              <p:nvPr/>
            </p:nvSpPr>
            <p:spPr bwMode="auto">
              <a:xfrm>
                <a:off x="4084" y="988"/>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3</a:t>
                </a:r>
              </a:p>
            </p:txBody>
          </p:sp>
          <p:sp>
            <p:nvSpPr>
              <p:cNvPr id="45213" name="Freeform 209"/>
              <p:cNvSpPr>
                <a:spLocks/>
              </p:cNvSpPr>
              <p:nvPr/>
            </p:nvSpPr>
            <p:spPr bwMode="auto">
              <a:xfrm>
                <a:off x="2901" y="901"/>
                <a:ext cx="2444" cy="1239"/>
              </a:xfrm>
              <a:custGeom>
                <a:avLst/>
                <a:gdLst>
                  <a:gd name="T0" fmla="*/ 382 w 2444"/>
                  <a:gd name="T1" fmla="*/ 868 h 1239"/>
                  <a:gd name="T2" fmla="*/ 1065 w 2444"/>
                  <a:gd name="T3" fmla="*/ 671 h 1239"/>
                  <a:gd name="T4" fmla="*/ 1551 w 2444"/>
                  <a:gd name="T5" fmla="*/ 243 h 1239"/>
                  <a:gd name="T6" fmla="*/ 2192 w 2444"/>
                  <a:gd name="T7" fmla="*/ 29 h 1239"/>
                  <a:gd name="T8" fmla="*/ 2127 w 2444"/>
                  <a:gd name="T9" fmla="*/ 416 h 1239"/>
                  <a:gd name="T10" fmla="*/ 292 w 2444"/>
                  <a:gd name="T11" fmla="*/ 1164 h 1239"/>
                  <a:gd name="T12" fmla="*/ 382 w 2444"/>
                  <a:gd name="T13" fmla="*/ 868 h 12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4" h="1239">
                    <a:moveTo>
                      <a:pt x="382" y="868"/>
                    </a:moveTo>
                    <a:cubicBezTo>
                      <a:pt x="511" y="786"/>
                      <a:pt x="870" y="775"/>
                      <a:pt x="1065" y="671"/>
                    </a:cubicBezTo>
                    <a:cubicBezTo>
                      <a:pt x="1260" y="567"/>
                      <a:pt x="1363" y="350"/>
                      <a:pt x="1551" y="243"/>
                    </a:cubicBezTo>
                    <a:cubicBezTo>
                      <a:pt x="1739" y="136"/>
                      <a:pt x="2096" y="0"/>
                      <a:pt x="2192" y="29"/>
                    </a:cubicBezTo>
                    <a:cubicBezTo>
                      <a:pt x="2288" y="58"/>
                      <a:pt x="2444" y="227"/>
                      <a:pt x="2127" y="416"/>
                    </a:cubicBezTo>
                    <a:cubicBezTo>
                      <a:pt x="1810" y="605"/>
                      <a:pt x="584" y="1089"/>
                      <a:pt x="292" y="1164"/>
                    </a:cubicBezTo>
                    <a:cubicBezTo>
                      <a:pt x="0" y="1239"/>
                      <a:pt x="253" y="950"/>
                      <a:pt x="382" y="868"/>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214" name="Text Box 210"/>
              <p:cNvSpPr txBox="1">
                <a:spLocks noChangeArrowheads="1"/>
              </p:cNvSpPr>
              <p:nvPr/>
            </p:nvSpPr>
            <p:spPr bwMode="auto">
              <a:xfrm>
                <a:off x="3237" y="1804"/>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sp>
            <p:nvSpPr>
              <p:cNvPr id="45215" name="Text Box 211"/>
              <p:cNvSpPr txBox="1">
                <a:spLocks noChangeArrowheads="1"/>
              </p:cNvSpPr>
              <p:nvPr/>
            </p:nvSpPr>
            <p:spPr bwMode="auto">
              <a:xfrm>
                <a:off x="4074" y="143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sp>
            <p:nvSpPr>
              <p:cNvPr id="45216" name="Text Box 212"/>
              <p:cNvSpPr txBox="1">
                <a:spLocks noChangeArrowheads="1"/>
              </p:cNvSpPr>
              <p:nvPr/>
            </p:nvSpPr>
            <p:spPr bwMode="auto">
              <a:xfrm>
                <a:off x="4681" y="1077"/>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grpSp>
        <p:sp>
          <p:nvSpPr>
            <p:cNvPr id="45094" name="AutoShape 202"/>
            <p:cNvSpPr>
              <a:spLocks noChangeArrowheads="1"/>
            </p:cNvSpPr>
            <p:nvPr/>
          </p:nvSpPr>
          <p:spPr bwMode="auto">
            <a:xfrm>
              <a:off x="4235450" y="2784475"/>
              <a:ext cx="560388" cy="430213"/>
            </a:xfrm>
            <a:prstGeom prst="rightArrow">
              <a:avLst>
                <a:gd name="adj1" fmla="val 50000"/>
                <a:gd name="adj2" fmla="val 32565"/>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+2cc</a:t>
              </a:r>
            </a:p>
          </p:txBody>
        </p:sp>
        <p:grpSp>
          <p:nvGrpSpPr>
            <p:cNvPr id="45095" name="Group 255"/>
            <p:cNvGrpSpPr>
              <a:grpSpLocks/>
            </p:cNvGrpSpPr>
            <p:nvPr/>
          </p:nvGrpSpPr>
          <p:grpSpPr bwMode="auto">
            <a:xfrm>
              <a:off x="160338" y="3841750"/>
              <a:ext cx="4460875" cy="2693988"/>
              <a:chOff x="101" y="2420"/>
              <a:chExt cx="2810" cy="1697"/>
            </a:xfrm>
          </p:grpSpPr>
          <p:sp>
            <p:nvSpPr>
              <p:cNvPr id="45148" name="Oval 215"/>
              <p:cNvSpPr>
                <a:spLocks noChangeArrowheads="1"/>
              </p:cNvSpPr>
              <p:nvPr/>
            </p:nvSpPr>
            <p:spPr bwMode="auto">
              <a:xfrm>
                <a:off x="301" y="2590"/>
                <a:ext cx="379" cy="40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5149" name="Picture 2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 y="2502"/>
                <a:ext cx="2772" cy="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150" name="Oval 217"/>
              <p:cNvSpPr>
                <a:spLocks noChangeArrowheads="1"/>
              </p:cNvSpPr>
              <p:nvPr/>
            </p:nvSpPr>
            <p:spPr bwMode="auto">
              <a:xfrm>
                <a:off x="1906" y="3764"/>
                <a:ext cx="205" cy="189"/>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5151" name="Line 218"/>
              <p:cNvSpPr>
                <a:spLocks noChangeShapeType="1"/>
              </p:cNvSpPr>
              <p:nvPr/>
            </p:nvSpPr>
            <p:spPr bwMode="auto">
              <a:xfrm>
                <a:off x="1223" y="3767"/>
                <a:ext cx="683" cy="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52" name="Line 219"/>
              <p:cNvSpPr>
                <a:spLocks noChangeShapeType="1"/>
              </p:cNvSpPr>
              <p:nvPr/>
            </p:nvSpPr>
            <p:spPr bwMode="auto">
              <a:xfrm flipH="1">
                <a:off x="2021" y="3215"/>
                <a:ext cx="74" cy="5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53" name="Line 220"/>
              <p:cNvSpPr>
                <a:spLocks noChangeShapeType="1"/>
              </p:cNvSpPr>
              <p:nvPr/>
            </p:nvSpPr>
            <p:spPr bwMode="auto">
              <a:xfrm flipH="1">
                <a:off x="2103" y="3224"/>
                <a:ext cx="519" cy="6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54" name="Text Box 221"/>
              <p:cNvSpPr txBox="1">
                <a:spLocks noChangeArrowheads="1"/>
              </p:cNvSpPr>
              <p:nvPr/>
            </p:nvSpPr>
            <p:spPr bwMode="auto">
              <a:xfrm>
                <a:off x="2063" y="3807"/>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5155" name="Text Box 222"/>
              <p:cNvSpPr txBox="1">
                <a:spLocks noChangeArrowheads="1"/>
              </p:cNvSpPr>
              <p:nvPr/>
            </p:nvSpPr>
            <p:spPr bwMode="auto">
              <a:xfrm>
                <a:off x="1294" y="3559"/>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5156" name="Text Box 223"/>
              <p:cNvSpPr txBox="1">
                <a:spLocks noChangeArrowheads="1"/>
              </p:cNvSpPr>
              <p:nvPr/>
            </p:nvSpPr>
            <p:spPr bwMode="auto">
              <a:xfrm>
                <a:off x="2149" y="3103"/>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5157" name="Text Box 224"/>
              <p:cNvSpPr txBox="1">
                <a:spLocks noChangeArrowheads="1"/>
              </p:cNvSpPr>
              <p:nvPr/>
            </p:nvSpPr>
            <p:spPr bwMode="auto">
              <a:xfrm>
                <a:off x="2691" y="3051"/>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5158" name="Text Box 225"/>
              <p:cNvSpPr txBox="1">
                <a:spLocks noChangeArrowheads="1"/>
              </p:cNvSpPr>
              <p:nvPr/>
            </p:nvSpPr>
            <p:spPr bwMode="auto">
              <a:xfrm>
                <a:off x="2009" y="2478"/>
                <a:ext cx="3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5159" name="Text Box 226"/>
              <p:cNvSpPr txBox="1">
                <a:spLocks noChangeArrowheads="1"/>
              </p:cNvSpPr>
              <p:nvPr/>
            </p:nvSpPr>
            <p:spPr bwMode="auto">
              <a:xfrm>
                <a:off x="772" y="3331"/>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5160" name="Text Box 227"/>
              <p:cNvSpPr txBox="1">
                <a:spLocks noChangeArrowheads="1"/>
              </p:cNvSpPr>
              <p:nvPr/>
            </p:nvSpPr>
            <p:spPr bwMode="auto">
              <a:xfrm>
                <a:off x="1563" y="3059"/>
                <a:ext cx="3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5161" name="Text Box 228"/>
              <p:cNvSpPr txBox="1">
                <a:spLocks noChangeArrowheads="1"/>
              </p:cNvSpPr>
              <p:nvPr/>
            </p:nvSpPr>
            <p:spPr bwMode="auto">
              <a:xfrm>
                <a:off x="847" y="3072"/>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45162" name="Text Box 229"/>
              <p:cNvSpPr txBox="1">
                <a:spLocks noChangeArrowheads="1"/>
              </p:cNvSpPr>
              <p:nvPr/>
            </p:nvSpPr>
            <p:spPr bwMode="auto">
              <a:xfrm>
                <a:off x="341" y="242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5163" name="Text Box 230"/>
              <p:cNvSpPr txBox="1">
                <a:spLocks noChangeArrowheads="1"/>
              </p:cNvSpPr>
              <p:nvPr/>
            </p:nvSpPr>
            <p:spPr bwMode="auto">
              <a:xfrm>
                <a:off x="881" y="2426"/>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5164" name="Text Box 231"/>
              <p:cNvSpPr txBox="1">
                <a:spLocks noChangeArrowheads="1"/>
              </p:cNvSpPr>
              <p:nvPr/>
            </p:nvSpPr>
            <p:spPr bwMode="auto">
              <a:xfrm>
                <a:off x="1316" y="2552"/>
                <a:ext cx="3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3/0</a:t>
                </a:r>
              </a:p>
            </p:txBody>
          </p:sp>
          <p:sp>
            <p:nvSpPr>
              <p:cNvPr id="45165" name="Oval 232"/>
              <p:cNvSpPr>
                <a:spLocks noChangeArrowheads="1"/>
              </p:cNvSpPr>
              <p:nvPr/>
            </p:nvSpPr>
            <p:spPr bwMode="auto">
              <a:xfrm>
                <a:off x="252" y="2598"/>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166" name="Oval 233"/>
              <p:cNvSpPr>
                <a:spLocks noChangeArrowheads="1"/>
              </p:cNvSpPr>
              <p:nvPr/>
            </p:nvSpPr>
            <p:spPr bwMode="auto">
              <a:xfrm>
                <a:off x="2447" y="2603"/>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167" name="Oval 234"/>
              <p:cNvSpPr>
                <a:spLocks noChangeArrowheads="1"/>
              </p:cNvSpPr>
              <p:nvPr/>
            </p:nvSpPr>
            <p:spPr bwMode="auto">
              <a:xfrm>
                <a:off x="709" y="2608"/>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168" name="Oval 235"/>
              <p:cNvSpPr>
                <a:spLocks noChangeArrowheads="1"/>
              </p:cNvSpPr>
              <p:nvPr/>
            </p:nvSpPr>
            <p:spPr bwMode="auto">
              <a:xfrm>
                <a:off x="2410" y="3009"/>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169" name="Text Box 236"/>
              <p:cNvSpPr txBox="1">
                <a:spLocks noChangeArrowheads="1"/>
              </p:cNvSpPr>
              <p:nvPr/>
            </p:nvSpPr>
            <p:spPr bwMode="auto">
              <a:xfrm>
                <a:off x="456" y="2612"/>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5170" name="Text Box 237"/>
              <p:cNvSpPr txBox="1">
                <a:spLocks noChangeArrowheads="1"/>
              </p:cNvSpPr>
              <p:nvPr/>
            </p:nvSpPr>
            <p:spPr bwMode="auto">
              <a:xfrm>
                <a:off x="2403" y="2691"/>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5171" name="Text Box 238"/>
              <p:cNvSpPr txBox="1">
                <a:spLocks noChangeArrowheads="1"/>
              </p:cNvSpPr>
              <p:nvPr/>
            </p:nvSpPr>
            <p:spPr bwMode="auto">
              <a:xfrm>
                <a:off x="2573" y="3215"/>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5172" name="Text Box 239"/>
              <p:cNvSpPr txBox="1">
                <a:spLocks noChangeArrowheads="1"/>
              </p:cNvSpPr>
              <p:nvPr/>
            </p:nvSpPr>
            <p:spPr bwMode="auto">
              <a:xfrm>
                <a:off x="933" y="2711"/>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5173" name="Text Box 240"/>
              <p:cNvSpPr txBox="1">
                <a:spLocks noChangeArrowheads="1"/>
              </p:cNvSpPr>
              <p:nvPr/>
            </p:nvSpPr>
            <p:spPr bwMode="auto">
              <a:xfrm>
                <a:off x="364" y="3842"/>
                <a:ext cx="62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(1, 2)</a:t>
                </a:r>
              </a:p>
            </p:txBody>
          </p:sp>
          <p:sp>
            <p:nvSpPr>
              <p:cNvPr id="45174" name="Text Box 241"/>
              <p:cNvSpPr txBox="1">
                <a:spLocks noChangeArrowheads="1"/>
              </p:cNvSpPr>
              <p:nvPr/>
            </p:nvSpPr>
            <p:spPr bwMode="auto">
              <a:xfrm>
                <a:off x="1392" y="3886"/>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6</a:t>
                </a:r>
              </a:p>
            </p:txBody>
          </p:sp>
          <p:sp>
            <p:nvSpPr>
              <p:cNvPr id="45175" name="Freeform 242"/>
              <p:cNvSpPr>
                <a:spLocks/>
              </p:cNvSpPr>
              <p:nvPr/>
            </p:nvSpPr>
            <p:spPr bwMode="auto">
              <a:xfrm>
                <a:off x="101" y="2420"/>
                <a:ext cx="1657" cy="960"/>
              </a:xfrm>
              <a:custGeom>
                <a:avLst/>
                <a:gdLst>
                  <a:gd name="T0" fmla="*/ 274 w 1657"/>
                  <a:gd name="T1" fmla="*/ 5045 h 812"/>
                  <a:gd name="T2" fmla="*/ 348 w 1657"/>
                  <a:gd name="T3" fmla="*/ 4977 h 812"/>
                  <a:gd name="T4" fmla="*/ 1113 w 1657"/>
                  <a:gd name="T5" fmla="*/ 3520 h 812"/>
                  <a:gd name="T6" fmla="*/ 1220 w 1657"/>
                  <a:gd name="T7" fmla="*/ 973 h 812"/>
                  <a:gd name="T8" fmla="*/ 1631 w 1657"/>
                  <a:gd name="T9" fmla="*/ 761 h 812"/>
                  <a:gd name="T10" fmla="*/ 1064 w 1657"/>
                  <a:gd name="T11" fmla="*/ 5563 h 812"/>
                  <a:gd name="T12" fmla="*/ 134 w 1657"/>
                  <a:gd name="T13" fmla="*/ 7072 h 812"/>
                  <a:gd name="T14" fmla="*/ 274 w 1657"/>
                  <a:gd name="T15" fmla="*/ 5045 h 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812">
                    <a:moveTo>
                      <a:pt x="274" y="572"/>
                    </a:moveTo>
                    <a:cubicBezTo>
                      <a:pt x="310" y="532"/>
                      <a:pt x="208" y="593"/>
                      <a:pt x="348" y="564"/>
                    </a:cubicBezTo>
                    <a:cubicBezTo>
                      <a:pt x="488" y="535"/>
                      <a:pt x="968" y="474"/>
                      <a:pt x="1113" y="399"/>
                    </a:cubicBezTo>
                    <a:cubicBezTo>
                      <a:pt x="1258" y="324"/>
                      <a:pt x="1134" y="163"/>
                      <a:pt x="1220" y="111"/>
                    </a:cubicBezTo>
                    <a:cubicBezTo>
                      <a:pt x="1306" y="59"/>
                      <a:pt x="1657" y="0"/>
                      <a:pt x="1631" y="86"/>
                    </a:cubicBezTo>
                    <a:cubicBezTo>
                      <a:pt x="1605" y="172"/>
                      <a:pt x="1314" y="511"/>
                      <a:pt x="1064" y="630"/>
                    </a:cubicBezTo>
                    <a:cubicBezTo>
                      <a:pt x="814" y="749"/>
                      <a:pt x="268" y="812"/>
                      <a:pt x="134" y="802"/>
                    </a:cubicBezTo>
                    <a:cubicBezTo>
                      <a:pt x="0" y="792"/>
                      <a:pt x="238" y="612"/>
                      <a:pt x="274" y="572"/>
                    </a:cubicBezTo>
                    <a:close/>
                  </a:path>
                </a:pathLst>
              </a:custGeom>
              <a:noFill/>
              <a:ln w="28575" cap="rnd"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76" name="Text Box 243"/>
              <p:cNvSpPr txBox="1">
                <a:spLocks noChangeArrowheads="1"/>
              </p:cNvSpPr>
              <p:nvPr/>
            </p:nvSpPr>
            <p:spPr bwMode="auto">
              <a:xfrm>
                <a:off x="694" y="3044"/>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3</a:t>
                </a:r>
              </a:p>
            </p:txBody>
          </p:sp>
          <p:sp>
            <p:nvSpPr>
              <p:cNvPr id="45177" name="Text Box 244"/>
              <p:cNvSpPr txBox="1">
                <a:spLocks noChangeArrowheads="1"/>
              </p:cNvSpPr>
              <p:nvPr/>
            </p:nvSpPr>
            <p:spPr bwMode="auto">
              <a:xfrm>
                <a:off x="1260" y="2655"/>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3</a:t>
                </a:r>
              </a:p>
            </p:txBody>
          </p:sp>
          <p:sp>
            <p:nvSpPr>
              <p:cNvPr id="45178" name="Text Box 246"/>
              <p:cNvSpPr txBox="1">
                <a:spLocks noChangeArrowheads="1"/>
              </p:cNvSpPr>
              <p:nvPr/>
            </p:nvSpPr>
            <p:spPr bwMode="auto">
              <a:xfrm>
                <a:off x="413" y="3471"/>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sp>
            <p:nvSpPr>
              <p:cNvPr id="45179" name="Text Box 247"/>
              <p:cNvSpPr txBox="1">
                <a:spLocks noChangeArrowheads="1"/>
              </p:cNvSpPr>
              <p:nvPr/>
            </p:nvSpPr>
            <p:spPr bwMode="auto">
              <a:xfrm>
                <a:off x="1250" y="3099"/>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sp>
            <p:nvSpPr>
              <p:cNvPr id="45180" name="Text Box 248"/>
              <p:cNvSpPr txBox="1">
                <a:spLocks noChangeArrowheads="1"/>
              </p:cNvSpPr>
              <p:nvPr/>
            </p:nvSpPr>
            <p:spPr bwMode="auto">
              <a:xfrm>
                <a:off x="1857" y="2744"/>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sp>
            <p:nvSpPr>
              <p:cNvPr id="45181" name="Freeform 249"/>
              <p:cNvSpPr>
                <a:spLocks/>
              </p:cNvSpPr>
              <p:nvPr/>
            </p:nvSpPr>
            <p:spPr bwMode="auto">
              <a:xfrm>
                <a:off x="1089" y="2578"/>
                <a:ext cx="1344" cy="905"/>
              </a:xfrm>
              <a:custGeom>
                <a:avLst/>
                <a:gdLst>
                  <a:gd name="T0" fmla="*/ 129 w 1344"/>
                  <a:gd name="T1" fmla="*/ 615 h 905"/>
                  <a:gd name="T2" fmla="*/ 960 w 1344"/>
                  <a:gd name="T3" fmla="*/ 55 h 905"/>
                  <a:gd name="T4" fmla="*/ 1215 w 1344"/>
                  <a:gd name="T5" fmla="*/ 286 h 905"/>
                  <a:gd name="T6" fmla="*/ 186 w 1344"/>
                  <a:gd name="T7" fmla="*/ 853 h 905"/>
                  <a:gd name="T8" fmla="*/ 129 w 1344"/>
                  <a:gd name="T9" fmla="*/ 615 h 9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4" h="905">
                    <a:moveTo>
                      <a:pt x="129" y="615"/>
                    </a:moveTo>
                    <a:cubicBezTo>
                      <a:pt x="258" y="482"/>
                      <a:pt x="779" y="110"/>
                      <a:pt x="960" y="55"/>
                    </a:cubicBezTo>
                    <a:cubicBezTo>
                      <a:pt x="1141" y="0"/>
                      <a:pt x="1344" y="153"/>
                      <a:pt x="1215" y="286"/>
                    </a:cubicBezTo>
                    <a:cubicBezTo>
                      <a:pt x="1086" y="419"/>
                      <a:pt x="360" y="801"/>
                      <a:pt x="186" y="853"/>
                    </a:cubicBezTo>
                    <a:cubicBezTo>
                      <a:pt x="12" y="905"/>
                      <a:pt x="0" y="748"/>
                      <a:pt x="129" y="615"/>
                    </a:cubicBezTo>
                    <a:close/>
                  </a:path>
                </a:pathLst>
              </a:custGeom>
              <a:noFill/>
              <a:ln w="28575"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82" name="Oval 250"/>
              <p:cNvSpPr>
                <a:spLocks noChangeArrowheads="1"/>
              </p:cNvSpPr>
              <p:nvPr/>
            </p:nvSpPr>
            <p:spPr bwMode="auto">
              <a:xfrm>
                <a:off x="448" y="3356"/>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grpSp>
        <p:grpSp>
          <p:nvGrpSpPr>
            <p:cNvPr id="45096" name="Group 252"/>
            <p:cNvGrpSpPr>
              <a:grpSpLocks/>
            </p:cNvGrpSpPr>
            <p:nvPr/>
          </p:nvGrpSpPr>
          <p:grpSpPr bwMode="auto">
            <a:xfrm>
              <a:off x="3983038" y="3387725"/>
              <a:ext cx="1084262" cy="617538"/>
              <a:chOff x="2509" y="1965"/>
              <a:chExt cx="873" cy="414"/>
            </a:xfrm>
          </p:grpSpPr>
          <p:sp>
            <p:nvSpPr>
              <p:cNvPr id="45146" name="AutoShape 253"/>
              <p:cNvSpPr>
                <a:spLocks noChangeArrowheads="1"/>
              </p:cNvSpPr>
              <p:nvPr/>
            </p:nvSpPr>
            <p:spPr bwMode="auto">
              <a:xfrm flipH="1" flipV="1">
                <a:off x="2509" y="1983"/>
                <a:ext cx="873" cy="3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07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zh-TW" altLang="en-US"/>
              </a:p>
            </p:txBody>
          </p:sp>
          <p:sp>
            <p:nvSpPr>
              <p:cNvPr id="45147" name="Text Box 254"/>
              <p:cNvSpPr txBox="1">
                <a:spLocks noChangeArrowheads="1"/>
              </p:cNvSpPr>
              <p:nvPr/>
            </p:nvSpPr>
            <p:spPr bwMode="auto">
              <a:xfrm>
                <a:off x="2627" y="1965"/>
                <a:ext cx="498"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+1cc</a:t>
                </a:r>
              </a:p>
            </p:txBody>
          </p:sp>
        </p:grpSp>
        <p:sp>
          <p:nvSpPr>
            <p:cNvPr id="45097" name="Oval 257"/>
            <p:cNvSpPr>
              <a:spLocks noChangeArrowheads="1"/>
            </p:cNvSpPr>
            <p:nvPr/>
          </p:nvSpPr>
          <p:spPr bwMode="auto">
            <a:xfrm>
              <a:off x="4929188" y="4110038"/>
              <a:ext cx="601662" cy="639762"/>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5098" name="Picture 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013" y="3970338"/>
              <a:ext cx="44005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99" name="Oval 259"/>
            <p:cNvSpPr>
              <a:spLocks noChangeArrowheads="1"/>
            </p:cNvSpPr>
            <p:nvPr/>
          </p:nvSpPr>
          <p:spPr bwMode="auto">
            <a:xfrm>
              <a:off x="7477125" y="5973763"/>
              <a:ext cx="325438" cy="300037"/>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5100" name="Line 260"/>
            <p:cNvSpPr>
              <a:spLocks noChangeShapeType="1"/>
            </p:cNvSpPr>
            <p:nvPr/>
          </p:nvSpPr>
          <p:spPr bwMode="auto">
            <a:xfrm>
              <a:off x="6392863" y="5978525"/>
              <a:ext cx="1084262" cy="142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01" name="Line 261"/>
            <p:cNvSpPr>
              <a:spLocks noChangeShapeType="1"/>
            </p:cNvSpPr>
            <p:nvPr/>
          </p:nvSpPr>
          <p:spPr bwMode="auto">
            <a:xfrm flipH="1">
              <a:off x="7659688" y="5102225"/>
              <a:ext cx="117475" cy="876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02" name="Line 262"/>
            <p:cNvSpPr>
              <a:spLocks noChangeShapeType="1"/>
            </p:cNvSpPr>
            <p:nvPr/>
          </p:nvSpPr>
          <p:spPr bwMode="auto">
            <a:xfrm flipH="1">
              <a:off x="7789863" y="5116513"/>
              <a:ext cx="823912" cy="9667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03" name="Text Box 263"/>
            <p:cNvSpPr txBox="1">
              <a:spLocks noChangeArrowheads="1"/>
            </p:cNvSpPr>
            <p:nvPr/>
          </p:nvSpPr>
          <p:spPr bwMode="auto">
            <a:xfrm>
              <a:off x="7726363" y="6042025"/>
              <a:ext cx="87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5104" name="Text Box 264"/>
            <p:cNvSpPr txBox="1">
              <a:spLocks noChangeArrowheads="1"/>
            </p:cNvSpPr>
            <p:nvPr/>
          </p:nvSpPr>
          <p:spPr bwMode="auto">
            <a:xfrm>
              <a:off x="6505575" y="5648325"/>
              <a:ext cx="503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7/0</a:t>
              </a:r>
            </a:p>
          </p:txBody>
        </p:sp>
        <p:sp>
          <p:nvSpPr>
            <p:cNvPr id="45105" name="Text Box 265"/>
            <p:cNvSpPr txBox="1">
              <a:spLocks noChangeArrowheads="1"/>
            </p:cNvSpPr>
            <p:nvPr/>
          </p:nvSpPr>
          <p:spPr bwMode="auto">
            <a:xfrm>
              <a:off x="7862888" y="4924425"/>
              <a:ext cx="503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7/0</a:t>
              </a:r>
            </a:p>
          </p:txBody>
        </p:sp>
        <p:sp>
          <p:nvSpPr>
            <p:cNvPr id="45106" name="Text Box 266"/>
            <p:cNvSpPr txBox="1">
              <a:spLocks noChangeArrowheads="1"/>
            </p:cNvSpPr>
            <p:nvPr/>
          </p:nvSpPr>
          <p:spPr bwMode="auto">
            <a:xfrm>
              <a:off x="8723313" y="4841875"/>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5107" name="Text Box 267"/>
            <p:cNvSpPr txBox="1">
              <a:spLocks noChangeArrowheads="1"/>
            </p:cNvSpPr>
            <p:nvPr/>
          </p:nvSpPr>
          <p:spPr bwMode="auto">
            <a:xfrm>
              <a:off x="7640638" y="3932238"/>
              <a:ext cx="58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5108" name="Text Box 268"/>
            <p:cNvSpPr txBox="1">
              <a:spLocks noChangeArrowheads="1"/>
            </p:cNvSpPr>
            <p:nvPr/>
          </p:nvSpPr>
          <p:spPr bwMode="auto">
            <a:xfrm>
              <a:off x="5676900" y="528637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5109" name="Text Box 269"/>
            <p:cNvSpPr txBox="1">
              <a:spLocks noChangeArrowheads="1"/>
            </p:cNvSpPr>
            <p:nvPr/>
          </p:nvSpPr>
          <p:spPr bwMode="auto">
            <a:xfrm>
              <a:off x="6932613" y="4854575"/>
              <a:ext cx="58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5110" name="Text Box 270"/>
            <p:cNvSpPr txBox="1">
              <a:spLocks noChangeArrowheads="1"/>
            </p:cNvSpPr>
            <p:nvPr/>
          </p:nvSpPr>
          <p:spPr bwMode="auto">
            <a:xfrm>
              <a:off x="5795963" y="487521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45111" name="Text Box 271"/>
            <p:cNvSpPr txBox="1">
              <a:spLocks noChangeArrowheads="1"/>
            </p:cNvSpPr>
            <p:nvPr/>
          </p:nvSpPr>
          <p:spPr bwMode="auto">
            <a:xfrm>
              <a:off x="4992688" y="3840163"/>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5112" name="Text Box 272"/>
            <p:cNvSpPr txBox="1">
              <a:spLocks noChangeArrowheads="1"/>
            </p:cNvSpPr>
            <p:nvPr/>
          </p:nvSpPr>
          <p:spPr bwMode="auto">
            <a:xfrm>
              <a:off x="5849938" y="3849688"/>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5113" name="Text Box 273"/>
            <p:cNvSpPr txBox="1">
              <a:spLocks noChangeArrowheads="1"/>
            </p:cNvSpPr>
            <p:nvPr/>
          </p:nvSpPr>
          <p:spPr bwMode="auto">
            <a:xfrm>
              <a:off x="6540500" y="4049713"/>
              <a:ext cx="611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a:t>
              </a:r>
            </a:p>
          </p:txBody>
        </p:sp>
        <p:sp>
          <p:nvSpPr>
            <p:cNvPr id="45114" name="Oval 274"/>
            <p:cNvSpPr>
              <a:spLocks noChangeArrowheads="1"/>
            </p:cNvSpPr>
            <p:nvPr/>
          </p:nvSpPr>
          <p:spPr bwMode="auto">
            <a:xfrm>
              <a:off x="4851400" y="4122738"/>
              <a:ext cx="600075" cy="627062"/>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115" name="Oval 275"/>
            <p:cNvSpPr>
              <a:spLocks noChangeArrowheads="1"/>
            </p:cNvSpPr>
            <p:nvPr/>
          </p:nvSpPr>
          <p:spPr bwMode="auto">
            <a:xfrm>
              <a:off x="8335963" y="4130675"/>
              <a:ext cx="600075" cy="627063"/>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116" name="Oval 276"/>
            <p:cNvSpPr>
              <a:spLocks noChangeArrowheads="1"/>
            </p:cNvSpPr>
            <p:nvPr/>
          </p:nvSpPr>
          <p:spPr bwMode="auto">
            <a:xfrm>
              <a:off x="5576888" y="4138613"/>
              <a:ext cx="600075" cy="627062"/>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117" name="Oval 277"/>
            <p:cNvSpPr>
              <a:spLocks noChangeArrowheads="1"/>
            </p:cNvSpPr>
            <p:nvPr/>
          </p:nvSpPr>
          <p:spPr bwMode="auto">
            <a:xfrm>
              <a:off x="8277225" y="4775200"/>
              <a:ext cx="600075" cy="627063"/>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118" name="Text Box 278"/>
            <p:cNvSpPr txBox="1">
              <a:spLocks noChangeArrowheads="1"/>
            </p:cNvSpPr>
            <p:nvPr/>
          </p:nvSpPr>
          <p:spPr bwMode="auto">
            <a:xfrm>
              <a:off x="5175250" y="4144963"/>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5119" name="Text Box 279"/>
            <p:cNvSpPr txBox="1">
              <a:spLocks noChangeArrowheads="1"/>
            </p:cNvSpPr>
            <p:nvPr/>
          </p:nvSpPr>
          <p:spPr bwMode="auto">
            <a:xfrm>
              <a:off x="8266113" y="4270375"/>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5120" name="Text Box 280"/>
            <p:cNvSpPr txBox="1">
              <a:spLocks noChangeArrowheads="1"/>
            </p:cNvSpPr>
            <p:nvPr/>
          </p:nvSpPr>
          <p:spPr bwMode="auto">
            <a:xfrm>
              <a:off x="8535988" y="5102225"/>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5121" name="Text Box 281"/>
            <p:cNvSpPr txBox="1">
              <a:spLocks noChangeArrowheads="1"/>
            </p:cNvSpPr>
            <p:nvPr/>
          </p:nvSpPr>
          <p:spPr bwMode="auto">
            <a:xfrm>
              <a:off x="5932488" y="4302125"/>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5122" name="Text Box 282"/>
            <p:cNvSpPr txBox="1">
              <a:spLocks noChangeArrowheads="1"/>
            </p:cNvSpPr>
            <p:nvPr/>
          </p:nvSpPr>
          <p:spPr bwMode="auto">
            <a:xfrm>
              <a:off x="4660900" y="6097588"/>
              <a:ext cx="9937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(2, 2)</a:t>
              </a:r>
            </a:p>
          </p:txBody>
        </p:sp>
        <p:sp>
          <p:nvSpPr>
            <p:cNvPr id="45123" name="Text Box 283"/>
            <p:cNvSpPr txBox="1">
              <a:spLocks noChangeArrowheads="1"/>
            </p:cNvSpPr>
            <p:nvPr/>
          </p:nvSpPr>
          <p:spPr bwMode="auto">
            <a:xfrm>
              <a:off x="6661150" y="6167438"/>
              <a:ext cx="719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7</a:t>
              </a:r>
            </a:p>
          </p:txBody>
        </p:sp>
        <p:sp>
          <p:nvSpPr>
            <p:cNvPr id="45124" name="Freeform 284"/>
            <p:cNvSpPr>
              <a:spLocks/>
            </p:cNvSpPr>
            <p:nvPr/>
          </p:nvSpPr>
          <p:spPr bwMode="auto">
            <a:xfrm>
              <a:off x="4611688" y="3840163"/>
              <a:ext cx="2630487" cy="1524000"/>
            </a:xfrm>
            <a:custGeom>
              <a:avLst/>
              <a:gdLst>
                <a:gd name="T0" fmla="*/ 2147483647 w 1657"/>
                <a:gd name="T1" fmla="*/ 2147483647 h 812"/>
                <a:gd name="T2" fmla="*/ 2147483647 w 1657"/>
                <a:gd name="T3" fmla="*/ 2147483647 h 812"/>
                <a:gd name="T4" fmla="*/ 2147483647 w 1657"/>
                <a:gd name="T5" fmla="*/ 2147483647 h 812"/>
                <a:gd name="T6" fmla="*/ 2147483647 w 1657"/>
                <a:gd name="T7" fmla="*/ 2147483647 h 812"/>
                <a:gd name="T8" fmla="*/ 2147483647 w 1657"/>
                <a:gd name="T9" fmla="*/ 2147483647 h 812"/>
                <a:gd name="T10" fmla="*/ 2147483647 w 1657"/>
                <a:gd name="T11" fmla="*/ 2147483647 h 812"/>
                <a:gd name="T12" fmla="*/ 2147483647 w 1657"/>
                <a:gd name="T13" fmla="*/ 2147483647 h 812"/>
                <a:gd name="T14" fmla="*/ 2147483647 w 1657"/>
                <a:gd name="T15" fmla="*/ 2147483647 h 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812">
                  <a:moveTo>
                    <a:pt x="274" y="572"/>
                  </a:moveTo>
                  <a:cubicBezTo>
                    <a:pt x="310" y="532"/>
                    <a:pt x="208" y="593"/>
                    <a:pt x="348" y="564"/>
                  </a:cubicBezTo>
                  <a:cubicBezTo>
                    <a:pt x="488" y="535"/>
                    <a:pt x="968" y="474"/>
                    <a:pt x="1113" y="399"/>
                  </a:cubicBezTo>
                  <a:cubicBezTo>
                    <a:pt x="1258" y="324"/>
                    <a:pt x="1134" y="163"/>
                    <a:pt x="1220" y="111"/>
                  </a:cubicBezTo>
                  <a:cubicBezTo>
                    <a:pt x="1306" y="59"/>
                    <a:pt x="1657" y="0"/>
                    <a:pt x="1631" y="86"/>
                  </a:cubicBezTo>
                  <a:cubicBezTo>
                    <a:pt x="1605" y="172"/>
                    <a:pt x="1314" y="511"/>
                    <a:pt x="1064" y="630"/>
                  </a:cubicBezTo>
                  <a:cubicBezTo>
                    <a:pt x="814" y="749"/>
                    <a:pt x="268" y="812"/>
                    <a:pt x="134" y="802"/>
                  </a:cubicBezTo>
                  <a:cubicBezTo>
                    <a:pt x="0" y="792"/>
                    <a:pt x="238" y="612"/>
                    <a:pt x="274" y="572"/>
                  </a:cubicBezTo>
                  <a:close/>
                </a:path>
              </a:pathLst>
            </a:custGeom>
            <a:noFill/>
            <a:ln w="28575" cap="rnd"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25" name="Text Box 285"/>
            <p:cNvSpPr txBox="1">
              <a:spLocks noChangeArrowheads="1"/>
            </p:cNvSpPr>
            <p:nvPr/>
          </p:nvSpPr>
          <p:spPr bwMode="auto">
            <a:xfrm>
              <a:off x="5553075" y="4830763"/>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3</a:t>
              </a:r>
            </a:p>
          </p:txBody>
        </p:sp>
        <p:sp>
          <p:nvSpPr>
            <p:cNvPr id="45126" name="Text Box 286"/>
            <p:cNvSpPr txBox="1">
              <a:spLocks noChangeArrowheads="1"/>
            </p:cNvSpPr>
            <p:nvPr/>
          </p:nvSpPr>
          <p:spPr bwMode="auto">
            <a:xfrm>
              <a:off x="6451600" y="421322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3</a:t>
              </a:r>
            </a:p>
          </p:txBody>
        </p:sp>
        <p:sp>
          <p:nvSpPr>
            <p:cNvPr id="45127" name="Text Box 287"/>
            <p:cNvSpPr txBox="1">
              <a:spLocks noChangeArrowheads="1"/>
            </p:cNvSpPr>
            <p:nvPr/>
          </p:nvSpPr>
          <p:spPr bwMode="auto">
            <a:xfrm>
              <a:off x="5106988" y="5508625"/>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sp>
          <p:nvSpPr>
            <p:cNvPr id="45128" name="Text Box 288"/>
            <p:cNvSpPr txBox="1">
              <a:spLocks noChangeArrowheads="1"/>
            </p:cNvSpPr>
            <p:nvPr/>
          </p:nvSpPr>
          <p:spPr bwMode="auto">
            <a:xfrm>
              <a:off x="6435725" y="491807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sp>
          <p:nvSpPr>
            <p:cNvPr id="45129" name="Text Box 289"/>
            <p:cNvSpPr txBox="1">
              <a:spLocks noChangeArrowheads="1"/>
            </p:cNvSpPr>
            <p:nvPr/>
          </p:nvSpPr>
          <p:spPr bwMode="auto">
            <a:xfrm>
              <a:off x="7399338" y="4354513"/>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sp>
          <p:nvSpPr>
            <p:cNvPr id="45130" name="Freeform 290"/>
            <p:cNvSpPr>
              <a:spLocks/>
            </p:cNvSpPr>
            <p:nvPr/>
          </p:nvSpPr>
          <p:spPr bwMode="auto">
            <a:xfrm>
              <a:off x="6180138" y="4090988"/>
              <a:ext cx="2133600" cy="1436687"/>
            </a:xfrm>
            <a:custGeom>
              <a:avLst/>
              <a:gdLst>
                <a:gd name="T0" fmla="*/ 2147483647 w 1344"/>
                <a:gd name="T1" fmla="*/ 2147483647 h 905"/>
                <a:gd name="T2" fmla="*/ 2147483647 w 1344"/>
                <a:gd name="T3" fmla="*/ 2147483647 h 905"/>
                <a:gd name="T4" fmla="*/ 2147483647 w 1344"/>
                <a:gd name="T5" fmla="*/ 2147483647 h 905"/>
                <a:gd name="T6" fmla="*/ 2147483647 w 1344"/>
                <a:gd name="T7" fmla="*/ 2147483647 h 905"/>
                <a:gd name="T8" fmla="*/ 2147483647 w 1344"/>
                <a:gd name="T9" fmla="*/ 2147483647 h 9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4" h="905">
                  <a:moveTo>
                    <a:pt x="129" y="615"/>
                  </a:moveTo>
                  <a:cubicBezTo>
                    <a:pt x="258" y="482"/>
                    <a:pt x="779" y="110"/>
                    <a:pt x="960" y="55"/>
                  </a:cubicBezTo>
                  <a:cubicBezTo>
                    <a:pt x="1141" y="0"/>
                    <a:pt x="1344" y="153"/>
                    <a:pt x="1215" y="286"/>
                  </a:cubicBezTo>
                  <a:cubicBezTo>
                    <a:pt x="1086" y="419"/>
                    <a:pt x="360" y="801"/>
                    <a:pt x="186" y="853"/>
                  </a:cubicBezTo>
                  <a:cubicBezTo>
                    <a:pt x="12" y="905"/>
                    <a:pt x="0" y="748"/>
                    <a:pt x="129" y="615"/>
                  </a:cubicBezTo>
                  <a:close/>
                </a:path>
              </a:pathLst>
            </a:custGeom>
            <a:noFill/>
            <a:ln w="28575" cap="rnd"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31" name="Oval 291"/>
            <p:cNvSpPr>
              <a:spLocks noChangeArrowheads="1"/>
            </p:cNvSpPr>
            <p:nvPr/>
          </p:nvSpPr>
          <p:spPr bwMode="auto">
            <a:xfrm>
              <a:off x="5162550" y="5326063"/>
              <a:ext cx="600075" cy="627062"/>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132" name="Freeform 292"/>
            <p:cNvSpPr>
              <a:spLocks/>
            </p:cNvSpPr>
            <p:nvPr/>
          </p:nvSpPr>
          <p:spPr bwMode="auto">
            <a:xfrm>
              <a:off x="5556250" y="4594225"/>
              <a:ext cx="2706688" cy="1912938"/>
            </a:xfrm>
            <a:custGeom>
              <a:avLst/>
              <a:gdLst>
                <a:gd name="T0" fmla="*/ 2147483647 w 1705"/>
                <a:gd name="T1" fmla="*/ 2147483647 h 1205"/>
                <a:gd name="T2" fmla="*/ 2147483647 w 1705"/>
                <a:gd name="T3" fmla="*/ 2147483647 h 1205"/>
                <a:gd name="T4" fmla="*/ 2147483647 w 1705"/>
                <a:gd name="T5" fmla="*/ 2147483647 h 1205"/>
                <a:gd name="T6" fmla="*/ 2147483647 w 1705"/>
                <a:gd name="T7" fmla="*/ 2147483647 h 1205"/>
                <a:gd name="T8" fmla="*/ 2147483647 w 1705"/>
                <a:gd name="T9" fmla="*/ 2147483647 h 1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5" h="1205">
                  <a:moveTo>
                    <a:pt x="211" y="858"/>
                  </a:moveTo>
                  <a:cubicBezTo>
                    <a:pt x="421" y="683"/>
                    <a:pt x="1256" y="154"/>
                    <a:pt x="1470" y="77"/>
                  </a:cubicBezTo>
                  <a:cubicBezTo>
                    <a:pt x="1684" y="0"/>
                    <a:pt x="1705" y="222"/>
                    <a:pt x="1495" y="397"/>
                  </a:cubicBezTo>
                  <a:cubicBezTo>
                    <a:pt x="1285" y="572"/>
                    <a:pt x="422" y="1055"/>
                    <a:pt x="211" y="1130"/>
                  </a:cubicBezTo>
                  <a:cubicBezTo>
                    <a:pt x="0" y="1205"/>
                    <a:pt x="1" y="1033"/>
                    <a:pt x="211" y="858"/>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5133" name="Text Box 293"/>
            <p:cNvSpPr txBox="1">
              <a:spLocks noChangeArrowheads="1"/>
            </p:cNvSpPr>
            <p:nvPr/>
          </p:nvSpPr>
          <p:spPr bwMode="auto">
            <a:xfrm>
              <a:off x="5900738" y="5910263"/>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7</a:t>
              </a:r>
            </a:p>
          </p:txBody>
        </p:sp>
        <p:sp>
          <p:nvSpPr>
            <p:cNvPr id="45134" name="Text Box 294"/>
            <p:cNvSpPr txBox="1">
              <a:spLocks noChangeArrowheads="1"/>
            </p:cNvSpPr>
            <p:nvPr/>
          </p:nvSpPr>
          <p:spPr bwMode="auto">
            <a:xfrm>
              <a:off x="7400925" y="503237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7</a:t>
              </a:r>
            </a:p>
          </p:txBody>
        </p:sp>
        <p:sp>
          <p:nvSpPr>
            <p:cNvPr id="45136" name="Text Box 76"/>
            <p:cNvSpPr txBox="1">
              <a:spLocks noChangeArrowheads="1"/>
            </p:cNvSpPr>
            <p:nvPr/>
          </p:nvSpPr>
          <p:spPr bwMode="auto">
            <a:xfrm>
              <a:off x="6823075" y="2635250"/>
              <a:ext cx="14255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000">
                  <a:solidFill>
                    <a:srgbClr val="0070C0"/>
                  </a:solidFill>
                  <a:latin typeface="Lucida Sans Unicode" panose="020B0602030504020204" pitchFamily="34" charset="0"/>
                </a:rPr>
                <a:t>Note: No 3’rd  X FU needed here unlike in the non-BT method.</a:t>
              </a:r>
            </a:p>
          </p:txBody>
        </p:sp>
        <p:sp>
          <p:nvSpPr>
            <p:cNvPr id="45137" name="Text Box 158"/>
            <p:cNvSpPr txBox="1">
              <a:spLocks noChangeArrowheads="1"/>
            </p:cNvSpPr>
            <p:nvPr/>
          </p:nvSpPr>
          <p:spPr bwMode="auto">
            <a:xfrm>
              <a:off x="2660650" y="1184275"/>
              <a:ext cx="5207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rgbClr val="0070C0"/>
                  </a:solidFill>
                  <a:latin typeface="Lucida Sans Unicode" panose="020B0602030504020204" pitchFamily="34" charset="0"/>
                </a:rPr>
                <a:t>@ 3</a:t>
              </a:r>
            </a:p>
          </p:txBody>
        </p:sp>
        <p:sp>
          <p:nvSpPr>
            <p:cNvPr id="45138" name="Text Box 158"/>
            <p:cNvSpPr txBox="1">
              <a:spLocks noChangeArrowheads="1"/>
            </p:cNvSpPr>
            <p:nvPr/>
          </p:nvSpPr>
          <p:spPr bwMode="auto">
            <a:xfrm>
              <a:off x="7219950" y="1327150"/>
              <a:ext cx="5222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rgbClr val="0070C0"/>
                  </a:solidFill>
                  <a:latin typeface="Lucida Sans Unicode" panose="020B0602030504020204" pitchFamily="34" charset="0"/>
                </a:rPr>
                <a:t>@ 5</a:t>
              </a:r>
            </a:p>
          </p:txBody>
        </p:sp>
        <p:sp>
          <p:nvSpPr>
            <p:cNvPr id="45139" name="Text Box 158"/>
            <p:cNvSpPr txBox="1">
              <a:spLocks noChangeArrowheads="1"/>
            </p:cNvSpPr>
            <p:nvPr/>
          </p:nvSpPr>
          <p:spPr bwMode="auto">
            <a:xfrm>
              <a:off x="7226300" y="4057650"/>
              <a:ext cx="5222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rgbClr val="0070C0"/>
                  </a:solidFill>
                  <a:latin typeface="Lucida Sans Unicode" panose="020B0602030504020204" pitchFamily="34" charset="0"/>
                </a:rPr>
                <a:t>@ 5</a:t>
              </a:r>
            </a:p>
          </p:txBody>
        </p:sp>
        <p:sp>
          <p:nvSpPr>
            <p:cNvPr id="45140" name="Text Box 158"/>
            <p:cNvSpPr txBox="1">
              <a:spLocks noChangeArrowheads="1"/>
            </p:cNvSpPr>
            <p:nvPr/>
          </p:nvSpPr>
          <p:spPr bwMode="auto">
            <a:xfrm>
              <a:off x="6327775" y="3743325"/>
              <a:ext cx="5207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rgbClr val="0070C0"/>
                  </a:solidFill>
                  <a:latin typeface="Lucida Sans Unicode" panose="020B0602030504020204" pitchFamily="34" charset="0"/>
                </a:rPr>
                <a:t>@ 3</a:t>
              </a:r>
            </a:p>
          </p:txBody>
        </p:sp>
        <p:sp>
          <p:nvSpPr>
            <p:cNvPr id="45141" name="Text Box 158"/>
            <p:cNvSpPr txBox="1">
              <a:spLocks noChangeArrowheads="1"/>
            </p:cNvSpPr>
            <p:nvPr/>
          </p:nvSpPr>
          <p:spPr bwMode="auto">
            <a:xfrm>
              <a:off x="1816100" y="3740150"/>
              <a:ext cx="5222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rgbClr val="0070C0"/>
                  </a:solidFill>
                  <a:latin typeface="Lucida Sans Unicode" panose="020B0602030504020204" pitchFamily="34" charset="0"/>
                </a:rPr>
                <a:t>@ 3</a:t>
              </a:r>
            </a:p>
          </p:txBody>
        </p:sp>
        <p:sp>
          <p:nvSpPr>
            <p:cNvPr id="45142" name="Text Box 158"/>
            <p:cNvSpPr txBox="1">
              <a:spLocks noChangeArrowheads="1"/>
            </p:cNvSpPr>
            <p:nvPr/>
          </p:nvSpPr>
          <p:spPr bwMode="auto">
            <a:xfrm>
              <a:off x="2874963" y="3967163"/>
              <a:ext cx="5207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rgbClr val="0070C0"/>
                  </a:solidFill>
                  <a:latin typeface="Lucida Sans Unicode" panose="020B0602030504020204" pitchFamily="34" charset="0"/>
                </a:rPr>
                <a:t>@ 5</a:t>
              </a:r>
            </a:p>
          </p:txBody>
        </p:sp>
        <p:sp>
          <p:nvSpPr>
            <p:cNvPr id="45143" name="Text Box 158"/>
            <p:cNvSpPr txBox="1">
              <a:spLocks noChangeArrowheads="1"/>
            </p:cNvSpPr>
            <p:nvPr/>
          </p:nvSpPr>
          <p:spPr bwMode="auto">
            <a:xfrm>
              <a:off x="7150100" y="5581650"/>
              <a:ext cx="5222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rgbClr val="0070C0"/>
                  </a:solidFill>
                  <a:latin typeface="Lucida Sans Unicode" panose="020B0602030504020204" pitchFamily="34" charset="0"/>
                </a:rPr>
                <a:t>@ 7</a:t>
              </a:r>
            </a:p>
          </p:txBody>
        </p:sp>
        <p:sp>
          <p:nvSpPr>
            <p:cNvPr id="45144" name="Text Box 56"/>
            <p:cNvSpPr txBox="1">
              <a:spLocks noChangeArrowheads="1"/>
            </p:cNvSpPr>
            <p:nvPr/>
          </p:nvSpPr>
          <p:spPr bwMode="auto">
            <a:xfrm>
              <a:off x="3295650" y="1069975"/>
              <a:ext cx="10953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sched.  time</a:t>
              </a:r>
            </a:p>
          </p:txBody>
        </p:sp>
        <p:cxnSp>
          <p:nvCxnSpPr>
            <p:cNvPr id="45145" name="Straight Arrow Connector 2"/>
            <p:cNvCxnSpPr>
              <a:cxnSpLocks noChangeShapeType="1"/>
            </p:cNvCxnSpPr>
            <p:nvPr/>
          </p:nvCxnSpPr>
          <p:spPr bwMode="auto">
            <a:xfrm flipH="1">
              <a:off x="3127375" y="1200150"/>
              <a:ext cx="214313" cy="61913"/>
            </a:xfrm>
            <a:prstGeom prst="straightConnector1">
              <a:avLst/>
            </a:prstGeom>
            <a:noFill/>
            <a:ln w="12700" algn="ctr">
              <a:solidFill>
                <a:srgbClr val="0070C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970634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altLang="en-US" smtClean="0"/>
              <a:t>List Scheduling w/ Backtrack</a:t>
            </a:r>
          </a:p>
        </p:txBody>
      </p:sp>
      <p:grpSp>
        <p:nvGrpSpPr>
          <p:cNvPr id="2" name="群組 1"/>
          <p:cNvGrpSpPr/>
          <p:nvPr/>
        </p:nvGrpSpPr>
        <p:grpSpPr>
          <a:xfrm>
            <a:off x="251520" y="692696"/>
            <a:ext cx="8558212" cy="5615583"/>
            <a:chOff x="11113" y="95250"/>
            <a:chExt cx="8934450" cy="6069013"/>
          </a:xfrm>
        </p:grpSpPr>
        <p:sp>
          <p:nvSpPr>
            <p:cNvPr id="46085" name="Text Box 3"/>
            <p:cNvSpPr txBox="1">
              <a:spLocks noChangeArrowheads="1"/>
            </p:cNvSpPr>
            <p:nvPr/>
          </p:nvSpPr>
          <p:spPr bwMode="auto">
            <a:xfrm>
              <a:off x="152400" y="854075"/>
              <a:ext cx="680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en-US" altLang="en-US" sz="1800">
                  <a:solidFill>
                    <a:schemeClr val="tx1"/>
                  </a:solidFill>
                  <a:latin typeface="Lucida Sans Unicode" panose="020B0602030504020204" pitchFamily="34" charset="0"/>
                </a:rPr>
                <a:t> Latency constraints: 7cc’s; Start w/ 1 + (1 cc); 1 X (2 cc’s)</a:t>
              </a:r>
            </a:p>
          </p:txBody>
        </p:sp>
        <p:grpSp>
          <p:nvGrpSpPr>
            <p:cNvPr id="46086" name="Group 4"/>
            <p:cNvGrpSpPr>
              <a:grpSpLocks/>
            </p:cNvGrpSpPr>
            <p:nvPr/>
          </p:nvGrpSpPr>
          <p:grpSpPr bwMode="auto">
            <a:xfrm>
              <a:off x="7129463" y="95250"/>
              <a:ext cx="1816100" cy="1193800"/>
              <a:chOff x="4491" y="60"/>
              <a:chExt cx="1144" cy="752"/>
            </a:xfrm>
          </p:grpSpPr>
          <p:sp>
            <p:nvSpPr>
              <p:cNvPr id="46140" name="Oval 5"/>
              <p:cNvSpPr>
                <a:spLocks noChangeArrowheads="1"/>
              </p:cNvSpPr>
              <p:nvPr/>
            </p:nvSpPr>
            <p:spPr bwMode="auto">
              <a:xfrm>
                <a:off x="4730" y="60"/>
                <a:ext cx="197" cy="18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6141" name="Oval 6"/>
              <p:cNvSpPr>
                <a:spLocks noChangeArrowheads="1"/>
              </p:cNvSpPr>
              <p:nvPr/>
            </p:nvSpPr>
            <p:spPr bwMode="auto">
              <a:xfrm>
                <a:off x="4730" y="305"/>
                <a:ext cx="197" cy="189"/>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6142" name="Oval 7"/>
              <p:cNvSpPr>
                <a:spLocks noChangeArrowheads="1"/>
              </p:cNvSpPr>
              <p:nvPr/>
            </p:nvSpPr>
            <p:spPr bwMode="auto">
              <a:xfrm>
                <a:off x="4731" y="559"/>
                <a:ext cx="197" cy="189"/>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6143" name="Text Box 8"/>
              <p:cNvSpPr txBox="1">
                <a:spLocks noChangeArrowheads="1"/>
              </p:cNvSpPr>
              <p:nvPr/>
            </p:nvSpPr>
            <p:spPr bwMode="auto">
              <a:xfrm>
                <a:off x="4894" y="64"/>
                <a:ext cx="7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Scheduled</a:t>
                </a:r>
              </a:p>
            </p:txBody>
          </p:sp>
          <p:sp>
            <p:nvSpPr>
              <p:cNvPr id="46144" name="Text Box 9"/>
              <p:cNvSpPr txBox="1">
                <a:spLocks noChangeArrowheads="1"/>
              </p:cNvSpPr>
              <p:nvPr/>
            </p:nvSpPr>
            <p:spPr bwMode="auto">
              <a:xfrm>
                <a:off x="4915" y="316"/>
                <a:ext cx="63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dirty="0">
                    <a:solidFill>
                      <a:schemeClr val="tx1"/>
                    </a:solidFill>
                    <a:latin typeface="Lucida Sans Unicode" panose="020B0602030504020204" pitchFamily="34" charset="0"/>
                  </a:rPr>
                  <a:t>: Running</a:t>
                </a:r>
              </a:p>
            </p:txBody>
          </p:sp>
          <p:sp>
            <p:nvSpPr>
              <p:cNvPr id="46145" name="Text Box 10"/>
              <p:cNvSpPr txBox="1">
                <a:spLocks noChangeArrowheads="1"/>
              </p:cNvSpPr>
              <p:nvPr/>
            </p:nvSpPr>
            <p:spPr bwMode="auto">
              <a:xfrm>
                <a:off x="4940" y="568"/>
                <a:ext cx="4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Done</a:t>
                </a:r>
              </a:p>
            </p:txBody>
          </p:sp>
          <p:sp>
            <p:nvSpPr>
              <p:cNvPr id="46146" name="Text Box 11"/>
              <p:cNvSpPr txBox="1">
                <a:spLocks noChangeArrowheads="1"/>
              </p:cNvSpPr>
              <p:nvPr/>
            </p:nvSpPr>
            <p:spPr bwMode="auto">
              <a:xfrm>
                <a:off x="4491" y="64"/>
                <a:ext cx="187"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b="1">
                    <a:solidFill>
                      <a:schemeClr val="tx1"/>
                    </a:solidFill>
                    <a:latin typeface="Lucida Sans Unicode" panose="020B0602030504020204" pitchFamily="34" charset="0"/>
                  </a:rPr>
                  <a:t>L</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E</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G</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E</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N</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D</a:t>
                </a:r>
              </a:p>
            </p:txBody>
          </p:sp>
        </p:grpSp>
        <p:grpSp>
          <p:nvGrpSpPr>
            <p:cNvPr id="46087" name="Group 159"/>
            <p:cNvGrpSpPr>
              <a:grpSpLocks/>
            </p:cNvGrpSpPr>
            <p:nvPr/>
          </p:nvGrpSpPr>
          <p:grpSpPr bwMode="auto">
            <a:xfrm>
              <a:off x="666750" y="1331913"/>
              <a:ext cx="4460875" cy="2693987"/>
              <a:chOff x="420" y="839"/>
              <a:chExt cx="2810" cy="1697"/>
            </a:xfrm>
          </p:grpSpPr>
          <p:sp>
            <p:nvSpPr>
              <p:cNvPr id="46102" name="Oval 118"/>
              <p:cNvSpPr>
                <a:spLocks noChangeArrowheads="1"/>
              </p:cNvSpPr>
              <p:nvPr/>
            </p:nvSpPr>
            <p:spPr bwMode="auto">
              <a:xfrm>
                <a:off x="620" y="1009"/>
                <a:ext cx="379" cy="403"/>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6103" name="Picture 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 y="921"/>
                <a:ext cx="2772" cy="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104" name="Oval 120"/>
              <p:cNvSpPr>
                <a:spLocks noChangeArrowheads="1"/>
              </p:cNvSpPr>
              <p:nvPr/>
            </p:nvSpPr>
            <p:spPr bwMode="auto">
              <a:xfrm>
                <a:off x="2225" y="2183"/>
                <a:ext cx="205" cy="189"/>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6105" name="Line 121"/>
              <p:cNvSpPr>
                <a:spLocks noChangeShapeType="1"/>
              </p:cNvSpPr>
              <p:nvPr/>
            </p:nvSpPr>
            <p:spPr bwMode="auto">
              <a:xfrm>
                <a:off x="1542" y="2186"/>
                <a:ext cx="683" cy="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106" name="Line 122"/>
              <p:cNvSpPr>
                <a:spLocks noChangeShapeType="1"/>
              </p:cNvSpPr>
              <p:nvPr/>
            </p:nvSpPr>
            <p:spPr bwMode="auto">
              <a:xfrm flipH="1">
                <a:off x="2340" y="1634"/>
                <a:ext cx="74" cy="5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107" name="Line 123"/>
              <p:cNvSpPr>
                <a:spLocks noChangeShapeType="1"/>
              </p:cNvSpPr>
              <p:nvPr/>
            </p:nvSpPr>
            <p:spPr bwMode="auto">
              <a:xfrm flipH="1">
                <a:off x="2422" y="1643"/>
                <a:ext cx="519" cy="6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108" name="Text Box 124"/>
              <p:cNvSpPr txBox="1">
                <a:spLocks noChangeArrowheads="1"/>
              </p:cNvSpPr>
              <p:nvPr/>
            </p:nvSpPr>
            <p:spPr bwMode="auto">
              <a:xfrm>
                <a:off x="2382" y="2226"/>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6109" name="Text Box 125"/>
              <p:cNvSpPr txBox="1">
                <a:spLocks noChangeArrowheads="1"/>
              </p:cNvSpPr>
              <p:nvPr/>
            </p:nvSpPr>
            <p:spPr bwMode="auto">
              <a:xfrm>
                <a:off x="1613" y="1978"/>
                <a:ext cx="3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7/0</a:t>
                </a:r>
              </a:p>
            </p:txBody>
          </p:sp>
          <p:sp>
            <p:nvSpPr>
              <p:cNvPr id="46110" name="Text Box 126"/>
              <p:cNvSpPr txBox="1">
                <a:spLocks noChangeArrowheads="1"/>
              </p:cNvSpPr>
              <p:nvPr/>
            </p:nvSpPr>
            <p:spPr bwMode="auto">
              <a:xfrm>
                <a:off x="2468" y="1522"/>
                <a:ext cx="3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7/0</a:t>
                </a:r>
              </a:p>
            </p:txBody>
          </p:sp>
          <p:sp>
            <p:nvSpPr>
              <p:cNvPr id="46111" name="Text Box 127"/>
              <p:cNvSpPr txBox="1">
                <a:spLocks noChangeArrowheads="1"/>
              </p:cNvSpPr>
              <p:nvPr/>
            </p:nvSpPr>
            <p:spPr bwMode="auto">
              <a:xfrm>
                <a:off x="3010" y="147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6112" name="Text Box 128"/>
              <p:cNvSpPr txBox="1">
                <a:spLocks noChangeArrowheads="1"/>
              </p:cNvSpPr>
              <p:nvPr/>
            </p:nvSpPr>
            <p:spPr bwMode="auto">
              <a:xfrm>
                <a:off x="2328" y="897"/>
                <a:ext cx="3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6113" name="Text Box 129"/>
              <p:cNvSpPr txBox="1">
                <a:spLocks noChangeArrowheads="1"/>
              </p:cNvSpPr>
              <p:nvPr/>
            </p:nvSpPr>
            <p:spPr bwMode="auto">
              <a:xfrm>
                <a:off x="1091" y="175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6114" name="Text Box 130"/>
              <p:cNvSpPr txBox="1">
                <a:spLocks noChangeArrowheads="1"/>
              </p:cNvSpPr>
              <p:nvPr/>
            </p:nvSpPr>
            <p:spPr bwMode="auto">
              <a:xfrm>
                <a:off x="1882" y="1478"/>
                <a:ext cx="3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6115" name="Text Box 131"/>
              <p:cNvSpPr txBox="1">
                <a:spLocks noChangeArrowheads="1"/>
              </p:cNvSpPr>
              <p:nvPr/>
            </p:nvSpPr>
            <p:spPr bwMode="auto">
              <a:xfrm>
                <a:off x="1166" y="1491"/>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46116" name="Text Box 132"/>
              <p:cNvSpPr txBox="1">
                <a:spLocks noChangeArrowheads="1"/>
              </p:cNvSpPr>
              <p:nvPr/>
            </p:nvSpPr>
            <p:spPr bwMode="auto">
              <a:xfrm>
                <a:off x="660" y="839"/>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6117" name="Text Box 133"/>
              <p:cNvSpPr txBox="1">
                <a:spLocks noChangeArrowheads="1"/>
              </p:cNvSpPr>
              <p:nvPr/>
            </p:nvSpPr>
            <p:spPr bwMode="auto">
              <a:xfrm>
                <a:off x="1200" y="845"/>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6118" name="Text Box 134"/>
              <p:cNvSpPr txBox="1">
                <a:spLocks noChangeArrowheads="1"/>
              </p:cNvSpPr>
              <p:nvPr/>
            </p:nvSpPr>
            <p:spPr bwMode="auto">
              <a:xfrm>
                <a:off x="1635" y="971"/>
                <a:ext cx="3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a:t>
                </a:r>
              </a:p>
            </p:txBody>
          </p:sp>
          <p:sp>
            <p:nvSpPr>
              <p:cNvPr id="46119" name="Oval 135"/>
              <p:cNvSpPr>
                <a:spLocks noChangeArrowheads="1"/>
              </p:cNvSpPr>
              <p:nvPr/>
            </p:nvSpPr>
            <p:spPr bwMode="auto">
              <a:xfrm>
                <a:off x="571" y="1017"/>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6120" name="Oval 136"/>
              <p:cNvSpPr>
                <a:spLocks noChangeArrowheads="1"/>
              </p:cNvSpPr>
              <p:nvPr/>
            </p:nvSpPr>
            <p:spPr bwMode="auto">
              <a:xfrm>
                <a:off x="2766" y="1022"/>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6121" name="Oval 137"/>
              <p:cNvSpPr>
                <a:spLocks noChangeArrowheads="1"/>
              </p:cNvSpPr>
              <p:nvPr/>
            </p:nvSpPr>
            <p:spPr bwMode="auto">
              <a:xfrm>
                <a:off x="1028" y="1027"/>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6122" name="Oval 138"/>
              <p:cNvSpPr>
                <a:spLocks noChangeArrowheads="1"/>
              </p:cNvSpPr>
              <p:nvPr/>
            </p:nvSpPr>
            <p:spPr bwMode="auto">
              <a:xfrm>
                <a:off x="2729" y="1428"/>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6123" name="Text Box 139"/>
              <p:cNvSpPr txBox="1">
                <a:spLocks noChangeArrowheads="1"/>
              </p:cNvSpPr>
              <p:nvPr/>
            </p:nvSpPr>
            <p:spPr bwMode="auto">
              <a:xfrm>
                <a:off x="775" y="1031"/>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6124" name="Text Box 140"/>
              <p:cNvSpPr txBox="1">
                <a:spLocks noChangeArrowheads="1"/>
              </p:cNvSpPr>
              <p:nvPr/>
            </p:nvSpPr>
            <p:spPr bwMode="auto">
              <a:xfrm>
                <a:off x="2722" y="111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6125" name="Text Box 141"/>
              <p:cNvSpPr txBox="1">
                <a:spLocks noChangeArrowheads="1"/>
              </p:cNvSpPr>
              <p:nvPr/>
            </p:nvSpPr>
            <p:spPr bwMode="auto">
              <a:xfrm>
                <a:off x="2892" y="1634"/>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6126" name="Text Box 142"/>
              <p:cNvSpPr txBox="1">
                <a:spLocks noChangeArrowheads="1"/>
              </p:cNvSpPr>
              <p:nvPr/>
            </p:nvSpPr>
            <p:spPr bwMode="auto">
              <a:xfrm>
                <a:off x="1252" y="113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6127" name="Text Box 143"/>
              <p:cNvSpPr txBox="1">
                <a:spLocks noChangeArrowheads="1"/>
              </p:cNvSpPr>
              <p:nvPr/>
            </p:nvSpPr>
            <p:spPr bwMode="auto">
              <a:xfrm>
                <a:off x="451" y="2261"/>
                <a:ext cx="62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(2, 2)</a:t>
                </a:r>
              </a:p>
            </p:txBody>
          </p:sp>
          <p:sp>
            <p:nvSpPr>
              <p:cNvPr id="46128" name="Text Box 144"/>
              <p:cNvSpPr txBox="1">
                <a:spLocks noChangeArrowheads="1"/>
              </p:cNvSpPr>
              <p:nvPr/>
            </p:nvSpPr>
            <p:spPr bwMode="auto">
              <a:xfrm>
                <a:off x="1711" y="2305"/>
                <a:ext cx="4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7</a:t>
                </a:r>
              </a:p>
            </p:txBody>
          </p:sp>
          <p:sp>
            <p:nvSpPr>
              <p:cNvPr id="46129" name="Freeform 145"/>
              <p:cNvSpPr>
                <a:spLocks/>
              </p:cNvSpPr>
              <p:nvPr/>
            </p:nvSpPr>
            <p:spPr bwMode="auto">
              <a:xfrm>
                <a:off x="420" y="839"/>
                <a:ext cx="1657" cy="960"/>
              </a:xfrm>
              <a:custGeom>
                <a:avLst/>
                <a:gdLst>
                  <a:gd name="T0" fmla="*/ 274 w 1657"/>
                  <a:gd name="T1" fmla="*/ 5045 h 812"/>
                  <a:gd name="T2" fmla="*/ 348 w 1657"/>
                  <a:gd name="T3" fmla="*/ 4977 h 812"/>
                  <a:gd name="T4" fmla="*/ 1113 w 1657"/>
                  <a:gd name="T5" fmla="*/ 3520 h 812"/>
                  <a:gd name="T6" fmla="*/ 1220 w 1657"/>
                  <a:gd name="T7" fmla="*/ 973 h 812"/>
                  <a:gd name="T8" fmla="*/ 1631 w 1657"/>
                  <a:gd name="T9" fmla="*/ 761 h 812"/>
                  <a:gd name="T10" fmla="*/ 1064 w 1657"/>
                  <a:gd name="T11" fmla="*/ 5563 h 812"/>
                  <a:gd name="T12" fmla="*/ 134 w 1657"/>
                  <a:gd name="T13" fmla="*/ 7072 h 812"/>
                  <a:gd name="T14" fmla="*/ 274 w 1657"/>
                  <a:gd name="T15" fmla="*/ 5045 h 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812">
                    <a:moveTo>
                      <a:pt x="274" y="572"/>
                    </a:moveTo>
                    <a:cubicBezTo>
                      <a:pt x="310" y="532"/>
                      <a:pt x="208" y="593"/>
                      <a:pt x="348" y="564"/>
                    </a:cubicBezTo>
                    <a:cubicBezTo>
                      <a:pt x="488" y="535"/>
                      <a:pt x="968" y="474"/>
                      <a:pt x="1113" y="399"/>
                    </a:cubicBezTo>
                    <a:cubicBezTo>
                      <a:pt x="1258" y="324"/>
                      <a:pt x="1134" y="163"/>
                      <a:pt x="1220" y="111"/>
                    </a:cubicBezTo>
                    <a:cubicBezTo>
                      <a:pt x="1306" y="59"/>
                      <a:pt x="1657" y="0"/>
                      <a:pt x="1631" y="86"/>
                    </a:cubicBezTo>
                    <a:cubicBezTo>
                      <a:pt x="1605" y="172"/>
                      <a:pt x="1314" y="511"/>
                      <a:pt x="1064" y="630"/>
                    </a:cubicBezTo>
                    <a:cubicBezTo>
                      <a:pt x="814" y="749"/>
                      <a:pt x="268" y="812"/>
                      <a:pt x="134" y="802"/>
                    </a:cubicBezTo>
                    <a:cubicBezTo>
                      <a:pt x="0" y="792"/>
                      <a:pt x="238" y="612"/>
                      <a:pt x="274" y="572"/>
                    </a:cubicBezTo>
                    <a:close/>
                  </a:path>
                </a:pathLst>
              </a:custGeom>
              <a:noFill/>
              <a:ln w="28575" cap="rnd"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130" name="Text Box 146"/>
              <p:cNvSpPr txBox="1">
                <a:spLocks noChangeArrowheads="1"/>
              </p:cNvSpPr>
              <p:nvPr/>
            </p:nvSpPr>
            <p:spPr bwMode="auto">
              <a:xfrm>
                <a:off x="1013" y="1463"/>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3</a:t>
                </a:r>
              </a:p>
            </p:txBody>
          </p:sp>
          <p:sp>
            <p:nvSpPr>
              <p:cNvPr id="46131" name="Text Box 147"/>
              <p:cNvSpPr txBox="1">
                <a:spLocks noChangeArrowheads="1"/>
              </p:cNvSpPr>
              <p:nvPr/>
            </p:nvSpPr>
            <p:spPr bwMode="auto">
              <a:xfrm>
                <a:off x="1579" y="1074"/>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3</a:t>
                </a:r>
              </a:p>
            </p:txBody>
          </p:sp>
          <p:sp>
            <p:nvSpPr>
              <p:cNvPr id="46132" name="Text Box 148"/>
              <p:cNvSpPr txBox="1">
                <a:spLocks noChangeArrowheads="1"/>
              </p:cNvSpPr>
              <p:nvPr/>
            </p:nvSpPr>
            <p:spPr bwMode="auto">
              <a:xfrm>
                <a:off x="732" y="189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sp>
            <p:nvSpPr>
              <p:cNvPr id="46133" name="Text Box 149"/>
              <p:cNvSpPr txBox="1">
                <a:spLocks noChangeArrowheads="1"/>
              </p:cNvSpPr>
              <p:nvPr/>
            </p:nvSpPr>
            <p:spPr bwMode="auto">
              <a:xfrm>
                <a:off x="1569" y="1518"/>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sp>
            <p:nvSpPr>
              <p:cNvPr id="46134" name="Text Box 150"/>
              <p:cNvSpPr txBox="1">
                <a:spLocks noChangeArrowheads="1"/>
              </p:cNvSpPr>
              <p:nvPr/>
            </p:nvSpPr>
            <p:spPr bwMode="auto">
              <a:xfrm>
                <a:off x="2176" y="1163"/>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sp>
            <p:nvSpPr>
              <p:cNvPr id="46135" name="Freeform 151"/>
              <p:cNvSpPr>
                <a:spLocks/>
              </p:cNvSpPr>
              <p:nvPr/>
            </p:nvSpPr>
            <p:spPr bwMode="auto">
              <a:xfrm>
                <a:off x="1408" y="997"/>
                <a:ext cx="1344" cy="905"/>
              </a:xfrm>
              <a:custGeom>
                <a:avLst/>
                <a:gdLst>
                  <a:gd name="T0" fmla="*/ 129 w 1344"/>
                  <a:gd name="T1" fmla="*/ 615 h 905"/>
                  <a:gd name="T2" fmla="*/ 960 w 1344"/>
                  <a:gd name="T3" fmla="*/ 55 h 905"/>
                  <a:gd name="T4" fmla="*/ 1215 w 1344"/>
                  <a:gd name="T5" fmla="*/ 286 h 905"/>
                  <a:gd name="T6" fmla="*/ 186 w 1344"/>
                  <a:gd name="T7" fmla="*/ 853 h 905"/>
                  <a:gd name="T8" fmla="*/ 129 w 1344"/>
                  <a:gd name="T9" fmla="*/ 615 h 9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4" h="905">
                    <a:moveTo>
                      <a:pt x="129" y="615"/>
                    </a:moveTo>
                    <a:cubicBezTo>
                      <a:pt x="258" y="482"/>
                      <a:pt x="779" y="110"/>
                      <a:pt x="960" y="55"/>
                    </a:cubicBezTo>
                    <a:cubicBezTo>
                      <a:pt x="1141" y="0"/>
                      <a:pt x="1344" y="153"/>
                      <a:pt x="1215" y="286"/>
                    </a:cubicBezTo>
                    <a:cubicBezTo>
                      <a:pt x="1086" y="419"/>
                      <a:pt x="360" y="801"/>
                      <a:pt x="186" y="853"/>
                    </a:cubicBezTo>
                    <a:cubicBezTo>
                      <a:pt x="12" y="905"/>
                      <a:pt x="0" y="748"/>
                      <a:pt x="129" y="615"/>
                    </a:cubicBezTo>
                    <a:close/>
                  </a:path>
                </a:pathLst>
              </a:custGeom>
              <a:noFill/>
              <a:ln w="28575" cap="rnd"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136" name="Oval 152"/>
              <p:cNvSpPr>
                <a:spLocks noChangeArrowheads="1"/>
              </p:cNvSpPr>
              <p:nvPr/>
            </p:nvSpPr>
            <p:spPr bwMode="auto">
              <a:xfrm>
                <a:off x="767" y="1775"/>
                <a:ext cx="378" cy="395"/>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6137" name="Freeform 153"/>
              <p:cNvSpPr>
                <a:spLocks/>
              </p:cNvSpPr>
              <p:nvPr/>
            </p:nvSpPr>
            <p:spPr bwMode="auto">
              <a:xfrm>
                <a:off x="1015" y="1314"/>
                <a:ext cx="1705" cy="1205"/>
              </a:xfrm>
              <a:custGeom>
                <a:avLst/>
                <a:gdLst>
                  <a:gd name="T0" fmla="*/ 211 w 1705"/>
                  <a:gd name="T1" fmla="*/ 858 h 1205"/>
                  <a:gd name="T2" fmla="*/ 1470 w 1705"/>
                  <a:gd name="T3" fmla="*/ 77 h 1205"/>
                  <a:gd name="T4" fmla="*/ 1495 w 1705"/>
                  <a:gd name="T5" fmla="*/ 397 h 1205"/>
                  <a:gd name="T6" fmla="*/ 211 w 1705"/>
                  <a:gd name="T7" fmla="*/ 1130 h 1205"/>
                  <a:gd name="T8" fmla="*/ 211 w 1705"/>
                  <a:gd name="T9" fmla="*/ 858 h 1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5" h="1205">
                    <a:moveTo>
                      <a:pt x="211" y="858"/>
                    </a:moveTo>
                    <a:cubicBezTo>
                      <a:pt x="421" y="683"/>
                      <a:pt x="1256" y="154"/>
                      <a:pt x="1470" y="77"/>
                    </a:cubicBezTo>
                    <a:cubicBezTo>
                      <a:pt x="1684" y="0"/>
                      <a:pt x="1705" y="222"/>
                      <a:pt x="1495" y="397"/>
                    </a:cubicBezTo>
                    <a:cubicBezTo>
                      <a:pt x="1285" y="572"/>
                      <a:pt x="422" y="1055"/>
                      <a:pt x="211" y="1130"/>
                    </a:cubicBezTo>
                    <a:cubicBezTo>
                      <a:pt x="0" y="1205"/>
                      <a:pt x="1" y="1033"/>
                      <a:pt x="211" y="858"/>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138" name="Text Box 154"/>
              <p:cNvSpPr txBox="1">
                <a:spLocks noChangeArrowheads="1"/>
              </p:cNvSpPr>
              <p:nvPr/>
            </p:nvSpPr>
            <p:spPr bwMode="auto">
              <a:xfrm>
                <a:off x="1232" y="2143"/>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7</a:t>
                </a:r>
              </a:p>
            </p:txBody>
          </p:sp>
          <p:sp>
            <p:nvSpPr>
              <p:cNvPr id="46139" name="Text Box 155"/>
              <p:cNvSpPr txBox="1">
                <a:spLocks noChangeArrowheads="1"/>
              </p:cNvSpPr>
              <p:nvPr/>
            </p:nvSpPr>
            <p:spPr bwMode="auto">
              <a:xfrm>
                <a:off x="2177" y="1590"/>
                <a:ext cx="1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7</a:t>
                </a:r>
              </a:p>
            </p:txBody>
          </p:sp>
        </p:grpSp>
        <p:sp>
          <p:nvSpPr>
            <p:cNvPr id="46088" name="Text Box 156"/>
            <p:cNvSpPr txBox="1">
              <a:spLocks noChangeArrowheads="1"/>
            </p:cNvSpPr>
            <p:nvPr/>
          </p:nvSpPr>
          <p:spPr bwMode="auto">
            <a:xfrm>
              <a:off x="568325" y="4264025"/>
              <a:ext cx="47910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a:solidFill>
                    <a:schemeClr val="tx1"/>
                  </a:solidFill>
                  <a:latin typeface="Lucida Sans Unicode" panose="020B0602030504020204" pitchFamily="34" charset="0"/>
                </a:rPr>
                <a:t>Backtracking from either of the 2 scheduled +/- nodes to try to schedule either 1 cc earlier (in order to reduce # of +’s), results in 1 extra X needed, resulting in a = (1,3) which is more expensive. So this (a = (2,2)) is the best soln. we can obtain using targeted backtracking</a:t>
              </a:r>
            </a:p>
          </p:txBody>
        </p:sp>
        <p:sp>
          <p:nvSpPr>
            <p:cNvPr id="46090" name="Text Box 158"/>
            <p:cNvSpPr txBox="1">
              <a:spLocks noChangeArrowheads="1"/>
            </p:cNvSpPr>
            <p:nvPr/>
          </p:nvSpPr>
          <p:spPr bwMode="auto">
            <a:xfrm>
              <a:off x="493713" y="5640388"/>
              <a:ext cx="82216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a:solidFill>
                    <a:schemeClr val="folHlink"/>
                  </a:solidFill>
                  <a:latin typeface="Lucida Sans Unicode" panose="020B0602030504020204" pitchFamily="34" charset="0"/>
                </a:rPr>
                <a:t>However, if  X and + opers were interchanged in the dfg the above BT will result in a less expensive solution</a:t>
              </a:r>
            </a:p>
          </p:txBody>
        </p:sp>
        <p:sp>
          <p:nvSpPr>
            <p:cNvPr id="46091" name="Freeform 161"/>
            <p:cNvSpPr>
              <a:spLocks/>
            </p:cNvSpPr>
            <p:nvPr/>
          </p:nvSpPr>
          <p:spPr bwMode="auto">
            <a:xfrm>
              <a:off x="3390900" y="1612900"/>
              <a:ext cx="171450" cy="1063625"/>
            </a:xfrm>
            <a:custGeom>
              <a:avLst/>
              <a:gdLst>
                <a:gd name="T0" fmla="*/ 0 w 108"/>
                <a:gd name="T1" fmla="*/ 2147483647 h 670"/>
                <a:gd name="T2" fmla="*/ 2147483647 w 108"/>
                <a:gd name="T3" fmla="*/ 2147483647 h 670"/>
                <a:gd name="T4" fmla="*/ 2147483647 w 108"/>
                <a:gd name="T5" fmla="*/ 0 h 670"/>
                <a:gd name="T6" fmla="*/ 0 60000 65536"/>
                <a:gd name="T7" fmla="*/ 0 60000 65536"/>
                <a:gd name="T8" fmla="*/ 0 60000 65536"/>
              </a:gdLst>
              <a:ahLst/>
              <a:cxnLst>
                <a:cxn ang="T6">
                  <a:pos x="T0" y="T1"/>
                </a:cxn>
                <a:cxn ang="T7">
                  <a:pos x="T2" y="T3"/>
                </a:cxn>
                <a:cxn ang="T8">
                  <a:pos x="T4" y="T5"/>
                </a:cxn>
              </a:cxnLst>
              <a:rect l="0" t="0" r="r" b="b"/>
              <a:pathLst>
                <a:path w="108" h="670">
                  <a:moveTo>
                    <a:pt x="0" y="670"/>
                  </a:moveTo>
                  <a:cubicBezTo>
                    <a:pt x="39" y="586"/>
                    <a:pt x="78" y="502"/>
                    <a:pt x="93" y="390"/>
                  </a:cubicBezTo>
                  <a:cubicBezTo>
                    <a:pt x="108" y="278"/>
                    <a:pt x="100" y="139"/>
                    <a:pt x="93" y="0"/>
                  </a:cubicBezTo>
                </a:path>
              </a:pathLst>
            </a:custGeom>
            <a:noFill/>
            <a:ln w="1905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092" name="Freeform 162"/>
            <p:cNvSpPr>
              <a:spLocks/>
            </p:cNvSpPr>
            <p:nvPr/>
          </p:nvSpPr>
          <p:spPr bwMode="auto">
            <a:xfrm>
              <a:off x="1619250" y="2609850"/>
              <a:ext cx="908050" cy="657225"/>
            </a:xfrm>
            <a:custGeom>
              <a:avLst/>
              <a:gdLst>
                <a:gd name="T0" fmla="*/ 2147483647 w 572"/>
                <a:gd name="T1" fmla="*/ 2147483647 h 313"/>
                <a:gd name="T2" fmla="*/ 2147483647 w 572"/>
                <a:gd name="T3" fmla="*/ 2147483647 h 313"/>
                <a:gd name="T4" fmla="*/ 2147483647 w 572"/>
                <a:gd name="T5" fmla="*/ 0 h 313"/>
                <a:gd name="T6" fmla="*/ 0 60000 65536"/>
                <a:gd name="T7" fmla="*/ 0 60000 65536"/>
                <a:gd name="T8" fmla="*/ 0 60000 65536"/>
              </a:gdLst>
              <a:ahLst/>
              <a:cxnLst>
                <a:cxn ang="T6">
                  <a:pos x="T0" y="T1"/>
                </a:cxn>
                <a:cxn ang="T7">
                  <a:pos x="T2" y="T3"/>
                </a:cxn>
                <a:cxn ang="T8">
                  <a:pos x="T4" y="T5"/>
                </a:cxn>
              </a:cxnLst>
              <a:rect l="0" t="0" r="r" b="b"/>
              <a:pathLst>
                <a:path w="572" h="313">
                  <a:moveTo>
                    <a:pt x="572" y="313"/>
                  </a:moveTo>
                  <a:cubicBezTo>
                    <a:pt x="376" y="280"/>
                    <a:pt x="180" y="247"/>
                    <a:pt x="90" y="195"/>
                  </a:cubicBezTo>
                  <a:cubicBezTo>
                    <a:pt x="0" y="143"/>
                    <a:pt x="15" y="71"/>
                    <a:pt x="30" y="0"/>
                  </a:cubicBezTo>
                </a:path>
              </a:pathLst>
            </a:custGeom>
            <a:noFill/>
            <a:ln w="1905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093" name="Text Box 163"/>
            <p:cNvSpPr txBox="1">
              <a:spLocks noChangeArrowheads="1"/>
            </p:cNvSpPr>
            <p:nvPr/>
          </p:nvSpPr>
          <p:spPr bwMode="auto">
            <a:xfrm>
              <a:off x="1509713" y="2592388"/>
              <a:ext cx="31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b="1">
                  <a:solidFill>
                    <a:schemeClr val="tx2"/>
                  </a:solidFill>
                  <a:latin typeface="Arial" panose="020B0604020202020204" pitchFamily="34" charset="0"/>
                </a:rPr>
                <a:t>X</a:t>
              </a:r>
            </a:p>
          </p:txBody>
        </p:sp>
        <p:sp>
          <p:nvSpPr>
            <p:cNvPr id="46094" name="Text Box 164"/>
            <p:cNvSpPr txBox="1">
              <a:spLocks noChangeArrowheads="1"/>
            </p:cNvSpPr>
            <p:nvPr/>
          </p:nvSpPr>
          <p:spPr bwMode="auto">
            <a:xfrm>
              <a:off x="3271838" y="1046163"/>
              <a:ext cx="1924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more mults needed  for</a:t>
              </a:r>
            </a:p>
            <a:p>
              <a:pPr eaLnBrk="1" hangingPunct="1">
                <a:spcBef>
                  <a:spcPct val="0"/>
                </a:spcBef>
                <a:buClrTx/>
                <a:buFontTx/>
                <a:buNone/>
              </a:pPr>
              <a:r>
                <a:rPr lang="en-US" altLang="en-US" sz="1200">
                  <a:solidFill>
                    <a:schemeClr val="tx1"/>
                  </a:solidFill>
                  <a:latin typeface="Lucida Sans Unicode" panose="020B0602030504020204" pitchFamily="34" charset="0"/>
                </a:rPr>
                <a:t>both these BTs</a:t>
              </a:r>
            </a:p>
          </p:txBody>
        </p:sp>
        <p:sp>
          <p:nvSpPr>
            <p:cNvPr id="46095" name="Text Box 165"/>
            <p:cNvSpPr txBox="1">
              <a:spLocks noChangeArrowheads="1"/>
            </p:cNvSpPr>
            <p:nvPr/>
          </p:nvSpPr>
          <p:spPr bwMode="auto">
            <a:xfrm>
              <a:off x="11113" y="2957513"/>
              <a:ext cx="13589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pred. sched.</a:t>
              </a:r>
            </a:p>
            <a:p>
              <a:pPr eaLnBrk="1" hangingPunct="1">
                <a:spcBef>
                  <a:spcPct val="0"/>
                </a:spcBef>
                <a:buClrTx/>
                <a:buFontTx/>
                <a:buNone/>
              </a:pPr>
              <a:r>
                <a:rPr lang="en-US" altLang="en-US" sz="1200">
                  <a:solidFill>
                    <a:schemeClr val="tx1"/>
                  </a:solidFill>
                  <a:latin typeface="Lucida Sans Unicode" panose="020B0602030504020204" pitchFamily="34" charset="0"/>
                </a:rPr>
                <a:t>asap time; can’t</a:t>
              </a:r>
            </a:p>
            <a:p>
              <a:pPr eaLnBrk="1" hangingPunct="1">
                <a:spcBef>
                  <a:spcPct val="0"/>
                </a:spcBef>
                <a:buClrTx/>
                <a:buFontTx/>
                <a:buNone/>
              </a:pPr>
              <a:r>
                <a:rPr lang="en-US" altLang="en-US" sz="1200">
                  <a:solidFill>
                    <a:schemeClr val="tx1"/>
                  </a:solidFill>
                  <a:latin typeface="Lucida Sans Unicode" panose="020B0602030504020204" pitchFamily="34" charset="0"/>
                </a:rPr>
                <a:t>be moved up</a:t>
              </a:r>
            </a:p>
          </p:txBody>
        </p:sp>
        <p:sp>
          <p:nvSpPr>
            <p:cNvPr id="46096" name="Line 167"/>
            <p:cNvSpPr>
              <a:spLocks noChangeShapeType="1"/>
            </p:cNvSpPr>
            <p:nvPr/>
          </p:nvSpPr>
          <p:spPr bwMode="auto">
            <a:xfrm flipH="1">
              <a:off x="3670300" y="1425575"/>
              <a:ext cx="149225" cy="187325"/>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097" name="Line 169"/>
            <p:cNvSpPr>
              <a:spLocks noChangeShapeType="1"/>
            </p:cNvSpPr>
            <p:nvPr/>
          </p:nvSpPr>
          <p:spPr bwMode="auto">
            <a:xfrm flipV="1">
              <a:off x="968375" y="2755900"/>
              <a:ext cx="658813" cy="2159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098" name="Text Box 158"/>
            <p:cNvSpPr txBox="1">
              <a:spLocks noChangeArrowheads="1"/>
            </p:cNvSpPr>
            <p:nvPr/>
          </p:nvSpPr>
          <p:spPr bwMode="auto">
            <a:xfrm>
              <a:off x="2382838" y="1244600"/>
              <a:ext cx="5222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rgbClr val="0070C0"/>
                  </a:solidFill>
                  <a:latin typeface="Lucida Sans Unicode" panose="020B0602030504020204" pitchFamily="34" charset="0"/>
                </a:rPr>
                <a:t>@ 3</a:t>
              </a:r>
            </a:p>
          </p:txBody>
        </p:sp>
        <p:sp>
          <p:nvSpPr>
            <p:cNvPr id="46099" name="Text Box 158"/>
            <p:cNvSpPr txBox="1">
              <a:spLocks noChangeArrowheads="1"/>
            </p:cNvSpPr>
            <p:nvPr/>
          </p:nvSpPr>
          <p:spPr bwMode="auto">
            <a:xfrm>
              <a:off x="3879850" y="1497013"/>
              <a:ext cx="5207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rgbClr val="0070C0"/>
                  </a:solidFill>
                  <a:latin typeface="Lucida Sans Unicode" panose="020B0602030504020204" pitchFamily="34" charset="0"/>
                </a:rPr>
                <a:t>@ 5</a:t>
              </a:r>
            </a:p>
          </p:txBody>
        </p:sp>
        <p:sp>
          <p:nvSpPr>
            <p:cNvPr id="46100" name="Freeform 108"/>
            <p:cNvSpPr>
              <a:spLocks/>
            </p:cNvSpPr>
            <p:nvPr/>
          </p:nvSpPr>
          <p:spPr bwMode="auto">
            <a:xfrm>
              <a:off x="2673350" y="1558925"/>
              <a:ext cx="466725" cy="1681163"/>
            </a:xfrm>
            <a:custGeom>
              <a:avLst/>
              <a:gdLst>
                <a:gd name="T0" fmla="*/ 0 w 294"/>
                <a:gd name="T1" fmla="*/ 2147483647 h 1059"/>
                <a:gd name="T2" fmla="*/ 2147483647 w 294"/>
                <a:gd name="T3" fmla="*/ 2147483647 h 1059"/>
                <a:gd name="T4" fmla="*/ 2147483647 w 294"/>
                <a:gd name="T5" fmla="*/ 0 h 1059"/>
                <a:gd name="T6" fmla="*/ 0 60000 65536"/>
                <a:gd name="T7" fmla="*/ 0 60000 65536"/>
                <a:gd name="T8" fmla="*/ 0 60000 65536"/>
              </a:gdLst>
              <a:ahLst/>
              <a:cxnLst>
                <a:cxn ang="T6">
                  <a:pos x="T0" y="T1"/>
                </a:cxn>
                <a:cxn ang="T7">
                  <a:pos x="T2" y="T3"/>
                </a:cxn>
                <a:cxn ang="T8">
                  <a:pos x="T4" y="T5"/>
                </a:cxn>
              </a:cxnLst>
              <a:rect l="0" t="0" r="r" b="b"/>
              <a:pathLst>
                <a:path w="294" h="1059">
                  <a:moveTo>
                    <a:pt x="0" y="1059"/>
                  </a:moveTo>
                  <a:cubicBezTo>
                    <a:pt x="107" y="885"/>
                    <a:pt x="214" y="711"/>
                    <a:pt x="254" y="534"/>
                  </a:cubicBezTo>
                  <a:cubicBezTo>
                    <a:pt x="294" y="357"/>
                    <a:pt x="265" y="178"/>
                    <a:pt x="237" y="0"/>
                  </a:cubicBezTo>
                </a:path>
              </a:pathLst>
            </a:custGeom>
            <a:noFill/>
            <a:ln w="1905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101" name="Line 167"/>
            <p:cNvSpPr>
              <a:spLocks noChangeShapeType="1"/>
            </p:cNvSpPr>
            <p:nvPr/>
          </p:nvSpPr>
          <p:spPr bwMode="auto">
            <a:xfrm flipH="1">
              <a:off x="3152775" y="1444625"/>
              <a:ext cx="523875" cy="136525"/>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Tree>
    <p:extLst>
      <p:ext uri="{BB962C8B-B14F-4D97-AF65-F5344CB8AC3E}">
        <p14:creationId xmlns:p14="http://schemas.microsoft.com/office/powerpoint/2010/main" val="2268594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eaLnBrk="1" hangingPunct="1"/>
            <a:r>
              <a:rPr lang="en-US" altLang="en-US" smtClean="0"/>
              <a:t>List Scheduling w/ Backtrack</a:t>
            </a:r>
          </a:p>
        </p:txBody>
      </p:sp>
      <p:sp>
        <p:nvSpPr>
          <p:cNvPr id="47109" name="Text Box 3"/>
          <p:cNvSpPr txBox="1">
            <a:spLocks noChangeArrowheads="1"/>
          </p:cNvSpPr>
          <p:nvPr/>
        </p:nvSpPr>
        <p:spPr bwMode="auto">
          <a:xfrm>
            <a:off x="0" y="566738"/>
            <a:ext cx="680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en-US" altLang="en-US" sz="1800">
                <a:solidFill>
                  <a:schemeClr val="tx1"/>
                </a:solidFill>
                <a:latin typeface="Lucida Sans Unicode" panose="020B0602030504020204" pitchFamily="34" charset="0"/>
              </a:rPr>
              <a:t> Latency constraints: 7cc’s; Start w/ 1 + (1 cc); 1 X (2 cc’s)</a:t>
            </a:r>
          </a:p>
        </p:txBody>
      </p:sp>
      <p:grpSp>
        <p:nvGrpSpPr>
          <p:cNvPr id="47110" name="Group 4"/>
          <p:cNvGrpSpPr>
            <a:grpSpLocks/>
          </p:cNvGrpSpPr>
          <p:nvPr/>
        </p:nvGrpSpPr>
        <p:grpSpPr bwMode="auto">
          <a:xfrm>
            <a:off x="7129463" y="95250"/>
            <a:ext cx="1816100" cy="1193800"/>
            <a:chOff x="4491" y="60"/>
            <a:chExt cx="1144" cy="752"/>
          </a:xfrm>
        </p:grpSpPr>
        <p:sp>
          <p:nvSpPr>
            <p:cNvPr id="47150" name="Oval 5"/>
            <p:cNvSpPr>
              <a:spLocks noChangeArrowheads="1"/>
            </p:cNvSpPr>
            <p:nvPr/>
          </p:nvSpPr>
          <p:spPr bwMode="auto">
            <a:xfrm>
              <a:off x="4730" y="60"/>
              <a:ext cx="197" cy="18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7151" name="Oval 6"/>
            <p:cNvSpPr>
              <a:spLocks noChangeArrowheads="1"/>
            </p:cNvSpPr>
            <p:nvPr/>
          </p:nvSpPr>
          <p:spPr bwMode="auto">
            <a:xfrm>
              <a:off x="4730" y="305"/>
              <a:ext cx="197" cy="189"/>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7152" name="Oval 7"/>
            <p:cNvSpPr>
              <a:spLocks noChangeArrowheads="1"/>
            </p:cNvSpPr>
            <p:nvPr/>
          </p:nvSpPr>
          <p:spPr bwMode="auto">
            <a:xfrm>
              <a:off x="4731" y="559"/>
              <a:ext cx="197" cy="189"/>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7153" name="Text Box 8"/>
            <p:cNvSpPr txBox="1">
              <a:spLocks noChangeArrowheads="1"/>
            </p:cNvSpPr>
            <p:nvPr/>
          </p:nvSpPr>
          <p:spPr bwMode="auto">
            <a:xfrm>
              <a:off x="4894" y="64"/>
              <a:ext cx="7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Scheduled</a:t>
              </a:r>
            </a:p>
          </p:txBody>
        </p:sp>
        <p:sp>
          <p:nvSpPr>
            <p:cNvPr id="47154" name="Text Box 9"/>
            <p:cNvSpPr txBox="1">
              <a:spLocks noChangeArrowheads="1"/>
            </p:cNvSpPr>
            <p:nvPr/>
          </p:nvSpPr>
          <p:spPr bwMode="auto">
            <a:xfrm>
              <a:off x="4915" y="316"/>
              <a:ext cx="63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Running</a:t>
              </a:r>
            </a:p>
          </p:txBody>
        </p:sp>
        <p:sp>
          <p:nvSpPr>
            <p:cNvPr id="47155" name="Text Box 10"/>
            <p:cNvSpPr txBox="1">
              <a:spLocks noChangeArrowheads="1"/>
            </p:cNvSpPr>
            <p:nvPr/>
          </p:nvSpPr>
          <p:spPr bwMode="auto">
            <a:xfrm>
              <a:off x="4940" y="568"/>
              <a:ext cx="4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 Done</a:t>
              </a:r>
            </a:p>
          </p:txBody>
        </p:sp>
        <p:sp>
          <p:nvSpPr>
            <p:cNvPr id="47156" name="Text Box 11"/>
            <p:cNvSpPr txBox="1">
              <a:spLocks noChangeArrowheads="1"/>
            </p:cNvSpPr>
            <p:nvPr/>
          </p:nvSpPr>
          <p:spPr bwMode="auto">
            <a:xfrm>
              <a:off x="4491" y="64"/>
              <a:ext cx="187"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b="1">
                  <a:solidFill>
                    <a:schemeClr val="tx1"/>
                  </a:solidFill>
                  <a:latin typeface="Lucida Sans Unicode" panose="020B0602030504020204" pitchFamily="34" charset="0"/>
                </a:rPr>
                <a:t>L</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E</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G</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E</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N</a:t>
              </a:r>
            </a:p>
            <a:p>
              <a:pPr algn="ctr" eaLnBrk="1" hangingPunct="1">
                <a:spcBef>
                  <a:spcPct val="0"/>
                </a:spcBef>
                <a:buClrTx/>
                <a:buFontTx/>
                <a:buNone/>
              </a:pPr>
              <a:r>
                <a:rPr lang="en-US" altLang="en-US" sz="1200" b="1">
                  <a:solidFill>
                    <a:schemeClr val="tx1"/>
                  </a:solidFill>
                  <a:latin typeface="Lucida Sans Unicode" panose="020B0602030504020204" pitchFamily="34" charset="0"/>
                </a:rPr>
                <a:t>D</a:t>
              </a:r>
            </a:p>
          </p:txBody>
        </p:sp>
      </p:grpSp>
      <p:sp>
        <p:nvSpPr>
          <p:cNvPr id="47112" name="Text Box 53"/>
          <p:cNvSpPr txBox="1">
            <a:spLocks noChangeArrowheads="1"/>
          </p:cNvSpPr>
          <p:nvPr/>
        </p:nvSpPr>
        <p:spPr bwMode="auto">
          <a:xfrm>
            <a:off x="196850" y="869950"/>
            <a:ext cx="6937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600">
                <a:solidFill>
                  <a:srgbClr val="0000FF"/>
                </a:solidFill>
                <a:latin typeface="Lucida Sans Unicode" panose="020B0602030504020204" pitchFamily="34" charset="0"/>
              </a:rPr>
              <a:t>Assuming  + is more expensive than X (or subst. all +/-/&gt; opers by</a:t>
            </a:r>
          </a:p>
          <a:p>
            <a:pPr eaLnBrk="1" hangingPunct="1">
              <a:spcBef>
                <a:spcPct val="0"/>
              </a:spcBef>
              <a:buClrTx/>
              <a:buFontTx/>
              <a:buNone/>
            </a:pPr>
            <a:r>
              <a:rPr lang="en-US" altLang="en-US" sz="1600">
                <a:solidFill>
                  <a:srgbClr val="0000FF"/>
                </a:solidFill>
                <a:latin typeface="Lucida Sans Unicode" panose="020B0602030504020204" pitchFamily="34" charset="0"/>
              </a:rPr>
              <a:t>“div”; which is more expensive than X).</a:t>
            </a:r>
          </a:p>
        </p:txBody>
      </p:sp>
      <p:sp>
        <p:nvSpPr>
          <p:cNvPr id="47113" name="Oval 13"/>
          <p:cNvSpPr>
            <a:spLocks noChangeArrowheads="1"/>
          </p:cNvSpPr>
          <p:nvPr/>
        </p:nvSpPr>
        <p:spPr bwMode="auto">
          <a:xfrm>
            <a:off x="285750" y="1652588"/>
            <a:ext cx="601663" cy="639762"/>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pic>
        <p:nvPicPr>
          <p:cNvPr id="4711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512888"/>
            <a:ext cx="44005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5" name="Oval 15"/>
          <p:cNvSpPr>
            <a:spLocks noChangeArrowheads="1"/>
          </p:cNvSpPr>
          <p:nvPr/>
        </p:nvSpPr>
        <p:spPr bwMode="auto">
          <a:xfrm>
            <a:off x="2833688" y="3516313"/>
            <a:ext cx="325437" cy="300037"/>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nop</a:t>
            </a:r>
          </a:p>
        </p:txBody>
      </p:sp>
      <p:sp>
        <p:nvSpPr>
          <p:cNvPr id="47116" name="Line 16"/>
          <p:cNvSpPr>
            <a:spLocks noChangeShapeType="1"/>
          </p:cNvSpPr>
          <p:nvPr/>
        </p:nvSpPr>
        <p:spPr bwMode="auto">
          <a:xfrm>
            <a:off x="1749425" y="3521075"/>
            <a:ext cx="1084263" cy="142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17" name="Line 17"/>
          <p:cNvSpPr>
            <a:spLocks noChangeShapeType="1"/>
          </p:cNvSpPr>
          <p:nvPr/>
        </p:nvSpPr>
        <p:spPr bwMode="auto">
          <a:xfrm flipH="1">
            <a:off x="3016250" y="2644775"/>
            <a:ext cx="117475" cy="876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18" name="Line 18"/>
          <p:cNvSpPr>
            <a:spLocks noChangeShapeType="1"/>
          </p:cNvSpPr>
          <p:nvPr/>
        </p:nvSpPr>
        <p:spPr bwMode="auto">
          <a:xfrm flipH="1">
            <a:off x="3146425" y="2659063"/>
            <a:ext cx="823913" cy="9667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19" name="Text Box 19"/>
          <p:cNvSpPr txBox="1">
            <a:spLocks noChangeArrowheads="1"/>
          </p:cNvSpPr>
          <p:nvPr/>
        </p:nvSpPr>
        <p:spPr bwMode="auto">
          <a:xfrm>
            <a:off x="3082925" y="3584575"/>
            <a:ext cx="87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Alap= 8</a:t>
            </a:r>
          </a:p>
        </p:txBody>
      </p:sp>
      <p:sp>
        <p:nvSpPr>
          <p:cNvPr id="47120" name="Text Box 20"/>
          <p:cNvSpPr txBox="1">
            <a:spLocks noChangeArrowheads="1"/>
          </p:cNvSpPr>
          <p:nvPr/>
        </p:nvSpPr>
        <p:spPr bwMode="auto">
          <a:xfrm>
            <a:off x="1862138" y="3190875"/>
            <a:ext cx="503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7/0</a:t>
            </a:r>
          </a:p>
        </p:txBody>
      </p:sp>
      <p:sp>
        <p:nvSpPr>
          <p:cNvPr id="47121" name="Text Box 21"/>
          <p:cNvSpPr txBox="1">
            <a:spLocks noChangeArrowheads="1"/>
          </p:cNvSpPr>
          <p:nvPr/>
        </p:nvSpPr>
        <p:spPr bwMode="auto">
          <a:xfrm>
            <a:off x="3219450" y="2466975"/>
            <a:ext cx="503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7/0</a:t>
            </a:r>
          </a:p>
        </p:txBody>
      </p:sp>
      <p:sp>
        <p:nvSpPr>
          <p:cNvPr id="47122" name="Text Box 22"/>
          <p:cNvSpPr txBox="1">
            <a:spLocks noChangeArrowheads="1"/>
          </p:cNvSpPr>
          <p:nvPr/>
        </p:nvSpPr>
        <p:spPr bwMode="auto">
          <a:xfrm>
            <a:off x="4079875" y="238442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7</a:t>
            </a:r>
          </a:p>
        </p:txBody>
      </p:sp>
      <p:sp>
        <p:nvSpPr>
          <p:cNvPr id="47123" name="Text Box 23"/>
          <p:cNvSpPr txBox="1">
            <a:spLocks noChangeArrowheads="1"/>
          </p:cNvSpPr>
          <p:nvPr/>
        </p:nvSpPr>
        <p:spPr bwMode="auto">
          <a:xfrm>
            <a:off x="2997200" y="1474788"/>
            <a:ext cx="58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7124" name="Text Box 24"/>
          <p:cNvSpPr txBox="1">
            <a:spLocks noChangeArrowheads="1"/>
          </p:cNvSpPr>
          <p:nvPr/>
        </p:nvSpPr>
        <p:spPr bwMode="auto">
          <a:xfrm>
            <a:off x="1033463" y="2828925"/>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6</a:t>
            </a:r>
          </a:p>
        </p:txBody>
      </p:sp>
      <p:sp>
        <p:nvSpPr>
          <p:cNvPr id="47125" name="Text Box 25"/>
          <p:cNvSpPr txBox="1">
            <a:spLocks noChangeArrowheads="1"/>
          </p:cNvSpPr>
          <p:nvPr/>
        </p:nvSpPr>
        <p:spPr bwMode="auto">
          <a:xfrm>
            <a:off x="2289175" y="2397125"/>
            <a:ext cx="58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5</a:t>
            </a:r>
          </a:p>
        </p:txBody>
      </p:sp>
      <p:sp>
        <p:nvSpPr>
          <p:cNvPr id="47126" name="Text Box 26"/>
          <p:cNvSpPr txBox="1">
            <a:spLocks noChangeArrowheads="1"/>
          </p:cNvSpPr>
          <p:nvPr/>
        </p:nvSpPr>
        <p:spPr bwMode="auto">
          <a:xfrm>
            <a:off x="1152525" y="241776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4</a:t>
            </a:r>
          </a:p>
        </p:txBody>
      </p:sp>
      <p:sp>
        <p:nvSpPr>
          <p:cNvPr id="47127" name="Text Box 27"/>
          <p:cNvSpPr txBox="1">
            <a:spLocks noChangeArrowheads="1"/>
          </p:cNvSpPr>
          <p:nvPr/>
        </p:nvSpPr>
        <p:spPr bwMode="auto">
          <a:xfrm>
            <a:off x="349250" y="1382713"/>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7128" name="Text Box 28"/>
          <p:cNvSpPr txBox="1">
            <a:spLocks noChangeArrowheads="1"/>
          </p:cNvSpPr>
          <p:nvPr/>
        </p:nvSpPr>
        <p:spPr bwMode="auto">
          <a:xfrm>
            <a:off x="1206500" y="1392238"/>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i="1">
                <a:solidFill>
                  <a:schemeClr val="tx1"/>
                </a:solidFill>
                <a:latin typeface="Lucida Sans Unicode" panose="020B0602030504020204" pitchFamily="34" charset="0"/>
              </a:rPr>
              <a:t>2</a:t>
            </a:r>
          </a:p>
        </p:txBody>
      </p:sp>
      <p:sp>
        <p:nvSpPr>
          <p:cNvPr id="47129" name="Text Box 29"/>
          <p:cNvSpPr txBox="1">
            <a:spLocks noChangeArrowheads="1"/>
          </p:cNvSpPr>
          <p:nvPr/>
        </p:nvSpPr>
        <p:spPr bwMode="auto">
          <a:xfrm>
            <a:off x="1897063" y="1592263"/>
            <a:ext cx="611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i="1">
                <a:solidFill>
                  <a:schemeClr val="tx1"/>
                </a:solidFill>
                <a:latin typeface="Lucida Sans Unicode" panose="020B0602030504020204" pitchFamily="34" charset="0"/>
              </a:rPr>
              <a:t>3</a:t>
            </a:r>
          </a:p>
        </p:txBody>
      </p:sp>
      <p:sp>
        <p:nvSpPr>
          <p:cNvPr id="47130" name="Text Box 34"/>
          <p:cNvSpPr txBox="1">
            <a:spLocks noChangeArrowheads="1"/>
          </p:cNvSpPr>
          <p:nvPr/>
        </p:nvSpPr>
        <p:spPr bwMode="auto">
          <a:xfrm>
            <a:off x="531813" y="1687513"/>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7131" name="Text Box 35"/>
          <p:cNvSpPr txBox="1">
            <a:spLocks noChangeArrowheads="1"/>
          </p:cNvSpPr>
          <p:nvPr/>
        </p:nvSpPr>
        <p:spPr bwMode="auto">
          <a:xfrm>
            <a:off x="3622675" y="181292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7132" name="Text Box 36"/>
          <p:cNvSpPr txBox="1">
            <a:spLocks noChangeArrowheads="1"/>
          </p:cNvSpPr>
          <p:nvPr/>
        </p:nvSpPr>
        <p:spPr bwMode="auto">
          <a:xfrm>
            <a:off x="3892550" y="264477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2</a:t>
            </a:r>
          </a:p>
        </p:txBody>
      </p:sp>
      <p:sp>
        <p:nvSpPr>
          <p:cNvPr id="47133" name="Text Box 37"/>
          <p:cNvSpPr txBox="1">
            <a:spLocks noChangeArrowheads="1"/>
          </p:cNvSpPr>
          <p:nvPr/>
        </p:nvSpPr>
        <p:spPr bwMode="auto">
          <a:xfrm>
            <a:off x="1289050" y="184467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1</a:t>
            </a:r>
          </a:p>
        </p:txBody>
      </p:sp>
      <p:sp>
        <p:nvSpPr>
          <p:cNvPr id="47134" name="Text Box 38"/>
          <p:cNvSpPr txBox="1">
            <a:spLocks noChangeArrowheads="1"/>
          </p:cNvSpPr>
          <p:nvPr/>
        </p:nvSpPr>
        <p:spPr bwMode="auto">
          <a:xfrm>
            <a:off x="17463" y="3640138"/>
            <a:ext cx="985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a = (2, 2)</a:t>
            </a:r>
          </a:p>
        </p:txBody>
      </p:sp>
      <p:sp>
        <p:nvSpPr>
          <p:cNvPr id="47135" name="Text Box 39"/>
          <p:cNvSpPr txBox="1">
            <a:spLocks noChangeArrowheads="1"/>
          </p:cNvSpPr>
          <p:nvPr/>
        </p:nvSpPr>
        <p:spPr bwMode="auto">
          <a:xfrm>
            <a:off x="2017713" y="3709988"/>
            <a:ext cx="719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rgbClr val="0000FF"/>
                </a:solidFill>
                <a:latin typeface="Lucida Sans Unicode" panose="020B0602030504020204" pitchFamily="34" charset="0"/>
              </a:rPr>
              <a:t>CC 7</a:t>
            </a:r>
          </a:p>
        </p:txBody>
      </p:sp>
      <p:sp>
        <p:nvSpPr>
          <p:cNvPr id="47136" name="Text Box 41"/>
          <p:cNvSpPr txBox="1">
            <a:spLocks noChangeArrowheads="1"/>
          </p:cNvSpPr>
          <p:nvPr/>
        </p:nvSpPr>
        <p:spPr bwMode="auto">
          <a:xfrm>
            <a:off x="909638" y="2373313"/>
            <a:ext cx="29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3</a:t>
            </a:r>
          </a:p>
        </p:txBody>
      </p:sp>
      <p:sp>
        <p:nvSpPr>
          <p:cNvPr id="47137" name="Text Box 42"/>
          <p:cNvSpPr txBox="1">
            <a:spLocks noChangeArrowheads="1"/>
          </p:cNvSpPr>
          <p:nvPr/>
        </p:nvSpPr>
        <p:spPr bwMode="auto">
          <a:xfrm>
            <a:off x="1808163" y="1755775"/>
            <a:ext cx="661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rgbClr val="FF9933"/>
                </a:solidFill>
                <a:latin typeface="Lucida Sans Unicode" panose="020B0602030504020204" pitchFamily="34" charset="0"/>
              </a:rPr>
              <a:t>3</a:t>
            </a:r>
          </a:p>
        </p:txBody>
      </p:sp>
      <p:sp>
        <p:nvSpPr>
          <p:cNvPr id="47138" name="Text Box 43"/>
          <p:cNvSpPr txBox="1">
            <a:spLocks noChangeArrowheads="1"/>
          </p:cNvSpPr>
          <p:nvPr/>
        </p:nvSpPr>
        <p:spPr bwMode="auto">
          <a:xfrm>
            <a:off x="463550" y="3051175"/>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sp>
        <p:nvSpPr>
          <p:cNvPr id="47139" name="Text Box 44"/>
          <p:cNvSpPr txBox="1">
            <a:spLocks noChangeArrowheads="1"/>
          </p:cNvSpPr>
          <p:nvPr/>
        </p:nvSpPr>
        <p:spPr bwMode="auto">
          <a:xfrm>
            <a:off x="1792288" y="2460625"/>
            <a:ext cx="688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rgbClr val="FF9933"/>
                </a:solidFill>
                <a:latin typeface="Lucida Sans Unicode" panose="020B0602030504020204" pitchFamily="34" charset="0"/>
              </a:rPr>
              <a:t>5</a:t>
            </a:r>
          </a:p>
        </p:txBody>
      </p:sp>
      <p:sp>
        <p:nvSpPr>
          <p:cNvPr id="47140" name="Text Box 45"/>
          <p:cNvSpPr txBox="1">
            <a:spLocks noChangeArrowheads="1"/>
          </p:cNvSpPr>
          <p:nvPr/>
        </p:nvSpPr>
        <p:spPr bwMode="auto">
          <a:xfrm>
            <a:off x="2439988" y="1897063"/>
            <a:ext cx="654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5-&gt;4</a:t>
            </a:r>
          </a:p>
        </p:txBody>
      </p:sp>
      <p:sp>
        <p:nvSpPr>
          <p:cNvPr id="47141" name="Freeform 48"/>
          <p:cNvSpPr>
            <a:spLocks/>
          </p:cNvSpPr>
          <p:nvPr/>
        </p:nvSpPr>
        <p:spPr bwMode="auto">
          <a:xfrm>
            <a:off x="912813" y="2136775"/>
            <a:ext cx="2706687" cy="1912938"/>
          </a:xfrm>
          <a:custGeom>
            <a:avLst/>
            <a:gdLst>
              <a:gd name="T0" fmla="*/ 2147483647 w 1705"/>
              <a:gd name="T1" fmla="*/ 2147483647 h 1205"/>
              <a:gd name="T2" fmla="*/ 2147483647 w 1705"/>
              <a:gd name="T3" fmla="*/ 2147483647 h 1205"/>
              <a:gd name="T4" fmla="*/ 2147483647 w 1705"/>
              <a:gd name="T5" fmla="*/ 2147483647 h 1205"/>
              <a:gd name="T6" fmla="*/ 2147483647 w 1705"/>
              <a:gd name="T7" fmla="*/ 2147483647 h 1205"/>
              <a:gd name="T8" fmla="*/ 2147483647 w 1705"/>
              <a:gd name="T9" fmla="*/ 2147483647 h 1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5" h="1205">
                <a:moveTo>
                  <a:pt x="211" y="858"/>
                </a:moveTo>
                <a:cubicBezTo>
                  <a:pt x="421" y="683"/>
                  <a:pt x="1256" y="154"/>
                  <a:pt x="1470" y="77"/>
                </a:cubicBezTo>
                <a:cubicBezTo>
                  <a:pt x="1684" y="0"/>
                  <a:pt x="1705" y="222"/>
                  <a:pt x="1495" y="397"/>
                </a:cubicBezTo>
                <a:cubicBezTo>
                  <a:pt x="1285" y="572"/>
                  <a:pt x="422" y="1055"/>
                  <a:pt x="211" y="1130"/>
                </a:cubicBezTo>
                <a:cubicBezTo>
                  <a:pt x="0" y="1205"/>
                  <a:pt x="1" y="1033"/>
                  <a:pt x="211" y="858"/>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42" name="Text Box 49"/>
          <p:cNvSpPr txBox="1">
            <a:spLocks noChangeArrowheads="1"/>
          </p:cNvSpPr>
          <p:nvPr/>
        </p:nvSpPr>
        <p:spPr bwMode="auto">
          <a:xfrm>
            <a:off x="1257300" y="3452813"/>
            <a:ext cx="29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7</a:t>
            </a:r>
          </a:p>
        </p:txBody>
      </p:sp>
      <p:sp>
        <p:nvSpPr>
          <p:cNvPr id="47143" name="Text Box 50"/>
          <p:cNvSpPr txBox="1">
            <a:spLocks noChangeArrowheads="1"/>
          </p:cNvSpPr>
          <p:nvPr/>
        </p:nvSpPr>
        <p:spPr bwMode="auto">
          <a:xfrm>
            <a:off x="2520950" y="2574925"/>
            <a:ext cx="7699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b="1">
                <a:solidFill>
                  <a:srgbClr val="FF9933"/>
                </a:solidFill>
                <a:latin typeface="Lucida Sans Unicode" panose="020B0602030504020204" pitchFamily="34" charset="0"/>
              </a:rPr>
              <a:t>7 -&gt; 6</a:t>
            </a:r>
          </a:p>
        </p:txBody>
      </p:sp>
      <p:sp>
        <p:nvSpPr>
          <p:cNvPr id="47144" name="Line 54"/>
          <p:cNvSpPr>
            <a:spLocks noChangeShapeType="1"/>
          </p:cNvSpPr>
          <p:nvPr/>
        </p:nvSpPr>
        <p:spPr bwMode="auto">
          <a:xfrm flipV="1">
            <a:off x="2757488" y="2127250"/>
            <a:ext cx="169862" cy="67945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45" name="Freeform 95"/>
          <p:cNvSpPr>
            <a:spLocks/>
          </p:cNvSpPr>
          <p:nvPr/>
        </p:nvSpPr>
        <p:spPr bwMode="auto">
          <a:xfrm>
            <a:off x="-6350" y="1611313"/>
            <a:ext cx="3648075" cy="1543050"/>
          </a:xfrm>
          <a:custGeom>
            <a:avLst/>
            <a:gdLst>
              <a:gd name="T0" fmla="*/ 2147483647 w 2298"/>
              <a:gd name="T1" fmla="*/ 2147483647 h 972"/>
              <a:gd name="T2" fmla="*/ 2147483647 w 2298"/>
              <a:gd name="T3" fmla="*/ 2147483647 h 972"/>
              <a:gd name="T4" fmla="*/ 2147483647 w 2298"/>
              <a:gd name="T5" fmla="*/ 2147483647 h 972"/>
              <a:gd name="T6" fmla="*/ 2147483647 w 2298"/>
              <a:gd name="T7" fmla="*/ 2147483647 h 972"/>
              <a:gd name="T8" fmla="*/ 2147483647 w 2298"/>
              <a:gd name="T9" fmla="*/ 2147483647 h 972"/>
              <a:gd name="T10" fmla="*/ 2147483647 w 2298"/>
              <a:gd name="T11" fmla="*/ 2147483647 h 972"/>
              <a:gd name="T12" fmla="*/ 2147483647 w 2298"/>
              <a:gd name="T13" fmla="*/ 2147483647 h 972"/>
              <a:gd name="T14" fmla="*/ 2147483647 w 2298"/>
              <a:gd name="T15" fmla="*/ 2147483647 h 9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98" h="972">
                <a:moveTo>
                  <a:pt x="169" y="614"/>
                </a:moveTo>
                <a:cubicBezTo>
                  <a:pt x="327" y="499"/>
                  <a:pt x="919" y="340"/>
                  <a:pt x="1115" y="244"/>
                </a:cubicBezTo>
                <a:cubicBezTo>
                  <a:pt x="1311" y="148"/>
                  <a:pt x="1163" y="68"/>
                  <a:pt x="1345" y="38"/>
                </a:cubicBezTo>
                <a:cubicBezTo>
                  <a:pt x="1527" y="8"/>
                  <a:pt x="2120" y="0"/>
                  <a:pt x="2209" y="63"/>
                </a:cubicBezTo>
                <a:cubicBezTo>
                  <a:pt x="2298" y="126"/>
                  <a:pt x="2051" y="363"/>
                  <a:pt x="1880" y="417"/>
                </a:cubicBezTo>
                <a:cubicBezTo>
                  <a:pt x="1709" y="471"/>
                  <a:pt x="1466" y="298"/>
                  <a:pt x="1181" y="384"/>
                </a:cubicBezTo>
                <a:cubicBezTo>
                  <a:pt x="896" y="470"/>
                  <a:pt x="338" y="898"/>
                  <a:pt x="169" y="935"/>
                </a:cubicBezTo>
                <a:cubicBezTo>
                  <a:pt x="0" y="972"/>
                  <a:pt x="11" y="729"/>
                  <a:pt x="169" y="614"/>
                </a:cubicBezTo>
                <a:close/>
              </a:path>
            </a:pathLst>
          </a:custGeom>
          <a:noFill/>
          <a:ln w="28575" cap="flat" cmpd="sng">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46" name="Text Box 101"/>
          <p:cNvSpPr txBox="1">
            <a:spLocks noChangeArrowheads="1"/>
          </p:cNvSpPr>
          <p:nvPr/>
        </p:nvSpPr>
        <p:spPr bwMode="auto">
          <a:xfrm>
            <a:off x="188913" y="4046538"/>
            <a:ext cx="1414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Max overlapping</a:t>
            </a:r>
          </a:p>
          <a:p>
            <a:pPr eaLnBrk="1" hangingPunct="1">
              <a:spcBef>
                <a:spcPct val="0"/>
              </a:spcBef>
              <a:buClrTx/>
              <a:buFontTx/>
              <a:buNone/>
            </a:pPr>
            <a:r>
              <a:rPr lang="en-US" altLang="en-US" sz="1200">
                <a:solidFill>
                  <a:schemeClr val="tx1"/>
                </a:solidFill>
                <a:latin typeface="Lucida Sans Unicode" panose="020B0602030504020204" pitchFamily="34" charset="0"/>
              </a:rPr>
              <a:t>X opers</a:t>
            </a:r>
          </a:p>
        </p:txBody>
      </p:sp>
      <p:sp>
        <p:nvSpPr>
          <p:cNvPr id="47147" name="Line 102"/>
          <p:cNvSpPr>
            <a:spLocks noChangeShapeType="1"/>
          </p:cNvSpPr>
          <p:nvPr/>
        </p:nvSpPr>
        <p:spPr bwMode="auto">
          <a:xfrm flipH="1" flipV="1">
            <a:off x="365125" y="3095625"/>
            <a:ext cx="92075" cy="9271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48" name="Text Box 103"/>
          <p:cNvSpPr txBox="1">
            <a:spLocks noChangeArrowheads="1"/>
          </p:cNvSpPr>
          <p:nvPr/>
        </p:nvSpPr>
        <p:spPr bwMode="auto">
          <a:xfrm>
            <a:off x="809625" y="4587875"/>
            <a:ext cx="3952875"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b="1">
                <a:solidFill>
                  <a:schemeClr val="tx1"/>
                </a:solidFill>
                <a:latin typeface="Lucida Sans Unicode" panose="020B0602030504020204" pitchFamily="34" charset="0"/>
              </a:rPr>
              <a:t>Backtrack along right + oper:</a:t>
            </a:r>
          </a:p>
          <a:p>
            <a:pPr eaLnBrk="1" hangingPunct="1">
              <a:spcBef>
                <a:spcPct val="0"/>
              </a:spcBef>
              <a:buClrTx/>
              <a:buFontTx/>
              <a:buNone/>
            </a:pPr>
            <a:r>
              <a:rPr lang="en-US" altLang="en-US" sz="1400" b="1">
                <a:solidFill>
                  <a:schemeClr val="tx1"/>
                </a:solidFill>
                <a:latin typeface="Lucida Sans Unicode" panose="020B0602030504020204" pitchFamily="34" charset="0"/>
              </a:rPr>
              <a:t>1 extra X needed; a = (1,3).  Note that left – oper cannot be backtracked as its – parent is already scheduled at its asap and cannot thus be backtracked.</a:t>
            </a:r>
          </a:p>
        </p:txBody>
      </p:sp>
      <p:sp>
        <p:nvSpPr>
          <p:cNvPr id="47149" name="Freeform 109"/>
          <p:cNvSpPr>
            <a:spLocks/>
          </p:cNvSpPr>
          <p:nvPr/>
        </p:nvSpPr>
        <p:spPr bwMode="auto">
          <a:xfrm>
            <a:off x="2921000" y="1814513"/>
            <a:ext cx="171450" cy="1063625"/>
          </a:xfrm>
          <a:custGeom>
            <a:avLst/>
            <a:gdLst>
              <a:gd name="T0" fmla="*/ 0 w 108"/>
              <a:gd name="T1" fmla="*/ 2147483647 h 670"/>
              <a:gd name="T2" fmla="*/ 2147483647 w 108"/>
              <a:gd name="T3" fmla="*/ 2147483647 h 670"/>
              <a:gd name="T4" fmla="*/ 2147483647 w 108"/>
              <a:gd name="T5" fmla="*/ 0 h 670"/>
              <a:gd name="T6" fmla="*/ 0 60000 65536"/>
              <a:gd name="T7" fmla="*/ 0 60000 65536"/>
              <a:gd name="T8" fmla="*/ 0 60000 65536"/>
            </a:gdLst>
            <a:ahLst/>
            <a:cxnLst>
              <a:cxn ang="T6">
                <a:pos x="T0" y="T1"/>
              </a:cxn>
              <a:cxn ang="T7">
                <a:pos x="T2" y="T3"/>
              </a:cxn>
              <a:cxn ang="T8">
                <a:pos x="T4" y="T5"/>
              </a:cxn>
            </a:cxnLst>
            <a:rect l="0" t="0" r="r" b="b"/>
            <a:pathLst>
              <a:path w="108" h="670">
                <a:moveTo>
                  <a:pt x="0" y="670"/>
                </a:moveTo>
                <a:cubicBezTo>
                  <a:pt x="39" y="586"/>
                  <a:pt x="78" y="502"/>
                  <a:pt x="93" y="390"/>
                </a:cubicBezTo>
                <a:cubicBezTo>
                  <a:pt x="108" y="278"/>
                  <a:pt x="100" y="139"/>
                  <a:pt x="93" y="0"/>
                </a:cubicBezTo>
              </a:path>
            </a:pathLst>
          </a:custGeom>
          <a:noFill/>
          <a:ln w="1905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588890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0" y="76200"/>
            <a:ext cx="9144000" cy="496888"/>
          </a:xfrm>
        </p:spPr>
        <p:txBody>
          <a:bodyPr/>
          <a:lstStyle/>
          <a:p>
            <a:pPr eaLnBrk="1" hangingPunct="1"/>
            <a:r>
              <a:rPr lang="en-US" altLang="en-US" sz="3200" smtClean="0"/>
              <a:t>Force-Directed Scheduling</a:t>
            </a:r>
          </a:p>
        </p:txBody>
      </p:sp>
      <p:sp>
        <p:nvSpPr>
          <p:cNvPr id="48133" name="Rectangle 3"/>
          <p:cNvSpPr>
            <a:spLocks noGrp="1" noChangeArrowheads="1"/>
          </p:cNvSpPr>
          <p:nvPr>
            <p:ph type="body" idx="1"/>
          </p:nvPr>
        </p:nvSpPr>
        <p:spPr>
          <a:xfrm>
            <a:off x="354013" y="1133475"/>
            <a:ext cx="8382000" cy="4645025"/>
          </a:xfrm>
        </p:spPr>
        <p:txBody>
          <a:bodyPr/>
          <a:lstStyle/>
          <a:p>
            <a:pPr eaLnBrk="1" hangingPunct="1">
              <a:lnSpc>
                <a:spcPct val="85000"/>
              </a:lnSpc>
            </a:pPr>
            <a:r>
              <a:rPr lang="en-US" altLang="en-US" sz="2000" smtClean="0"/>
              <a:t>Developed by Paulin and Knight [DAC87]</a:t>
            </a:r>
          </a:p>
          <a:p>
            <a:pPr eaLnBrk="1" hangingPunct="1">
              <a:lnSpc>
                <a:spcPct val="85000"/>
              </a:lnSpc>
            </a:pPr>
            <a:r>
              <a:rPr lang="en-US" altLang="en-US" sz="2000" smtClean="0"/>
              <a:t>Similar to list scheduling (LS)</a:t>
            </a:r>
          </a:p>
          <a:p>
            <a:pPr lvl="1" eaLnBrk="1" hangingPunct="1">
              <a:lnSpc>
                <a:spcPct val="85000"/>
              </a:lnSpc>
            </a:pPr>
            <a:r>
              <a:rPr lang="en-US" altLang="en-US" sz="1800" smtClean="0"/>
              <a:t>Can handle ML-RCS and MR-LCS</a:t>
            </a:r>
          </a:p>
          <a:p>
            <a:pPr lvl="1" eaLnBrk="1" hangingPunct="1">
              <a:lnSpc>
                <a:spcPct val="85000"/>
              </a:lnSpc>
            </a:pPr>
            <a:r>
              <a:rPr lang="en-US" altLang="en-US" sz="1800" smtClean="0"/>
              <a:t>For ML-RCS, schedules opers step-by-step, but not necessarily in order of increasing cc’s (from 1 to last), as in the LS algorithms.</a:t>
            </a:r>
          </a:p>
          <a:p>
            <a:pPr lvl="1" eaLnBrk="1" hangingPunct="1">
              <a:lnSpc>
                <a:spcPct val="85000"/>
              </a:lnSpc>
            </a:pPr>
            <a:r>
              <a:rPr lang="en-US" altLang="en-US" sz="1800" smtClean="0"/>
              <a:t>BUT, selection of the operations tries to find the </a:t>
            </a:r>
            <a:r>
              <a:rPr lang="en-US" altLang="en-US" sz="1800" i="1" smtClean="0"/>
              <a:t>globally</a:t>
            </a:r>
            <a:r>
              <a:rPr lang="en-US" altLang="en-US" sz="1800" smtClean="0"/>
              <a:t> best set of operations</a:t>
            </a:r>
          </a:p>
          <a:p>
            <a:pPr eaLnBrk="1" hangingPunct="1">
              <a:lnSpc>
                <a:spcPct val="85000"/>
              </a:lnSpc>
            </a:pPr>
            <a:r>
              <a:rPr lang="en-US" altLang="en-US" sz="2000" smtClean="0"/>
              <a:t>Difference with list scheduling in selecting operations</a:t>
            </a:r>
          </a:p>
          <a:p>
            <a:pPr lvl="1" eaLnBrk="1" hangingPunct="1">
              <a:lnSpc>
                <a:spcPct val="85000"/>
              </a:lnSpc>
            </a:pPr>
            <a:r>
              <a:rPr lang="en-US" altLang="en-US" sz="1800" smtClean="0"/>
              <a:t>Select operations with least force</a:t>
            </a:r>
          </a:p>
          <a:p>
            <a:pPr lvl="1" eaLnBrk="1" hangingPunct="1">
              <a:lnSpc>
                <a:spcPct val="85000"/>
              </a:lnSpc>
            </a:pPr>
            <a:r>
              <a:rPr lang="en-US" altLang="en-US" sz="1800" smtClean="0"/>
              <a:t>Consider the effect on the type distribution</a:t>
            </a:r>
          </a:p>
          <a:p>
            <a:pPr lvl="1" eaLnBrk="1" hangingPunct="1">
              <a:lnSpc>
                <a:spcPct val="85000"/>
              </a:lnSpc>
            </a:pPr>
            <a:r>
              <a:rPr lang="en-US" altLang="en-US" sz="1800" smtClean="0"/>
              <a:t>Consider the effect on successor nodes and their type distributions</a:t>
            </a:r>
          </a:p>
          <a:p>
            <a:pPr eaLnBrk="1" hangingPunct="1">
              <a:lnSpc>
                <a:spcPct val="85000"/>
              </a:lnSpc>
            </a:pPr>
            <a:r>
              <a:rPr lang="en-US" altLang="en-US" sz="2000" smtClean="0"/>
              <a:t>Idea:</a:t>
            </a:r>
          </a:p>
          <a:p>
            <a:pPr lvl="1" eaLnBrk="1" hangingPunct="1">
              <a:lnSpc>
                <a:spcPct val="85000"/>
              </a:lnSpc>
            </a:pPr>
            <a:r>
              <a:rPr lang="en-US" altLang="en-US" sz="1800" smtClean="0"/>
              <a:t>Find the </a:t>
            </a:r>
            <a:r>
              <a:rPr lang="en-US" altLang="en-US" sz="1800" smtClean="0">
                <a:solidFill>
                  <a:schemeClr val="tx2"/>
                </a:solidFill>
              </a:rPr>
              <a:t>mobility</a:t>
            </a:r>
            <a:r>
              <a:rPr lang="en-US" altLang="en-US" sz="1800" smtClean="0"/>
              <a:t>  </a:t>
            </a:r>
            <a:r>
              <a:rPr lang="en-US" altLang="en-US" sz="1800" i="1" smtClean="0">
                <a:latin typeface="Symbol" panose="05050102010706020507" pitchFamily="18" charset="2"/>
              </a:rPr>
              <a:t>m</a:t>
            </a:r>
            <a:r>
              <a:rPr lang="en-US" altLang="en-US" i="1" baseline="-25000" smtClean="0">
                <a:latin typeface="Times" panose="02020603050405020304" pitchFamily="18" charset="0"/>
              </a:rPr>
              <a:t>i</a:t>
            </a:r>
            <a:r>
              <a:rPr lang="en-US" altLang="en-US" sz="1800" smtClean="0"/>
              <a:t> = </a:t>
            </a:r>
            <a:r>
              <a:rPr lang="en-US" altLang="en-US" sz="1800" b="1" i="1" smtClean="0">
                <a:latin typeface="Times" panose="02020603050405020304" pitchFamily="18" charset="0"/>
              </a:rPr>
              <a:t>t</a:t>
            </a:r>
            <a:r>
              <a:rPr lang="en-US" altLang="en-US" sz="1800" i="1" baseline="-25000" smtClean="0">
                <a:latin typeface="Times" panose="02020603050405020304" pitchFamily="18" charset="0"/>
              </a:rPr>
              <a:t>i</a:t>
            </a:r>
            <a:r>
              <a:rPr lang="en-US" altLang="en-US" i="1" baseline="30000" smtClean="0">
                <a:latin typeface="Times" panose="02020603050405020304" pitchFamily="18" charset="0"/>
              </a:rPr>
              <a:t>L </a:t>
            </a:r>
            <a:r>
              <a:rPr lang="en-US" altLang="en-US" sz="1800" i="1" smtClean="0">
                <a:latin typeface="Times" panose="02020603050405020304" pitchFamily="18" charset="0"/>
              </a:rPr>
              <a:t>–</a:t>
            </a:r>
            <a:r>
              <a:rPr lang="en-US" altLang="en-US" i="1" baseline="30000" smtClean="0">
                <a:latin typeface="Times" panose="02020603050405020304" pitchFamily="18" charset="0"/>
              </a:rPr>
              <a:t> </a:t>
            </a:r>
            <a:r>
              <a:rPr lang="en-US" altLang="en-US" sz="1800" b="1" i="1" smtClean="0">
                <a:latin typeface="Times" panose="02020603050405020304" pitchFamily="18" charset="0"/>
              </a:rPr>
              <a:t>t</a:t>
            </a:r>
            <a:r>
              <a:rPr lang="en-US" altLang="en-US" sz="1800" i="1" baseline="-25000" smtClean="0">
                <a:latin typeface="Times" panose="02020603050405020304" pitchFamily="18" charset="0"/>
              </a:rPr>
              <a:t>i</a:t>
            </a:r>
            <a:r>
              <a:rPr lang="en-US" altLang="en-US" i="1" baseline="30000" smtClean="0">
                <a:latin typeface="Times" panose="02020603050405020304" pitchFamily="18" charset="0"/>
              </a:rPr>
              <a:t>S  </a:t>
            </a:r>
            <a:r>
              <a:rPr lang="en-US" altLang="en-US" sz="1800" smtClean="0"/>
              <a:t>of operations</a:t>
            </a:r>
          </a:p>
          <a:p>
            <a:pPr lvl="1" eaLnBrk="1" hangingPunct="1">
              <a:lnSpc>
                <a:spcPct val="85000"/>
              </a:lnSpc>
            </a:pPr>
            <a:r>
              <a:rPr lang="en-US" altLang="en-US" sz="1800" smtClean="0"/>
              <a:t>Look at the operation type probability distributions</a:t>
            </a:r>
          </a:p>
          <a:p>
            <a:pPr lvl="1" eaLnBrk="1" hangingPunct="1">
              <a:lnSpc>
                <a:spcPct val="85000"/>
              </a:lnSpc>
            </a:pPr>
            <a:r>
              <a:rPr lang="en-US" altLang="en-US" sz="1800" smtClean="0"/>
              <a:t>Try to flatten the operation type distributions: minimize the max probabilistic resource usage at every step of scheduling</a:t>
            </a:r>
          </a:p>
        </p:txBody>
      </p:sp>
      <p:sp>
        <p:nvSpPr>
          <p:cNvPr id="48135" name="Text Box 49"/>
          <p:cNvSpPr txBox="1">
            <a:spLocks noChangeArrowheads="1"/>
          </p:cNvSpPr>
          <p:nvPr/>
        </p:nvSpPr>
        <p:spPr bwMode="auto">
          <a:xfrm>
            <a:off x="2989263" y="4311650"/>
            <a:ext cx="7508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ALAP time</a:t>
            </a:r>
          </a:p>
        </p:txBody>
      </p:sp>
      <p:sp>
        <p:nvSpPr>
          <p:cNvPr id="48136" name="Text Box 50"/>
          <p:cNvSpPr txBox="1">
            <a:spLocks noChangeArrowheads="1"/>
          </p:cNvSpPr>
          <p:nvPr/>
        </p:nvSpPr>
        <p:spPr bwMode="auto">
          <a:xfrm>
            <a:off x="4176713" y="4305300"/>
            <a:ext cx="7524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ASAP time</a:t>
            </a:r>
          </a:p>
        </p:txBody>
      </p:sp>
      <p:sp>
        <p:nvSpPr>
          <p:cNvPr id="48137" name="Line 51"/>
          <p:cNvSpPr>
            <a:spLocks noChangeShapeType="1"/>
          </p:cNvSpPr>
          <p:nvPr/>
        </p:nvSpPr>
        <p:spPr bwMode="auto">
          <a:xfrm>
            <a:off x="3281363" y="4514850"/>
            <a:ext cx="255587" cy="160338"/>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8138" name="Line 52"/>
          <p:cNvSpPr>
            <a:spLocks noChangeShapeType="1"/>
          </p:cNvSpPr>
          <p:nvPr/>
        </p:nvSpPr>
        <p:spPr bwMode="auto">
          <a:xfrm flipH="1">
            <a:off x="4208463" y="4459288"/>
            <a:ext cx="228600" cy="161925"/>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11773273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eaLnBrk="1" hangingPunct="1"/>
            <a:r>
              <a:rPr lang="en-US" altLang="en-US" smtClean="0"/>
              <a:t>Force-Directed Scheduling</a:t>
            </a:r>
          </a:p>
        </p:txBody>
      </p:sp>
      <p:sp>
        <p:nvSpPr>
          <p:cNvPr id="49157" name="Rectangle 3"/>
          <p:cNvSpPr>
            <a:spLocks noGrp="1" noChangeArrowheads="1"/>
          </p:cNvSpPr>
          <p:nvPr>
            <p:ph type="body" idx="1"/>
          </p:nvPr>
        </p:nvSpPr>
        <p:spPr>
          <a:xfrm>
            <a:off x="381000" y="990600"/>
            <a:ext cx="8382000" cy="5562600"/>
          </a:xfrm>
        </p:spPr>
        <p:txBody>
          <a:bodyPr/>
          <a:lstStyle/>
          <a:p>
            <a:pPr eaLnBrk="1" hangingPunct="1">
              <a:lnSpc>
                <a:spcPct val="85000"/>
              </a:lnSpc>
            </a:pPr>
            <a:r>
              <a:rPr lang="en-US" altLang="en-US" sz="2400" smtClean="0"/>
              <a:t>Rationale:</a:t>
            </a:r>
          </a:p>
          <a:p>
            <a:pPr lvl="1" eaLnBrk="1" hangingPunct="1">
              <a:lnSpc>
                <a:spcPct val="85000"/>
              </a:lnSpc>
            </a:pPr>
            <a:r>
              <a:rPr lang="en-US" altLang="en-US" sz="2000" smtClean="0"/>
              <a:t>Reward uniform distribution of operations across schedule steps</a:t>
            </a:r>
          </a:p>
          <a:p>
            <a:pPr eaLnBrk="1" hangingPunct="1">
              <a:lnSpc>
                <a:spcPct val="85000"/>
              </a:lnSpc>
            </a:pPr>
            <a:r>
              <a:rPr lang="en-US" altLang="en-US" sz="2400" smtClean="0"/>
              <a:t>Force</a:t>
            </a:r>
          </a:p>
          <a:p>
            <a:pPr lvl="1" eaLnBrk="1" hangingPunct="1">
              <a:lnSpc>
                <a:spcPct val="85000"/>
              </a:lnSpc>
            </a:pPr>
            <a:r>
              <a:rPr lang="en-US" altLang="en-US" sz="2000" smtClean="0"/>
              <a:t>Used as a priority function</a:t>
            </a:r>
          </a:p>
          <a:p>
            <a:pPr lvl="1" eaLnBrk="1" hangingPunct="1">
              <a:lnSpc>
                <a:spcPct val="85000"/>
              </a:lnSpc>
            </a:pPr>
            <a:r>
              <a:rPr lang="en-US" altLang="en-US" sz="2000" smtClean="0"/>
              <a:t>Related to concurrency – sort operations for least force</a:t>
            </a:r>
          </a:p>
          <a:p>
            <a:pPr lvl="1" eaLnBrk="1" hangingPunct="1">
              <a:lnSpc>
                <a:spcPct val="85000"/>
              </a:lnSpc>
            </a:pPr>
            <a:r>
              <a:rPr lang="en-US" altLang="en-US" sz="2000" smtClean="0"/>
              <a:t>Mechanical analogy: Force = constant x displacement</a:t>
            </a:r>
          </a:p>
          <a:p>
            <a:pPr lvl="2" eaLnBrk="1" hangingPunct="1">
              <a:lnSpc>
                <a:spcPct val="85000"/>
              </a:lnSpc>
            </a:pPr>
            <a:r>
              <a:rPr lang="en-US" altLang="en-US" sz="1800" smtClean="0"/>
              <a:t>Constant = operation-type distribution value (DG value for that operation tpe and cc)</a:t>
            </a:r>
          </a:p>
          <a:p>
            <a:pPr lvl="2" eaLnBrk="1" hangingPunct="1">
              <a:lnSpc>
                <a:spcPct val="85000"/>
              </a:lnSpc>
            </a:pPr>
            <a:r>
              <a:rPr lang="en-US" altLang="en-US" sz="1800" smtClean="0"/>
              <a:t>Displacement = change in probability</a:t>
            </a:r>
          </a:p>
          <a:p>
            <a:pPr eaLnBrk="1" hangingPunct="1">
              <a:lnSpc>
                <a:spcPct val="85000"/>
              </a:lnSpc>
            </a:pPr>
            <a:r>
              <a:rPr lang="en-US" altLang="en-US" sz="2400" smtClean="0"/>
              <a:t>Definition: operation probability density</a:t>
            </a:r>
          </a:p>
          <a:p>
            <a:pPr lvl="1" eaLnBrk="1" hangingPunct="1">
              <a:lnSpc>
                <a:spcPct val="85000"/>
              </a:lnSpc>
            </a:pPr>
            <a:r>
              <a:rPr lang="en-US" altLang="en-US" sz="2000" i="1" smtClean="0">
                <a:latin typeface="Times" panose="02020603050405020304" pitchFamily="18" charset="0"/>
              </a:rPr>
              <a:t>p</a:t>
            </a:r>
            <a:r>
              <a:rPr lang="en-US" altLang="en-US" sz="2800" i="1" baseline="-25000" smtClean="0">
                <a:latin typeface="Times" panose="02020603050405020304" pitchFamily="18" charset="0"/>
              </a:rPr>
              <a:t>i </a:t>
            </a:r>
            <a:r>
              <a:rPr lang="en-US" altLang="en-US" sz="2000" i="1" smtClean="0">
                <a:latin typeface="Times" panose="02020603050405020304" pitchFamily="18" charset="0"/>
              </a:rPr>
              <a:t>( l ) = </a:t>
            </a:r>
            <a:r>
              <a:rPr lang="en-US" altLang="en-US" sz="2000" smtClean="0"/>
              <a:t>Pr</a:t>
            </a:r>
            <a:r>
              <a:rPr lang="en-US" altLang="en-US" sz="2000" i="1" smtClean="0">
                <a:latin typeface="Times" panose="02020603050405020304" pitchFamily="18" charset="0"/>
              </a:rPr>
              <a:t> { v</a:t>
            </a:r>
            <a:r>
              <a:rPr lang="en-US" altLang="en-US" sz="2800" i="1" baseline="-25000" smtClean="0">
                <a:latin typeface="Times" panose="02020603050405020304" pitchFamily="18" charset="0"/>
              </a:rPr>
              <a:t>i</a:t>
            </a:r>
            <a:r>
              <a:rPr lang="en-US" altLang="en-US" sz="2000" i="1" smtClean="0">
                <a:latin typeface="Times" panose="02020603050405020304" pitchFamily="18" charset="0"/>
              </a:rPr>
              <a:t> </a:t>
            </a:r>
            <a:r>
              <a:rPr lang="en-US" altLang="en-US" sz="2000" smtClean="0"/>
              <a:t>starts at step</a:t>
            </a:r>
            <a:r>
              <a:rPr lang="en-US" altLang="en-US" sz="2000" i="1" smtClean="0">
                <a:latin typeface="Times" panose="02020603050405020304" pitchFamily="18" charset="0"/>
              </a:rPr>
              <a:t> l }</a:t>
            </a:r>
            <a:r>
              <a:rPr lang="en-US" altLang="en-US" sz="2000" smtClean="0"/>
              <a:t>.</a:t>
            </a:r>
          </a:p>
          <a:p>
            <a:pPr lvl="1" eaLnBrk="1" hangingPunct="1">
              <a:lnSpc>
                <a:spcPct val="85000"/>
              </a:lnSpc>
            </a:pPr>
            <a:r>
              <a:rPr lang="en-US" altLang="en-US" sz="2000" smtClean="0"/>
              <a:t>Assume uniform distribution:</a:t>
            </a:r>
          </a:p>
        </p:txBody>
      </p:sp>
      <p:graphicFrame>
        <p:nvGraphicFramePr>
          <p:cNvPr id="49158" name="Object 4"/>
          <p:cNvGraphicFramePr>
            <a:graphicFrameLocks noChangeAspect="1"/>
          </p:cNvGraphicFramePr>
          <p:nvPr/>
        </p:nvGraphicFramePr>
        <p:xfrm>
          <a:off x="2165350" y="4724400"/>
          <a:ext cx="4392613" cy="1046163"/>
        </p:xfrm>
        <a:graphic>
          <a:graphicData uri="http://schemas.openxmlformats.org/presentationml/2006/ole">
            <mc:AlternateContent xmlns:mc="http://schemas.openxmlformats.org/markup-compatibility/2006">
              <mc:Choice xmlns:v="urn:schemas-microsoft-com:vml" Requires="v">
                <p:oleObj spid="_x0000_s8199" name="Equation" r:id="rId3" imgW="1714588" imgH="335232" progId="Equation.3">
                  <p:embed/>
                </p:oleObj>
              </mc:Choice>
              <mc:Fallback>
                <p:oleObj name="Equation" r:id="rId3" imgW="1714588" imgH="335232" progId="Equation.3">
                  <p:embed/>
                  <p:pic>
                    <p:nvPicPr>
                      <p:cNvPr id="4915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350" y="4724400"/>
                        <a:ext cx="4392613" cy="1046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980056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eaLnBrk="1" hangingPunct="1"/>
            <a:r>
              <a:rPr lang="en-US" altLang="en-US" sz="3200" smtClean="0"/>
              <a:t>Force-Directed Scheduling: Definitions</a:t>
            </a:r>
          </a:p>
        </p:txBody>
      </p:sp>
      <p:sp>
        <p:nvSpPr>
          <p:cNvPr id="50181" name="Rectangle 3"/>
          <p:cNvSpPr>
            <a:spLocks noGrp="1" noChangeArrowheads="1"/>
          </p:cNvSpPr>
          <p:nvPr>
            <p:ph type="body" idx="1"/>
          </p:nvPr>
        </p:nvSpPr>
        <p:spPr/>
        <p:txBody>
          <a:bodyPr/>
          <a:lstStyle/>
          <a:p>
            <a:pPr eaLnBrk="1" hangingPunct="1"/>
            <a:r>
              <a:rPr lang="en-US" altLang="en-US" sz="2000" smtClean="0"/>
              <a:t>Operation-type distribution (gives probabilistic avg. # of FUs needed in cc l)</a:t>
            </a:r>
          </a:p>
          <a:p>
            <a:pPr lvl="1" eaLnBrk="1" hangingPunct="1"/>
            <a:endParaRPr lang="en-US" altLang="en-US" sz="1800" smtClean="0"/>
          </a:p>
          <a:p>
            <a:pPr lvl="1" eaLnBrk="1" hangingPunct="1"/>
            <a:r>
              <a:rPr lang="en-US" altLang="en-US" sz="1800" smtClean="0"/>
              <a:t> </a:t>
            </a:r>
          </a:p>
          <a:p>
            <a:pPr lvl="1" eaLnBrk="1" hangingPunct="1"/>
            <a:endParaRPr lang="en-US" altLang="en-US" sz="1800" smtClean="0"/>
          </a:p>
          <a:p>
            <a:pPr eaLnBrk="1" hangingPunct="1"/>
            <a:r>
              <a:rPr lang="en-US" altLang="en-US" sz="2000" smtClean="0"/>
              <a:t>Operation probabilities over control steps:</a:t>
            </a:r>
          </a:p>
          <a:p>
            <a:pPr lvl="1" eaLnBrk="1" hangingPunct="1"/>
            <a:endParaRPr lang="en-US" altLang="en-US" sz="1800" smtClean="0"/>
          </a:p>
          <a:p>
            <a:pPr lvl="1" eaLnBrk="1" hangingPunct="1"/>
            <a:r>
              <a:rPr lang="en-US" altLang="en-US" sz="1800" smtClean="0"/>
              <a:t> </a:t>
            </a:r>
          </a:p>
          <a:p>
            <a:pPr lvl="1" eaLnBrk="1" hangingPunct="1"/>
            <a:endParaRPr lang="en-US" altLang="en-US" sz="1800" smtClean="0"/>
          </a:p>
          <a:p>
            <a:pPr eaLnBrk="1" hangingPunct="1"/>
            <a:r>
              <a:rPr lang="en-US" altLang="en-US" sz="2000" smtClean="0"/>
              <a:t>Distribution graph of type </a:t>
            </a:r>
            <a:r>
              <a:rPr lang="en-US" altLang="en-US" sz="2000" i="1" smtClean="0">
                <a:latin typeface="Times" panose="02020603050405020304" pitchFamily="18" charset="0"/>
              </a:rPr>
              <a:t>k</a:t>
            </a:r>
            <a:r>
              <a:rPr lang="en-US" altLang="en-US" sz="2000" smtClean="0"/>
              <a:t> over all steps:</a:t>
            </a:r>
          </a:p>
          <a:p>
            <a:pPr lvl="1" eaLnBrk="1" hangingPunct="1"/>
            <a:endParaRPr lang="en-US" altLang="en-US" sz="1800" smtClean="0"/>
          </a:p>
          <a:p>
            <a:pPr lvl="1" eaLnBrk="1" hangingPunct="1"/>
            <a:r>
              <a:rPr lang="en-US" altLang="en-US" sz="1800" smtClean="0"/>
              <a:t> </a:t>
            </a:r>
          </a:p>
          <a:p>
            <a:pPr lvl="1" eaLnBrk="1" hangingPunct="1"/>
            <a:endParaRPr lang="en-US" altLang="en-US" sz="1800" smtClean="0"/>
          </a:p>
          <a:p>
            <a:pPr lvl="1" eaLnBrk="1" hangingPunct="1"/>
            <a:r>
              <a:rPr lang="en-US" altLang="en-US" sz="2000" i="1" smtClean="0">
                <a:latin typeface="Times" panose="02020603050405020304" pitchFamily="18" charset="0"/>
              </a:rPr>
              <a:t>q</a:t>
            </a:r>
            <a:r>
              <a:rPr lang="en-US" altLang="en-US" sz="2800" i="1" baseline="-25000" smtClean="0">
                <a:latin typeface="Times" panose="02020603050405020304" pitchFamily="18" charset="0"/>
              </a:rPr>
              <a:t>k </a:t>
            </a:r>
            <a:r>
              <a:rPr lang="en-US" altLang="en-US" sz="2000" i="1" smtClean="0">
                <a:latin typeface="Times" panose="02020603050405020304" pitchFamily="18" charset="0"/>
              </a:rPr>
              <a:t>( l ) </a:t>
            </a:r>
            <a:r>
              <a:rPr lang="en-US" altLang="en-US" sz="1800" smtClean="0"/>
              <a:t> can be thought of as </a:t>
            </a:r>
            <a:r>
              <a:rPr lang="en-US" altLang="en-US" sz="1800" i="1" smtClean="0"/>
              <a:t>expected or average</a:t>
            </a:r>
            <a:r>
              <a:rPr lang="en-US" altLang="en-US" sz="1800" smtClean="0"/>
              <a:t> operator cost for implementing operations of type </a:t>
            </a:r>
            <a:r>
              <a:rPr lang="en-US" altLang="en-US" sz="1800" i="1" smtClean="0">
                <a:latin typeface="Times" panose="02020603050405020304" pitchFamily="18" charset="0"/>
              </a:rPr>
              <a:t>k</a:t>
            </a:r>
            <a:r>
              <a:rPr lang="en-US" altLang="en-US" sz="1800" smtClean="0"/>
              <a:t> at step </a:t>
            </a:r>
            <a:r>
              <a:rPr lang="en-US" altLang="en-US" sz="1800" i="1" smtClean="0">
                <a:latin typeface="Times" panose="02020603050405020304" pitchFamily="18" charset="0"/>
              </a:rPr>
              <a:t>l</a:t>
            </a:r>
            <a:r>
              <a:rPr lang="en-US" altLang="en-US" sz="1800" smtClean="0"/>
              <a:t>.</a:t>
            </a:r>
          </a:p>
        </p:txBody>
      </p:sp>
      <p:graphicFrame>
        <p:nvGraphicFramePr>
          <p:cNvPr id="50182" name="Object 4"/>
          <p:cNvGraphicFramePr>
            <a:graphicFrameLocks noChangeAspect="1"/>
          </p:cNvGraphicFramePr>
          <p:nvPr/>
        </p:nvGraphicFramePr>
        <p:xfrm>
          <a:off x="1108075" y="1527175"/>
          <a:ext cx="3316288" cy="1058863"/>
        </p:xfrm>
        <a:graphic>
          <a:graphicData uri="http://schemas.openxmlformats.org/presentationml/2006/ole">
            <mc:AlternateContent xmlns:mc="http://schemas.openxmlformats.org/markup-compatibility/2006">
              <mc:Choice xmlns:v="urn:schemas-microsoft-com:vml" Requires="v">
                <p:oleObj spid="_x0000_s9233" name="Equation" r:id="rId3" imgW="1059137" imgH="266760" progId="Equation.3">
                  <p:embed/>
                </p:oleObj>
              </mc:Choice>
              <mc:Fallback>
                <p:oleObj name="Equation" r:id="rId3" imgW="1059137" imgH="266760" progId="Equation.3">
                  <p:embed/>
                  <p:pic>
                    <p:nvPicPr>
                      <p:cNvPr id="5018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075" y="1527175"/>
                        <a:ext cx="3316288"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0183" name="Group 10"/>
          <p:cNvGrpSpPr>
            <a:grpSpLocks/>
          </p:cNvGrpSpPr>
          <p:nvPr/>
        </p:nvGrpSpPr>
        <p:grpSpPr bwMode="auto">
          <a:xfrm>
            <a:off x="1187450" y="3017838"/>
            <a:ext cx="4114800" cy="554037"/>
            <a:chOff x="748" y="1901"/>
            <a:chExt cx="2592" cy="349"/>
          </a:xfrm>
        </p:grpSpPr>
        <p:graphicFrame>
          <p:nvGraphicFramePr>
            <p:cNvPr id="50187" name="Object 5"/>
            <p:cNvGraphicFramePr>
              <a:graphicFrameLocks noChangeAspect="1"/>
            </p:cNvGraphicFramePr>
            <p:nvPr/>
          </p:nvGraphicFramePr>
          <p:xfrm>
            <a:off x="748" y="1901"/>
            <a:ext cx="2592" cy="349"/>
          </p:xfrm>
          <a:graphic>
            <a:graphicData uri="http://schemas.openxmlformats.org/presentationml/2006/ole">
              <mc:AlternateContent xmlns:mc="http://schemas.openxmlformats.org/markup-compatibility/2006">
                <mc:Choice xmlns:v="urn:schemas-microsoft-com:vml" Requires="v">
                  <p:oleObj spid="_x0000_s9234" name="Equation" r:id="rId5" imgW="1600268" imgH="129600" progId="Equation.3">
                    <p:embed/>
                  </p:oleObj>
                </mc:Choice>
                <mc:Fallback>
                  <p:oleObj name="Equation" r:id="rId5" imgW="1600268" imgH="129600" progId="Equation.3">
                    <p:embed/>
                    <p:pic>
                      <p:nvPicPr>
                        <p:cNvPr id="5018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 y="1901"/>
                          <a:ext cx="2592" cy="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8" name="Rectangle 7"/>
            <p:cNvSpPr>
              <a:spLocks noChangeArrowheads="1"/>
            </p:cNvSpPr>
            <p:nvPr/>
          </p:nvSpPr>
          <p:spPr bwMode="auto">
            <a:xfrm>
              <a:off x="2397" y="1947"/>
              <a:ext cx="246" cy="204"/>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b="1">
                  <a:solidFill>
                    <a:schemeClr val="tx1"/>
                  </a:solidFill>
                  <a:latin typeface="Arial" panose="020B0604020202020204" pitchFamily="34" charset="0"/>
                </a:rPr>
                <a:t>….</a:t>
              </a:r>
            </a:p>
          </p:txBody>
        </p:sp>
      </p:grpSp>
      <p:grpSp>
        <p:nvGrpSpPr>
          <p:cNvPr id="50184" name="Group 11"/>
          <p:cNvGrpSpPr>
            <a:grpSpLocks/>
          </p:cNvGrpSpPr>
          <p:nvPr/>
        </p:nvGrpSpPr>
        <p:grpSpPr bwMode="auto">
          <a:xfrm>
            <a:off x="1209675" y="4406900"/>
            <a:ext cx="3438525" cy="554038"/>
            <a:chOff x="762" y="2776"/>
            <a:chExt cx="2166" cy="349"/>
          </a:xfrm>
        </p:grpSpPr>
        <p:graphicFrame>
          <p:nvGraphicFramePr>
            <p:cNvPr id="50185" name="Object 6"/>
            <p:cNvGraphicFramePr>
              <a:graphicFrameLocks noChangeAspect="1"/>
            </p:cNvGraphicFramePr>
            <p:nvPr/>
          </p:nvGraphicFramePr>
          <p:xfrm>
            <a:off x="762" y="2776"/>
            <a:ext cx="2166" cy="349"/>
          </p:xfrm>
          <a:graphic>
            <a:graphicData uri="http://schemas.openxmlformats.org/presentationml/2006/ole">
              <mc:AlternateContent xmlns:mc="http://schemas.openxmlformats.org/markup-compatibility/2006">
                <mc:Choice xmlns:v="urn:schemas-microsoft-com:vml" Requires="v">
                  <p:oleObj spid="_x0000_s9235" name="Equation" r:id="rId7" imgW="1325812" imgH="129600" progId="Equation.3">
                    <p:embed/>
                  </p:oleObj>
                </mc:Choice>
                <mc:Fallback>
                  <p:oleObj name="Equation" r:id="rId7" imgW="1325812" imgH="129600" progId="Equation.3">
                    <p:embed/>
                    <p:pic>
                      <p:nvPicPr>
                        <p:cNvPr id="50185"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 y="2776"/>
                          <a:ext cx="2166" cy="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6" name="Rectangle 9"/>
            <p:cNvSpPr>
              <a:spLocks noChangeArrowheads="1"/>
            </p:cNvSpPr>
            <p:nvPr/>
          </p:nvSpPr>
          <p:spPr bwMode="auto">
            <a:xfrm>
              <a:off x="1977" y="2840"/>
              <a:ext cx="246" cy="204"/>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b="1">
                  <a:solidFill>
                    <a:schemeClr val="tx1"/>
                  </a:solidFill>
                  <a:latin typeface="Arial" panose="020B0604020202020204" pitchFamily="34" charset="0"/>
                </a:rPr>
                <a:t>….</a:t>
              </a:r>
            </a:p>
          </p:txBody>
        </p:sp>
      </p:grpSp>
    </p:spTree>
    <p:extLst>
      <p:ext uri="{BB962C8B-B14F-4D97-AF65-F5344CB8AC3E}">
        <p14:creationId xmlns:p14="http://schemas.microsoft.com/office/powerpoint/2010/main" val="2172936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0" y="76200"/>
            <a:ext cx="9144000" cy="496888"/>
          </a:xfrm>
        </p:spPr>
        <p:txBody>
          <a:bodyPr/>
          <a:lstStyle/>
          <a:p>
            <a:pPr eaLnBrk="1" hangingPunct="1"/>
            <a:r>
              <a:rPr lang="en-US" altLang="en-US" sz="3200" smtClean="0"/>
              <a:t>Force-Directed Scheduling</a:t>
            </a:r>
          </a:p>
        </p:txBody>
      </p:sp>
      <p:grpSp>
        <p:nvGrpSpPr>
          <p:cNvPr id="51206" name="Group 5"/>
          <p:cNvGrpSpPr>
            <a:grpSpLocks/>
          </p:cNvGrpSpPr>
          <p:nvPr/>
        </p:nvGrpSpPr>
        <p:grpSpPr bwMode="auto">
          <a:xfrm>
            <a:off x="506413" y="1344613"/>
            <a:ext cx="3733800" cy="1484312"/>
            <a:chOff x="23" y="3151"/>
            <a:chExt cx="2352" cy="935"/>
          </a:xfrm>
        </p:grpSpPr>
        <p:sp>
          <p:nvSpPr>
            <p:cNvPr id="51227" name="Line 6"/>
            <p:cNvSpPr>
              <a:spLocks noChangeShapeType="1"/>
            </p:cNvSpPr>
            <p:nvPr/>
          </p:nvSpPr>
          <p:spPr bwMode="auto">
            <a:xfrm>
              <a:off x="542" y="3160"/>
              <a:ext cx="0" cy="6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28" name="Line 7"/>
            <p:cNvSpPr>
              <a:spLocks noChangeShapeType="1"/>
            </p:cNvSpPr>
            <p:nvPr/>
          </p:nvSpPr>
          <p:spPr bwMode="auto">
            <a:xfrm>
              <a:off x="534" y="3769"/>
              <a:ext cx="171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29" name="Line 8"/>
            <p:cNvSpPr>
              <a:spLocks noChangeShapeType="1"/>
            </p:cNvSpPr>
            <p:nvPr/>
          </p:nvSpPr>
          <p:spPr bwMode="auto">
            <a:xfrm>
              <a:off x="534" y="3473"/>
              <a:ext cx="1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30" name="Line 9"/>
            <p:cNvSpPr>
              <a:spLocks noChangeShapeType="1"/>
            </p:cNvSpPr>
            <p:nvPr/>
          </p:nvSpPr>
          <p:spPr bwMode="auto">
            <a:xfrm flipV="1">
              <a:off x="686" y="3320"/>
              <a:ext cx="0" cy="1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31" name="Line 10"/>
            <p:cNvSpPr>
              <a:spLocks noChangeShapeType="1"/>
            </p:cNvSpPr>
            <p:nvPr/>
          </p:nvSpPr>
          <p:spPr bwMode="auto">
            <a:xfrm>
              <a:off x="686" y="3312"/>
              <a:ext cx="3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32" name="Line 11"/>
            <p:cNvSpPr>
              <a:spLocks noChangeShapeType="1"/>
            </p:cNvSpPr>
            <p:nvPr/>
          </p:nvSpPr>
          <p:spPr bwMode="auto">
            <a:xfrm>
              <a:off x="1033" y="3312"/>
              <a:ext cx="0" cy="3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33" name="Line 12"/>
            <p:cNvSpPr>
              <a:spLocks noChangeShapeType="1"/>
            </p:cNvSpPr>
            <p:nvPr/>
          </p:nvSpPr>
          <p:spPr bwMode="auto">
            <a:xfrm>
              <a:off x="1033" y="3625"/>
              <a:ext cx="45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34" name="Line 13"/>
            <p:cNvSpPr>
              <a:spLocks noChangeShapeType="1"/>
            </p:cNvSpPr>
            <p:nvPr/>
          </p:nvSpPr>
          <p:spPr bwMode="auto">
            <a:xfrm flipV="1">
              <a:off x="1491" y="3151"/>
              <a:ext cx="0" cy="4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35" name="Line 14"/>
            <p:cNvSpPr>
              <a:spLocks noChangeShapeType="1"/>
            </p:cNvSpPr>
            <p:nvPr/>
          </p:nvSpPr>
          <p:spPr bwMode="auto">
            <a:xfrm>
              <a:off x="1491" y="3151"/>
              <a:ext cx="2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36" name="Line 15"/>
            <p:cNvSpPr>
              <a:spLocks noChangeShapeType="1"/>
            </p:cNvSpPr>
            <p:nvPr/>
          </p:nvSpPr>
          <p:spPr bwMode="auto">
            <a:xfrm>
              <a:off x="1770" y="3151"/>
              <a:ext cx="0" cy="32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37" name="Line 16"/>
            <p:cNvSpPr>
              <a:spLocks noChangeShapeType="1"/>
            </p:cNvSpPr>
            <p:nvPr/>
          </p:nvSpPr>
          <p:spPr bwMode="auto">
            <a:xfrm>
              <a:off x="1770" y="3473"/>
              <a:ext cx="33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38" name="Line 17"/>
            <p:cNvSpPr>
              <a:spLocks noChangeShapeType="1"/>
            </p:cNvSpPr>
            <p:nvPr/>
          </p:nvSpPr>
          <p:spPr bwMode="auto">
            <a:xfrm flipV="1">
              <a:off x="381" y="3287"/>
              <a:ext cx="0" cy="45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39" name="Line 18"/>
            <p:cNvSpPr>
              <a:spLocks noChangeShapeType="1"/>
            </p:cNvSpPr>
            <p:nvPr/>
          </p:nvSpPr>
          <p:spPr bwMode="auto">
            <a:xfrm>
              <a:off x="601" y="3863"/>
              <a:ext cx="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40" name="Text Box 19"/>
            <p:cNvSpPr txBox="1">
              <a:spLocks noChangeArrowheads="1"/>
            </p:cNvSpPr>
            <p:nvPr/>
          </p:nvSpPr>
          <p:spPr bwMode="auto">
            <a:xfrm>
              <a:off x="284" y="3913"/>
              <a:ext cx="20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Control/Time steps l for type-k FUs/opers</a:t>
              </a:r>
            </a:p>
          </p:txBody>
        </p:sp>
        <p:sp>
          <p:nvSpPr>
            <p:cNvPr id="51241" name="Text Box 20"/>
            <p:cNvSpPr txBox="1">
              <a:spLocks noChangeArrowheads="1"/>
            </p:cNvSpPr>
            <p:nvPr/>
          </p:nvSpPr>
          <p:spPr bwMode="auto">
            <a:xfrm rot="-5400000">
              <a:off x="-83" y="3427"/>
              <a:ext cx="410"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lnSpc>
                  <a:spcPct val="90000"/>
                </a:lnSpc>
                <a:spcBef>
                  <a:spcPct val="0"/>
                </a:spcBef>
                <a:buClrTx/>
                <a:buFontTx/>
                <a:buNone/>
              </a:pPr>
              <a:r>
                <a:rPr lang="en-US" altLang="en-US" sz="1600">
                  <a:solidFill>
                    <a:schemeClr val="tx1"/>
                  </a:solidFill>
                  <a:latin typeface="Lucida Sans Unicode" panose="020B0602030504020204" pitchFamily="34" charset="0"/>
                </a:rPr>
                <a:t>q</a:t>
              </a:r>
              <a:r>
                <a:rPr lang="en-US" altLang="en-US" sz="1600" baseline="-10000">
                  <a:solidFill>
                    <a:schemeClr val="tx1"/>
                  </a:solidFill>
                  <a:latin typeface="Lucida Sans Unicode" panose="020B0602030504020204" pitchFamily="34" charset="0"/>
                </a:rPr>
                <a:t>k</a:t>
              </a:r>
              <a:r>
                <a:rPr lang="en-US" altLang="en-US" sz="1600">
                  <a:solidFill>
                    <a:schemeClr val="tx1"/>
                  </a:solidFill>
                  <a:latin typeface="Lucida Sans Unicode" panose="020B0602030504020204" pitchFamily="34" charset="0"/>
                </a:rPr>
                <a:t>(l).</a:t>
              </a:r>
            </a:p>
          </p:txBody>
        </p:sp>
      </p:grpSp>
      <p:grpSp>
        <p:nvGrpSpPr>
          <p:cNvPr id="51207" name="Group 21"/>
          <p:cNvGrpSpPr>
            <a:grpSpLocks/>
          </p:cNvGrpSpPr>
          <p:nvPr/>
        </p:nvGrpSpPr>
        <p:grpSpPr bwMode="auto">
          <a:xfrm>
            <a:off x="4856163" y="1352550"/>
            <a:ext cx="3735387" cy="1470025"/>
            <a:chOff x="2763" y="3156"/>
            <a:chExt cx="2353" cy="926"/>
          </a:xfrm>
        </p:grpSpPr>
        <p:sp>
          <p:nvSpPr>
            <p:cNvPr id="51212" name="Line 22"/>
            <p:cNvSpPr>
              <a:spLocks noChangeShapeType="1"/>
            </p:cNvSpPr>
            <p:nvPr/>
          </p:nvSpPr>
          <p:spPr bwMode="auto">
            <a:xfrm>
              <a:off x="3282" y="3156"/>
              <a:ext cx="0" cy="6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13" name="Line 23"/>
            <p:cNvSpPr>
              <a:spLocks noChangeShapeType="1"/>
            </p:cNvSpPr>
            <p:nvPr/>
          </p:nvSpPr>
          <p:spPr bwMode="auto">
            <a:xfrm>
              <a:off x="3274" y="3765"/>
              <a:ext cx="171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14" name="Line 24"/>
            <p:cNvSpPr>
              <a:spLocks noChangeShapeType="1"/>
            </p:cNvSpPr>
            <p:nvPr/>
          </p:nvSpPr>
          <p:spPr bwMode="auto">
            <a:xfrm>
              <a:off x="3274" y="3469"/>
              <a:ext cx="1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15" name="Line 25"/>
            <p:cNvSpPr>
              <a:spLocks noChangeShapeType="1"/>
            </p:cNvSpPr>
            <p:nvPr/>
          </p:nvSpPr>
          <p:spPr bwMode="auto">
            <a:xfrm flipV="1">
              <a:off x="3426" y="3316"/>
              <a:ext cx="0" cy="1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16" name="Line 26"/>
            <p:cNvSpPr>
              <a:spLocks noChangeShapeType="1"/>
            </p:cNvSpPr>
            <p:nvPr/>
          </p:nvSpPr>
          <p:spPr bwMode="auto">
            <a:xfrm>
              <a:off x="3426" y="3308"/>
              <a:ext cx="3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17" name="Line 27"/>
            <p:cNvSpPr>
              <a:spLocks noChangeShapeType="1"/>
            </p:cNvSpPr>
            <p:nvPr/>
          </p:nvSpPr>
          <p:spPr bwMode="auto">
            <a:xfrm>
              <a:off x="4510" y="3453"/>
              <a:ext cx="33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18" name="Line 28"/>
            <p:cNvSpPr>
              <a:spLocks noChangeShapeType="1"/>
            </p:cNvSpPr>
            <p:nvPr/>
          </p:nvSpPr>
          <p:spPr bwMode="auto">
            <a:xfrm flipV="1">
              <a:off x="3121" y="3283"/>
              <a:ext cx="0" cy="45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19" name="Line 29"/>
            <p:cNvSpPr>
              <a:spLocks noChangeShapeType="1"/>
            </p:cNvSpPr>
            <p:nvPr/>
          </p:nvSpPr>
          <p:spPr bwMode="auto">
            <a:xfrm>
              <a:off x="3341" y="3859"/>
              <a:ext cx="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20" name="Text Box 30"/>
            <p:cNvSpPr txBox="1">
              <a:spLocks noChangeArrowheads="1"/>
            </p:cNvSpPr>
            <p:nvPr/>
          </p:nvSpPr>
          <p:spPr bwMode="auto">
            <a:xfrm>
              <a:off x="3025" y="3909"/>
              <a:ext cx="20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200">
                  <a:solidFill>
                    <a:schemeClr val="tx1"/>
                  </a:solidFill>
                  <a:latin typeface="Lucida Sans Unicode" panose="020B0602030504020204" pitchFamily="34" charset="0"/>
                </a:rPr>
                <a:t>Control/Time steps l for type-k FUs/opers</a:t>
              </a:r>
            </a:p>
          </p:txBody>
        </p:sp>
        <p:sp>
          <p:nvSpPr>
            <p:cNvPr id="51221" name="Text Box 31"/>
            <p:cNvSpPr txBox="1">
              <a:spLocks noChangeArrowheads="1"/>
            </p:cNvSpPr>
            <p:nvPr/>
          </p:nvSpPr>
          <p:spPr bwMode="auto">
            <a:xfrm rot="-5400000">
              <a:off x="2682" y="3425"/>
              <a:ext cx="360"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lnSpc>
                  <a:spcPct val="90000"/>
                </a:lnSpc>
                <a:spcBef>
                  <a:spcPct val="0"/>
                </a:spcBef>
                <a:buClrTx/>
                <a:buFontTx/>
                <a:buNone/>
              </a:pPr>
              <a:r>
                <a:rPr lang="en-US" altLang="en-US" sz="1600">
                  <a:solidFill>
                    <a:schemeClr val="tx1"/>
                  </a:solidFill>
                  <a:latin typeface="Lucida Sans Unicode" panose="020B0602030504020204" pitchFamily="34" charset="0"/>
                </a:rPr>
                <a:t>q</a:t>
              </a:r>
              <a:r>
                <a:rPr lang="en-US" altLang="en-US" sz="1400" baseline="-10000">
                  <a:solidFill>
                    <a:schemeClr val="tx1"/>
                  </a:solidFill>
                  <a:latin typeface="Lucida Sans Unicode" panose="020B0602030504020204" pitchFamily="34" charset="0"/>
                </a:rPr>
                <a:t>k</a:t>
              </a:r>
              <a:r>
                <a:rPr lang="en-US" altLang="en-US" sz="1600">
                  <a:solidFill>
                    <a:schemeClr val="tx1"/>
                  </a:solidFill>
                  <a:latin typeface="Lucida Sans Unicode" panose="020B0602030504020204" pitchFamily="34" charset="0"/>
                </a:rPr>
                <a:t>(l)</a:t>
              </a:r>
            </a:p>
          </p:txBody>
        </p:sp>
        <p:sp>
          <p:nvSpPr>
            <p:cNvPr id="51222" name="Line 32"/>
            <p:cNvSpPr>
              <a:spLocks noChangeShapeType="1"/>
            </p:cNvSpPr>
            <p:nvPr/>
          </p:nvSpPr>
          <p:spPr bwMode="auto">
            <a:xfrm flipV="1">
              <a:off x="3778" y="3304"/>
              <a:ext cx="0" cy="1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23" name="Line 33"/>
            <p:cNvSpPr>
              <a:spLocks noChangeShapeType="1"/>
            </p:cNvSpPr>
            <p:nvPr/>
          </p:nvSpPr>
          <p:spPr bwMode="auto">
            <a:xfrm>
              <a:off x="3778" y="3447"/>
              <a:ext cx="2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24" name="Line 34"/>
            <p:cNvSpPr>
              <a:spLocks noChangeShapeType="1"/>
            </p:cNvSpPr>
            <p:nvPr/>
          </p:nvSpPr>
          <p:spPr bwMode="auto">
            <a:xfrm>
              <a:off x="4040" y="3304"/>
              <a:ext cx="45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25" name="Line 35"/>
            <p:cNvSpPr>
              <a:spLocks noChangeShapeType="1"/>
            </p:cNvSpPr>
            <p:nvPr/>
          </p:nvSpPr>
          <p:spPr bwMode="auto">
            <a:xfrm flipV="1">
              <a:off x="4035" y="3300"/>
              <a:ext cx="0" cy="1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26" name="Line 36"/>
            <p:cNvSpPr>
              <a:spLocks noChangeShapeType="1"/>
            </p:cNvSpPr>
            <p:nvPr/>
          </p:nvSpPr>
          <p:spPr bwMode="auto">
            <a:xfrm flipV="1">
              <a:off x="4505" y="3301"/>
              <a:ext cx="0" cy="1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51208" name="AutoShape 37"/>
          <p:cNvSpPr>
            <a:spLocks noChangeArrowheads="1"/>
          </p:cNvSpPr>
          <p:nvPr/>
        </p:nvSpPr>
        <p:spPr bwMode="auto">
          <a:xfrm>
            <a:off x="4167188" y="1692275"/>
            <a:ext cx="644525" cy="242888"/>
          </a:xfrm>
          <a:prstGeom prst="rightArrow">
            <a:avLst>
              <a:gd name="adj1" fmla="val 50000"/>
              <a:gd name="adj2" fmla="val 6634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51209" name="Text Box 38"/>
          <p:cNvSpPr txBox="1">
            <a:spLocks noChangeArrowheads="1"/>
          </p:cNvSpPr>
          <p:nvPr/>
        </p:nvSpPr>
        <p:spPr bwMode="auto">
          <a:xfrm>
            <a:off x="180975" y="2805113"/>
            <a:ext cx="4471988"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a:solidFill>
                  <a:schemeClr val="tx1"/>
                </a:solidFill>
                <a:latin typeface="Lucida Sans Unicode" panose="020B0602030504020204" pitchFamily="34" charset="0"/>
              </a:rPr>
              <a:t>(a) A very non-uniform ave. “occupancy rates” q</a:t>
            </a:r>
            <a:r>
              <a:rPr lang="en-US" altLang="en-US" sz="1400" baseline="-10000">
                <a:solidFill>
                  <a:schemeClr val="tx1"/>
                </a:solidFill>
                <a:latin typeface="Lucida Sans Unicode" panose="020B0602030504020204" pitchFamily="34" charset="0"/>
              </a:rPr>
              <a:t>k</a:t>
            </a:r>
            <a:r>
              <a:rPr lang="en-US" altLang="en-US" sz="1400">
                <a:solidFill>
                  <a:schemeClr val="tx1"/>
                </a:solidFill>
                <a:latin typeface="Lucida Sans Unicode" panose="020B0602030504020204" pitchFamily="34" charset="0"/>
              </a:rPr>
              <a:t>(l).</a:t>
            </a:r>
            <a:r>
              <a:rPr lang="en-US" altLang="en-US" sz="1200">
                <a:solidFill>
                  <a:schemeClr val="tx1"/>
                </a:solidFill>
                <a:latin typeface="Lucida Sans Unicode" panose="020B0602030504020204" pitchFamily="34" charset="0"/>
              </a:rPr>
              <a:t> </a:t>
            </a:r>
            <a:r>
              <a:rPr lang="en-US" altLang="en-US" sz="1400">
                <a:solidFill>
                  <a:schemeClr val="tx1"/>
                </a:solidFill>
                <a:latin typeface="Lucida Sans Unicode" panose="020B0602030504020204" pitchFamily="34" charset="0"/>
              </a:rPr>
              <a:t>of diff. time steps for type-k opers.  </a:t>
            </a:r>
            <a:r>
              <a:rPr lang="en-US" altLang="en-US" sz="1400">
                <a:solidFill>
                  <a:schemeClr val="tx1"/>
                </a:solidFill>
                <a:latin typeface="Lucida Sans Unicode" panose="020B0602030504020204" pitchFamily="34" charset="0"/>
                <a:sym typeface="Wingdings" panose="05000000000000000000" pitchFamily="2" charset="2"/>
              </a:rPr>
              <a:t> more congestion in time step  more FUs needed to solve the problem in a given time (bad for MR-LCS). Note how this alleviates the jamming effects is asap, alap as well as list scheduling for MR-LCS. It also means that for a given res. constraint, the congested time steps will need to be “spread out” into more time steps   more the peak pr congestion on a time step being spread out, more the time for opers to complete (bad for ML-RCS)</a:t>
            </a:r>
          </a:p>
        </p:txBody>
      </p:sp>
      <p:sp>
        <p:nvSpPr>
          <p:cNvPr id="51210" name="Text Box 40"/>
          <p:cNvSpPr txBox="1">
            <a:spLocks noChangeArrowheads="1"/>
          </p:cNvSpPr>
          <p:nvPr/>
        </p:nvSpPr>
        <p:spPr bwMode="auto">
          <a:xfrm>
            <a:off x="4778375" y="3049588"/>
            <a:ext cx="41767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400">
                <a:solidFill>
                  <a:schemeClr val="tx1"/>
                </a:solidFill>
                <a:latin typeface="Lucida Sans Unicode" panose="020B0602030504020204" pitchFamily="34" charset="0"/>
              </a:rPr>
              <a:t>(b) A more uniform ave. “occupancy rates” q</a:t>
            </a:r>
            <a:r>
              <a:rPr lang="en-US" altLang="en-US" sz="1400" baseline="-10000">
                <a:solidFill>
                  <a:schemeClr val="tx1"/>
                </a:solidFill>
                <a:latin typeface="Lucida Sans Unicode" panose="020B0602030504020204" pitchFamily="34" charset="0"/>
              </a:rPr>
              <a:t>k</a:t>
            </a:r>
            <a:r>
              <a:rPr lang="en-US" altLang="en-US" sz="1400">
                <a:solidFill>
                  <a:schemeClr val="tx1"/>
                </a:solidFill>
                <a:latin typeface="Lucida Sans Unicode" panose="020B0602030504020204" pitchFamily="34" charset="0"/>
              </a:rPr>
              <a:t>(l). of diff.</a:t>
            </a:r>
            <a:r>
              <a:rPr lang="en-US" altLang="en-US" sz="1400">
                <a:solidFill>
                  <a:schemeClr val="tx1"/>
                </a:solidFill>
                <a:latin typeface="Lucida Sans Unicode" panose="020B0602030504020204" pitchFamily="34" charset="0"/>
                <a:sym typeface="Wingdings" panose="05000000000000000000" pitchFamily="2" charset="2"/>
              </a:rPr>
              <a:t> time steps for type-k opers. that alleviates both of the problems stated for a highly non-uniform distribution</a:t>
            </a:r>
          </a:p>
        </p:txBody>
      </p:sp>
      <p:sp>
        <p:nvSpPr>
          <p:cNvPr id="51211" name="Text Box 41"/>
          <p:cNvSpPr txBox="1">
            <a:spLocks noChangeArrowheads="1"/>
          </p:cNvSpPr>
          <p:nvPr/>
        </p:nvSpPr>
        <p:spPr bwMode="auto">
          <a:xfrm>
            <a:off x="177800" y="5408613"/>
            <a:ext cx="86280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en-US" altLang="en-US" sz="1600">
                <a:solidFill>
                  <a:schemeClr val="tx1"/>
                </a:solidFill>
                <a:latin typeface="Arial" panose="020B0604020202020204" pitchFamily="34" charset="0"/>
              </a:rPr>
              <a:t> The main idea of FD scheduling is to schedule in a way that gradually transforms a highly non-uniform time-step occupancy rate distribution to a more uniform one. This is accomplished by scheduling opers in time slots (within their mobility range) that has the least force (max. reduction of non-uniformity) for them and their child/successor opers.</a:t>
            </a:r>
          </a:p>
        </p:txBody>
      </p:sp>
    </p:spTree>
    <p:extLst>
      <p:ext uri="{BB962C8B-B14F-4D97-AF65-F5344CB8AC3E}">
        <p14:creationId xmlns:p14="http://schemas.microsoft.com/office/powerpoint/2010/main" val="3811029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150938" y="214313"/>
            <a:ext cx="7993062" cy="693737"/>
          </a:xfrm>
        </p:spPr>
        <p:txBody>
          <a:bodyPr/>
          <a:lstStyle/>
          <a:p>
            <a:pPr eaLnBrk="1" hangingPunct="1"/>
            <a:r>
              <a:rPr lang="en-US" altLang="en-US" dirty="0" smtClean="0"/>
              <a:t>Behavioral Optimization</a:t>
            </a:r>
          </a:p>
        </p:txBody>
      </p:sp>
      <p:sp>
        <p:nvSpPr>
          <p:cNvPr id="6149" name="Rectangle 3"/>
          <p:cNvSpPr>
            <a:spLocks noGrp="1" noChangeArrowheads="1"/>
          </p:cNvSpPr>
          <p:nvPr>
            <p:ph type="body" idx="1"/>
          </p:nvPr>
        </p:nvSpPr>
        <p:spPr>
          <a:xfrm>
            <a:off x="381000" y="1268760"/>
            <a:ext cx="8871520" cy="5360640"/>
          </a:xfrm>
        </p:spPr>
        <p:txBody>
          <a:bodyPr/>
          <a:lstStyle/>
          <a:p>
            <a:pPr eaLnBrk="1" hangingPunct="1">
              <a:lnSpc>
                <a:spcPct val="90000"/>
              </a:lnSpc>
            </a:pPr>
            <a:r>
              <a:rPr lang="en-US" altLang="en-US" dirty="0" smtClean="0"/>
              <a:t>Techniques used in software compilation</a:t>
            </a:r>
          </a:p>
          <a:p>
            <a:pPr lvl="1" eaLnBrk="1" hangingPunct="1">
              <a:lnSpc>
                <a:spcPct val="90000"/>
              </a:lnSpc>
            </a:pPr>
            <a:r>
              <a:rPr lang="en-US" altLang="en-US" sz="2000" dirty="0" smtClean="0"/>
              <a:t>Expression tree height reduction</a:t>
            </a:r>
          </a:p>
          <a:p>
            <a:pPr lvl="1" eaLnBrk="1" hangingPunct="1">
              <a:lnSpc>
                <a:spcPct val="90000"/>
              </a:lnSpc>
            </a:pPr>
            <a:r>
              <a:rPr lang="en-US" altLang="en-US" sz="2000" dirty="0" smtClean="0"/>
              <a:t>Constant and variable propagation</a:t>
            </a:r>
          </a:p>
          <a:p>
            <a:pPr lvl="1" eaLnBrk="1" hangingPunct="1">
              <a:lnSpc>
                <a:spcPct val="90000"/>
              </a:lnSpc>
            </a:pPr>
            <a:r>
              <a:rPr lang="en-US" altLang="en-US" sz="2000" dirty="0" smtClean="0"/>
              <a:t>Common sub-expression elimination:</a:t>
            </a:r>
          </a:p>
          <a:p>
            <a:pPr lvl="1" eaLnBrk="1" hangingPunct="1">
              <a:lnSpc>
                <a:spcPct val="90000"/>
              </a:lnSpc>
              <a:buFont typeface="Wingdings" panose="05000000000000000000" pitchFamily="2" charset="2"/>
              <a:buNone/>
            </a:pPr>
            <a:r>
              <a:rPr lang="en-US" altLang="en-US" sz="2000" dirty="0" smtClean="0"/>
              <a:t>(e.g., x = (</a:t>
            </a:r>
            <a:r>
              <a:rPr lang="en-US" altLang="en-US" sz="2000" dirty="0" err="1" smtClean="0"/>
              <a:t>a+b</a:t>
            </a:r>
            <a:r>
              <a:rPr lang="en-US" altLang="en-US" sz="2000" dirty="0" smtClean="0"/>
              <a:t>)*(</a:t>
            </a:r>
            <a:r>
              <a:rPr lang="en-US" altLang="en-US" sz="2000" dirty="0" err="1" smtClean="0"/>
              <a:t>c+d</a:t>
            </a:r>
            <a:r>
              <a:rPr lang="en-US" altLang="en-US" sz="2000" dirty="0" smtClean="0"/>
              <a:t>) + </a:t>
            </a:r>
            <a:r>
              <a:rPr lang="en-US" altLang="en-US" sz="2000" dirty="0" err="1" smtClean="0"/>
              <a:t>c+d+e</a:t>
            </a:r>
            <a:r>
              <a:rPr lang="en-US" altLang="en-US" sz="2000" dirty="0" smtClean="0"/>
              <a:t> </a:t>
            </a:r>
            <a:r>
              <a:rPr lang="en-US" altLang="en-US" sz="2000" dirty="0" smtClean="0">
                <a:sym typeface="Wingdings" panose="05000000000000000000" pitchFamily="2" charset="2"/>
              </a:rPr>
              <a:t> g = </a:t>
            </a:r>
            <a:r>
              <a:rPr lang="en-US" altLang="en-US" sz="2000" dirty="0" err="1" smtClean="0">
                <a:sym typeface="Wingdings" panose="05000000000000000000" pitchFamily="2" charset="2"/>
              </a:rPr>
              <a:t>c+d</a:t>
            </a:r>
            <a:r>
              <a:rPr lang="en-US" altLang="en-US" sz="2000" dirty="0" smtClean="0">
                <a:sym typeface="Wingdings" panose="05000000000000000000" pitchFamily="2" charset="2"/>
              </a:rPr>
              <a:t>; x = (</a:t>
            </a:r>
            <a:r>
              <a:rPr lang="en-US" altLang="en-US" sz="2000" dirty="0" err="1" smtClean="0">
                <a:sym typeface="Wingdings" panose="05000000000000000000" pitchFamily="2" charset="2"/>
              </a:rPr>
              <a:t>a+b</a:t>
            </a:r>
            <a:r>
              <a:rPr lang="en-US" altLang="en-US" sz="2000" dirty="0" smtClean="0">
                <a:sym typeface="Wingdings" panose="05000000000000000000" pitchFamily="2" charset="2"/>
              </a:rPr>
              <a:t>)*g + </a:t>
            </a:r>
            <a:r>
              <a:rPr lang="en-US" altLang="en-US" sz="2000" dirty="0" err="1" smtClean="0">
                <a:sym typeface="Wingdings" panose="05000000000000000000" pitchFamily="2" charset="2"/>
              </a:rPr>
              <a:t>g+e</a:t>
            </a:r>
            <a:endParaRPr lang="en-US" altLang="en-US" sz="2000" dirty="0" smtClean="0"/>
          </a:p>
          <a:p>
            <a:pPr lvl="1" eaLnBrk="1" hangingPunct="1">
              <a:lnSpc>
                <a:spcPct val="90000"/>
              </a:lnSpc>
            </a:pPr>
            <a:r>
              <a:rPr lang="en-US" altLang="en-US" sz="2000" dirty="0" smtClean="0"/>
              <a:t>Dead-code elimination</a:t>
            </a:r>
          </a:p>
          <a:p>
            <a:pPr lvl="1" eaLnBrk="1" hangingPunct="1">
              <a:lnSpc>
                <a:spcPct val="90000"/>
              </a:lnSpc>
            </a:pPr>
            <a:r>
              <a:rPr lang="en-US" altLang="en-US" sz="2000" dirty="0" smtClean="0"/>
              <a:t>Operator strength/complexity reduction (e.g., </a:t>
            </a:r>
            <a:r>
              <a:rPr lang="en-US" altLang="en-US" sz="2000" dirty="0" smtClean="0">
                <a:solidFill>
                  <a:schemeClr val="folHlink"/>
                </a:solidFill>
                <a:latin typeface="Lucida Sans Unicode" panose="020B0602030504020204" pitchFamily="34" charset="0"/>
              </a:rPr>
              <a:t>*4</a:t>
            </a:r>
            <a:r>
              <a:rPr lang="en-US" altLang="en-US" sz="2000" dirty="0" smtClean="0"/>
              <a:t> </a:t>
            </a:r>
            <a:r>
              <a:rPr lang="en-US" altLang="en-US" sz="2000" dirty="0" smtClean="0">
                <a:sym typeface="Wingdings" panose="05000000000000000000" pitchFamily="2" charset="2"/>
              </a:rPr>
              <a:t> </a:t>
            </a:r>
            <a:r>
              <a:rPr lang="en-US" altLang="en-US" sz="2000" dirty="0" smtClean="0">
                <a:solidFill>
                  <a:schemeClr val="folHlink"/>
                </a:solidFill>
                <a:latin typeface="Lucida Sans Unicode" panose="020B0602030504020204" pitchFamily="34" charset="0"/>
                <a:sym typeface="Wingdings" panose="05000000000000000000" pitchFamily="2" charset="2"/>
              </a:rPr>
              <a:t>&lt;&lt; 2</a:t>
            </a:r>
            <a:r>
              <a:rPr lang="en-US" altLang="en-US" sz="2000" dirty="0" smtClean="0">
                <a:sym typeface="Wingdings" panose="05000000000000000000" pitchFamily="2" charset="2"/>
              </a:rPr>
              <a:t>)</a:t>
            </a:r>
          </a:p>
          <a:p>
            <a:pPr eaLnBrk="1" hangingPunct="1">
              <a:lnSpc>
                <a:spcPct val="90000"/>
              </a:lnSpc>
            </a:pPr>
            <a:r>
              <a:rPr lang="en-US" altLang="en-US" dirty="0" smtClean="0"/>
              <a:t>Typical Hardware transformations</a:t>
            </a:r>
          </a:p>
          <a:p>
            <a:pPr lvl="1" eaLnBrk="1" hangingPunct="1">
              <a:lnSpc>
                <a:spcPct val="90000"/>
              </a:lnSpc>
            </a:pPr>
            <a:r>
              <a:rPr lang="en-US" altLang="en-US" dirty="0" smtClean="0"/>
              <a:t>Conditional expansion</a:t>
            </a:r>
          </a:p>
          <a:p>
            <a:pPr lvl="2" eaLnBrk="1" hangingPunct="1">
              <a:lnSpc>
                <a:spcPct val="90000"/>
              </a:lnSpc>
            </a:pPr>
            <a:r>
              <a:rPr lang="en-US" altLang="en-US" dirty="0" smtClean="0"/>
              <a:t>If (c) then x=A else x=B</a:t>
            </a:r>
            <a:br>
              <a:rPr lang="en-US" altLang="en-US" dirty="0" smtClean="0"/>
            </a:br>
            <a:r>
              <a:rPr lang="en-US" altLang="en-US" dirty="0" smtClean="0">
                <a:sym typeface="Wingdings" panose="05000000000000000000" pitchFamily="2" charset="2"/>
              </a:rPr>
              <a:t> If c not computable at t, but A, B are, then to reduce latency, compute A and B in parallel, then comp. x=(C)?A:B</a:t>
            </a:r>
          </a:p>
          <a:p>
            <a:pPr lvl="1" eaLnBrk="1" hangingPunct="1">
              <a:lnSpc>
                <a:spcPct val="90000"/>
              </a:lnSpc>
            </a:pPr>
            <a:r>
              <a:rPr lang="en-US" altLang="en-US" dirty="0" smtClean="0"/>
              <a:t>Loop expansion</a:t>
            </a:r>
          </a:p>
          <a:p>
            <a:pPr lvl="2" eaLnBrk="1" hangingPunct="1">
              <a:lnSpc>
                <a:spcPct val="90000"/>
              </a:lnSpc>
            </a:pPr>
            <a:r>
              <a:rPr lang="en-US" altLang="en-US" dirty="0" smtClean="0"/>
              <a:t>Instead of three iterations of a loop, replicate the loop body three times—this eliminates </a:t>
            </a:r>
            <a:r>
              <a:rPr lang="en-US" altLang="en-US" dirty="0" err="1" smtClean="0"/>
              <a:t>fsm</a:t>
            </a:r>
            <a:r>
              <a:rPr lang="en-US" altLang="en-US" dirty="0" smtClean="0"/>
              <a:t> control (simplifying this) and sometimes allows for more parallelism (when no inter-iteration dependency)</a:t>
            </a:r>
          </a:p>
        </p:txBody>
      </p:sp>
      <p:grpSp>
        <p:nvGrpSpPr>
          <p:cNvPr id="6150" name="Group 13"/>
          <p:cNvGrpSpPr>
            <a:grpSpLocks/>
          </p:cNvGrpSpPr>
          <p:nvPr/>
        </p:nvGrpSpPr>
        <p:grpSpPr bwMode="auto">
          <a:xfrm>
            <a:off x="6999732" y="3501008"/>
            <a:ext cx="1508125" cy="1219200"/>
            <a:chOff x="4473" y="2688"/>
            <a:chExt cx="950" cy="768"/>
          </a:xfrm>
        </p:grpSpPr>
        <p:sp>
          <p:nvSpPr>
            <p:cNvPr id="6151" name="Line 5"/>
            <p:cNvSpPr>
              <a:spLocks noChangeShapeType="1"/>
            </p:cNvSpPr>
            <p:nvPr/>
          </p:nvSpPr>
          <p:spPr bwMode="auto">
            <a:xfrm flipH="1">
              <a:off x="4656" y="3072"/>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52" name="Line 6"/>
            <p:cNvSpPr>
              <a:spLocks noChangeShapeType="1"/>
            </p:cNvSpPr>
            <p:nvPr/>
          </p:nvSpPr>
          <p:spPr bwMode="auto">
            <a:xfrm flipH="1">
              <a:off x="4656" y="3312"/>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53" name="Line 7"/>
            <p:cNvSpPr>
              <a:spLocks noChangeShapeType="1"/>
            </p:cNvSpPr>
            <p:nvPr/>
          </p:nvSpPr>
          <p:spPr bwMode="auto">
            <a:xfrm>
              <a:off x="5040" y="3216"/>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54" name="AutoShape 4"/>
            <p:cNvSpPr>
              <a:spLocks noChangeArrowheads="1"/>
            </p:cNvSpPr>
            <p:nvPr/>
          </p:nvSpPr>
          <p:spPr bwMode="auto">
            <a:xfrm rot="-5400000">
              <a:off x="4704" y="3096"/>
              <a:ext cx="528"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55" name="Line 8"/>
            <p:cNvSpPr>
              <a:spLocks noChangeShapeType="1"/>
            </p:cNvSpPr>
            <p:nvPr/>
          </p:nvSpPr>
          <p:spPr bwMode="auto">
            <a:xfrm flipV="1">
              <a:off x="4992" y="2880"/>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56" name="Text Box 9"/>
            <p:cNvSpPr txBox="1">
              <a:spLocks noChangeArrowheads="1"/>
            </p:cNvSpPr>
            <p:nvPr/>
          </p:nvSpPr>
          <p:spPr bwMode="auto">
            <a:xfrm>
              <a:off x="4487" y="2966"/>
              <a:ext cx="11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A</a:t>
              </a:r>
            </a:p>
          </p:txBody>
        </p:sp>
        <p:sp>
          <p:nvSpPr>
            <p:cNvPr id="6157" name="Text Box 10"/>
            <p:cNvSpPr txBox="1">
              <a:spLocks noChangeArrowheads="1"/>
            </p:cNvSpPr>
            <p:nvPr/>
          </p:nvSpPr>
          <p:spPr bwMode="auto">
            <a:xfrm>
              <a:off x="4473" y="3216"/>
              <a:ext cx="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B</a:t>
              </a:r>
            </a:p>
          </p:txBody>
        </p:sp>
        <p:sp>
          <p:nvSpPr>
            <p:cNvPr id="6158" name="Text Box 11"/>
            <p:cNvSpPr txBox="1">
              <a:spLocks noChangeArrowheads="1"/>
            </p:cNvSpPr>
            <p:nvPr/>
          </p:nvSpPr>
          <p:spPr bwMode="auto">
            <a:xfrm>
              <a:off x="5325" y="3120"/>
              <a:ext cx="9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x</a:t>
              </a:r>
            </a:p>
          </p:txBody>
        </p:sp>
        <p:sp>
          <p:nvSpPr>
            <p:cNvPr id="6159" name="Text Box 12"/>
            <p:cNvSpPr txBox="1">
              <a:spLocks noChangeArrowheads="1"/>
            </p:cNvSpPr>
            <p:nvPr/>
          </p:nvSpPr>
          <p:spPr bwMode="auto">
            <a:xfrm>
              <a:off x="4952" y="2688"/>
              <a:ext cx="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000">
                  <a:solidFill>
                    <a:schemeClr val="tx1"/>
                  </a:solidFill>
                  <a:latin typeface="Lucida Sans Unicode" panose="020B0602030504020204" pitchFamily="34" charset="0"/>
                </a:rPr>
                <a:t>c</a:t>
              </a:r>
            </a:p>
          </p:txBody>
        </p:sp>
      </p:grpSp>
    </p:spTree>
    <p:extLst>
      <p:ext uri="{BB962C8B-B14F-4D97-AF65-F5344CB8AC3E}">
        <p14:creationId xmlns:p14="http://schemas.microsoft.com/office/powerpoint/2010/main" val="18606051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pPr eaLnBrk="1" hangingPunct="1"/>
            <a:r>
              <a:rPr lang="en-US" altLang="en-US" smtClean="0"/>
              <a:t>Example: MR-LCS, </a:t>
            </a:r>
            <a:r>
              <a:rPr lang="en-US" altLang="en-US" smtClean="0">
                <a:latin typeface="Symbol" panose="05050102010706020507" pitchFamily="18" charset="2"/>
              </a:rPr>
              <a:t>l</a:t>
            </a:r>
            <a:r>
              <a:rPr lang="en-US" altLang="en-US" smtClean="0"/>
              <a:t> = 4</a:t>
            </a:r>
          </a:p>
        </p:txBody>
      </p:sp>
      <p:grpSp>
        <p:nvGrpSpPr>
          <p:cNvPr id="52229" name="Group 3"/>
          <p:cNvGrpSpPr>
            <a:grpSpLocks/>
          </p:cNvGrpSpPr>
          <p:nvPr/>
        </p:nvGrpSpPr>
        <p:grpSpPr bwMode="auto">
          <a:xfrm>
            <a:off x="2575123" y="3763888"/>
            <a:ext cx="4343400" cy="2971800"/>
            <a:chOff x="1680" y="1968"/>
            <a:chExt cx="2736" cy="2016"/>
          </a:xfrm>
        </p:grpSpPr>
        <p:sp>
          <p:nvSpPr>
            <p:cNvPr id="52246" name="Oval 4"/>
            <p:cNvSpPr>
              <a:spLocks noChangeArrowheads="1"/>
            </p:cNvSpPr>
            <p:nvPr/>
          </p:nvSpPr>
          <p:spPr bwMode="auto">
            <a:xfrm>
              <a:off x="4017" y="2427"/>
              <a:ext cx="195" cy="209"/>
            </a:xfrm>
            <a:prstGeom prst="ellipse">
              <a:avLst/>
            </a:prstGeom>
            <a:solidFill>
              <a:schemeClr va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52247" name="Oval 5"/>
            <p:cNvSpPr>
              <a:spLocks noChangeArrowheads="1"/>
            </p:cNvSpPr>
            <p:nvPr/>
          </p:nvSpPr>
          <p:spPr bwMode="auto">
            <a:xfrm>
              <a:off x="2888" y="1968"/>
              <a:ext cx="311" cy="209"/>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NOP</a:t>
              </a:r>
            </a:p>
          </p:txBody>
        </p:sp>
        <p:sp>
          <p:nvSpPr>
            <p:cNvPr id="52248" name="Oval 6"/>
            <p:cNvSpPr>
              <a:spLocks noChangeArrowheads="1"/>
            </p:cNvSpPr>
            <p:nvPr/>
          </p:nvSpPr>
          <p:spPr bwMode="auto">
            <a:xfrm>
              <a:off x="3511" y="2427"/>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52249" name="Oval 7"/>
            <p:cNvSpPr>
              <a:spLocks noChangeArrowheads="1"/>
            </p:cNvSpPr>
            <p:nvPr/>
          </p:nvSpPr>
          <p:spPr bwMode="auto">
            <a:xfrm>
              <a:off x="2927" y="2427"/>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52250" name="Oval 8"/>
            <p:cNvSpPr>
              <a:spLocks noChangeArrowheads="1"/>
            </p:cNvSpPr>
            <p:nvPr/>
          </p:nvSpPr>
          <p:spPr bwMode="auto">
            <a:xfrm>
              <a:off x="2381" y="2427"/>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52251" name="Oval 9"/>
            <p:cNvSpPr>
              <a:spLocks noChangeArrowheads="1"/>
            </p:cNvSpPr>
            <p:nvPr/>
          </p:nvSpPr>
          <p:spPr bwMode="auto">
            <a:xfrm>
              <a:off x="1914" y="2427"/>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52252" name="Oval 10"/>
            <p:cNvSpPr>
              <a:spLocks noChangeArrowheads="1"/>
            </p:cNvSpPr>
            <p:nvPr/>
          </p:nvSpPr>
          <p:spPr bwMode="auto">
            <a:xfrm>
              <a:off x="2109" y="2761"/>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52253" name="Oval 11"/>
            <p:cNvSpPr>
              <a:spLocks noChangeArrowheads="1"/>
            </p:cNvSpPr>
            <p:nvPr/>
          </p:nvSpPr>
          <p:spPr bwMode="auto">
            <a:xfrm>
              <a:off x="2927" y="2761"/>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52254" name="Oval 12"/>
            <p:cNvSpPr>
              <a:spLocks noChangeArrowheads="1"/>
            </p:cNvSpPr>
            <p:nvPr/>
          </p:nvSpPr>
          <p:spPr bwMode="auto">
            <a:xfrm>
              <a:off x="3511" y="2761"/>
              <a:ext cx="195" cy="209"/>
            </a:xfrm>
            <a:prstGeom prst="ellipse">
              <a:avLst/>
            </a:prstGeom>
            <a:solidFill>
              <a:schemeClr va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52255" name="Oval 13"/>
            <p:cNvSpPr>
              <a:spLocks noChangeArrowheads="1"/>
            </p:cNvSpPr>
            <p:nvPr/>
          </p:nvSpPr>
          <p:spPr bwMode="auto">
            <a:xfrm>
              <a:off x="4017" y="2761"/>
              <a:ext cx="195" cy="209"/>
            </a:xfrm>
            <a:prstGeom prst="ellipse">
              <a:avLst/>
            </a:prstGeom>
            <a:solidFill>
              <a:schemeClr va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&lt;</a:t>
              </a:r>
            </a:p>
          </p:txBody>
        </p:sp>
        <p:sp>
          <p:nvSpPr>
            <p:cNvPr id="52256" name="Oval 14"/>
            <p:cNvSpPr>
              <a:spLocks noChangeArrowheads="1"/>
            </p:cNvSpPr>
            <p:nvPr/>
          </p:nvSpPr>
          <p:spPr bwMode="auto">
            <a:xfrm>
              <a:off x="2109" y="3095"/>
              <a:ext cx="194" cy="209"/>
            </a:xfrm>
            <a:prstGeom prst="ellipse">
              <a:avLst/>
            </a:prstGeom>
            <a:solidFill>
              <a:schemeClr va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52257" name="Oval 15"/>
            <p:cNvSpPr>
              <a:spLocks noChangeArrowheads="1"/>
            </p:cNvSpPr>
            <p:nvPr/>
          </p:nvSpPr>
          <p:spPr bwMode="auto">
            <a:xfrm>
              <a:off x="2498" y="3429"/>
              <a:ext cx="195" cy="209"/>
            </a:xfrm>
            <a:prstGeom prst="ellipse">
              <a:avLst/>
            </a:prstGeom>
            <a:solidFill>
              <a:schemeClr va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52258" name="Oval 16"/>
            <p:cNvSpPr>
              <a:spLocks noChangeArrowheads="1"/>
            </p:cNvSpPr>
            <p:nvPr/>
          </p:nvSpPr>
          <p:spPr bwMode="auto">
            <a:xfrm>
              <a:off x="3005" y="3775"/>
              <a:ext cx="311" cy="209"/>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400">
                  <a:solidFill>
                    <a:schemeClr val="tx1"/>
                  </a:solidFill>
                  <a:latin typeface="Lucida Sans Unicode" panose="020B0602030504020204" pitchFamily="34" charset="0"/>
                </a:rPr>
                <a:t>NOP</a:t>
              </a:r>
            </a:p>
          </p:txBody>
        </p:sp>
        <p:sp>
          <p:nvSpPr>
            <p:cNvPr id="52259" name="Line 17"/>
            <p:cNvSpPr>
              <a:spLocks noChangeShapeType="1"/>
            </p:cNvSpPr>
            <p:nvPr/>
          </p:nvSpPr>
          <p:spPr bwMode="auto">
            <a:xfrm flipH="1">
              <a:off x="1758" y="2678"/>
              <a:ext cx="26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2260" name="Text Box 18"/>
            <p:cNvSpPr txBox="1">
              <a:spLocks noChangeArrowheads="1"/>
            </p:cNvSpPr>
            <p:nvPr/>
          </p:nvSpPr>
          <p:spPr bwMode="auto">
            <a:xfrm>
              <a:off x="1680" y="2362"/>
              <a:ext cx="12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solidFill>
                    <a:schemeClr val="tx1"/>
                  </a:solidFill>
                  <a:latin typeface="Lucida Sans Unicode" panose="020B0602030504020204" pitchFamily="34" charset="0"/>
                </a:rPr>
                <a:t>1</a:t>
              </a:r>
            </a:p>
          </p:txBody>
        </p:sp>
        <p:sp>
          <p:nvSpPr>
            <p:cNvPr id="52261" name="Text Box 19"/>
            <p:cNvSpPr txBox="1">
              <a:spLocks noChangeArrowheads="1"/>
            </p:cNvSpPr>
            <p:nvPr/>
          </p:nvSpPr>
          <p:spPr bwMode="auto">
            <a:xfrm>
              <a:off x="1680" y="2778"/>
              <a:ext cx="12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solidFill>
                    <a:schemeClr val="tx1"/>
                  </a:solidFill>
                  <a:latin typeface="Lucida Sans Unicode" panose="020B0602030504020204" pitchFamily="34" charset="0"/>
                </a:rPr>
                <a:t>2</a:t>
              </a:r>
            </a:p>
          </p:txBody>
        </p:sp>
        <p:sp>
          <p:nvSpPr>
            <p:cNvPr id="52262" name="Text Box 20"/>
            <p:cNvSpPr txBox="1">
              <a:spLocks noChangeArrowheads="1"/>
            </p:cNvSpPr>
            <p:nvPr/>
          </p:nvSpPr>
          <p:spPr bwMode="auto">
            <a:xfrm>
              <a:off x="1680" y="3105"/>
              <a:ext cx="9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solidFill>
                    <a:schemeClr val="tx1"/>
                  </a:solidFill>
                  <a:latin typeface="Lucida Sans Unicode" panose="020B0602030504020204" pitchFamily="34" charset="0"/>
                </a:rPr>
                <a:t>3</a:t>
              </a:r>
            </a:p>
          </p:txBody>
        </p:sp>
        <p:sp>
          <p:nvSpPr>
            <p:cNvPr id="52263" name="Text Box 21"/>
            <p:cNvSpPr txBox="1">
              <a:spLocks noChangeArrowheads="1"/>
            </p:cNvSpPr>
            <p:nvPr/>
          </p:nvSpPr>
          <p:spPr bwMode="auto">
            <a:xfrm>
              <a:off x="1680" y="3521"/>
              <a:ext cx="9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solidFill>
                    <a:schemeClr val="tx1"/>
                  </a:solidFill>
                  <a:latin typeface="Lucida Sans Unicode" panose="020B0602030504020204" pitchFamily="34" charset="0"/>
                </a:rPr>
                <a:t>4</a:t>
              </a:r>
            </a:p>
          </p:txBody>
        </p:sp>
        <p:sp>
          <p:nvSpPr>
            <p:cNvPr id="52264" name="Line 22"/>
            <p:cNvSpPr>
              <a:spLocks noChangeShapeType="1"/>
            </p:cNvSpPr>
            <p:nvPr/>
          </p:nvSpPr>
          <p:spPr bwMode="auto">
            <a:xfrm flipH="1">
              <a:off x="1758" y="3053"/>
              <a:ext cx="26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2265" name="Line 23"/>
            <p:cNvSpPr>
              <a:spLocks noChangeShapeType="1"/>
            </p:cNvSpPr>
            <p:nvPr/>
          </p:nvSpPr>
          <p:spPr bwMode="auto">
            <a:xfrm flipH="1">
              <a:off x="1758" y="3387"/>
              <a:ext cx="26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52266" name="AutoShape 24"/>
            <p:cNvCxnSpPr>
              <a:cxnSpLocks noChangeShapeType="1"/>
              <a:stCxn id="52247" idx="3"/>
              <a:endCxn id="52251" idx="7"/>
            </p:cNvCxnSpPr>
            <p:nvPr/>
          </p:nvCxnSpPr>
          <p:spPr bwMode="auto">
            <a:xfrm flipH="1">
              <a:off x="2080" y="2154"/>
              <a:ext cx="853" cy="296"/>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67" name="AutoShape 25"/>
            <p:cNvCxnSpPr>
              <a:cxnSpLocks noChangeShapeType="1"/>
              <a:stCxn id="52247" idx="4"/>
              <a:endCxn id="52250" idx="7"/>
            </p:cNvCxnSpPr>
            <p:nvPr/>
          </p:nvCxnSpPr>
          <p:spPr bwMode="auto">
            <a:xfrm flipH="1">
              <a:off x="2548" y="2185"/>
              <a:ext cx="495" cy="26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68" name="AutoShape 26"/>
            <p:cNvCxnSpPr>
              <a:cxnSpLocks noChangeShapeType="1"/>
              <a:stCxn id="52247" idx="4"/>
              <a:endCxn id="52249" idx="0"/>
            </p:cNvCxnSpPr>
            <p:nvPr/>
          </p:nvCxnSpPr>
          <p:spPr bwMode="auto">
            <a:xfrm flipH="1">
              <a:off x="3024" y="2185"/>
              <a:ext cx="19" cy="23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69" name="AutoShape 27"/>
            <p:cNvCxnSpPr>
              <a:cxnSpLocks noChangeShapeType="1"/>
              <a:stCxn id="52247" idx="4"/>
              <a:endCxn id="52248" idx="1"/>
            </p:cNvCxnSpPr>
            <p:nvPr/>
          </p:nvCxnSpPr>
          <p:spPr bwMode="auto">
            <a:xfrm>
              <a:off x="3043" y="2185"/>
              <a:ext cx="496" cy="26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70" name="AutoShape 28"/>
            <p:cNvCxnSpPr>
              <a:cxnSpLocks noChangeShapeType="1"/>
              <a:stCxn id="52247" idx="5"/>
            </p:cNvCxnSpPr>
            <p:nvPr/>
          </p:nvCxnSpPr>
          <p:spPr bwMode="auto">
            <a:xfrm>
              <a:off x="3153" y="2155"/>
              <a:ext cx="880" cy="38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71" name="AutoShape 29"/>
            <p:cNvCxnSpPr>
              <a:cxnSpLocks noChangeShapeType="1"/>
              <a:stCxn id="52246" idx="4"/>
              <a:endCxn id="52255" idx="0"/>
            </p:cNvCxnSpPr>
            <p:nvPr/>
          </p:nvCxnSpPr>
          <p:spPr bwMode="auto">
            <a:xfrm>
              <a:off x="4115" y="2644"/>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72" name="AutoShape 30"/>
            <p:cNvCxnSpPr>
              <a:cxnSpLocks noChangeShapeType="1"/>
              <a:stCxn id="52248" idx="4"/>
              <a:endCxn id="52254" idx="0"/>
            </p:cNvCxnSpPr>
            <p:nvPr/>
          </p:nvCxnSpPr>
          <p:spPr bwMode="auto">
            <a:xfrm>
              <a:off x="3608" y="2644"/>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73" name="AutoShape 31"/>
            <p:cNvCxnSpPr>
              <a:cxnSpLocks noChangeShapeType="1"/>
              <a:stCxn id="52249" idx="4"/>
              <a:endCxn id="52253" idx="0"/>
            </p:cNvCxnSpPr>
            <p:nvPr/>
          </p:nvCxnSpPr>
          <p:spPr bwMode="auto">
            <a:xfrm>
              <a:off x="3024" y="2644"/>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74" name="AutoShape 32"/>
            <p:cNvCxnSpPr>
              <a:cxnSpLocks noChangeShapeType="1"/>
              <a:stCxn id="52250" idx="3"/>
              <a:endCxn id="52252" idx="7"/>
            </p:cNvCxnSpPr>
            <p:nvPr/>
          </p:nvCxnSpPr>
          <p:spPr bwMode="auto">
            <a:xfrm flipH="1">
              <a:off x="2275" y="2613"/>
              <a:ext cx="135" cy="17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75" name="AutoShape 33"/>
            <p:cNvCxnSpPr>
              <a:cxnSpLocks noChangeShapeType="1"/>
              <a:stCxn id="52251" idx="4"/>
              <a:endCxn id="52252" idx="1"/>
            </p:cNvCxnSpPr>
            <p:nvPr/>
          </p:nvCxnSpPr>
          <p:spPr bwMode="auto">
            <a:xfrm>
              <a:off x="2011" y="2644"/>
              <a:ext cx="126" cy="14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76" name="AutoShape 34"/>
            <p:cNvCxnSpPr>
              <a:cxnSpLocks noChangeShapeType="1"/>
              <a:stCxn id="52252" idx="4"/>
              <a:endCxn id="52256" idx="0"/>
            </p:cNvCxnSpPr>
            <p:nvPr/>
          </p:nvCxnSpPr>
          <p:spPr bwMode="auto">
            <a:xfrm>
              <a:off x="2206" y="2978"/>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77" name="AutoShape 35"/>
            <p:cNvCxnSpPr>
              <a:cxnSpLocks noChangeShapeType="1"/>
              <a:stCxn id="52253" idx="4"/>
              <a:endCxn id="52257" idx="7"/>
            </p:cNvCxnSpPr>
            <p:nvPr/>
          </p:nvCxnSpPr>
          <p:spPr bwMode="auto">
            <a:xfrm flipH="1">
              <a:off x="2664" y="2978"/>
              <a:ext cx="360" cy="47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78" name="AutoShape 36"/>
            <p:cNvCxnSpPr>
              <a:cxnSpLocks noChangeShapeType="1"/>
              <a:stCxn id="52256" idx="5"/>
              <a:endCxn id="52257" idx="1"/>
            </p:cNvCxnSpPr>
            <p:nvPr/>
          </p:nvCxnSpPr>
          <p:spPr bwMode="auto">
            <a:xfrm>
              <a:off x="2275" y="3281"/>
              <a:ext cx="251" cy="17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79" name="AutoShape 37"/>
            <p:cNvCxnSpPr>
              <a:cxnSpLocks noChangeShapeType="1"/>
              <a:stCxn id="52254" idx="4"/>
              <a:endCxn id="52258" idx="0"/>
            </p:cNvCxnSpPr>
            <p:nvPr/>
          </p:nvCxnSpPr>
          <p:spPr bwMode="auto">
            <a:xfrm flipH="1">
              <a:off x="3161" y="2979"/>
              <a:ext cx="448" cy="78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80" name="AutoShape 38"/>
            <p:cNvCxnSpPr>
              <a:cxnSpLocks noChangeShapeType="1"/>
              <a:stCxn id="52255" idx="3"/>
              <a:endCxn id="52258" idx="7"/>
            </p:cNvCxnSpPr>
            <p:nvPr/>
          </p:nvCxnSpPr>
          <p:spPr bwMode="auto">
            <a:xfrm flipH="1">
              <a:off x="3270" y="2948"/>
              <a:ext cx="776" cy="84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81" name="AutoShape 39"/>
            <p:cNvCxnSpPr>
              <a:cxnSpLocks noChangeShapeType="1"/>
              <a:stCxn id="52257" idx="5"/>
              <a:endCxn id="52258" idx="1"/>
            </p:cNvCxnSpPr>
            <p:nvPr/>
          </p:nvCxnSpPr>
          <p:spPr bwMode="auto">
            <a:xfrm>
              <a:off x="2664" y="3616"/>
              <a:ext cx="387" cy="18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82" name="Line 40"/>
            <p:cNvSpPr>
              <a:spLocks noChangeShapeType="1"/>
            </p:cNvSpPr>
            <p:nvPr/>
          </p:nvSpPr>
          <p:spPr bwMode="auto">
            <a:xfrm flipH="1">
              <a:off x="1806" y="3696"/>
              <a:ext cx="26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aphicFrame>
        <p:nvGraphicFramePr>
          <p:cNvPr id="442409" name="Object 41"/>
          <p:cNvGraphicFramePr>
            <a:graphicFrameLocks noChangeAspect="1"/>
          </p:cNvGraphicFramePr>
          <p:nvPr>
            <p:extLst>
              <p:ext uri="{D42A27DB-BD31-4B8C-83A1-F6EECF244321}">
                <p14:modId xmlns:p14="http://schemas.microsoft.com/office/powerpoint/2010/main" val="1593135800"/>
              </p:ext>
            </p:extLst>
          </p:nvPr>
        </p:nvGraphicFramePr>
        <p:xfrm>
          <a:off x="5394523" y="1252463"/>
          <a:ext cx="3581400" cy="2740025"/>
        </p:xfrm>
        <a:graphic>
          <a:graphicData uri="http://schemas.openxmlformats.org/presentationml/2006/ole">
            <mc:AlternateContent xmlns:mc="http://schemas.openxmlformats.org/markup-compatibility/2006">
              <mc:Choice xmlns:v="urn:schemas-microsoft-com:vml" Requires="v">
                <p:oleObj spid="_x0000_s10252" name="Equation" r:id="rId3" imgW="1706808" imgH="1348704" progId="Equation.3">
                  <p:embed/>
                </p:oleObj>
              </mc:Choice>
              <mc:Fallback>
                <p:oleObj name="Equation" r:id="rId3" imgW="1706808" imgH="1348704" progId="Equation.3">
                  <p:embed/>
                  <p:pic>
                    <p:nvPicPr>
                      <p:cNvPr id="442409"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523" y="1252463"/>
                        <a:ext cx="3581400" cy="274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2231" name="Group 42"/>
          <p:cNvGrpSpPr>
            <a:grpSpLocks/>
          </p:cNvGrpSpPr>
          <p:nvPr/>
        </p:nvGrpSpPr>
        <p:grpSpPr bwMode="auto">
          <a:xfrm>
            <a:off x="7074098" y="4221088"/>
            <a:ext cx="1749425" cy="2073275"/>
            <a:chOff x="4082" y="2688"/>
            <a:chExt cx="1630" cy="1296"/>
          </a:xfrm>
        </p:grpSpPr>
        <p:sp>
          <p:nvSpPr>
            <p:cNvPr id="52242" name="Rectangle 43"/>
            <p:cNvSpPr>
              <a:spLocks noChangeArrowheads="1"/>
            </p:cNvSpPr>
            <p:nvPr/>
          </p:nvSpPr>
          <p:spPr bwMode="auto">
            <a:xfrm>
              <a:off x="4082" y="2688"/>
              <a:ext cx="1630" cy="37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2.83</a:t>
              </a:r>
            </a:p>
          </p:txBody>
        </p:sp>
        <p:sp>
          <p:nvSpPr>
            <p:cNvPr id="52243" name="Rectangle 44"/>
            <p:cNvSpPr>
              <a:spLocks noChangeArrowheads="1"/>
            </p:cNvSpPr>
            <p:nvPr/>
          </p:nvSpPr>
          <p:spPr bwMode="auto">
            <a:xfrm>
              <a:off x="4082" y="3058"/>
              <a:ext cx="1342" cy="324"/>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2.33</a:t>
              </a:r>
            </a:p>
          </p:txBody>
        </p:sp>
        <p:sp>
          <p:nvSpPr>
            <p:cNvPr id="52244" name="Rectangle 45"/>
            <p:cNvSpPr>
              <a:spLocks noChangeArrowheads="1"/>
            </p:cNvSpPr>
            <p:nvPr/>
          </p:nvSpPr>
          <p:spPr bwMode="auto">
            <a:xfrm>
              <a:off x="4082" y="3382"/>
              <a:ext cx="478" cy="324"/>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.83</a:t>
              </a:r>
            </a:p>
          </p:txBody>
        </p:sp>
        <p:sp>
          <p:nvSpPr>
            <p:cNvPr id="52245" name="Rectangle 46"/>
            <p:cNvSpPr>
              <a:spLocks noChangeArrowheads="1"/>
            </p:cNvSpPr>
            <p:nvPr/>
          </p:nvSpPr>
          <p:spPr bwMode="auto">
            <a:xfrm>
              <a:off x="4082" y="3706"/>
              <a:ext cx="23" cy="27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grpSp>
      <p:graphicFrame>
        <p:nvGraphicFramePr>
          <p:cNvPr id="52232" name="Object 47"/>
          <p:cNvGraphicFramePr>
            <a:graphicFrameLocks noChangeAspect="1"/>
          </p:cNvGraphicFramePr>
          <p:nvPr>
            <p:extLst>
              <p:ext uri="{D42A27DB-BD31-4B8C-83A1-F6EECF244321}">
                <p14:modId xmlns:p14="http://schemas.microsoft.com/office/powerpoint/2010/main" val="4266389853"/>
              </p:ext>
            </p:extLst>
          </p:nvPr>
        </p:nvGraphicFramePr>
        <p:xfrm>
          <a:off x="60523" y="1214363"/>
          <a:ext cx="3127375" cy="3006725"/>
        </p:xfrm>
        <a:graphic>
          <a:graphicData uri="http://schemas.openxmlformats.org/presentationml/2006/ole">
            <mc:AlternateContent xmlns:mc="http://schemas.openxmlformats.org/markup-compatibility/2006">
              <mc:Choice xmlns:v="urn:schemas-microsoft-com:vml" Requires="v">
                <p:oleObj spid="_x0000_s10253" name="Equation" r:id="rId5" imgW="1478384" imgH="1524096" progId="Equation.3">
                  <p:embed/>
                </p:oleObj>
              </mc:Choice>
              <mc:Fallback>
                <p:oleObj name="Equation" r:id="rId5" imgW="1478384" imgH="1524096" progId="Equation.3">
                  <p:embed/>
                  <p:pic>
                    <p:nvPicPr>
                      <p:cNvPr id="52232" name="Object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23" y="1214363"/>
                        <a:ext cx="3127375" cy="300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3" name="Text Box 48"/>
          <p:cNvSpPr txBox="1">
            <a:spLocks noChangeArrowheads="1"/>
          </p:cNvSpPr>
          <p:nvPr/>
        </p:nvSpPr>
        <p:spPr bwMode="auto">
          <a:xfrm>
            <a:off x="7147123" y="5959401"/>
            <a:ext cx="328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0</a:t>
            </a:r>
          </a:p>
        </p:txBody>
      </p:sp>
      <p:grpSp>
        <p:nvGrpSpPr>
          <p:cNvPr id="52234" name="Group 49"/>
          <p:cNvGrpSpPr>
            <a:grpSpLocks/>
          </p:cNvGrpSpPr>
          <p:nvPr/>
        </p:nvGrpSpPr>
        <p:grpSpPr bwMode="auto">
          <a:xfrm>
            <a:off x="808236" y="4221088"/>
            <a:ext cx="1233487" cy="2073275"/>
            <a:chOff x="240" y="2496"/>
            <a:chExt cx="777" cy="1306"/>
          </a:xfrm>
        </p:grpSpPr>
        <p:sp>
          <p:nvSpPr>
            <p:cNvPr id="52237" name="Rectangle 50"/>
            <p:cNvSpPr>
              <a:spLocks noChangeArrowheads="1"/>
            </p:cNvSpPr>
            <p:nvPr/>
          </p:nvSpPr>
          <p:spPr bwMode="auto">
            <a:xfrm>
              <a:off x="240" y="2496"/>
              <a:ext cx="127" cy="373"/>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800">
                <a:solidFill>
                  <a:schemeClr val="tx1"/>
                </a:solidFill>
                <a:latin typeface="Lucida Sans Unicode" panose="020B0602030504020204" pitchFamily="34" charset="0"/>
              </a:endParaRPr>
            </a:p>
          </p:txBody>
        </p:sp>
        <p:sp>
          <p:nvSpPr>
            <p:cNvPr id="52238" name="Rectangle 51"/>
            <p:cNvSpPr>
              <a:spLocks noChangeArrowheads="1"/>
            </p:cNvSpPr>
            <p:nvPr/>
          </p:nvSpPr>
          <p:spPr bwMode="auto">
            <a:xfrm>
              <a:off x="240" y="2869"/>
              <a:ext cx="386" cy="326"/>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1</a:t>
              </a:r>
            </a:p>
          </p:txBody>
        </p:sp>
        <p:sp>
          <p:nvSpPr>
            <p:cNvPr id="52239" name="Rectangle 52"/>
            <p:cNvSpPr>
              <a:spLocks noChangeArrowheads="1"/>
            </p:cNvSpPr>
            <p:nvPr/>
          </p:nvSpPr>
          <p:spPr bwMode="auto">
            <a:xfrm>
              <a:off x="240" y="3195"/>
              <a:ext cx="777" cy="327"/>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2</a:t>
              </a:r>
            </a:p>
          </p:txBody>
        </p:sp>
        <p:sp>
          <p:nvSpPr>
            <p:cNvPr id="52240" name="Rectangle 53"/>
            <p:cNvSpPr>
              <a:spLocks noChangeArrowheads="1"/>
            </p:cNvSpPr>
            <p:nvPr/>
          </p:nvSpPr>
          <p:spPr bwMode="auto">
            <a:xfrm>
              <a:off x="240" y="3522"/>
              <a:ext cx="645" cy="280"/>
            </a:xfrm>
            <a:prstGeom prst="rect">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1.66</a:t>
              </a:r>
            </a:p>
          </p:txBody>
        </p:sp>
        <p:sp>
          <p:nvSpPr>
            <p:cNvPr id="52241" name="Text Box 54"/>
            <p:cNvSpPr txBox="1">
              <a:spLocks noChangeArrowheads="1"/>
            </p:cNvSpPr>
            <p:nvPr/>
          </p:nvSpPr>
          <p:spPr bwMode="auto">
            <a:xfrm>
              <a:off x="333" y="2544"/>
              <a:ext cx="4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0.33</a:t>
              </a:r>
            </a:p>
          </p:txBody>
        </p:sp>
      </p:grpSp>
      <p:sp>
        <p:nvSpPr>
          <p:cNvPr id="52235" name="TextBox 1"/>
          <p:cNvSpPr txBox="1">
            <a:spLocks noChangeArrowheads="1"/>
          </p:cNvSpPr>
          <p:nvPr/>
        </p:nvSpPr>
        <p:spPr bwMode="auto">
          <a:xfrm>
            <a:off x="2752923" y="2068438"/>
            <a:ext cx="2541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Note: Too approx. If prec. constr. taken into account, should be 1/3 + 1/3 = 0.66</a:t>
            </a:r>
          </a:p>
        </p:txBody>
      </p:sp>
      <p:sp>
        <p:nvSpPr>
          <p:cNvPr id="52236" name="TextBox 57"/>
          <p:cNvSpPr txBox="1">
            <a:spLocks noChangeArrowheads="1"/>
          </p:cNvSpPr>
          <p:nvPr/>
        </p:nvSpPr>
        <p:spPr bwMode="auto">
          <a:xfrm>
            <a:off x="3152973" y="2752651"/>
            <a:ext cx="2540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1200">
                <a:solidFill>
                  <a:schemeClr val="tx1"/>
                </a:solidFill>
                <a:latin typeface="Lucida Sans Unicode" panose="020B0602030504020204" pitchFamily="34" charset="0"/>
              </a:rPr>
              <a:t>With prec. constr. should be </a:t>
            </a:r>
          </a:p>
          <a:p>
            <a:pPr eaLnBrk="1" hangingPunct="1">
              <a:spcBef>
                <a:spcPct val="0"/>
              </a:spcBef>
              <a:buClrTx/>
              <a:buFontTx/>
              <a:buNone/>
            </a:pPr>
            <a:r>
              <a:rPr lang="en-US" altLang="en-US" sz="1200">
                <a:solidFill>
                  <a:schemeClr val="tx1"/>
                </a:solidFill>
                <a:latin typeface="Lucida Sans Unicode" panose="020B0602030504020204" pitchFamily="34" charset="0"/>
              </a:rPr>
              <a:t>1 + 1/3 + 1/3 = 1.66</a:t>
            </a:r>
          </a:p>
        </p:txBody>
      </p:sp>
    </p:spTree>
    <p:extLst>
      <p:ext uri="{BB962C8B-B14F-4D97-AF65-F5344CB8AC3E}">
        <p14:creationId xmlns:p14="http://schemas.microsoft.com/office/powerpoint/2010/main" val="559023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2409"/>
                                        </p:tgtEl>
                                        <p:attrNameLst>
                                          <p:attrName>style.visibility</p:attrName>
                                        </p:attrNameLst>
                                      </p:cBhvr>
                                      <p:to>
                                        <p:strVal val="visible"/>
                                      </p:to>
                                    </p:set>
                                    <p:animEffect transition="in" filter="dissolve">
                                      <p:cBhvr>
                                        <p:cTn id="7" dur="500"/>
                                        <p:tgtEl>
                                          <p:spTgt spid="44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eaLnBrk="1" hangingPunct="1"/>
            <a:r>
              <a:rPr lang="en-US" altLang="en-US" smtClean="0"/>
              <a:t>Forces</a:t>
            </a:r>
          </a:p>
        </p:txBody>
      </p:sp>
      <p:sp>
        <p:nvSpPr>
          <p:cNvPr id="53253" name="Rectangle 3"/>
          <p:cNvSpPr>
            <a:spLocks noGrp="1" noChangeArrowheads="1"/>
          </p:cNvSpPr>
          <p:nvPr>
            <p:ph type="body" sz="half" idx="1"/>
          </p:nvPr>
        </p:nvSpPr>
        <p:spPr>
          <a:xfrm>
            <a:off x="381000" y="1268759"/>
            <a:ext cx="8234363" cy="5236815"/>
          </a:xfrm>
        </p:spPr>
        <p:txBody>
          <a:bodyPr/>
          <a:lstStyle/>
          <a:p>
            <a:pPr eaLnBrk="1" hangingPunct="1">
              <a:lnSpc>
                <a:spcPct val="90000"/>
              </a:lnSpc>
            </a:pPr>
            <a:r>
              <a:rPr lang="en-US" altLang="en-US" sz="2400" dirty="0" smtClean="0"/>
              <a:t>Self-force</a:t>
            </a:r>
          </a:p>
          <a:p>
            <a:pPr lvl="1" eaLnBrk="1" hangingPunct="1">
              <a:lnSpc>
                <a:spcPct val="90000"/>
              </a:lnSpc>
            </a:pPr>
            <a:r>
              <a:rPr lang="en-US" altLang="en-US" sz="2000" dirty="0" smtClean="0"/>
              <a:t>Sum of forces to other steps</a:t>
            </a:r>
          </a:p>
          <a:p>
            <a:pPr lvl="1" eaLnBrk="1" hangingPunct="1">
              <a:lnSpc>
                <a:spcPct val="90000"/>
              </a:lnSpc>
            </a:pPr>
            <a:r>
              <a:rPr lang="en-US" altLang="en-US" sz="2000" dirty="0" smtClean="0"/>
              <a:t>Self-force for operation v</a:t>
            </a:r>
            <a:r>
              <a:rPr lang="en-US" altLang="en-US" sz="2000" baseline="-25000" dirty="0" smtClean="0"/>
              <a:t>i</a:t>
            </a:r>
            <a:r>
              <a:rPr lang="en-US" altLang="en-US" sz="2000" dirty="0" smtClean="0"/>
              <a:t> in step l</a:t>
            </a:r>
          </a:p>
          <a:p>
            <a:pPr lvl="1" eaLnBrk="1" hangingPunct="1">
              <a:lnSpc>
                <a:spcPct val="90000"/>
              </a:lnSpc>
              <a:buFont typeface="Wingdings" panose="05000000000000000000" pitchFamily="2" charset="2"/>
              <a:buNone/>
            </a:pPr>
            <a:endParaRPr lang="en-US" altLang="en-US" sz="2000" dirty="0" smtClean="0"/>
          </a:p>
          <a:p>
            <a:pPr lvl="1" eaLnBrk="1" hangingPunct="1">
              <a:lnSpc>
                <a:spcPct val="90000"/>
              </a:lnSpc>
            </a:pPr>
            <a:r>
              <a:rPr lang="en-US" altLang="en-US" sz="2000" i="1" dirty="0" smtClean="0"/>
              <a:t>Force(l)</a:t>
            </a:r>
            <a:r>
              <a:rPr lang="en-US" altLang="en-US" sz="2000" dirty="0" smtClean="0"/>
              <a:t> =  </a:t>
            </a:r>
          </a:p>
          <a:p>
            <a:pPr lvl="1" eaLnBrk="1" hangingPunct="1">
              <a:lnSpc>
                <a:spcPct val="90000"/>
              </a:lnSpc>
              <a:buFont typeface="Wingdings" panose="05000000000000000000" pitchFamily="2" charset="2"/>
              <a:buNone/>
            </a:pPr>
            <a:endParaRPr lang="en-US" altLang="en-US" sz="2000" dirty="0" smtClean="0"/>
          </a:p>
          <a:p>
            <a:pPr lvl="1" eaLnBrk="1" hangingPunct="1">
              <a:lnSpc>
                <a:spcPct val="90000"/>
              </a:lnSpc>
              <a:buFont typeface="Wingdings" panose="05000000000000000000" pitchFamily="2" charset="2"/>
              <a:buNone/>
            </a:pPr>
            <a:endParaRPr lang="en-US" altLang="en-US" sz="2000" dirty="0" smtClean="0"/>
          </a:p>
          <a:p>
            <a:pPr lvl="1" eaLnBrk="1" hangingPunct="1">
              <a:lnSpc>
                <a:spcPct val="90000"/>
              </a:lnSpc>
            </a:pPr>
            <a:r>
              <a:rPr lang="en-US" altLang="en-US" sz="2000" i="1" dirty="0" err="1" smtClean="0">
                <a:latin typeface="Symbol" panose="05050102010706020507" pitchFamily="18" charset="2"/>
              </a:rPr>
              <a:t>d</a:t>
            </a:r>
            <a:r>
              <a:rPr lang="en-US" altLang="en-US" sz="2000" i="1" baseline="-10000" dirty="0" err="1" smtClean="0">
                <a:latin typeface="Arial" panose="020B0604020202020204" pitchFamily="34" charset="0"/>
              </a:rPr>
              <a:t>lm</a:t>
            </a:r>
            <a:r>
              <a:rPr lang="en-US" altLang="en-US" sz="2000" dirty="0" smtClean="0">
                <a:latin typeface="Arial" panose="020B0604020202020204" pitchFamily="34" charset="0"/>
              </a:rPr>
              <a:t> = 1 when </a:t>
            </a:r>
            <a:r>
              <a:rPr lang="en-US" altLang="en-US" sz="2000" i="1" dirty="0" smtClean="0">
                <a:latin typeface="Arial" panose="020B0604020202020204" pitchFamily="34" charset="0"/>
              </a:rPr>
              <a:t>l = m</a:t>
            </a:r>
            <a:r>
              <a:rPr lang="en-US" altLang="en-US" sz="2000" dirty="0" smtClean="0">
                <a:latin typeface="Arial" panose="020B0604020202020204" pitchFamily="34" charset="0"/>
              </a:rPr>
              <a:t>, and 0 otherwise</a:t>
            </a:r>
          </a:p>
          <a:p>
            <a:pPr lvl="1" eaLnBrk="1" hangingPunct="1">
              <a:lnSpc>
                <a:spcPct val="90000"/>
              </a:lnSpc>
            </a:pPr>
            <a:r>
              <a:rPr lang="en-US" altLang="en-US" sz="2000" i="1" dirty="0" err="1" smtClean="0">
                <a:latin typeface="Symbol" panose="05050102010706020507" pitchFamily="18" charset="2"/>
              </a:rPr>
              <a:t>d</a:t>
            </a:r>
            <a:r>
              <a:rPr lang="en-US" altLang="en-US" sz="2000" i="1" baseline="-10000" dirty="0" err="1" smtClean="0">
                <a:latin typeface="Arial" panose="020B0604020202020204" pitchFamily="34" charset="0"/>
              </a:rPr>
              <a:t>lm</a:t>
            </a:r>
            <a:r>
              <a:rPr lang="en-US" altLang="en-US" sz="2000" i="1" dirty="0" smtClean="0">
                <a:latin typeface="Arial" panose="020B0604020202020204" pitchFamily="34" charset="0"/>
              </a:rPr>
              <a:t> – p</a:t>
            </a:r>
            <a:r>
              <a:rPr lang="en-US" altLang="en-US" sz="2000" i="1" baseline="-10000" dirty="0" smtClean="0">
                <a:latin typeface="Arial" panose="020B0604020202020204" pitchFamily="34" charset="0"/>
              </a:rPr>
              <a:t>i</a:t>
            </a:r>
            <a:r>
              <a:rPr lang="en-US" altLang="en-US" sz="2000" i="1" dirty="0" smtClean="0">
                <a:latin typeface="Arial" panose="020B0604020202020204" pitchFamily="34" charset="0"/>
              </a:rPr>
              <a:t>(m) </a:t>
            </a:r>
            <a:r>
              <a:rPr lang="en-US" altLang="en-US" sz="2000" dirty="0" smtClean="0">
                <a:latin typeface="Arial" panose="020B0604020202020204" pitchFamily="34" charset="0"/>
              </a:rPr>
              <a:t>is the change in the prob. contribution of </a:t>
            </a:r>
            <a:r>
              <a:rPr lang="en-US" altLang="en-US" sz="2000" i="1" dirty="0" smtClean="0">
                <a:latin typeface="Arial" panose="020B0604020202020204" pitchFamily="34" charset="0"/>
              </a:rPr>
              <a:t>v</a:t>
            </a:r>
            <a:r>
              <a:rPr lang="en-US" altLang="en-US" sz="2000" i="1" baseline="-10000" dirty="0" smtClean="0">
                <a:latin typeface="Arial" panose="020B0604020202020204" pitchFamily="34" charset="0"/>
              </a:rPr>
              <a:t>i</a:t>
            </a:r>
            <a:r>
              <a:rPr lang="en-US" altLang="en-US" sz="2000" dirty="0" smtClean="0">
                <a:latin typeface="Arial" panose="020B0604020202020204" pitchFamily="34" charset="0"/>
              </a:rPr>
              <a:t> to </a:t>
            </a:r>
            <a:r>
              <a:rPr lang="en-US" altLang="en-US" sz="2000" i="1" dirty="0" err="1" smtClean="0">
                <a:latin typeface="Arial" panose="020B0604020202020204" pitchFamily="34" charset="0"/>
              </a:rPr>
              <a:t>q</a:t>
            </a:r>
            <a:r>
              <a:rPr lang="en-US" altLang="en-US" sz="2000" i="1" baseline="-10000" dirty="0" err="1" smtClean="0">
                <a:latin typeface="Arial" panose="020B0604020202020204" pitchFamily="34" charset="0"/>
              </a:rPr>
              <a:t>k</a:t>
            </a:r>
            <a:r>
              <a:rPr lang="en-US" altLang="en-US" sz="2000" i="1" dirty="0" smtClean="0">
                <a:latin typeface="Arial" panose="020B0604020202020204" pitchFamily="34" charset="0"/>
              </a:rPr>
              <a:t>(m)</a:t>
            </a:r>
          </a:p>
          <a:p>
            <a:pPr lvl="1" eaLnBrk="1" hangingPunct="1">
              <a:lnSpc>
                <a:spcPct val="90000"/>
              </a:lnSpc>
            </a:pPr>
            <a:r>
              <a:rPr lang="en-US" altLang="en-US" sz="2000" i="1" dirty="0" err="1" smtClean="0">
                <a:latin typeface="Arial" panose="020B0604020202020204" pitchFamily="34" charset="0"/>
              </a:rPr>
              <a:t>q</a:t>
            </a:r>
            <a:r>
              <a:rPr lang="en-US" altLang="en-US" sz="2000" i="1" baseline="-10000" dirty="0" err="1" smtClean="0">
                <a:latin typeface="Arial" panose="020B0604020202020204" pitchFamily="34" charset="0"/>
              </a:rPr>
              <a:t>k</a:t>
            </a:r>
            <a:r>
              <a:rPr lang="en-US" altLang="en-US" sz="2000" i="1" dirty="0" smtClean="0">
                <a:latin typeface="Arial" panose="020B0604020202020204" pitchFamily="34" charset="0"/>
              </a:rPr>
              <a:t>(m)</a:t>
            </a:r>
            <a:r>
              <a:rPr lang="en-US" altLang="en-US" sz="2000" dirty="0" smtClean="0">
                <a:latin typeface="Arial" panose="020B0604020202020204" pitchFamily="34" charset="0"/>
              </a:rPr>
              <a:t> is the “weight” of the change</a:t>
            </a:r>
            <a:endParaRPr lang="en-US" altLang="en-US" sz="2000" i="1" dirty="0" smtClean="0">
              <a:latin typeface="Symbol" panose="05050102010706020507" pitchFamily="18" charset="2"/>
            </a:endParaRPr>
          </a:p>
          <a:p>
            <a:pPr eaLnBrk="1" hangingPunct="1">
              <a:lnSpc>
                <a:spcPct val="90000"/>
              </a:lnSpc>
            </a:pPr>
            <a:r>
              <a:rPr lang="en-US" altLang="en-US" sz="2400" dirty="0" smtClean="0"/>
              <a:t>Successor/Predecessor-force</a:t>
            </a:r>
          </a:p>
          <a:p>
            <a:pPr lvl="1" eaLnBrk="1" hangingPunct="1">
              <a:lnSpc>
                <a:spcPct val="90000"/>
              </a:lnSpc>
            </a:pPr>
            <a:r>
              <a:rPr lang="en-US" altLang="en-US" sz="2000" dirty="0" smtClean="0"/>
              <a:t>Related to scheduling of the successor/predecessor operations</a:t>
            </a:r>
          </a:p>
          <a:p>
            <a:pPr lvl="1" eaLnBrk="1" hangingPunct="1">
              <a:lnSpc>
                <a:spcPct val="90000"/>
              </a:lnSpc>
            </a:pPr>
            <a:r>
              <a:rPr lang="en-US" altLang="en-US" sz="2000" dirty="0" smtClean="0"/>
              <a:t>For example, delaying an operation may cause the delay of its successors (shrinking of their mobility ranges [MRs] and </a:t>
            </a:r>
            <a:r>
              <a:rPr lang="en-US" altLang="en-US" sz="2000" dirty="0" err="1" smtClean="0"/>
              <a:t>mobilities</a:t>
            </a:r>
            <a:r>
              <a:rPr lang="en-US" altLang="en-US" sz="2000" dirty="0" smtClean="0"/>
              <a:t> and thus increase in </a:t>
            </a:r>
            <a:r>
              <a:rPr lang="en-US" altLang="en-US" sz="2000" i="1" dirty="0" err="1" smtClean="0"/>
              <a:t>q</a:t>
            </a:r>
            <a:r>
              <a:rPr lang="en-US" altLang="en-US" sz="2000" i="1" baseline="-25000" dirty="0" err="1" smtClean="0"/>
              <a:t>k</a:t>
            </a:r>
            <a:r>
              <a:rPr lang="en-US" altLang="en-US" sz="2000" dirty="0" smtClean="0"/>
              <a:t> values in their new MRs)</a:t>
            </a:r>
          </a:p>
          <a:p>
            <a:pPr lvl="1" eaLnBrk="1" hangingPunct="1">
              <a:lnSpc>
                <a:spcPct val="90000"/>
              </a:lnSpc>
            </a:pPr>
            <a:r>
              <a:rPr lang="en-US" altLang="en-US" sz="2000" dirty="0" smtClean="0"/>
              <a:t>Similar formulation:  </a:t>
            </a:r>
            <a:r>
              <a:rPr lang="en-US" altLang="en-US" sz="2000" dirty="0" smtClean="0">
                <a:latin typeface="Symbol" panose="05050102010706020507" pitchFamily="18" charset="2"/>
              </a:rPr>
              <a:t>S</a:t>
            </a:r>
            <a:r>
              <a:rPr lang="en-US" altLang="en-US" sz="2000" dirty="0" smtClean="0"/>
              <a:t> </a:t>
            </a:r>
            <a:r>
              <a:rPr lang="en-US" altLang="en-US" sz="2000" baseline="-25000" dirty="0" smtClean="0"/>
              <a:t>over all affected k’s, m’s</a:t>
            </a:r>
            <a:r>
              <a:rPr lang="en-US" altLang="en-US" sz="2000" dirty="0" smtClean="0"/>
              <a:t>  </a:t>
            </a:r>
            <a:r>
              <a:rPr lang="en-US" altLang="en-US" sz="2000" i="1" dirty="0" err="1" smtClean="0"/>
              <a:t>q</a:t>
            </a:r>
            <a:r>
              <a:rPr lang="en-US" altLang="en-US" sz="2000" i="1" baseline="-25000" dirty="0" err="1" smtClean="0"/>
              <a:t>k</a:t>
            </a:r>
            <a:r>
              <a:rPr lang="en-US" altLang="en-US" sz="2000" i="1" dirty="0" smtClean="0"/>
              <a:t>(m)*</a:t>
            </a:r>
            <a:r>
              <a:rPr lang="en-US" altLang="en-US" sz="2000" i="1" dirty="0" err="1" smtClean="0">
                <a:latin typeface="Symbol" panose="05050102010706020507" pitchFamily="18" charset="2"/>
              </a:rPr>
              <a:t>D</a:t>
            </a:r>
            <a:r>
              <a:rPr lang="en-US" altLang="en-US" sz="2000" i="1" dirty="0" err="1" smtClean="0"/>
              <a:t>q</a:t>
            </a:r>
            <a:r>
              <a:rPr lang="en-US" altLang="en-US" sz="2000" i="1" baseline="-25000" dirty="0" err="1" smtClean="0"/>
              <a:t>k</a:t>
            </a:r>
            <a:r>
              <a:rPr lang="en-US" altLang="en-US" sz="2000" i="1" dirty="0" smtClean="0"/>
              <a:t>(m)</a:t>
            </a:r>
          </a:p>
        </p:txBody>
      </p:sp>
      <p:pic>
        <p:nvPicPr>
          <p:cNvPr id="5325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69381" y="2348880"/>
            <a:ext cx="3805238" cy="1384300"/>
          </a:xfrm>
          <a:noFill/>
        </p:spPr>
      </p:pic>
    </p:spTree>
    <p:extLst>
      <p:ext uri="{BB962C8B-B14F-4D97-AF65-F5344CB8AC3E}">
        <p14:creationId xmlns:p14="http://schemas.microsoft.com/office/powerpoint/2010/main" val="2747829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eaLnBrk="1" hangingPunct="1"/>
            <a:r>
              <a:rPr lang="en-US" altLang="en-US" smtClean="0"/>
              <a:t>Example: operation v</a:t>
            </a:r>
            <a:r>
              <a:rPr lang="en-US" altLang="en-US" baseline="-25000" smtClean="0"/>
              <a:t>6</a:t>
            </a:r>
            <a:endParaRPr lang="en-US" altLang="en-US" smtClean="0"/>
          </a:p>
        </p:txBody>
      </p:sp>
      <p:pic>
        <p:nvPicPr>
          <p:cNvPr id="54277"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04875" y="1706464"/>
            <a:ext cx="4044950" cy="1400175"/>
          </a:xfrm>
          <a:noFill/>
        </p:spPr>
      </p:pic>
      <p:pic>
        <p:nvPicPr>
          <p:cNvPr id="54278" name="Picture 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33988" y="1412776"/>
            <a:ext cx="3910012" cy="5029200"/>
          </a:xfrm>
          <a:noFill/>
        </p:spPr>
      </p:pic>
      <p:sp>
        <p:nvSpPr>
          <p:cNvPr id="54279" name="Text Box 5"/>
          <p:cNvSpPr txBox="1">
            <a:spLocks noChangeArrowheads="1"/>
          </p:cNvSpPr>
          <p:nvPr/>
        </p:nvSpPr>
        <p:spPr bwMode="auto">
          <a:xfrm>
            <a:off x="1173163" y="1090514"/>
            <a:ext cx="1046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000">
                <a:solidFill>
                  <a:schemeClr val="tx1"/>
                </a:solidFill>
                <a:latin typeface="Arial" panose="020B0604020202020204" pitchFamily="34" charset="0"/>
              </a:rPr>
              <a:t>Multiply</a:t>
            </a:r>
          </a:p>
        </p:txBody>
      </p:sp>
      <p:sp>
        <p:nvSpPr>
          <p:cNvPr id="54280" name="Text Box 6"/>
          <p:cNvSpPr txBox="1">
            <a:spLocks noChangeArrowheads="1"/>
          </p:cNvSpPr>
          <p:nvPr/>
        </p:nvSpPr>
        <p:spPr bwMode="auto">
          <a:xfrm>
            <a:off x="3667125" y="1076226"/>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000">
                <a:solidFill>
                  <a:schemeClr val="tx1"/>
                </a:solidFill>
                <a:latin typeface="Arial" panose="020B0604020202020204" pitchFamily="34" charset="0"/>
              </a:rPr>
              <a:t>Add</a:t>
            </a:r>
          </a:p>
        </p:txBody>
      </p:sp>
      <p:sp>
        <p:nvSpPr>
          <p:cNvPr id="54281" name="Rectangle 7"/>
          <p:cNvSpPr>
            <a:spLocks noGrp="1" noChangeArrowheads="1"/>
          </p:cNvSpPr>
          <p:nvPr>
            <p:ph type="body" sz="half" idx="1"/>
          </p:nvPr>
        </p:nvSpPr>
        <p:spPr>
          <a:xfrm>
            <a:off x="238125" y="3676551"/>
            <a:ext cx="8686800" cy="2994025"/>
          </a:xfrm>
        </p:spPr>
        <p:txBody>
          <a:bodyPr/>
          <a:lstStyle/>
          <a:p>
            <a:pPr eaLnBrk="1" hangingPunct="1"/>
            <a:r>
              <a:rPr lang="en-US" altLang="en-US" sz="2000" smtClean="0"/>
              <a:t>v</a:t>
            </a:r>
            <a:r>
              <a:rPr lang="en-US" altLang="en-US" sz="2000" baseline="-25000" smtClean="0"/>
              <a:t>6</a:t>
            </a:r>
            <a:r>
              <a:rPr lang="en-US" altLang="en-US" sz="2000" smtClean="0"/>
              <a:t> can be scheduled in the first two steps</a:t>
            </a:r>
          </a:p>
          <a:p>
            <a:pPr lvl="1" eaLnBrk="1" hangingPunct="1"/>
            <a:r>
              <a:rPr lang="en-US" altLang="en-US" sz="1800" smtClean="0"/>
              <a:t>p(1) = p(2) = 0.5, p(3) = p(4) = 0.0</a:t>
            </a:r>
          </a:p>
          <a:p>
            <a:pPr eaLnBrk="1" hangingPunct="1"/>
            <a:r>
              <a:rPr lang="en-US" altLang="en-US" sz="2000" smtClean="0"/>
              <a:t>Distribution: q(1) = 2.8, q(2) = 2.3</a:t>
            </a:r>
          </a:p>
          <a:p>
            <a:pPr eaLnBrk="1" hangingPunct="1"/>
            <a:r>
              <a:rPr lang="en-US" altLang="en-US" sz="2000" smtClean="0"/>
              <a:t>Assign v</a:t>
            </a:r>
            <a:r>
              <a:rPr lang="en-US" altLang="en-US" sz="2000" baseline="-25000" smtClean="0"/>
              <a:t>6</a:t>
            </a:r>
            <a:r>
              <a:rPr lang="en-US" altLang="en-US" sz="2000" smtClean="0"/>
              <a:t> to step 1</a:t>
            </a:r>
          </a:p>
          <a:p>
            <a:pPr lvl="1" eaLnBrk="1" hangingPunct="1"/>
            <a:r>
              <a:rPr lang="en-US" altLang="en-US" sz="1800" smtClean="0"/>
              <a:t>Variation in probability of step 1: 1 – 0.5 = 0.5</a:t>
            </a:r>
          </a:p>
          <a:p>
            <a:pPr lvl="1" eaLnBrk="1" hangingPunct="1"/>
            <a:r>
              <a:rPr lang="en-US" altLang="en-US" sz="1800" smtClean="0"/>
              <a:t>Variation in probability of step 2: 0 – 0.5 = -0.5</a:t>
            </a:r>
          </a:p>
          <a:p>
            <a:pPr eaLnBrk="1" hangingPunct="1"/>
            <a:r>
              <a:rPr lang="en-US" altLang="en-US" sz="2000" smtClean="0"/>
              <a:t>Self-force: 2.8 x 0.5 - 2.3 x 0.5 = 0.25</a:t>
            </a:r>
          </a:p>
          <a:p>
            <a:pPr eaLnBrk="1" hangingPunct="1"/>
            <a:r>
              <a:rPr lang="en-US" altLang="en-US" sz="2000" smtClean="0"/>
              <a:t>No change in successors’ MRs and no predecessors, so p/s forces = 0</a:t>
            </a:r>
          </a:p>
        </p:txBody>
      </p:sp>
      <p:sp>
        <p:nvSpPr>
          <p:cNvPr id="54282" name="Rectangle 8"/>
          <p:cNvSpPr>
            <a:spLocks noChangeArrowheads="1"/>
          </p:cNvSpPr>
          <p:nvPr/>
        </p:nvSpPr>
        <p:spPr bwMode="auto">
          <a:xfrm>
            <a:off x="1216025" y="1398489"/>
            <a:ext cx="814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latin typeface="Lucida Sans Unicode" panose="020B0602030504020204" pitchFamily="34" charset="0"/>
              </a:rPr>
              <a:t>q</a:t>
            </a:r>
            <a:r>
              <a:rPr lang="en-US" altLang="en-US" sz="1600" i="1" baseline="-10000">
                <a:latin typeface="Lucida Sans Unicode" panose="020B0602030504020204" pitchFamily="34" charset="0"/>
              </a:rPr>
              <a:t>mult</a:t>
            </a:r>
            <a:r>
              <a:rPr lang="en-US" altLang="en-US" sz="1600" i="1">
                <a:latin typeface="Lucida Sans Unicode" panose="020B0602030504020204" pitchFamily="34" charset="0"/>
              </a:rPr>
              <a:t>(l)</a:t>
            </a:r>
          </a:p>
        </p:txBody>
      </p:sp>
      <p:sp>
        <p:nvSpPr>
          <p:cNvPr id="54283" name="Rectangle 9"/>
          <p:cNvSpPr>
            <a:spLocks noChangeArrowheads="1"/>
          </p:cNvSpPr>
          <p:nvPr/>
        </p:nvSpPr>
        <p:spPr bwMode="auto">
          <a:xfrm>
            <a:off x="3538538" y="1381026"/>
            <a:ext cx="757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latin typeface="Lucida Sans Unicode" panose="020B0602030504020204" pitchFamily="34" charset="0"/>
              </a:rPr>
              <a:t>q</a:t>
            </a:r>
            <a:r>
              <a:rPr lang="en-US" altLang="en-US" sz="1600" i="1" baseline="-10000">
                <a:latin typeface="Lucida Sans Unicode" panose="020B0602030504020204" pitchFamily="34" charset="0"/>
              </a:rPr>
              <a:t>add</a:t>
            </a:r>
            <a:r>
              <a:rPr lang="en-US" altLang="en-US" sz="1600" i="1">
                <a:latin typeface="Lucida Sans Unicode" panose="020B0602030504020204" pitchFamily="34" charset="0"/>
              </a:rPr>
              <a:t>(l)</a:t>
            </a:r>
          </a:p>
        </p:txBody>
      </p:sp>
      <p:sp>
        <p:nvSpPr>
          <p:cNvPr id="54284" name="Line 10"/>
          <p:cNvSpPr>
            <a:spLocks noChangeShapeType="1"/>
          </p:cNvSpPr>
          <p:nvPr/>
        </p:nvSpPr>
        <p:spPr bwMode="auto">
          <a:xfrm>
            <a:off x="1219200" y="1754089"/>
            <a:ext cx="94138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4285" name="Line 11"/>
          <p:cNvSpPr>
            <a:spLocks noChangeShapeType="1"/>
          </p:cNvSpPr>
          <p:nvPr/>
        </p:nvSpPr>
        <p:spPr bwMode="auto">
          <a:xfrm>
            <a:off x="3511550" y="1746151"/>
            <a:ext cx="94138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4286" name="Text Box 12"/>
          <p:cNvSpPr txBox="1">
            <a:spLocks noChangeArrowheads="1"/>
          </p:cNvSpPr>
          <p:nvPr/>
        </p:nvSpPr>
        <p:spPr bwMode="auto">
          <a:xfrm>
            <a:off x="454025" y="2460526"/>
            <a:ext cx="309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solidFill>
                  <a:srgbClr val="0000FF"/>
                </a:solidFill>
                <a:latin typeface="Lucida Sans Unicode" panose="020B0602030504020204" pitchFamily="34" charset="0"/>
              </a:rPr>
              <a:t>l</a:t>
            </a:r>
          </a:p>
        </p:txBody>
      </p:sp>
      <p:sp>
        <p:nvSpPr>
          <p:cNvPr id="54287" name="Text Box 13"/>
          <p:cNvSpPr txBox="1">
            <a:spLocks noChangeArrowheads="1"/>
          </p:cNvSpPr>
          <p:nvPr/>
        </p:nvSpPr>
        <p:spPr bwMode="auto">
          <a:xfrm>
            <a:off x="2813050" y="2481164"/>
            <a:ext cx="309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600" i="1">
                <a:solidFill>
                  <a:srgbClr val="0000FF"/>
                </a:solidFill>
                <a:latin typeface="Lucida Sans Unicode" panose="020B0602030504020204" pitchFamily="34" charset="0"/>
              </a:rPr>
              <a:t>l</a:t>
            </a:r>
          </a:p>
        </p:txBody>
      </p:sp>
      <p:sp>
        <p:nvSpPr>
          <p:cNvPr id="54288" name="Line 14"/>
          <p:cNvSpPr>
            <a:spLocks noChangeShapeType="1"/>
          </p:cNvSpPr>
          <p:nvPr/>
        </p:nvSpPr>
        <p:spPr bwMode="auto">
          <a:xfrm>
            <a:off x="788988" y="2371626"/>
            <a:ext cx="0" cy="7270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4289" name="Line 15"/>
          <p:cNvSpPr>
            <a:spLocks noChangeShapeType="1"/>
          </p:cNvSpPr>
          <p:nvPr/>
        </p:nvSpPr>
        <p:spPr bwMode="auto">
          <a:xfrm>
            <a:off x="3122613" y="2403376"/>
            <a:ext cx="0" cy="7270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4290" name="Line 16"/>
          <p:cNvSpPr>
            <a:spLocks noChangeShapeType="1"/>
          </p:cNvSpPr>
          <p:nvPr/>
        </p:nvSpPr>
        <p:spPr bwMode="auto">
          <a:xfrm flipV="1">
            <a:off x="830263" y="3030439"/>
            <a:ext cx="6118225" cy="766762"/>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4195535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en-US" altLang="en-US" smtClean="0"/>
              <a:t>Example: operation v</a:t>
            </a:r>
            <a:r>
              <a:rPr lang="en-US" altLang="en-US" baseline="-25000" smtClean="0"/>
              <a:t>6</a:t>
            </a:r>
            <a:endParaRPr lang="en-US" altLang="en-US" smtClean="0"/>
          </a:p>
        </p:txBody>
      </p:sp>
      <p:pic>
        <p:nvPicPr>
          <p:cNvPr id="55301"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95350" y="1512888"/>
            <a:ext cx="4044950" cy="1400175"/>
          </a:xfrm>
          <a:noFill/>
        </p:spPr>
      </p:pic>
      <p:pic>
        <p:nvPicPr>
          <p:cNvPr id="55302" name="Picture 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24463" y="1219200"/>
            <a:ext cx="3910012" cy="5029200"/>
          </a:xfrm>
          <a:noFill/>
        </p:spPr>
      </p:pic>
      <p:sp>
        <p:nvSpPr>
          <p:cNvPr id="55303" name="Text Box 5"/>
          <p:cNvSpPr txBox="1">
            <a:spLocks noChangeArrowheads="1"/>
          </p:cNvSpPr>
          <p:nvPr/>
        </p:nvSpPr>
        <p:spPr bwMode="auto">
          <a:xfrm>
            <a:off x="1163638" y="1219200"/>
            <a:ext cx="1046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000">
                <a:solidFill>
                  <a:schemeClr val="tx1"/>
                </a:solidFill>
                <a:latin typeface="Arial" panose="020B0604020202020204" pitchFamily="34" charset="0"/>
              </a:rPr>
              <a:t>Multiply</a:t>
            </a:r>
          </a:p>
        </p:txBody>
      </p:sp>
      <p:sp>
        <p:nvSpPr>
          <p:cNvPr id="55304" name="Text Box 6"/>
          <p:cNvSpPr txBox="1">
            <a:spLocks noChangeArrowheads="1"/>
          </p:cNvSpPr>
          <p:nvPr/>
        </p:nvSpPr>
        <p:spPr bwMode="auto">
          <a:xfrm>
            <a:off x="3657600" y="1219200"/>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000">
                <a:solidFill>
                  <a:schemeClr val="tx1"/>
                </a:solidFill>
                <a:latin typeface="Arial" panose="020B0604020202020204" pitchFamily="34" charset="0"/>
              </a:rPr>
              <a:t>Add</a:t>
            </a:r>
          </a:p>
        </p:txBody>
      </p:sp>
      <p:sp>
        <p:nvSpPr>
          <p:cNvPr id="55305" name="Rectangle 7"/>
          <p:cNvSpPr>
            <a:spLocks noGrp="1" noChangeArrowheads="1"/>
          </p:cNvSpPr>
          <p:nvPr>
            <p:ph type="body" sz="half" idx="1"/>
          </p:nvPr>
        </p:nvSpPr>
        <p:spPr>
          <a:xfrm>
            <a:off x="228600" y="3482975"/>
            <a:ext cx="8686800" cy="2994025"/>
          </a:xfrm>
        </p:spPr>
        <p:txBody>
          <a:bodyPr/>
          <a:lstStyle/>
          <a:p>
            <a:pPr eaLnBrk="1" hangingPunct="1"/>
            <a:r>
              <a:rPr lang="en-US" altLang="en-US" sz="2400" smtClean="0"/>
              <a:t>Assign v</a:t>
            </a:r>
            <a:r>
              <a:rPr lang="en-US" altLang="en-US" sz="2400" baseline="-25000" smtClean="0"/>
              <a:t>6 </a:t>
            </a:r>
            <a:r>
              <a:rPr lang="en-US" altLang="en-US" sz="2400" smtClean="0"/>
              <a:t>step 2</a:t>
            </a:r>
          </a:p>
          <a:p>
            <a:pPr lvl="1" eaLnBrk="1" hangingPunct="1"/>
            <a:r>
              <a:rPr lang="en-US" altLang="en-US" sz="2000" smtClean="0"/>
              <a:t>Variation in probability: 0 – 0.5 = -0.5</a:t>
            </a:r>
          </a:p>
          <a:p>
            <a:pPr lvl="1" eaLnBrk="1" hangingPunct="1"/>
            <a:r>
              <a:rPr lang="en-US" altLang="en-US" sz="2000" smtClean="0"/>
              <a:t>Variation in probability: 1 – 0.5 = 0.5</a:t>
            </a:r>
          </a:p>
          <a:p>
            <a:pPr eaLnBrk="1" hangingPunct="1"/>
            <a:r>
              <a:rPr lang="en-US" altLang="en-US" sz="2400" smtClean="0"/>
              <a:t>Self-force: 2.8 x -0.5 + 2.3 x 0.5 = -0.25</a:t>
            </a:r>
          </a:p>
        </p:txBody>
      </p:sp>
    </p:spTree>
    <p:extLst>
      <p:ext uri="{BB962C8B-B14F-4D97-AF65-F5344CB8AC3E}">
        <p14:creationId xmlns:p14="http://schemas.microsoft.com/office/powerpoint/2010/main" val="25764424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pPr eaLnBrk="1" hangingPunct="1"/>
            <a:r>
              <a:rPr lang="en-US" altLang="en-US" smtClean="0"/>
              <a:t>Example: operation v</a:t>
            </a:r>
            <a:r>
              <a:rPr lang="en-US" altLang="en-US" baseline="-25000" smtClean="0"/>
              <a:t>6</a:t>
            </a:r>
            <a:endParaRPr lang="en-US" altLang="en-US" smtClean="0"/>
          </a:p>
        </p:txBody>
      </p:sp>
      <p:pic>
        <p:nvPicPr>
          <p:cNvPr id="56325"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95350" y="1512888"/>
            <a:ext cx="4044950" cy="1400175"/>
          </a:xfrm>
          <a:noFill/>
        </p:spPr>
      </p:pic>
      <p:pic>
        <p:nvPicPr>
          <p:cNvPr id="56326" name="Picture 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24463" y="1219200"/>
            <a:ext cx="3910012" cy="5029200"/>
          </a:xfrm>
          <a:noFill/>
        </p:spPr>
      </p:pic>
      <p:sp>
        <p:nvSpPr>
          <p:cNvPr id="56327" name="Text Box 5"/>
          <p:cNvSpPr txBox="1">
            <a:spLocks noChangeArrowheads="1"/>
          </p:cNvSpPr>
          <p:nvPr/>
        </p:nvSpPr>
        <p:spPr bwMode="auto">
          <a:xfrm>
            <a:off x="1163638" y="1219200"/>
            <a:ext cx="1046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000">
                <a:solidFill>
                  <a:schemeClr val="tx1"/>
                </a:solidFill>
                <a:latin typeface="Arial" panose="020B0604020202020204" pitchFamily="34" charset="0"/>
              </a:rPr>
              <a:t>Multiply</a:t>
            </a:r>
          </a:p>
        </p:txBody>
      </p:sp>
      <p:sp>
        <p:nvSpPr>
          <p:cNvPr id="56328" name="Text Box 6"/>
          <p:cNvSpPr txBox="1">
            <a:spLocks noChangeArrowheads="1"/>
          </p:cNvSpPr>
          <p:nvPr/>
        </p:nvSpPr>
        <p:spPr bwMode="auto">
          <a:xfrm>
            <a:off x="3657600" y="1219200"/>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000">
                <a:solidFill>
                  <a:schemeClr val="tx1"/>
                </a:solidFill>
                <a:latin typeface="Arial" panose="020B0604020202020204" pitchFamily="34" charset="0"/>
              </a:rPr>
              <a:t>Add</a:t>
            </a:r>
          </a:p>
        </p:txBody>
      </p:sp>
      <p:sp>
        <p:nvSpPr>
          <p:cNvPr id="56329" name="Rectangle 7"/>
          <p:cNvSpPr>
            <a:spLocks noGrp="1" noChangeArrowheads="1"/>
          </p:cNvSpPr>
          <p:nvPr>
            <p:ph type="body" sz="half" idx="1"/>
          </p:nvPr>
        </p:nvSpPr>
        <p:spPr>
          <a:xfrm>
            <a:off x="228600" y="3482975"/>
            <a:ext cx="8686800" cy="2994025"/>
          </a:xfrm>
        </p:spPr>
        <p:txBody>
          <a:bodyPr/>
          <a:lstStyle/>
          <a:p>
            <a:pPr eaLnBrk="1" hangingPunct="1"/>
            <a:r>
              <a:rPr lang="en-US" altLang="en-US" sz="2000" smtClean="0"/>
              <a:t>Successor-force</a:t>
            </a:r>
          </a:p>
          <a:p>
            <a:pPr lvl="1" eaLnBrk="1" hangingPunct="1"/>
            <a:r>
              <a:rPr lang="en-US" altLang="en-US" sz="1800" smtClean="0"/>
              <a:t>Operation v</a:t>
            </a:r>
            <a:r>
              <a:rPr lang="en-US" altLang="en-US" sz="1800" baseline="-25000" smtClean="0"/>
              <a:t>7</a:t>
            </a:r>
            <a:r>
              <a:rPr lang="en-US" altLang="en-US" sz="1800" smtClean="0"/>
              <a:t> assigned to step 3</a:t>
            </a:r>
          </a:p>
          <a:p>
            <a:pPr lvl="1" eaLnBrk="1" hangingPunct="1"/>
            <a:r>
              <a:rPr lang="en-US" altLang="en-US" sz="1800" smtClean="0"/>
              <a:t>2.3(0 – 0.5) + 0.8(1 – 0.5) = -.75</a:t>
            </a:r>
          </a:p>
          <a:p>
            <a:pPr eaLnBrk="1" hangingPunct="1"/>
            <a:r>
              <a:rPr lang="en-US" altLang="en-US" sz="2000" smtClean="0"/>
              <a:t>Total-force = -1</a:t>
            </a:r>
          </a:p>
          <a:p>
            <a:pPr eaLnBrk="1" hangingPunct="1"/>
            <a:r>
              <a:rPr lang="en-US" altLang="en-US" sz="2000" smtClean="0"/>
              <a:t>Conclusion</a:t>
            </a:r>
          </a:p>
          <a:p>
            <a:pPr lvl="1" eaLnBrk="1" hangingPunct="1"/>
            <a:r>
              <a:rPr lang="en-US" altLang="en-US" sz="1800" smtClean="0"/>
              <a:t>Least force is for step 2</a:t>
            </a:r>
          </a:p>
          <a:p>
            <a:pPr lvl="1" eaLnBrk="1" hangingPunct="1"/>
            <a:r>
              <a:rPr lang="en-US" altLang="en-US" sz="1800" smtClean="0"/>
              <a:t>Assigning v</a:t>
            </a:r>
            <a:r>
              <a:rPr lang="en-US" altLang="en-US" sz="1800" baseline="-25000" smtClean="0"/>
              <a:t>6</a:t>
            </a:r>
            <a:r>
              <a:rPr lang="en-US" altLang="en-US" sz="1800" smtClean="0"/>
              <a:t> to step 2 reduces concurrency, force, but</a:t>
            </a:r>
          </a:p>
          <a:p>
            <a:pPr lvl="1" eaLnBrk="1" hangingPunct="1">
              <a:buFont typeface="Wingdings" panose="05000000000000000000" pitchFamily="2" charset="2"/>
              <a:buNone/>
            </a:pPr>
            <a:r>
              <a:rPr lang="en-US" altLang="en-US" sz="1800" smtClean="0"/>
              <a:t>    increases utilization</a:t>
            </a:r>
          </a:p>
        </p:txBody>
      </p:sp>
    </p:spTree>
    <p:extLst>
      <p:ext uri="{BB962C8B-B14F-4D97-AF65-F5344CB8AC3E}">
        <p14:creationId xmlns:p14="http://schemas.microsoft.com/office/powerpoint/2010/main" val="1901077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p:txBody>
          <a:bodyPr/>
          <a:lstStyle/>
          <a:p>
            <a:pPr eaLnBrk="1" hangingPunct="1"/>
            <a:r>
              <a:rPr lang="da-DK" altLang="en-US" sz="2800" smtClean="0"/>
              <a:t>FD Scheduling – An example (another view)</a:t>
            </a:r>
            <a:endParaRPr lang="en-US" altLang="en-US" sz="2800" smtClean="0"/>
          </a:p>
        </p:txBody>
      </p:sp>
      <p:sp>
        <p:nvSpPr>
          <p:cNvPr id="57349" name="Text Box 3"/>
          <p:cNvSpPr txBox="1">
            <a:spLocks noChangeArrowheads="1"/>
          </p:cNvSpPr>
          <p:nvPr/>
        </p:nvSpPr>
        <p:spPr bwMode="auto">
          <a:xfrm>
            <a:off x="1219200" y="1752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endParaRPr lang="da-DK" altLang="en-US" sz="2400">
              <a:solidFill>
                <a:schemeClr val="tx1"/>
              </a:solidFill>
              <a:latin typeface="Times New Roman" panose="02020603050405020304" pitchFamily="18" charset="0"/>
            </a:endParaRPr>
          </a:p>
        </p:txBody>
      </p:sp>
      <p:graphicFrame>
        <p:nvGraphicFramePr>
          <p:cNvPr id="57350" name="Object 4"/>
          <p:cNvGraphicFramePr>
            <a:graphicFrameLocks noGrp="1" noChangeAspect="1"/>
          </p:cNvGraphicFramePr>
          <p:nvPr>
            <p:ph idx="1"/>
          </p:nvPr>
        </p:nvGraphicFramePr>
        <p:xfrm>
          <a:off x="3709988" y="2143125"/>
          <a:ext cx="4295775" cy="1174750"/>
        </p:xfrm>
        <a:graphic>
          <a:graphicData uri="http://schemas.openxmlformats.org/presentationml/2006/ole">
            <mc:AlternateContent xmlns:mc="http://schemas.openxmlformats.org/markup-compatibility/2006">
              <mc:Choice xmlns:v="urn:schemas-microsoft-com:vml" Requires="v">
                <p:oleObj spid="_x0000_s11276" name="Ligning" r:id="rId3" imgW="1828800" imgH="431800" progId="Equation.3">
                  <p:embed/>
                </p:oleObj>
              </mc:Choice>
              <mc:Fallback>
                <p:oleObj name="Ligning" r:id="rId3" imgW="1828800" imgH="431800" progId="Equation.3">
                  <p:embed/>
                  <p:pic>
                    <p:nvPicPr>
                      <p:cNvPr id="573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988" y="2143125"/>
                        <a:ext cx="4295775"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51" name="Rectangle 5"/>
          <p:cNvSpPr>
            <a:spLocks noChangeArrowheads="1"/>
          </p:cNvSpPr>
          <p:nvPr/>
        </p:nvSpPr>
        <p:spPr bwMode="auto">
          <a:xfrm>
            <a:off x="1062038" y="1009650"/>
            <a:ext cx="72469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da-DK" altLang="en-US" sz="2000">
                <a:solidFill>
                  <a:schemeClr val="tx1"/>
                </a:solidFill>
                <a:latin typeface="Arial" panose="020B0604020202020204" pitchFamily="34" charset="0"/>
              </a:rPr>
              <a:t>Calculate the </a:t>
            </a:r>
            <a:r>
              <a:rPr lang="da-DK" altLang="en-US" sz="2000" i="1">
                <a:solidFill>
                  <a:schemeClr val="tx1"/>
                </a:solidFill>
                <a:latin typeface="Arial" panose="020B0604020202020204" pitchFamily="34" charset="0"/>
              </a:rPr>
              <a:t>force</a:t>
            </a:r>
            <a:r>
              <a:rPr lang="da-DK" altLang="en-US" sz="2000">
                <a:solidFill>
                  <a:schemeClr val="tx1"/>
                </a:solidFill>
                <a:latin typeface="Arial" panose="020B0604020202020204" pitchFamily="34" charset="0"/>
              </a:rPr>
              <a:t> with the operation x’ in control-step 1. </a:t>
            </a:r>
            <a:r>
              <a:rPr lang="da-DK" altLang="en-US" sz="2000" i="1">
                <a:solidFill>
                  <a:schemeClr val="tx1"/>
                </a:solidFill>
                <a:latin typeface="Arial" panose="020B0604020202020204" pitchFamily="34" charset="0"/>
              </a:rPr>
              <a:t>DG(i)</a:t>
            </a:r>
            <a:r>
              <a:rPr lang="da-DK" altLang="en-US" sz="2000">
                <a:solidFill>
                  <a:schemeClr val="tx1"/>
                </a:solidFill>
                <a:latin typeface="Arial" panose="020B0604020202020204" pitchFamily="34" charset="0"/>
              </a:rPr>
              <a:t> here is the same as </a:t>
            </a:r>
            <a:r>
              <a:rPr lang="en-US" altLang="en-US" sz="2000" i="1">
                <a:solidFill>
                  <a:schemeClr val="tx1"/>
                </a:solidFill>
                <a:latin typeface="Arial" panose="020B0604020202020204" pitchFamily="34" charset="0"/>
              </a:rPr>
              <a:t>q</a:t>
            </a:r>
            <a:r>
              <a:rPr lang="en-US" altLang="en-US" sz="2000" i="1" baseline="-10000">
                <a:solidFill>
                  <a:schemeClr val="tx1"/>
                </a:solidFill>
                <a:latin typeface="Arial" panose="020B0604020202020204" pitchFamily="34" charset="0"/>
              </a:rPr>
              <a:t>k</a:t>
            </a:r>
            <a:r>
              <a:rPr lang="en-US" altLang="en-US" sz="2000" i="1">
                <a:solidFill>
                  <a:schemeClr val="tx1"/>
                </a:solidFill>
                <a:latin typeface="Arial" panose="020B0604020202020204" pitchFamily="34" charset="0"/>
              </a:rPr>
              <a:t>(i).</a:t>
            </a:r>
          </a:p>
          <a:p>
            <a:pPr eaLnBrk="1" hangingPunct="1">
              <a:spcBef>
                <a:spcPct val="0"/>
              </a:spcBef>
              <a:buClrTx/>
              <a:buFontTx/>
              <a:buNone/>
            </a:pPr>
            <a:endParaRPr lang="da-DK" altLang="en-US" sz="2000">
              <a:solidFill>
                <a:schemeClr val="tx1"/>
              </a:solidFill>
              <a:latin typeface="Arial" panose="020B0604020202020204" pitchFamily="34" charset="0"/>
            </a:endParaRPr>
          </a:p>
        </p:txBody>
      </p:sp>
      <p:sp>
        <p:nvSpPr>
          <p:cNvPr id="57352" name="Text Box 6"/>
          <p:cNvSpPr txBox="1">
            <a:spLocks noChangeArrowheads="1"/>
          </p:cNvSpPr>
          <p:nvPr/>
        </p:nvSpPr>
        <p:spPr bwMode="auto">
          <a:xfrm>
            <a:off x="0" y="5632450"/>
            <a:ext cx="399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da-DK" altLang="en-US" sz="2400">
                <a:solidFill>
                  <a:schemeClr val="tx1"/>
                </a:solidFill>
                <a:latin typeface="Times New Roman" panose="02020603050405020304" pitchFamily="18" charset="0"/>
              </a:rPr>
              <a:t>DG(1) = 2.833	; DG(3) = 0.833</a:t>
            </a:r>
          </a:p>
          <a:p>
            <a:pPr eaLnBrk="1" hangingPunct="1">
              <a:spcBef>
                <a:spcPct val="0"/>
              </a:spcBef>
              <a:buClrTx/>
              <a:buFontTx/>
              <a:buNone/>
            </a:pPr>
            <a:r>
              <a:rPr lang="da-DK" altLang="en-US" sz="2400">
                <a:solidFill>
                  <a:schemeClr val="tx1"/>
                </a:solidFill>
                <a:latin typeface="Times New Roman" panose="02020603050405020304" pitchFamily="18" charset="0"/>
              </a:rPr>
              <a:t>DG(2) = 2.333	; DG(4) = 0</a:t>
            </a:r>
          </a:p>
        </p:txBody>
      </p:sp>
      <p:graphicFrame>
        <p:nvGraphicFramePr>
          <p:cNvPr id="449543" name="Object 7"/>
          <p:cNvGraphicFramePr>
            <a:graphicFrameLocks noChangeAspect="1"/>
          </p:cNvGraphicFramePr>
          <p:nvPr/>
        </p:nvGraphicFramePr>
        <p:xfrm>
          <a:off x="3813175" y="5106988"/>
          <a:ext cx="5029200" cy="1046162"/>
        </p:xfrm>
        <a:graphic>
          <a:graphicData uri="http://schemas.openxmlformats.org/presentationml/2006/ole">
            <mc:AlternateContent xmlns:mc="http://schemas.openxmlformats.org/markup-compatibility/2006">
              <mc:Choice xmlns:v="urn:schemas-microsoft-com:vml" Requires="v">
                <p:oleObj spid="_x0000_s11277" name="Ligning" r:id="rId5" imgW="1892300" imgH="393700" progId="Equation.3">
                  <p:embed/>
                </p:oleObj>
              </mc:Choice>
              <mc:Fallback>
                <p:oleObj name="Ligning" r:id="rId5" imgW="1892300" imgH="393700" progId="Equation.3">
                  <p:embed/>
                  <p:pic>
                    <p:nvPicPr>
                      <p:cNvPr id="44954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3175" y="5106988"/>
                        <a:ext cx="5029200"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735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05025"/>
            <a:ext cx="35052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9545" name="Oval 9"/>
          <p:cNvSpPr>
            <a:spLocks noChangeArrowheads="1"/>
          </p:cNvSpPr>
          <p:nvPr/>
        </p:nvSpPr>
        <p:spPr bwMode="auto">
          <a:xfrm>
            <a:off x="7835900" y="5191125"/>
            <a:ext cx="1143000" cy="685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49546" name="Text Box 10"/>
          <p:cNvSpPr txBox="1">
            <a:spLocks noChangeArrowheads="1"/>
          </p:cNvSpPr>
          <p:nvPr/>
        </p:nvSpPr>
        <p:spPr bwMode="auto">
          <a:xfrm>
            <a:off x="7391400" y="6164263"/>
            <a:ext cx="1752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da-DK" altLang="en-US" sz="1800">
                <a:solidFill>
                  <a:schemeClr val="tx1"/>
                </a:solidFill>
                <a:latin typeface="Arial" panose="020B0604020202020204" pitchFamily="34" charset="0"/>
              </a:rPr>
              <a:t>Poor utilization</a:t>
            </a:r>
          </a:p>
        </p:txBody>
      </p:sp>
      <p:sp>
        <p:nvSpPr>
          <p:cNvPr id="449547" name="Line 11"/>
          <p:cNvSpPr>
            <a:spLocks noChangeShapeType="1"/>
          </p:cNvSpPr>
          <p:nvPr/>
        </p:nvSpPr>
        <p:spPr bwMode="auto">
          <a:xfrm flipH="1" flipV="1">
            <a:off x="8458200" y="5794375"/>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TW" altLang="en-US"/>
          </a:p>
        </p:txBody>
      </p:sp>
      <p:sp>
        <p:nvSpPr>
          <p:cNvPr id="57358" name="Text Box 12"/>
          <p:cNvSpPr txBox="1">
            <a:spLocks noChangeArrowheads="1"/>
          </p:cNvSpPr>
          <p:nvPr/>
        </p:nvSpPr>
        <p:spPr bwMode="auto">
          <a:xfrm>
            <a:off x="755650" y="2097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800">
              <a:solidFill>
                <a:schemeClr val="tx1"/>
              </a:solidFill>
              <a:latin typeface="Lucida Sans Unicode" panose="020B0602030504020204" pitchFamily="34" charset="0"/>
            </a:endParaRPr>
          </a:p>
        </p:txBody>
      </p:sp>
      <p:sp>
        <p:nvSpPr>
          <p:cNvPr id="57359" name="Text Box 15"/>
          <p:cNvSpPr txBox="1">
            <a:spLocks noChangeArrowheads="1"/>
          </p:cNvSpPr>
          <p:nvPr/>
        </p:nvSpPr>
        <p:spPr bwMode="auto">
          <a:xfrm>
            <a:off x="3475038" y="3244850"/>
            <a:ext cx="5545137"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lnSpc>
                <a:spcPct val="90000"/>
              </a:lnSpc>
              <a:spcBef>
                <a:spcPct val="0"/>
              </a:spcBef>
              <a:buClrTx/>
              <a:buFontTx/>
              <a:buNone/>
            </a:pPr>
            <a:r>
              <a:rPr lang="en-US" altLang="en-US" sz="1800">
                <a:solidFill>
                  <a:schemeClr val="tx1"/>
                </a:solidFill>
                <a:latin typeface="Arial" panose="020B0604020202020204" pitchFamily="34" charset="0"/>
              </a:rPr>
              <a:t>= Diff. in DG(</a:t>
            </a:r>
            <a:r>
              <a:rPr lang="en-US" altLang="en-US" sz="1800" i="1">
                <a:solidFill>
                  <a:schemeClr val="tx1"/>
                </a:solidFill>
                <a:latin typeface="Arial" panose="020B0604020202020204" pitchFamily="34" charset="0"/>
              </a:rPr>
              <a:t>i</a:t>
            </a:r>
            <a:r>
              <a:rPr lang="en-US" altLang="en-US" sz="1800">
                <a:solidFill>
                  <a:schemeClr val="tx1"/>
                </a:solidFill>
                <a:latin typeface="Arial" panose="020B0604020202020204" pitchFamily="34" charset="0"/>
              </a:rPr>
              <a:t>) of sched. time step </a:t>
            </a:r>
            <a:r>
              <a:rPr lang="en-US" altLang="en-US" sz="1800" i="1">
                <a:solidFill>
                  <a:schemeClr val="tx1"/>
                </a:solidFill>
                <a:latin typeface="Arial" panose="020B0604020202020204" pitchFamily="34" charset="0"/>
              </a:rPr>
              <a:t>j</a:t>
            </a:r>
            <a:r>
              <a:rPr lang="en-US" altLang="en-US" sz="1800">
                <a:solidFill>
                  <a:schemeClr val="tx1"/>
                </a:solidFill>
                <a:latin typeface="Arial" panose="020B0604020202020204" pitchFamily="34" charset="0"/>
              </a:rPr>
              <a:t> from the average DG(</a:t>
            </a:r>
            <a:r>
              <a:rPr lang="en-US" altLang="en-US" sz="1800" i="1">
                <a:solidFill>
                  <a:schemeClr val="tx1"/>
                </a:solidFill>
                <a:latin typeface="Arial" panose="020B0604020202020204" pitchFamily="34" charset="0"/>
              </a:rPr>
              <a:t>j</a:t>
            </a:r>
            <a:r>
              <a:rPr lang="en-US" altLang="en-US" sz="1800">
                <a:solidFill>
                  <a:schemeClr val="tx1"/>
                </a:solidFill>
                <a:latin typeface="Arial" panose="020B0604020202020204" pitchFamily="34" charset="0"/>
              </a:rPr>
              <a:t>) over the MR of the current oper. v. Note the denominator 2 above will in general be replaced by m+1, where m is the mobility range of v</a:t>
            </a:r>
          </a:p>
          <a:p>
            <a:pPr eaLnBrk="1" hangingPunct="1">
              <a:lnSpc>
                <a:spcPct val="90000"/>
              </a:lnSpc>
              <a:spcBef>
                <a:spcPct val="0"/>
              </a:spcBef>
              <a:buClrTx/>
            </a:pPr>
            <a:r>
              <a:rPr lang="en-US" altLang="en-US" sz="1800">
                <a:solidFill>
                  <a:schemeClr val="tx1"/>
                </a:solidFill>
                <a:latin typeface="Arial" panose="020B0604020202020204" pitchFamily="34" charset="0"/>
              </a:rPr>
              <a:t> Assigning to  a time </a:t>
            </a:r>
            <a:r>
              <a:rPr lang="en-US" altLang="en-US" sz="1800" i="1">
                <a:solidFill>
                  <a:schemeClr val="tx1"/>
                </a:solidFill>
                <a:latin typeface="Arial" panose="020B0604020202020204" pitchFamily="34" charset="0"/>
              </a:rPr>
              <a:t>j </a:t>
            </a:r>
            <a:r>
              <a:rPr lang="en-US" altLang="en-US" sz="1800">
                <a:solidFill>
                  <a:schemeClr val="tx1"/>
                </a:solidFill>
                <a:latin typeface="Arial" panose="020B0604020202020204" pitchFamily="34" charset="0"/>
              </a:rPr>
              <a:t>step w/ DG(</a:t>
            </a:r>
            <a:r>
              <a:rPr lang="en-US" altLang="en-US" sz="1800" i="1">
                <a:solidFill>
                  <a:schemeClr val="tx1"/>
                </a:solidFill>
                <a:latin typeface="Arial" panose="020B0604020202020204" pitchFamily="34" charset="0"/>
              </a:rPr>
              <a:t>j</a:t>
            </a:r>
            <a:r>
              <a:rPr lang="en-US" altLang="en-US" sz="1800">
                <a:solidFill>
                  <a:schemeClr val="tx1"/>
                </a:solidFill>
                <a:latin typeface="Arial" panose="020B0604020202020204" pitchFamily="34" charset="0"/>
              </a:rPr>
              <a:t>) &gt; avg. DG (i.e., +ve force) skews the non-uniform distribution even more—not desirable</a:t>
            </a:r>
          </a:p>
        </p:txBody>
      </p:sp>
      <p:sp>
        <p:nvSpPr>
          <p:cNvPr id="57360" name="Text Box 16"/>
          <p:cNvSpPr txBox="1">
            <a:spLocks noChangeArrowheads="1"/>
          </p:cNvSpPr>
          <p:nvPr/>
        </p:nvSpPr>
        <p:spPr bwMode="auto">
          <a:xfrm>
            <a:off x="3463925" y="1905000"/>
            <a:ext cx="5067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en-US" altLang="en-US" sz="1800">
                <a:solidFill>
                  <a:schemeClr val="tx1"/>
                </a:solidFill>
                <a:latin typeface="Arial" panose="020B0604020202020204" pitchFamily="34" charset="0"/>
              </a:rPr>
              <a:t> Manipulation of previous force eqn. gives us:</a:t>
            </a:r>
          </a:p>
        </p:txBody>
      </p:sp>
    </p:spTree>
    <p:extLst>
      <p:ext uri="{BB962C8B-B14F-4D97-AF65-F5344CB8AC3E}">
        <p14:creationId xmlns:p14="http://schemas.microsoft.com/office/powerpoint/2010/main" val="37077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49543"/>
                                        </p:tgtEl>
                                        <p:attrNameLst>
                                          <p:attrName>style.visibility</p:attrName>
                                        </p:attrNameLst>
                                      </p:cBhvr>
                                      <p:to>
                                        <p:strVal val="visible"/>
                                      </p:to>
                                    </p:set>
                                    <p:animEffect transition="in" filter="box(in)">
                                      <p:cBhvr>
                                        <p:cTn id="7" dur="500"/>
                                        <p:tgtEl>
                                          <p:spTgt spid="4495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49547"/>
                                        </p:tgtEl>
                                        <p:attrNameLst>
                                          <p:attrName>style.visibility</p:attrName>
                                        </p:attrNameLst>
                                      </p:cBhvr>
                                      <p:to>
                                        <p:strVal val="visible"/>
                                      </p:to>
                                    </p:set>
                                    <p:animEffect transition="in" filter="box(in)">
                                      <p:cBhvr>
                                        <p:cTn id="12" dur="500"/>
                                        <p:tgtEl>
                                          <p:spTgt spid="44954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49546"/>
                                        </p:tgtEl>
                                        <p:attrNameLst>
                                          <p:attrName>style.visibility</p:attrName>
                                        </p:attrNameLst>
                                      </p:cBhvr>
                                      <p:to>
                                        <p:strVal val="visible"/>
                                      </p:to>
                                    </p:set>
                                    <p:animEffect transition="in" filter="box(in)">
                                      <p:cBhvr>
                                        <p:cTn id="15" dur="500"/>
                                        <p:tgtEl>
                                          <p:spTgt spid="44954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49545"/>
                                        </p:tgtEl>
                                        <p:attrNameLst>
                                          <p:attrName>style.visibility</p:attrName>
                                        </p:attrNameLst>
                                      </p:cBhvr>
                                      <p:to>
                                        <p:strVal val="visible"/>
                                      </p:to>
                                    </p:set>
                                    <p:animEffect transition="in" filter="box(in)">
                                      <p:cBhvr>
                                        <p:cTn id="18" dur="500"/>
                                        <p:tgtEl>
                                          <p:spTgt spid="449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5" grpId="0" animBg="1"/>
      <p:bldP spid="449546"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pPr eaLnBrk="1" hangingPunct="1"/>
            <a:r>
              <a:rPr lang="da-DK" altLang="en-US" sz="2800" smtClean="0"/>
              <a:t>FD Scheduling – An example (another view)</a:t>
            </a:r>
            <a:endParaRPr lang="en-US" altLang="en-US" sz="2800" smtClean="0"/>
          </a:p>
        </p:txBody>
      </p:sp>
      <p:sp>
        <p:nvSpPr>
          <p:cNvPr id="58373" name="Text Box 3"/>
          <p:cNvSpPr txBox="1">
            <a:spLocks noChangeArrowheads="1"/>
          </p:cNvSpPr>
          <p:nvPr/>
        </p:nvSpPr>
        <p:spPr bwMode="auto">
          <a:xfrm>
            <a:off x="1219200" y="1752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endParaRPr lang="da-DK" altLang="en-US" sz="2400">
              <a:solidFill>
                <a:schemeClr val="tx1"/>
              </a:solidFill>
              <a:latin typeface="Times New Roman" panose="02020603050405020304" pitchFamily="18" charset="0"/>
            </a:endParaRPr>
          </a:p>
        </p:txBody>
      </p:sp>
      <p:graphicFrame>
        <p:nvGraphicFramePr>
          <p:cNvPr id="58374" name="Object 4"/>
          <p:cNvGraphicFramePr>
            <a:graphicFrameLocks noGrp="1" noChangeAspect="1"/>
          </p:cNvGraphicFramePr>
          <p:nvPr>
            <p:ph idx="1"/>
          </p:nvPr>
        </p:nvGraphicFramePr>
        <p:xfrm>
          <a:off x="900113" y="3040063"/>
          <a:ext cx="7553325" cy="1060450"/>
        </p:xfrm>
        <a:graphic>
          <a:graphicData uri="http://schemas.openxmlformats.org/presentationml/2006/ole">
            <mc:AlternateContent xmlns:mc="http://schemas.openxmlformats.org/markup-compatibility/2006">
              <mc:Choice xmlns:v="urn:schemas-microsoft-com:vml" Requires="v">
                <p:oleObj spid="_x0000_s12300" name="Ligning" r:id="rId3" imgW="3149600" imgH="431800" progId="Equation.3">
                  <p:embed/>
                </p:oleObj>
              </mc:Choice>
              <mc:Fallback>
                <p:oleObj name="Ligning" r:id="rId3" imgW="3149600" imgH="431800" progId="Equation.3">
                  <p:embed/>
                  <p:pic>
                    <p:nvPicPr>
                      <p:cNvPr id="5837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040063"/>
                        <a:ext cx="7553325"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5" name="Rectangle 5"/>
          <p:cNvSpPr>
            <a:spLocks noChangeArrowheads="1"/>
          </p:cNvSpPr>
          <p:nvPr/>
        </p:nvSpPr>
        <p:spPr bwMode="auto">
          <a:xfrm>
            <a:off x="673100" y="1219200"/>
            <a:ext cx="78962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da-DK" altLang="en-US">
                <a:solidFill>
                  <a:schemeClr val="tx1"/>
                </a:solidFill>
                <a:latin typeface="Arial" panose="020B0604020202020204" pitchFamily="34" charset="0"/>
              </a:rPr>
              <a:t>Calculate the </a:t>
            </a:r>
            <a:r>
              <a:rPr lang="da-DK" altLang="en-US" i="1">
                <a:solidFill>
                  <a:schemeClr val="tx1"/>
                </a:solidFill>
                <a:latin typeface="Arial" panose="020B0604020202020204" pitchFamily="34" charset="0"/>
              </a:rPr>
              <a:t>force</a:t>
            </a:r>
            <a:r>
              <a:rPr lang="da-DK" altLang="en-US">
                <a:solidFill>
                  <a:schemeClr val="tx1"/>
                </a:solidFill>
                <a:latin typeface="Arial" panose="020B0604020202020204" pitchFamily="34" charset="0"/>
              </a:rPr>
              <a:t> with the operation x’ in control-step 2. (succ. oper. x’’ must be pushed to control-step 3)</a:t>
            </a:r>
          </a:p>
        </p:txBody>
      </p:sp>
      <p:sp>
        <p:nvSpPr>
          <p:cNvPr id="58376" name="Text Box 6"/>
          <p:cNvSpPr txBox="1">
            <a:spLocks noChangeArrowheads="1"/>
          </p:cNvSpPr>
          <p:nvPr/>
        </p:nvSpPr>
        <p:spPr bwMode="auto">
          <a:xfrm>
            <a:off x="2251075" y="5594350"/>
            <a:ext cx="4733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da-DK" altLang="en-US" sz="2400">
                <a:solidFill>
                  <a:schemeClr val="tx1"/>
                </a:solidFill>
                <a:latin typeface="Times New Roman" panose="02020603050405020304" pitchFamily="18" charset="0"/>
              </a:rPr>
              <a:t>DG(1) = 2.833		DG(3) = 0.833</a:t>
            </a:r>
          </a:p>
          <a:p>
            <a:pPr eaLnBrk="1" hangingPunct="1">
              <a:spcBef>
                <a:spcPct val="0"/>
              </a:spcBef>
              <a:buClrTx/>
              <a:buFontTx/>
              <a:buNone/>
            </a:pPr>
            <a:r>
              <a:rPr lang="da-DK" altLang="en-US" sz="2400">
                <a:solidFill>
                  <a:schemeClr val="tx1"/>
                </a:solidFill>
                <a:latin typeface="Times New Roman" panose="02020603050405020304" pitchFamily="18" charset="0"/>
              </a:rPr>
              <a:t>DG(2) = 2.333		DG(4) = 0</a:t>
            </a:r>
          </a:p>
        </p:txBody>
      </p:sp>
      <p:graphicFrame>
        <p:nvGraphicFramePr>
          <p:cNvPr id="450567" name="Object 7"/>
          <p:cNvGraphicFramePr>
            <a:graphicFrameLocks noChangeAspect="1"/>
          </p:cNvGraphicFramePr>
          <p:nvPr/>
        </p:nvGraphicFramePr>
        <p:xfrm>
          <a:off x="914400" y="3998913"/>
          <a:ext cx="7908925" cy="1046162"/>
        </p:xfrm>
        <a:graphic>
          <a:graphicData uri="http://schemas.openxmlformats.org/presentationml/2006/ole">
            <mc:AlternateContent xmlns:mc="http://schemas.openxmlformats.org/markup-compatibility/2006">
              <mc:Choice xmlns:v="urn:schemas-microsoft-com:vml" Requires="v">
                <p:oleObj spid="_x0000_s12301" name="Ligning" r:id="rId5" imgW="3213100" imgH="393700" progId="Equation.3">
                  <p:embed/>
                </p:oleObj>
              </mc:Choice>
              <mc:Fallback>
                <p:oleObj name="Ligning" r:id="rId5" imgW="3213100" imgH="393700" progId="Equation.3">
                  <p:embed/>
                  <p:pic>
                    <p:nvPicPr>
                      <p:cNvPr id="4505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998913"/>
                        <a:ext cx="7908925"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568" name="Oval 8"/>
          <p:cNvSpPr>
            <a:spLocks noChangeArrowheads="1"/>
          </p:cNvSpPr>
          <p:nvPr/>
        </p:nvSpPr>
        <p:spPr bwMode="auto">
          <a:xfrm>
            <a:off x="8040688" y="4070350"/>
            <a:ext cx="914400" cy="6858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0569" name="Text Box 9"/>
          <p:cNvSpPr txBox="1">
            <a:spLocks noChangeArrowheads="1"/>
          </p:cNvSpPr>
          <p:nvPr/>
        </p:nvSpPr>
        <p:spPr bwMode="auto">
          <a:xfrm>
            <a:off x="7239000" y="51816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da-DK" altLang="en-US" sz="2400">
                <a:solidFill>
                  <a:schemeClr val="tx1"/>
                </a:solidFill>
                <a:latin typeface="Arial" panose="020B0604020202020204" pitchFamily="34" charset="0"/>
              </a:rPr>
              <a:t>Good utilization</a:t>
            </a:r>
          </a:p>
        </p:txBody>
      </p:sp>
      <p:sp>
        <p:nvSpPr>
          <p:cNvPr id="450570" name="Line 10"/>
          <p:cNvSpPr>
            <a:spLocks noChangeShapeType="1"/>
          </p:cNvSpPr>
          <p:nvPr/>
        </p:nvSpPr>
        <p:spPr bwMode="auto">
          <a:xfrm flipV="1">
            <a:off x="7848600" y="4648200"/>
            <a:ext cx="617538"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TW" altLang="en-US"/>
          </a:p>
        </p:txBody>
      </p:sp>
      <p:sp>
        <p:nvSpPr>
          <p:cNvPr id="450571" name="Oval 11"/>
          <p:cNvSpPr>
            <a:spLocks noChangeArrowheads="1"/>
          </p:cNvSpPr>
          <p:nvPr/>
        </p:nvSpPr>
        <p:spPr bwMode="auto">
          <a:xfrm>
            <a:off x="2590800" y="3048000"/>
            <a:ext cx="2971800" cy="6858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0572" name="Text Box 12"/>
          <p:cNvSpPr txBox="1">
            <a:spLocks noChangeArrowheads="1"/>
          </p:cNvSpPr>
          <p:nvPr/>
        </p:nvSpPr>
        <p:spPr bwMode="auto">
          <a:xfrm>
            <a:off x="2101850" y="4751388"/>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da-DK" altLang="en-US" sz="2400">
                <a:solidFill>
                  <a:schemeClr val="tx1"/>
                </a:solidFill>
                <a:latin typeface="Arial" panose="020B0604020202020204" pitchFamily="34" charset="0"/>
              </a:rPr>
              <a:t>Direct force (calculated as before)</a:t>
            </a:r>
          </a:p>
        </p:txBody>
      </p:sp>
      <p:sp>
        <p:nvSpPr>
          <p:cNvPr id="450573" name="Line 13"/>
          <p:cNvSpPr>
            <a:spLocks noChangeShapeType="1"/>
          </p:cNvSpPr>
          <p:nvPr/>
        </p:nvSpPr>
        <p:spPr bwMode="auto">
          <a:xfrm flipV="1">
            <a:off x="3397250" y="3733800"/>
            <a:ext cx="450850" cy="31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TW" altLang="en-US"/>
          </a:p>
        </p:txBody>
      </p:sp>
      <p:sp>
        <p:nvSpPr>
          <p:cNvPr id="450574" name="Oval 14"/>
          <p:cNvSpPr>
            <a:spLocks noChangeArrowheads="1"/>
          </p:cNvSpPr>
          <p:nvPr/>
        </p:nvSpPr>
        <p:spPr bwMode="auto">
          <a:xfrm>
            <a:off x="5638800" y="3048000"/>
            <a:ext cx="2971800" cy="6858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450575" name="Text Box 15"/>
          <p:cNvSpPr txBox="1">
            <a:spLocks noChangeArrowheads="1"/>
          </p:cNvSpPr>
          <p:nvPr/>
        </p:nvSpPr>
        <p:spPr bwMode="auto">
          <a:xfrm>
            <a:off x="2044700" y="514985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da-DK" altLang="en-US" sz="2400">
                <a:solidFill>
                  <a:schemeClr val="tx1"/>
                </a:solidFill>
                <a:latin typeface="Arial" panose="020B0604020202020204" pitchFamily="34" charset="0"/>
              </a:rPr>
              <a:t>Indirect force (on x’’ in control-step 3)</a:t>
            </a:r>
          </a:p>
        </p:txBody>
      </p:sp>
      <p:sp>
        <p:nvSpPr>
          <p:cNvPr id="450576" name="Line 16"/>
          <p:cNvSpPr>
            <a:spLocks noChangeShapeType="1"/>
          </p:cNvSpPr>
          <p:nvPr/>
        </p:nvSpPr>
        <p:spPr bwMode="auto">
          <a:xfrm flipV="1">
            <a:off x="6740525" y="3733800"/>
            <a:ext cx="155575" cy="407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TW" altLang="en-US"/>
          </a:p>
        </p:txBody>
      </p:sp>
    </p:spTree>
    <p:extLst>
      <p:ext uri="{BB962C8B-B14F-4D97-AF65-F5344CB8AC3E}">
        <p14:creationId xmlns:p14="http://schemas.microsoft.com/office/powerpoint/2010/main" val="151591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573"/>
                                        </p:tgtEl>
                                        <p:attrNameLst>
                                          <p:attrName>style.visibility</p:attrName>
                                        </p:attrNameLst>
                                      </p:cBhvr>
                                      <p:to>
                                        <p:strVal val="visible"/>
                                      </p:to>
                                    </p:set>
                                    <p:animEffect transition="in" filter="box(in)">
                                      <p:cBhvr>
                                        <p:cTn id="7" dur="500"/>
                                        <p:tgtEl>
                                          <p:spTgt spid="450573"/>
                                        </p:tgtEl>
                                      </p:cBhvr>
                                    </p:animEffect>
                                  </p:childTnLst>
                                  <p:subTnLst>
                                    <p:set>
                                      <p:cBhvr override="childStyle">
                                        <p:cTn dur="1" fill="hold" display="0" masterRel="nextClick" afterEffect="1"/>
                                        <p:tgtEl>
                                          <p:spTgt spid="450573"/>
                                        </p:tgtEl>
                                        <p:attrNameLst>
                                          <p:attrName>style.visibility</p:attrName>
                                        </p:attrNameLst>
                                      </p:cBhvr>
                                      <p:to>
                                        <p:strVal val="hidden"/>
                                      </p:to>
                                    </p:set>
                                  </p:subTnLst>
                                </p:cTn>
                              </p:par>
                              <p:par>
                                <p:cTn id="8" presetID="4" presetClass="entr" presetSubtype="16" fill="hold" grpId="0" nodeType="withEffect">
                                  <p:stCondLst>
                                    <p:cond delay="0"/>
                                  </p:stCondLst>
                                  <p:childTnLst>
                                    <p:set>
                                      <p:cBhvr>
                                        <p:cTn id="9" dur="1" fill="hold">
                                          <p:stCondLst>
                                            <p:cond delay="0"/>
                                          </p:stCondLst>
                                        </p:cTn>
                                        <p:tgtEl>
                                          <p:spTgt spid="450572"/>
                                        </p:tgtEl>
                                        <p:attrNameLst>
                                          <p:attrName>style.visibility</p:attrName>
                                        </p:attrNameLst>
                                      </p:cBhvr>
                                      <p:to>
                                        <p:strVal val="visible"/>
                                      </p:to>
                                    </p:set>
                                    <p:animEffect transition="in" filter="box(in)">
                                      <p:cBhvr>
                                        <p:cTn id="10" dur="500"/>
                                        <p:tgtEl>
                                          <p:spTgt spid="450572"/>
                                        </p:tgtEl>
                                      </p:cBhvr>
                                    </p:animEffect>
                                  </p:childTnLst>
                                  <p:subTnLst>
                                    <p:set>
                                      <p:cBhvr override="childStyle">
                                        <p:cTn dur="1" fill="hold" display="0" masterRel="nextClick" afterEffect="1"/>
                                        <p:tgtEl>
                                          <p:spTgt spid="450572"/>
                                        </p:tgtEl>
                                        <p:attrNameLst>
                                          <p:attrName>style.visibility</p:attrName>
                                        </p:attrNameLst>
                                      </p:cBhvr>
                                      <p:to>
                                        <p:strVal val="hidden"/>
                                      </p:to>
                                    </p:set>
                                  </p:subTnLst>
                                </p:cTn>
                              </p:par>
                              <p:par>
                                <p:cTn id="11" presetID="4" presetClass="entr" presetSubtype="16" fill="hold" grpId="0" nodeType="withEffect">
                                  <p:stCondLst>
                                    <p:cond delay="0"/>
                                  </p:stCondLst>
                                  <p:childTnLst>
                                    <p:set>
                                      <p:cBhvr>
                                        <p:cTn id="12" dur="1" fill="hold">
                                          <p:stCondLst>
                                            <p:cond delay="0"/>
                                          </p:stCondLst>
                                        </p:cTn>
                                        <p:tgtEl>
                                          <p:spTgt spid="450571"/>
                                        </p:tgtEl>
                                        <p:attrNameLst>
                                          <p:attrName>style.visibility</p:attrName>
                                        </p:attrNameLst>
                                      </p:cBhvr>
                                      <p:to>
                                        <p:strVal val="visible"/>
                                      </p:to>
                                    </p:set>
                                    <p:animEffect transition="in" filter="box(in)">
                                      <p:cBhvr>
                                        <p:cTn id="13" dur="500"/>
                                        <p:tgtEl>
                                          <p:spTgt spid="450571"/>
                                        </p:tgtEl>
                                      </p:cBhvr>
                                    </p:animEffect>
                                  </p:childTnLst>
                                  <p:subTnLst>
                                    <p:set>
                                      <p:cBhvr override="childStyle">
                                        <p:cTn dur="1" fill="hold" display="0" masterRel="nextClick" afterEffect="1"/>
                                        <p:tgtEl>
                                          <p:spTgt spid="450571"/>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450576"/>
                                        </p:tgtEl>
                                        <p:attrNameLst>
                                          <p:attrName>style.visibility</p:attrName>
                                        </p:attrNameLst>
                                      </p:cBhvr>
                                      <p:to>
                                        <p:strVal val="visible"/>
                                      </p:to>
                                    </p:set>
                                    <p:animEffect transition="in" filter="box(in)">
                                      <p:cBhvr>
                                        <p:cTn id="18" dur="500"/>
                                        <p:tgtEl>
                                          <p:spTgt spid="450576"/>
                                        </p:tgtEl>
                                      </p:cBhvr>
                                    </p:animEffect>
                                  </p:childTnLst>
                                  <p:subTnLst>
                                    <p:set>
                                      <p:cBhvr override="childStyle">
                                        <p:cTn dur="1" fill="hold" display="0" masterRel="nextClick" afterEffect="1"/>
                                        <p:tgtEl>
                                          <p:spTgt spid="450576"/>
                                        </p:tgtEl>
                                        <p:attrNameLst>
                                          <p:attrName>style.visibility</p:attrName>
                                        </p:attrNameLst>
                                      </p:cBhvr>
                                      <p:to>
                                        <p:strVal val="hidden"/>
                                      </p:to>
                                    </p:set>
                                  </p:subTnLst>
                                </p:cTn>
                              </p:par>
                              <p:par>
                                <p:cTn id="19" presetID="4" presetClass="entr" presetSubtype="16" fill="hold" grpId="0" nodeType="withEffect">
                                  <p:stCondLst>
                                    <p:cond delay="0"/>
                                  </p:stCondLst>
                                  <p:childTnLst>
                                    <p:set>
                                      <p:cBhvr>
                                        <p:cTn id="20" dur="1" fill="hold">
                                          <p:stCondLst>
                                            <p:cond delay="0"/>
                                          </p:stCondLst>
                                        </p:cTn>
                                        <p:tgtEl>
                                          <p:spTgt spid="450575"/>
                                        </p:tgtEl>
                                        <p:attrNameLst>
                                          <p:attrName>style.visibility</p:attrName>
                                        </p:attrNameLst>
                                      </p:cBhvr>
                                      <p:to>
                                        <p:strVal val="visible"/>
                                      </p:to>
                                    </p:set>
                                    <p:animEffect transition="in" filter="box(in)">
                                      <p:cBhvr>
                                        <p:cTn id="21" dur="500"/>
                                        <p:tgtEl>
                                          <p:spTgt spid="450575"/>
                                        </p:tgtEl>
                                      </p:cBhvr>
                                    </p:animEffect>
                                  </p:childTnLst>
                                  <p:subTnLst>
                                    <p:set>
                                      <p:cBhvr override="childStyle">
                                        <p:cTn dur="1" fill="hold" display="0" masterRel="nextClick" afterEffect="1"/>
                                        <p:tgtEl>
                                          <p:spTgt spid="450575"/>
                                        </p:tgtEl>
                                        <p:attrNameLst>
                                          <p:attrName>style.visibility</p:attrName>
                                        </p:attrNameLst>
                                      </p:cBhvr>
                                      <p:to>
                                        <p:strVal val="hidden"/>
                                      </p:to>
                                    </p:set>
                                  </p:subTnLst>
                                </p:cTn>
                              </p:par>
                              <p:par>
                                <p:cTn id="22" presetID="4" presetClass="entr" presetSubtype="16" fill="hold" grpId="0" nodeType="withEffect">
                                  <p:stCondLst>
                                    <p:cond delay="0"/>
                                  </p:stCondLst>
                                  <p:childTnLst>
                                    <p:set>
                                      <p:cBhvr>
                                        <p:cTn id="23" dur="1" fill="hold">
                                          <p:stCondLst>
                                            <p:cond delay="0"/>
                                          </p:stCondLst>
                                        </p:cTn>
                                        <p:tgtEl>
                                          <p:spTgt spid="450574"/>
                                        </p:tgtEl>
                                        <p:attrNameLst>
                                          <p:attrName>style.visibility</p:attrName>
                                        </p:attrNameLst>
                                      </p:cBhvr>
                                      <p:to>
                                        <p:strVal val="visible"/>
                                      </p:to>
                                    </p:set>
                                    <p:animEffect transition="in" filter="box(in)">
                                      <p:cBhvr>
                                        <p:cTn id="24" dur="500"/>
                                        <p:tgtEl>
                                          <p:spTgt spid="450574"/>
                                        </p:tgtEl>
                                      </p:cBhvr>
                                    </p:animEffect>
                                  </p:childTnLst>
                                  <p:subTnLst>
                                    <p:set>
                                      <p:cBhvr override="childStyle">
                                        <p:cTn dur="1" fill="hold" display="0" masterRel="nextClick" afterEffect="1"/>
                                        <p:tgtEl>
                                          <p:spTgt spid="450574"/>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450567"/>
                                        </p:tgtEl>
                                        <p:attrNameLst>
                                          <p:attrName>style.visibility</p:attrName>
                                        </p:attrNameLst>
                                      </p:cBhvr>
                                      <p:to>
                                        <p:strVal val="visible"/>
                                      </p:to>
                                    </p:set>
                                    <p:animEffect transition="in" filter="box(in)">
                                      <p:cBhvr>
                                        <p:cTn id="29" dur="500"/>
                                        <p:tgtEl>
                                          <p:spTgt spid="45056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450570"/>
                                        </p:tgtEl>
                                        <p:attrNameLst>
                                          <p:attrName>style.visibility</p:attrName>
                                        </p:attrNameLst>
                                      </p:cBhvr>
                                      <p:to>
                                        <p:strVal val="visible"/>
                                      </p:to>
                                    </p:set>
                                    <p:animEffect transition="in" filter="box(in)">
                                      <p:cBhvr>
                                        <p:cTn id="34" dur="500"/>
                                        <p:tgtEl>
                                          <p:spTgt spid="45057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450569"/>
                                        </p:tgtEl>
                                        <p:attrNameLst>
                                          <p:attrName>style.visibility</p:attrName>
                                        </p:attrNameLst>
                                      </p:cBhvr>
                                      <p:to>
                                        <p:strVal val="visible"/>
                                      </p:to>
                                    </p:set>
                                    <p:animEffect transition="in" filter="box(in)">
                                      <p:cBhvr>
                                        <p:cTn id="37" dur="500"/>
                                        <p:tgtEl>
                                          <p:spTgt spid="450569"/>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450568"/>
                                        </p:tgtEl>
                                        <p:attrNameLst>
                                          <p:attrName>style.visibility</p:attrName>
                                        </p:attrNameLst>
                                      </p:cBhvr>
                                      <p:to>
                                        <p:strVal val="visible"/>
                                      </p:to>
                                    </p:set>
                                    <p:animEffect transition="in" filter="box(in)">
                                      <p:cBhvr>
                                        <p:cTn id="40" dur="500"/>
                                        <p:tgtEl>
                                          <p:spTgt spid="450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8" grpId="0" animBg="1"/>
      <p:bldP spid="450569" grpId="0"/>
      <p:bldP spid="450571" grpId="0" animBg="1"/>
      <p:bldP spid="450572" grpId="0"/>
      <p:bldP spid="450574" grpId="0" animBg="1"/>
      <p:bldP spid="450575"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p:txBody>
          <a:bodyPr/>
          <a:lstStyle/>
          <a:p>
            <a:pPr eaLnBrk="1" hangingPunct="1"/>
            <a:r>
              <a:rPr lang="da-DK" altLang="en-US" sz="2800" smtClean="0"/>
              <a:t>FD Scheduling</a:t>
            </a:r>
            <a:endParaRPr lang="en-US" altLang="en-US" sz="2800" smtClean="0"/>
          </a:p>
        </p:txBody>
      </p:sp>
      <p:sp>
        <p:nvSpPr>
          <p:cNvPr id="59397" name="Text Box 3"/>
          <p:cNvSpPr txBox="1">
            <a:spLocks noChangeArrowheads="1"/>
          </p:cNvSpPr>
          <p:nvPr/>
        </p:nvSpPr>
        <p:spPr bwMode="auto">
          <a:xfrm>
            <a:off x="228600" y="1524000"/>
            <a:ext cx="8599488"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pPr>
            <a:r>
              <a:rPr lang="da-DK" altLang="en-US">
                <a:solidFill>
                  <a:schemeClr val="tx1"/>
                </a:solidFill>
                <a:latin typeface="Arial" panose="020B0604020202020204" pitchFamily="34" charset="0"/>
              </a:rPr>
              <a:t> By repeatedly assigning operations to various </a:t>
            </a:r>
          </a:p>
          <a:p>
            <a:pPr eaLnBrk="1" hangingPunct="1">
              <a:spcBef>
                <a:spcPct val="0"/>
              </a:spcBef>
              <a:buClrTx/>
              <a:buFontTx/>
              <a:buNone/>
            </a:pPr>
            <a:r>
              <a:rPr lang="da-DK" altLang="en-US">
                <a:solidFill>
                  <a:schemeClr val="tx1"/>
                </a:solidFill>
                <a:latin typeface="Arial" panose="020B0604020202020204" pitchFamily="34" charset="0"/>
              </a:rPr>
              <a:t>control-steps and calculating the force associated </a:t>
            </a:r>
          </a:p>
          <a:p>
            <a:pPr eaLnBrk="1" hangingPunct="1">
              <a:spcBef>
                <a:spcPct val="0"/>
              </a:spcBef>
              <a:buClrTx/>
              <a:buFontTx/>
              <a:buNone/>
            </a:pPr>
            <a:r>
              <a:rPr lang="da-DK" altLang="en-US">
                <a:solidFill>
                  <a:schemeClr val="tx1"/>
                </a:solidFill>
                <a:latin typeface="Arial" panose="020B0604020202020204" pitchFamily="34" charset="0"/>
              </a:rPr>
              <a:t>with the choice, several force values will be available.</a:t>
            </a:r>
          </a:p>
          <a:p>
            <a:pPr eaLnBrk="1" hangingPunct="1">
              <a:spcBef>
                <a:spcPct val="0"/>
              </a:spcBef>
              <a:buClrTx/>
              <a:buFontTx/>
              <a:buNone/>
            </a:pPr>
            <a:endParaRPr lang="da-DK" altLang="en-US">
              <a:solidFill>
                <a:schemeClr val="tx1"/>
              </a:solidFill>
              <a:latin typeface="Arial" panose="020B0604020202020204" pitchFamily="34" charset="0"/>
            </a:endParaRPr>
          </a:p>
          <a:p>
            <a:pPr eaLnBrk="1" hangingPunct="1">
              <a:spcBef>
                <a:spcPct val="0"/>
              </a:spcBef>
              <a:buClrTx/>
            </a:pPr>
            <a:r>
              <a:rPr lang="da-DK" altLang="en-US">
                <a:solidFill>
                  <a:schemeClr val="tx1"/>
                </a:solidFill>
                <a:latin typeface="Arial" panose="020B0604020202020204" pitchFamily="34" charset="0"/>
              </a:rPr>
              <a:t> The Force-directed scheduling algorithm chooses </a:t>
            </a:r>
          </a:p>
          <a:p>
            <a:pPr eaLnBrk="1" hangingPunct="1">
              <a:spcBef>
                <a:spcPct val="0"/>
              </a:spcBef>
              <a:buClrTx/>
              <a:buFontTx/>
              <a:buNone/>
            </a:pPr>
            <a:r>
              <a:rPr lang="da-DK" altLang="en-US">
                <a:solidFill>
                  <a:schemeClr val="tx1"/>
                </a:solidFill>
                <a:latin typeface="Arial" panose="020B0604020202020204" pitchFamily="34" charset="0"/>
              </a:rPr>
              <a:t>the assignment with the lowest force value, which </a:t>
            </a:r>
          </a:p>
          <a:p>
            <a:pPr eaLnBrk="1" hangingPunct="1">
              <a:spcBef>
                <a:spcPct val="0"/>
              </a:spcBef>
              <a:buClrTx/>
              <a:buFontTx/>
              <a:buNone/>
            </a:pPr>
            <a:r>
              <a:rPr lang="da-DK" altLang="en-US">
                <a:solidFill>
                  <a:schemeClr val="tx1"/>
                </a:solidFill>
                <a:latin typeface="Arial" panose="020B0604020202020204" pitchFamily="34" charset="0"/>
              </a:rPr>
              <a:t>also balances the concurrency of operations most </a:t>
            </a:r>
          </a:p>
          <a:p>
            <a:pPr eaLnBrk="1" hangingPunct="1">
              <a:spcBef>
                <a:spcPct val="0"/>
              </a:spcBef>
              <a:buClrTx/>
              <a:buFontTx/>
              <a:buNone/>
            </a:pPr>
            <a:r>
              <a:rPr lang="da-DK" altLang="en-US">
                <a:solidFill>
                  <a:schemeClr val="tx1"/>
                </a:solidFill>
                <a:latin typeface="Arial" panose="020B0604020202020204" pitchFamily="34" charset="0"/>
              </a:rPr>
              <a:t>efficiently.</a:t>
            </a:r>
          </a:p>
        </p:txBody>
      </p:sp>
    </p:spTree>
    <p:extLst>
      <p:ext uri="{BB962C8B-B14F-4D97-AF65-F5344CB8AC3E}">
        <p14:creationId xmlns:p14="http://schemas.microsoft.com/office/powerpoint/2010/main" val="37389498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pPr eaLnBrk="1" hangingPunct="1"/>
            <a:r>
              <a:rPr lang="en-US" altLang="en-US" smtClean="0"/>
              <a:t>Force Directed Scheduling Algorithm</a:t>
            </a:r>
          </a:p>
        </p:txBody>
      </p:sp>
      <p:grpSp>
        <p:nvGrpSpPr>
          <p:cNvPr id="60421" name="Group 13"/>
          <p:cNvGrpSpPr>
            <a:grpSpLocks/>
          </p:cNvGrpSpPr>
          <p:nvPr/>
        </p:nvGrpSpPr>
        <p:grpSpPr bwMode="auto">
          <a:xfrm>
            <a:off x="304800" y="1235075"/>
            <a:ext cx="8509000" cy="5241925"/>
            <a:chOff x="192" y="778"/>
            <a:chExt cx="5360" cy="3302"/>
          </a:xfrm>
        </p:grpSpPr>
        <p:grpSp>
          <p:nvGrpSpPr>
            <p:cNvPr id="60422" name="Group 3"/>
            <p:cNvGrpSpPr>
              <a:grpSpLocks/>
            </p:cNvGrpSpPr>
            <p:nvPr/>
          </p:nvGrpSpPr>
          <p:grpSpPr bwMode="auto">
            <a:xfrm>
              <a:off x="192" y="778"/>
              <a:ext cx="4820" cy="3302"/>
              <a:chOff x="144" y="1433"/>
              <a:chExt cx="2646" cy="2239"/>
            </a:xfrm>
          </p:grpSpPr>
          <p:pic>
            <p:nvPicPr>
              <p:cNvPr id="604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 y="1433"/>
                <a:ext cx="2594" cy="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3168"/>
                <a:ext cx="804" cy="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0423" name="Text Box 6"/>
            <p:cNvSpPr txBox="1">
              <a:spLocks noChangeArrowheads="1"/>
            </p:cNvSpPr>
            <p:nvPr/>
          </p:nvSpPr>
          <p:spPr bwMode="auto">
            <a:xfrm>
              <a:off x="3759" y="1382"/>
              <a:ext cx="17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000">
                  <a:solidFill>
                    <a:schemeClr val="tx1"/>
                  </a:solidFill>
                  <a:latin typeface="Arial" panose="020B0604020202020204" pitchFamily="34" charset="0"/>
                </a:rPr>
                <a:t>/* i.e., mobility ranges */</a:t>
              </a:r>
            </a:p>
          </p:txBody>
        </p:sp>
        <p:sp>
          <p:nvSpPr>
            <p:cNvPr id="60424" name="Text Box 7"/>
            <p:cNvSpPr txBox="1">
              <a:spLocks noChangeArrowheads="1"/>
            </p:cNvSpPr>
            <p:nvPr/>
          </p:nvSpPr>
          <p:spPr bwMode="auto">
            <a:xfrm>
              <a:off x="2991" y="2572"/>
              <a:ext cx="11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000">
                  <a:solidFill>
                    <a:schemeClr val="tx1"/>
                  </a:solidFill>
                  <a:latin typeface="Arial" panose="020B0604020202020204" pitchFamily="34" charset="0"/>
                </a:rPr>
                <a:t>in the time step</a:t>
              </a:r>
            </a:p>
          </p:txBody>
        </p:sp>
        <p:grpSp>
          <p:nvGrpSpPr>
            <p:cNvPr id="60425" name="Group 12"/>
            <p:cNvGrpSpPr>
              <a:grpSpLocks/>
            </p:cNvGrpSpPr>
            <p:nvPr/>
          </p:nvGrpSpPr>
          <p:grpSpPr bwMode="auto">
            <a:xfrm>
              <a:off x="3439" y="2922"/>
              <a:ext cx="136" cy="153"/>
              <a:chOff x="3439" y="2922"/>
              <a:chExt cx="136" cy="153"/>
            </a:xfrm>
          </p:grpSpPr>
          <p:sp>
            <p:nvSpPr>
              <p:cNvPr id="60426" name="Line 8"/>
              <p:cNvSpPr>
                <a:spLocks noChangeShapeType="1"/>
              </p:cNvSpPr>
              <p:nvPr/>
            </p:nvSpPr>
            <p:spPr bwMode="auto">
              <a:xfrm flipV="1">
                <a:off x="3439" y="2922"/>
                <a:ext cx="5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0427" name="Line 10"/>
              <p:cNvSpPr>
                <a:spLocks noChangeShapeType="1"/>
              </p:cNvSpPr>
              <p:nvPr/>
            </p:nvSpPr>
            <p:spPr bwMode="auto">
              <a:xfrm>
                <a:off x="3498" y="2922"/>
                <a:ext cx="77"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Tree>
    <p:extLst>
      <p:ext uri="{BB962C8B-B14F-4D97-AF65-F5344CB8AC3E}">
        <p14:creationId xmlns:p14="http://schemas.microsoft.com/office/powerpoint/2010/main" val="1642348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pPr eaLnBrk="1" hangingPunct="1"/>
            <a:r>
              <a:rPr lang="en-US" altLang="en-US" smtClean="0"/>
              <a:t>Conclusion</a:t>
            </a:r>
          </a:p>
        </p:txBody>
      </p:sp>
      <p:sp>
        <p:nvSpPr>
          <p:cNvPr id="61445" name="Rectangle 3"/>
          <p:cNvSpPr>
            <a:spLocks noGrp="1" noChangeArrowheads="1"/>
          </p:cNvSpPr>
          <p:nvPr>
            <p:ph type="body" idx="1"/>
          </p:nvPr>
        </p:nvSpPr>
        <p:spPr>
          <a:xfrm>
            <a:off x="381000" y="942975"/>
            <a:ext cx="8382000" cy="5562600"/>
          </a:xfrm>
        </p:spPr>
        <p:txBody>
          <a:bodyPr/>
          <a:lstStyle/>
          <a:p>
            <a:pPr eaLnBrk="1" hangingPunct="1">
              <a:lnSpc>
                <a:spcPct val="90000"/>
              </a:lnSpc>
            </a:pPr>
            <a:r>
              <a:rPr lang="en-US" altLang="en-US" sz="2400" smtClean="0"/>
              <a:t>ILP – optimal, but exponential worst case runtime</a:t>
            </a:r>
          </a:p>
          <a:p>
            <a:pPr eaLnBrk="1" hangingPunct="1">
              <a:lnSpc>
                <a:spcPct val="90000"/>
              </a:lnSpc>
            </a:pPr>
            <a:r>
              <a:rPr lang="en-US" altLang="en-US" sz="2400" smtClean="0"/>
              <a:t>Hu’s</a:t>
            </a:r>
          </a:p>
          <a:p>
            <a:pPr lvl="1" eaLnBrk="1" hangingPunct="1">
              <a:lnSpc>
                <a:spcPct val="90000"/>
              </a:lnSpc>
            </a:pPr>
            <a:r>
              <a:rPr lang="en-US" altLang="en-US" sz="2000" smtClean="0"/>
              <a:t>Optimal and polynomial</a:t>
            </a:r>
          </a:p>
          <a:p>
            <a:pPr lvl="1" eaLnBrk="1" hangingPunct="1">
              <a:lnSpc>
                <a:spcPct val="90000"/>
              </a:lnSpc>
            </a:pPr>
            <a:r>
              <a:rPr lang="en-US" altLang="en-US" sz="2000" smtClean="0"/>
              <a:t>Only works in restricted cases</a:t>
            </a:r>
          </a:p>
          <a:p>
            <a:pPr eaLnBrk="1" hangingPunct="1">
              <a:lnSpc>
                <a:spcPct val="90000"/>
              </a:lnSpc>
            </a:pPr>
            <a:r>
              <a:rPr lang="en-US" altLang="en-US" sz="2400" smtClean="0"/>
              <a:t>List scheduling</a:t>
            </a:r>
          </a:p>
          <a:p>
            <a:pPr lvl="1" eaLnBrk="1" hangingPunct="1">
              <a:lnSpc>
                <a:spcPct val="90000"/>
              </a:lnSpc>
            </a:pPr>
            <a:r>
              <a:rPr lang="en-US" altLang="en-US" sz="2000" smtClean="0"/>
              <a:t>Extension to Hu’s for general case</a:t>
            </a:r>
          </a:p>
          <a:p>
            <a:pPr lvl="1" eaLnBrk="1" hangingPunct="1">
              <a:lnSpc>
                <a:spcPct val="90000"/>
              </a:lnSpc>
            </a:pPr>
            <a:r>
              <a:rPr lang="en-US" altLang="en-US" sz="2000" smtClean="0"/>
              <a:t>Greedy (fast) but suboptimal</a:t>
            </a:r>
          </a:p>
          <a:p>
            <a:pPr lvl="1" eaLnBrk="1" hangingPunct="1">
              <a:lnSpc>
                <a:spcPct val="90000"/>
              </a:lnSpc>
            </a:pPr>
            <a:r>
              <a:rPr lang="en-US" altLang="en-US" sz="2000" smtClean="0"/>
              <a:t>REST parameter incorporation can make LS much better for both ML-RCS and MR-LCS</a:t>
            </a:r>
          </a:p>
          <a:p>
            <a:pPr eaLnBrk="1" hangingPunct="1">
              <a:lnSpc>
                <a:spcPct val="90000"/>
              </a:lnSpc>
            </a:pPr>
            <a:r>
              <a:rPr lang="en-US" altLang="en-US" sz="2400" smtClean="0"/>
              <a:t>Force directed</a:t>
            </a:r>
          </a:p>
          <a:p>
            <a:pPr lvl="1" eaLnBrk="1" hangingPunct="1">
              <a:lnSpc>
                <a:spcPct val="90000"/>
              </a:lnSpc>
            </a:pPr>
            <a:r>
              <a:rPr lang="en-US" altLang="en-US" sz="2000" smtClean="0"/>
              <a:t>More complicated than list scheduling algorithm</a:t>
            </a:r>
          </a:p>
          <a:p>
            <a:pPr lvl="1" eaLnBrk="1" hangingPunct="1">
              <a:lnSpc>
                <a:spcPct val="90000"/>
              </a:lnSpc>
            </a:pPr>
            <a:r>
              <a:rPr lang="en-US" altLang="en-US" sz="2000" smtClean="0"/>
              <a:t>Take into account more global view of the scheduling options</a:t>
            </a:r>
          </a:p>
          <a:p>
            <a:pPr lvl="1" eaLnBrk="1" hangingPunct="1">
              <a:lnSpc>
                <a:spcPct val="90000"/>
              </a:lnSpc>
            </a:pPr>
            <a:r>
              <a:rPr lang="en-US" altLang="en-US" sz="2000" smtClean="0"/>
              <a:t>Globally greedy (locally greedy—greedy within each cc)</a:t>
            </a:r>
          </a:p>
          <a:p>
            <a:pPr lvl="1" eaLnBrk="1" hangingPunct="1">
              <a:lnSpc>
                <a:spcPct val="90000"/>
              </a:lnSpc>
            </a:pPr>
            <a:r>
              <a:rPr lang="en-US" altLang="en-US" sz="2000" smtClean="0"/>
              <a:t>Complexity?</a:t>
            </a:r>
          </a:p>
          <a:p>
            <a:pPr lvl="1" eaLnBrk="1" hangingPunct="1">
              <a:lnSpc>
                <a:spcPct val="90000"/>
              </a:lnSpc>
            </a:pPr>
            <a:r>
              <a:rPr lang="en-US" altLang="en-US" sz="2000" smtClean="0"/>
              <a:t>Note again: MR-LCS and ML-RCS are NP-hard</a:t>
            </a:r>
          </a:p>
          <a:p>
            <a:pPr lvl="1" eaLnBrk="1" hangingPunct="1">
              <a:lnSpc>
                <a:spcPct val="90000"/>
              </a:lnSpc>
            </a:pPr>
            <a:r>
              <a:rPr lang="en-US" altLang="en-US" sz="2000" smtClean="0"/>
              <a:t>Still suboptimal—why?</a:t>
            </a:r>
          </a:p>
        </p:txBody>
      </p:sp>
    </p:spTree>
    <p:extLst>
      <p:ext uri="{BB962C8B-B14F-4D97-AF65-F5344CB8AC3E}">
        <p14:creationId xmlns:p14="http://schemas.microsoft.com/office/powerpoint/2010/main" val="419015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altLang="en-US" smtClean="0"/>
              <a:t>Architectural Synthesis</a:t>
            </a:r>
          </a:p>
        </p:txBody>
      </p:sp>
      <p:sp>
        <p:nvSpPr>
          <p:cNvPr id="7173" name="Rectangle 3"/>
          <p:cNvSpPr>
            <a:spLocks noGrp="1" noChangeArrowheads="1"/>
          </p:cNvSpPr>
          <p:nvPr>
            <p:ph type="body" idx="1"/>
          </p:nvPr>
        </p:nvSpPr>
        <p:spPr>
          <a:xfrm>
            <a:off x="228600" y="1196752"/>
            <a:ext cx="8763000" cy="5204048"/>
          </a:xfrm>
        </p:spPr>
        <p:txBody>
          <a:bodyPr/>
          <a:lstStyle/>
          <a:p>
            <a:pPr eaLnBrk="1" hangingPunct="1">
              <a:lnSpc>
                <a:spcPct val="85000"/>
              </a:lnSpc>
            </a:pPr>
            <a:r>
              <a:rPr lang="en-US" altLang="en-US" dirty="0" smtClean="0"/>
              <a:t>Deals with “computational” behavioral descriptions</a:t>
            </a:r>
          </a:p>
          <a:p>
            <a:pPr lvl="1" eaLnBrk="1" hangingPunct="1">
              <a:lnSpc>
                <a:spcPct val="85000"/>
              </a:lnSpc>
            </a:pPr>
            <a:r>
              <a:rPr lang="en-US" altLang="en-US" dirty="0" smtClean="0"/>
              <a:t>Behavior as sequencing graph</a:t>
            </a:r>
            <a:br>
              <a:rPr lang="en-US" altLang="en-US" dirty="0" smtClean="0"/>
            </a:br>
            <a:r>
              <a:rPr lang="en-US" altLang="en-US" dirty="0" smtClean="0"/>
              <a:t>(aka dependency graph, or data flow graph DFG)</a:t>
            </a:r>
          </a:p>
          <a:p>
            <a:pPr lvl="1" eaLnBrk="1" hangingPunct="1">
              <a:lnSpc>
                <a:spcPct val="85000"/>
              </a:lnSpc>
            </a:pPr>
            <a:r>
              <a:rPr lang="en-US" altLang="en-US" dirty="0" smtClean="0"/>
              <a:t>Hardware resources as library elements</a:t>
            </a:r>
          </a:p>
          <a:p>
            <a:pPr lvl="1" eaLnBrk="1" hangingPunct="1">
              <a:lnSpc>
                <a:spcPct val="85000"/>
              </a:lnSpc>
            </a:pPr>
            <a:r>
              <a:rPr lang="en-US" altLang="en-US" dirty="0" smtClean="0"/>
              <a:t>Constraints on operation timing</a:t>
            </a:r>
          </a:p>
          <a:p>
            <a:pPr lvl="1" eaLnBrk="1" hangingPunct="1">
              <a:lnSpc>
                <a:spcPct val="85000"/>
              </a:lnSpc>
            </a:pPr>
            <a:r>
              <a:rPr lang="en-US" altLang="en-US" dirty="0" smtClean="0"/>
              <a:t>Constraints on hardware resource availability</a:t>
            </a:r>
          </a:p>
          <a:p>
            <a:pPr lvl="1" eaLnBrk="1" hangingPunct="1">
              <a:lnSpc>
                <a:spcPct val="85000"/>
              </a:lnSpc>
            </a:pPr>
            <a:r>
              <a:rPr lang="en-US" altLang="en-US" dirty="0" smtClean="0"/>
              <a:t>Other Costs: Storage as registers, data transfer using wires </a:t>
            </a:r>
          </a:p>
          <a:p>
            <a:pPr eaLnBrk="1" hangingPunct="1">
              <a:lnSpc>
                <a:spcPct val="85000"/>
              </a:lnSpc>
            </a:pPr>
            <a:r>
              <a:rPr lang="en-US" altLang="en-US" dirty="0" smtClean="0"/>
              <a:t>Objective</a:t>
            </a:r>
          </a:p>
          <a:p>
            <a:pPr lvl="1" eaLnBrk="1" hangingPunct="1">
              <a:lnSpc>
                <a:spcPct val="85000"/>
              </a:lnSpc>
            </a:pPr>
            <a:r>
              <a:rPr lang="en-US" altLang="en-US" dirty="0" smtClean="0"/>
              <a:t>Generate a synchronous, single-phase clock circuit</a:t>
            </a:r>
          </a:p>
          <a:p>
            <a:pPr lvl="1" eaLnBrk="1" hangingPunct="1">
              <a:lnSpc>
                <a:spcPct val="85000"/>
              </a:lnSpc>
            </a:pPr>
            <a:r>
              <a:rPr lang="en-US" altLang="en-US" dirty="0" smtClean="0"/>
              <a:t>Might have multiple feasible solutions (explore tradeoff)</a:t>
            </a:r>
          </a:p>
          <a:p>
            <a:pPr lvl="1" eaLnBrk="1" hangingPunct="1">
              <a:lnSpc>
                <a:spcPct val="85000"/>
              </a:lnSpc>
            </a:pPr>
            <a:r>
              <a:rPr lang="en-US" altLang="en-US" dirty="0" smtClean="0"/>
              <a:t>Satisfy constraints, minimize objective:</a:t>
            </a:r>
          </a:p>
          <a:p>
            <a:pPr lvl="2" eaLnBrk="1" hangingPunct="1">
              <a:lnSpc>
                <a:spcPct val="85000"/>
              </a:lnSpc>
            </a:pPr>
            <a:r>
              <a:rPr lang="en-US" altLang="en-US" dirty="0" smtClean="0"/>
              <a:t>Maximize performance subject to area constraint</a:t>
            </a:r>
          </a:p>
          <a:p>
            <a:pPr lvl="2" eaLnBrk="1" hangingPunct="1">
              <a:lnSpc>
                <a:spcPct val="85000"/>
              </a:lnSpc>
            </a:pPr>
            <a:r>
              <a:rPr lang="en-US" altLang="en-US" dirty="0" smtClean="0"/>
              <a:t>Minimize area subject to performance constraints</a:t>
            </a:r>
          </a:p>
        </p:txBody>
      </p:sp>
    </p:spTree>
    <p:extLst>
      <p:ext uri="{BB962C8B-B14F-4D97-AF65-F5344CB8AC3E}">
        <p14:creationId xmlns:p14="http://schemas.microsoft.com/office/powerpoint/2010/main" val="31889956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pPr eaLnBrk="1" hangingPunct="1"/>
            <a:r>
              <a:rPr lang="en-US" altLang="en-US" smtClean="0"/>
              <a:t>To Probe Further...</a:t>
            </a:r>
          </a:p>
        </p:txBody>
      </p:sp>
      <p:sp>
        <p:nvSpPr>
          <p:cNvPr id="62469" name="Rectangle 3"/>
          <p:cNvSpPr>
            <a:spLocks noGrp="1" noChangeArrowheads="1"/>
          </p:cNvSpPr>
          <p:nvPr>
            <p:ph type="body" idx="1"/>
          </p:nvPr>
        </p:nvSpPr>
        <p:spPr/>
        <p:txBody>
          <a:bodyPr/>
          <a:lstStyle/>
          <a:p>
            <a:pPr eaLnBrk="1" hangingPunct="1"/>
            <a:r>
              <a:rPr lang="en-US" altLang="en-US" smtClean="0"/>
              <a:t>Linear programming</a:t>
            </a:r>
          </a:p>
          <a:p>
            <a:pPr lvl="1" eaLnBrk="1" hangingPunct="1"/>
            <a:r>
              <a:rPr lang="en-US" altLang="en-US" sz="2000" smtClean="0"/>
              <a:t>http://www.cs.sunysb.edu/~algorith/files/linear-programming.shtml</a:t>
            </a:r>
          </a:p>
          <a:p>
            <a:pPr eaLnBrk="1" hangingPunct="1"/>
            <a:r>
              <a:rPr lang="en-US" altLang="en-US" smtClean="0"/>
              <a:t>Linear programming tools</a:t>
            </a:r>
          </a:p>
          <a:p>
            <a:pPr lvl="1" eaLnBrk="1" hangingPunct="1"/>
            <a:r>
              <a:rPr lang="en-US" altLang="en-US" sz="2000" smtClean="0"/>
              <a:t>http://www-unix.mcs.anl.gov/otc/Guide/faq/linear-programming-faq.html</a:t>
            </a:r>
          </a:p>
          <a:p>
            <a:pPr eaLnBrk="1" hangingPunct="1"/>
            <a:r>
              <a:rPr lang="en-US" altLang="en-US" smtClean="0"/>
              <a:t>Automatic compilation of pipelined designs</a:t>
            </a:r>
          </a:p>
          <a:p>
            <a:pPr lvl="1" eaLnBrk="1" hangingPunct="1"/>
            <a:r>
              <a:rPr lang="en-US" altLang="en-US" smtClean="0"/>
              <a:t>T. Maruyama and T. Hoshino, “A C to HDL Compiler for Pipeline Processing on FPGAs”, IEEE Symposium on FPGAs for Custom Computing Machines (FCCM), pp. 101-110, 2001.</a:t>
            </a:r>
          </a:p>
        </p:txBody>
      </p:sp>
    </p:spTree>
    <p:extLst>
      <p:ext uri="{BB962C8B-B14F-4D97-AF65-F5344CB8AC3E}">
        <p14:creationId xmlns:p14="http://schemas.microsoft.com/office/powerpoint/2010/main" val="337557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488"/>
          <p:cNvSpPr>
            <a:spLocks noGrp="1" noChangeArrowheads="1"/>
          </p:cNvSpPr>
          <p:nvPr>
            <p:ph type="title"/>
          </p:nvPr>
        </p:nvSpPr>
        <p:spPr/>
        <p:txBody>
          <a:bodyPr/>
          <a:lstStyle/>
          <a:p>
            <a:pPr eaLnBrk="1" hangingPunct="1"/>
            <a:r>
              <a:rPr lang="en-US" altLang="en-US" smtClean="0"/>
              <a:t>Schedule in Temporal Domain</a:t>
            </a:r>
          </a:p>
        </p:txBody>
      </p:sp>
      <p:sp>
        <p:nvSpPr>
          <p:cNvPr id="8197" name="Rectangle 2489"/>
          <p:cNvSpPr>
            <a:spLocks noGrp="1" noChangeArrowheads="1"/>
          </p:cNvSpPr>
          <p:nvPr>
            <p:ph type="body" idx="1"/>
          </p:nvPr>
        </p:nvSpPr>
        <p:spPr>
          <a:xfrm>
            <a:off x="395536" y="1412776"/>
            <a:ext cx="8748464" cy="5400599"/>
          </a:xfrm>
        </p:spPr>
        <p:txBody>
          <a:bodyPr/>
          <a:lstStyle/>
          <a:p>
            <a:pPr eaLnBrk="1" hangingPunct="1">
              <a:lnSpc>
                <a:spcPct val="80000"/>
              </a:lnSpc>
            </a:pPr>
            <a:r>
              <a:rPr lang="en-US" altLang="en-US" dirty="0" smtClean="0"/>
              <a:t>Scheduling and binding can be done in different orders or together</a:t>
            </a:r>
          </a:p>
          <a:p>
            <a:pPr eaLnBrk="1" hangingPunct="1">
              <a:lnSpc>
                <a:spcPct val="80000"/>
              </a:lnSpc>
            </a:pPr>
            <a:r>
              <a:rPr lang="en-US" altLang="en-US" dirty="0" smtClean="0"/>
              <a:t>Schedule:</a:t>
            </a:r>
          </a:p>
          <a:p>
            <a:pPr lvl="1" eaLnBrk="1" hangingPunct="1">
              <a:lnSpc>
                <a:spcPct val="80000"/>
              </a:lnSpc>
            </a:pPr>
            <a:r>
              <a:rPr lang="en-US" altLang="en-US" dirty="0" smtClean="0"/>
              <a:t>Mapping of operations to time slots (cycles)</a:t>
            </a:r>
          </a:p>
          <a:p>
            <a:pPr lvl="1" eaLnBrk="1" hangingPunct="1">
              <a:lnSpc>
                <a:spcPct val="80000"/>
              </a:lnSpc>
            </a:pPr>
            <a:r>
              <a:rPr lang="en-US" altLang="en-US" dirty="0" smtClean="0"/>
              <a:t>A scheduled sequencing graph is a labeled graph</a:t>
            </a:r>
          </a:p>
        </p:txBody>
      </p:sp>
      <p:grpSp>
        <p:nvGrpSpPr>
          <p:cNvPr id="361955" name="Group 2531"/>
          <p:cNvGrpSpPr>
            <a:grpSpLocks/>
          </p:cNvGrpSpPr>
          <p:nvPr/>
        </p:nvGrpSpPr>
        <p:grpSpPr bwMode="auto">
          <a:xfrm>
            <a:off x="271595" y="3356992"/>
            <a:ext cx="4343400" cy="3200400"/>
            <a:chOff x="3024" y="1872"/>
            <a:chExt cx="2736" cy="2016"/>
          </a:xfrm>
        </p:grpSpPr>
        <p:sp>
          <p:nvSpPr>
            <p:cNvPr id="8238" name="Oval 2441"/>
            <p:cNvSpPr>
              <a:spLocks noChangeArrowheads="1"/>
            </p:cNvSpPr>
            <p:nvPr/>
          </p:nvSpPr>
          <p:spPr bwMode="auto">
            <a:xfrm>
              <a:off x="5361"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8239" name="Oval 2442"/>
            <p:cNvSpPr>
              <a:spLocks noChangeArrowheads="1"/>
            </p:cNvSpPr>
            <p:nvPr/>
          </p:nvSpPr>
          <p:spPr bwMode="auto">
            <a:xfrm>
              <a:off x="4232" y="1872"/>
              <a:ext cx="311"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8240" name="Oval 2443"/>
            <p:cNvSpPr>
              <a:spLocks noChangeArrowheads="1"/>
            </p:cNvSpPr>
            <p:nvPr/>
          </p:nvSpPr>
          <p:spPr bwMode="auto">
            <a:xfrm>
              <a:off x="4855"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8241" name="Oval 2454"/>
            <p:cNvSpPr>
              <a:spLocks noChangeArrowheads="1"/>
            </p:cNvSpPr>
            <p:nvPr/>
          </p:nvSpPr>
          <p:spPr bwMode="auto">
            <a:xfrm>
              <a:off x="4271" y="2331"/>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8242" name="Oval 2455"/>
            <p:cNvSpPr>
              <a:spLocks noChangeArrowheads="1"/>
            </p:cNvSpPr>
            <p:nvPr/>
          </p:nvSpPr>
          <p:spPr bwMode="auto">
            <a:xfrm>
              <a:off x="3725"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8243" name="Oval 2456"/>
            <p:cNvSpPr>
              <a:spLocks noChangeArrowheads="1"/>
            </p:cNvSpPr>
            <p:nvPr/>
          </p:nvSpPr>
          <p:spPr bwMode="auto">
            <a:xfrm>
              <a:off x="3258"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8244" name="Oval 2457"/>
            <p:cNvSpPr>
              <a:spLocks noChangeArrowheads="1"/>
            </p:cNvSpPr>
            <p:nvPr/>
          </p:nvSpPr>
          <p:spPr bwMode="auto">
            <a:xfrm>
              <a:off x="3453" y="2665"/>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8245" name="Oval 2458"/>
            <p:cNvSpPr>
              <a:spLocks noChangeArrowheads="1"/>
            </p:cNvSpPr>
            <p:nvPr/>
          </p:nvSpPr>
          <p:spPr bwMode="auto">
            <a:xfrm>
              <a:off x="4271" y="2665"/>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8246" name="Oval 2459"/>
            <p:cNvSpPr>
              <a:spLocks noChangeArrowheads="1"/>
            </p:cNvSpPr>
            <p:nvPr/>
          </p:nvSpPr>
          <p:spPr bwMode="auto">
            <a:xfrm>
              <a:off x="4855" y="2665"/>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8247" name="Oval 2460"/>
            <p:cNvSpPr>
              <a:spLocks noChangeArrowheads="1"/>
            </p:cNvSpPr>
            <p:nvPr/>
          </p:nvSpPr>
          <p:spPr bwMode="auto">
            <a:xfrm>
              <a:off x="5361" y="2665"/>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&lt;</a:t>
              </a:r>
            </a:p>
          </p:txBody>
        </p:sp>
        <p:sp>
          <p:nvSpPr>
            <p:cNvPr id="8248" name="Oval 2461"/>
            <p:cNvSpPr>
              <a:spLocks noChangeArrowheads="1"/>
            </p:cNvSpPr>
            <p:nvPr/>
          </p:nvSpPr>
          <p:spPr bwMode="auto">
            <a:xfrm>
              <a:off x="3453" y="2999"/>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8249" name="Oval 2462"/>
            <p:cNvSpPr>
              <a:spLocks noChangeArrowheads="1"/>
            </p:cNvSpPr>
            <p:nvPr/>
          </p:nvSpPr>
          <p:spPr bwMode="auto">
            <a:xfrm>
              <a:off x="3842" y="3333"/>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8250" name="Oval 2463"/>
            <p:cNvSpPr>
              <a:spLocks noChangeArrowheads="1"/>
            </p:cNvSpPr>
            <p:nvPr/>
          </p:nvSpPr>
          <p:spPr bwMode="auto">
            <a:xfrm>
              <a:off x="4349" y="3679"/>
              <a:ext cx="311"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8251" name="Line 2464"/>
            <p:cNvSpPr>
              <a:spLocks noChangeShapeType="1"/>
            </p:cNvSpPr>
            <p:nvPr/>
          </p:nvSpPr>
          <p:spPr bwMode="auto">
            <a:xfrm flipH="1">
              <a:off x="3102" y="2582"/>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252" name="Text Box 2465"/>
            <p:cNvSpPr txBox="1">
              <a:spLocks noChangeArrowheads="1"/>
            </p:cNvSpPr>
            <p:nvPr/>
          </p:nvSpPr>
          <p:spPr bwMode="auto">
            <a:xfrm>
              <a:off x="3024" y="2266"/>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1</a:t>
              </a:r>
            </a:p>
          </p:txBody>
        </p:sp>
        <p:sp>
          <p:nvSpPr>
            <p:cNvPr id="8253" name="Text Box 2466"/>
            <p:cNvSpPr txBox="1">
              <a:spLocks noChangeArrowheads="1"/>
            </p:cNvSpPr>
            <p:nvPr/>
          </p:nvSpPr>
          <p:spPr bwMode="auto">
            <a:xfrm>
              <a:off x="3024" y="2682"/>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2</a:t>
              </a:r>
            </a:p>
          </p:txBody>
        </p:sp>
        <p:sp>
          <p:nvSpPr>
            <p:cNvPr id="8254" name="Text Box 2467"/>
            <p:cNvSpPr txBox="1">
              <a:spLocks noChangeArrowheads="1"/>
            </p:cNvSpPr>
            <p:nvPr/>
          </p:nvSpPr>
          <p:spPr bwMode="auto">
            <a:xfrm>
              <a:off x="3024" y="3009"/>
              <a:ext cx="9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3</a:t>
              </a:r>
            </a:p>
          </p:txBody>
        </p:sp>
        <p:sp>
          <p:nvSpPr>
            <p:cNvPr id="8255" name="Text Box 2468"/>
            <p:cNvSpPr txBox="1">
              <a:spLocks noChangeArrowheads="1"/>
            </p:cNvSpPr>
            <p:nvPr/>
          </p:nvSpPr>
          <p:spPr bwMode="auto">
            <a:xfrm>
              <a:off x="3024" y="3425"/>
              <a:ext cx="9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4</a:t>
              </a:r>
            </a:p>
          </p:txBody>
        </p:sp>
        <p:sp>
          <p:nvSpPr>
            <p:cNvPr id="8256" name="Line 2469"/>
            <p:cNvSpPr>
              <a:spLocks noChangeShapeType="1"/>
            </p:cNvSpPr>
            <p:nvPr/>
          </p:nvSpPr>
          <p:spPr bwMode="auto">
            <a:xfrm flipH="1">
              <a:off x="3102" y="2957"/>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257" name="Line 2470"/>
            <p:cNvSpPr>
              <a:spLocks noChangeShapeType="1"/>
            </p:cNvSpPr>
            <p:nvPr/>
          </p:nvSpPr>
          <p:spPr bwMode="auto">
            <a:xfrm flipH="1">
              <a:off x="3102" y="3291"/>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8258" name="AutoShape 2471"/>
            <p:cNvCxnSpPr>
              <a:cxnSpLocks noChangeShapeType="1"/>
              <a:stCxn id="8239" idx="3"/>
              <a:endCxn id="8243" idx="7"/>
            </p:cNvCxnSpPr>
            <p:nvPr/>
          </p:nvCxnSpPr>
          <p:spPr bwMode="auto">
            <a:xfrm flipH="1">
              <a:off x="3424" y="2058"/>
              <a:ext cx="853" cy="296"/>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59" name="AutoShape 2472"/>
            <p:cNvCxnSpPr>
              <a:cxnSpLocks noChangeShapeType="1"/>
              <a:stCxn id="8239" idx="4"/>
              <a:endCxn id="8242" idx="7"/>
            </p:cNvCxnSpPr>
            <p:nvPr/>
          </p:nvCxnSpPr>
          <p:spPr bwMode="auto">
            <a:xfrm flipH="1">
              <a:off x="3892" y="2089"/>
              <a:ext cx="495" cy="26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60" name="AutoShape 2473"/>
            <p:cNvCxnSpPr>
              <a:cxnSpLocks noChangeShapeType="1"/>
              <a:stCxn id="8239" idx="4"/>
              <a:endCxn id="8241" idx="0"/>
            </p:cNvCxnSpPr>
            <p:nvPr/>
          </p:nvCxnSpPr>
          <p:spPr bwMode="auto">
            <a:xfrm flipH="1">
              <a:off x="4368" y="2089"/>
              <a:ext cx="19" cy="23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61" name="AutoShape 2474"/>
            <p:cNvCxnSpPr>
              <a:cxnSpLocks noChangeShapeType="1"/>
              <a:stCxn id="8239" idx="4"/>
              <a:endCxn id="8240" idx="1"/>
            </p:cNvCxnSpPr>
            <p:nvPr/>
          </p:nvCxnSpPr>
          <p:spPr bwMode="auto">
            <a:xfrm>
              <a:off x="4387" y="2089"/>
              <a:ext cx="496" cy="26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62" name="AutoShape 2475"/>
            <p:cNvCxnSpPr>
              <a:cxnSpLocks noChangeShapeType="1"/>
              <a:stCxn id="8239" idx="5"/>
            </p:cNvCxnSpPr>
            <p:nvPr/>
          </p:nvCxnSpPr>
          <p:spPr bwMode="auto">
            <a:xfrm>
              <a:off x="4497" y="2059"/>
              <a:ext cx="880" cy="38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63" name="AutoShape 2476"/>
            <p:cNvCxnSpPr>
              <a:cxnSpLocks noChangeShapeType="1"/>
              <a:stCxn id="8238" idx="4"/>
              <a:endCxn id="8247" idx="0"/>
            </p:cNvCxnSpPr>
            <p:nvPr/>
          </p:nvCxnSpPr>
          <p:spPr bwMode="auto">
            <a:xfrm>
              <a:off x="5459" y="2548"/>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64" name="AutoShape 2477"/>
            <p:cNvCxnSpPr>
              <a:cxnSpLocks noChangeShapeType="1"/>
              <a:stCxn id="8240" idx="4"/>
              <a:endCxn id="8246" idx="0"/>
            </p:cNvCxnSpPr>
            <p:nvPr/>
          </p:nvCxnSpPr>
          <p:spPr bwMode="auto">
            <a:xfrm>
              <a:off x="4952" y="2548"/>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65" name="AutoShape 2478"/>
            <p:cNvCxnSpPr>
              <a:cxnSpLocks noChangeShapeType="1"/>
              <a:stCxn id="8241" idx="4"/>
              <a:endCxn id="8245" idx="0"/>
            </p:cNvCxnSpPr>
            <p:nvPr/>
          </p:nvCxnSpPr>
          <p:spPr bwMode="auto">
            <a:xfrm>
              <a:off x="4368" y="2548"/>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66" name="AutoShape 2479"/>
            <p:cNvCxnSpPr>
              <a:cxnSpLocks noChangeShapeType="1"/>
              <a:stCxn id="8242" idx="3"/>
              <a:endCxn id="8244" idx="7"/>
            </p:cNvCxnSpPr>
            <p:nvPr/>
          </p:nvCxnSpPr>
          <p:spPr bwMode="auto">
            <a:xfrm flipH="1">
              <a:off x="3619" y="2517"/>
              <a:ext cx="135" cy="17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67" name="AutoShape 2480"/>
            <p:cNvCxnSpPr>
              <a:cxnSpLocks noChangeShapeType="1"/>
              <a:stCxn id="8243" idx="4"/>
              <a:endCxn id="8244" idx="1"/>
            </p:cNvCxnSpPr>
            <p:nvPr/>
          </p:nvCxnSpPr>
          <p:spPr bwMode="auto">
            <a:xfrm>
              <a:off x="3355" y="2548"/>
              <a:ext cx="126" cy="14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68" name="AutoShape 2481"/>
            <p:cNvCxnSpPr>
              <a:cxnSpLocks noChangeShapeType="1"/>
              <a:stCxn id="8244" idx="4"/>
              <a:endCxn id="8248" idx="0"/>
            </p:cNvCxnSpPr>
            <p:nvPr/>
          </p:nvCxnSpPr>
          <p:spPr bwMode="auto">
            <a:xfrm>
              <a:off x="3550" y="2882"/>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69" name="AutoShape 2482"/>
            <p:cNvCxnSpPr>
              <a:cxnSpLocks noChangeShapeType="1"/>
              <a:stCxn id="8245" idx="4"/>
              <a:endCxn id="8249" idx="7"/>
            </p:cNvCxnSpPr>
            <p:nvPr/>
          </p:nvCxnSpPr>
          <p:spPr bwMode="auto">
            <a:xfrm flipH="1">
              <a:off x="4008" y="2882"/>
              <a:ext cx="360" cy="47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70" name="AutoShape 2483"/>
            <p:cNvCxnSpPr>
              <a:cxnSpLocks noChangeShapeType="1"/>
              <a:stCxn id="8248" idx="5"/>
              <a:endCxn id="8249" idx="1"/>
            </p:cNvCxnSpPr>
            <p:nvPr/>
          </p:nvCxnSpPr>
          <p:spPr bwMode="auto">
            <a:xfrm>
              <a:off x="3619" y="3185"/>
              <a:ext cx="251" cy="17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71" name="AutoShape 2484"/>
            <p:cNvCxnSpPr>
              <a:cxnSpLocks noChangeShapeType="1"/>
              <a:stCxn id="8246" idx="4"/>
              <a:endCxn id="8250" idx="0"/>
            </p:cNvCxnSpPr>
            <p:nvPr/>
          </p:nvCxnSpPr>
          <p:spPr bwMode="auto">
            <a:xfrm flipH="1">
              <a:off x="4505" y="2883"/>
              <a:ext cx="448" cy="78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72" name="AutoShape 2485"/>
            <p:cNvCxnSpPr>
              <a:cxnSpLocks noChangeShapeType="1"/>
              <a:stCxn id="8247" idx="3"/>
              <a:endCxn id="8250" idx="7"/>
            </p:cNvCxnSpPr>
            <p:nvPr/>
          </p:nvCxnSpPr>
          <p:spPr bwMode="auto">
            <a:xfrm flipH="1">
              <a:off x="4614" y="2852"/>
              <a:ext cx="776" cy="84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73" name="AutoShape 2486"/>
            <p:cNvCxnSpPr>
              <a:cxnSpLocks noChangeShapeType="1"/>
              <a:stCxn id="8249" idx="5"/>
              <a:endCxn id="8250" idx="1"/>
            </p:cNvCxnSpPr>
            <p:nvPr/>
          </p:nvCxnSpPr>
          <p:spPr bwMode="auto">
            <a:xfrm>
              <a:off x="4008" y="3520"/>
              <a:ext cx="387" cy="18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74" name="Line 2527"/>
            <p:cNvSpPr>
              <a:spLocks noChangeShapeType="1"/>
            </p:cNvSpPr>
            <p:nvPr/>
          </p:nvSpPr>
          <p:spPr bwMode="auto">
            <a:xfrm flipH="1">
              <a:off x="3150" y="3600"/>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61954" name="Group 2530"/>
          <p:cNvGrpSpPr>
            <a:grpSpLocks/>
          </p:cNvGrpSpPr>
          <p:nvPr/>
        </p:nvGrpSpPr>
        <p:grpSpPr bwMode="auto">
          <a:xfrm>
            <a:off x="5453195" y="3356992"/>
            <a:ext cx="3505200" cy="3352800"/>
            <a:chOff x="336" y="1872"/>
            <a:chExt cx="2208" cy="2112"/>
          </a:xfrm>
        </p:grpSpPr>
        <p:sp>
          <p:nvSpPr>
            <p:cNvPr id="8201" name="Oval 2491"/>
            <p:cNvSpPr>
              <a:spLocks noChangeArrowheads="1"/>
            </p:cNvSpPr>
            <p:nvPr/>
          </p:nvSpPr>
          <p:spPr bwMode="auto">
            <a:xfrm>
              <a:off x="1847"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8202" name="Oval 2492"/>
            <p:cNvSpPr>
              <a:spLocks noChangeArrowheads="1"/>
            </p:cNvSpPr>
            <p:nvPr/>
          </p:nvSpPr>
          <p:spPr bwMode="auto">
            <a:xfrm>
              <a:off x="1296" y="1872"/>
              <a:ext cx="311"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8203" name="Oval 2493"/>
            <p:cNvSpPr>
              <a:spLocks noChangeArrowheads="1"/>
            </p:cNvSpPr>
            <p:nvPr/>
          </p:nvSpPr>
          <p:spPr bwMode="auto">
            <a:xfrm>
              <a:off x="1559" y="3007"/>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8204" name="Oval 2494"/>
            <p:cNvSpPr>
              <a:spLocks noChangeArrowheads="1"/>
            </p:cNvSpPr>
            <p:nvPr/>
          </p:nvSpPr>
          <p:spPr bwMode="auto">
            <a:xfrm>
              <a:off x="1246" y="2640"/>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8205" name="Oval 2495"/>
            <p:cNvSpPr>
              <a:spLocks noChangeArrowheads="1"/>
            </p:cNvSpPr>
            <p:nvPr/>
          </p:nvSpPr>
          <p:spPr bwMode="auto">
            <a:xfrm>
              <a:off x="1037"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8206" name="Oval 2496"/>
            <p:cNvSpPr>
              <a:spLocks noChangeArrowheads="1"/>
            </p:cNvSpPr>
            <p:nvPr/>
          </p:nvSpPr>
          <p:spPr bwMode="auto">
            <a:xfrm>
              <a:off x="570"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8207" name="Oval 2497"/>
            <p:cNvSpPr>
              <a:spLocks noChangeArrowheads="1"/>
            </p:cNvSpPr>
            <p:nvPr/>
          </p:nvSpPr>
          <p:spPr bwMode="auto">
            <a:xfrm>
              <a:off x="765" y="2665"/>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8208" name="Oval 2498"/>
            <p:cNvSpPr>
              <a:spLocks noChangeArrowheads="1"/>
            </p:cNvSpPr>
            <p:nvPr/>
          </p:nvSpPr>
          <p:spPr bwMode="auto">
            <a:xfrm>
              <a:off x="1246" y="3024"/>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8209" name="Oval 2499"/>
            <p:cNvSpPr>
              <a:spLocks noChangeArrowheads="1"/>
            </p:cNvSpPr>
            <p:nvPr/>
          </p:nvSpPr>
          <p:spPr bwMode="auto">
            <a:xfrm>
              <a:off x="1556" y="3360"/>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8210" name="Oval 2500"/>
            <p:cNvSpPr>
              <a:spLocks noChangeArrowheads="1"/>
            </p:cNvSpPr>
            <p:nvPr/>
          </p:nvSpPr>
          <p:spPr bwMode="auto">
            <a:xfrm>
              <a:off x="1844" y="2688"/>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&lt;</a:t>
              </a:r>
            </a:p>
          </p:txBody>
        </p:sp>
        <p:sp>
          <p:nvSpPr>
            <p:cNvPr id="8211" name="Oval 2501"/>
            <p:cNvSpPr>
              <a:spLocks noChangeArrowheads="1"/>
            </p:cNvSpPr>
            <p:nvPr/>
          </p:nvSpPr>
          <p:spPr bwMode="auto">
            <a:xfrm>
              <a:off x="765" y="2999"/>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8212" name="Oval 2502"/>
            <p:cNvSpPr>
              <a:spLocks noChangeArrowheads="1"/>
            </p:cNvSpPr>
            <p:nvPr/>
          </p:nvSpPr>
          <p:spPr bwMode="auto">
            <a:xfrm>
              <a:off x="1008" y="3333"/>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8213" name="Oval 2503"/>
            <p:cNvSpPr>
              <a:spLocks noChangeArrowheads="1"/>
            </p:cNvSpPr>
            <p:nvPr/>
          </p:nvSpPr>
          <p:spPr bwMode="auto">
            <a:xfrm>
              <a:off x="1536" y="3775"/>
              <a:ext cx="311"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8214" name="Line 2504"/>
            <p:cNvSpPr>
              <a:spLocks noChangeAspect="1" noChangeShapeType="1"/>
            </p:cNvSpPr>
            <p:nvPr/>
          </p:nvSpPr>
          <p:spPr bwMode="auto">
            <a:xfrm flipH="1">
              <a:off x="414" y="2582"/>
              <a:ext cx="213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215" name="Text Box 2505"/>
            <p:cNvSpPr txBox="1">
              <a:spLocks noChangeArrowheads="1"/>
            </p:cNvSpPr>
            <p:nvPr/>
          </p:nvSpPr>
          <p:spPr bwMode="auto">
            <a:xfrm>
              <a:off x="336" y="2266"/>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1</a:t>
              </a:r>
            </a:p>
          </p:txBody>
        </p:sp>
        <p:sp>
          <p:nvSpPr>
            <p:cNvPr id="8216" name="Text Box 2506"/>
            <p:cNvSpPr txBox="1">
              <a:spLocks noChangeArrowheads="1"/>
            </p:cNvSpPr>
            <p:nvPr/>
          </p:nvSpPr>
          <p:spPr bwMode="auto">
            <a:xfrm>
              <a:off x="336" y="2682"/>
              <a:ext cx="1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2</a:t>
              </a:r>
            </a:p>
          </p:txBody>
        </p:sp>
        <p:sp>
          <p:nvSpPr>
            <p:cNvPr id="8217" name="Text Box 2507"/>
            <p:cNvSpPr txBox="1">
              <a:spLocks noChangeArrowheads="1"/>
            </p:cNvSpPr>
            <p:nvPr/>
          </p:nvSpPr>
          <p:spPr bwMode="auto">
            <a:xfrm>
              <a:off x="336" y="3009"/>
              <a:ext cx="9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3</a:t>
              </a:r>
            </a:p>
          </p:txBody>
        </p:sp>
        <p:sp>
          <p:nvSpPr>
            <p:cNvPr id="8218" name="Text Box 2508"/>
            <p:cNvSpPr txBox="1">
              <a:spLocks noChangeArrowheads="1"/>
            </p:cNvSpPr>
            <p:nvPr/>
          </p:nvSpPr>
          <p:spPr bwMode="auto">
            <a:xfrm>
              <a:off x="336" y="3425"/>
              <a:ext cx="9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4</a:t>
              </a:r>
            </a:p>
          </p:txBody>
        </p:sp>
        <p:sp>
          <p:nvSpPr>
            <p:cNvPr id="8219" name="Line 2509"/>
            <p:cNvSpPr>
              <a:spLocks noChangeAspect="1" noChangeShapeType="1"/>
            </p:cNvSpPr>
            <p:nvPr/>
          </p:nvSpPr>
          <p:spPr bwMode="auto">
            <a:xfrm flipH="1">
              <a:off x="414" y="2957"/>
              <a:ext cx="213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220" name="Line 2510"/>
            <p:cNvSpPr>
              <a:spLocks noChangeAspect="1" noChangeShapeType="1"/>
            </p:cNvSpPr>
            <p:nvPr/>
          </p:nvSpPr>
          <p:spPr bwMode="auto">
            <a:xfrm flipH="1">
              <a:off x="414" y="3291"/>
              <a:ext cx="213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8221" name="AutoShape 2511"/>
            <p:cNvCxnSpPr>
              <a:cxnSpLocks noChangeShapeType="1"/>
              <a:stCxn id="8202" idx="3"/>
              <a:endCxn id="8206" idx="7"/>
            </p:cNvCxnSpPr>
            <p:nvPr/>
          </p:nvCxnSpPr>
          <p:spPr bwMode="auto">
            <a:xfrm flipH="1">
              <a:off x="736" y="2059"/>
              <a:ext cx="606" cy="29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2" name="AutoShape 2512"/>
            <p:cNvCxnSpPr>
              <a:cxnSpLocks noChangeShapeType="1"/>
              <a:stCxn id="8202" idx="4"/>
              <a:endCxn id="8205" idx="7"/>
            </p:cNvCxnSpPr>
            <p:nvPr/>
          </p:nvCxnSpPr>
          <p:spPr bwMode="auto">
            <a:xfrm flipH="1">
              <a:off x="1203" y="2090"/>
              <a:ext cx="249" cy="2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3" name="AutoShape 2513"/>
            <p:cNvCxnSpPr>
              <a:cxnSpLocks noChangeShapeType="1"/>
              <a:stCxn id="8202" idx="4"/>
              <a:endCxn id="8204" idx="0"/>
            </p:cNvCxnSpPr>
            <p:nvPr/>
          </p:nvCxnSpPr>
          <p:spPr bwMode="auto">
            <a:xfrm flipH="1">
              <a:off x="1343" y="2090"/>
              <a:ext cx="109" cy="54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4" name="AutoShape 2514"/>
            <p:cNvCxnSpPr>
              <a:cxnSpLocks noChangeShapeType="1"/>
              <a:stCxn id="8202" idx="4"/>
              <a:endCxn id="8203" idx="1"/>
            </p:cNvCxnSpPr>
            <p:nvPr/>
          </p:nvCxnSpPr>
          <p:spPr bwMode="auto">
            <a:xfrm>
              <a:off x="1452" y="2090"/>
              <a:ext cx="136" cy="93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5" name="AutoShape 2515"/>
            <p:cNvCxnSpPr>
              <a:cxnSpLocks noChangeShapeType="1"/>
              <a:stCxn id="8202" idx="5"/>
              <a:endCxn id="8201" idx="1"/>
            </p:cNvCxnSpPr>
            <p:nvPr/>
          </p:nvCxnSpPr>
          <p:spPr bwMode="auto">
            <a:xfrm>
              <a:off x="1561" y="2059"/>
              <a:ext cx="315" cy="29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6" name="AutoShape 2516"/>
            <p:cNvCxnSpPr>
              <a:cxnSpLocks noChangeShapeType="1"/>
              <a:stCxn id="8201" idx="4"/>
              <a:endCxn id="8210" idx="0"/>
            </p:cNvCxnSpPr>
            <p:nvPr/>
          </p:nvCxnSpPr>
          <p:spPr bwMode="auto">
            <a:xfrm flipH="1">
              <a:off x="1942" y="2549"/>
              <a:ext cx="3" cy="13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7" name="AutoShape 2517"/>
            <p:cNvCxnSpPr>
              <a:cxnSpLocks noChangeShapeType="1"/>
              <a:stCxn id="8203" idx="4"/>
              <a:endCxn id="8209" idx="0"/>
            </p:cNvCxnSpPr>
            <p:nvPr/>
          </p:nvCxnSpPr>
          <p:spPr bwMode="auto">
            <a:xfrm flipH="1">
              <a:off x="1654" y="3225"/>
              <a:ext cx="3" cy="126"/>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8" name="AutoShape 2518"/>
            <p:cNvCxnSpPr>
              <a:cxnSpLocks noChangeShapeType="1"/>
              <a:stCxn id="8204" idx="4"/>
              <a:endCxn id="8208" idx="0"/>
            </p:cNvCxnSpPr>
            <p:nvPr/>
          </p:nvCxnSpPr>
          <p:spPr bwMode="auto">
            <a:xfrm>
              <a:off x="1343" y="2858"/>
              <a:ext cx="0" cy="15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9" name="AutoShape 2519"/>
            <p:cNvCxnSpPr>
              <a:cxnSpLocks noChangeShapeType="1"/>
              <a:stCxn id="8205" idx="3"/>
              <a:endCxn id="8207" idx="7"/>
            </p:cNvCxnSpPr>
            <p:nvPr/>
          </p:nvCxnSpPr>
          <p:spPr bwMode="auto">
            <a:xfrm flipH="1">
              <a:off x="931" y="2517"/>
              <a:ext cx="135" cy="17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0" name="AutoShape 2520"/>
            <p:cNvCxnSpPr>
              <a:cxnSpLocks noChangeShapeType="1"/>
              <a:stCxn id="8206" idx="4"/>
              <a:endCxn id="8207" idx="1"/>
            </p:cNvCxnSpPr>
            <p:nvPr/>
          </p:nvCxnSpPr>
          <p:spPr bwMode="auto">
            <a:xfrm>
              <a:off x="667" y="2548"/>
              <a:ext cx="126" cy="14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1" name="AutoShape 2521"/>
            <p:cNvCxnSpPr>
              <a:cxnSpLocks noChangeShapeType="1"/>
              <a:stCxn id="8207" idx="4"/>
              <a:endCxn id="8211" idx="0"/>
            </p:cNvCxnSpPr>
            <p:nvPr/>
          </p:nvCxnSpPr>
          <p:spPr bwMode="auto">
            <a:xfrm>
              <a:off x="862" y="2882"/>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2" name="AutoShape 2522"/>
            <p:cNvCxnSpPr>
              <a:cxnSpLocks noChangeShapeType="1"/>
              <a:stCxn id="8208" idx="4"/>
              <a:endCxn id="8212" idx="7"/>
            </p:cNvCxnSpPr>
            <p:nvPr/>
          </p:nvCxnSpPr>
          <p:spPr bwMode="auto">
            <a:xfrm flipH="1">
              <a:off x="1174" y="3242"/>
              <a:ext cx="169" cy="1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3" name="AutoShape 2523"/>
            <p:cNvCxnSpPr>
              <a:cxnSpLocks noChangeShapeType="1"/>
              <a:stCxn id="8211" idx="5"/>
              <a:endCxn id="8212" idx="1"/>
            </p:cNvCxnSpPr>
            <p:nvPr/>
          </p:nvCxnSpPr>
          <p:spPr bwMode="auto">
            <a:xfrm>
              <a:off x="931" y="3186"/>
              <a:ext cx="106" cy="1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4" name="AutoShape 2524"/>
            <p:cNvCxnSpPr>
              <a:cxnSpLocks noChangeShapeType="1"/>
              <a:stCxn id="8209" idx="4"/>
              <a:endCxn id="8213" idx="0"/>
            </p:cNvCxnSpPr>
            <p:nvPr/>
          </p:nvCxnSpPr>
          <p:spPr bwMode="auto">
            <a:xfrm>
              <a:off x="1654" y="3578"/>
              <a:ext cx="38" cy="18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5" name="AutoShape 2525"/>
            <p:cNvCxnSpPr>
              <a:cxnSpLocks noChangeShapeType="1"/>
              <a:stCxn id="8210" idx="3"/>
              <a:endCxn id="8213" idx="7"/>
            </p:cNvCxnSpPr>
            <p:nvPr/>
          </p:nvCxnSpPr>
          <p:spPr bwMode="auto">
            <a:xfrm flipH="1">
              <a:off x="1801" y="2875"/>
              <a:ext cx="72" cy="9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6" name="AutoShape 2526"/>
            <p:cNvCxnSpPr>
              <a:cxnSpLocks noChangeShapeType="1"/>
              <a:stCxn id="8212" idx="5"/>
              <a:endCxn id="8213" idx="1"/>
            </p:cNvCxnSpPr>
            <p:nvPr/>
          </p:nvCxnSpPr>
          <p:spPr bwMode="auto">
            <a:xfrm>
              <a:off x="1174" y="3520"/>
              <a:ext cx="408" cy="27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37" name="Line 2528"/>
            <p:cNvSpPr>
              <a:spLocks noChangeAspect="1" noChangeShapeType="1"/>
            </p:cNvSpPr>
            <p:nvPr/>
          </p:nvSpPr>
          <p:spPr bwMode="auto">
            <a:xfrm flipH="1">
              <a:off x="414" y="3600"/>
              <a:ext cx="213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Tree>
    <p:extLst>
      <p:ext uri="{BB962C8B-B14F-4D97-AF65-F5344CB8AC3E}">
        <p14:creationId xmlns:p14="http://schemas.microsoft.com/office/powerpoint/2010/main" val="4143208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61955"/>
                                        </p:tgtEl>
                                        <p:attrNameLst>
                                          <p:attrName>style.visibility</p:attrName>
                                        </p:attrNameLst>
                                      </p:cBhvr>
                                      <p:to>
                                        <p:strVal val="visible"/>
                                      </p:to>
                                    </p:set>
                                    <p:animEffect transition="in" filter="dissolve">
                                      <p:cBhvr>
                                        <p:cTn id="7" dur="500"/>
                                        <p:tgtEl>
                                          <p:spTgt spid="3619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61954"/>
                                        </p:tgtEl>
                                        <p:attrNameLst>
                                          <p:attrName>style.visibility</p:attrName>
                                        </p:attrNameLst>
                                      </p:cBhvr>
                                      <p:to>
                                        <p:strVal val="visible"/>
                                      </p:to>
                                    </p:set>
                                    <p:animEffect transition="in" filter="dissolve">
                                      <p:cBhvr>
                                        <p:cTn id="12" dur="500"/>
                                        <p:tgtEl>
                                          <p:spTgt spid="361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altLang="en-US" smtClean="0"/>
              <a:t>Operation Types &amp; Binding</a:t>
            </a:r>
          </a:p>
        </p:txBody>
      </p:sp>
      <p:sp>
        <p:nvSpPr>
          <p:cNvPr id="9221" name="Rectangle 3"/>
          <p:cNvSpPr>
            <a:spLocks noGrp="1" noChangeArrowheads="1"/>
          </p:cNvSpPr>
          <p:nvPr>
            <p:ph type="body" idx="1"/>
          </p:nvPr>
        </p:nvSpPr>
        <p:spPr>
          <a:xfrm>
            <a:off x="381000" y="1196751"/>
            <a:ext cx="8382000" cy="5226273"/>
          </a:xfrm>
        </p:spPr>
        <p:txBody>
          <a:bodyPr/>
          <a:lstStyle/>
          <a:p>
            <a:pPr eaLnBrk="1" hangingPunct="1"/>
            <a:r>
              <a:rPr lang="en-US" altLang="en-US" sz="2400" dirty="0" smtClean="0"/>
              <a:t>For each operation, define its </a:t>
            </a:r>
            <a:r>
              <a:rPr lang="en-US" altLang="en-US" sz="2400" i="1" dirty="0" smtClean="0"/>
              <a:t>type</a:t>
            </a:r>
            <a:r>
              <a:rPr lang="en-US" altLang="en-US" sz="2400" dirty="0" smtClean="0"/>
              <a:t>.</a:t>
            </a:r>
          </a:p>
          <a:p>
            <a:pPr eaLnBrk="1" hangingPunct="1"/>
            <a:r>
              <a:rPr lang="en-US" altLang="en-US" sz="2400" dirty="0" smtClean="0"/>
              <a:t>For each resource, define a resource type,</a:t>
            </a:r>
            <a:br>
              <a:rPr lang="en-US" altLang="en-US" sz="2400" dirty="0" smtClean="0"/>
            </a:br>
            <a:r>
              <a:rPr lang="en-US" altLang="en-US" sz="2400" dirty="0" smtClean="0"/>
              <a:t>and a delay (in terms of # cycles)</a:t>
            </a:r>
          </a:p>
          <a:p>
            <a:pPr eaLnBrk="1" hangingPunct="1"/>
            <a:r>
              <a:rPr lang="en-US" altLang="en-US" sz="2400" i="1" dirty="0" smtClean="0">
                <a:latin typeface="Symbol" panose="05050102010706020507" pitchFamily="18" charset="2"/>
              </a:rPr>
              <a:t>b</a:t>
            </a:r>
            <a:r>
              <a:rPr lang="en-US" altLang="en-US" sz="2400" dirty="0" smtClean="0"/>
              <a:t> is a function that maps an operation to a resource type that can implement it</a:t>
            </a:r>
          </a:p>
          <a:p>
            <a:pPr lvl="1" eaLnBrk="1" hangingPunct="1"/>
            <a:r>
              <a:rPr lang="en-US" altLang="en-US" i="1" dirty="0" smtClean="0">
                <a:latin typeface="Symbol" panose="05050102010706020507" pitchFamily="18" charset="2"/>
              </a:rPr>
              <a:t>b</a:t>
            </a:r>
            <a:r>
              <a:rPr lang="en-US" altLang="en-US" i="1" dirty="0" smtClean="0">
                <a:latin typeface="Times" panose="02020603050405020304" pitchFamily="18" charset="0"/>
              </a:rPr>
              <a:t> : V </a:t>
            </a:r>
            <a:r>
              <a:rPr lang="en-US" altLang="en-US" i="1" dirty="0" smtClean="0">
                <a:latin typeface="Times" panose="02020603050405020304" pitchFamily="18" charset="0"/>
                <a:sym typeface="Wingdings" panose="05000000000000000000" pitchFamily="2" charset="2"/>
              </a:rPr>
              <a:t> {1, 2, ..., </a:t>
            </a:r>
            <a:r>
              <a:rPr lang="en-US" altLang="en-US" i="1" dirty="0" err="1" smtClean="0">
                <a:latin typeface="Times" panose="02020603050405020304" pitchFamily="18" charset="0"/>
                <a:sym typeface="Wingdings" panose="05000000000000000000" pitchFamily="2" charset="2"/>
              </a:rPr>
              <a:t>n</a:t>
            </a:r>
            <a:r>
              <a:rPr lang="en-US" altLang="en-US" i="1" baseline="-25000" dirty="0" err="1" smtClean="0">
                <a:latin typeface="Times" panose="02020603050405020304" pitchFamily="18" charset="0"/>
                <a:sym typeface="Wingdings" panose="05000000000000000000" pitchFamily="2" charset="2"/>
              </a:rPr>
              <a:t>res</a:t>
            </a:r>
            <a:r>
              <a:rPr lang="en-US" altLang="en-US" i="1" dirty="0" smtClean="0">
                <a:latin typeface="Times" panose="02020603050405020304" pitchFamily="18" charset="0"/>
                <a:sym typeface="Wingdings" panose="05000000000000000000" pitchFamily="2" charset="2"/>
              </a:rPr>
              <a:t>}</a:t>
            </a:r>
            <a:r>
              <a:rPr lang="en-US" altLang="en-US" dirty="0" smtClean="0">
                <a:sym typeface="Wingdings" panose="05000000000000000000" pitchFamily="2" charset="2"/>
              </a:rPr>
              <a:t>.</a:t>
            </a:r>
          </a:p>
          <a:p>
            <a:pPr eaLnBrk="1" hangingPunct="1"/>
            <a:r>
              <a:rPr lang="en-US" altLang="en-US" sz="2400" dirty="0" smtClean="0"/>
              <a:t>More general case:</a:t>
            </a:r>
          </a:p>
          <a:p>
            <a:pPr lvl="1" eaLnBrk="1" hangingPunct="1"/>
            <a:r>
              <a:rPr lang="en-US" altLang="en-US" dirty="0" smtClean="0"/>
              <a:t>A resource type may implement more than one operation type (e.g., ALU)</a:t>
            </a:r>
          </a:p>
          <a:p>
            <a:pPr eaLnBrk="1" hangingPunct="1"/>
            <a:r>
              <a:rPr lang="en-US" altLang="en-US" sz="2400" dirty="0" smtClean="0"/>
              <a:t>Resource binding:</a:t>
            </a:r>
          </a:p>
          <a:p>
            <a:pPr lvl="1" eaLnBrk="1" hangingPunct="1"/>
            <a:r>
              <a:rPr lang="en-US" altLang="en-US" dirty="0" smtClean="0"/>
              <a:t>Map each operation to a resource with the same type</a:t>
            </a:r>
          </a:p>
          <a:p>
            <a:pPr lvl="1" eaLnBrk="1" hangingPunct="1"/>
            <a:r>
              <a:rPr lang="en-US" altLang="en-US" dirty="0" smtClean="0"/>
              <a:t>Might have multiple options (different speed/power types)—</a:t>
            </a:r>
            <a:r>
              <a:rPr lang="en-US" altLang="en-US" i="1" dirty="0" smtClean="0">
                <a:solidFill>
                  <a:srgbClr val="C00000"/>
                </a:solidFill>
              </a:rPr>
              <a:t>module selection</a:t>
            </a:r>
          </a:p>
        </p:txBody>
      </p:sp>
    </p:spTree>
    <p:extLst>
      <p:ext uri="{BB962C8B-B14F-4D97-AF65-F5344CB8AC3E}">
        <p14:creationId xmlns:p14="http://schemas.microsoft.com/office/powerpoint/2010/main" val="717689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737" name="Freeform 49"/>
          <p:cNvSpPr>
            <a:spLocks/>
          </p:cNvSpPr>
          <p:nvPr/>
        </p:nvSpPr>
        <p:spPr bwMode="auto">
          <a:xfrm>
            <a:off x="2251075" y="4230688"/>
            <a:ext cx="3594100" cy="1947862"/>
          </a:xfrm>
          <a:custGeom>
            <a:avLst/>
            <a:gdLst>
              <a:gd name="T0" fmla="*/ 2147483647 w 2264"/>
              <a:gd name="T1" fmla="*/ 2147483647 h 1329"/>
              <a:gd name="T2" fmla="*/ 2147483647 w 2264"/>
              <a:gd name="T3" fmla="*/ 2147483647 h 1329"/>
              <a:gd name="T4" fmla="*/ 2147483647 w 2264"/>
              <a:gd name="T5" fmla="*/ 2147483647 h 1329"/>
              <a:gd name="T6" fmla="*/ 2147483647 w 2264"/>
              <a:gd name="T7" fmla="*/ 2147483647 h 1329"/>
              <a:gd name="T8" fmla="*/ 2147483647 w 2264"/>
              <a:gd name="T9" fmla="*/ 2147483647 h 1329"/>
              <a:gd name="T10" fmla="*/ 2147483647 w 2264"/>
              <a:gd name="T11" fmla="*/ 2147483647 h 1329"/>
              <a:gd name="T12" fmla="*/ 2147483647 w 2264"/>
              <a:gd name="T13" fmla="*/ 2147483647 h 1329"/>
              <a:gd name="T14" fmla="*/ 2147483647 w 2264"/>
              <a:gd name="T15" fmla="*/ 2147483647 h 13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64" h="1329">
                <a:moveTo>
                  <a:pt x="2044" y="32"/>
                </a:moveTo>
                <a:cubicBezTo>
                  <a:pt x="2224" y="56"/>
                  <a:pt x="2264" y="167"/>
                  <a:pt x="2251" y="260"/>
                </a:cubicBezTo>
                <a:cubicBezTo>
                  <a:pt x="2073" y="532"/>
                  <a:pt x="983" y="1321"/>
                  <a:pt x="806" y="1329"/>
                </a:cubicBezTo>
                <a:cubicBezTo>
                  <a:pt x="514" y="1312"/>
                  <a:pt x="153" y="824"/>
                  <a:pt x="37" y="677"/>
                </a:cubicBezTo>
                <a:cubicBezTo>
                  <a:pt x="0" y="563"/>
                  <a:pt x="49" y="512"/>
                  <a:pt x="109" y="449"/>
                </a:cubicBezTo>
                <a:cubicBezTo>
                  <a:pt x="187" y="431"/>
                  <a:pt x="346" y="432"/>
                  <a:pt x="407" y="470"/>
                </a:cubicBezTo>
                <a:cubicBezTo>
                  <a:pt x="552" y="547"/>
                  <a:pt x="750" y="915"/>
                  <a:pt x="976" y="911"/>
                </a:cubicBezTo>
                <a:cubicBezTo>
                  <a:pt x="1249" y="838"/>
                  <a:pt x="1808" y="0"/>
                  <a:pt x="2044" y="32"/>
                </a:cubicBezTo>
                <a:close/>
              </a:path>
            </a:pathLst>
          </a:custGeom>
          <a:solidFill>
            <a:schemeClr val="bg2"/>
          </a:solidFill>
          <a:ln w="2857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0736" name="Oval 48"/>
          <p:cNvSpPr>
            <a:spLocks noChangeArrowheads="1"/>
          </p:cNvSpPr>
          <p:nvPr/>
        </p:nvSpPr>
        <p:spPr bwMode="auto">
          <a:xfrm>
            <a:off x="5181600" y="3581400"/>
            <a:ext cx="685800" cy="609600"/>
          </a:xfrm>
          <a:prstGeom prst="ellipse">
            <a:avLst/>
          </a:prstGeom>
          <a:solidFill>
            <a:schemeClr val="bg2"/>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70735" name="Oval 47"/>
          <p:cNvSpPr>
            <a:spLocks noChangeArrowheads="1"/>
          </p:cNvSpPr>
          <p:nvPr/>
        </p:nvSpPr>
        <p:spPr bwMode="auto">
          <a:xfrm>
            <a:off x="2819400" y="3505200"/>
            <a:ext cx="685800" cy="685800"/>
          </a:xfrm>
          <a:prstGeom prst="ellipse">
            <a:avLst/>
          </a:prstGeom>
          <a:solidFill>
            <a:schemeClr val="bg2"/>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70734" name="Oval 46"/>
          <p:cNvSpPr>
            <a:spLocks noChangeArrowheads="1"/>
          </p:cNvSpPr>
          <p:nvPr/>
        </p:nvSpPr>
        <p:spPr bwMode="auto">
          <a:xfrm rot="-1623307">
            <a:off x="2006600" y="3465513"/>
            <a:ext cx="762000" cy="1411287"/>
          </a:xfrm>
          <a:prstGeom prst="ellipse">
            <a:avLst/>
          </a:prstGeom>
          <a:solidFill>
            <a:schemeClr val="bg2"/>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70733" name="Oval 45"/>
          <p:cNvSpPr>
            <a:spLocks noChangeArrowheads="1"/>
          </p:cNvSpPr>
          <p:nvPr/>
        </p:nvSpPr>
        <p:spPr bwMode="auto">
          <a:xfrm>
            <a:off x="3886200" y="3505200"/>
            <a:ext cx="762000" cy="1295400"/>
          </a:xfrm>
          <a:prstGeom prst="ellipse">
            <a:avLst/>
          </a:prstGeom>
          <a:solidFill>
            <a:schemeClr val="bg2"/>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370732" name="Oval 44"/>
          <p:cNvSpPr>
            <a:spLocks noChangeArrowheads="1"/>
          </p:cNvSpPr>
          <p:nvPr/>
        </p:nvSpPr>
        <p:spPr bwMode="auto">
          <a:xfrm>
            <a:off x="6172200" y="3505200"/>
            <a:ext cx="762000" cy="1406525"/>
          </a:xfrm>
          <a:prstGeom prst="ellipse">
            <a:avLst/>
          </a:prstGeom>
          <a:solidFill>
            <a:schemeClr val="bg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endParaRPr lang="en-US" altLang="en-US" sz="1200">
              <a:solidFill>
                <a:schemeClr val="tx1"/>
              </a:solidFill>
              <a:latin typeface="Lucida Sans Unicode" panose="020B0602030504020204" pitchFamily="34" charset="0"/>
            </a:endParaRPr>
          </a:p>
        </p:txBody>
      </p:sp>
      <p:sp>
        <p:nvSpPr>
          <p:cNvPr id="10250" name="Rectangle 2"/>
          <p:cNvSpPr>
            <a:spLocks noGrp="1" noChangeArrowheads="1"/>
          </p:cNvSpPr>
          <p:nvPr>
            <p:ph type="title"/>
          </p:nvPr>
        </p:nvSpPr>
        <p:spPr/>
        <p:txBody>
          <a:bodyPr/>
          <a:lstStyle/>
          <a:p>
            <a:pPr eaLnBrk="1" hangingPunct="1"/>
            <a:r>
              <a:rPr lang="en-US" altLang="en-US" smtClean="0"/>
              <a:t>Schedule in Spatial Domain (Binding)</a:t>
            </a:r>
          </a:p>
        </p:txBody>
      </p:sp>
      <p:sp>
        <p:nvSpPr>
          <p:cNvPr id="10251" name="Rectangle 3"/>
          <p:cNvSpPr>
            <a:spLocks noGrp="1" noChangeArrowheads="1"/>
          </p:cNvSpPr>
          <p:nvPr>
            <p:ph type="body" idx="1"/>
          </p:nvPr>
        </p:nvSpPr>
        <p:spPr/>
        <p:txBody>
          <a:bodyPr/>
          <a:lstStyle/>
          <a:p>
            <a:pPr eaLnBrk="1" hangingPunct="1"/>
            <a:r>
              <a:rPr lang="en-US" altLang="en-US" smtClean="0"/>
              <a:t>Resource sharing</a:t>
            </a:r>
          </a:p>
          <a:p>
            <a:pPr lvl="1" eaLnBrk="1" hangingPunct="1"/>
            <a:r>
              <a:rPr lang="en-US" altLang="en-US" smtClean="0"/>
              <a:t>More than one operation bound to same resource</a:t>
            </a:r>
          </a:p>
          <a:p>
            <a:pPr lvl="1" eaLnBrk="1" hangingPunct="1"/>
            <a:r>
              <a:rPr lang="en-US" altLang="en-US" smtClean="0"/>
              <a:t>Operations have to be serialized</a:t>
            </a:r>
          </a:p>
          <a:p>
            <a:pPr lvl="1" eaLnBrk="1" hangingPunct="1"/>
            <a:r>
              <a:rPr lang="en-US" altLang="en-US" smtClean="0"/>
              <a:t>Can be represented using hyperedges (define vertex partition)</a:t>
            </a:r>
          </a:p>
          <a:p>
            <a:pPr lvl="1" eaLnBrk="1" hangingPunct="1"/>
            <a:endParaRPr lang="en-US" altLang="en-US" smtClean="0"/>
          </a:p>
        </p:txBody>
      </p:sp>
      <p:grpSp>
        <p:nvGrpSpPr>
          <p:cNvPr id="10253" name="Group 5"/>
          <p:cNvGrpSpPr>
            <a:grpSpLocks/>
          </p:cNvGrpSpPr>
          <p:nvPr/>
        </p:nvGrpSpPr>
        <p:grpSpPr bwMode="auto">
          <a:xfrm>
            <a:off x="1524000" y="2895600"/>
            <a:ext cx="5638800" cy="3657600"/>
            <a:chOff x="3024" y="1872"/>
            <a:chExt cx="2736" cy="2016"/>
          </a:xfrm>
        </p:grpSpPr>
        <p:sp>
          <p:nvSpPr>
            <p:cNvPr id="10255" name="Oval 6"/>
            <p:cNvSpPr>
              <a:spLocks noChangeArrowheads="1"/>
            </p:cNvSpPr>
            <p:nvPr/>
          </p:nvSpPr>
          <p:spPr bwMode="auto">
            <a:xfrm>
              <a:off x="5361"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0256" name="Oval 7"/>
            <p:cNvSpPr>
              <a:spLocks noChangeArrowheads="1"/>
            </p:cNvSpPr>
            <p:nvPr/>
          </p:nvSpPr>
          <p:spPr bwMode="auto">
            <a:xfrm>
              <a:off x="4232" y="1872"/>
              <a:ext cx="311"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10257" name="Oval 8"/>
            <p:cNvSpPr>
              <a:spLocks noChangeArrowheads="1"/>
            </p:cNvSpPr>
            <p:nvPr/>
          </p:nvSpPr>
          <p:spPr bwMode="auto">
            <a:xfrm>
              <a:off x="4855"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0258" name="Oval 9"/>
            <p:cNvSpPr>
              <a:spLocks noChangeArrowheads="1"/>
            </p:cNvSpPr>
            <p:nvPr/>
          </p:nvSpPr>
          <p:spPr bwMode="auto">
            <a:xfrm>
              <a:off x="4271" y="2331"/>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0259" name="Oval 10"/>
            <p:cNvSpPr>
              <a:spLocks noChangeArrowheads="1"/>
            </p:cNvSpPr>
            <p:nvPr/>
          </p:nvSpPr>
          <p:spPr bwMode="auto">
            <a:xfrm>
              <a:off x="3725"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0260" name="Oval 11"/>
            <p:cNvSpPr>
              <a:spLocks noChangeArrowheads="1"/>
            </p:cNvSpPr>
            <p:nvPr/>
          </p:nvSpPr>
          <p:spPr bwMode="auto">
            <a:xfrm>
              <a:off x="3258" y="2331"/>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0261" name="Oval 12"/>
            <p:cNvSpPr>
              <a:spLocks noChangeArrowheads="1"/>
            </p:cNvSpPr>
            <p:nvPr/>
          </p:nvSpPr>
          <p:spPr bwMode="auto">
            <a:xfrm>
              <a:off x="3453" y="2665"/>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0262" name="Oval 13"/>
            <p:cNvSpPr>
              <a:spLocks noChangeArrowheads="1"/>
            </p:cNvSpPr>
            <p:nvPr/>
          </p:nvSpPr>
          <p:spPr bwMode="auto">
            <a:xfrm>
              <a:off x="4271" y="2665"/>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sym typeface="Symbol" panose="05050102010706020507" pitchFamily="18" charset="2"/>
                </a:rPr>
                <a:t></a:t>
              </a:r>
              <a:endParaRPr lang="en-US" altLang="en-US" sz="2400">
                <a:solidFill>
                  <a:schemeClr val="tx1"/>
                </a:solidFill>
                <a:latin typeface="Lucida Sans Unicode" panose="020B0602030504020204" pitchFamily="34" charset="0"/>
              </a:endParaRPr>
            </a:p>
          </p:txBody>
        </p:sp>
        <p:sp>
          <p:nvSpPr>
            <p:cNvPr id="10263" name="Oval 14"/>
            <p:cNvSpPr>
              <a:spLocks noChangeArrowheads="1"/>
            </p:cNvSpPr>
            <p:nvPr/>
          </p:nvSpPr>
          <p:spPr bwMode="auto">
            <a:xfrm>
              <a:off x="4855" y="2665"/>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0264" name="Oval 15"/>
            <p:cNvSpPr>
              <a:spLocks noChangeArrowheads="1"/>
            </p:cNvSpPr>
            <p:nvPr/>
          </p:nvSpPr>
          <p:spPr bwMode="auto">
            <a:xfrm>
              <a:off x="5361" y="2665"/>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&lt;</a:t>
              </a:r>
            </a:p>
          </p:txBody>
        </p:sp>
        <p:sp>
          <p:nvSpPr>
            <p:cNvPr id="10265" name="Oval 16"/>
            <p:cNvSpPr>
              <a:spLocks noChangeArrowheads="1"/>
            </p:cNvSpPr>
            <p:nvPr/>
          </p:nvSpPr>
          <p:spPr bwMode="auto">
            <a:xfrm>
              <a:off x="3453" y="2999"/>
              <a:ext cx="194"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0266" name="Oval 17"/>
            <p:cNvSpPr>
              <a:spLocks noChangeArrowheads="1"/>
            </p:cNvSpPr>
            <p:nvPr/>
          </p:nvSpPr>
          <p:spPr bwMode="auto">
            <a:xfrm>
              <a:off x="3842" y="3333"/>
              <a:ext cx="195"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2400">
                  <a:solidFill>
                    <a:schemeClr val="tx1"/>
                  </a:solidFill>
                  <a:latin typeface="Lucida Sans Unicode" panose="020B0602030504020204" pitchFamily="34" charset="0"/>
                </a:rPr>
                <a:t>-</a:t>
              </a:r>
            </a:p>
          </p:txBody>
        </p:sp>
        <p:sp>
          <p:nvSpPr>
            <p:cNvPr id="10267" name="Oval 18"/>
            <p:cNvSpPr>
              <a:spLocks noChangeArrowheads="1"/>
            </p:cNvSpPr>
            <p:nvPr/>
          </p:nvSpPr>
          <p:spPr bwMode="auto">
            <a:xfrm>
              <a:off x="4349" y="3679"/>
              <a:ext cx="311" cy="20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tx1"/>
                  </a:solidFill>
                  <a:latin typeface="Lucida Sans Unicode" panose="020B0602030504020204" pitchFamily="34" charset="0"/>
                </a:rPr>
                <a:t>NOP</a:t>
              </a:r>
            </a:p>
          </p:txBody>
        </p:sp>
        <p:sp>
          <p:nvSpPr>
            <p:cNvPr id="10268" name="Line 19"/>
            <p:cNvSpPr>
              <a:spLocks noChangeShapeType="1"/>
            </p:cNvSpPr>
            <p:nvPr/>
          </p:nvSpPr>
          <p:spPr bwMode="auto">
            <a:xfrm flipH="1">
              <a:off x="3102" y="2582"/>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69" name="Text Box 20"/>
            <p:cNvSpPr txBox="1">
              <a:spLocks noChangeArrowheads="1"/>
            </p:cNvSpPr>
            <p:nvPr/>
          </p:nvSpPr>
          <p:spPr bwMode="auto">
            <a:xfrm>
              <a:off x="3024" y="2266"/>
              <a:ext cx="93"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1</a:t>
              </a:r>
            </a:p>
          </p:txBody>
        </p:sp>
        <p:sp>
          <p:nvSpPr>
            <p:cNvPr id="10270" name="Text Box 21"/>
            <p:cNvSpPr txBox="1">
              <a:spLocks noChangeArrowheads="1"/>
            </p:cNvSpPr>
            <p:nvPr/>
          </p:nvSpPr>
          <p:spPr bwMode="auto">
            <a:xfrm>
              <a:off x="3024" y="2682"/>
              <a:ext cx="9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2</a:t>
              </a:r>
            </a:p>
          </p:txBody>
        </p:sp>
        <p:sp>
          <p:nvSpPr>
            <p:cNvPr id="10271" name="Text Box 22"/>
            <p:cNvSpPr txBox="1">
              <a:spLocks noChangeArrowheads="1"/>
            </p:cNvSpPr>
            <p:nvPr/>
          </p:nvSpPr>
          <p:spPr bwMode="auto">
            <a:xfrm>
              <a:off x="3024" y="3009"/>
              <a:ext cx="98"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3</a:t>
              </a:r>
            </a:p>
          </p:txBody>
        </p:sp>
        <p:sp>
          <p:nvSpPr>
            <p:cNvPr id="10272" name="Text Box 23"/>
            <p:cNvSpPr txBox="1">
              <a:spLocks noChangeArrowheads="1"/>
            </p:cNvSpPr>
            <p:nvPr/>
          </p:nvSpPr>
          <p:spPr bwMode="auto">
            <a:xfrm>
              <a:off x="3024" y="3425"/>
              <a:ext cx="98"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eaLnBrk="1" hangingPunct="1">
                <a:spcBef>
                  <a:spcPct val="0"/>
                </a:spcBef>
                <a:buClrTx/>
                <a:buFontTx/>
                <a:buNone/>
              </a:pPr>
              <a:r>
                <a:rPr lang="en-US" altLang="en-US" sz="2400">
                  <a:latin typeface="Lucida Sans Unicode" panose="020B0602030504020204" pitchFamily="34" charset="0"/>
                </a:rPr>
                <a:t>4</a:t>
              </a:r>
            </a:p>
          </p:txBody>
        </p:sp>
        <p:sp>
          <p:nvSpPr>
            <p:cNvPr id="10273" name="Line 24"/>
            <p:cNvSpPr>
              <a:spLocks noChangeShapeType="1"/>
            </p:cNvSpPr>
            <p:nvPr/>
          </p:nvSpPr>
          <p:spPr bwMode="auto">
            <a:xfrm flipH="1">
              <a:off x="3102" y="2957"/>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74" name="Line 25"/>
            <p:cNvSpPr>
              <a:spLocks noChangeShapeType="1"/>
            </p:cNvSpPr>
            <p:nvPr/>
          </p:nvSpPr>
          <p:spPr bwMode="auto">
            <a:xfrm flipH="1">
              <a:off x="3102" y="3291"/>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0275" name="AutoShape 26"/>
            <p:cNvCxnSpPr>
              <a:cxnSpLocks noChangeShapeType="1"/>
              <a:stCxn id="10256" idx="3"/>
              <a:endCxn id="10260" idx="7"/>
            </p:cNvCxnSpPr>
            <p:nvPr/>
          </p:nvCxnSpPr>
          <p:spPr bwMode="auto">
            <a:xfrm flipH="1">
              <a:off x="3424" y="2058"/>
              <a:ext cx="853" cy="296"/>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76" name="AutoShape 27"/>
            <p:cNvCxnSpPr>
              <a:cxnSpLocks noChangeShapeType="1"/>
              <a:stCxn id="10256" idx="4"/>
              <a:endCxn id="10259" idx="7"/>
            </p:cNvCxnSpPr>
            <p:nvPr/>
          </p:nvCxnSpPr>
          <p:spPr bwMode="auto">
            <a:xfrm flipH="1">
              <a:off x="3892" y="2089"/>
              <a:ext cx="495" cy="26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77" name="AutoShape 28"/>
            <p:cNvCxnSpPr>
              <a:cxnSpLocks noChangeShapeType="1"/>
              <a:stCxn id="10256" idx="4"/>
              <a:endCxn id="10258" idx="0"/>
            </p:cNvCxnSpPr>
            <p:nvPr/>
          </p:nvCxnSpPr>
          <p:spPr bwMode="auto">
            <a:xfrm flipH="1">
              <a:off x="4368" y="2089"/>
              <a:ext cx="19" cy="23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78" name="AutoShape 29"/>
            <p:cNvCxnSpPr>
              <a:cxnSpLocks noChangeShapeType="1"/>
              <a:stCxn id="10256" idx="4"/>
              <a:endCxn id="10257" idx="1"/>
            </p:cNvCxnSpPr>
            <p:nvPr/>
          </p:nvCxnSpPr>
          <p:spPr bwMode="auto">
            <a:xfrm>
              <a:off x="4387" y="2089"/>
              <a:ext cx="496" cy="26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79" name="AutoShape 30"/>
            <p:cNvCxnSpPr>
              <a:cxnSpLocks noChangeShapeType="1"/>
              <a:stCxn id="10256" idx="5"/>
            </p:cNvCxnSpPr>
            <p:nvPr/>
          </p:nvCxnSpPr>
          <p:spPr bwMode="auto">
            <a:xfrm>
              <a:off x="4497" y="2059"/>
              <a:ext cx="880" cy="38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0" name="AutoShape 31"/>
            <p:cNvCxnSpPr>
              <a:cxnSpLocks noChangeShapeType="1"/>
              <a:stCxn id="10255" idx="4"/>
              <a:endCxn id="10264" idx="0"/>
            </p:cNvCxnSpPr>
            <p:nvPr/>
          </p:nvCxnSpPr>
          <p:spPr bwMode="auto">
            <a:xfrm>
              <a:off x="5459" y="2548"/>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1" name="AutoShape 32"/>
            <p:cNvCxnSpPr>
              <a:cxnSpLocks noChangeShapeType="1"/>
              <a:stCxn id="10257" idx="4"/>
              <a:endCxn id="10263" idx="0"/>
            </p:cNvCxnSpPr>
            <p:nvPr/>
          </p:nvCxnSpPr>
          <p:spPr bwMode="auto">
            <a:xfrm>
              <a:off x="4952" y="2548"/>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2" name="AutoShape 33"/>
            <p:cNvCxnSpPr>
              <a:cxnSpLocks noChangeShapeType="1"/>
              <a:stCxn id="10258" idx="4"/>
              <a:endCxn id="10262" idx="0"/>
            </p:cNvCxnSpPr>
            <p:nvPr/>
          </p:nvCxnSpPr>
          <p:spPr bwMode="auto">
            <a:xfrm>
              <a:off x="4368" y="2548"/>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3" name="AutoShape 34"/>
            <p:cNvCxnSpPr>
              <a:cxnSpLocks noChangeShapeType="1"/>
              <a:stCxn id="10259" idx="3"/>
              <a:endCxn id="10261" idx="7"/>
            </p:cNvCxnSpPr>
            <p:nvPr/>
          </p:nvCxnSpPr>
          <p:spPr bwMode="auto">
            <a:xfrm flipH="1">
              <a:off x="3619" y="2517"/>
              <a:ext cx="135" cy="17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4" name="AutoShape 35"/>
            <p:cNvCxnSpPr>
              <a:cxnSpLocks noChangeShapeType="1"/>
              <a:stCxn id="10260" idx="4"/>
              <a:endCxn id="10261" idx="1"/>
            </p:cNvCxnSpPr>
            <p:nvPr/>
          </p:nvCxnSpPr>
          <p:spPr bwMode="auto">
            <a:xfrm>
              <a:off x="3355" y="2548"/>
              <a:ext cx="126" cy="14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5" name="AutoShape 36"/>
            <p:cNvCxnSpPr>
              <a:cxnSpLocks noChangeShapeType="1"/>
              <a:stCxn id="10261" idx="4"/>
              <a:endCxn id="10265" idx="0"/>
            </p:cNvCxnSpPr>
            <p:nvPr/>
          </p:nvCxnSpPr>
          <p:spPr bwMode="auto">
            <a:xfrm>
              <a:off x="3550" y="2882"/>
              <a:ext cx="0" cy="1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6" name="AutoShape 37"/>
            <p:cNvCxnSpPr>
              <a:cxnSpLocks noChangeShapeType="1"/>
              <a:stCxn id="10262" idx="4"/>
              <a:endCxn id="10266" idx="7"/>
            </p:cNvCxnSpPr>
            <p:nvPr/>
          </p:nvCxnSpPr>
          <p:spPr bwMode="auto">
            <a:xfrm flipH="1">
              <a:off x="4008" y="2882"/>
              <a:ext cx="360" cy="47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7" name="AutoShape 38"/>
            <p:cNvCxnSpPr>
              <a:cxnSpLocks noChangeShapeType="1"/>
              <a:stCxn id="10265" idx="5"/>
              <a:endCxn id="10266" idx="1"/>
            </p:cNvCxnSpPr>
            <p:nvPr/>
          </p:nvCxnSpPr>
          <p:spPr bwMode="auto">
            <a:xfrm>
              <a:off x="3619" y="3185"/>
              <a:ext cx="251" cy="17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8" name="AutoShape 39"/>
            <p:cNvCxnSpPr>
              <a:cxnSpLocks noChangeShapeType="1"/>
              <a:stCxn id="10263" idx="4"/>
              <a:endCxn id="10267" idx="0"/>
            </p:cNvCxnSpPr>
            <p:nvPr/>
          </p:nvCxnSpPr>
          <p:spPr bwMode="auto">
            <a:xfrm flipH="1">
              <a:off x="4505" y="2883"/>
              <a:ext cx="448" cy="78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9" name="AutoShape 40"/>
            <p:cNvCxnSpPr>
              <a:cxnSpLocks noChangeShapeType="1"/>
              <a:stCxn id="10264" idx="3"/>
              <a:endCxn id="10267" idx="7"/>
            </p:cNvCxnSpPr>
            <p:nvPr/>
          </p:nvCxnSpPr>
          <p:spPr bwMode="auto">
            <a:xfrm flipH="1">
              <a:off x="4614" y="2852"/>
              <a:ext cx="776" cy="84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90" name="AutoShape 41"/>
            <p:cNvCxnSpPr>
              <a:cxnSpLocks noChangeShapeType="1"/>
              <a:stCxn id="10266" idx="5"/>
              <a:endCxn id="10267" idx="1"/>
            </p:cNvCxnSpPr>
            <p:nvPr/>
          </p:nvCxnSpPr>
          <p:spPr bwMode="auto">
            <a:xfrm>
              <a:off x="4008" y="3520"/>
              <a:ext cx="387" cy="18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91" name="Line 42"/>
            <p:cNvSpPr>
              <a:spLocks noChangeShapeType="1"/>
            </p:cNvSpPr>
            <p:nvPr/>
          </p:nvSpPr>
          <p:spPr bwMode="auto">
            <a:xfrm flipH="1">
              <a:off x="3150" y="3600"/>
              <a:ext cx="261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0254" name="Text Box 50"/>
          <p:cNvSpPr txBox="1">
            <a:spLocks noChangeArrowheads="1"/>
          </p:cNvSpPr>
          <p:nvPr/>
        </p:nvSpPr>
        <p:spPr bwMode="auto">
          <a:xfrm>
            <a:off x="7165975" y="4092575"/>
            <a:ext cx="1790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accent2"/>
              </a:buClr>
              <a:buChar char="•"/>
              <a:defRPr sz="2800">
                <a:solidFill>
                  <a:schemeClr val="accent2"/>
                </a:solidFill>
                <a:latin typeface="Tahoma" panose="020B0604030504040204" pitchFamily="34" charset="0"/>
              </a:defRPr>
            </a:lvl1pPr>
            <a:lvl2pPr marL="742950" indent="-285750" algn="l" eaLnBrk="0" hangingPunct="0">
              <a:spcBef>
                <a:spcPct val="20000"/>
              </a:spcBef>
              <a:buClr>
                <a:schemeClr val="tx1"/>
              </a:buClr>
              <a:buFont typeface="Wingdings" panose="05000000000000000000" pitchFamily="2" charset="2"/>
              <a:buChar char="§"/>
              <a:defRPr sz="2400">
                <a:solidFill>
                  <a:schemeClr val="tx1"/>
                </a:solidFill>
                <a:latin typeface="Tahoma" panose="020B0604030504040204" pitchFamily="34" charset="0"/>
              </a:defRPr>
            </a:lvl2pPr>
            <a:lvl3pPr marL="1143000" indent="-228600" algn="l" eaLnBrk="0" hangingPunct="0">
              <a:spcBef>
                <a:spcPct val="20000"/>
              </a:spcBef>
              <a:buClr>
                <a:schemeClr val="tx2"/>
              </a:buClr>
              <a:buChar char="o"/>
              <a:defRPr sz="2000">
                <a:solidFill>
                  <a:schemeClr val="tx1"/>
                </a:solidFill>
                <a:latin typeface="Tahoma" panose="020B0604030504040204" pitchFamily="34" charset="0"/>
              </a:defRPr>
            </a:lvl3pPr>
            <a:lvl4pPr marL="1600200" indent="-228600" algn="l" eaLnBrk="0" hangingPunct="0">
              <a:spcBef>
                <a:spcPct val="20000"/>
              </a:spcBef>
              <a:buClr>
                <a:schemeClr val="tx2"/>
              </a:buClr>
              <a:buChar char="•"/>
              <a:defRPr>
                <a:solidFill>
                  <a:schemeClr val="tx1"/>
                </a:solidFill>
                <a:latin typeface="Tahoma" panose="020B0604030504040204" pitchFamily="34" charset="0"/>
              </a:defRPr>
            </a:lvl4pPr>
            <a:lvl5pPr marL="2057400" indent="-228600" algn="l" eaLnBrk="0" hangingPunct="0">
              <a:spcBef>
                <a:spcPct val="20000"/>
              </a:spcBef>
              <a:buClr>
                <a:schemeClr val="tx2"/>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Tahoma" panose="020B0604030504040204" pitchFamily="34" charset="0"/>
              </a:defRPr>
            </a:lvl9pPr>
          </a:lstStyle>
          <a:p>
            <a:pPr algn="ctr" eaLnBrk="1" hangingPunct="1">
              <a:spcBef>
                <a:spcPct val="0"/>
              </a:spcBef>
              <a:buClrTx/>
              <a:buFont typeface="Wingdings" panose="05000000000000000000" pitchFamily="2" charset="2"/>
              <a:buChar char="è"/>
            </a:pPr>
            <a:r>
              <a:rPr lang="en-US" altLang="en-US" sz="2000">
                <a:solidFill>
                  <a:schemeClr val="tx1"/>
                </a:solidFill>
                <a:latin typeface="Lucida Sans Unicode" panose="020B0602030504020204" pitchFamily="34" charset="0"/>
                <a:sym typeface="Wingdings" panose="05000000000000000000" pitchFamily="2" charset="2"/>
              </a:rPr>
              <a:t>2 adders &amp;</a:t>
            </a:r>
          </a:p>
          <a:p>
            <a:pPr algn="ctr" eaLnBrk="1" hangingPunct="1">
              <a:spcBef>
                <a:spcPct val="0"/>
              </a:spcBef>
              <a:buClrTx/>
              <a:buFont typeface="Wingdings" panose="05000000000000000000" pitchFamily="2" charset="2"/>
              <a:buNone/>
            </a:pPr>
            <a:r>
              <a:rPr lang="en-US" altLang="en-US" sz="2000">
                <a:solidFill>
                  <a:schemeClr val="tx1"/>
                </a:solidFill>
                <a:latin typeface="Lucida Sans Unicode" panose="020B0602030504020204" pitchFamily="34" charset="0"/>
                <a:sym typeface="Wingdings" panose="05000000000000000000" pitchFamily="2" charset="2"/>
              </a:rPr>
              <a:t>4 multipliers</a:t>
            </a:r>
            <a:endParaRPr lang="en-US" altLang="en-US" sz="2000">
              <a:solidFill>
                <a:schemeClr val="tx1"/>
              </a:solidFill>
              <a:latin typeface="Lucida Sans Unicode" panose="020B0602030504020204" pitchFamily="34" charset="0"/>
            </a:endParaRPr>
          </a:p>
        </p:txBody>
      </p:sp>
    </p:spTree>
    <p:extLst>
      <p:ext uri="{BB962C8B-B14F-4D97-AF65-F5344CB8AC3E}">
        <p14:creationId xmlns:p14="http://schemas.microsoft.com/office/powerpoint/2010/main" val="2870743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0734"/>
                                        </p:tgtEl>
                                        <p:attrNameLst>
                                          <p:attrName>style.visibility</p:attrName>
                                        </p:attrNameLst>
                                      </p:cBhvr>
                                      <p:to>
                                        <p:strVal val="visible"/>
                                      </p:to>
                                    </p:set>
                                    <p:animEffect transition="in" filter="dissolve">
                                      <p:cBhvr>
                                        <p:cTn id="7" dur="500"/>
                                        <p:tgtEl>
                                          <p:spTgt spid="370734"/>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370735"/>
                                        </p:tgtEl>
                                        <p:attrNameLst>
                                          <p:attrName>style.visibility</p:attrName>
                                        </p:attrNameLst>
                                      </p:cBhvr>
                                      <p:to>
                                        <p:strVal val="visible"/>
                                      </p:to>
                                    </p:set>
                                    <p:animEffect transition="in" filter="dissolve">
                                      <p:cBhvr>
                                        <p:cTn id="11" dur="500"/>
                                        <p:tgtEl>
                                          <p:spTgt spid="370735"/>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370733"/>
                                        </p:tgtEl>
                                        <p:attrNameLst>
                                          <p:attrName>style.visibility</p:attrName>
                                        </p:attrNameLst>
                                      </p:cBhvr>
                                      <p:to>
                                        <p:strVal val="visible"/>
                                      </p:to>
                                    </p:set>
                                    <p:animEffect transition="in" filter="dissolve">
                                      <p:cBhvr>
                                        <p:cTn id="15" dur="500"/>
                                        <p:tgtEl>
                                          <p:spTgt spid="370733"/>
                                        </p:tgtEl>
                                      </p:cBhvr>
                                    </p:animEffect>
                                  </p:childTnLst>
                                </p:cTn>
                              </p:par>
                            </p:childTnLst>
                          </p:cTn>
                        </p:par>
                        <p:par>
                          <p:cTn id="16" fill="hold" nodeType="afterGroup">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370736"/>
                                        </p:tgtEl>
                                        <p:attrNameLst>
                                          <p:attrName>style.visibility</p:attrName>
                                        </p:attrNameLst>
                                      </p:cBhvr>
                                      <p:to>
                                        <p:strVal val="visible"/>
                                      </p:to>
                                    </p:set>
                                    <p:animEffect transition="in" filter="dissolve">
                                      <p:cBhvr>
                                        <p:cTn id="19" dur="500"/>
                                        <p:tgtEl>
                                          <p:spTgt spid="370736"/>
                                        </p:tgtEl>
                                      </p:cBhvr>
                                    </p:animEffect>
                                  </p:childTnLst>
                                </p:cTn>
                              </p:par>
                            </p:childTnLst>
                          </p:cTn>
                        </p:par>
                        <p:par>
                          <p:cTn id="20" fill="hold" nodeType="afterGroup">
                            <p:stCondLst>
                              <p:cond delay="5000"/>
                            </p:stCondLst>
                            <p:childTnLst>
                              <p:par>
                                <p:cTn id="21" presetID="9" presetClass="entr" presetSubtype="0" fill="hold" grpId="0" nodeType="afterEffect">
                                  <p:stCondLst>
                                    <p:cond delay="1000"/>
                                  </p:stCondLst>
                                  <p:childTnLst>
                                    <p:set>
                                      <p:cBhvr>
                                        <p:cTn id="22" dur="1" fill="hold">
                                          <p:stCondLst>
                                            <p:cond delay="0"/>
                                          </p:stCondLst>
                                        </p:cTn>
                                        <p:tgtEl>
                                          <p:spTgt spid="370732"/>
                                        </p:tgtEl>
                                        <p:attrNameLst>
                                          <p:attrName>style.visibility</p:attrName>
                                        </p:attrNameLst>
                                      </p:cBhvr>
                                      <p:to>
                                        <p:strVal val="visible"/>
                                      </p:to>
                                    </p:set>
                                    <p:animEffect transition="in" filter="dissolve">
                                      <p:cBhvr>
                                        <p:cTn id="23" dur="500"/>
                                        <p:tgtEl>
                                          <p:spTgt spid="370732"/>
                                        </p:tgtEl>
                                      </p:cBhvr>
                                    </p:animEffect>
                                  </p:childTnLst>
                                </p:cTn>
                              </p:par>
                            </p:childTnLst>
                          </p:cTn>
                        </p:par>
                        <p:par>
                          <p:cTn id="24" fill="hold" nodeType="afterGroup">
                            <p:stCondLst>
                              <p:cond delay="6500"/>
                            </p:stCondLst>
                            <p:childTnLst>
                              <p:par>
                                <p:cTn id="25" presetID="9" presetClass="entr" presetSubtype="0" fill="hold" nodeType="afterEffect">
                                  <p:stCondLst>
                                    <p:cond delay="1000"/>
                                  </p:stCondLst>
                                  <p:childTnLst>
                                    <p:set>
                                      <p:cBhvr>
                                        <p:cTn id="26" dur="1" fill="hold">
                                          <p:stCondLst>
                                            <p:cond delay="0"/>
                                          </p:stCondLst>
                                        </p:cTn>
                                        <p:tgtEl>
                                          <p:spTgt spid="370737"/>
                                        </p:tgtEl>
                                        <p:attrNameLst>
                                          <p:attrName>style.visibility</p:attrName>
                                        </p:attrNameLst>
                                      </p:cBhvr>
                                      <p:to>
                                        <p:strVal val="visible"/>
                                      </p:to>
                                    </p:set>
                                    <p:animEffect transition="in" filter="dissolve">
                                      <p:cBhvr>
                                        <p:cTn id="27" dur="500"/>
                                        <p:tgtEl>
                                          <p:spTgt spid="370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36" grpId="0" animBg="1"/>
      <p:bldP spid="370735" grpId="0" animBg="1"/>
      <p:bldP spid="370734" grpId="0" animBg="1"/>
      <p:bldP spid="370733" grpId="0" animBg="1"/>
      <p:bldP spid="370732"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800" b="0" i="1"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1"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0</TotalTime>
  <Words>6068</Words>
  <Application>Microsoft Office PowerPoint</Application>
  <PresentationFormat>如螢幕大小 (4:3)</PresentationFormat>
  <Paragraphs>1484</Paragraphs>
  <Slides>60</Slides>
  <Notes>6</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2</vt:i4>
      </vt:variant>
      <vt:variant>
        <vt:lpstr>投影片標題</vt:lpstr>
      </vt:variant>
      <vt:variant>
        <vt:i4>60</vt:i4>
      </vt:variant>
    </vt:vector>
  </HeadingPairs>
  <TitlesOfParts>
    <vt:vector size="74" baseType="lpstr">
      <vt:lpstr>Wingdings</vt:lpstr>
      <vt:lpstr>新細明體</vt:lpstr>
      <vt:lpstr>Symbol</vt:lpstr>
      <vt:lpstr>Arial</vt:lpstr>
      <vt:lpstr>Times New Roman</vt:lpstr>
      <vt:lpstr>標楷體</vt:lpstr>
      <vt:lpstr>Times</vt:lpstr>
      <vt:lpstr>Tahoma</vt:lpstr>
      <vt:lpstr>Lucida Sans Unicode</vt:lpstr>
      <vt:lpstr>Calibri</vt:lpstr>
      <vt:lpstr>Bradley Hand ITC</vt:lpstr>
      <vt:lpstr>Blends</vt:lpstr>
      <vt:lpstr>Equation</vt:lpstr>
      <vt:lpstr>Ligning</vt:lpstr>
      <vt:lpstr>Data Flow Scheduling and  High Level Synthesis</vt:lpstr>
      <vt:lpstr>Outline</vt:lpstr>
      <vt:lpstr>High Level Synthesis (HLS)</vt:lpstr>
      <vt:lpstr>High-Level Synthesis Compilation Flow</vt:lpstr>
      <vt:lpstr>Behavioral Optimization</vt:lpstr>
      <vt:lpstr>Architectural Synthesis</vt:lpstr>
      <vt:lpstr>Schedule in Temporal Domain</vt:lpstr>
      <vt:lpstr>Operation Types &amp; Binding</vt:lpstr>
      <vt:lpstr>Schedule in Spatial Domain (Binding)</vt:lpstr>
      <vt:lpstr>Scheduling and Binding</vt:lpstr>
      <vt:lpstr>Architectural Optimization</vt:lpstr>
      <vt:lpstr>Other Considerations:  How Is the Datapath Implemented?</vt:lpstr>
      <vt:lpstr>Min Latency Unconstrained Scheduling</vt:lpstr>
      <vt:lpstr>ASAP Schedules</vt:lpstr>
      <vt:lpstr>ALAP Schedules</vt:lpstr>
      <vt:lpstr>Resource Constraint Scheduling</vt:lpstr>
      <vt:lpstr>ILP Formulation of ML-RCS</vt:lpstr>
      <vt:lpstr>Start Time vs. Execution Time</vt:lpstr>
      <vt:lpstr>Operation vi Still Running at Step l ?</vt:lpstr>
      <vt:lpstr>Operation vi Still Running at Step l ?</vt:lpstr>
      <vt:lpstr>ILP Formulation of ML-RCS (cont.)</vt:lpstr>
      <vt:lpstr>ILP Example</vt:lpstr>
      <vt:lpstr>ILP Example: Unique Start Times Constraint</vt:lpstr>
      <vt:lpstr>ILP Example: Dependency Constraints</vt:lpstr>
      <vt:lpstr>ILP Example: Resource Constraints</vt:lpstr>
      <vt:lpstr>ILP Formulation of MR-LCS</vt:lpstr>
      <vt:lpstr>Hu’s Algorithm</vt:lpstr>
      <vt:lpstr>Hu’s Algorithm (ML-RCS prob. w/ all opers the same)</vt:lpstr>
      <vt:lpstr>Hu’s Algorithm: Example</vt:lpstr>
      <vt:lpstr>Hu’s Algorithm</vt:lpstr>
      <vt:lpstr>Hu’s Algorithm</vt:lpstr>
      <vt:lpstr>List Scheduling</vt:lpstr>
      <vt:lpstr>What makes the general problem more difficult? (added by Shantanu Dutt)</vt:lpstr>
      <vt:lpstr>A lookahead heuristic for ML-RCS scheduling (added by Shantanu Dutt)</vt:lpstr>
      <vt:lpstr>List Scheduling Algorithm: ML-RCS</vt:lpstr>
      <vt:lpstr>List Scheduling Example</vt:lpstr>
      <vt:lpstr>List Scheduling Algorithm: MR-LCS</vt:lpstr>
      <vt:lpstr>List Scheduling Example</vt:lpstr>
      <vt:lpstr>List Scheduling Example</vt:lpstr>
      <vt:lpstr>Backtracking List Scheduling Algorithm: MR-LCS</vt:lpstr>
      <vt:lpstr>Backtracking List Scheduling Algorithm: MR-LCS</vt:lpstr>
      <vt:lpstr>List Scheduling w/ Backtrack</vt:lpstr>
      <vt:lpstr>List Scheduling w/ Backtrack</vt:lpstr>
      <vt:lpstr>List Scheduling w/ Backtrack</vt:lpstr>
      <vt:lpstr>List Scheduling w/ Backtrack</vt:lpstr>
      <vt:lpstr>Force-Directed Scheduling</vt:lpstr>
      <vt:lpstr>Force-Directed Scheduling</vt:lpstr>
      <vt:lpstr>Force-Directed Scheduling: Definitions</vt:lpstr>
      <vt:lpstr>Force-Directed Scheduling</vt:lpstr>
      <vt:lpstr>Example: MR-LCS, l = 4</vt:lpstr>
      <vt:lpstr>Forces</vt:lpstr>
      <vt:lpstr>Example: operation v6</vt:lpstr>
      <vt:lpstr>Example: operation v6</vt:lpstr>
      <vt:lpstr>Example: operation v6</vt:lpstr>
      <vt:lpstr>FD Scheduling – An example (another view)</vt:lpstr>
      <vt:lpstr>FD Scheduling – An example (another view)</vt:lpstr>
      <vt:lpstr>FD Scheduling</vt:lpstr>
      <vt:lpstr>Force Directed Scheduling Algorithm</vt:lpstr>
      <vt:lpstr>Conclusion</vt:lpstr>
      <vt:lpstr>To Probe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2013-12-07T08:31:00Z</dcterms:created>
  <dcterms:modified xsi:type="dcterms:W3CDTF">2020-11-30T23:54:07Z</dcterms:modified>
</cp:coreProperties>
</file>