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64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72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94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62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98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02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80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24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76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71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87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10BB-C9B6-48C0-8A76-4D7F10213DE5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B08D-FBA4-4417-B977-F1C5E495AD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60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Carry Save Adder Syntheses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Tsung</a:t>
            </a:r>
            <a:r>
              <a:rPr lang="en-US" altLang="zh-TW" dirty="0" smtClean="0"/>
              <a:t>-Chu Huang</a:t>
            </a:r>
          </a:p>
          <a:p>
            <a:r>
              <a:rPr lang="en-US" altLang="zh-TW" dirty="0" smtClean="0"/>
              <a:t>2021/5/26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698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One’s Counter: 1-bit parallel adder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25575"/>
                <a:ext cx="10515600" cy="1268639"/>
              </a:xfrm>
            </p:spPr>
            <p:txBody>
              <a:bodyPr/>
              <a:lstStyle/>
              <a:p>
                <a:r>
                  <a:rPr lang="en-US" altLang="zh-TW" dirty="0" smtClean="0"/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=1, 2, .., 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dirty="0" smtClean="0"/>
                  <a:t>) are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/>
                  <a:t>s</a:t>
                </a:r>
                <a:r>
                  <a:rPr lang="en-US" altLang="zh-TW" dirty="0" smtClean="0"/>
                  <a:t>ingle-bit integers, find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dirty="0" smtClean="0"/>
                  <a:t> is the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TW" dirty="0" smtClean="0"/>
                  <a:t>-th bit at level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zh-TW" dirty="0" smtClean="0"/>
                  <a:t>,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25575"/>
                <a:ext cx="10515600" cy="1268639"/>
              </a:xfrm>
              <a:blipFill>
                <a:blip r:embed="rId2"/>
                <a:stretch>
                  <a:fillRect l="-1043" t="-72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9" name="群組 128"/>
          <p:cNvGrpSpPr/>
          <p:nvPr/>
        </p:nvGrpSpPr>
        <p:grpSpPr>
          <a:xfrm>
            <a:off x="7659461" y="1956179"/>
            <a:ext cx="4851329" cy="3285350"/>
            <a:chOff x="3592286" y="2659711"/>
            <a:chExt cx="4851329" cy="3285350"/>
          </a:xfrm>
        </p:grpSpPr>
        <p:grpSp>
          <p:nvGrpSpPr>
            <p:cNvPr id="5" name="群組 4"/>
            <p:cNvGrpSpPr/>
            <p:nvPr/>
          </p:nvGrpSpPr>
          <p:grpSpPr>
            <a:xfrm>
              <a:off x="6973058" y="3229522"/>
              <a:ext cx="738709" cy="637628"/>
              <a:chOff x="6973058" y="3229522"/>
              <a:chExt cx="738709" cy="637628"/>
            </a:xfrm>
          </p:grpSpPr>
          <p:cxnSp>
            <p:nvCxnSpPr>
              <p:cNvPr id="45" name="直線接點 44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矩形 35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43" name="直線接點 42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群組 75"/>
            <p:cNvGrpSpPr/>
            <p:nvPr/>
          </p:nvGrpSpPr>
          <p:grpSpPr>
            <a:xfrm>
              <a:off x="6114063" y="3229522"/>
              <a:ext cx="738709" cy="637628"/>
              <a:chOff x="6973058" y="3229522"/>
              <a:chExt cx="738709" cy="637628"/>
            </a:xfrm>
          </p:grpSpPr>
          <p:cxnSp>
            <p:nvCxnSpPr>
              <p:cNvPr id="77" name="直線接點 76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矩形 77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79" name="直線接點 78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接點 79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群組 80"/>
            <p:cNvGrpSpPr/>
            <p:nvPr/>
          </p:nvGrpSpPr>
          <p:grpSpPr>
            <a:xfrm>
              <a:off x="5262078" y="3229522"/>
              <a:ext cx="738709" cy="637628"/>
              <a:chOff x="6973058" y="3229522"/>
              <a:chExt cx="738709" cy="637628"/>
            </a:xfrm>
          </p:grpSpPr>
          <p:cxnSp>
            <p:nvCxnSpPr>
              <p:cNvPr id="82" name="直線接點 81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矩形 82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84" name="直線接點 83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接點 84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群組 85"/>
            <p:cNvGrpSpPr/>
            <p:nvPr/>
          </p:nvGrpSpPr>
          <p:grpSpPr>
            <a:xfrm>
              <a:off x="4390896" y="3229522"/>
              <a:ext cx="738709" cy="637628"/>
              <a:chOff x="6973058" y="3229522"/>
              <a:chExt cx="738709" cy="637628"/>
            </a:xfrm>
          </p:grpSpPr>
          <p:cxnSp>
            <p:nvCxnSpPr>
              <p:cNvPr id="87" name="直線接點 86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矩形 87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89" name="直線接點 88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群組 12"/>
            <p:cNvGrpSpPr/>
            <p:nvPr/>
          </p:nvGrpSpPr>
          <p:grpSpPr>
            <a:xfrm>
              <a:off x="3756358" y="3229522"/>
              <a:ext cx="482889" cy="655678"/>
              <a:chOff x="3756358" y="3229522"/>
              <a:chExt cx="482889" cy="655678"/>
            </a:xfrm>
          </p:grpSpPr>
          <p:grpSp>
            <p:nvGrpSpPr>
              <p:cNvPr id="71" name="群組 70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72" name="矩形 71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74" name="直線接點 73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接點 74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直線接點 90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群組 91"/>
            <p:cNvGrpSpPr/>
            <p:nvPr/>
          </p:nvGrpSpPr>
          <p:grpSpPr>
            <a:xfrm>
              <a:off x="6973724" y="4148685"/>
              <a:ext cx="738709" cy="637628"/>
              <a:chOff x="6973058" y="3229522"/>
              <a:chExt cx="738709" cy="637628"/>
            </a:xfrm>
          </p:grpSpPr>
          <p:cxnSp>
            <p:nvCxnSpPr>
              <p:cNvPr id="93" name="直線接點 92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矩形 93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95" name="直線接點 94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接點 95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群組 96"/>
            <p:cNvGrpSpPr/>
            <p:nvPr/>
          </p:nvGrpSpPr>
          <p:grpSpPr>
            <a:xfrm>
              <a:off x="6339186" y="4148685"/>
              <a:ext cx="482889" cy="655678"/>
              <a:chOff x="3756358" y="3229522"/>
              <a:chExt cx="482889" cy="655678"/>
            </a:xfrm>
          </p:grpSpPr>
          <p:grpSp>
            <p:nvGrpSpPr>
              <p:cNvPr id="98" name="群組 97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100" name="矩形 99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101" name="直線接點 100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接點 101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9" name="直線接點 98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直線單箭頭接點 14"/>
            <p:cNvCxnSpPr/>
            <p:nvPr/>
          </p:nvCxnSpPr>
          <p:spPr>
            <a:xfrm>
              <a:off x="7343079" y="3867150"/>
              <a:ext cx="276516" cy="281535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單箭頭接點 102"/>
            <p:cNvCxnSpPr/>
            <p:nvPr/>
          </p:nvCxnSpPr>
          <p:spPr>
            <a:xfrm>
              <a:off x="6483460" y="3857417"/>
              <a:ext cx="858952" cy="297897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單箭頭接點 104"/>
            <p:cNvCxnSpPr/>
            <p:nvPr/>
          </p:nvCxnSpPr>
          <p:spPr>
            <a:xfrm>
              <a:off x="5628304" y="3875401"/>
              <a:ext cx="1437591" cy="279913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單箭頭接點 106"/>
            <p:cNvCxnSpPr/>
            <p:nvPr/>
          </p:nvCxnSpPr>
          <p:spPr>
            <a:xfrm>
              <a:off x="4766627" y="3867150"/>
              <a:ext cx="1959261" cy="288164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單箭頭接點 109"/>
            <p:cNvCxnSpPr/>
            <p:nvPr/>
          </p:nvCxnSpPr>
          <p:spPr>
            <a:xfrm>
              <a:off x="4024363" y="3867150"/>
              <a:ext cx="2425009" cy="288164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群組 111"/>
            <p:cNvGrpSpPr/>
            <p:nvPr/>
          </p:nvGrpSpPr>
          <p:grpSpPr>
            <a:xfrm>
              <a:off x="7224340" y="5059597"/>
              <a:ext cx="482889" cy="655678"/>
              <a:chOff x="3756358" y="3229522"/>
              <a:chExt cx="482889" cy="655678"/>
            </a:xfrm>
          </p:grpSpPr>
          <p:grpSp>
            <p:nvGrpSpPr>
              <p:cNvPr id="113" name="群組 112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115" name="矩形 114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116" name="直線接點 115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接點 116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直線接點 113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8" name="直線單箭頭接點 117"/>
            <p:cNvCxnSpPr/>
            <p:nvPr/>
          </p:nvCxnSpPr>
          <p:spPr>
            <a:xfrm>
              <a:off x="7343079" y="4785502"/>
              <a:ext cx="276516" cy="281535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單箭頭接點 118"/>
            <p:cNvCxnSpPr/>
            <p:nvPr/>
          </p:nvCxnSpPr>
          <p:spPr>
            <a:xfrm>
              <a:off x="6611207" y="4807721"/>
              <a:ext cx="731205" cy="253592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單箭頭接點 121"/>
            <p:cNvCxnSpPr/>
            <p:nvPr/>
          </p:nvCxnSpPr>
          <p:spPr>
            <a:xfrm flipH="1">
              <a:off x="3592286" y="2971800"/>
              <a:ext cx="427808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文字方塊 122"/>
            <p:cNvSpPr txBox="1"/>
            <p:nvPr/>
          </p:nvSpPr>
          <p:spPr>
            <a:xfrm>
              <a:off x="5236867" y="2659711"/>
              <a:ext cx="10500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bit index </a:t>
              </a:r>
              <a:endParaRPr lang="zh-TW" altLang="en-US" dirty="0"/>
            </a:p>
          </p:txBody>
        </p:sp>
        <p:sp>
          <p:nvSpPr>
            <p:cNvPr id="124" name="文字方塊 123"/>
            <p:cNvSpPr txBox="1"/>
            <p:nvPr/>
          </p:nvSpPr>
          <p:spPr>
            <a:xfrm rot="5400000">
              <a:off x="7645063" y="4079779"/>
              <a:ext cx="1227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Level index</a:t>
              </a:r>
              <a:endParaRPr lang="zh-TW" altLang="en-US" dirty="0"/>
            </a:p>
          </p:txBody>
        </p:sp>
        <p:cxnSp>
          <p:nvCxnSpPr>
            <p:cNvPr id="126" name="直線單箭頭接點 125"/>
            <p:cNvCxnSpPr/>
            <p:nvPr/>
          </p:nvCxnSpPr>
          <p:spPr>
            <a:xfrm>
              <a:off x="7870371" y="2971800"/>
              <a:ext cx="0" cy="297326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文字方塊 129"/>
              <p:cNvSpPr txBox="1"/>
              <p:nvPr/>
            </p:nvSpPr>
            <p:spPr>
              <a:xfrm>
                <a:off x="615437" y="3505301"/>
                <a:ext cx="10920618" cy="3167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719138"/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(L=0, k=n; True; L++) {</a:t>
                </a:r>
              </a:p>
              <a:p>
                <a:pPr defTabSz="719138"/>
                <a:r>
                  <a:rPr lang="en-US" altLang="zh-TW" sz="2800" i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0; </a:t>
                </a:r>
              </a:p>
              <a:p>
                <a:pPr defTabSz="719138"/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while(k&gt;=3) { </a:t>
                </a:r>
                <a:r>
                  <a:rPr lang="en-US" altLang="zh-TW" sz="2800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syn</a:t>
                </a:r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“FA(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p>
                    </m:sSubSup>
                  </m:oMath>
                </a14:m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)”;  k-=3; b++;  }</a:t>
                </a:r>
              </a:p>
              <a:p>
                <a:pPr defTabSz="719138"/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if (k==2) { </a:t>
                </a:r>
                <a:r>
                  <a:rPr lang="en-US" altLang="zh-TW" sz="2800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syn</a:t>
                </a:r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“HA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p>
                    </m:sSubSup>
                  </m:oMath>
                </a14:m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)”;  b++; }</a:t>
                </a:r>
              </a:p>
              <a:p>
                <a:pPr lvl="1" defTabSz="719138"/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else if (k==1) { </a:t>
                </a:r>
                <a:r>
                  <a:rPr lang="en-US" altLang="zh-TW" sz="2800" i="1" dirty="0" err="1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syn</a:t>
                </a:r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“assign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p>
                    </m:sSubSup>
                    <m:r>
                      <a:rPr lang="en-US" altLang="zh-TW" sz="28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altLang="zh-TW" sz="2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”; b++; }</a:t>
                </a:r>
              </a:p>
              <a:p>
                <a:pPr defTabSz="719138"/>
                <a:r>
                  <a:rPr lang="en-US" altLang="zh-TW" sz="2800" i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(b&gt;0) k = b; else break;</a:t>
                </a:r>
              </a:p>
              <a:p>
                <a:pPr defTabSz="719138">
                  <a:lnSpc>
                    <a:spcPct val="90000"/>
                  </a:lnSpc>
                </a:pPr>
                <a:r>
                  <a:rPr lang="en-US" altLang="zh-TW" sz="2800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endParaRPr lang="zh-TW" altLang="en-US" sz="2800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0" name="文字方塊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37" y="3505301"/>
                <a:ext cx="10920618" cy="3167021"/>
              </a:xfrm>
              <a:prstGeom prst="rect">
                <a:avLst/>
              </a:prstGeom>
              <a:blipFill>
                <a:blip r:embed="rId3"/>
                <a:stretch>
                  <a:fillRect l="-1173" t="-1923" b="-30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00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Carry Weight: carries are directed upward to the w+1 layer (Time optimized)</a:t>
            </a:r>
            <a:endParaRPr lang="zh-TW" altLang="en-US" dirty="0"/>
          </a:p>
        </p:txBody>
      </p:sp>
      <p:grpSp>
        <p:nvGrpSpPr>
          <p:cNvPr id="38" name="群組 37"/>
          <p:cNvGrpSpPr/>
          <p:nvPr/>
        </p:nvGrpSpPr>
        <p:grpSpPr>
          <a:xfrm>
            <a:off x="6802211" y="1603754"/>
            <a:ext cx="4851329" cy="3285350"/>
            <a:chOff x="3592286" y="2659711"/>
            <a:chExt cx="4851329" cy="3285350"/>
          </a:xfrm>
        </p:grpSpPr>
        <p:grpSp>
          <p:nvGrpSpPr>
            <p:cNvPr id="39" name="群組 38"/>
            <p:cNvGrpSpPr/>
            <p:nvPr/>
          </p:nvGrpSpPr>
          <p:grpSpPr>
            <a:xfrm>
              <a:off x="6973058" y="3229522"/>
              <a:ext cx="738709" cy="637628"/>
              <a:chOff x="6973058" y="3229522"/>
              <a:chExt cx="738709" cy="637628"/>
            </a:xfrm>
          </p:grpSpPr>
          <p:cxnSp>
            <p:nvCxnSpPr>
              <p:cNvPr id="89" name="直線接點 88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矩形 89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91" name="直線接點 90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群組 39"/>
            <p:cNvGrpSpPr/>
            <p:nvPr/>
          </p:nvGrpSpPr>
          <p:grpSpPr>
            <a:xfrm>
              <a:off x="6114063" y="3229522"/>
              <a:ext cx="738709" cy="637628"/>
              <a:chOff x="6973058" y="3229522"/>
              <a:chExt cx="738709" cy="637628"/>
            </a:xfrm>
          </p:grpSpPr>
          <p:cxnSp>
            <p:nvCxnSpPr>
              <p:cNvPr id="85" name="直線接點 84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矩形 85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87" name="直線接點 86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接點 87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群組 40"/>
            <p:cNvGrpSpPr/>
            <p:nvPr/>
          </p:nvGrpSpPr>
          <p:grpSpPr>
            <a:xfrm>
              <a:off x="5262078" y="3229522"/>
              <a:ext cx="738709" cy="637628"/>
              <a:chOff x="6973058" y="3229522"/>
              <a:chExt cx="738709" cy="637628"/>
            </a:xfrm>
          </p:grpSpPr>
          <p:cxnSp>
            <p:nvCxnSpPr>
              <p:cNvPr id="81" name="直線接點 80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矩形 81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83" name="直線接點 82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接點 83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群組 41"/>
            <p:cNvGrpSpPr/>
            <p:nvPr/>
          </p:nvGrpSpPr>
          <p:grpSpPr>
            <a:xfrm>
              <a:off x="4390896" y="3229522"/>
              <a:ext cx="738709" cy="637628"/>
              <a:chOff x="6973058" y="3229522"/>
              <a:chExt cx="738709" cy="637628"/>
            </a:xfrm>
          </p:grpSpPr>
          <p:cxnSp>
            <p:nvCxnSpPr>
              <p:cNvPr id="77" name="直線接點 76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矩形 77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79" name="直線接點 78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接點 79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群組 42"/>
            <p:cNvGrpSpPr/>
            <p:nvPr/>
          </p:nvGrpSpPr>
          <p:grpSpPr>
            <a:xfrm>
              <a:off x="3756358" y="3229522"/>
              <a:ext cx="482889" cy="655678"/>
              <a:chOff x="3756358" y="3229522"/>
              <a:chExt cx="482889" cy="655678"/>
            </a:xfrm>
          </p:grpSpPr>
          <p:grpSp>
            <p:nvGrpSpPr>
              <p:cNvPr id="72" name="群組 71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74" name="矩形 73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75" name="直線接點 74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接點 75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" name="直線接點 72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群組 43"/>
            <p:cNvGrpSpPr/>
            <p:nvPr/>
          </p:nvGrpSpPr>
          <p:grpSpPr>
            <a:xfrm>
              <a:off x="6973724" y="4148685"/>
              <a:ext cx="738709" cy="637628"/>
              <a:chOff x="6973058" y="3229522"/>
              <a:chExt cx="738709" cy="637628"/>
            </a:xfrm>
          </p:grpSpPr>
          <p:cxnSp>
            <p:nvCxnSpPr>
              <p:cNvPr id="68" name="直線接點 67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矩形 68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70" name="直線接點 69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群組 44"/>
            <p:cNvGrpSpPr/>
            <p:nvPr/>
          </p:nvGrpSpPr>
          <p:grpSpPr>
            <a:xfrm>
              <a:off x="6339186" y="4148685"/>
              <a:ext cx="482889" cy="655678"/>
              <a:chOff x="3756358" y="3229522"/>
              <a:chExt cx="482889" cy="655678"/>
            </a:xfrm>
          </p:grpSpPr>
          <p:grpSp>
            <p:nvGrpSpPr>
              <p:cNvPr id="63" name="群組 62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65" name="矩形 64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66" name="直線接點 65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接點 66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直線接點 63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直線單箭頭接點 45"/>
            <p:cNvCxnSpPr/>
            <p:nvPr/>
          </p:nvCxnSpPr>
          <p:spPr>
            <a:xfrm>
              <a:off x="7343079" y="3867150"/>
              <a:ext cx="276516" cy="281535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/>
            <p:nvPr/>
          </p:nvCxnSpPr>
          <p:spPr>
            <a:xfrm>
              <a:off x="6483460" y="3857417"/>
              <a:ext cx="858952" cy="297897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單箭頭接點 47"/>
            <p:cNvCxnSpPr/>
            <p:nvPr/>
          </p:nvCxnSpPr>
          <p:spPr>
            <a:xfrm>
              <a:off x="5628304" y="3875401"/>
              <a:ext cx="1437591" cy="279913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/>
            <p:nvPr/>
          </p:nvCxnSpPr>
          <p:spPr>
            <a:xfrm>
              <a:off x="4766627" y="3867150"/>
              <a:ext cx="1959261" cy="288164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/>
            <p:nvPr/>
          </p:nvCxnSpPr>
          <p:spPr>
            <a:xfrm>
              <a:off x="4024363" y="3867150"/>
              <a:ext cx="2425009" cy="288164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群組 50"/>
            <p:cNvGrpSpPr/>
            <p:nvPr/>
          </p:nvGrpSpPr>
          <p:grpSpPr>
            <a:xfrm>
              <a:off x="7224340" y="5059597"/>
              <a:ext cx="482889" cy="655678"/>
              <a:chOff x="3756358" y="3229522"/>
              <a:chExt cx="482889" cy="655678"/>
            </a:xfrm>
          </p:grpSpPr>
          <p:grpSp>
            <p:nvGrpSpPr>
              <p:cNvPr id="58" name="群組 57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60" name="矩形 59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61" name="直線接點 60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接點 61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" name="直線接點 58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直線單箭頭接點 51"/>
            <p:cNvCxnSpPr/>
            <p:nvPr/>
          </p:nvCxnSpPr>
          <p:spPr>
            <a:xfrm>
              <a:off x="7343079" y="4785502"/>
              <a:ext cx="276516" cy="281535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/>
            <p:nvPr/>
          </p:nvCxnSpPr>
          <p:spPr>
            <a:xfrm>
              <a:off x="6611207" y="4807721"/>
              <a:ext cx="731205" cy="253592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/>
            <p:nvPr/>
          </p:nvCxnSpPr>
          <p:spPr>
            <a:xfrm flipH="1">
              <a:off x="3592286" y="2971800"/>
              <a:ext cx="427808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/>
            <p:cNvSpPr txBox="1"/>
            <p:nvPr/>
          </p:nvSpPr>
          <p:spPr>
            <a:xfrm>
              <a:off x="5236867" y="2659711"/>
              <a:ext cx="10500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bit index </a:t>
              </a:r>
              <a:endParaRPr lang="zh-TW" altLang="en-US" dirty="0"/>
            </a:p>
          </p:txBody>
        </p:sp>
        <p:sp>
          <p:nvSpPr>
            <p:cNvPr id="56" name="文字方塊 55"/>
            <p:cNvSpPr txBox="1"/>
            <p:nvPr/>
          </p:nvSpPr>
          <p:spPr>
            <a:xfrm rot="5400000">
              <a:off x="7645063" y="4079779"/>
              <a:ext cx="1227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Level index</a:t>
              </a:r>
              <a:endParaRPr lang="zh-TW" altLang="en-US" dirty="0"/>
            </a:p>
          </p:txBody>
        </p:sp>
        <p:cxnSp>
          <p:nvCxnSpPr>
            <p:cNvPr id="57" name="直線單箭頭接點 56"/>
            <p:cNvCxnSpPr/>
            <p:nvPr/>
          </p:nvCxnSpPr>
          <p:spPr>
            <a:xfrm>
              <a:off x="7870371" y="2971800"/>
              <a:ext cx="0" cy="297326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群組 93"/>
          <p:cNvGrpSpPr/>
          <p:nvPr/>
        </p:nvGrpSpPr>
        <p:grpSpPr>
          <a:xfrm>
            <a:off x="6011033" y="3059390"/>
            <a:ext cx="738709" cy="637628"/>
            <a:chOff x="6973058" y="3229522"/>
            <a:chExt cx="738709" cy="637628"/>
          </a:xfrm>
        </p:grpSpPr>
        <p:cxnSp>
          <p:nvCxnSpPr>
            <p:cNvPr id="144" name="直線接點 143"/>
            <p:cNvCxnSpPr/>
            <p:nvPr/>
          </p:nvCxnSpPr>
          <p:spPr>
            <a:xfrm flipV="1">
              <a:off x="7343079" y="3229522"/>
              <a:ext cx="1" cy="6376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矩形 144"/>
            <p:cNvSpPr/>
            <p:nvPr/>
          </p:nvSpPr>
          <p:spPr>
            <a:xfrm>
              <a:off x="6973058" y="3363872"/>
              <a:ext cx="738709" cy="3755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rgbClr val="0000CC"/>
                  </a:solidFill>
                </a:rPr>
                <a:t>FA</a:t>
              </a:r>
              <a:endParaRPr lang="zh-TW" altLang="en-US" sz="1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46" name="直線接點 145"/>
            <p:cNvCxnSpPr/>
            <p:nvPr/>
          </p:nvCxnSpPr>
          <p:spPr>
            <a:xfrm flipH="1" flipV="1">
              <a:off x="7066563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/>
            <p:cNvCxnSpPr/>
            <p:nvPr/>
          </p:nvCxnSpPr>
          <p:spPr>
            <a:xfrm flipH="1" flipV="1">
              <a:off x="7619595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群組 97"/>
          <p:cNvGrpSpPr/>
          <p:nvPr/>
        </p:nvGrpSpPr>
        <p:grpSpPr>
          <a:xfrm>
            <a:off x="5346520" y="3059390"/>
            <a:ext cx="482889" cy="655678"/>
            <a:chOff x="3756358" y="3229522"/>
            <a:chExt cx="482889" cy="655678"/>
          </a:xfrm>
        </p:grpSpPr>
        <p:grpSp>
          <p:nvGrpSpPr>
            <p:cNvPr id="127" name="群組 126"/>
            <p:cNvGrpSpPr/>
            <p:nvPr/>
          </p:nvGrpSpPr>
          <p:grpSpPr>
            <a:xfrm>
              <a:off x="3756358" y="3229522"/>
              <a:ext cx="482889" cy="509907"/>
              <a:chOff x="7228877" y="3229522"/>
              <a:chExt cx="482889" cy="509907"/>
            </a:xfrm>
          </p:grpSpPr>
          <p:sp>
            <p:nvSpPr>
              <p:cNvPr id="129" name="矩形 128"/>
              <p:cNvSpPr/>
              <p:nvPr/>
            </p:nvSpPr>
            <p:spPr>
              <a:xfrm>
                <a:off x="7228877" y="3363872"/>
                <a:ext cx="482889" cy="375557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>
                    <a:solidFill>
                      <a:srgbClr val="0000CC"/>
                    </a:solidFill>
                  </a:rPr>
                  <a:t>H</a:t>
                </a:r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30" name="直線接點 129"/>
              <p:cNvCxnSpPr/>
              <p:nvPr/>
            </p:nvCxnSpPr>
            <p:spPr>
              <a:xfrm flipH="1" flipV="1">
                <a:off x="7343079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直線接點 127"/>
            <p:cNvCxnSpPr/>
            <p:nvPr/>
          </p:nvCxnSpPr>
          <p:spPr>
            <a:xfrm flipV="1">
              <a:off x="4028379" y="3739429"/>
              <a:ext cx="0" cy="145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群組 98"/>
          <p:cNvGrpSpPr/>
          <p:nvPr/>
        </p:nvGrpSpPr>
        <p:grpSpPr>
          <a:xfrm>
            <a:off x="6011699" y="3978553"/>
            <a:ext cx="738709" cy="637628"/>
            <a:chOff x="6973058" y="3229522"/>
            <a:chExt cx="738709" cy="637628"/>
          </a:xfrm>
        </p:grpSpPr>
        <p:cxnSp>
          <p:nvCxnSpPr>
            <p:cNvPr id="123" name="直線接點 122"/>
            <p:cNvCxnSpPr/>
            <p:nvPr/>
          </p:nvCxnSpPr>
          <p:spPr>
            <a:xfrm flipV="1">
              <a:off x="7343079" y="3229522"/>
              <a:ext cx="1" cy="6376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矩形 123"/>
            <p:cNvSpPr/>
            <p:nvPr/>
          </p:nvSpPr>
          <p:spPr>
            <a:xfrm>
              <a:off x="6973058" y="3363872"/>
              <a:ext cx="738709" cy="3755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rgbClr val="0000CC"/>
                  </a:solidFill>
                </a:rPr>
                <a:t>FA</a:t>
              </a:r>
              <a:endParaRPr lang="zh-TW" altLang="en-US" sz="1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25" name="直線接點 124"/>
            <p:cNvCxnSpPr/>
            <p:nvPr/>
          </p:nvCxnSpPr>
          <p:spPr>
            <a:xfrm flipH="1" flipV="1">
              <a:off x="7066563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接點 125"/>
            <p:cNvCxnSpPr/>
            <p:nvPr/>
          </p:nvCxnSpPr>
          <p:spPr>
            <a:xfrm flipH="1" flipV="1">
              <a:off x="7619595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直線單箭頭接點 108"/>
          <p:cNvCxnSpPr/>
          <p:nvPr/>
        </p:nvCxnSpPr>
        <p:spPr>
          <a:xfrm flipH="1">
            <a:off x="2630261" y="2801668"/>
            <a:ext cx="4278085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字方塊 109"/>
          <p:cNvSpPr txBox="1"/>
          <p:nvPr/>
        </p:nvSpPr>
        <p:spPr>
          <a:xfrm>
            <a:off x="4274842" y="2489579"/>
            <a:ext cx="105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index </a:t>
            </a:r>
            <a:endParaRPr lang="zh-TW" altLang="en-US" dirty="0"/>
          </a:p>
        </p:txBody>
      </p:sp>
      <p:sp>
        <p:nvSpPr>
          <p:cNvPr id="111" name="文字方塊 110"/>
          <p:cNvSpPr txBox="1"/>
          <p:nvPr/>
        </p:nvSpPr>
        <p:spPr>
          <a:xfrm rot="5400000">
            <a:off x="6683038" y="3909647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Level index</a:t>
            </a:r>
            <a:endParaRPr lang="zh-TW" altLang="en-US" dirty="0"/>
          </a:p>
        </p:txBody>
      </p:sp>
      <p:cxnSp>
        <p:nvCxnSpPr>
          <p:cNvPr id="112" name="直線單箭頭接點 111"/>
          <p:cNvCxnSpPr/>
          <p:nvPr/>
        </p:nvCxnSpPr>
        <p:spPr>
          <a:xfrm>
            <a:off x="6908346" y="2801668"/>
            <a:ext cx="0" cy="297326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單箭頭接點 150"/>
          <p:cNvCxnSpPr/>
          <p:nvPr/>
        </p:nvCxnSpPr>
        <p:spPr>
          <a:xfrm flipH="1">
            <a:off x="6653033" y="2674245"/>
            <a:ext cx="3529950" cy="3851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單箭頭接點 151"/>
          <p:cNvCxnSpPr/>
          <p:nvPr/>
        </p:nvCxnSpPr>
        <p:spPr>
          <a:xfrm flipH="1">
            <a:off x="6383737" y="2682846"/>
            <a:ext cx="2961551" cy="3745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單箭頭接點 153"/>
          <p:cNvCxnSpPr/>
          <p:nvPr/>
        </p:nvCxnSpPr>
        <p:spPr>
          <a:xfrm flipH="1">
            <a:off x="6069728" y="2672208"/>
            <a:ext cx="2390860" cy="3626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單箭頭接點 155"/>
          <p:cNvCxnSpPr/>
          <p:nvPr/>
        </p:nvCxnSpPr>
        <p:spPr>
          <a:xfrm flipH="1">
            <a:off x="5712917" y="2699986"/>
            <a:ext cx="1879846" cy="3594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單箭頭接點 157"/>
          <p:cNvCxnSpPr/>
          <p:nvPr/>
        </p:nvCxnSpPr>
        <p:spPr>
          <a:xfrm flipH="1">
            <a:off x="5436400" y="2699590"/>
            <a:ext cx="1519752" cy="3581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單箭頭接點 159"/>
          <p:cNvCxnSpPr/>
          <p:nvPr/>
        </p:nvCxnSpPr>
        <p:spPr>
          <a:xfrm flipH="1">
            <a:off x="6681632" y="3608148"/>
            <a:ext cx="3515862" cy="3821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單箭頭接點 162"/>
          <p:cNvCxnSpPr/>
          <p:nvPr/>
        </p:nvCxnSpPr>
        <p:spPr>
          <a:xfrm flipH="1">
            <a:off x="6380388" y="3587900"/>
            <a:ext cx="3229877" cy="3906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單箭頭接點 165"/>
          <p:cNvCxnSpPr/>
          <p:nvPr/>
        </p:nvCxnSpPr>
        <p:spPr>
          <a:xfrm flipH="1">
            <a:off x="6087832" y="3691866"/>
            <a:ext cx="285202" cy="311774"/>
          </a:xfrm>
          <a:prstGeom prst="straightConnector1">
            <a:avLst/>
          </a:prstGeom>
          <a:ln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單箭頭接點 167"/>
          <p:cNvCxnSpPr/>
          <p:nvPr/>
        </p:nvCxnSpPr>
        <p:spPr>
          <a:xfrm>
            <a:off x="5630240" y="3703647"/>
            <a:ext cx="472113" cy="1196583"/>
          </a:xfrm>
          <a:prstGeom prst="straightConnector1">
            <a:avLst/>
          </a:prstGeom>
          <a:ln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群組 169"/>
          <p:cNvGrpSpPr/>
          <p:nvPr/>
        </p:nvGrpSpPr>
        <p:grpSpPr>
          <a:xfrm>
            <a:off x="6011699" y="4900230"/>
            <a:ext cx="738709" cy="637628"/>
            <a:chOff x="6973058" y="3229522"/>
            <a:chExt cx="738709" cy="637628"/>
          </a:xfrm>
        </p:grpSpPr>
        <p:cxnSp>
          <p:nvCxnSpPr>
            <p:cNvPr id="171" name="直線接點 170"/>
            <p:cNvCxnSpPr/>
            <p:nvPr/>
          </p:nvCxnSpPr>
          <p:spPr>
            <a:xfrm flipV="1">
              <a:off x="7343079" y="3229522"/>
              <a:ext cx="1" cy="6376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矩形 171"/>
            <p:cNvSpPr/>
            <p:nvPr/>
          </p:nvSpPr>
          <p:spPr>
            <a:xfrm>
              <a:off x="6973058" y="3363872"/>
              <a:ext cx="738709" cy="3755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rgbClr val="0000CC"/>
                  </a:solidFill>
                </a:rPr>
                <a:t>FA</a:t>
              </a:r>
              <a:endParaRPr lang="zh-TW" altLang="en-US" sz="1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73" name="直線接點 172"/>
            <p:cNvCxnSpPr/>
            <p:nvPr/>
          </p:nvCxnSpPr>
          <p:spPr>
            <a:xfrm flipH="1" flipV="1">
              <a:off x="7066563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接點 173"/>
            <p:cNvCxnSpPr/>
            <p:nvPr/>
          </p:nvCxnSpPr>
          <p:spPr>
            <a:xfrm flipH="1" flipV="1">
              <a:off x="7619595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9" name="直線單箭頭接點 178"/>
          <p:cNvCxnSpPr/>
          <p:nvPr/>
        </p:nvCxnSpPr>
        <p:spPr>
          <a:xfrm flipH="1">
            <a:off x="6637033" y="4520537"/>
            <a:ext cx="3797232" cy="3555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單箭頭接點 181"/>
          <p:cNvCxnSpPr/>
          <p:nvPr/>
        </p:nvCxnSpPr>
        <p:spPr>
          <a:xfrm>
            <a:off x="6376886" y="4622810"/>
            <a:ext cx="10038" cy="299993"/>
          </a:xfrm>
          <a:prstGeom prst="straightConnector1">
            <a:avLst/>
          </a:prstGeom>
          <a:ln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群組 188"/>
          <p:cNvGrpSpPr/>
          <p:nvPr/>
        </p:nvGrpSpPr>
        <p:grpSpPr>
          <a:xfrm>
            <a:off x="3671013" y="3927016"/>
            <a:ext cx="482889" cy="655678"/>
            <a:chOff x="3756358" y="3229522"/>
            <a:chExt cx="482889" cy="655678"/>
          </a:xfrm>
        </p:grpSpPr>
        <p:grpSp>
          <p:nvGrpSpPr>
            <p:cNvPr id="218" name="群組 217"/>
            <p:cNvGrpSpPr/>
            <p:nvPr/>
          </p:nvGrpSpPr>
          <p:grpSpPr>
            <a:xfrm>
              <a:off x="3756358" y="3229522"/>
              <a:ext cx="482889" cy="509907"/>
              <a:chOff x="7228877" y="3229522"/>
              <a:chExt cx="482889" cy="509907"/>
            </a:xfrm>
          </p:grpSpPr>
          <p:sp>
            <p:nvSpPr>
              <p:cNvPr id="220" name="矩形 219"/>
              <p:cNvSpPr/>
              <p:nvPr/>
            </p:nvSpPr>
            <p:spPr>
              <a:xfrm>
                <a:off x="7228877" y="3363872"/>
                <a:ext cx="482889" cy="375557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>
                    <a:solidFill>
                      <a:srgbClr val="0000CC"/>
                    </a:solidFill>
                  </a:rPr>
                  <a:t>H</a:t>
                </a:r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21" name="直線接點 220"/>
              <p:cNvCxnSpPr/>
              <p:nvPr/>
            </p:nvCxnSpPr>
            <p:spPr>
              <a:xfrm flipH="1" flipV="1">
                <a:off x="7343079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接點 221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9" name="直線接點 218"/>
            <p:cNvCxnSpPr/>
            <p:nvPr/>
          </p:nvCxnSpPr>
          <p:spPr>
            <a:xfrm flipV="1">
              <a:off x="4028379" y="3739429"/>
              <a:ext cx="0" cy="145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2" name="直線單箭頭接點 191"/>
          <p:cNvCxnSpPr/>
          <p:nvPr/>
        </p:nvCxnSpPr>
        <p:spPr>
          <a:xfrm flipH="1">
            <a:off x="3771896" y="4582694"/>
            <a:ext cx="183775" cy="270580"/>
          </a:xfrm>
          <a:prstGeom prst="straightConnector1">
            <a:avLst/>
          </a:prstGeom>
          <a:ln w="952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單箭頭接點 199"/>
          <p:cNvCxnSpPr/>
          <p:nvPr/>
        </p:nvCxnSpPr>
        <p:spPr>
          <a:xfrm flipH="1">
            <a:off x="2457450" y="3652454"/>
            <a:ext cx="188008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文字方塊 200"/>
          <p:cNvSpPr txBox="1"/>
          <p:nvPr/>
        </p:nvSpPr>
        <p:spPr>
          <a:xfrm>
            <a:off x="2923463" y="3340365"/>
            <a:ext cx="105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index </a:t>
            </a:r>
            <a:endParaRPr lang="zh-TW" altLang="en-US" dirty="0"/>
          </a:p>
        </p:txBody>
      </p:sp>
      <p:sp>
        <p:nvSpPr>
          <p:cNvPr id="202" name="文字方塊 201"/>
          <p:cNvSpPr txBox="1"/>
          <p:nvPr/>
        </p:nvSpPr>
        <p:spPr>
          <a:xfrm rot="5400000">
            <a:off x="4112227" y="4760433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Level index</a:t>
            </a:r>
            <a:endParaRPr lang="zh-TW" altLang="en-US" dirty="0"/>
          </a:p>
        </p:txBody>
      </p:sp>
      <p:cxnSp>
        <p:nvCxnSpPr>
          <p:cNvPr id="203" name="直線單箭頭接點 202"/>
          <p:cNvCxnSpPr/>
          <p:nvPr/>
        </p:nvCxnSpPr>
        <p:spPr>
          <a:xfrm>
            <a:off x="4337535" y="3652454"/>
            <a:ext cx="0" cy="212247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單箭頭接點 239"/>
          <p:cNvCxnSpPr/>
          <p:nvPr/>
        </p:nvCxnSpPr>
        <p:spPr>
          <a:xfrm flipH="1">
            <a:off x="4065557" y="3575690"/>
            <a:ext cx="1934884" cy="3513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線單箭頭接點 241"/>
          <p:cNvCxnSpPr/>
          <p:nvPr/>
        </p:nvCxnSpPr>
        <p:spPr>
          <a:xfrm flipH="1">
            <a:off x="3780355" y="3585703"/>
            <a:ext cx="1554622" cy="3265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群組 243"/>
          <p:cNvGrpSpPr/>
          <p:nvPr/>
        </p:nvGrpSpPr>
        <p:grpSpPr>
          <a:xfrm>
            <a:off x="3671013" y="4851558"/>
            <a:ext cx="482889" cy="655678"/>
            <a:chOff x="3756358" y="3229522"/>
            <a:chExt cx="482889" cy="655678"/>
          </a:xfrm>
        </p:grpSpPr>
        <p:grpSp>
          <p:nvGrpSpPr>
            <p:cNvPr id="245" name="群組 244"/>
            <p:cNvGrpSpPr/>
            <p:nvPr/>
          </p:nvGrpSpPr>
          <p:grpSpPr>
            <a:xfrm>
              <a:off x="3756358" y="3229522"/>
              <a:ext cx="482889" cy="509907"/>
              <a:chOff x="7228877" y="3229522"/>
              <a:chExt cx="482889" cy="509907"/>
            </a:xfrm>
          </p:grpSpPr>
          <p:sp>
            <p:nvSpPr>
              <p:cNvPr id="247" name="矩形 246"/>
              <p:cNvSpPr/>
              <p:nvPr/>
            </p:nvSpPr>
            <p:spPr>
              <a:xfrm>
                <a:off x="7228877" y="3363872"/>
                <a:ext cx="482889" cy="375557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>
                    <a:solidFill>
                      <a:srgbClr val="0000CC"/>
                    </a:solidFill>
                  </a:rPr>
                  <a:t>H</a:t>
                </a:r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8" name="直線接點 247"/>
              <p:cNvCxnSpPr/>
              <p:nvPr/>
            </p:nvCxnSpPr>
            <p:spPr>
              <a:xfrm flipH="1" flipV="1">
                <a:off x="7343079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直線接點 248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6" name="直線接點 245"/>
            <p:cNvCxnSpPr/>
            <p:nvPr/>
          </p:nvCxnSpPr>
          <p:spPr>
            <a:xfrm flipV="1">
              <a:off x="4028379" y="3739429"/>
              <a:ext cx="0" cy="145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4" name="直線單箭頭接點 253"/>
          <p:cNvCxnSpPr/>
          <p:nvPr/>
        </p:nvCxnSpPr>
        <p:spPr>
          <a:xfrm flipH="1">
            <a:off x="4061732" y="4472772"/>
            <a:ext cx="1985866" cy="347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線單箭頭接點 271"/>
          <p:cNvCxnSpPr/>
          <p:nvPr/>
        </p:nvCxnSpPr>
        <p:spPr>
          <a:xfrm flipH="1">
            <a:off x="914762" y="4560684"/>
            <a:ext cx="188008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文字方塊 272"/>
          <p:cNvSpPr txBox="1"/>
          <p:nvPr/>
        </p:nvSpPr>
        <p:spPr>
          <a:xfrm>
            <a:off x="1380775" y="4248595"/>
            <a:ext cx="105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index </a:t>
            </a:r>
            <a:endParaRPr lang="zh-TW" altLang="en-US" dirty="0"/>
          </a:p>
        </p:txBody>
      </p:sp>
      <p:sp>
        <p:nvSpPr>
          <p:cNvPr id="274" name="文字方塊 273"/>
          <p:cNvSpPr txBox="1"/>
          <p:nvPr/>
        </p:nvSpPr>
        <p:spPr>
          <a:xfrm rot="5400000">
            <a:off x="2569539" y="5668663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Level index</a:t>
            </a:r>
            <a:endParaRPr lang="zh-TW" altLang="en-US" dirty="0"/>
          </a:p>
        </p:txBody>
      </p:sp>
      <p:cxnSp>
        <p:nvCxnSpPr>
          <p:cNvPr id="275" name="直線單箭頭接點 274"/>
          <p:cNvCxnSpPr/>
          <p:nvPr/>
        </p:nvCxnSpPr>
        <p:spPr>
          <a:xfrm>
            <a:off x="2794847" y="4560684"/>
            <a:ext cx="0" cy="212247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單箭頭接點 281"/>
          <p:cNvCxnSpPr/>
          <p:nvPr/>
        </p:nvCxnSpPr>
        <p:spPr>
          <a:xfrm flipH="1">
            <a:off x="1499996" y="4436923"/>
            <a:ext cx="2166524" cy="16377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單箭頭接點 283"/>
          <p:cNvCxnSpPr/>
          <p:nvPr/>
        </p:nvCxnSpPr>
        <p:spPr>
          <a:xfrm flipH="1">
            <a:off x="1766725" y="5347424"/>
            <a:ext cx="1889934" cy="7272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文字方塊 285"/>
          <p:cNvSpPr txBox="1"/>
          <p:nvPr/>
        </p:nvSpPr>
        <p:spPr>
          <a:xfrm>
            <a:off x="9610265" y="5746475"/>
            <a:ext cx="1538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A: 24, T:8</a:t>
            </a:r>
            <a:endParaRPr lang="zh-TW" altLang="en-US" sz="2800" dirty="0"/>
          </a:p>
        </p:txBody>
      </p:sp>
      <p:grpSp>
        <p:nvGrpSpPr>
          <p:cNvPr id="287" name="群組 286"/>
          <p:cNvGrpSpPr/>
          <p:nvPr/>
        </p:nvGrpSpPr>
        <p:grpSpPr>
          <a:xfrm>
            <a:off x="3671013" y="5784403"/>
            <a:ext cx="482889" cy="655678"/>
            <a:chOff x="3756358" y="3229522"/>
            <a:chExt cx="482889" cy="655678"/>
          </a:xfrm>
        </p:grpSpPr>
        <p:grpSp>
          <p:nvGrpSpPr>
            <p:cNvPr id="288" name="群組 287"/>
            <p:cNvGrpSpPr/>
            <p:nvPr/>
          </p:nvGrpSpPr>
          <p:grpSpPr>
            <a:xfrm>
              <a:off x="3756358" y="3229522"/>
              <a:ext cx="482889" cy="509907"/>
              <a:chOff x="7228877" y="3229522"/>
              <a:chExt cx="482889" cy="509907"/>
            </a:xfrm>
          </p:grpSpPr>
          <p:sp>
            <p:nvSpPr>
              <p:cNvPr id="290" name="矩形 289"/>
              <p:cNvSpPr/>
              <p:nvPr/>
            </p:nvSpPr>
            <p:spPr>
              <a:xfrm>
                <a:off x="7228877" y="3363872"/>
                <a:ext cx="482889" cy="375557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>
                    <a:solidFill>
                      <a:srgbClr val="0000CC"/>
                    </a:solidFill>
                  </a:rPr>
                  <a:t>H</a:t>
                </a:r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91" name="直線接點 290"/>
              <p:cNvCxnSpPr/>
              <p:nvPr/>
            </p:nvCxnSpPr>
            <p:spPr>
              <a:xfrm flipH="1" flipV="1">
                <a:off x="7343079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線接點 291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9" name="直線接點 288"/>
            <p:cNvCxnSpPr/>
            <p:nvPr/>
          </p:nvCxnSpPr>
          <p:spPr>
            <a:xfrm flipV="1">
              <a:off x="4028379" y="3739429"/>
              <a:ext cx="0" cy="145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3" name="直線單箭頭接點 292"/>
          <p:cNvCxnSpPr/>
          <p:nvPr/>
        </p:nvCxnSpPr>
        <p:spPr>
          <a:xfrm flipH="1">
            <a:off x="3771845" y="5494965"/>
            <a:ext cx="183775" cy="270580"/>
          </a:xfrm>
          <a:prstGeom prst="straightConnector1">
            <a:avLst/>
          </a:prstGeom>
          <a:ln w="952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單箭頭接點 293"/>
          <p:cNvCxnSpPr/>
          <p:nvPr/>
        </p:nvCxnSpPr>
        <p:spPr>
          <a:xfrm flipH="1">
            <a:off x="4070806" y="5398570"/>
            <a:ext cx="1882381" cy="3612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6" name="群組 295"/>
          <p:cNvGrpSpPr/>
          <p:nvPr/>
        </p:nvGrpSpPr>
        <p:grpSpPr>
          <a:xfrm>
            <a:off x="1380775" y="6104341"/>
            <a:ext cx="738709" cy="637628"/>
            <a:chOff x="6973058" y="3229522"/>
            <a:chExt cx="738709" cy="637628"/>
          </a:xfrm>
        </p:grpSpPr>
        <p:cxnSp>
          <p:nvCxnSpPr>
            <p:cNvPr id="297" name="直線接點 296"/>
            <p:cNvCxnSpPr/>
            <p:nvPr/>
          </p:nvCxnSpPr>
          <p:spPr>
            <a:xfrm flipV="1">
              <a:off x="7343079" y="3229522"/>
              <a:ext cx="1" cy="6376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矩形 297"/>
            <p:cNvSpPr/>
            <p:nvPr/>
          </p:nvSpPr>
          <p:spPr>
            <a:xfrm>
              <a:off x="6973058" y="3363872"/>
              <a:ext cx="738709" cy="3755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rgbClr val="0000CC"/>
                  </a:solidFill>
                </a:rPr>
                <a:t>FA</a:t>
              </a:r>
              <a:endParaRPr lang="zh-TW" altLang="en-US" sz="1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299" name="直線接點 298"/>
            <p:cNvCxnSpPr/>
            <p:nvPr/>
          </p:nvCxnSpPr>
          <p:spPr>
            <a:xfrm flipH="1" flipV="1">
              <a:off x="7066563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接點 299"/>
            <p:cNvCxnSpPr/>
            <p:nvPr/>
          </p:nvCxnSpPr>
          <p:spPr>
            <a:xfrm flipH="1" flipV="1">
              <a:off x="7619595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3" name="直線單箭頭接點 302"/>
          <p:cNvCxnSpPr/>
          <p:nvPr/>
        </p:nvCxnSpPr>
        <p:spPr>
          <a:xfrm flipH="1" flipV="1">
            <a:off x="2041668" y="6092495"/>
            <a:ext cx="1638007" cy="187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10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Carry Weight: carries are directed upward to the w+1 layer (Area optimized)</a:t>
            </a:r>
            <a:endParaRPr lang="zh-TW" altLang="en-US" dirty="0"/>
          </a:p>
        </p:txBody>
      </p:sp>
      <p:grpSp>
        <p:nvGrpSpPr>
          <p:cNvPr id="38" name="群組 37"/>
          <p:cNvGrpSpPr/>
          <p:nvPr/>
        </p:nvGrpSpPr>
        <p:grpSpPr>
          <a:xfrm>
            <a:off x="6802211" y="1603754"/>
            <a:ext cx="4851329" cy="3285350"/>
            <a:chOff x="3592286" y="2659711"/>
            <a:chExt cx="4851329" cy="3285350"/>
          </a:xfrm>
        </p:grpSpPr>
        <p:grpSp>
          <p:nvGrpSpPr>
            <p:cNvPr id="39" name="群組 38"/>
            <p:cNvGrpSpPr/>
            <p:nvPr/>
          </p:nvGrpSpPr>
          <p:grpSpPr>
            <a:xfrm>
              <a:off x="6973058" y="3229522"/>
              <a:ext cx="738709" cy="637628"/>
              <a:chOff x="6973058" y="3229522"/>
              <a:chExt cx="738709" cy="637628"/>
            </a:xfrm>
          </p:grpSpPr>
          <p:cxnSp>
            <p:nvCxnSpPr>
              <p:cNvPr id="89" name="直線接點 88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矩形 89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91" name="直線接點 90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群組 39"/>
            <p:cNvGrpSpPr/>
            <p:nvPr/>
          </p:nvGrpSpPr>
          <p:grpSpPr>
            <a:xfrm>
              <a:off x="6114063" y="3229522"/>
              <a:ext cx="738709" cy="637628"/>
              <a:chOff x="6973058" y="3229522"/>
              <a:chExt cx="738709" cy="637628"/>
            </a:xfrm>
          </p:grpSpPr>
          <p:cxnSp>
            <p:nvCxnSpPr>
              <p:cNvPr id="85" name="直線接點 84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矩形 85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87" name="直線接點 86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接點 87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群組 40"/>
            <p:cNvGrpSpPr/>
            <p:nvPr/>
          </p:nvGrpSpPr>
          <p:grpSpPr>
            <a:xfrm>
              <a:off x="5262078" y="3229522"/>
              <a:ext cx="738709" cy="637628"/>
              <a:chOff x="6973058" y="3229522"/>
              <a:chExt cx="738709" cy="637628"/>
            </a:xfrm>
          </p:grpSpPr>
          <p:cxnSp>
            <p:nvCxnSpPr>
              <p:cNvPr id="81" name="直線接點 80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矩形 81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83" name="直線接點 82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接點 83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群組 41"/>
            <p:cNvGrpSpPr/>
            <p:nvPr/>
          </p:nvGrpSpPr>
          <p:grpSpPr>
            <a:xfrm>
              <a:off x="4390896" y="3229522"/>
              <a:ext cx="738709" cy="637628"/>
              <a:chOff x="6973058" y="3229522"/>
              <a:chExt cx="738709" cy="637628"/>
            </a:xfrm>
          </p:grpSpPr>
          <p:cxnSp>
            <p:nvCxnSpPr>
              <p:cNvPr id="77" name="直線接點 76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矩形 77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79" name="直線接點 78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接點 79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群組 42"/>
            <p:cNvGrpSpPr/>
            <p:nvPr/>
          </p:nvGrpSpPr>
          <p:grpSpPr>
            <a:xfrm>
              <a:off x="3756358" y="3229522"/>
              <a:ext cx="482889" cy="655678"/>
              <a:chOff x="3756358" y="3229522"/>
              <a:chExt cx="482889" cy="655678"/>
            </a:xfrm>
          </p:grpSpPr>
          <p:grpSp>
            <p:nvGrpSpPr>
              <p:cNvPr id="72" name="群組 71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74" name="矩形 73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75" name="直線接點 74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接點 75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" name="直線接點 72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群組 43"/>
            <p:cNvGrpSpPr/>
            <p:nvPr/>
          </p:nvGrpSpPr>
          <p:grpSpPr>
            <a:xfrm>
              <a:off x="6973724" y="4148685"/>
              <a:ext cx="738709" cy="637628"/>
              <a:chOff x="6973058" y="3229522"/>
              <a:chExt cx="738709" cy="637628"/>
            </a:xfrm>
          </p:grpSpPr>
          <p:cxnSp>
            <p:nvCxnSpPr>
              <p:cNvPr id="68" name="直線接點 67"/>
              <p:cNvCxnSpPr/>
              <p:nvPr/>
            </p:nvCxnSpPr>
            <p:spPr>
              <a:xfrm flipV="1">
                <a:off x="7343079" y="3229522"/>
                <a:ext cx="1" cy="637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矩形 68"/>
              <p:cNvSpPr/>
              <p:nvPr/>
            </p:nvSpPr>
            <p:spPr>
              <a:xfrm>
                <a:off x="6973058" y="3363872"/>
                <a:ext cx="738709" cy="37555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FA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70" name="直線接點 69"/>
              <p:cNvCxnSpPr/>
              <p:nvPr/>
            </p:nvCxnSpPr>
            <p:spPr>
              <a:xfrm flipH="1" flipV="1">
                <a:off x="7066563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群組 44"/>
            <p:cNvGrpSpPr/>
            <p:nvPr/>
          </p:nvGrpSpPr>
          <p:grpSpPr>
            <a:xfrm>
              <a:off x="6339186" y="4148685"/>
              <a:ext cx="482889" cy="655678"/>
              <a:chOff x="3756358" y="3229522"/>
              <a:chExt cx="482889" cy="655678"/>
            </a:xfrm>
          </p:grpSpPr>
          <p:grpSp>
            <p:nvGrpSpPr>
              <p:cNvPr id="63" name="群組 62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65" name="矩形 64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66" name="直線接點 65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接點 66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直線接點 63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直線單箭頭接點 45"/>
            <p:cNvCxnSpPr/>
            <p:nvPr/>
          </p:nvCxnSpPr>
          <p:spPr>
            <a:xfrm>
              <a:off x="7343079" y="3867150"/>
              <a:ext cx="276516" cy="281535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/>
            <p:nvPr/>
          </p:nvCxnSpPr>
          <p:spPr>
            <a:xfrm>
              <a:off x="6483460" y="3857417"/>
              <a:ext cx="858952" cy="297897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單箭頭接點 47"/>
            <p:cNvCxnSpPr/>
            <p:nvPr/>
          </p:nvCxnSpPr>
          <p:spPr>
            <a:xfrm>
              <a:off x="5628304" y="3875401"/>
              <a:ext cx="1437591" cy="279913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/>
            <p:nvPr/>
          </p:nvCxnSpPr>
          <p:spPr>
            <a:xfrm>
              <a:off x="4766627" y="3867150"/>
              <a:ext cx="1959261" cy="288164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/>
            <p:nvPr/>
          </p:nvCxnSpPr>
          <p:spPr>
            <a:xfrm>
              <a:off x="4024363" y="3867150"/>
              <a:ext cx="2425009" cy="288164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群組 50"/>
            <p:cNvGrpSpPr/>
            <p:nvPr/>
          </p:nvGrpSpPr>
          <p:grpSpPr>
            <a:xfrm>
              <a:off x="7224340" y="5059597"/>
              <a:ext cx="482889" cy="655678"/>
              <a:chOff x="3756358" y="3229522"/>
              <a:chExt cx="482889" cy="655678"/>
            </a:xfrm>
          </p:grpSpPr>
          <p:grpSp>
            <p:nvGrpSpPr>
              <p:cNvPr id="58" name="群組 57"/>
              <p:cNvGrpSpPr/>
              <p:nvPr/>
            </p:nvGrpSpPr>
            <p:grpSpPr>
              <a:xfrm>
                <a:off x="3756358" y="3229522"/>
                <a:ext cx="482889" cy="509907"/>
                <a:chOff x="7228877" y="3229522"/>
                <a:chExt cx="482889" cy="509907"/>
              </a:xfrm>
            </p:grpSpPr>
            <p:sp>
              <p:nvSpPr>
                <p:cNvPr id="60" name="矩形 59"/>
                <p:cNvSpPr/>
                <p:nvPr/>
              </p:nvSpPr>
              <p:spPr>
                <a:xfrm>
                  <a:off x="7228877" y="3363872"/>
                  <a:ext cx="482889" cy="375557"/>
                </a:xfrm>
                <a:prstGeom prst="rect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TW" sz="1400" b="1" dirty="0">
                      <a:solidFill>
                        <a:srgbClr val="0000CC"/>
                      </a:solidFill>
                    </a:rPr>
                    <a:t>H</a:t>
                  </a:r>
                  <a:r>
                    <a:rPr lang="en-US" altLang="zh-TW" sz="1400" b="1" dirty="0" smtClean="0">
                      <a:solidFill>
                        <a:srgbClr val="0000CC"/>
                      </a:solidFill>
                    </a:rPr>
                    <a:t>A</a:t>
                  </a:r>
                  <a:endParaRPr lang="zh-TW" altLang="en-US" sz="1400" b="1" dirty="0">
                    <a:solidFill>
                      <a:srgbClr val="0000CC"/>
                    </a:solidFill>
                  </a:endParaRPr>
                </a:p>
              </p:txBody>
            </p:sp>
            <p:cxnSp>
              <p:nvCxnSpPr>
                <p:cNvPr id="61" name="直線接點 60"/>
                <p:cNvCxnSpPr/>
                <p:nvPr/>
              </p:nvCxnSpPr>
              <p:spPr>
                <a:xfrm flipH="1" flipV="1">
                  <a:off x="7343079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接點 61"/>
                <p:cNvCxnSpPr/>
                <p:nvPr/>
              </p:nvCxnSpPr>
              <p:spPr>
                <a:xfrm flipH="1" flipV="1">
                  <a:off x="7619595" y="3229522"/>
                  <a:ext cx="1" cy="1343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" name="直線接點 58"/>
              <p:cNvCxnSpPr/>
              <p:nvPr/>
            </p:nvCxnSpPr>
            <p:spPr>
              <a:xfrm flipV="1">
                <a:off x="4028379" y="3739429"/>
                <a:ext cx="0" cy="145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直線單箭頭接點 51"/>
            <p:cNvCxnSpPr/>
            <p:nvPr/>
          </p:nvCxnSpPr>
          <p:spPr>
            <a:xfrm>
              <a:off x="7343079" y="4785502"/>
              <a:ext cx="276516" cy="281535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/>
            <p:nvPr/>
          </p:nvCxnSpPr>
          <p:spPr>
            <a:xfrm>
              <a:off x="6611207" y="4807721"/>
              <a:ext cx="731205" cy="253592"/>
            </a:xfrm>
            <a:prstGeom prst="straightConnector1">
              <a:avLst/>
            </a:prstGeom>
            <a:ln w="9525">
              <a:solidFill>
                <a:srgbClr val="0000C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/>
            <p:nvPr/>
          </p:nvCxnSpPr>
          <p:spPr>
            <a:xfrm flipH="1">
              <a:off x="3592286" y="2971800"/>
              <a:ext cx="427808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/>
            <p:cNvSpPr txBox="1"/>
            <p:nvPr/>
          </p:nvSpPr>
          <p:spPr>
            <a:xfrm>
              <a:off x="5236867" y="2659711"/>
              <a:ext cx="10500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bit index </a:t>
              </a:r>
              <a:endParaRPr lang="zh-TW" altLang="en-US" dirty="0"/>
            </a:p>
          </p:txBody>
        </p:sp>
        <p:sp>
          <p:nvSpPr>
            <p:cNvPr id="56" name="文字方塊 55"/>
            <p:cNvSpPr txBox="1"/>
            <p:nvPr/>
          </p:nvSpPr>
          <p:spPr>
            <a:xfrm rot="5400000">
              <a:off x="7645063" y="4079779"/>
              <a:ext cx="1227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Level index</a:t>
              </a:r>
              <a:endParaRPr lang="zh-TW" altLang="en-US" dirty="0"/>
            </a:p>
          </p:txBody>
        </p:sp>
        <p:cxnSp>
          <p:nvCxnSpPr>
            <p:cNvPr id="57" name="直線單箭頭接點 56"/>
            <p:cNvCxnSpPr/>
            <p:nvPr/>
          </p:nvCxnSpPr>
          <p:spPr>
            <a:xfrm>
              <a:off x="7870371" y="2971800"/>
              <a:ext cx="0" cy="297326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群組 132"/>
          <p:cNvGrpSpPr/>
          <p:nvPr/>
        </p:nvGrpSpPr>
        <p:grpSpPr>
          <a:xfrm>
            <a:off x="7758557" y="3398988"/>
            <a:ext cx="738709" cy="637628"/>
            <a:chOff x="6973058" y="3229522"/>
            <a:chExt cx="738709" cy="637628"/>
          </a:xfrm>
        </p:grpSpPr>
        <p:cxnSp>
          <p:nvCxnSpPr>
            <p:cNvPr id="209" name="直線接點 208"/>
            <p:cNvCxnSpPr/>
            <p:nvPr/>
          </p:nvCxnSpPr>
          <p:spPr>
            <a:xfrm flipV="1">
              <a:off x="7343079" y="3229522"/>
              <a:ext cx="1" cy="6376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矩形 209"/>
            <p:cNvSpPr/>
            <p:nvPr/>
          </p:nvSpPr>
          <p:spPr>
            <a:xfrm>
              <a:off x="6973058" y="3363872"/>
              <a:ext cx="738709" cy="3755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rgbClr val="0000CC"/>
                  </a:solidFill>
                </a:rPr>
                <a:t>FA</a:t>
              </a:r>
              <a:endParaRPr lang="zh-TW" altLang="en-US" sz="1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211" name="直線接點 210"/>
            <p:cNvCxnSpPr/>
            <p:nvPr/>
          </p:nvCxnSpPr>
          <p:spPr>
            <a:xfrm flipH="1" flipV="1">
              <a:off x="7066563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接點 211"/>
            <p:cNvCxnSpPr/>
            <p:nvPr/>
          </p:nvCxnSpPr>
          <p:spPr>
            <a:xfrm flipH="1" flipV="1">
              <a:off x="7619595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群組 133"/>
          <p:cNvGrpSpPr/>
          <p:nvPr/>
        </p:nvGrpSpPr>
        <p:grpSpPr>
          <a:xfrm>
            <a:off x="6899562" y="3398988"/>
            <a:ext cx="738709" cy="637628"/>
            <a:chOff x="6973058" y="3229522"/>
            <a:chExt cx="738709" cy="637628"/>
          </a:xfrm>
        </p:grpSpPr>
        <p:cxnSp>
          <p:nvCxnSpPr>
            <p:cNvPr id="205" name="直線接點 204"/>
            <p:cNvCxnSpPr/>
            <p:nvPr/>
          </p:nvCxnSpPr>
          <p:spPr>
            <a:xfrm flipV="1">
              <a:off x="7343079" y="3229522"/>
              <a:ext cx="1" cy="6376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矩形 205"/>
            <p:cNvSpPr/>
            <p:nvPr/>
          </p:nvSpPr>
          <p:spPr>
            <a:xfrm>
              <a:off x="6973058" y="3363872"/>
              <a:ext cx="738709" cy="3755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rgbClr val="0000CC"/>
                  </a:solidFill>
                </a:rPr>
                <a:t>FA</a:t>
              </a:r>
              <a:endParaRPr lang="zh-TW" altLang="en-US" sz="1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207" name="直線接點 206"/>
            <p:cNvCxnSpPr/>
            <p:nvPr/>
          </p:nvCxnSpPr>
          <p:spPr>
            <a:xfrm flipH="1" flipV="1">
              <a:off x="7066563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線接點 207"/>
            <p:cNvCxnSpPr/>
            <p:nvPr/>
          </p:nvCxnSpPr>
          <p:spPr>
            <a:xfrm flipH="1" flipV="1">
              <a:off x="7619595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群組 136"/>
          <p:cNvGrpSpPr/>
          <p:nvPr/>
        </p:nvGrpSpPr>
        <p:grpSpPr>
          <a:xfrm>
            <a:off x="6312467" y="3398988"/>
            <a:ext cx="482889" cy="655678"/>
            <a:chOff x="3756358" y="3229522"/>
            <a:chExt cx="482889" cy="655678"/>
          </a:xfrm>
        </p:grpSpPr>
        <p:grpSp>
          <p:nvGrpSpPr>
            <p:cNvPr id="186" name="群組 185"/>
            <p:cNvGrpSpPr/>
            <p:nvPr/>
          </p:nvGrpSpPr>
          <p:grpSpPr>
            <a:xfrm>
              <a:off x="3756358" y="3229522"/>
              <a:ext cx="482889" cy="509907"/>
              <a:chOff x="7228877" y="3229522"/>
              <a:chExt cx="482889" cy="509907"/>
            </a:xfrm>
          </p:grpSpPr>
          <p:sp>
            <p:nvSpPr>
              <p:cNvPr id="188" name="矩形 187"/>
              <p:cNvSpPr/>
              <p:nvPr/>
            </p:nvSpPr>
            <p:spPr>
              <a:xfrm>
                <a:off x="7228877" y="3363872"/>
                <a:ext cx="482889" cy="375557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>
                    <a:solidFill>
                      <a:srgbClr val="0000CC"/>
                    </a:solidFill>
                  </a:rPr>
                  <a:t>H</a:t>
                </a:r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90" name="直線接點 189"/>
              <p:cNvCxnSpPr/>
              <p:nvPr/>
            </p:nvCxnSpPr>
            <p:spPr>
              <a:xfrm flipH="1" flipV="1">
                <a:off x="7343079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接點 190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7" name="直線接點 186"/>
            <p:cNvCxnSpPr/>
            <p:nvPr/>
          </p:nvCxnSpPr>
          <p:spPr>
            <a:xfrm flipV="1">
              <a:off x="4028379" y="3739429"/>
              <a:ext cx="0" cy="145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群組 137"/>
          <p:cNvGrpSpPr/>
          <p:nvPr/>
        </p:nvGrpSpPr>
        <p:grpSpPr>
          <a:xfrm>
            <a:off x="7759223" y="4318151"/>
            <a:ext cx="738709" cy="637628"/>
            <a:chOff x="6973058" y="3229522"/>
            <a:chExt cx="738709" cy="637628"/>
          </a:xfrm>
        </p:grpSpPr>
        <p:cxnSp>
          <p:nvCxnSpPr>
            <p:cNvPr id="181" name="直線接點 180"/>
            <p:cNvCxnSpPr/>
            <p:nvPr/>
          </p:nvCxnSpPr>
          <p:spPr>
            <a:xfrm flipV="1">
              <a:off x="7343079" y="3229522"/>
              <a:ext cx="1" cy="6376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矩形 182"/>
            <p:cNvSpPr/>
            <p:nvPr/>
          </p:nvSpPr>
          <p:spPr>
            <a:xfrm>
              <a:off x="6973058" y="3363872"/>
              <a:ext cx="738709" cy="3755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rgbClr val="0000CC"/>
                  </a:solidFill>
                </a:rPr>
                <a:t>FA</a:t>
              </a:r>
              <a:endParaRPr lang="zh-TW" altLang="en-US" sz="1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184" name="直線接點 183"/>
            <p:cNvCxnSpPr/>
            <p:nvPr/>
          </p:nvCxnSpPr>
          <p:spPr>
            <a:xfrm flipH="1" flipV="1">
              <a:off x="7066563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接點 184"/>
            <p:cNvCxnSpPr/>
            <p:nvPr/>
          </p:nvCxnSpPr>
          <p:spPr>
            <a:xfrm flipH="1" flipV="1">
              <a:off x="7619595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直線單箭頭接點 139"/>
          <p:cNvCxnSpPr/>
          <p:nvPr/>
        </p:nvCxnSpPr>
        <p:spPr>
          <a:xfrm>
            <a:off x="8128578" y="4036616"/>
            <a:ext cx="276516" cy="281535"/>
          </a:xfrm>
          <a:prstGeom prst="straightConnector1">
            <a:avLst/>
          </a:prstGeom>
          <a:ln w="952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單箭頭接點 140"/>
          <p:cNvCxnSpPr/>
          <p:nvPr/>
        </p:nvCxnSpPr>
        <p:spPr>
          <a:xfrm>
            <a:off x="7268959" y="4026883"/>
            <a:ext cx="858952" cy="297897"/>
          </a:xfrm>
          <a:prstGeom prst="straightConnector1">
            <a:avLst/>
          </a:prstGeom>
          <a:ln w="952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單箭頭接點 141"/>
          <p:cNvCxnSpPr/>
          <p:nvPr/>
        </p:nvCxnSpPr>
        <p:spPr>
          <a:xfrm>
            <a:off x="6600800" y="4053855"/>
            <a:ext cx="1250594" cy="270925"/>
          </a:xfrm>
          <a:prstGeom prst="straightConnector1">
            <a:avLst/>
          </a:prstGeom>
          <a:ln w="952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單箭頭接點 154"/>
          <p:cNvCxnSpPr/>
          <p:nvPr/>
        </p:nvCxnSpPr>
        <p:spPr>
          <a:xfrm flipH="1">
            <a:off x="4377785" y="3141266"/>
            <a:ext cx="4278085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文字方塊 156"/>
          <p:cNvSpPr txBox="1"/>
          <p:nvPr/>
        </p:nvSpPr>
        <p:spPr>
          <a:xfrm>
            <a:off x="6022366" y="2829177"/>
            <a:ext cx="105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index </a:t>
            </a:r>
            <a:endParaRPr lang="zh-TW" altLang="en-US" dirty="0"/>
          </a:p>
        </p:txBody>
      </p:sp>
      <p:sp>
        <p:nvSpPr>
          <p:cNvPr id="159" name="文字方塊 158"/>
          <p:cNvSpPr txBox="1"/>
          <p:nvPr/>
        </p:nvSpPr>
        <p:spPr>
          <a:xfrm rot="5400000">
            <a:off x="8430562" y="4249245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Level index</a:t>
            </a:r>
            <a:endParaRPr lang="zh-TW" altLang="en-US" dirty="0"/>
          </a:p>
        </p:txBody>
      </p:sp>
      <p:cxnSp>
        <p:nvCxnSpPr>
          <p:cNvPr id="161" name="直線單箭頭接點 160"/>
          <p:cNvCxnSpPr/>
          <p:nvPr/>
        </p:nvCxnSpPr>
        <p:spPr>
          <a:xfrm>
            <a:off x="8655870" y="3141266"/>
            <a:ext cx="0" cy="297326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手繪多邊形 3"/>
          <p:cNvSpPr/>
          <p:nvPr/>
        </p:nvSpPr>
        <p:spPr>
          <a:xfrm>
            <a:off x="8410575" y="3157906"/>
            <a:ext cx="2028825" cy="1579725"/>
          </a:xfrm>
          <a:custGeom>
            <a:avLst/>
            <a:gdLst>
              <a:gd name="connsiteX0" fmla="*/ 2028825 w 2028825"/>
              <a:gd name="connsiteY0" fmla="*/ 1356944 h 1579725"/>
              <a:gd name="connsiteX1" fmla="*/ 1600200 w 2028825"/>
              <a:gd name="connsiteY1" fmla="*/ 1480769 h 1579725"/>
              <a:gd name="connsiteX2" fmla="*/ 352425 w 2028825"/>
              <a:gd name="connsiteY2" fmla="*/ 90119 h 1579725"/>
              <a:gd name="connsiteX3" fmla="*/ 0 w 2028825"/>
              <a:gd name="connsiteY3" fmla="*/ 252044 h 157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8825" h="1579725">
                <a:moveTo>
                  <a:pt x="2028825" y="1356944"/>
                </a:moveTo>
                <a:cubicBezTo>
                  <a:pt x="1954212" y="1524425"/>
                  <a:pt x="1879600" y="1691907"/>
                  <a:pt x="1600200" y="1480769"/>
                </a:cubicBezTo>
                <a:cubicBezTo>
                  <a:pt x="1320800" y="1269631"/>
                  <a:pt x="619125" y="294907"/>
                  <a:pt x="352425" y="90119"/>
                </a:cubicBezTo>
                <a:cubicBezTo>
                  <a:pt x="85725" y="-114669"/>
                  <a:pt x="42862" y="68687"/>
                  <a:pt x="0" y="2520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 4"/>
          <p:cNvSpPr/>
          <p:nvPr/>
        </p:nvSpPr>
        <p:spPr>
          <a:xfrm>
            <a:off x="7843168" y="3015615"/>
            <a:ext cx="1710407" cy="584835"/>
          </a:xfrm>
          <a:custGeom>
            <a:avLst/>
            <a:gdLst>
              <a:gd name="connsiteX0" fmla="*/ 1710407 w 1710407"/>
              <a:gd name="connsiteY0" fmla="*/ 584835 h 584835"/>
              <a:gd name="connsiteX1" fmla="*/ 1338932 w 1710407"/>
              <a:gd name="connsiteY1" fmla="*/ 280035 h 584835"/>
              <a:gd name="connsiteX2" fmla="*/ 834107 w 1710407"/>
              <a:gd name="connsiteY2" fmla="*/ 22860 h 584835"/>
              <a:gd name="connsiteX3" fmla="*/ 110207 w 1710407"/>
              <a:gd name="connsiteY3" fmla="*/ 51435 h 584835"/>
              <a:gd name="connsiteX4" fmla="*/ 14957 w 1710407"/>
              <a:gd name="connsiteY4" fmla="*/ 365760 h 58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0407" h="584835">
                <a:moveTo>
                  <a:pt x="1710407" y="584835"/>
                </a:moveTo>
                <a:cubicBezTo>
                  <a:pt x="1597694" y="479266"/>
                  <a:pt x="1484982" y="373697"/>
                  <a:pt x="1338932" y="280035"/>
                </a:cubicBezTo>
                <a:cubicBezTo>
                  <a:pt x="1192882" y="186373"/>
                  <a:pt x="1038894" y="60960"/>
                  <a:pt x="834107" y="22860"/>
                </a:cubicBezTo>
                <a:cubicBezTo>
                  <a:pt x="629320" y="-15240"/>
                  <a:pt x="246732" y="-5715"/>
                  <a:pt x="110207" y="51435"/>
                </a:cubicBezTo>
                <a:cubicBezTo>
                  <a:pt x="-26318" y="108585"/>
                  <a:pt x="-5681" y="237172"/>
                  <a:pt x="14957" y="3657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手繪多邊形 5"/>
          <p:cNvSpPr/>
          <p:nvPr/>
        </p:nvSpPr>
        <p:spPr>
          <a:xfrm>
            <a:off x="8124825" y="3095020"/>
            <a:ext cx="2066925" cy="859811"/>
          </a:xfrm>
          <a:custGeom>
            <a:avLst/>
            <a:gdLst>
              <a:gd name="connsiteX0" fmla="*/ 2066925 w 2066925"/>
              <a:gd name="connsiteY0" fmla="*/ 486380 h 859811"/>
              <a:gd name="connsiteX1" fmla="*/ 1685925 w 2066925"/>
              <a:gd name="connsiteY1" fmla="*/ 857855 h 859811"/>
              <a:gd name="connsiteX2" fmla="*/ 1009650 w 2066925"/>
              <a:gd name="connsiteY2" fmla="*/ 343505 h 859811"/>
              <a:gd name="connsiteX3" fmla="*/ 457200 w 2066925"/>
              <a:gd name="connsiteY3" fmla="*/ 605 h 859811"/>
              <a:gd name="connsiteX4" fmla="*/ 0 w 2066925"/>
              <a:gd name="connsiteY4" fmla="*/ 276830 h 85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925" h="859811">
                <a:moveTo>
                  <a:pt x="2066925" y="486380"/>
                </a:moveTo>
                <a:cubicBezTo>
                  <a:pt x="1964531" y="684023"/>
                  <a:pt x="1862137" y="881667"/>
                  <a:pt x="1685925" y="857855"/>
                </a:cubicBezTo>
                <a:cubicBezTo>
                  <a:pt x="1509713" y="834043"/>
                  <a:pt x="1214437" y="486380"/>
                  <a:pt x="1009650" y="343505"/>
                </a:cubicBezTo>
                <a:cubicBezTo>
                  <a:pt x="804863" y="200630"/>
                  <a:pt x="625475" y="11717"/>
                  <a:pt x="457200" y="605"/>
                </a:cubicBezTo>
                <a:cubicBezTo>
                  <a:pt x="288925" y="-10507"/>
                  <a:pt x="144462" y="133161"/>
                  <a:pt x="0" y="2768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7546099" y="2683472"/>
            <a:ext cx="2645651" cy="715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7268249" y="2693205"/>
            <a:ext cx="2086317" cy="708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>
            <a:off x="6993066" y="2693205"/>
            <a:ext cx="1484214" cy="691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H="1">
            <a:off x="6722421" y="2680114"/>
            <a:ext cx="877267" cy="707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6439530" y="2686830"/>
            <a:ext cx="520395" cy="712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群組 213"/>
          <p:cNvGrpSpPr/>
          <p:nvPr/>
        </p:nvGrpSpPr>
        <p:grpSpPr>
          <a:xfrm>
            <a:off x="5724917" y="4596694"/>
            <a:ext cx="738709" cy="637628"/>
            <a:chOff x="6973058" y="3229522"/>
            <a:chExt cx="738709" cy="637628"/>
          </a:xfrm>
        </p:grpSpPr>
        <p:cxnSp>
          <p:nvCxnSpPr>
            <p:cNvPr id="290" name="直線接點 289"/>
            <p:cNvCxnSpPr/>
            <p:nvPr/>
          </p:nvCxnSpPr>
          <p:spPr>
            <a:xfrm flipV="1">
              <a:off x="7343079" y="3229522"/>
              <a:ext cx="1" cy="6376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矩形 290"/>
            <p:cNvSpPr/>
            <p:nvPr/>
          </p:nvSpPr>
          <p:spPr>
            <a:xfrm>
              <a:off x="6973058" y="3363872"/>
              <a:ext cx="738709" cy="37555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rgbClr val="0000CC"/>
                  </a:solidFill>
                </a:rPr>
                <a:t>FA</a:t>
              </a:r>
              <a:endParaRPr lang="zh-TW" altLang="en-US" sz="1400" b="1" dirty="0">
                <a:solidFill>
                  <a:srgbClr val="0000CC"/>
                </a:solidFill>
              </a:endParaRPr>
            </a:p>
          </p:txBody>
        </p:sp>
        <p:cxnSp>
          <p:nvCxnSpPr>
            <p:cNvPr id="292" name="直線接點 291"/>
            <p:cNvCxnSpPr/>
            <p:nvPr/>
          </p:nvCxnSpPr>
          <p:spPr>
            <a:xfrm flipH="1" flipV="1">
              <a:off x="7066563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接點 292"/>
            <p:cNvCxnSpPr/>
            <p:nvPr/>
          </p:nvCxnSpPr>
          <p:spPr>
            <a:xfrm flipH="1" flipV="1">
              <a:off x="7619595" y="3229522"/>
              <a:ext cx="1" cy="1343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群組 224"/>
          <p:cNvGrpSpPr/>
          <p:nvPr/>
        </p:nvGrpSpPr>
        <p:grpSpPr>
          <a:xfrm>
            <a:off x="5985186" y="5515857"/>
            <a:ext cx="482889" cy="655678"/>
            <a:chOff x="3756358" y="3229522"/>
            <a:chExt cx="482889" cy="655678"/>
          </a:xfrm>
        </p:grpSpPr>
        <p:grpSp>
          <p:nvGrpSpPr>
            <p:cNvPr id="251" name="群組 250"/>
            <p:cNvGrpSpPr/>
            <p:nvPr/>
          </p:nvGrpSpPr>
          <p:grpSpPr>
            <a:xfrm>
              <a:off x="3756358" y="3229522"/>
              <a:ext cx="482889" cy="509907"/>
              <a:chOff x="7228877" y="3229522"/>
              <a:chExt cx="482889" cy="509907"/>
            </a:xfrm>
          </p:grpSpPr>
          <p:sp>
            <p:nvSpPr>
              <p:cNvPr id="253" name="矩形 252"/>
              <p:cNvSpPr/>
              <p:nvPr/>
            </p:nvSpPr>
            <p:spPr>
              <a:xfrm>
                <a:off x="7228877" y="3363872"/>
                <a:ext cx="482889" cy="375557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>
                    <a:solidFill>
                      <a:srgbClr val="0000CC"/>
                    </a:solidFill>
                  </a:rPr>
                  <a:t>H</a:t>
                </a:r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55" name="直線接點 254"/>
              <p:cNvCxnSpPr/>
              <p:nvPr/>
            </p:nvCxnSpPr>
            <p:spPr>
              <a:xfrm flipH="1" flipV="1">
                <a:off x="7343079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直線接點 255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2" name="直線接點 251"/>
            <p:cNvCxnSpPr/>
            <p:nvPr/>
          </p:nvCxnSpPr>
          <p:spPr>
            <a:xfrm flipV="1">
              <a:off x="4028379" y="3739429"/>
              <a:ext cx="0" cy="145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6" name="直線單箭頭接點 225"/>
          <p:cNvCxnSpPr/>
          <p:nvPr/>
        </p:nvCxnSpPr>
        <p:spPr>
          <a:xfrm>
            <a:off x="6094938" y="5234322"/>
            <a:ext cx="4450" cy="288164"/>
          </a:xfrm>
          <a:prstGeom prst="straightConnector1">
            <a:avLst/>
          </a:prstGeom>
          <a:ln w="9525">
            <a:solidFill>
              <a:srgbClr val="0000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單箭頭接點 233"/>
          <p:cNvCxnSpPr/>
          <p:nvPr/>
        </p:nvCxnSpPr>
        <p:spPr>
          <a:xfrm flipH="1">
            <a:off x="3810000" y="4338972"/>
            <a:ext cx="2812231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文字方塊 234"/>
          <p:cNvSpPr txBox="1"/>
          <p:nvPr/>
        </p:nvSpPr>
        <p:spPr>
          <a:xfrm>
            <a:off x="3988726" y="4026883"/>
            <a:ext cx="105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index </a:t>
            </a:r>
            <a:endParaRPr lang="zh-TW" altLang="en-US" dirty="0"/>
          </a:p>
        </p:txBody>
      </p:sp>
      <p:sp>
        <p:nvSpPr>
          <p:cNvPr id="236" name="文字方塊 235"/>
          <p:cNvSpPr txBox="1"/>
          <p:nvPr/>
        </p:nvSpPr>
        <p:spPr>
          <a:xfrm rot="5400000">
            <a:off x="6396922" y="5446951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Level index</a:t>
            </a:r>
            <a:endParaRPr lang="zh-TW" altLang="en-US" dirty="0"/>
          </a:p>
        </p:txBody>
      </p:sp>
      <p:cxnSp>
        <p:nvCxnSpPr>
          <p:cNvPr id="237" name="直線單箭頭接點 236"/>
          <p:cNvCxnSpPr/>
          <p:nvPr/>
        </p:nvCxnSpPr>
        <p:spPr>
          <a:xfrm>
            <a:off x="6622230" y="4338972"/>
            <a:ext cx="0" cy="226185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>
            <a:off x="6371454" y="3908895"/>
            <a:ext cx="1387103" cy="687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H="1">
            <a:off x="6123046" y="3931173"/>
            <a:ext cx="784934" cy="670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H="1">
            <a:off x="5842564" y="3906435"/>
            <a:ext cx="469903" cy="67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>
            <a:off x="6373621" y="4858765"/>
            <a:ext cx="1394951" cy="639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9" name="群組 298"/>
          <p:cNvGrpSpPr/>
          <p:nvPr/>
        </p:nvGrpSpPr>
        <p:grpSpPr>
          <a:xfrm>
            <a:off x="4536865" y="5485319"/>
            <a:ext cx="482889" cy="655678"/>
            <a:chOff x="3756358" y="3229522"/>
            <a:chExt cx="482889" cy="655678"/>
          </a:xfrm>
        </p:grpSpPr>
        <p:grpSp>
          <p:nvGrpSpPr>
            <p:cNvPr id="328" name="群組 327"/>
            <p:cNvGrpSpPr/>
            <p:nvPr/>
          </p:nvGrpSpPr>
          <p:grpSpPr>
            <a:xfrm>
              <a:off x="3756358" y="3229522"/>
              <a:ext cx="482889" cy="509907"/>
              <a:chOff x="7228877" y="3229522"/>
              <a:chExt cx="482889" cy="509907"/>
            </a:xfrm>
          </p:grpSpPr>
          <p:sp>
            <p:nvSpPr>
              <p:cNvPr id="330" name="矩形 329"/>
              <p:cNvSpPr/>
              <p:nvPr/>
            </p:nvSpPr>
            <p:spPr>
              <a:xfrm>
                <a:off x="7228877" y="3363872"/>
                <a:ext cx="482889" cy="375557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400" b="1" dirty="0">
                    <a:solidFill>
                      <a:srgbClr val="0000CC"/>
                    </a:solidFill>
                  </a:rPr>
                  <a:t>H</a:t>
                </a:r>
                <a:r>
                  <a:rPr lang="en-US" altLang="zh-TW" sz="1400" b="1" dirty="0" smtClean="0">
                    <a:solidFill>
                      <a:srgbClr val="0000CC"/>
                    </a:solidFill>
                  </a:rPr>
                  <a:t>A</a:t>
                </a:r>
                <a:endParaRPr lang="zh-TW" altLang="en-US" sz="1400" b="1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331" name="直線接點 330"/>
              <p:cNvCxnSpPr/>
              <p:nvPr/>
            </p:nvCxnSpPr>
            <p:spPr>
              <a:xfrm flipH="1" flipV="1">
                <a:off x="7343079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直線接點 331"/>
              <p:cNvCxnSpPr/>
              <p:nvPr/>
            </p:nvCxnSpPr>
            <p:spPr>
              <a:xfrm flipH="1" flipV="1">
                <a:off x="7619595" y="3229522"/>
                <a:ext cx="1" cy="1343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9" name="直線接點 328"/>
            <p:cNvCxnSpPr/>
            <p:nvPr/>
          </p:nvCxnSpPr>
          <p:spPr>
            <a:xfrm flipV="1">
              <a:off x="4028379" y="3739429"/>
              <a:ext cx="0" cy="145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0" name="直線單箭頭接點 309"/>
          <p:cNvCxnSpPr/>
          <p:nvPr/>
        </p:nvCxnSpPr>
        <p:spPr>
          <a:xfrm flipH="1">
            <a:off x="971544" y="5227597"/>
            <a:ext cx="4278085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文字方塊 310"/>
          <p:cNvSpPr txBox="1"/>
          <p:nvPr/>
        </p:nvSpPr>
        <p:spPr>
          <a:xfrm>
            <a:off x="2616125" y="4915508"/>
            <a:ext cx="105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bit index </a:t>
            </a:r>
            <a:endParaRPr lang="zh-TW" altLang="en-US" dirty="0"/>
          </a:p>
        </p:txBody>
      </p:sp>
      <p:sp>
        <p:nvSpPr>
          <p:cNvPr id="312" name="文字方塊 311"/>
          <p:cNvSpPr txBox="1"/>
          <p:nvPr/>
        </p:nvSpPr>
        <p:spPr>
          <a:xfrm rot="5400000">
            <a:off x="4881039" y="5956331"/>
            <a:ext cx="12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Level index</a:t>
            </a:r>
            <a:endParaRPr lang="zh-TW" altLang="en-US" dirty="0"/>
          </a:p>
        </p:txBody>
      </p:sp>
      <p:cxnSp>
        <p:nvCxnSpPr>
          <p:cNvPr id="313" name="直線單箭頭接點 312"/>
          <p:cNvCxnSpPr/>
          <p:nvPr/>
        </p:nvCxnSpPr>
        <p:spPr>
          <a:xfrm>
            <a:off x="5249629" y="5227597"/>
            <a:ext cx="0" cy="148663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手繪多邊形 31"/>
          <p:cNvSpPr/>
          <p:nvPr/>
        </p:nvSpPr>
        <p:spPr>
          <a:xfrm>
            <a:off x="4933950" y="5238750"/>
            <a:ext cx="1038225" cy="1096069"/>
          </a:xfrm>
          <a:custGeom>
            <a:avLst/>
            <a:gdLst>
              <a:gd name="connsiteX0" fmla="*/ 1038225 w 1038225"/>
              <a:gd name="connsiteY0" fmla="*/ 790575 h 1096069"/>
              <a:gd name="connsiteX1" fmla="*/ 762000 w 1038225"/>
              <a:gd name="connsiteY1" fmla="*/ 1057275 h 1096069"/>
              <a:gd name="connsiteX2" fmla="*/ 400050 w 1038225"/>
              <a:gd name="connsiteY2" fmla="*/ 47625 h 1096069"/>
              <a:gd name="connsiteX3" fmla="*/ 0 w 1038225"/>
              <a:gd name="connsiteY3" fmla="*/ 257175 h 109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225" h="1096069">
                <a:moveTo>
                  <a:pt x="1038225" y="790575"/>
                </a:moveTo>
                <a:cubicBezTo>
                  <a:pt x="953294" y="985837"/>
                  <a:pt x="868363" y="1181100"/>
                  <a:pt x="762000" y="1057275"/>
                </a:cubicBezTo>
                <a:cubicBezTo>
                  <a:pt x="655637" y="933450"/>
                  <a:pt x="527050" y="180975"/>
                  <a:pt x="400050" y="47625"/>
                </a:cubicBezTo>
                <a:cubicBezTo>
                  <a:pt x="273050" y="-85725"/>
                  <a:pt x="136525" y="85725"/>
                  <a:pt x="0" y="2571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手繪多邊形 32"/>
          <p:cNvSpPr/>
          <p:nvPr/>
        </p:nvSpPr>
        <p:spPr>
          <a:xfrm>
            <a:off x="4657725" y="5026811"/>
            <a:ext cx="1051027" cy="431014"/>
          </a:xfrm>
          <a:custGeom>
            <a:avLst/>
            <a:gdLst>
              <a:gd name="connsiteX0" fmla="*/ 1047750 w 1051027"/>
              <a:gd name="connsiteY0" fmla="*/ 78589 h 431014"/>
              <a:gd name="connsiteX1" fmla="*/ 933450 w 1051027"/>
              <a:gd name="connsiteY1" fmla="*/ 250039 h 431014"/>
              <a:gd name="connsiteX2" fmla="*/ 276225 w 1051027"/>
              <a:gd name="connsiteY2" fmla="*/ 2389 h 431014"/>
              <a:gd name="connsiteX3" fmla="*/ 0 w 1051027"/>
              <a:gd name="connsiteY3" fmla="*/ 431014 h 43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027" h="431014">
                <a:moveTo>
                  <a:pt x="1047750" y="78589"/>
                </a:moveTo>
                <a:cubicBezTo>
                  <a:pt x="1054893" y="170664"/>
                  <a:pt x="1062037" y="262739"/>
                  <a:pt x="933450" y="250039"/>
                </a:cubicBezTo>
                <a:cubicBezTo>
                  <a:pt x="804863" y="237339"/>
                  <a:pt x="431800" y="-27774"/>
                  <a:pt x="276225" y="2389"/>
                </a:cubicBezTo>
                <a:cubicBezTo>
                  <a:pt x="120650" y="32551"/>
                  <a:pt x="60325" y="231782"/>
                  <a:pt x="0" y="4310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9" name="文字方塊 348"/>
          <p:cNvSpPr txBox="1"/>
          <p:nvPr/>
        </p:nvSpPr>
        <p:spPr>
          <a:xfrm>
            <a:off x="9610265" y="5746475"/>
            <a:ext cx="1720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A: 24, T:11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3381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03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140</Words>
  <Application>Microsoft Office PowerPoint</Application>
  <PresentationFormat>寬螢幕</PresentationFormat>
  <Paragraphs>74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Cambria Math</vt:lpstr>
      <vt:lpstr>Times New Roman</vt:lpstr>
      <vt:lpstr>Office 佈景主題</vt:lpstr>
      <vt:lpstr>Carry Save Adder Syntheses </vt:lpstr>
      <vt:lpstr>One’s Counter: 1-bit parallel adder</vt:lpstr>
      <vt:lpstr>Carry Weight: carries are directed upward to the w+1 layer (Time optimized)</vt:lpstr>
      <vt:lpstr>Carry Weight: carries are directed upward to the w+1 layer (Area optimized)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Carry Save Adder Syntheses</dc:title>
  <dc:creator>user</dc:creator>
  <cp:lastModifiedBy>user</cp:lastModifiedBy>
  <cp:revision>13</cp:revision>
  <dcterms:created xsi:type="dcterms:W3CDTF">2021-05-26T13:21:06Z</dcterms:created>
  <dcterms:modified xsi:type="dcterms:W3CDTF">2021-06-02T00:25:15Z</dcterms:modified>
</cp:coreProperties>
</file>