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9" r:id="rId1"/>
  </p:sldMasterIdLst>
  <p:notesMasterIdLst>
    <p:notesMasterId r:id="rId38"/>
  </p:notesMasterIdLst>
  <p:handoutMasterIdLst>
    <p:handoutMasterId r:id="rId39"/>
  </p:handoutMasterIdLst>
  <p:sldIdLst>
    <p:sldId id="298" r:id="rId2"/>
    <p:sldId id="826" r:id="rId3"/>
    <p:sldId id="834" r:id="rId4"/>
    <p:sldId id="859" r:id="rId5"/>
    <p:sldId id="854" r:id="rId6"/>
    <p:sldId id="836" r:id="rId7"/>
    <p:sldId id="897" r:id="rId8"/>
    <p:sldId id="921" r:id="rId9"/>
    <p:sldId id="840" r:id="rId10"/>
    <p:sldId id="899" r:id="rId11"/>
    <p:sldId id="839" r:id="rId12"/>
    <p:sldId id="842" r:id="rId13"/>
    <p:sldId id="860" r:id="rId14"/>
    <p:sldId id="841" r:id="rId15"/>
    <p:sldId id="845" r:id="rId16"/>
    <p:sldId id="843" r:id="rId17"/>
    <p:sldId id="900" r:id="rId18"/>
    <p:sldId id="864" r:id="rId19"/>
    <p:sldId id="904" r:id="rId20"/>
    <p:sldId id="907" r:id="rId21"/>
    <p:sldId id="911" r:id="rId22"/>
    <p:sldId id="912" r:id="rId23"/>
    <p:sldId id="917" r:id="rId24"/>
    <p:sldId id="923" r:id="rId25"/>
    <p:sldId id="925" r:id="rId26"/>
    <p:sldId id="915" r:id="rId27"/>
    <p:sldId id="902" r:id="rId28"/>
    <p:sldId id="862" r:id="rId29"/>
    <p:sldId id="863" r:id="rId30"/>
    <p:sldId id="922" r:id="rId31"/>
    <p:sldId id="916" r:id="rId32"/>
    <p:sldId id="918" r:id="rId33"/>
    <p:sldId id="910" r:id="rId34"/>
    <p:sldId id="919" r:id="rId35"/>
    <p:sldId id="898" r:id="rId36"/>
    <p:sldId id="852" r:id="rId37"/>
  </p:sldIdLst>
  <p:sldSz cx="9144000" cy="6858000" type="screen4x3"/>
  <p:notesSz cx="6794500" cy="9921875"/>
  <p:embeddedFontLst>
    <p:embeddedFont>
      <p:font typeface="標楷體" panose="03000509000000000000" pitchFamily="65" charset="-120"/>
      <p:regular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Arial Black" panose="020B0A04020102020204" pitchFamily="34" charset="0"/>
      <p:bold r:id="rId47"/>
    </p:embeddedFont>
    <p:embeddedFont>
      <p:font typeface="Cambria Math" panose="02040503050406030204" pitchFamily="18" charset="0"/>
      <p:regular r:id="rId48"/>
    </p:embeddedFont>
  </p:embeddedFontLst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800000"/>
    <a:srgbClr val="006600"/>
    <a:srgbClr val="FF99FF"/>
    <a:srgbClr val="0000CC"/>
    <a:srgbClr val="00AC7F"/>
    <a:srgbClr val="660033"/>
    <a:srgbClr val="CC0000"/>
    <a:srgbClr val="99FF33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5" autoAdjust="0"/>
    <p:restoredTop sz="94660"/>
  </p:normalViewPr>
  <p:slideViewPr>
    <p:cSldViewPr showGuides="1">
      <p:cViewPr varScale="1">
        <p:scale>
          <a:sx n="117" d="100"/>
          <a:sy n="117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41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DE2B5E0-483D-4495-8A47-A8CB63673121}" type="datetimeFigureOut">
              <a:rPr lang="zh-TW" altLang="en-US"/>
              <a:pPr>
                <a:defRPr/>
              </a:pPr>
              <a:t>2019/5/12</a:t>
            </a:fld>
            <a:endParaRPr lang="en-US" altLang="zh-TW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3D6F6F7E-2692-494E-8A63-FDC3C8EDA5C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4824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EF7F6BE-EF38-4385-90D7-2D162FA4805F}" type="datetimeFigureOut">
              <a:rPr lang="zh-TW" altLang="en-US"/>
              <a:pPr>
                <a:defRPr/>
              </a:pPr>
              <a:t>2019/5/12</a:t>
            </a:fld>
            <a:endParaRPr lang="en-US" altLang="zh-TW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56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340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4" tIns="45697" rIns="91394" bIns="4569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D58C87A5-E738-41A6-AD76-7D7BE44150D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62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8859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2920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159251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944148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81220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26286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28463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9607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125961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4277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215731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50423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542830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0652803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698503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698503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649754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9499337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01648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61202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61202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518744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57916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989711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17262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1656707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79547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0756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36126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29092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685500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45054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06684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 userDrawn="1"/>
        </p:nvGrpSpPr>
        <p:grpSpPr bwMode="auto">
          <a:xfrm>
            <a:off x="250825" y="3019425"/>
            <a:ext cx="914400" cy="917575"/>
            <a:chOff x="521" y="164"/>
            <a:chExt cx="576" cy="578"/>
          </a:xfrm>
        </p:grpSpPr>
        <p:sp>
          <p:nvSpPr>
            <p:cNvPr id="5" name="Oval 19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518" y="164"/>
              <a:ext cx="572" cy="579"/>
              <a:chOff x="1610" y="255"/>
              <a:chExt cx="635" cy="635"/>
            </a:xfrm>
          </p:grpSpPr>
          <p:sp>
            <p:nvSpPr>
              <p:cNvPr id="7" name="Rectangle 21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8" name="Rectangle 22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9" name="Rectangle 23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1" name="Rectangle 25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3" name="Rectangle 27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4" name="Rectangle 28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5" name="Rectangle 29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6" name="Rectangle 30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7" name="Rectangle 31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8" name="Rectangle 32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19" name="Rectangle 33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0" name="Rectangle 34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1" name="Rectangle 35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2" name="Rectangle 36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3" name="Rectangle 37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4" name="Rectangle 38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5" name="Rectangle 39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6" name="Rectangle 40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7" name="Rectangle 41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8" name="Rectangle 42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29" name="Rectangle 43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0" name="Rectangle 44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1" name="Rectangle 45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2" name="Rectangle 46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3" name="Rectangle 47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4" name="Rectangle 48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5" name="Rectangle 49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6" name="Rectangle 50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7" name="Rectangle 51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8" name="Rectangle 52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39" name="Rectangle 53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0" name="Rectangle 54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" name="Rectangle 55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" name="Rectangle 56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3" name="Rectangle 57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4" name="Rectangle 58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5" name="Rectangle 59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6" name="Rectangle 60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7" name="Rectangle 61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8" name="Rectangle 62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9" name="Rectangle 63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0" name="Rectangle 64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1" name="Rectangle 65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2" name="Rectangle 66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3" name="Rectangle 67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4" name="Rectangle 68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55" name="Rectangle 69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56" name="Group 73"/>
          <p:cNvGrpSpPr>
            <a:grpSpLocks/>
          </p:cNvGrpSpPr>
          <p:nvPr userDrawn="1"/>
        </p:nvGrpSpPr>
        <p:grpSpPr bwMode="auto">
          <a:xfrm>
            <a:off x="127000" y="3602038"/>
            <a:ext cx="8882063" cy="547687"/>
            <a:chOff x="80" y="1847"/>
            <a:chExt cx="5595" cy="345"/>
          </a:xfrm>
        </p:grpSpPr>
        <p:sp>
          <p:nvSpPr>
            <p:cNvPr id="57" name="Rectangle 70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8" name="Rectangle 71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59" name="Rectangle 72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60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8208962" cy="28797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41763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59600" y="214313"/>
            <a:ext cx="1995488" cy="59182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71550" y="214313"/>
            <a:ext cx="5835650" cy="59182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6937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71550" y="1052513"/>
            <a:ext cx="7983538" cy="5080000"/>
          </a:xfrm>
        </p:spPr>
        <p:txBody>
          <a:bodyPr/>
          <a:lstStyle/>
          <a:p>
            <a:pPr lvl="0"/>
            <a:endParaRPr lang="zh-TW" alt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71550" y="1052513"/>
            <a:ext cx="3914775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8725" y="1052513"/>
            <a:ext cx="3916363" cy="508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052513"/>
            <a:ext cx="7983538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0" y="6575425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tabLst>
                <a:tab pos="4486275" algn="ctr"/>
                <a:tab pos="8956675" algn="r"/>
              </a:tabLst>
              <a:defRPr/>
            </a:pPr>
            <a:fld id="{EB4735D6-118F-4D4A-AA20-C1AC1EC36724}" type="slidenum">
              <a:rPr lang="en-US" altLang="zh-TW" sz="1600" b="1" i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pPr algn="l">
                <a:tabLst>
                  <a:tab pos="4486275" algn="ctr"/>
                  <a:tab pos="8956675" algn="r"/>
                </a:tabLst>
                <a:defRPr/>
              </a:pPr>
              <a:t>‹#›</a:t>
            </a:fld>
            <a:r>
              <a:rPr lang="en-US" altLang="zh-TW" sz="1400" b="1" i="0" dirty="0" smtClean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2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	</a:t>
            </a:r>
            <a:r>
              <a:rPr lang="en-US" altLang="zh-TW" sz="1000" i="0" dirty="0">
                <a:solidFill>
                  <a:schemeClr val="folHlink"/>
                </a:solidFill>
                <a:latin typeface="Arial" pitchFamily="34" charset="0"/>
                <a:ea typeface="標楷體" pitchFamily="65" charset="-120"/>
              </a:rPr>
              <a:t>T.-C. HUANG, NCUE</a:t>
            </a:r>
          </a:p>
        </p:txBody>
      </p:sp>
      <p:grpSp>
        <p:nvGrpSpPr>
          <p:cNvPr id="1029" name="Group 83"/>
          <p:cNvGrpSpPr>
            <a:grpSpLocks/>
          </p:cNvGrpSpPr>
          <p:nvPr userDrawn="1"/>
        </p:nvGrpSpPr>
        <p:grpSpPr bwMode="auto">
          <a:xfrm>
            <a:off x="250825" y="109538"/>
            <a:ext cx="914400" cy="917575"/>
            <a:chOff x="521" y="164"/>
            <a:chExt cx="576" cy="578"/>
          </a:xfrm>
        </p:grpSpPr>
        <p:sp>
          <p:nvSpPr>
            <p:cNvPr id="4180" name="Oval 84"/>
            <p:cNvSpPr>
              <a:spLocks noChangeArrowheads="1"/>
            </p:cNvSpPr>
            <p:nvPr userDrawn="1"/>
          </p:nvSpPr>
          <p:spPr bwMode="auto">
            <a:xfrm>
              <a:off x="521" y="164"/>
              <a:ext cx="576" cy="576"/>
            </a:xfrm>
            <a:prstGeom prst="ellipse">
              <a:avLst/>
            </a:prstGeom>
            <a:gradFill rotWithShape="1">
              <a:gsLst>
                <a:gs pos="0">
                  <a:srgbClr val="FF9933"/>
                </a:gs>
                <a:gs pos="50000">
                  <a:srgbClr val="FFFF66"/>
                </a:gs>
                <a:gs pos="100000">
                  <a:srgbClr val="FF9933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  <p:grpSp>
          <p:nvGrpSpPr>
            <p:cNvPr id="1036" name="Group 85"/>
            <p:cNvGrpSpPr>
              <a:grpSpLocks/>
            </p:cNvGrpSpPr>
            <p:nvPr userDrawn="1"/>
          </p:nvGrpSpPr>
          <p:grpSpPr bwMode="auto">
            <a:xfrm>
              <a:off x="521" y="164"/>
              <a:ext cx="573" cy="578"/>
              <a:chOff x="1610" y="255"/>
              <a:chExt cx="635" cy="635"/>
            </a:xfrm>
          </p:grpSpPr>
          <p:sp>
            <p:nvSpPr>
              <p:cNvPr id="4182" name="Rectangle 86"/>
              <p:cNvSpPr>
                <a:spLocks noChangeArrowheads="1"/>
              </p:cNvSpPr>
              <p:nvPr userDrawn="1"/>
            </p:nvSpPr>
            <p:spPr bwMode="auto">
              <a:xfrm>
                <a:off x="1610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3" name="Rectangle 87"/>
              <p:cNvSpPr>
                <a:spLocks noChangeArrowheads="1"/>
              </p:cNvSpPr>
              <p:nvPr userDrawn="1"/>
            </p:nvSpPr>
            <p:spPr bwMode="auto">
              <a:xfrm>
                <a:off x="1610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4" name="Rectangle 88"/>
              <p:cNvSpPr>
                <a:spLocks noChangeArrowheads="1"/>
              </p:cNvSpPr>
              <p:nvPr userDrawn="1"/>
            </p:nvSpPr>
            <p:spPr bwMode="auto">
              <a:xfrm>
                <a:off x="1610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5" name="Rectangle 89"/>
              <p:cNvSpPr>
                <a:spLocks noChangeArrowheads="1"/>
              </p:cNvSpPr>
              <p:nvPr userDrawn="1"/>
            </p:nvSpPr>
            <p:spPr bwMode="auto">
              <a:xfrm>
                <a:off x="1610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6" name="Rectangle 90"/>
              <p:cNvSpPr>
                <a:spLocks noChangeArrowheads="1"/>
              </p:cNvSpPr>
              <p:nvPr userDrawn="1"/>
            </p:nvSpPr>
            <p:spPr bwMode="auto">
              <a:xfrm>
                <a:off x="1610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7" name="Rectangle 91"/>
              <p:cNvSpPr>
                <a:spLocks noChangeArrowheads="1"/>
              </p:cNvSpPr>
              <p:nvPr userDrawn="1"/>
            </p:nvSpPr>
            <p:spPr bwMode="auto">
              <a:xfrm>
                <a:off x="1610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8" name="Rectangle 92"/>
              <p:cNvSpPr>
                <a:spLocks noChangeArrowheads="1"/>
              </p:cNvSpPr>
              <p:nvPr userDrawn="1"/>
            </p:nvSpPr>
            <p:spPr bwMode="auto">
              <a:xfrm>
                <a:off x="1610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89" name="Rectangle 93"/>
              <p:cNvSpPr>
                <a:spLocks noChangeArrowheads="1"/>
              </p:cNvSpPr>
              <p:nvPr userDrawn="1"/>
            </p:nvSpPr>
            <p:spPr bwMode="auto">
              <a:xfrm>
                <a:off x="170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0" name="Rectangle 94"/>
              <p:cNvSpPr>
                <a:spLocks noChangeArrowheads="1"/>
              </p:cNvSpPr>
              <p:nvPr userDrawn="1"/>
            </p:nvSpPr>
            <p:spPr bwMode="auto">
              <a:xfrm>
                <a:off x="170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1" name="Rectangle 95"/>
              <p:cNvSpPr>
                <a:spLocks noChangeArrowheads="1"/>
              </p:cNvSpPr>
              <p:nvPr userDrawn="1"/>
            </p:nvSpPr>
            <p:spPr bwMode="auto">
              <a:xfrm>
                <a:off x="170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2" name="Rectangle 96"/>
              <p:cNvSpPr>
                <a:spLocks noChangeArrowheads="1"/>
              </p:cNvSpPr>
              <p:nvPr userDrawn="1"/>
            </p:nvSpPr>
            <p:spPr bwMode="auto">
              <a:xfrm>
                <a:off x="170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3" name="Rectangle 97"/>
              <p:cNvSpPr>
                <a:spLocks noChangeArrowheads="1"/>
              </p:cNvSpPr>
              <p:nvPr userDrawn="1"/>
            </p:nvSpPr>
            <p:spPr bwMode="auto">
              <a:xfrm>
                <a:off x="170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4" name="Rectangle 98"/>
              <p:cNvSpPr>
                <a:spLocks noChangeArrowheads="1"/>
              </p:cNvSpPr>
              <p:nvPr userDrawn="1"/>
            </p:nvSpPr>
            <p:spPr bwMode="auto">
              <a:xfrm>
                <a:off x="170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5" name="Rectangle 99"/>
              <p:cNvSpPr>
                <a:spLocks noChangeArrowheads="1"/>
              </p:cNvSpPr>
              <p:nvPr userDrawn="1"/>
            </p:nvSpPr>
            <p:spPr bwMode="auto">
              <a:xfrm>
                <a:off x="170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6" name="Rectangle 100"/>
              <p:cNvSpPr>
                <a:spLocks noChangeArrowheads="1"/>
              </p:cNvSpPr>
              <p:nvPr userDrawn="1"/>
            </p:nvSpPr>
            <p:spPr bwMode="auto">
              <a:xfrm>
                <a:off x="1791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7" name="Rectangle 101"/>
              <p:cNvSpPr>
                <a:spLocks noChangeArrowheads="1"/>
              </p:cNvSpPr>
              <p:nvPr userDrawn="1"/>
            </p:nvSpPr>
            <p:spPr bwMode="auto">
              <a:xfrm>
                <a:off x="1791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8" name="Rectangle 102"/>
              <p:cNvSpPr>
                <a:spLocks noChangeArrowheads="1"/>
              </p:cNvSpPr>
              <p:nvPr userDrawn="1"/>
            </p:nvSpPr>
            <p:spPr bwMode="auto">
              <a:xfrm>
                <a:off x="1791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199" name="Rectangle 103"/>
              <p:cNvSpPr>
                <a:spLocks noChangeArrowheads="1"/>
              </p:cNvSpPr>
              <p:nvPr userDrawn="1"/>
            </p:nvSpPr>
            <p:spPr bwMode="auto">
              <a:xfrm>
                <a:off x="1791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0" name="Rectangle 104"/>
              <p:cNvSpPr>
                <a:spLocks noChangeArrowheads="1"/>
              </p:cNvSpPr>
              <p:nvPr userDrawn="1"/>
            </p:nvSpPr>
            <p:spPr bwMode="auto">
              <a:xfrm>
                <a:off x="1791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1" name="Rectangle 105"/>
              <p:cNvSpPr>
                <a:spLocks noChangeArrowheads="1"/>
              </p:cNvSpPr>
              <p:nvPr userDrawn="1"/>
            </p:nvSpPr>
            <p:spPr bwMode="auto">
              <a:xfrm>
                <a:off x="1791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2" name="Rectangle 106"/>
              <p:cNvSpPr>
                <a:spLocks noChangeArrowheads="1"/>
              </p:cNvSpPr>
              <p:nvPr userDrawn="1"/>
            </p:nvSpPr>
            <p:spPr bwMode="auto">
              <a:xfrm>
                <a:off x="1791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3" name="Rectangle 107"/>
              <p:cNvSpPr>
                <a:spLocks noChangeArrowheads="1"/>
              </p:cNvSpPr>
              <p:nvPr userDrawn="1"/>
            </p:nvSpPr>
            <p:spPr bwMode="auto">
              <a:xfrm>
                <a:off x="1882" y="255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4" name="Rectangle 108"/>
              <p:cNvSpPr>
                <a:spLocks noChangeArrowheads="1"/>
              </p:cNvSpPr>
              <p:nvPr userDrawn="1"/>
            </p:nvSpPr>
            <p:spPr bwMode="auto">
              <a:xfrm>
                <a:off x="1882" y="34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5" name="Rectangle 109"/>
              <p:cNvSpPr>
                <a:spLocks noChangeArrowheads="1"/>
              </p:cNvSpPr>
              <p:nvPr userDrawn="1"/>
            </p:nvSpPr>
            <p:spPr bwMode="auto">
              <a:xfrm>
                <a:off x="1882" y="436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6" name="Rectangle 110"/>
              <p:cNvSpPr>
                <a:spLocks noChangeArrowheads="1"/>
              </p:cNvSpPr>
              <p:nvPr userDrawn="1"/>
            </p:nvSpPr>
            <p:spPr bwMode="auto">
              <a:xfrm>
                <a:off x="1882" y="527"/>
                <a:ext cx="92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7" name="Rectangle 111"/>
              <p:cNvSpPr>
                <a:spLocks noChangeArrowheads="1"/>
              </p:cNvSpPr>
              <p:nvPr userDrawn="1"/>
            </p:nvSpPr>
            <p:spPr bwMode="auto">
              <a:xfrm>
                <a:off x="1882" y="618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8" name="Rectangle 112"/>
              <p:cNvSpPr>
                <a:spLocks noChangeArrowheads="1"/>
              </p:cNvSpPr>
              <p:nvPr userDrawn="1"/>
            </p:nvSpPr>
            <p:spPr bwMode="auto">
              <a:xfrm>
                <a:off x="1882" y="70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09" name="Rectangle 113"/>
              <p:cNvSpPr>
                <a:spLocks noChangeArrowheads="1"/>
              </p:cNvSpPr>
              <p:nvPr userDrawn="1"/>
            </p:nvSpPr>
            <p:spPr bwMode="auto">
              <a:xfrm>
                <a:off x="1882" y="799"/>
                <a:ext cx="92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0" name="Rectangle 114"/>
              <p:cNvSpPr>
                <a:spLocks noChangeArrowheads="1"/>
              </p:cNvSpPr>
              <p:nvPr userDrawn="1"/>
            </p:nvSpPr>
            <p:spPr bwMode="auto">
              <a:xfrm>
                <a:off x="1973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1" name="Rectangle 115"/>
              <p:cNvSpPr>
                <a:spLocks noChangeArrowheads="1"/>
              </p:cNvSpPr>
              <p:nvPr userDrawn="1"/>
            </p:nvSpPr>
            <p:spPr bwMode="auto">
              <a:xfrm>
                <a:off x="1973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2" name="Rectangle 116"/>
              <p:cNvSpPr>
                <a:spLocks noChangeArrowheads="1"/>
              </p:cNvSpPr>
              <p:nvPr userDrawn="1"/>
            </p:nvSpPr>
            <p:spPr bwMode="auto">
              <a:xfrm>
                <a:off x="1973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3" name="Rectangle 117"/>
              <p:cNvSpPr>
                <a:spLocks noChangeArrowheads="1"/>
              </p:cNvSpPr>
              <p:nvPr userDrawn="1"/>
            </p:nvSpPr>
            <p:spPr bwMode="auto">
              <a:xfrm>
                <a:off x="1973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4" name="Rectangle 118"/>
              <p:cNvSpPr>
                <a:spLocks noChangeArrowheads="1"/>
              </p:cNvSpPr>
              <p:nvPr userDrawn="1"/>
            </p:nvSpPr>
            <p:spPr bwMode="auto">
              <a:xfrm>
                <a:off x="1973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5" name="Rectangle 119"/>
              <p:cNvSpPr>
                <a:spLocks noChangeArrowheads="1"/>
              </p:cNvSpPr>
              <p:nvPr userDrawn="1"/>
            </p:nvSpPr>
            <p:spPr bwMode="auto">
              <a:xfrm>
                <a:off x="1973" y="709"/>
                <a:ext cx="91" cy="91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6" name="Rectangle 120"/>
              <p:cNvSpPr>
                <a:spLocks noChangeArrowheads="1"/>
              </p:cNvSpPr>
              <p:nvPr userDrawn="1"/>
            </p:nvSpPr>
            <p:spPr bwMode="auto">
              <a:xfrm>
                <a:off x="1973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7" name="Rectangle 121"/>
              <p:cNvSpPr>
                <a:spLocks noChangeArrowheads="1"/>
              </p:cNvSpPr>
              <p:nvPr userDrawn="1"/>
            </p:nvSpPr>
            <p:spPr bwMode="auto">
              <a:xfrm>
                <a:off x="206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8" name="Rectangle 122"/>
              <p:cNvSpPr>
                <a:spLocks noChangeArrowheads="1"/>
              </p:cNvSpPr>
              <p:nvPr userDrawn="1"/>
            </p:nvSpPr>
            <p:spPr bwMode="auto">
              <a:xfrm>
                <a:off x="206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19" name="Rectangle 123"/>
              <p:cNvSpPr>
                <a:spLocks noChangeArrowheads="1"/>
              </p:cNvSpPr>
              <p:nvPr userDrawn="1"/>
            </p:nvSpPr>
            <p:spPr bwMode="auto">
              <a:xfrm>
                <a:off x="206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0" name="Rectangle 124"/>
              <p:cNvSpPr>
                <a:spLocks noChangeArrowheads="1"/>
              </p:cNvSpPr>
              <p:nvPr userDrawn="1"/>
            </p:nvSpPr>
            <p:spPr bwMode="auto">
              <a:xfrm>
                <a:off x="206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1" name="Rectangle 125"/>
              <p:cNvSpPr>
                <a:spLocks noChangeArrowheads="1"/>
              </p:cNvSpPr>
              <p:nvPr userDrawn="1"/>
            </p:nvSpPr>
            <p:spPr bwMode="auto">
              <a:xfrm>
                <a:off x="206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2" name="Rectangle 126"/>
              <p:cNvSpPr>
                <a:spLocks noChangeArrowheads="1"/>
              </p:cNvSpPr>
              <p:nvPr userDrawn="1"/>
            </p:nvSpPr>
            <p:spPr bwMode="auto">
              <a:xfrm>
                <a:off x="206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3" name="Rectangle 127"/>
              <p:cNvSpPr>
                <a:spLocks noChangeArrowheads="1"/>
              </p:cNvSpPr>
              <p:nvPr userDrawn="1"/>
            </p:nvSpPr>
            <p:spPr bwMode="auto">
              <a:xfrm>
                <a:off x="206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4" name="Rectangle 128"/>
              <p:cNvSpPr>
                <a:spLocks noChangeArrowheads="1"/>
              </p:cNvSpPr>
              <p:nvPr userDrawn="1"/>
            </p:nvSpPr>
            <p:spPr bwMode="auto">
              <a:xfrm>
                <a:off x="2154" y="255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5" name="Rectangle 129"/>
              <p:cNvSpPr>
                <a:spLocks noChangeArrowheads="1"/>
              </p:cNvSpPr>
              <p:nvPr userDrawn="1"/>
            </p:nvSpPr>
            <p:spPr bwMode="auto">
              <a:xfrm>
                <a:off x="2154" y="34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6" name="Rectangle 130"/>
              <p:cNvSpPr>
                <a:spLocks noChangeArrowheads="1"/>
              </p:cNvSpPr>
              <p:nvPr userDrawn="1"/>
            </p:nvSpPr>
            <p:spPr bwMode="auto">
              <a:xfrm>
                <a:off x="2154" y="436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7" name="Rectangle 131"/>
              <p:cNvSpPr>
                <a:spLocks noChangeArrowheads="1"/>
              </p:cNvSpPr>
              <p:nvPr userDrawn="1"/>
            </p:nvSpPr>
            <p:spPr bwMode="auto">
              <a:xfrm>
                <a:off x="2154" y="527"/>
                <a:ext cx="91" cy="9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8" name="Rectangle 132"/>
              <p:cNvSpPr>
                <a:spLocks noChangeArrowheads="1"/>
              </p:cNvSpPr>
              <p:nvPr userDrawn="1"/>
            </p:nvSpPr>
            <p:spPr bwMode="auto">
              <a:xfrm>
                <a:off x="2154" y="618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29" name="Rectangle 133"/>
              <p:cNvSpPr>
                <a:spLocks noChangeArrowheads="1"/>
              </p:cNvSpPr>
              <p:nvPr userDrawn="1"/>
            </p:nvSpPr>
            <p:spPr bwMode="auto">
              <a:xfrm>
                <a:off x="2154" y="70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  <p:sp>
            <p:nvSpPr>
              <p:cNvPr id="4230" name="Rectangle 134"/>
              <p:cNvSpPr>
                <a:spLocks noChangeArrowheads="1"/>
              </p:cNvSpPr>
              <p:nvPr userDrawn="1"/>
            </p:nvSpPr>
            <p:spPr bwMode="auto">
              <a:xfrm>
                <a:off x="2154" y="799"/>
                <a:ext cx="91" cy="91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l">
                  <a:defRPr/>
                </a:pPr>
                <a:endParaRPr lang="zh-TW" altLang="en-US"/>
              </a:p>
            </p:txBody>
          </p:sp>
        </p:grpSp>
      </p:grpSp>
      <p:grpSp>
        <p:nvGrpSpPr>
          <p:cNvPr id="1030" name="Group 135"/>
          <p:cNvGrpSpPr>
            <a:grpSpLocks/>
          </p:cNvGrpSpPr>
          <p:nvPr userDrawn="1"/>
        </p:nvGrpSpPr>
        <p:grpSpPr bwMode="auto">
          <a:xfrm>
            <a:off x="127000" y="692150"/>
            <a:ext cx="8882063" cy="547688"/>
            <a:chOff x="80" y="1847"/>
            <a:chExt cx="5595" cy="345"/>
          </a:xfrm>
        </p:grpSpPr>
        <p:sp>
          <p:nvSpPr>
            <p:cNvPr id="4232" name="Rectangle 136"/>
            <p:cNvSpPr>
              <a:spLocks noChangeArrowheads="1"/>
            </p:cNvSpPr>
            <p:nvPr userDrawn="1"/>
          </p:nvSpPr>
          <p:spPr bwMode="ltGray">
            <a:xfrm>
              <a:off x="341" y="2013"/>
              <a:ext cx="266" cy="1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 userDrawn="1"/>
          </p:nvSpPr>
          <p:spPr bwMode="ltGray">
            <a:xfrm>
              <a:off x="574" y="2013"/>
              <a:ext cx="232" cy="179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 userDrawn="1"/>
          </p:nvSpPr>
          <p:spPr bwMode="ltGray">
            <a:xfrm>
              <a:off x="80" y="1847"/>
              <a:ext cx="353" cy="21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zh-TW" sz="2400" i="0">
                <a:latin typeface="Arial" charset="0"/>
                <a:ea typeface="標楷體" pitchFamily="65" charset="-12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  <p:sldLayoutId id="2147485074" r:id="rId11"/>
    <p:sldLayoutId id="2147485075" r:id="rId12"/>
    <p:sldLayoutId id="214748507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n"/>
        <a:defRPr kumimoji="1" sz="3200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Ø"/>
        <a:defRPr kumimoji="1" sz="2800">
          <a:solidFill>
            <a:srgbClr val="993300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ü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3300"/>
        </a:buClr>
        <a:buSzPct val="60000"/>
        <a:buFont typeface="Wingdings" pitchFamily="2" charset="2"/>
        <a:buChar char="l"/>
        <a:defRPr kumimoji="1" sz="2000">
          <a:solidFill>
            <a:srgbClr val="0000C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000">
          <a:solidFill>
            <a:srgbClr val="0000CC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5.emf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.emf"/><Relationship Id="rId10" Type="http://schemas.openxmlformats.org/officeDocument/2006/relationships/image" Target="../media/image30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cid:ii_jrkj0asp1" TargetMode="External"/><Relationship Id="rId3" Type="http://schemas.openxmlformats.org/officeDocument/2006/relationships/image" Target="../media/image36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cid:ii_jrkiyczv0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1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13" Type="http://schemas.openxmlformats.org/officeDocument/2006/relationships/image" Target="../media/image390.png"/><Relationship Id="rId3" Type="http://schemas.openxmlformats.org/officeDocument/2006/relationships/image" Target="../media/image280.png"/><Relationship Id="rId7" Type="http://schemas.openxmlformats.org/officeDocument/2006/relationships/image" Target="../media/image330.png"/><Relationship Id="rId12" Type="http://schemas.openxmlformats.org/officeDocument/2006/relationships/image" Target="../media/image38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370.png"/><Relationship Id="rId5" Type="http://schemas.openxmlformats.org/officeDocument/2006/relationships/image" Target="../media/image310.png"/><Relationship Id="rId15" Type="http://schemas.openxmlformats.org/officeDocument/2006/relationships/image" Target="../media/image410.png"/><Relationship Id="rId10" Type="http://schemas.openxmlformats.org/officeDocument/2006/relationships/image" Target="../media/image360.png"/><Relationship Id="rId4" Type="http://schemas.openxmlformats.org/officeDocument/2006/relationships/image" Target="../media/image300.png"/><Relationship Id="rId9" Type="http://schemas.openxmlformats.org/officeDocument/2006/relationships/image" Target="../media/image350.png"/><Relationship Id="rId14" Type="http://schemas.openxmlformats.org/officeDocument/2006/relationships/image" Target="../media/image40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3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430.png"/><Relationship Id="rId7" Type="http://schemas.openxmlformats.org/officeDocument/2006/relationships/image" Target="../media/image490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0.png"/><Relationship Id="rId11" Type="http://schemas.openxmlformats.org/officeDocument/2006/relationships/image" Target="../media/image53.png"/><Relationship Id="rId5" Type="http://schemas.openxmlformats.org/officeDocument/2006/relationships/image" Target="../media/image451.png"/><Relationship Id="rId10" Type="http://schemas.openxmlformats.org/officeDocument/2006/relationships/image" Target="../media/image52.png"/><Relationship Id="rId4" Type="http://schemas.openxmlformats.org/officeDocument/2006/relationships/image" Target="../media/image441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430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33375"/>
            <a:ext cx="9144000" cy="2951163"/>
          </a:xfrm>
        </p:spPr>
        <p:txBody>
          <a:bodyPr lIns="0" rIns="0"/>
          <a:lstStyle/>
          <a:p>
            <a:pPr algn="ctr" eaLnBrk="1" hangingPunct="1">
              <a:defRPr/>
            </a:pP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Residue Codes</a:t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CORDIC</a:t>
            </a:r>
            <a:b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TW" sz="48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Neural Network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1163"/>
            <a:ext cx="6400800" cy="18716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zh-TW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err="1" smtClean="0"/>
              <a:t>Tsung</a:t>
            </a:r>
            <a:r>
              <a:rPr lang="en-US" altLang="zh-TW" sz="2400" dirty="0" smtClean="0"/>
              <a:t>-Chu Huang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2019/04/06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 dirty="0" smtClean="0"/>
              <a:t>VTTF@NCHU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Garner’s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052736"/>
                <a:ext cx="9001125" cy="5471889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Diamond conjectured </a:t>
                </a:r>
                <a:r>
                  <a:rPr lang="en-US" altLang="zh-TW" sz="2400" b="1" dirty="0">
                    <a:solidFill>
                      <a:srgbClr val="0000FF"/>
                    </a:solidFill>
                  </a:rPr>
                  <a:t>the form 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for arithmetic should be </a:t>
                </a:r>
                <a:r>
                  <a:rPr lang="en-US" altLang="zh-TW" sz="2400" b="1" i="1" dirty="0" err="1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an+b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b="1" dirty="0">
                    <a:solidFill>
                      <a:srgbClr val="0000FF"/>
                    </a:solidFill>
                  </a:rPr>
                  <a:t>in 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1955 </a:t>
                </a:r>
                <a:r>
                  <a:rPr lang="en-US" altLang="zh-TW" sz="2400" b="1" baseline="30000" dirty="0" smtClean="0">
                    <a:solidFill>
                      <a:srgbClr val="0000FF"/>
                    </a:solidFill>
                  </a:rPr>
                  <a:t>[2]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.</a:t>
                </a:r>
                <a:endParaRPr lang="en-US" altLang="zh-TW" sz="2400" b="1" dirty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b="1" dirty="0">
                    <a:solidFill>
                      <a:srgbClr val="0000FF"/>
                    </a:solidFill>
                  </a:rPr>
                  <a:t>Garner classified residue-related codes into</a:t>
                </a: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000" b="1" dirty="0" err="1" smtClean="0">
                    <a:solidFill>
                      <a:srgbClr val="0000FF"/>
                    </a:solidFill>
                  </a:rPr>
                  <a:t>Nonseparate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codes: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𝒂𝒏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sup>
                    </m:sSup>
                  </m:oMath>
                </a14:m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marL="457200" lvl="1" indent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Separate codes: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𝒒𝒎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TW" sz="20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sup>
                    </m:sSup>
                  </m:oMath>
                </a14:m>
                <a:endParaRPr lang="en-US" altLang="zh-TW" sz="2000" b="1" dirty="0" smtClean="0">
                  <a:solidFill>
                    <a:srgbClr val="660033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Include RNS</a:t>
                </a: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marL="719138" lvl="1" indent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 )</a:t>
                </a:r>
                <a:r>
                  <a:rPr lang="en-US" altLang="zh-TW" sz="2000" b="1" i="1" baseline="-25000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 means 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000" b="1" i="1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m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 eaLnBrk="1" hangingPunct="1">
                  <a:lnSpc>
                    <a:spcPct val="90000"/>
                  </a:lnSpc>
                  <a:spcBef>
                    <a:spcPts val="0"/>
                  </a:spcBef>
                  <a:buNone/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052736"/>
                <a:ext cx="9001125" cy="5471889"/>
              </a:xfrm>
              <a:blipFill>
                <a:blip r:embed="rId3"/>
                <a:stretch>
                  <a:fillRect l="-880" t="-1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0" y="5715833"/>
            <a:ext cx="9144000" cy="1169551"/>
            <a:chOff x="107504" y="5517232"/>
            <a:chExt cx="8836471" cy="1169551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517232"/>
              <a:ext cx="88364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[2]</a:t>
              </a:r>
              <a:r>
                <a:rPr lang="en-US" altLang="zh-TW" sz="1400" i="0" dirty="0">
                  <a:latin typeface="+mj-lt"/>
                </a:rPr>
                <a:t>	J. M. Diamond, “Checking codes for digital computers,” IRE Correspondence, vol. 43, pp.487-488, Apr. 1955.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[3]	H. L. Garner, "The residue number system," IRE Trans. Electronic Computers. vol. EC-8, pp.140-147, June 1959.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</a:t>
              </a:r>
              <a:r>
                <a:rPr lang="en-US" altLang="zh-TW" sz="1400" i="0" dirty="0">
                  <a:latin typeface="+mj-lt"/>
                </a:rPr>
                <a:t>4</a:t>
              </a:r>
              <a:r>
                <a:rPr lang="en-US" altLang="zh-TW" sz="1400" i="0" dirty="0" smtClean="0">
                  <a:latin typeface="+mj-lt"/>
                </a:rPr>
                <a:t>]</a:t>
              </a:r>
              <a:r>
                <a:rPr lang="en-US" altLang="zh-TW" sz="1400" i="0" dirty="0">
                  <a:latin typeface="+mj-lt"/>
                </a:rPr>
                <a:t>	</a:t>
              </a:r>
              <a:r>
                <a:rPr lang="en-US" altLang="zh-TW" sz="1400" i="0" dirty="0" smtClean="0">
                  <a:latin typeface="+mj-lt"/>
                </a:rPr>
                <a:t>H. L. Garner, </a:t>
              </a:r>
              <a:r>
                <a:rPr lang="en-US" altLang="zh-TW" sz="1400" i="0" dirty="0">
                  <a:latin typeface="+mj-lt"/>
                </a:rPr>
                <a:t>"Error codes for arithmetic operations," </a:t>
              </a:r>
              <a:r>
                <a:rPr lang="en-US" altLang="zh-TW" sz="1400" i="0" dirty="0" smtClean="0">
                  <a:latin typeface="+mj-lt"/>
                </a:rPr>
                <a:t>IEEE </a:t>
              </a:r>
              <a:r>
                <a:rPr lang="en-US" altLang="zh-TW" sz="1400" i="0" dirty="0">
                  <a:latin typeface="+mj-lt"/>
                </a:rPr>
                <a:t>Trans. Electronic Computers, vol. EC-15, pp. 763-770, </a:t>
              </a:r>
              <a:r>
                <a:rPr lang="en-US" altLang="zh-TW" sz="1400" i="0" dirty="0" smtClean="0">
                  <a:latin typeface="+mj-lt"/>
                </a:rPr>
                <a:t>Oct. </a:t>
              </a:r>
              <a:r>
                <a:rPr lang="en-US" altLang="zh-TW" sz="1400" i="0" dirty="0">
                  <a:latin typeface="+mj-lt"/>
                </a:rPr>
                <a:t>1966.</a:t>
              </a: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534" y="3429000"/>
            <a:ext cx="4125930" cy="239733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666" y="1988840"/>
            <a:ext cx="4361830" cy="15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Brown’s AN Codes for Adders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96752"/>
                <a:ext cx="9001125" cy="5327873"/>
              </a:xfrm>
            </p:spPr>
            <p:txBody>
              <a:bodyPr/>
              <a:lstStyle/>
              <a:p>
                <a:pPr eaLnBrk="1" hangingPunct="1">
                  <a:spcBef>
                    <a:spcPts val="5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Brown proved ranges for SED and SEC in 1960</a:t>
                </a:r>
                <a:r>
                  <a:rPr lang="en-US" altLang="zh-TW" sz="2400" b="1" baseline="30000" dirty="0" smtClean="0">
                    <a:solidFill>
                      <a:srgbClr val="0000FF"/>
                    </a:solidFill>
                  </a:rPr>
                  <a:t>[5]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eaLnBrk="1" hangingPunct="1">
                  <a:spcBef>
                    <a:spcPts val="5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AN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𝑨𝑵</m:t>
                        </m:r>
                      </m:sub>
                    </m:sSub>
                    <m:d>
                      <m:d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5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SED: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𝒐𝒅𝒅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≠±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⟹∀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5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SEC: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𝒐𝒅𝒅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≠±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, and </a:t>
                </a:r>
              </a:p>
              <a:p>
                <a:pPr marL="400050" lvl="1" indent="0" eaLnBrk="1" hangingPunct="1">
                  <a:spcBef>
                    <a:spcPts val="5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&lt;(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altLang="zh-TW" sz="2400" b="0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p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TW" sz="24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d>
                      <m:d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TW" sz="24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500"/>
                  </a:spcBef>
                </a:pPr>
                <a:r>
                  <a:rPr lang="en-US" altLang="zh-TW" sz="2400" dirty="0" smtClean="0">
                    <a:solidFill>
                      <a:schemeClr val="tx1"/>
                    </a:solidFill>
                  </a:rPr>
                  <a:t>Example: </a:t>
                </a:r>
                <a:r>
                  <a:rPr lang="en-US" altLang="zh-TW" sz="2400" b="1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71n</a:t>
                </a:r>
                <a:r>
                  <a:rPr lang="en-US" altLang="zh-TW" sz="2400" dirty="0" smtClean="0">
                    <a:solidFill>
                      <a:schemeClr val="tx1"/>
                    </a:solidFill>
                  </a:rPr>
                  <a:t> Codes for r=2, b=0, L=35</a:t>
                </a:r>
              </a:p>
              <a:p>
                <a:pPr lvl="1" indent="-342900" eaLnBrk="1" hangingPunct="1">
                  <a:spcBef>
                    <a:spcPts val="500"/>
                  </a:spcBef>
                </a:pPr>
                <a:r>
                  <a:rPr lang="en-US" altLang="zh-TW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TW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zh-TW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= 71</a:t>
                </a:r>
                <a:r>
                  <a:rPr lang="en-US" altLang="zh-TW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altLang="zh-TW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with minimum error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𝑚𝑖𝑛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35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−1=</m:t>
                    </m:r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altLang="zh-TW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have 483,939,977 integers. The redundancy is only 6.15 bits.</a:t>
                </a:r>
              </a:p>
              <a:p>
                <a:pPr lvl="1" indent="-342900" eaLnBrk="1" hangingPunct="1">
                  <a:spcBef>
                    <a:spcPts val="500"/>
                  </a:spcBef>
                </a:pPr>
                <a:r>
                  <a:rPr lang="en-US" altLang="zh-TW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arithmetic operating result an=7,132 is with single bit error, we have error = 7,132 % 71 = 32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altLang="zh-TW" sz="2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corrected result will be 7,100/71 = 100.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96752"/>
                <a:ext cx="9001125" cy="5327873"/>
              </a:xfrm>
              <a:blipFill>
                <a:blip r:embed="rId3"/>
                <a:stretch>
                  <a:fillRect l="-880" t="-801" r="-5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0" y="5715253"/>
            <a:ext cx="9144000" cy="738664"/>
            <a:chOff x="107504" y="5517232"/>
            <a:chExt cx="8836471" cy="738664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517232"/>
              <a:ext cx="88364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[5]	D</a:t>
              </a:r>
              <a:r>
                <a:rPr lang="en-US" altLang="zh-TW" sz="1400" i="0" dirty="0">
                  <a:latin typeface="+mj-lt"/>
                </a:rPr>
                <a:t>. T. Brown, "Error detecting and correcting binary codes for arithmetic operations," IRE Trans. Electronic Computers, vol. EC-9, pp. 333-337, September 1960</a:t>
              </a:r>
              <a:r>
                <a:rPr lang="en-US" altLang="zh-TW" sz="1400" i="0" dirty="0" smtClean="0">
                  <a:latin typeface="+mj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[6]</a:t>
              </a:r>
              <a:r>
                <a:rPr lang="en-US" altLang="zh-TW" sz="1400" i="0" dirty="0">
                  <a:latin typeface="+mj-lt"/>
                </a:rPr>
                <a:t>	</a:t>
              </a:r>
              <a:r>
                <a:rPr lang="en-US" altLang="zh-TW" sz="1400" i="0" dirty="0" smtClean="0">
                  <a:latin typeface="+mj-lt"/>
                </a:rPr>
                <a:t>W</a:t>
              </a:r>
              <a:r>
                <a:rPr lang="en-US" altLang="zh-TW" sz="1400" i="0" dirty="0">
                  <a:latin typeface="+mj-lt"/>
                </a:rPr>
                <a:t>. W. Peterson, Error-Correcting Codes. New York: Wiley, and Cambridge, Mass.: M.I.T. Press, 1961</a:t>
              </a: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6289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Mandelbaum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-Barrows </a:t>
            </a:r>
            <a:r>
              <a:rPr lang="en-US" altLang="zh-TW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Codes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226325"/>
                <a:ext cx="9001125" cy="5298300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A cyclic AN codes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Let radix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bound B=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𝒔𝑳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</a:t>
                </a:r>
                <a:endParaRPr lang="en-US" altLang="zh-TW" sz="2000" b="1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marL="358775" indent="0" eaLnBrk="1" hangingPunct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is prime,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𝒂𝒑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and </a:t>
                </a:r>
              </a:p>
              <a:p>
                <a:pPr marL="358775" indent="0" eaLnBrk="1" hangingPunct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TW" sz="2000" b="1" i="1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can represented</a:t>
                </a:r>
              </a:p>
              <a:p>
                <a:pPr marL="358775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𝐬𝐋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  <m:sub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and split into s </a:t>
                </a:r>
              </a:p>
              <a:p>
                <a:pPr marL="358775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segments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p>
                      <m:sSupPr>
                        <m:ctrlP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𝑳𝒊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 then</a:t>
                </a:r>
              </a:p>
              <a:p>
                <a:pPr marL="269875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𝐢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𝐬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𝒎𝒐𝒅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marL="269875" indent="0" eaLnBrk="1" hangingPunct="1">
                  <a:spcBef>
                    <a:spcPts val="0"/>
                  </a:spcBef>
                  <a:buNone/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If s=2, the residue</a:t>
                </a:r>
              </a:p>
              <a:p>
                <a:pPr marL="358775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generator will be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226325"/>
                <a:ext cx="9001125" cy="5298300"/>
              </a:xfrm>
              <a:blipFill>
                <a:blip r:embed="rId4"/>
                <a:stretch>
                  <a:fillRect l="-609" t="-4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0" y="5949280"/>
            <a:ext cx="9144000" cy="954107"/>
            <a:chOff x="107504" y="5499229"/>
            <a:chExt cx="8836471" cy="954107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499229"/>
              <a:ext cx="88364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[7]	D</a:t>
              </a:r>
              <a:r>
                <a:rPr lang="en-US" altLang="zh-TW" sz="1400" i="0" dirty="0">
                  <a:latin typeface="+mj-lt"/>
                </a:rPr>
                <a:t>. </a:t>
              </a:r>
              <a:r>
                <a:rPr lang="en-US" altLang="zh-TW" sz="1400" i="0" dirty="0" err="1">
                  <a:latin typeface="+mj-lt"/>
                </a:rPr>
                <a:t>Mandelbaum</a:t>
              </a:r>
              <a:r>
                <a:rPr lang="en-US" altLang="zh-TW" sz="1400" i="0" dirty="0">
                  <a:latin typeface="+mj-lt"/>
                </a:rPr>
                <a:t>, "Arithmetic codes with large distance," IEEE Trans. Information Theory, vol. IT-13, pp. 237-242, April 1967.</a:t>
              </a:r>
              <a:endParaRPr lang="en-US" altLang="zh-TW" sz="1400" i="0" dirty="0" smtClean="0">
                <a:latin typeface="+mj-lt"/>
              </a:endParaRP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[8]	</a:t>
              </a:r>
              <a:r>
                <a:rPr lang="en-US" altLang="zh-TW" sz="1400" i="0" dirty="0">
                  <a:latin typeface="+mj-lt"/>
                </a:rPr>
                <a:t>Massey, J. L. and Garcia, O. N.: Error-correcting codes in computer arithmetic. In: Advances in Information Systems Science, Vol. 4, Ch. 5. (Edited by J. T. Ton). New York: Plenum Press, 1972.</a:t>
              </a: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84785"/>
            <a:ext cx="4101205" cy="1460996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3166075" y="1484784"/>
            <a:ext cx="1693957" cy="1362312"/>
            <a:chOff x="6550451" y="1437200"/>
            <a:chExt cx="1693957" cy="1362312"/>
          </a:xfrm>
        </p:grpSpPr>
        <p:sp>
          <p:nvSpPr>
            <p:cNvPr id="6" name="文字方塊 5"/>
            <p:cNvSpPr txBox="1"/>
            <p:nvPr/>
          </p:nvSpPr>
          <p:spPr>
            <a:xfrm>
              <a:off x="7020272" y="201186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zh-TW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550451" y="1437200"/>
              <a:ext cx="1626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B-1=</a:t>
              </a:r>
              <a:r>
                <a:rPr lang="en-US" altLang="zh-TW" b="1" dirty="0" err="1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ap</a:t>
              </a:r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=2</a:t>
              </a:r>
              <a:r>
                <a:rPr lang="en-US" altLang="zh-TW" b="1" baseline="30000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endParaRPr lang="zh-TW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812360" y="2060848"/>
              <a:ext cx="364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/p</a:t>
              </a:r>
              <a:endParaRPr lang="zh-TW" altLang="en-US" b="1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951515" y="2430180"/>
              <a:ext cx="12928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b="1" i="0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mod 2</a:t>
              </a:r>
              <a:r>
                <a:rPr lang="en-US" altLang="zh-TW" b="1" baseline="30000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en-US" altLang="zh-TW" b="1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-1</a:t>
              </a:r>
              <a:r>
                <a:rPr lang="en-US" altLang="zh-TW" b="1" i="0" dirty="0" smtClean="0">
                  <a:solidFill>
                    <a:srgbClr val="6600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zh-TW" altLang="en-US" b="1" i="0" dirty="0">
                <a:solidFill>
                  <a:srgbClr val="66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446981" y="1484784"/>
            <a:ext cx="2509395" cy="1368152"/>
            <a:chOff x="5220072" y="3341155"/>
            <a:chExt cx="2509395" cy="1368152"/>
          </a:xfrm>
        </p:grpSpPr>
        <p:sp>
          <p:nvSpPr>
            <p:cNvPr id="22" name="手繪多邊形 21"/>
            <p:cNvSpPr/>
            <p:nvPr/>
          </p:nvSpPr>
          <p:spPr bwMode="auto">
            <a:xfrm>
              <a:off x="6205491" y="3520306"/>
              <a:ext cx="454741" cy="1009850"/>
            </a:xfrm>
            <a:custGeom>
              <a:avLst/>
              <a:gdLst>
                <a:gd name="connsiteX0" fmla="*/ 227371 w 454741"/>
                <a:gd name="connsiteY0" fmla="*/ 0 h 1009850"/>
                <a:gd name="connsiteX1" fmla="*/ 253225 w 454741"/>
                <a:gd name="connsiteY1" fmla="*/ 21210 h 1009850"/>
                <a:gd name="connsiteX2" fmla="*/ 454741 w 454741"/>
                <a:gd name="connsiteY2" fmla="*/ 504925 h 1009850"/>
                <a:gd name="connsiteX3" fmla="*/ 253225 w 454741"/>
                <a:gd name="connsiteY3" fmla="*/ 988640 h 1009850"/>
                <a:gd name="connsiteX4" fmla="*/ 227371 w 454741"/>
                <a:gd name="connsiteY4" fmla="*/ 1009850 h 1009850"/>
                <a:gd name="connsiteX5" fmla="*/ 201516 w 454741"/>
                <a:gd name="connsiteY5" fmla="*/ 988640 h 1009850"/>
                <a:gd name="connsiteX6" fmla="*/ 0 w 454741"/>
                <a:gd name="connsiteY6" fmla="*/ 504925 h 1009850"/>
                <a:gd name="connsiteX7" fmla="*/ 201516 w 454741"/>
                <a:gd name="connsiteY7" fmla="*/ 21210 h 1009850"/>
                <a:gd name="connsiteX8" fmla="*/ 227371 w 454741"/>
                <a:gd name="connsiteY8" fmla="*/ 0 h 1009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4741" h="1009850">
                  <a:moveTo>
                    <a:pt x="227371" y="0"/>
                  </a:moveTo>
                  <a:lnTo>
                    <a:pt x="253225" y="21210"/>
                  </a:lnTo>
                  <a:cubicBezTo>
                    <a:pt x="377732" y="145004"/>
                    <a:pt x="454741" y="316023"/>
                    <a:pt x="454741" y="504925"/>
                  </a:cubicBezTo>
                  <a:cubicBezTo>
                    <a:pt x="454741" y="693828"/>
                    <a:pt x="377732" y="864847"/>
                    <a:pt x="253225" y="988640"/>
                  </a:cubicBezTo>
                  <a:lnTo>
                    <a:pt x="227371" y="1009850"/>
                  </a:lnTo>
                  <a:lnTo>
                    <a:pt x="201516" y="988640"/>
                  </a:lnTo>
                  <a:cubicBezTo>
                    <a:pt x="77009" y="864847"/>
                    <a:pt x="0" y="693828"/>
                    <a:pt x="0" y="504925"/>
                  </a:cubicBezTo>
                  <a:cubicBezTo>
                    <a:pt x="0" y="316023"/>
                    <a:pt x="77009" y="145004"/>
                    <a:pt x="201516" y="21210"/>
                  </a:cubicBezTo>
                  <a:lnTo>
                    <a:pt x="227371" y="0"/>
                  </a:lnTo>
                  <a:close/>
                </a:path>
              </a:pathLst>
            </a:cu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1" name="手繪多邊形 20"/>
            <p:cNvSpPr/>
            <p:nvPr/>
          </p:nvSpPr>
          <p:spPr bwMode="auto">
            <a:xfrm>
              <a:off x="5284192" y="3341155"/>
              <a:ext cx="1148670" cy="1368152"/>
            </a:xfrm>
            <a:custGeom>
              <a:avLst/>
              <a:gdLst>
                <a:gd name="connsiteX0" fmla="*/ 688020 w 1148670"/>
                <a:gd name="connsiteY0" fmla="*/ 0 h 1368152"/>
                <a:gd name="connsiteX1" fmla="*/ 1072699 w 1148670"/>
                <a:gd name="connsiteY1" fmla="*/ 116829 h 1368152"/>
                <a:gd name="connsiteX2" fmla="*/ 1148670 w 1148670"/>
                <a:gd name="connsiteY2" fmla="*/ 179151 h 1368152"/>
                <a:gd name="connsiteX3" fmla="*/ 1122815 w 1148670"/>
                <a:gd name="connsiteY3" fmla="*/ 200361 h 1368152"/>
                <a:gd name="connsiteX4" fmla="*/ 921299 w 1148670"/>
                <a:gd name="connsiteY4" fmla="*/ 684076 h 1368152"/>
                <a:gd name="connsiteX5" fmla="*/ 1122815 w 1148670"/>
                <a:gd name="connsiteY5" fmla="*/ 1167791 h 1368152"/>
                <a:gd name="connsiteX6" fmla="*/ 1148670 w 1148670"/>
                <a:gd name="connsiteY6" fmla="*/ 1189001 h 1368152"/>
                <a:gd name="connsiteX7" fmla="*/ 1072699 w 1148670"/>
                <a:gd name="connsiteY7" fmla="*/ 1251323 h 1368152"/>
                <a:gd name="connsiteX8" fmla="*/ 688020 w 1148670"/>
                <a:gd name="connsiteY8" fmla="*/ 1368152 h 1368152"/>
                <a:gd name="connsiteX9" fmla="*/ 0 w 1148670"/>
                <a:gd name="connsiteY9" fmla="*/ 684076 h 1368152"/>
                <a:gd name="connsiteX10" fmla="*/ 688020 w 1148670"/>
                <a:gd name="connsiteY10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8670" h="1368152">
                  <a:moveTo>
                    <a:pt x="688020" y="0"/>
                  </a:moveTo>
                  <a:cubicBezTo>
                    <a:pt x="830514" y="0"/>
                    <a:pt x="962890" y="43069"/>
                    <a:pt x="1072699" y="116829"/>
                  </a:cubicBezTo>
                  <a:lnTo>
                    <a:pt x="1148670" y="179151"/>
                  </a:lnTo>
                  <a:lnTo>
                    <a:pt x="1122815" y="200361"/>
                  </a:lnTo>
                  <a:cubicBezTo>
                    <a:pt x="998308" y="324155"/>
                    <a:pt x="921299" y="495174"/>
                    <a:pt x="921299" y="684076"/>
                  </a:cubicBezTo>
                  <a:cubicBezTo>
                    <a:pt x="921299" y="872979"/>
                    <a:pt x="998308" y="1043998"/>
                    <a:pt x="1122815" y="1167791"/>
                  </a:cubicBezTo>
                  <a:lnTo>
                    <a:pt x="1148670" y="1189001"/>
                  </a:lnTo>
                  <a:lnTo>
                    <a:pt x="1072699" y="1251323"/>
                  </a:lnTo>
                  <a:cubicBezTo>
                    <a:pt x="962890" y="1325083"/>
                    <a:pt x="830514" y="1368152"/>
                    <a:pt x="688020" y="1368152"/>
                  </a:cubicBezTo>
                  <a:cubicBezTo>
                    <a:pt x="308037" y="1368152"/>
                    <a:pt x="0" y="1061881"/>
                    <a:pt x="0" y="684076"/>
                  </a:cubicBezTo>
                  <a:cubicBezTo>
                    <a:pt x="0" y="306271"/>
                    <a:pt x="308037" y="0"/>
                    <a:pt x="68802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0" name="手繪多邊形 19"/>
            <p:cNvSpPr/>
            <p:nvPr/>
          </p:nvSpPr>
          <p:spPr bwMode="auto">
            <a:xfrm>
              <a:off x="6432862" y="3341155"/>
              <a:ext cx="1148669" cy="1368152"/>
            </a:xfrm>
            <a:custGeom>
              <a:avLst/>
              <a:gdLst>
                <a:gd name="connsiteX0" fmla="*/ 460649 w 1148669"/>
                <a:gd name="connsiteY0" fmla="*/ 0 h 1368152"/>
                <a:gd name="connsiteX1" fmla="*/ 1148669 w 1148669"/>
                <a:gd name="connsiteY1" fmla="*/ 684076 h 1368152"/>
                <a:gd name="connsiteX2" fmla="*/ 460649 w 1148669"/>
                <a:gd name="connsiteY2" fmla="*/ 1368152 h 1368152"/>
                <a:gd name="connsiteX3" fmla="*/ 75970 w 1148669"/>
                <a:gd name="connsiteY3" fmla="*/ 1251323 h 1368152"/>
                <a:gd name="connsiteX4" fmla="*/ 0 w 1148669"/>
                <a:gd name="connsiteY4" fmla="*/ 1189001 h 1368152"/>
                <a:gd name="connsiteX5" fmla="*/ 25854 w 1148669"/>
                <a:gd name="connsiteY5" fmla="*/ 1167791 h 1368152"/>
                <a:gd name="connsiteX6" fmla="*/ 227370 w 1148669"/>
                <a:gd name="connsiteY6" fmla="*/ 684076 h 1368152"/>
                <a:gd name="connsiteX7" fmla="*/ 25854 w 1148669"/>
                <a:gd name="connsiteY7" fmla="*/ 200361 h 1368152"/>
                <a:gd name="connsiteX8" fmla="*/ 0 w 1148669"/>
                <a:gd name="connsiteY8" fmla="*/ 179151 h 1368152"/>
                <a:gd name="connsiteX9" fmla="*/ 75970 w 1148669"/>
                <a:gd name="connsiteY9" fmla="*/ 116829 h 1368152"/>
                <a:gd name="connsiteX10" fmla="*/ 460649 w 1148669"/>
                <a:gd name="connsiteY10" fmla="*/ 0 h 136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8669" h="1368152">
                  <a:moveTo>
                    <a:pt x="460649" y="0"/>
                  </a:moveTo>
                  <a:cubicBezTo>
                    <a:pt x="840632" y="0"/>
                    <a:pt x="1148669" y="306271"/>
                    <a:pt x="1148669" y="684076"/>
                  </a:cubicBezTo>
                  <a:cubicBezTo>
                    <a:pt x="1148669" y="1061881"/>
                    <a:pt x="840632" y="1368152"/>
                    <a:pt x="460649" y="1368152"/>
                  </a:cubicBezTo>
                  <a:cubicBezTo>
                    <a:pt x="318156" y="1368152"/>
                    <a:pt x="185779" y="1325083"/>
                    <a:pt x="75970" y="1251323"/>
                  </a:cubicBezTo>
                  <a:lnTo>
                    <a:pt x="0" y="1189001"/>
                  </a:lnTo>
                  <a:lnTo>
                    <a:pt x="25854" y="1167791"/>
                  </a:lnTo>
                  <a:cubicBezTo>
                    <a:pt x="150361" y="1043998"/>
                    <a:pt x="227370" y="872979"/>
                    <a:pt x="227370" y="684076"/>
                  </a:cubicBezTo>
                  <a:cubicBezTo>
                    <a:pt x="227370" y="495174"/>
                    <a:pt x="150361" y="324155"/>
                    <a:pt x="25854" y="200361"/>
                  </a:cubicBezTo>
                  <a:lnTo>
                    <a:pt x="0" y="179151"/>
                  </a:lnTo>
                  <a:lnTo>
                    <a:pt x="75970" y="116829"/>
                  </a:lnTo>
                  <a:cubicBezTo>
                    <a:pt x="185779" y="43069"/>
                    <a:pt x="318156" y="0"/>
                    <a:pt x="460649" y="0"/>
                  </a:cubicBezTo>
                  <a:close/>
                </a:path>
              </a:pathLst>
            </a:cu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220072" y="3718773"/>
              <a:ext cx="978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Residue</a:t>
              </a:r>
            </a:p>
            <a:p>
              <a:r>
                <a:rPr lang="en-US" altLang="zh-TW" dirty="0" smtClean="0">
                  <a:solidFill>
                    <a:srgbClr val="0000FF"/>
                  </a:solidFill>
                </a:rPr>
                <a:t>Codes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6510864" y="3737384"/>
              <a:ext cx="12186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</a:rPr>
                <a:t>Checksum</a:t>
              </a:r>
            </a:p>
            <a:p>
              <a:r>
                <a:rPr lang="en-US" altLang="zh-TW" dirty="0" smtClean="0">
                  <a:solidFill>
                    <a:srgbClr val="0000FF"/>
                  </a:solidFill>
                </a:rPr>
                <a:t>Codes</a:t>
              </a:r>
              <a:endParaRPr lang="zh-TW" altLang="en-US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701833"/>
              </p:ext>
            </p:extLst>
          </p:nvPr>
        </p:nvGraphicFramePr>
        <p:xfrm>
          <a:off x="5148064" y="3098359"/>
          <a:ext cx="3592588" cy="27512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Visio" r:id="rId6" imgW="3009821" imgH="2304990" progId="Visio.Drawing.15">
                  <p:embed/>
                </p:oleObj>
              </mc:Choice>
              <mc:Fallback>
                <p:oleObj name="Visio" r:id="rId6" imgW="3009821" imgH="23049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48064" y="3098359"/>
                        <a:ext cx="3592588" cy="27512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9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Residue Generators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Residue-to-Binary Converter (R2B, RBC, RG)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Light Modulus: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=</m:t>
                        </m:r>
                        <m:sSubSup>
                          <m:sSub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For CORDIC, light-weight multiplier</a:t>
                </a:r>
              </a:p>
              <a:p>
                <a:pPr marL="0" indent="0" eaLnBrk="1" hangingPunct="1">
                  <a:spcBef>
                    <a:spcPts val="0"/>
                  </a:spcBef>
                  <a:buNone/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   is called fine number. 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Heavy Modulus: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=</m:t>
                        </m:r>
                        <m:sSubSup>
                          <m:sSub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𝒘</m:t>
                            </m:r>
                          </m:sup>
                        </m:sSubSup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𝒒𝒎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⇒ 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−(</m:t>
                    </m:r>
                    <m:f>
                      <m:f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but the division is more complicate.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Barrett Reduction Algorithm</a:t>
                </a:r>
              </a:p>
              <a:p>
                <a:pPr marL="719138" lvl="1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Basically an </a:t>
                </a:r>
                <a:r>
                  <a:rPr lang="en-US" altLang="zh-TW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-bit integer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is precomputed.</a:t>
                </a:r>
              </a:p>
              <a:p>
                <a:pPr marL="719138" lvl="1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Then </a:t>
                </a:r>
                <a:r>
                  <a:rPr lang="en-US" altLang="zh-TW" sz="2000" b="1" dirty="0">
                    <a:solidFill>
                      <a:srgbClr val="0000FF"/>
                    </a:solidFill>
                  </a:rPr>
                  <a:t>p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hysical implementation </a:t>
                </a:r>
                <a:r>
                  <a:rPr lang="en-US" altLang="zh-TW" sz="2000" b="1" dirty="0" err="1">
                    <a:solidFill>
                      <a:srgbClr val="0000FF"/>
                    </a:solidFill>
                  </a:rPr>
                  <a:t>o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is easier.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>
                <a:blip r:embed="rId4"/>
                <a:stretch>
                  <a:fillRect l="-880" t="-791" r="-3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0" y="6165304"/>
            <a:ext cx="9144000" cy="630649"/>
            <a:chOff x="107504" y="5517232"/>
            <a:chExt cx="8836471" cy="630649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624661"/>
              <a:ext cx="8836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</a:t>
              </a:r>
              <a:r>
                <a:rPr lang="en-US" altLang="zh-TW" sz="1400" i="0" dirty="0">
                  <a:latin typeface="+mj-lt"/>
                </a:rPr>
                <a:t>9</a:t>
              </a:r>
              <a:r>
                <a:rPr lang="en-US" altLang="zh-TW" sz="1400" i="0" dirty="0" smtClean="0">
                  <a:latin typeface="+mj-lt"/>
                </a:rPr>
                <a:t>]	P</a:t>
              </a:r>
              <a:r>
                <a:rPr lang="en-US" altLang="zh-TW" sz="1400" i="0" dirty="0">
                  <a:latin typeface="+mj-lt"/>
                </a:rPr>
                <a:t>. Barrett, “Implementing the </a:t>
              </a:r>
              <a:r>
                <a:rPr lang="en-US" altLang="zh-TW" sz="1400" i="0" dirty="0" err="1">
                  <a:latin typeface="+mj-lt"/>
                </a:rPr>
                <a:t>Rivest</a:t>
              </a:r>
              <a:r>
                <a:rPr lang="en-US" altLang="zh-TW" sz="1400" i="0" dirty="0">
                  <a:latin typeface="+mj-lt"/>
                </a:rPr>
                <a:t> Shamir and </a:t>
              </a:r>
              <a:r>
                <a:rPr lang="en-US" altLang="zh-TW" sz="1400" i="0" dirty="0" err="1">
                  <a:latin typeface="+mj-lt"/>
                </a:rPr>
                <a:t>Adleman</a:t>
              </a:r>
              <a:r>
                <a:rPr lang="en-US" altLang="zh-TW" sz="1400" i="0" dirty="0">
                  <a:latin typeface="+mj-lt"/>
                </a:rPr>
                <a:t> public key encryption algorithm on a standard digital signal processor,” </a:t>
              </a:r>
              <a:r>
                <a:rPr lang="en-US" altLang="zh-TW" sz="1400" i="0" dirty="0" smtClean="0">
                  <a:latin typeface="+mj-lt"/>
                </a:rPr>
                <a:t>Lecture </a:t>
              </a:r>
              <a:r>
                <a:rPr lang="en-US" altLang="zh-TW" sz="1400" i="0" dirty="0">
                  <a:latin typeface="+mj-lt"/>
                </a:rPr>
                <a:t>Notes in Computer </a:t>
              </a:r>
              <a:r>
                <a:rPr lang="en-US" altLang="zh-TW" sz="1400" i="0" dirty="0" smtClean="0">
                  <a:latin typeface="+mj-lt"/>
                </a:rPr>
                <a:t>Science, Springer. (263)311–323, 1987.</a:t>
              </a: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6580552"/>
              </p:ext>
            </p:extLst>
          </p:nvPr>
        </p:nvGraphicFramePr>
        <p:xfrm>
          <a:off x="6265678" y="1916832"/>
          <a:ext cx="2914834" cy="2232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8" name="Visio" r:id="rId5" imgW="3009821" imgH="2304990" progId="Visio.Drawing.15">
                  <p:embed/>
                </p:oleObj>
              </mc:Choice>
              <mc:Fallback>
                <p:oleObj name="Visio" r:id="rId5" imgW="3009821" imgH="2304990" progId="Visio.Drawing.15">
                  <p:embed/>
                  <p:pic>
                    <p:nvPicPr>
                      <p:cNvPr id="25" name="物件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65678" y="1916832"/>
                        <a:ext cx="2914834" cy="2232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292080" y="2852936"/>
                <a:ext cx="11655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p>
                          <m:r>
                            <a:rPr lang="en-US" altLang="zh-TW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sup>
                      </m:sSup>
                    </m:oMath>
                  </m:oMathPara>
                </a14:m>
                <a:endParaRPr lang="en-US" altLang="zh-TW" sz="2400" b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852936"/>
                <a:ext cx="116551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847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Burst Error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484784"/>
                <a:ext cx="9001125" cy="503984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k-Burst Errors: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err="1" smtClean="0">
                    <a:solidFill>
                      <a:srgbClr val="0000FF"/>
                    </a:solidFill>
                  </a:rPr>
                  <a:t>Eg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. carry generating error for a series of contagious propagations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Error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zh-TW" altLang="en-US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</a:t>
                </a:r>
              </a:p>
              <a:p>
                <a:pPr marL="719138" lvl="1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were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zh-TW" alt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buNone/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Henderson Codes: </a:t>
                </a:r>
              </a:p>
              <a:p>
                <a:pPr marL="400050" lvl="1" indent="0" eaLnBrk="1" hangingPunct="1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𝑨𝑵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𝒎𝒐𝒅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detects 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k-burst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errors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484784"/>
                <a:ext cx="9001125" cy="5039841"/>
              </a:xfrm>
              <a:blipFill>
                <a:blip r:embed="rId3"/>
                <a:stretch>
                  <a:fillRect l="-880" t="-84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0" y="5668929"/>
            <a:ext cx="9144000" cy="1169551"/>
            <a:chOff x="107504" y="5517232"/>
            <a:chExt cx="8836471" cy="1169551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517232"/>
              <a:ext cx="883647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[10]	D</a:t>
              </a:r>
              <a:r>
                <a:rPr lang="en-US" altLang="zh-TW" sz="1400" i="0" dirty="0">
                  <a:latin typeface="+mj-lt"/>
                </a:rPr>
                <a:t>. S. Henderson, "Residue class error checking codes," Proc. 16th Natl. Meeting of the Association for Computing Machinery, Los Angeles, Calif., September 1961.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[11] </a:t>
              </a:r>
              <a:r>
                <a:rPr lang="en-US" altLang="zh-TW" sz="1400" i="0" dirty="0">
                  <a:latin typeface="+mj-lt"/>
                </a:rPr>
                <a:t>	R. T. </a:t>
              </a:r>
              <a:r>
                <a:rPr lang="en-US" altLang="zh-TW" sz="1400" i="0" dirty="0" err="1">
                  <a:latin typeface="+mj-lt"/>
                </a:rPr>
                <a:t>Chien</a:t>
              </a:r>
              <a:r>
                <a:rPr lang="en-US" altLang="zh-TW" sz="1400" i="0" dirty="0">
                  <a:latin typeface="+mj-lt"/>
                </a:rPr>
                <a:t>, "On linear residue codes for burst-error correction," in IEEE Transactions on Information Theory, vol. 10, no. 2, pp. 127-133, April 1964.</a:t>
              </a:r>
            </a:p>
            <a:p>
              <a:pPr marL="449263" indent="-449263" algn="just">
                <a:tabLst>
                  <a:tab pos="449263" algn="l"/>
                </a:tabLst>
              </a:pPr>
              <a:endParaRPr lang="en-US" altLang="zh-TW" sz="1400" i="0" dirty="0">
                <a:latin typeface="+mj-lt"/>
              </a:endParaRP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1168235"/>
            <a:ext cx="4023919" cy="596900"/>
          </a:xfrm>
          <a:prstGeom prst="rect">
            <a:avLst/>
          </a:prstGeom>
        </p:spPr>
      </p:pic>
      <p:pic>
        <p:nvPicPr>
          <p:cNvPr id="3078" name="Picture 6" descr="ç¸éåç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60733"/>
            <a:ext cx="409691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584" y="214313"/>
            <a:ext cx="8496944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Checksum vs. Residue Codes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055" y="1124744"/>
            <a:ext cx="7248265" cy="539988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err="1">
                <a:solidFill>
                  <a:srgbClr val="0000FF"/>
                </a:solidFill>
              </a:rPr>
              <a:t>Usas</a:t>
            </a:r>
            <a:r>
              <a:rPr lang="en-US" altLang="zh-TW" sz="2400" b="1" dirty="0">
                <a:solidFill>
                  <a:srgbClr val="0000FF"/>
                </a:solidFill>
              </a:rPr>
              <a:t> 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demoed pros/residue codes in inversion.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err="1" smtClean="0">
                <a:solidFill>
                  <a:srgbClr val="0000FF"/>
                </a:solidFill>
              </a:rPr>
              <a:t>Aviz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proposed 2D and </a:t>
            </a:r>
            <a:r>
              <a:rPr lang="en-US" altLang="zh-TW" sz="2400" b="1" dirty="0" err="1" smtClean="0">
                <a:solidFill>
                  <a:srgbClr val="0000FF"/>
                </a:solidFill>
              </a:rPr>
              <a:t>cmp'd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 </a:t>
            </a:r>
            <a:r>
              <a:rPr lang="en-US" altLang="zh-TW" sz="2400" b="1" dirty="0" smtClean="0">
                <a:solidFill>
                  <a:srgbClr val="660033"/>
                </a:solidFill>
              </a:rPr>
              <a:t>2D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x</a:t>
            </a:r>
            <a:r>
              <a:rPr lang="en-US" altLang="zh-TW" sz="2400" b="1" dirty="0" smtClean="0">
                <a:solidFill>
                  <a:srgbClr val="660033"/>
                </a:solidFill>
              </a:rPr>
              <a:t>Inv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x(</a:t>
            </a:r>
            <a:r>
              <a:rPr lang="en-US" altLang="zh-TW" sz="2400" b="1" dirty="0" smtClean="0">
                <a:solidFill>
                  <a:srgbClr val="660033"/>
                </a:solidFill>
              </a:rPr>
              <a:t>XS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, </a:t>
            </a:r>
            <a:r>
              <a:rPr lang="en-US" altLang="zh-TW" sz="2400" b="1" dirty="0" smtClean="0">
                <a:solidFill>
                  <a:srgbClr val="660033"/>
                </a:solidFill>
              </a:rPr>
              <a:t>Res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)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Bose detailed 2D Residue Codes.</a:t>
            </a:r>
          </a:p>
          <a:p>
            <a:pPr eaLnBrk="1" hangingPunct="1">
              <a:spcBef>
                <a:spcPts val="0"/>
              </a:spcBef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0" y="5013175"/>
            <a:ext cx="9144000" cy="1884894"/>
            <a:chOff x="107504" y="5586799"/>
            <a:chExt cx="8836471" cy="1509983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642084"/>
              <a:ext cx="8836471" cy="1454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>
                  <a:latin typeface="+mn-lt"/>
                </a:rPr>
                <a:t>[</a:t>
              </a:r>
              <a:r>
                <a:rPr lang="en-US" altLang="zh-TW" sz="1400" i="0" dirty="0" smtClean="0">
                  <a:latin typeface="+mn-lt"/>
                </a:rPr>
                <a:t>12]	</a:t>
              </a:r>
              <a:r>
                <a:rPr lang="en-US" altLang="zh-TW" sz="1400" i="0" dirty="0">
                  <a:latin typeface="+mn-lt"/>
                </a:rPr>
                <a:t>Alan M. </a:t>
              </a:r>
              <a:r>
                <a:rPr lang="en-US" altLang="zh-TW" sz="1400" i="0" dirty="0" err="1">
                  <a:latin typeface="+mn-lt"/>
                </a:rPr>
                <a:t>Usas</a:t>
              </a:r>
              <a:r>
                <a:rPr lang="en-US" altLang="zh-TW" sz="1400" i="0" dirty="0">
                  <a:latin typeface="+mn-lt"/>
                </a:rPr>
                <a:t>, "Checksum Versus Residue Codes For Multiple Error Detection", IEEE Computer Society, Digest of Papers on the Eighth Annual International Conference on Fault-Tolerant Computing, p.224 (1978</a:t>
              </a:r>
              <a:r>
                <a:rPr lang="en-US" altLang="zh-TW" sz="1400" i="0" dirty="0" smtClean="0">
                  <a:latin typeface="+mn-lt"/>
                </a:rPr>
                <a:t>). 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n-lt"/>
                </a:rPr>
                <a:t>[13]	</a:t>
              </a:r>
              <a:r>
                <a:rPr lang="en-US" altLang="zh-TW" sz="1400" i="0" dirty="0">
                  <a:latin typeface="+mn-lt"/>
                </a:rPr>
                <a:t>T.-C. Huang. A Low-Power Dependable Berger Code for Fully Asymmetric Communication. IEEE Communications Letters, vol. 12, no. 10, pp.773-775, Oct. 2008</a:t>
              </a:r>
              <a:r>
                <a:rPr lang="en-US" altLang="zh-TW" sz="1400" i="0" dirty="0" smtClean="0">
                  <a:latin typeface="+mn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n-lt"/>
                </a:rPr>
                <a:t>[14]	A</a:t>
              </a:r>
              <a:r>
                <a:rPr lang="en-US" altLang="zh-TW" sz="1400" i="0" dirty="0">
                  <a:latin typeface="+mn-lt"/>
                </a:rPr>
                <a:t>. </a:t>
              </a:r>
              <a:r>
                <a:rPr lang="en-US" altLang="zh-TW" sz="1400" i="0" dirty="0" err="1">
                  <a:latin typeface="+mn-lt"/>
                </a:rPr>
                <a:t>Avizienis</a:t>
              </a:r>
              <a:r>
                <a:rPr lang="en-US" altLang="zh-TW" sz="1400" i="0" dirty="0">
                  <a:latin typeface="+mn-lt"/>
                </a:rPr>
                <a:t> and C. S. </a:t>
              </a:r>
              <a:r>
                <a:rPr lang="en-US" altLang="zh-TW" sz="1400" i="0" dirty="0" err="1">
                  <a:latin typeface="+mn-lt"/>
                </a:rPr>
                <a:t>Raghavendra</a:t>
              </a:r>
              <a:r>
                <a:rPr lang="en-US" altLang="zh-TW" sz="1400" i="0" dirty="0">
                  <a:latin typeface="+mn-lt"/>
                </a:rPr>
                <a:t>, "Applications for arithmetic error codes in large, high-performance computers," 1983 IEEE 6th Symposium on Computer </a:t>
              </a:r>
              <a:r>
                <a:rPr lang="en-US" altLang="zh-TW" sz="1400" i="0" dirty="0" smtClean="0">
                  <a:latin typeface="+mn-lt"/>
                </a:rPr>
                <a:t>Arithmetic, </a:t>
              </a:r>
              <a:r>
                <a:rPr lang="en-US" altLang="zh-TW" sz="1400" i="0" dirty="0">
                  <a:latin typeface="+mn-lt"/>
                </a:rPr>
                <a:t>Aarhus, Denmark, 1983, pp. 169-173.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n-lt"/>
                </a:rPr>
                <a:t>[15]</a:t>
              </a:r>
              <a:r>
                <a:rPr lang="en-US" altLang="zh-TW" sz="1400" i="0" dirty="0">
                  <a:latin typeface="+mn-lt"/>
                </a:rPr>
                <a:t>	B. Bose. 2-Dimensional Arithmetic Residue Check Codes. </a:t>
              </a:r>
              <a:r>
                <a:rPr lang="en-US" altLang="zh-TW" sz="1400" i="0" dirty="0" err="1">
                  <a:latin typeface="+mn-lt"/>
                </a:rPr>
                <a:t>Comput</a:t>
              </a:r>
              <a:r>
                <a:rPr lang="en-US" altLang="zh-TW" sz="1400" i="0" dirty="0">
                  <a:latin typeface="+mn-lt"/>
                </a:rPr>
                <a:t>. Math. </a:t>
              </a:r>
              <a:r>
                <a:rPr lang="en-US" altLang="zh-TW" sz="1400" i="0" dirty="0" err="1">
                  <a:latin typeface="+mn-lt"/>
                </a:rPr>
                <a:t>Applic</a:t>
              </a:r>
              <a:r>
                <a:rPr lang="en-US" altLang="zh-TW" sz="1400" i="0" dirty="0">
                  <a:latin typeface="+mn-lt"/>
                </a:rPr>
                <a:t>. Vol. 13, No. 5/6, pp. 547-554, 1987.</a:t>
              </a: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86799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2" name="群組 21"/>
          <p:cNvGrpSpPr/>
          <p:nvPr/>
        </p:nvGrpSpPr>
        <p:grpSpPr>
          <a:xfrm>
            <a:off x="2915816" y="2132856"/>
            <a:ext cx="2984340" cy="2726723"/>
            <a:chOff x="2811796" y="2051267"/>
            <a:chExt cx="3520408" cy="3312368"/>
          </a:xfrm>
        </p:grpSpPr>
        <p:grpSp>
          <p:nvGrpSpPr>
            <p:cNvPr id="20" name="群組 19"/>
            <p:cNvGrpSpPr/>
            <p:nvPr/>
          </p:nvGrpSpPr>
          <p:grpSpPr>
            <a:xfrm>
              <a:off x="2811796" y="2051267"/>
              <a:ext cx="3520408" cy="3312368"/>
              <a:chOff x="2123728" y="1556792"/>
              <a:chExt cx="3520408" cy="3312368"/>
            </a:xfrm>
          </p:grpSpPr>
          <p:sp>
            <p:nvSpPr>
              <p:cNvPr id="3" name="立方體 2"/>
              <p:cNvSpPr/>
              <p:nvPr/>
            </p:nvSpPr>
            <p:spPr bwMode="auto">
              <a:xfrm>
                <a:off x="3275856" y="2708920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8" name="立方體 7"/>
              <p:cNvSpPr/>
              <p:nvPr/>
            </p:nvSpPr>
            <p:spPr bwMode="auto">
              <a:xfrm>
                <a:off x="4147936" y="2708920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rgbClr val="FF99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9" name="立方體 8"/>
              <p:cNvSpPr/>
              <p:nvPr/>
            </p:nvSpPr>
            <p:spPr bwMode="auto">
              <a:xfrm>
                <a:off x="3275856" y="1844824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" name="立方體 9"/>
              <p:cNvSpPr/>
              <p:nvPr/>
            </p:nvSpPr>
            <p:spPr bwMode="auto">
              <a:xfrm>
                <a:off x="4147936" y="1844824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1" name="立方體 10"/>
              <p:cNvSpPr/>
              <p:nvPr/>
            </p:nvSpPr>
            <p:spPr bwMode="auto">
              <a:xfrm>
                <a:off x="2771800" y="3220960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2" name="立方體 11"/>
              <p:cNvSpPr/>
              <p:nvPr/>
            </p:nvSpPr>
            <p:spPr bwMode="auto">
              <a:xfrm>
                <a:off x="3643880" y="3220960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rgbClr val="0000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立方體 12"/>
              <p:cNvSpPr/>
              <p:nvPr/>
            </p:nvSpPr>
            <p:spPr bwMode="auto">
              <a:xfrm>
                <a:off x="2771800" y="2356864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4" name="立方體 13"/>
              <p:cNvSpPr/>
              <p:nvPr/>
            </p:nvSpPr>
            <p:spPr bwMode="auto">
              <a:xfrm>
                <a:off x="3643880" y="2356864"/>
                <a:ext cx="1216152" cy="1216152"/>
              </a:xfrm>
              <a:prstGeom prst="cube">
                <a:avLst>
                  <a:gd name="adj" fmla="val 35742"/>
                </a:avLst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7" name="直線單箭頭接點 6"/>
              <p:cNvCxnSpPr/>
              <p:nvPr/>
            </p:nvCxnSpPr>
            <p:spPr bwMode="auto">
              <a:xfrm flipH="1">
                <a:off x="2123728" y="2780928"/>
                <a:ext cx="2304256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直線單箭頭接點 16"/>
              <p:cNvCxnSpPr/>
              <p:nvPr/>
            </p:nvCxnSpPr>
            <p:spPr bwMode="auto">
              <a:xfrm>
                <a:off x="4427984" y="2780928"/>
                <a:ext cx="0" cy="2088232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9" name="直線單箭頭接點 18"/>
              <p:cNvCxnSpPr/>
              <p:nvPr/>
            </p:nvCxnSpPr>
            <p:spPr bwMode="auto">
              <a:xfrm flipV="1">
                <a:off x="4427984" y="1556792"/>
                <a:ext cx="1216152" cy="1224136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1" name="文字方塊 20"/>
            <p:cNvSpPr txBox="1"/>
            <p:nvPr/>
          </p:nvSpPr>
          <p:spPr>
            <a:xfrm>
              <a:off x="2863779" y="3275692"/>
              <a:ext cx="2100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Checksum/Residue</a:t>
              </a:r>
              <a:endParaRPr lang="zh-TW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 rot="19013788">
              <a:off x="5050592" y="2797545"/>
              <a:ext cx="11238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Inversion</a:t>
              </a:r>
              <a:endParaRPr lang="zh-TW" alt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 rot="5400000">
              <a:off x="4648413" y="3847351"/>
              <a:ext cx="1350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Dimensions</a:t>
              </a:r>
              <a:endParaRPr lang="zh-TW" alt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4860032" y="3140968"/>
            <a:ext cx="2510789" cy="1057473"/>
            <a:chOff x="4860032" y="3429000"/>
            <a:chExt cx="2510789" cy="1057473"/>
          </a:xfrm>
        </p:grpSpPr>
        <p:cxnSp>
          <p:nvCxnSpPr>
            <p:cNvPr id="31" name="直線單箭頭接點 30"/>
            <p:cNvCxnSpPr/>
            <p:nvPr/>
          </p:nvCxnSpPr>
          <p:spPr bwMode="auto">
            <a:xfrm>
              <a:off x="4860032" y="3429000"/>
              <a:ext cx="2160240" cy="57606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0" name="文字方塊 29"/>
            <p:cNvSpPr txBox="1"/>
            <p:nvPr/>
          </p:nvSpPr>
          <p:spPr>
            <a:xfrm>
              <a:off x="6867157" y="3717032"/>
              <a:ext cx="50366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b="1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  <a:endParaRPr lang="zh-TW" alt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77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3140968"/>
            <a:ext cx="4248472" cy="2376345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Rao’s </a:t>
            </a:r>
            <a:r>
              <a:rPr lang="en-US" altLang="zh-TW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Biresidue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07504" y="1095584"/>
                <a:ext cx="9001125" cy="542904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Rao</a:t>
                </a:r>
                <a:r>
                  <a:rPr lang="en-US" altLang="zh-TW" sz="2000" b="1" baseline="30000" dirty="0" smtClean="0">
                    <a:solidFill>
                      <a:srgbClr val="0000FF"/>
                    </a:solidFill>
                  </a:rPr>
                  <a:t>[16</a:t>
                </a:r>
                <a:r>
                  <a:rPr lang="en-US" altLang="zh-TW" sz="2000" b="1" baseline="30000" dirty="0">
                    <a:solidFill>
                      <a:srgbClr val="0000FF"/>
                    </a:solidFill>
                  </a:rPr>
                  <a:t>]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proposed separate residue codes for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𝐚𝐧𝐝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shift(</a:t>
                </a:r>
                <a14:m>
                  <m:oMath xmlns:m="http://schemas.openxmlformats.org/officeDocument/2006/math">
                    <m:r>
                      <a:rPr lang="en-US" altLang="zh-TW" sz="2000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)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p>
                    </m:sSup>
                  </m:oMath>
                </a14:m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Tuazon proposed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TW" sz="20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  <m:sub>
                                    <m:r>
                                      <a:rPr lang="en-US" altLang="zh-TW" sz="20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as a number system.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Double separate residues (</a:t>
                </a:r>
                <a:r>
                  <a:rPr lang="en-US" altLang="zh-TW" sz="2000" b="1" dirty="0" err="1" smtClean="0">
                    <a:solidFill>
                      <a:srgbClr val="660033"/>
                    </a:solidFill>
                  </a:rPr>
                  <a:t>Biresidues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)</a:t>
                </a:r>
                <a:r>
                  <a:rPr lang="en-US" altLang="zh-TW" sz="2000" b="1" baseline="30000" dirty="0" smtClean="0">
                    <a:solidFill>
                      <a:srgbClr val="0000FF"/>
                    </a:solidFill>
                  </a:rPr>
                  <a:t>[18]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were proposed.</a:t>
                </a:r>
              </a:p>
              <a:p>
                <a:pPr lvl="1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18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TW" sz="18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TW" sz="18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18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TW" sz="18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±, ≪</m:t>
                        </m:r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𝒐𝒑𝒆𝒓𝒂𝒕𝒊𝒐𝒏𝒔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⟶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𝒆𝒓𝒓𝒐𝒓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𝒄𝒉𝒆𝒄𝒌𝒊𝒏𝒈</m:t>
                    </m:r>
                  </m:oMath>
                </a14:m>
                <a:endParaRPr lang="en-US" altLang="zh-TW" sz="18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𝒈𝒄𝒅</m:t>
                    </m:r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𝒈𝒄𝒅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18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Single Bit Error Correctable for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TW" sz="18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07504" y="1095584"/>
                <a:ext cx="9001125" cy="5429041"/>
              </a:xfrm>
              <a:blipFill>
                <a:blip r:embed="rId4"/>
                <a:stretch>
                  <a:fillRect l="-610" t="-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-4412" y="5373216"/>
            <a:ext cx="9144000" cy="1503633"/>
            <a:chOff x="107504" y="5517232"/>
            <a:chExt cx="8836471" cy="1503633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571237"/>
              <a:ext cx="8836471" cy="144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lnSpc>
                  <a:spcPct val="90000"/>
                </a:lnSpc>
                <a:tabLst>
                  <a:tab pos="449263" algn="l"/>
                </a:tabLst>
              </a:pPr>
              <a:r>
                <a:rPr lang="en-US" altLang="zh-TW" sz="1400" i="0" dirty="0">
                  <a:latin typeface="+mn-lt"/>
                </a:rPr>
                <a:t>[</a:t>
              </a:r>
              <a:r>
                <a:rPr lang="en-US" altLang="zh-TW" sz="1400" i="0" dirty="0" smtClean="0">
                  <a:latin typeface="+mn-lt"/>
                </a:rPr>
                <a:t>16]	T</a:t>
              </a:r>
              <a:r>
                <a:rPr lang="en-US" altLang="zh-TW" sz="1400" i="0" dirty="0">
                  <a:latin typeface="+mn-lt"/>
                </a:rPr>
                <a:t>. R. N. Rao, "Error-checking logic for arithmetic-type operations of a processor," IEEE Trans. Computers, vol. C-17, pp.845-849, Sep. 1968</a:t>
              </a:r>
              <a:r>
                <a:rPr lang="en-US" altLang="zh-TW" sz="1400" i="0" dirty="0" smtClean="0">
                  <a:latin typeface="+mn-lt"/>
                </a:rPr>
                <a:t>.</a:t>
              </a:r>
            </a:p>
            <a:p>
              <a:pPr marL="449263" indent="-449263" algn="just">
                <a:lnSpc>
                  <a:spcPct val="90000"/>
                </a:lnSpc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n-lt"/>
                </a:rPr>
                <a:t>[17]</a:t>
              </a:r>
              <a:r>
                <a:rPr lang="en-US" altLang="zh-TW" sz="1400" i="0" dirty="0">
                  <a:latin typeface="+mn-lt"/>
                </a:rPr>
                <a:t>	</a:t>
              </a:r>
              <a:r>
                <a:rPr lang="en-US" altLang="zh-TW" sz="1400" i="0" dirty="0" smtClean="0">
                  <a:latin typeface="+mn-lt"/>
                </a:rPr>
                <a:t>J. O. </a:t>
              </a:r>
              <a:r>
                <a:rPr lang="en-US" altLang="zh-TW" sz="1400" i="0" dirty="0">
                  <a:latin typeface="+mn-lt"/>
                </a:rPr>
                <a:t>Tuazon. Residue number system in computer </a:t>
              </a:r>
              <a:r>
                <a:rPr lang="en-US" altLang="zh-TW" sz="1400" i="0" dirty="0" smtClean="0">
                  <a:latin typeface="+mn-lt"/>
                </a:rPr>
                <a:t>arithmetic. Dissertation, Iowa State U., 1969.</a:t>
              </a:r>
            </a:p>
            <a:p>
              <a:pPr marL="449263" indent="-449263" algn="just">
                <a:lnSpc>
                  <a:spcPct val="90000"/>
                </a:lnSpc>
                <a:tabLst>
                  <a:tab pos="449263" algn="l"/>
                </a:tabLst>
              </a:pPr>
              <a:r>
                <a:rPr lang="en-US" altLang="zh-TW" sz="1400" i="0" dirty="0">
                  <a:latin typeface="+mn-lt"/>
                </a:rPr>
                <a:t>[</a:t>
              </a:r>
              <a:r>
                <a:rPr lang="en-US" altLang="zh-TW" sz="1400" i="0" dirty="0" smtClean="0">
                  <a:latin typeface="+mn-lt"/>
                </a:rPr>
                <a:t>18]</a:t>
              </a:r>
              <a:r>
                <a:rPr lang="en-US" altLang="zh-TW" sz="1400" i="0" dirty="0">
                  <a:latin typeface="+mn-lt"/>
                </a:rPr>
                <a:t>	</a:t>
              </a:r>
              <a:r>
                <a:rPr lang="en-US" altLang="zh-TW" sz="1400" i="0" dirty="0" smtClean="0">
                  <a:latin typeface="+mn-lt"/>
                </a:rPr>
                <a:t>T</a:t>
              </a:r>
              <a:r>
                <a:rPr lang="en-US" altLang="zh-TW" sz="1400" i="0" dirty="0">
                  <a:latin typeface="+mn-lt"/>
                </a:rPr>
                <a:t>. R. N. Rao, “</a:t>
              </a:r>
              <a:r>
                <a:rPr lang="en-US" altLang="zh-TW" sz="1400" i="0" dirty="0" err="1">
                  <a:latin typeface="+mn-lt"/>
                </a:rPr>
                <a:t>Biresidue</a:t>
              </a:r>
              <a:r>
                <a:rPr lang="en-US" altLang="zh-TW" sz="1400" i="0" dirty="0">
                  <a:latin typeface="+mn-lt"/>
                </a:rPr>
                <a:t> Error-Correcting Codes for Computer Arithmetic,” Computers, IEEE Transactions on, vol. C-19, pp. 398–402, May 1970</a:t>
              </a:r>
              <a:r>
                <a:rPr lang="en-US" altLang="zh-TW" sz="1400" i="0" dirty="0" smtClean="0">
                  <a:latin typeface="+mn-lt"/>
                </a:rPr>
                <a:t>.</a:t>
              </a:r>
            </a:p>
            <a:p>
              <a:pPr marL="449263" indent="-449263" algn="just">
                <a:lnSpc>
                  <a:spcPct val="90000"/>
                </a:lnSpc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n-lt"/>
                </a:rPr>
                <a:t>[19]	D</a:t>
              </a:r>
              <a:r>
                <a:rPr lang="en-US" altLang="zh-TW" sz="1400" i="0" dirty="0">
                  <a:latin typeface="+mn-lt"/>
                </a:rPr>
                <a:t>. K. Banerji, "On the Use of Residue Arithmetic for Computation," in IEEE Transactions on Computers, vol. C-23, no. 12, pp. 1315-1317, Dec. 1974.</a:t>
              </a: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5" y="3140968"/>
            <a:ext cx="3600399" cy="217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4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14313"/>
            <a:ext cx="8188399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Conjugate-Type </a:t>
            </a:r>
            <a:r>
              <a:rPr lang="en-US" altLang="zh-TW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Biresidues</a:t>
            </a:r>
            <a:endParaRPr lang="en-US" altLang="zh-TW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107504" y="1196752"/>
                <a:ext cx="9145016" cy="5327873"/>
              </a:xfrm>
            </p:spPr>
            <p:txBody>
              <a:bodyPr/>
              <a:lstStyle/>
              <a:p>
                <a:pPr eaLnBrk="1" hangingPunct="1">
                  <a:spcBef>
                    <a:spcPts val="3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First proposed in [20] in Residue Number System (</a:t>
                </a:r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RNS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).</a:t>
                </a: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sz="2000" b="1" spc="-100" dirty="0" smtClean="0">
                    <a:solidFill>
                      <a:srgbClr val="0000FF"/>
                    </a:solidFill>
                  </a:rPr>
                  <a:t>Moduli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b="1" spc="-100" dirty="0" smtClean="0">
                    <a:solidFill>
                      <a:srgbClr val="0000FF"/>
                    </a:solidFill>
                  </a:rPr>
                  <a:t> almost cover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altLang="zh-TW" sz="2000" b="1" spc="-100" dirty="0" smtClean="0">
                    <a:solidFill>
                      <a:srgbClr val="0000FF"/>
                    </a:solidFill>
                  </a:rPr>
                  <a:t> numbers. </a:t>
                </a:r>
                <a14:m>
                  <m:oMath xmlns:m="http://schemas.openxmlformats.org/officeDocument/2006/math"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∵</m:t>
                    </m:r>
                    <m:d>
                      <m:dPr>
                        <m:ctrlP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1" i="1" spc="-1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pc="-1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000" b="1" i="1" spc="-1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1" i="1" spc="-1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pc="-1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000" b="1" i="1" spc="-10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pc="-10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TW" sz="2000" b="1" spc="-100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sz="2000" b="1" spc="-100" dirty="0" smtClean="0">
                    <a:solidFill>
                      <a:srgbClr val="0000FF"/>
                    </a:solidFill>
                  </a:rPr>
                  <a:t>Since block codes are used in encryption, L-bit 0 will represent number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pc="-10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altLang="zh-TW" sz="2000" b="1" spc="-1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Diminished-1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Issue: number 0 will be constraint by other modulus.</a:t>
                </a: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Lai proposed RNS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for Encryption </a:t>
                </a:r>
                <a:r>
                  <a:rPr lang="en-US" altLang="zh-TW" sz="2400" b="1" baseline="30000" dirty="0" smtClean="0">
                    <a:solidFill>
                      <a:srgbClr val="0000FF"/>
                    </a:solidFill>
                  </a:rPr>
                  <a:t>[20]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Advantages of taking conjugate residue codes</a:t>
                </a: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Product is still a light number.</a:t>
                </a:r>
              </a:p>
              <a:p>
                <a:pPr lvl="1" eaLnBrk="1" hangingPunct="1">
                  <a:spcBef>
                    <a:spcPts val="3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can be decomposed to nested primes.</a:t>
                </a:r>
              </a:p>
              <a:p>
                <a:pPr eaLnBrk="1" hangingPunct="1">
                  <a:spcBef>
                    <a:spcPts val="3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Disadvantages</a:t>
                </a:r>
              </a:p>
              <a:p>
                <a:pPr lvl="1" eaLnBrk="1" hangingPunct="1">
                  <a:spcBef>
                    <a:spcPts val="300"/>
                  </a:spcBef>
                </a:pP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∃</m:t>
                    </m:r>
                    <m:d>
                      <m:d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𝒊𝒔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𝒄𝒐𝒎𝒑𝒐𝒔𝒊𝒕𝒆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30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Only 5 Fermat numbers.</a:t>
                </a:r>
              </a:p>
              <a:p>
                <a:pPr eaLnBrk="1" hangingPunct="1">
                  <a:spcBef>
                    <a:spcPts val="30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107504" y="1196752"/>
                <a:ext cx="9145016" cy="5327873"/>
              </a:xfrm>
              <a:blipFill>
                <a:blip r:embed="rId3"/>
                <a:stretch>
                  <a:fillRect l="-933" t="-8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-4412" y="5661828"/>
            <a:ext cx="9144000" cy="1008112"/>
            <a:chOff x="107504" y="5517232"/>
            <a:chExt cx="8836471" cy="1008112"/>
          </a:xfrm>
        </p:grpSpPr>
        <p:sp>
          <p:nvSpPr>
            <p:cNvPr id="2" name="文字方塊 1"/>
            <p:cNvSpPr txBox="1"/>
            <p:nvPr/>
          </p:nvSpPr>
          <p:spPr>
            <a:xfrm>
              <a:off x="107504" y="5571237"/>
              <a:ext cx="883647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[20]	M</a:t>
              </a:r>
              <a:r>
                <a:rPr lang="en-US" altLang="zh-TW" sz="1400" i="0" dirty="0">
                  <a:latin typeface="+mj-lt"/>
                </a:rPr>
                <a:t>. A. </a:t>
              </a:r>
              <a:r>
                <a:rPr lang="en-US" altLang="zh-TW" sz="1400" i="0" dirty="0" err="1">
                  <a:latin typeface="+mj-lt"/>
                </a:rPr>
                <a:t>Soderstrand</a:t>
              </a:r>
              <a:r>
                <a:rPr lang="en-US" altLang="zh-TW" sz="1400" i="0" dirty="0">
                  <a:latin typeface="+mj-lt"/>
                </a:rPr>
                <a:t>, W. K. Jenkins, G. A. </a:t>
              </a:r>
              <a:r>
                <a:rPr lang="en-US" altLang="zh-TW" sz="1400" i="0" dirty="0" err="1">
                  <a:latin typeface="+mj-lt"/>
                </a:rPr>
                <a:t>Jullien</a:t>
              </a:r>
              <a:r>
                <a:rPr lang="en-US" altLang="zh-TW" sz="1400" i="0" dirty="0">
                  <a:latin typeface="+mj-lt"/>
                </a:rPr>
                <a:t>, and F. J. Taylor. Residue Number System Arithmetic: Modern Applications in Digital Signal Processing. IEEE Press, New York, 1986</a:t>
              </a:r>
              <a:r>
                <a:rPr lang="en-US" altLang="zh-TW" sz="1400" i="0" dirty="0" smtClean="0">
                  <a:latin typeface="+mj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>
                  <a:latin typeface="+mj-lt"/>
                </a:rPr>
                <a:t>[</a:t>
              </a:r>
              <a:r>
                <a:rPr lang="en-US" altLang="zh-TW" sz="1400" i="0" dirty="0" smtClean="0">
                  <a:latin typeface="+mj-lt"/>
                </a:rPr>
                <a:t>21]</a:t>
              </a:r>
              <a:r>
                <a:rPr lang="en-US" altLang="zh-TW" sz="1400" i="0" dirty="0">
                  <a:latin typeface="+mj-lt"/>
                </a:rPr>
                <a:t>	</a:t>
              </a:r>
              <a:r>
                <a:rPr lang="en-US" altLang="zh-TW" sz="1400" i="0" dirty="0" smtClean="0">
                  <a:latin typeface="+mj-lt"/>
                </a:rPr>
                <a:t>X</a:t>
              </a:r>
              <a:r>
                <a:rPr lang="en-US" altLang="zh-TW" sz="1400" i="0" dirty="0">
                  <a:latin typeface="+mj-lt"/>
                </a:rPr>
                <a:t>. Lai and J. </a:t>
              </a:r>
              <a:r>
                <a:rPr lang="en-US" altLang="zh-TW" sz="1400" i="0" dirty="0" err="1">
                  <a:latin typeface="+mj-lt"/>
                </a:rPr>
                <a:t>L.Massey</a:t>
              </a:r>
              <a:r>
                <a:rPr lang="en-US" altLang="zh-TW" sz="1400" i="0" dirty="0">
                  <a:latin typeface="+mj-lt"/>
                </a:rPr>
                <a:t>. A proposal for a new block encryption standard. In Advances in Cryptology – EUROCRYPT’90, pages 389–404, Berlin, Germany: </a:t>
              </a:r>
              <a:r>
                <a:rPr lang="en-US" altLang="zh-TW" sz="1400" i="0" dirty="0" err="1">
                  <a:latin typeface="+mj-lt"/>
                </a:rPr>
                <a:t>SpringerVerlag</a:t>
              </a:r>
              <a:r>
                <a:rPr lang="en-US" altLang="zh-TW" sz="1400" i="0" dirty="0">
                  <a:latin typeface="+mj-lt"/>
                </a:rPr>
                <a:t>, 1990</a:t>
              </a:r>
              <a:r>
                <a:rPr lang="en-US" altLang="zh-TW" sz="1400" i="0" dirty="0" smtClean="0">
                  <a:latin typeface="+mj-lt"/>
                </a:rPr>
                <a:t>.</a:t>
              </a:r>
              <a:endParaRPr lang="en-US" altLang="zh-TW" sz="1400" i="0" dirty="0">
                <a:latin typeface="+mj-lt"/>
              </a:endParaRPr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3855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14313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2’s Complement Residue Generators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44904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Moduli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zh-TW" altLang="en-US" sz="24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bSup>
                      <m:sSub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b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p>
                    </m:sSubSup>
                  </m:oMath>
                </a14:m>
                <a:r>
                  <a:rPr lang="zh-TW" altLang="en-US" sz="2400" b="1" dirty="0" smtClean="0">
                    <a:solidFill>
                      <a:srgbClr val="0000FF"/>
                    </a:solidFill>
                  </a:rPr>
                  <a:t> </a:t>
                </a: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±</m:t>
                                </m:r>
                              </m:sup>
                            </m:sSup>
                          </m:sub>
                        </m:s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≡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p>
                              <m:sSup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</a:rPr>
                  <a:t>, taking advantage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TW" sz="2400" b="1" i="1" dirty="0" smtClean="0">
                  <a:solidFill>
                    <a:srgbClr val="0000FF"/>
                  </a:solidFill>
                  <a:latin typeface="Cambria Math" panose="02040503050406030204" pitchFamily="18" charset="0"/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is represented in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𝟐𝐋</m:t>
                        </m:r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sSub>
                              <m:sSubPr>
                                <m:ctrlP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, so as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𝒋𝑳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𝒋𝑳</m:t>
                        </m:r>
                      </m:sub>
                    </m:sSub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𝒋𝑳</m:t>
                        </m:r>
                      </m:sup>
                    </m:sSup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𝒋𝑳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𝒋𝑳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400" b="1" dirty="0">
                    <a:solidFill>
                      <a:srgbClr val="0000FF"/>
                    </a:solidFill>
                  </a:rPr>
                  <a:t>Sign-extended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sup>
                    </m:sSubSup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𝑳</m:t>
                                </m:r>
                              </m:sup>
                            </m:s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⇔ 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TW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sSub>
                                      <m:sSubPr>
                                        <m:ctrlPr>
                                          <a:rPr lang="en-US" altLang="zh-TW" sz="24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ctrlPr>
                                              <a:rPr lang="en-US" altLang="zh-TW" sz="24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sz="2400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altLang="zh-TW" sz="2400" b="1" i="1" smtClean="0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In summary,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𝒋𝑳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𝒋𝑳</m:t>
                                </m:r>
                              </m:sub>
                            </m:sSub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altLang="zh-TW" sz="24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n-US" altLang="zh-TW" sz="24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For modulo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, </a:t>
                </a:r>
                <a:r>
                  <a:rPr lang="en-US" altLang="zh-TW" sz="2400" b="1" dirty="0">
                    <a:solidFill>
                      <a:srgbClr val="0000FF"/>
                    </a:solidFill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4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  <m: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TW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1" i="1" smtClean="0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400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p>
                            </m:sSup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𝒋𝑳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𝒋𝑳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In summary,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± </m:t>
                            </m:r>
                          </m:sup>
                        </m:sSup>
                      </m:sub>
                    </m:sSub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400" b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𝚺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𝒔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p>
                                  <m:sSupPr>
                                    <m:ctrlPr>
                                      <a:rPr lang="en-US" altLang="zh-TW" sz="24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zh-TW" sz="2400" b="1" i="1" smtClean="0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2400" b="1" i="1" smtClean="0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sz="2400" b="1" i="1" smtClean="0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zh-TW" sz="24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p>
                                </m:sSup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𝒋𝑳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𝒋𝑳</m:t>
                                </m:r>
                              </m:sub>
                            </m:sSub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altLang="zh-TW" sz="2400" b="1" i="1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2400" b="1" i="1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  <m:r>
                                      <a:rPr lang="en-US" altLang="zh-TW" sz="2400" b="1" i="1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sz="2400" b="1" i="1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sz="24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4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b>
                    </m:sSub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  <a:ea typeface="Cambria Math" panose="02040503050406030204" pitchFamily="18" charset="0"/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Note</a:t>
                </a:r>
              </a:p>
              <a:p>
                <a:pPr lvl="1" eaLnBrk="1" hangingPunct="1">
                  <a:lnSpc>
                    <a:spcPct val="9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zh-TW" altLang="en-US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may appears as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𝐨𝐫</m:t>
                    </m:r>
                    <m:r>
                      <a:rPr lang="en-US" altLang="zh-TW" sz="2000" b="1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lvl="1" eaLnBrk="1" hangingPunct="1">
                  <a:lnSpc>
                    <a:spcPct val="95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zh-TW" altLang="en-US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needs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bits.</a:t>
                </a:r>
                <a:endParaRPr lang="zh-TW" altLang="en-US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endParaRPr lang="zh-TW" altLang="en-US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lnSpc>
                    <a:spcPct val="95000"/>
                  </a:lnSpc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44904" y="1124744"/>
                <a:ext cx="9001125" cy="5399881"/>
              </a:xfrm>
              <a:blipFill>
                <a:blip r:embed="rId3"/>
                <a:stretch>
                  <a:fillRect l="-880" t="-791" r="-1557" b="-7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2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482" name="Rectangle 2"/>
              <p:cNvSpPr>
                <a:spLocks noGrp="1" noChangeArrowheads="1"/>
              </p:cNvSpPr>
              <p:nvPr>
                <p:ph type="title" idx="4294967295"/>
              </p:nvPr>
            </p:nvSpPr>
            <p:spPr>
              <a:xfrm>
                <a:off x="467544" y="214313"/>
                <a:ext cx="8476431" cy="693737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altLang="zh-TW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RNS for DSP/</a:t>
                </a:r>
                <a:r>
                  <a:rPr lang="en-US" altLang="zh-TW" sz="4000" b="1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Encry</a:t>
                </a:r>
                <a:r>
                  <a:rPr lang="en-US" altLang="zh-TW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altLang="zh-TW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with only </a:t>
                </a:r>
                <a14:m>
                  <m:oMath xmlns:m="http://schemas.openxmlformats.org/officeDocument/2006/math">
                    <m:r>
                      <a:rPr lang="en-US" altLang="zh-TW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±/</m:t>
                    </m:r>
                    <m:r>
                      <a:rPr lang="en-US" altLang="zh-TW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endParaRPr lang="en-US" altLang="zh-TW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48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 idx="4294967295"/>
              </p:nvPr>
            </p:nvSpPr>
            <p:spPr>
              <a:xfrm>
                <a:off x="467544" y="214313"/>
                <a:ext cx="8476431" cy="693737"/>
              </a:xfrm>
              <a:blipFill>
                <a:blip r:embed="rId3"/>
                <a:stretch>
                  <a:fillRect l="-2662" t="-17544" b="-438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-32231" y="4491697"/>
            <a:ext cx="9144000" cy="2177663"/>
            <a:chOff x="107504" y="5517232"/>
            <a:chExt cx="8836471" cy="2177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107504" y="5571237"/>
                  <a:ext cx="8836471" cy="21236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49263" indent="-449263" algn="just">
                    <a:tabLst>
                      <a:tab pos="449263" algn="l"/>
                    </a:tabLst>
                  </a:pPr>
                  <a:r>
                    <a:rPr lang="en-US" altLang="zh-TW" sz="1200" i="0" dirty="0" smtClean="0">
                      <a:latin typeface="+mj-lt"/>
                    </a:rPr>
                    <a:t>[22]</a:t>
                  </a:r>
                  <a:r>
                    <a:rPr lang="en-US" altLang="zh-TW" sz="1200" i="0" dirty="0">
                      <a:latin typeface="+mj-lt"/>
                    </a:rPr>
                    <a:t>	</a:t>
                  </a:r>
                  <a:r>
                    <a:rPr lang="en-US" altLang="zh-TW" sz="1200" i="0" dirty="0" smtClean="0">
                      <a:latin typeface="+mj-lt"/>
                    </a:rPr>
                    <a:t>Z. Wang </a:t>
                  </a:r>
                  <a:r>
                    <a:rPr lang="en-US" altLang="zh-TW" sz="1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et al</a:t>
                  </a:r>
                  <a:r>
                    <a:rPr lang="en-US" altLang="zh-TW" sz="1200" i="0" dirty="0" smtClean="0">
                      <a:latin typeface="+mj-lt"/>
                    </a:rPr>
                    <a:t>, </a:t>
                  </a:r>
                  <a:r>
                    <a:rPr lang="en-US" altLang="zh-TW" sz="1200" i="0" dirty="0">
                      <a:latin typeface="+mj-lt"/>
                    </a:rPr>
                    <a:t>"An algorithm for multiplication modulo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r>
                    <a:rPr lang="en-US" altLang="zh-TW" sz="1200" i="0" dirty="0" smtClean="0">
                      <a:latin typeface="+mj-lt"/>
                    </a:rPr>
                    <a:t>," </a:t>
                  </a:r>
                  <a:r>
                    <a:rPr lang="en-US" altLang="zh-TW" sz="1200" i="0" dirty="0">
                      <a:latin typeface="+mj-lt"/>
                    </a:rPr>
                    <a:t>Proceedings of the 39th Midwest Symposium on Circuits and Systems, Ames, IA, USA, 1996, pp. 1301-1304 vol.3</a:t>
                  </a:r>
                  <a:r>
                    <a:rPr lang="en-US" altLang="zh-TW" sz="1200" i="0" dirty="0" smtClean="0">
                      <a:latin typeface="+mj-lt"/>
                    </a:rPr>
                    <a:t>.</a:t>
                  </a:r>
                </a:p>
                <a:p>
                  <a:pPr marL="449263" indent="-449263" algn="just">
                    <a:tabLst>
                      <a:tab pos="449263" algn="l"/>
                    </a:tabLst>
                  </a:pPr>
                  <a:r>
                    <a:rPr lang="en-US" altLang="zh-TW" sz="1200" i="0" dirty="0" smtClean="0">
                      <a:latin typeface="+mj-lt"/>
                    </a:rPr>
                    <a:t>[23]</a:t>
                  </a:r>
                  <a:r>
                    <a:rPr lang="en-US" altLang="zh-TW" sz="1200" i="0" dirty="0">
                      <a:latin typeface="+mj-lt"/>
                    </a:rPr>
                    <a:t>	</a:t>
                  </a:r>
                  <a:r>
                    <a:rPr lang="en-US" altLang="zh-TW" sz="1200" i="0" dirty="0" smtClean="0">
                      <a:latin typeface="+mj-lt"/>
                    </a:rPr>
                    <a:t>A</a:t>
                  </a:r>
                  <a:r>
                    <a:rPr lang="en-US" altLang="zh-TW" sz="1200" i="0" dirty="0">
                      <a:latin typeface="+mj-lt"/>
                    </a:rPr>
                    <a:t>. </a:t>
                  </a:r>
                  <a:r>
                    <a:rPr lang="en-US" altLang="zh-TW" sz="1200" i="0" dirty="0" err="1">
                      <a:latin typeface="+mj-lt"/>
                    </a:rPr>
                    <a:t>Skavantzos</a:t>
                  </a:r>
                  <a:r>
                    <a:rPr lang="en-US" altLang="zh-TW" sz="1200" i="0" dirty="0">
                      <a:latin typeface="+mj-lt"/>
                    </a:rPr>
                    <a:t> </a:t>
                  </a:r>
                  <a:r>
                    <a:rPr lang="en-US" altLang="zh-TW" sz="1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et al</a:t>
                  </a:r>
                  <a:r>
                    <a:rPr lang="en-US" altLang="zh-TW" sz="1200" i="0" dirty="0"/>
                    <a:t>, </a:t>
                  </a:r>
                  <a:r>
                    <a:rPr lang="en-US" altLang="zh-TW" sz="1200" i="0" dirty="0" smtClean="0">
                      <a:latin typeface="+mj-lt"/>
                    </a:rPr>
                    <a:t>"</a:t>
                  </a:r>
                  <a:r>
                    <a:rPr lang="en-US" altLang="zh-TW" sz="1200" i="0" dirty="0">
                      <a:latin typeface="+mj-lt"/>
                    </a:rPr>
                    <a:t>New efficient RNS-to-weighted decoders for conjugate-pair-moduli residue number systems," </a:t>
                  </a:r>
                  <a:r>
                    <a:rPr lang="en-US" altLang="zh-TW" sz="1200" i="0" dirty="0" smtClean="0">
                      <a:latin typeface="+mj-lt"/>
                    </a:rPr>
                    <a:t>33th </a:t>
                  </a:r>
                  <a:r>
                    <a:rPr lang="en-US" altLang="zh-TW" sz="1200" i="0" dirty="0">
                      <a:latin typeface="+mj-lt"/>
                    </a:rPr>
                    <a:t>Asilomar Conference on Signals, Systems, and </a:t>
                  </a:r>
                  <a:r>
                    <a:rPr lang="en-US" altLang="zh-TW" sz="1200" i="0" dirty="0" smtClean="0">
                      <a:latin typeface="+mj-lt"/>
                    </a:rPr>
                    <a:t>Computers, 1999.</a:t>
                  </a:r>
                </a:p>
                <a:p>
                  <a:pPr marL="449263" indent="-449263" algn="just">
                    <a:tabLst>
                      <a:tab pos="449263" algn="l"/>
                    </a:tabLst>
                  </a:pPr>
                  <a:r>
                    <a:rPr lang="en-US" altLang="zh-TW" sz="1200" i="0" dirty="0" smtClean="0">
                      <a:latin typeface="+mj-lt"/>
                    </a:rPr>
                    <a:t>[24]	A</a:t>
                  </a:r>
                  <a:r>
                    <a:rPr lang="en-US" altLang="zh-TW" sz="1200" i="0" dirty="0">
                      <a:latin typeface="+mj-lt"/>
                    </a:rPr>
                    <a:t>. </a:t>
                  </a:r>
                  <a:r>
                    <a:rPr lang="en-US" altLang="zh-TW" sz="1200" i="0" dirty="0" err="1">
                      <a:latin typeface="+mj-lt"/>
                    </a:rPr>
                    <a:t>Skavantzos</a:t>
                  </a:r>
                  <a:r>
                    <a:rPr lang="en-US" altLang="zh-TW" sz="1200" i="0" dirty="0">
                      <a:latin typeface="+mj-lt"/>
                    </a:rPr>
                    <a:t> and M. Abdallah, "Implementation issues of the two-level residue number system with pairs of conjugate moduli," in IEEE </a:t>
                  </a:r>
                  <a:r>
                    <a:rPr lang="en-US" altLang="zh-TW" sz="1200" i="0" dirty="0" smtClean="0">
                      <a:latin typeface="+mj-lt"/>
                    </a:rPr>
                    <a:t>Trans. </a:t>
                  </a:r>
                  <a:r>
                    <a:rPr lang="en-US" altLang="zh-TW" sz="1200" i="0" dirty="0">
                      <a:latin typeface="+mj-lt"/>
                    </a:rPr>
                    <a:t>Signal Processing, vol. 47, no. 3, pp. 826-838, March 1999</a:t>
                  </a:r>
                  <a:r>
                    <a:rPr lang="en-US" altLang="zh-TW" sz="1200" i="0" dirty="0" smtClean="0">
                      <a:latin typeface="+mj-lt"/>
                    </a:rPr>
                    <a:t>.</a:t>
                  </a:r>
                </a:p>
                <a:p>
                  <a:pPr marL="449263" indent="-449263" algn="just">
                    <a:tabLst>
                      <a:tab pos="449263" algn="l"/>
                    </a:tabLst>
                  </a:pPr>
                  <a:r>
                    <a:rPr lang="en-US" altLang="zh-TW" sz="1200" i="0" dirty="0">
                      <a:latin typeface="+mj-lt"/>
                    </a:rPr>
                    <a:t>[</a:t>
                  </a:r>
                  <a:r>
                    <a:rPr lang="en-US" altLang="zh-TW" sz="1200" i="0" dirty="0" smtClean="0">
                      <a:latin typeface="+mj-lt"/>
                    </a:rPr>
                    <a:t>25]</a:t>
                  </a:r>
                  <a:r>
                    <a:rPr lang="en-US" altLang="zh-TW" sz="1200" i="0" dirty="0">
                      <a:latin typeface="+mj-lt"/>
                    </a:rPr>
                    <a:t>	</a:t>
                  </a:r>
                  <a:r>
                    <a:rPr lang="en-US" altLang="zh-TW" sz="1200" i="0" dirty="0" smtClean="0">
                      <a:latin typeface="+mj-lt"/>
                    </a:rPr>
                    <a:t>R</a:t>
                  </a:r>
                  <a:r>
                    <a:rPr lang="en-US" altLang="zh-TW" sz="1200" i="0" dirty="0">
                      <a:latin typeface="+mj-lt"/>
                    </a:rPr>
                    <a:t>. Zimmermann, "Efficient VLSI implementation of modulo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±1</m:t>
                      </m:r>
                    </m:oMath>
                  </a14:m>
                  <a:r>
                    <a:rPr lang="en-US" altLang="zh-TW" sz="1200" i="0" dirty="0" smtClean="0">
                      <a:latin typeface="+mj-lt"/>
                    </a:rPr>
                    <a:t> addition </a:t>
                  </a:r>
                  <a:r>
                    <a:rPr lang="en-US" altLang="zh-TW" sz="1200" i="0" dirty="0">
                      <a:latin typeface="+mj-lt"/>
                    </a:rPr>
                    <a:t>and multiplication," Proceedings 14th IEEE Symposium on Computer Arithmetic (Cat. No.99CB36336), Adelaide, SA, Australia, 1999, pp. 158-167</a:t>
                  </a:r>
                  <a:r>
                    <a:rPr lang="en-US" altLang="zh-TW" sz="1200" i="0" dirty="0" smtClean="0">
                      <a:latin typeface="+mj-lt"/>
                    </a:rPr>
                    <a:t>.</a:t>
                  </a:r>
                </a:p>
                <a:p>
                  <a:pPr marL="449263" indent="-449263" algn="just">
                    <a:tabLst>
                      <a:tab pos="449263" algn="l"/>
                    </a:tabLst>
                  </a:pPr>
                  <a:r>
                    <a:rPr lang="en-US" altLang="zh-TW" sz="1200" i="0" dirty="0">
                      <a:latin typeface="+mj-lt"/>
                    </a:rPr>
                    <a:t>[</a:t>
                  </a:r>
                  <a:r>
                    <a:rPr lang="en-US" altLang="zh-TW" sz="1200" i="0" dirty="0" smtClean="0">
                      <a:latin typeface="+mj-lt"/>
                    </a:rPr>
                    <a:t>26]</a:t>
                  </a:r>
                  <a:r>
                    <a:rPr lang="en-US" altLang="zh-TW" sz="1200" i="0" dirty="0">
                      <a:latin typeface="+mj-lt"/>
                    </a:rPr>
                    <a:t>	</a:t>
                  </a:r>
                  <a:r>
                    <a:rPr lang="en-US" altLang="zh-TW" sz="1200" i="0" dirty="0" smtClean="0">
                      <a:latin typeface="+mj-lt"/>
                    </a:rPr>
                    <a:t>J</a:t>
                  </a:r>
                  <a:r>
                    <a:rPr lang="en-US" altLang="zh-TW" sz="1200" i="0" dirty="0">
                      <a:latin typeface="+mj-lt"/>
                    </a:rPr>
                    <a:t>.-C. </a:t>
                  </a:r>
                  <a:r>
                    <a:rPr lang="en-US" altLang="zh-TW" sz="1200" i="0" dirty="0" err="1">
                      <a:latin typeface="+mj-lt"/>
                    </a:rPr>
                    <a:t>Bajard</a:t>
                  </a:r>
                  <a:r>
                    <a:rPr lang="en-US" altLang="zh-TW" sz="1200" i="0" dirty="0">
                      <a:latin typeface="+mj-lt"/>
                    </a:rPr>
                    <a:t>, and L. </a:t>
                  </a:r>
                  <a:r>
                    <a:rPr lang="en-US" altLang="zh-TW" sz="1200" i="0" dirty="0" err="1">
                      <a:latin typeface="+mj-lt"/>
                    </a:rPr>
                    <a:t>Imbert</a:t>
                  </a:r>
                  <a:r>
                    <a:rPr lang="en-US" altLang="zh-TW" sz="1200" i="0" dirty="0">
                      <a:latin typeface="+mj-lt"/>
                    </a:rPr>
                    <a:t>, "A full RNS implementation of RSA", IEEE Trans. </a:t>
                  </a:r>
                  <a:r>
                    <a:rPr lang="en-US" altLang="zh-TW" sz="1200" i="0" dirty="0" err="1">
                      <a:latin typeface="+mj-lt"/>
                    </a:rPr>
                    <a:t>Comput</a:t>
                  </a:r>
                  <a:r>
                    <a:rPr lang="en-US" altLang="zh-TW" sz="1200" i="0" dirty="0">
                      <a:latin typeface="+mj-lt"/>
                    </a:rPr>
                    <a:t>., vol. 53, no 6, pp. 769–774, June 2004</a:t>
                  </a:r>
                  <a:r>
                    <a:rPr lang="en-US" altLang="zh-TW" sz="1200" i="0" dirty="0" smtClean="0">
                      <a:latin typeface="+mj-lt"/>
                    </a:rPr>
                    <a:t>.</a:t>
                  </a:r>
                </a:p>
                <a:p>
                  <a:pPr marL="449263" indent="-449263" algn="just">
                    <a:tabLst>
                      <a:tab pos="449263" algn="l"/>
                    </a:tabLst>
                  </a:pPr>
                  <a:r>
                    <a:rPr lang="en-US" altLang="zh-TW" sz="1200" i="0" dirty="0" smtClean="0">
                      <a:latin typeface="+mj-lt"/>
                    </a:rPr>
                    <a:t>[27]	</a:t>
                  </a:r>
                  <a:r>
                    <a:rPr lang="en-US" altLang="zh-TW" sz="1200" i="0" dirty="0" smtClean="0"/>
                    <a:t>W</a:t>
                  </a:r>
                  <a:r>
                    <a:rPr lang="en-US" altLang="zh-TW" sz="1200" i="0" dirty="0"/>
                    <a:t>. Hong, R. </a:t>
                  </a:r>
                  <a:r>
                    <a:rPr lang="en-US" altLang="zh-TW" sz="1200" i="0" dirty="0" err="1"/>
                    <a:t>Modugu</a:t>
                  </a:r>
                  <a:r>
                    <a:rPr lang="en-US" altLang="zh-TW" sz="1200" i="0" dirty="0"/>
                    <a:t> and M. Choi, "Efficient Online Self-Checking Modulo 2^n+1 Multiplier Design," in IEEE Transactions on Computers, vol. 60, no. 9, pp. 1354-1365, Sept. 2011.</a:t>
                  </a:r>
                  <a:endParaRPr lang="en-US" altLang="zh-TW" sz="1200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5571237"/>
                  <a:ext cx="8836471" cy="2123658"/>
                </a:xfrm>
                <a:prstGeom prst="rect">
                  <a:avLst/>
                </a:prstGeom>
                <a:blipFill>
                  <a:blip r:embed="rId4"/>
                  <a:stretch>
                    <a:fillRect l="-67" t="-575" b="-114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直線接點 3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114" name="群組 4113"/>
          <p:cNvGrpSpPr/>
          <p:nvPr/>
        </p:nvGrpSpPr>
        <p:grpSpPr>
          <a:xfrm>
            <a:off x="1338321" y="1196752"/>
            <a:ext cx="6690063" cy="3096344"/>
            <a:chOff x="682371" y="1196752"/>
            <a:chExt cx="7450677" cy="3527194"/>
          </a:xfrm>
        </p:grpSpPr>
        <p:grpSp>
          <p:nvGrpSpPr>
            <p:cNvPr id="30" name="群組 29"/>
            <p:cNvGrpSpPr/>
            <p:nvPr/>
          </p:nvGrpSpPr>
          <p:grpSpPr>
            <a:xfrm>
              <a:off x="1791497" y="1196752"/>
              <a:ext cx="4959027" cy="3527194"/>
              <a:chOff x="2555411" y="1196752"/>
              <a:chExt cx="4959027" cy="3527194"/>
            </a:xfrm>
          </p:grpSpPr>
          <p:grpSp>
            <p:nvGrpSpPr>
              <p:cNvPr id="28" name="群組 27"/>
              <p:cNvGrpSpPr/>
              <p:nvPr/>
            </p:nvGrpSpPr>
            <p:grpSpPr>
              <a:xfrm>
                <a:off x="2555411" y="1196752"/>
                <a:ext cx="4959027" cy="1008112"/>
                <a:chOff x="2753518" y="1124744"/>
                <a:chExt cx="4959027" cy="100811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圓角矩形 7"/>
                    <p:cNvSpPr/>
                    <p:nvPr/>
                  </p:nvSpPr>
                  <p:spPr bwMode="auto">
                    <a:xfrm>
                      <a:off x="2771800" y="1124744"/>
                      <a:ext cx="4824536" cy="1008112"/>
                    </a:xfrm>
                    <a:prstGeom prst="roundRect">
                      <a:avLst/>
                    </a:prstGeom>
                    <a:solidFill>
                      <a:srgbClr val="FFFFCC"/>
                    </a:solid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ALU with</a:t>
                      </a:r>
                      <a:r>
                        <a:rPr kumimoji="1" lang="en-US" altLang="zh-TW" sz="2000" b="1" i="1" u="none" strike="noStrike" cap="none" normalizeH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</a:rPr>
                        <a:t> only </a:t>
                      </a:r>
                      <a14:m>
                        <m:oMath xmlns:m="http://schemas.openxmlformats.org/officeDocument/2006/math">
                          <m:r>
                            <a:rPr kumimoji="1" lang="en-US" altLang="zh-TW" sz="2000" b="1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{±, </m:t>
                          </m:r>
                          <m:r>
                            <a:rPr kumimoji="1" lang="en-US" altLang="zh-TW" sz="2000" b="1" i="1" u="none" strike="noStrike" cap="none" normalizeH="0" smtClean="0">
                              <a:ln>
                                <a:noFill/>
                              </a:ln>
                              <a:solidFill>
                                <a:srgbClr val="0000CC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×, ≪}</m:t>
                          </m:r>
                        </m:oMath>
                      </a14:m>
                      <a:endParaRPr kumimoji="1" lang="zh-TW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</a:endParaRPr>
                    </a:p>
                  </p:txBody>
                </p:sp>
              </mc:Choice>
              <mc:Fallback xmlns="">
                <p:sp>
                  <p:nvSpPr>
                    <p:cNvPr id="8" name="圓角矩形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2771800" y="1124744"/>
                      <a:ext cx="4824536" cy="1008112"/>
                    </a:xfrm>
                    <a:prstGeom prst="round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" name="文字方塊 23"/>
                    <p:cNvSpPr txBox="1"/>
                    <p:nvPr/>
                  </p:nvSpPr>
                  <p:spPr>
                    <a:xfrm>
                      <a:off x="2753518" y="1486651"/>
                      <a:ext cx="4959027" cy="6046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20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TW" sz="20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TW" sz="2000" b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⊡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𝒚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TW" sz="20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altLang="zh-TW" sz="20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altLang="zh-TW" sz="20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b="1" i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𝐱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b="1" i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𝐢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altLang="zh-TW" sz="20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⊡</m:t>
                            </m:r>
                            <m:d>
                              <m:dPr>
                                <m:ctrlPr>
                                  <a:rPr lang="en-US" altLang="zh-TW" sz="2000" b="1" i="1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b="1" i="1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zh-TW" sz="2000" b="1" i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𝐲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b="1" i="1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𝐢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𝐦</m:t>
                                        </m:r>
                                      </m:e>
                                      <m:sub>
                                        <m:r>
                                          <a:rPr lang="en-US" altLang="zh-TW" sz="2000" b="1" i="1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𝐢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</m:oMath>
                        </m:oMathPara>
                      </a14:m>
                      <a:endParaRPr lang="zh-TW" altLang="en-US" sz="2000" b="1" dirty="0">
                        <a:solidFill>
                          <a:srgbClr val="660033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4" name="文字方塊 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53518" y="1486651"/>
                      <a:ext cx="4959027" cy="604687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9" name="群組 28"/>
              <p:cNvGrpSpPr/>
              <p:nvPr/>
            </p:nvGrpSpPr>
            <p:grpSpPr>
              <a:xfrm>
                <a:off x="2622655" y="2565503"/>
                <a:ext cx="4824536" cy="936104"/>
                <a:chOff x="2771800" y="2420888"/>
                <a:chExt cx="4824536" cy="936104"/>
              </a:xfrm>
            </p:grpSpPr>
            <p:sp>
              <p:nvSpPr>
                <p:cNvPr id="25" name="矩形 24"/>
                <p:cNvSpPr/>
                <p:nvPr/>
              </p:nvSpPr>
              <p:spPr bwMode="auto">
                <a:xfrm>
                  <a:off x="2771800" y="2420888"/>
                  <a:ext cx="4824536" cy="936104"/>
                </a:xfrm>
                <a:prstGeom prst="rect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20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rPr>
                    <a:t>Memory</a:t>
                  </a: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TW" sz="2000" b="1" dirty="0"/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4" name="文字方塊 323"/>
                    <p:cNvSpPr txBox="1"/>
                    <p:nvPr/>
                  </p:nvSpPr>
                  <p:spPr>
                    <a:xfrm>
                      <a:off x="4473274" y="2751453"/>
                      <a:ext cx="1421588" cy="6046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TW" sz="20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altLang="zh-TW" sz="2000" b="1" i="1" smtClean="0">
                                        <a:solidFill>
                                          <a:srgbClr val="66003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b="1" i="1" smtClean="0">
                                            <a:solidFill>
                                              <a:srgbClr val="660033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sz="2000" b="1" i="1" smtClean="0">
                                                    <a:solidFill>
                                                      <a:srgbClr val="660033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𝒊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zh-TW" sz="2000" b="1" i="1" smtClean="0">
                                                <a:solidFill>
                                                  <a:srgbClr val="660033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altLang="zh-TW" sz="2000" b="1" i="1" smtClean="0">
                                    <a:solidFill>
                                      <a:srgbClr val="660033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oMath>
                        </m:oMathPara>
                      </a14:m>
                      <a:endParaRPr lang="zh-TW" altLang="en-US" sz="2000" b="1" dirty="0">
                        <a:solidFill>
                          <a:srgbClr val="660033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24" name="文字方塊 32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73274" y="2751453"/>
                      <a:ext cx="1421588" cy="604687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6" name="橢圓 25"/>
              <p:cNvSpPr/>
              <p:nvPr/>
            </p:nvSpPr>
            <p:spPr bwMode="auto">
              <a:xfrm>
                <a:off x="2658659" y="3789040"/>
                <a:ext cx="4752528" cy="934906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2000" b="1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CU</a:t>
                </a:r>
                <a:endParaRPr kumimoji="1" lang="zh-TW" altLang="en-US" sz="20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grpSp>
          <p:nvGrpSpPr>
            <p:cNvPr id="32" name="群組 31"/>
            <p:cNvGrpSpPr/>
            <p:nvPr/>
          </p:nvGrpSpPr>
          <p:grpSpPr>
            <a:xfrm>
              <a:off x="682371" y="2471736"/>
              <a:ext cx="845662" cy="1101280"/>
              <a:chOff x="682371" y="2471736"/>
              <a:chExt cx="845662" cy="1101280"/>
            </a:xfrm>
          </p:grpSpPr>
          <p:sp>
            <p:nvSpPr>
              <p:cNvPr id="27" name="梯形 26"/>
              <p:cNvSpPr/>
              <p:nvPr/>
            </p:nvSpPr>
            <p:spPr bwMode="auto">
              <a:xfrm rot="16200000">
                <a:off x="550404" y="2676908"/>
                <a:ext cx="1101280" cy="690936"/>
              </a:xfrm>
              <a:prstGeom prst="trapezoid">
                <a:avLst/>
              </a:prstGeom>
              <a:solidFill>
                <a:srgbClr val="99FF99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682371" y="2780928"/>
                <a:ext cx="845662" cy="4899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 smtClean="0"/>
                  <a:t>BRC</a:t>
                </a:r>
                <a:endParaRPr lang="zh-TW" altLang="en-US" sz="2000" b="1" dirty="0"/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7082072" y="2132856"/>
              <a:ext cx="1050976" cy="1800200"/>
              <a:chOff x="7049416" y="2132856"/>
              <a:chExt cx="1050976" cy="1800200"/>
            </a:xfrm>
          </p:grpSpPr>
          <p:sp>
            <p:nvSpPr>
              <p:cNvPr id="368" name="梯形 367"/>
              <p:cNvSpPr/>
              <p:nvPr/>
            </p:nvSpPr>
            <p:spPr bwMode="auto">
              <a:xfrm rot="5400000" flipH="1">
                <a:off x="6674804" y="2507468"/>
                <a:ext cx="1800200" cy="1050976"/>
              </a:xfrm>
              <a:prstGeom prst="trapezoid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0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369" name="文字方塊 368"/>
              <p:cNvSpPr txBox="1"/>
              <p:nvPr/>
            </p:nvSpPr>
            <p:spPr>
              <a:xfrm flipH="1">
                <a:off x="7162354" y="2780928"/>
                <a:ext cx="845662" cy="4899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0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RBC</a:t>
                </a:r>
                <a:endParaRPr lang="zh-TW" alt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34" name="向上箭號 33"/>
            <p:cNvSpPr/>
            <p:nvPr/>
          </p:nvSpPr>
          <p:spPr bwMode="auto">
            <a:xfrm rot="5400000">
              <a:off x="1531336" y="2872911"/>
              <a:ext cx="216024" cy="36004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5" name="上-下雙向箭號 34"/>
            <p:cNvSpPr/>
            <p:nvPr/>
          </p:nvSpPr>
          <p:spPr bwMode="auto">
            <a:xfrm>
              <a:off x="4171471" y="2195762"/>
              <a:ext cx="256513" cy="360040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97" name="向上箭號 396"/>
            <p:cNvSpPr/>
            <p:nvPr/>
          </p:nvSpPr>
          <p:spPr bwMode="auto">
            <a:xfrm rot="5400000">
              <a:off x="6762661" y="2872911"/>
              <a:ext cx="216024" cy="360040"/>
            </a:xfrm>
            <a:prstGeom prst="up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37" name="直線單箭頭接點 36"/>
            <p:cNvCxnSpPr>
              <a:stCxn id="25" idx="2"/>
              <a:endCxn id="26" idx="0"/>
            </p:cNvCxnSpPr>
            <p:nvPr/>
          </p:nvCxnSpPr>
          <p:spPr bwMode="auto">
            <a:xfrm>
              <a:off x="4271009" y="3501607"/>
              <a:ext cx="0" cy="2874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08" name="弧形接點 4107"/>
            <p:cNvCxnSpPr/>
            <p:nvPr/>
          </p:nvCxnSpPr>
          <p:spPr bwMode="auto">
            <a:xfrm rot="5400000" flipH="1" flipV="1">
              <a:off x="4236441" y="2805410"/>
              <a:ext cx="1584176" cy="383085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0" name="弧形接點 409"/>
            <p:cNvCxnSpPr/>
            <p:nvPr/>
          </p:nvCxnSpPr>
          <p:spPr bwMode="auto">
            <a:xfrm rot="5400000" flipH="1" flipV="1">
              <a:off x="5207984" y="3608458"/>
              <a:ext cx="342637" cy="90536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2" name="弧形接點 411"/>
            <p:cNvCxnSpPr/>
            <p:nvPr/>
          </p:nvCxnSpPr>
          <p:spPr bwMode="auto">
            <a:xfrm rot="10800000">
              <a:off x="1437449" y="3420299"/>
              <a:ext cx="1213161" cy="485075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13" name="弧形接點 412"/>
            <p:cNvCxnSpPr/>
            <p:nvPr/>
          </p:nvCxnSpPr>
          <p:spPr bwMode="auto">
            <a:xfrm flipV="1">
              <a:off x="6248590" y="3470264"/>
              <a:ext cx="795317" cy="504990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9367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3608" y="1052736"/>
            <a:ext cx="8100392" cy="5471889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Introduction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zh-TW" sz="2000" b="1" dirty="0" smtClean="0">
                <a:solidFill>
                  <a:srgbClr val="800000"/>
                </a:solidFill>
              </a:rPr>
              <a:t>Why Residue? Why Neural Network?</a:t>
            </a:r>
          </a:p>
          <a:p>
            <a:pPr lvl="1" eaLnBrk="1" hangingPunct="1">
              <a:spcBef>
                <a:spcPts val="300"/>
              </a:spcBef>
            </a:pPr>
            <a:r>
              <a:rPr lang="en-US" altLang="zh-TW" sz="2000" b="1" dirty="0" smtClean="0">
                <a:solidFill>
                  <a:srgbClr val="800000"/>
                </a:solidFill>
              </a:rPr>
              <a:t>Modulo-based Codes:</a:t>
            </a:r>
          </a:p>
          <a:p>
            <a:pPr marL="1257300" lvl="2" indent="-342900" eaLnBrk="1" hangingPunct="1">
              <a:spcBef>
                <a:spcPts val="300"/>
              </a:spcBef>
              <a:buClr>
                <a:srgbClr val="006600"/>
              </a:buClr>
              <a:buFont typeface="+mj-lt"/>
              <a:buAutoNum type="arabicPeriod"/>
            </a:pPr>
            <a:r>
              <a:rPr lang="en-US" altLang="zh-TW" sz="2000" b="1" dirty="0" smtClean="0">
                <a:solidFill>
                  <a:srgbClr val="006600"/>
                </a:solidFill>
              </a:rPr>
              <a:t>AN Codes</a:t>
            </a:r>
          </a:p>
          <a:p>
            <a:pPr marL="1257300" lvl="2" indent="-342900" eaLnBrk="1" hangingPunct="1">
              <a:spcBef>
                <a:spcPts val="300"/>
              </a:spcBef>
              <a:buClr>
                <a:srgbClr val="006600"/>
              </a:buClr>
              <a:buFont typeface="+mj-lt"/>
              <a:buAutoNum type="arabicPeriod"/>
            </a:pPr>
            <a:r>
              <a:rPr lang="en-US" altLang="zh-TW" sz="2000" b="1" dirty="0" smtClean="0">
                <a:solidFill>
                  <a:srgbClr val="006600"/>
                </a:solidFill>
              </a:rPr>
              <a:t>Residue Number System</a:t>
            </a:r>
          </a:p>
          <a:p>
            <a:pPr marL="1257300" lvl="2" indent="-342900" eaLnBrk="1" hangingPunct="1">
              <a:spcBef>
                <a:spcPts val="300"/>
              </a:spcBef>
              <a:buClr>
                <a:srgbClr val="006600"/>
              </a:buClr>
              <a:buFont typeface="+mj-lt"/>
              <a:buAutoNum type="arabicPeriod"/>
            </a:pPr>
            <a:r>
              <a:rPr lang="en-US" altLang="zh-TW" sz="2000" b="1" dirty="0" smtClean="0">
                <a:solidFill>
                  <a:srgbClr val="006600"/>
                </a:solidFill>
              </a:rPr>
              <a:t>Residue Codes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Previous Work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Proposed Techniques</a:t>
            </a: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Low-cost &amp; Fast Design of Logistic Function</a:t>
            </a:r>
            <a:endParaRPr lang="en-US" altLang="zh-TW" sz="2000" b="1" dirty="0" smtClean="0">
              <a:solidFill>
                <a:srgbClr val="800000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Design Rules for optimizing checking/cost</a:t>
            </a: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Low-cost BRC for Conjugate Residue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Codes</a:t>
            </a: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Hybrid RNSC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Based Neural </a:t>
            </a:r>
            <a:r>
              <a:rPr lang="en-US" altLang="zh-TW" sz="2000" b="1" dirty="0">
                <a:solidFill>
                  <a:srgbClr val="800000"/>
                </a:solidFill>
              </a:rPr>
              <a:t>Network for Self-Healing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and Acceleration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Evaluations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14313"/>
            <a:ext cx="8208912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RNS for Neural Network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32231" y="5157192"/>
            <a:ext cx="9144000" cy="1623665"/>
            <a:chOff x="107504" y="5517232"/>
            <a:chExt cx="8836471" cy="1623665"/>
          </a:xfrm>
        </p:grpSpPr>
        <p:sp>
          <p:nvSpPr>
            <p:cNvPr id="5" name="文字方塊 4"/>
            <p:cNvSpPr txBox="1"/>
            <p:nvPr/>
          </p:nvSpPr>
          <p:spPr>
            <a:xfrm>
              <a:off x="107504" y="5571237"/>
              <a:ext cx="88364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[28]</a:t>
              </a:r>
              <a:r>
                <a:rPr lang="en-US" altLang="zh-TW" sz="1200" i="0" dirty="0">
                  <a:latin typeface="+mj-lt"/>
                </a:rPr>
                <a:t>	</a:t>
              </a:r>
              <a:r>
                <a:rPr lang="en-US" altLang="zh-TW" sz="1200" i="0" dirty="0" smtClean="0">
                  <a:latin typeface="+mj-lt"/>
                </a:rPr>
                <a:t>H</a:t>
              </a:r>
              <a:r>
                <a:rPr lang="en-US" altLang="zh-TW" sz="1200" i="0" dirty="0">
                  <a:latin typeface="+mj-lt"/>
                </a:rPr>
                <a:t>. Nakahara and T. </a:t>
              </a:r>
              <a:r>
                <a:rPr lang="en-US" altLang="zh-TW" sz="1200" i="0" dirty="0" err="1">
                  <a:latin typeface="+mj-lt"/>
                </a:rPr>
                <a:t>Sasao</a:t>
              </a:r>
              <a:r>
                <a:rPr lang="en-US" altLang="zh-TW" sz="1200" i="0" dirty="0">
                  <a:latin typeface="+mj-lt"/>
                </a:rPr>
                <a:t>. "A deep convolutional neural network based on nested residue number system," 25th Int'l Conf. on Field Programmable Logic and Applications (FPL), London, 2015, pp.1-6.	</a:t>
              </a:r>
              <a:endParaRPr lang="en-US" altLang="zh-TW" sz="1200" i="0" dirty="0" smtClean="0">
                <a:latin typeface="+mj-lt"/>
              </a:endParaRP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[29]	N</a:t>
              </a:r>
              <a:r>
                <a:rPr lang="en-US" altLang="zh-TW" sz="1200" i="0" dirty="0">
                  <a:latin typeface="+mj-lt"/>
                </a:rPr>
                <a:t>. I. </a:t>
              </a:r>
              <a:r>
                <a:rPr lang="en-US" altLang="zh-TW" sz="1200" i="0" dirty="0" err="1" smtClean="0">
                  <a:latin typeface="+mj-lt"/>
                </a:rPr>
                <a:t>Chervyakov</a:t>
              </a:r>
              <a:r>
                <a:rPr lang="en-US" altLang="zh-TW" sz="1200" i="0" dirty="0" smtClean="0">
                  <a:latin typeface="+mj-lt"/>
                </a:rPr>
                <a:t> </a:t>
              </a:r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al</a:t>
              </a:r>
              <a:r>
                <a:rPr lang="en-US" altLang="zh-TW" sz="1200" i="0" dirty="0" smtClean="0"/>
                <a:t>,</a:t>
              </a:r>
              <a:r>
                <a:rPr lang="en-US" altLang="zh-TW" sz="1200" i="0" dirty="0" smtClean="0">
                  <a:latin typeface="+mj-lt"/>
                </a:rPr>
                <a:t> </a:t>
              </a:r>
              <a:r>
                <a:rPr lang="en-US" altLang="zh-TW" sz="1200" i="0" dirty="0">
                  <a:latin typeface="+mj-lt"/>
                </a:rPr>
                <a:t>"Increasing of convolutional neural network performance using residue number system," </a:t>
              </a:r>
              <a:r>
                <a:rPr lang="en-US" altLang="zh-TW" sz="1200" i="0" dirty="0" smtClean="0">
                  <a:latin typeface="+mj-lt"/>
                </a:rPr>
                <a:t>Int'l Multi-Conf. </a:t>
              </a:r>
              <a:r>
                <a:rPr lang="en-US" altLang="zh-TW" sz="1200" i="0" dirty="0">
                  <a:latin typeface="+mj-lt"/>
                </a:rPr>
                <a:t>on Engineering, Computer and Information Sciences (SIBIRCON), Novosibirsk, 2017, pp. 135-140</a:t>
              </a:r>
              <a:r>
                <a:rPr lang="en-US" altLang="zh-TW" sz="1200" i="0" dirty="0" smtClean="0">
                  <a:latin typeface="+mj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[30]	S</a:t>
              </a:r>
              <a:r>
                <a:rPr lang="en-US" altLang="zh-TW" sz="1200" i="0" dirty="0">
                  <a:latin typeface="+mj-lt"/>
                </a:rPr>
                <a:t>. </a:t>
              </a:r>
              <a:r>
                <a:rPr lang="en-US" altLang="zh-TW" sz="1200" i="0" dirty="0" err="1">
                  <a:latin typeface="+mj-lt"/>
                </a:rPr>
                <a:t>Salamat</a:t>
              </a:r>
              <a:r>
                <a:rPr lang="en-US" altLang="zh-TW" sz="1200" i="0" dirty="0">
                  <a:latin typeface="+mj-lt"/>
                </a:rPr>
                <a:t>, M. Imani, S. Gupta and T. </a:t>
              </a:r>
              <a:r>
                <a:rPr lang="en-US" altLang="zh-TW" sz="1200" i="0" dirty="0" err="1">
                  <a:latin typeface="+mj-lt"/>
                </a:rPr>
                <a:t>Rosing</a:t>
              </a:r>
              <a:r>
                <a:rPr lang="en-US" altLang="zh-TW" sz="1200" i="0" dirty="0">
                  <a:latin typeface="+mj-lt"/>
                </a:rPr>
                <a:t>, "</a:t>
              </a:r>
              <a:r>
                <a:rPr lang="en-US" altLang="zh-TW" sz="1200" i="0" dirty="0" err="1">
                  <a:latin typeface="+mj-lt"/>
                </a:rPr>
                <a:t>RNSnet</a:t>
              </a:r>
              <a:r>
                <a:rPr lang="en-US" altLang="zh-TW" sz="1200" i="0" dirty="0">
                  <a:latin typeface="+mj-lt"/>
                </a:rPr>
                <a:t>: In-Memory Neural Network Acceleration Using Residue Number System," 2018 IEEE International Conference on Rebooting Computing (ICRC), McLean, VA, USA, 2018, pp. 1-12</a:t>
              </a:r>
              <a:r>
                <a:rPr lang="en-US" altLang="zh-TW" sz="1200" i="0" dirty="0" smtClean="0">
                  <a:latin typeface="+mj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[31]</a:t>
              </a:r>
              <a:r>
                <a:rPr lang="en-US" altLang="zh-TW" sz="1200" i="0" dirty="0">
                  <a:latin typeface="+mj-lt"/>
                </a:rPr>
                <a:t>	</a:t>
              </a:r>
              <a:r>
                <a:rPr lang="en-US" altLang="zh-TW" sz="1200" i="0" dirty="0" smtClean="0">
                  <a:latin typeface="+mj-lt"/>
                </a:rPr>
                <a:t>K</a:t>
              </a:r>
              <a:r>
                <a:rPr lang="en-US" altLang="zh-TW" sz="1200" i="0" dirty="0">
                  <a:latin typeface="+mj-lt"/>
                </a:rPr>
                <a:t>. </a:t>
              </a:r>
              <a:r>
                <a:rPr lang="en-US" altLang="zh-TW" sz="1200" i="0" dirty="0" err="1">
                  <a:latin typeface="+mj-lt"/>
                </a:rPr>
                <a:t>Phalakarn</a:t>
              </a:r>
              <a:r>
                <a:rPr lang="en-US" altLang="zh-TW" sz="1200" i="0" dirty="0">
                  <a:latin typeface="+mj-lt"/>
                </a:rPr>
                <a:t> and A. </a:t>
              </a:r>
              <a:r>
                <a:rPr lang="en-US" altLang="zh-TW" sz="1200" i="0" dirty="0" err="1">
                  <a:latin typeface="+mj-lt"/>
                </a:rPr>
                <a:t>Surarerks</a:t>
              </a:r>
              <a:r>
                <a:rPr lang="en-US" altLang="zh-TW" sz="1200" i="0" dirty="0">
                  <a:latin typeface="+mj-lt"/>
                </a:rPr>
                <a:t>, "Alternative Redundant Residue Number System Construction with Redundant Residue Representations," </a:t>
              </a:r>
              <a:r>
                <a:rPr lang="en-US" altLang="zh-TW" sz="1200" i="0" dirty="0" smtClean="0">
                  <a:latin typeface="+mj-lt"/>
                </a:rPr>
                <a:t>3rd Int'l Conf. </a:t>
              </a:r>
              <a:r>
                <a:rPr lang="en-US" altLang="zh-TW" sz="1200" i="0" dirty="0">
                  <a:latin typeface="+mj-lt"/>
                </a:rPr>
                <a:t>on Computer and Communication Systems (ICCCS), Nagoya, 2018, pp. 457-461.</a:t>
              </a:r>
            </a:p>
          </p:txBody>
        </p:sp>
        <p:cxnSp>
          <p:nvCxnSpPr>
            <p:cNvPr id="6" name="直線接點 5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" name="群組 6"/>
          <p:cNvGrpSpPr/>
          <p:nvPr/>
        </p:nvGrpSpPr>
        <p:grpSpPr>
          <a:xfrm>
            <a:off x="145396" y="979009"/>
            <a:ext cx="9054539" cy="4079803"/>
            <a:chOff x="145396" y="979009"/>
            <a:chExt cx="9054539" cy="4079803"/>
          </a:xfrm>
        </p:grpSpPr>
        <p:grpSp>
          <p:nvGrpSpPr>
            <p:cNvPr id="8" name="群組 7"/>
            <p:cNvGrpSpPr/>
            <p:nvPr/>
          </p:nvGrpSpPr>
          <p:grpSpPr>
            <a:xfrm>
              <a:off x="1547664" y="1472241"/>
              <a:ext cx="5188442" cy="3586571"/>
              <a:chOff x="1979712" y="1103374"/>
              <a:chExt cx="5188442" cy="3586571"/>
            </a:xfrm>
          </p:grpSpPr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9" name="物件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08268752"/>
                      </p:ext>
                    </p:extLst>
                  </p:nvPr>
                </p:nvGraphicFramePr>
                <p:xfrm>
                  <a:off x="3423645" y="2326324"/>
                  <a:ext cx="3096344" cy="236362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280" name="Visio" r:id="rId4" imgW="1676445" imgH="1286010" progId="Visio.Drawing.15">
                          <p:embed/>
                        </p:oleObj>
                      </mc:Choice>
                      <mc:Fallback>
                        <p:oleObj name="Visio" r:id="rId4" imgW="1676445" imgH="1286010" progId="Visio.Drawing.15">
                          <p:embed/>
                          <p:pic>
                            <p:nvPicPr>
                              <p:cNvPr id="7" name="物件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423645" y="2326324"/>
                                <a:ext cx="3096344" cy="236362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9" name="物件 18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608268752"/>
                      </p:ext>
                    </p:extLst>
                  </p:nvPr>
                </p:nvGraphicFramePr>
                <p:xfrm>
                  <a:off x="3423645" y="2326324"/>
                  <a:ext cx="3096344" cy="2363621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7200" name="Visio" r:id="rId6" imgW="1676445" imgH="1286010" progId="Visio.Drawing.15">
                          <p:embed/>
                        </p:oleObj>
                      </mc:Choice>
                      <mc:Fallback>
                        <p:oleObj name="Visio" r:id="rId6" imgW="1676445" imgH="1286010" progId="Visio.Drawing.15">
                          <p:embed/>
                          <p:pic>
                            <p:nvPicPr>
                              <p:cNvPr id="7" name="物件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423645" y="2326324"/>
                                <a:ext cx="3096344" cy="2363621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grpSp>
            <p:nvGrpSpPr>
              <p:cNvPr id="20" name="群組 19"/>
              <p:cNvGrpSpPr/>
              <p:nvPr/>
            </p:nvGrpSpPr>
            <p:grpSpPr>
              <a:xfrm>
                <a:off x="3705733" y="1359876"/>
                <a:ext cx="720080" cy="720080"/>
                <a:chOff x="755576" y="1785366"/>
                <a:chExt cx="720080" cy="720080"/>
              </a:xfrm>
            </p:grpSpPr>
            <p:sp>
              <p:nvSpPr>
                <p:cNvPr id="253" name="矩形 252"/>
                <p:cNvSpPr/>
                <p:nvPr/>
              </p:nvSpPr>
              <p:spPr bwMode="auto">
                <a:xfrm>
                  <a:off x="755576" y="1785366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4" name="矩形 253"/>
                <p:cNvSpPr/>
                <p:nvPr/>
              </p:nvSpPr>
              <p:spPr bwMode="auto">
                <a:xfrm>
                  <a:off x="846780" y="1785366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5" name="矩形 254"/>
                <p:cNvSpPr/>
                <p:nvPr/>
              </p:nvSpPr>
              <p:spPr bwMode="auto">
                <a:xfrm>
                  <a:off x="755576" y="1875984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6" name="矩形 255"/>
                <p:cNvSpPr/>
                <p:nvPr/>
              </p:nvSpPr>
              <p:spPr bwMode="auto">
                <a:xfrm>
                  <a:off x="846780" y="1875984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7" name="矩形 256"/>
                <p:cNvSpPr/>
                <p:nvPr/>
              </p:nvSpPr>
              <p:spPr bwMode="auto">
                <a:xfrm>
                  <a:off x="937984" y="1785366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8" name="矩形 257"/>
                <p:cNvSpPr/>
                <p:nvPr/>
              </p:nvSpPr>
              <p:spPr bwMode="auto">
                <a:xfrm>
                  <a:off x="1029189" y="1785366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59" name="矩形 258"/>
                <p:cNvSpPr/>
                <p:nvPr/>
              </p:nvSpPr>
              <p:spPr bwMode="auto">
                <a:xfrm>
                  <a:off x="937984" y="1875984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0" name="矩形 259"/>
                <p:cNvSpPr/>
                <p:nvPr/>
              </p:nvSpPr>
              <p:spPr bwMode="auto">
                <a:xfrm>
                  <a:off x="1029189" y="1875984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1" name="矩形 260"/>
                <p:cNvSpPr/>
                <p:nvPr/>
              </p:nvSpPr>
              <p:spPr bwMode="auto">
                <a:xfrm>
                  <a:off x="1110839" y="1785366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2" name="矩形 261"/>
                <p:cNvSpPr/>
                <p:nvPr/>
              </p:nvSpPr>
              <p:spPr bwMode="auto">
                <a:xfrm>
                  <a:off x="1202043" y="1785366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3" name="矩形 262"/>
                <p:cNvSpPr/>
                <p:nvPr/>
              </p:nvSpPr>
              <p:spPr bwMode="auto">
                <a:xfrm>
                  <a:off x="1110839" y="1875984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4" name="矩形 263"/>
                <p:cNvSpPr/>
                <p:nvPr/>
              </p:nvSpPr>
              <p:spPr bwMode="auto">
                <a:xfrm>
                  <a:off x="1202043" y="1875984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5" name="矩形 264"/>
                <p:cNvSpPr/>
                <p:nvPr/>
              </p:nvSpPr>
              <p:spPr bwMode="auto">
                <a:xfrm>
                  <a:off x="1293248" y="1785366"/>
                  <a:ext cx="91204" cy="90618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6" name="矩形 265"/>
                <p:cNvSpPr/>
                <p:nvPr/>
              </p:nvSpPr>
              <p:spPr bwMode="auto">
                <a:xfrm>
                  <a:off x="1384452" y="1785366"/>
                  <a:ext cx="91204" cy="90618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7" name="矩形 266"/>
                <p:cNvSpPr/>
                <p:nvPr/>
              </p:nvSpPr>
              <p:spPr bwMode="auto">
                <a:xfrm>
                  <a:off x="1293248" y="1875984"/>
                  <a:ext cx="91204" cy="90618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8" name="矩形 267"/>
                <p:cNvSpPr/>
                <p:nvPr/>
              </p:nvSpPr>
              <p:spPr bwMode="auto">
                <a:xfrm>
                  <a:off x="1384452" y="1875984"/>
                  <a:ext cx="91204" cy="90618"/>
                </a:xfrm>
                <a:prstGeom prst="rec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69" name="矩形 268"/>
                <p:cNvSpPr/>
                <p:nvPr/>
              </p:nvSpPr>
              <p:spPr bwMode="auto">
                <a:xfrm>
                  <a:off x="755576" y="196644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0" name="矩形 269"/>
                <p:cNvSpPr/>
                <p:nvPr/>
              </p:nvSpPr>
              <p:spPr bwMode="auto">
                <a:xfrm>
                  <a:off x="846780" y="196644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1" name="矩形 270"/>
                <p:cNvSpPr/>
                <p:nvPr/>
              </p:nvSpPr>
              <p:spPr bwMode="auto">
                <a:xfrm>
                  <a:off x="755576" y="205706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2" name="矩形 271"/>
                <p:cNvSpPr/>
                <p:nvPr/>
              </p:nvSpPr>
              <p:spPr bwMode="auto">
                <a:xfrm>
                  <a:off x="846780" y="205706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3" name="矩形 272"/>
                <p:cNvSpPr/>
                <p:nvPr/>
              </p:nvSpPr>
              <p:spPr bwMode="auto">
                <a:xfrm>
                  <a:off x="937984" y="196644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4" name="矩形 273"/>
                <p:cNvSpPr/>
                <p:nvPr/>
              </p:nvSpPr>
              <p:spPr bwMode="auto">
                <a:xfrm>
                  <a:off x="1029189" y="1966443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5" name="矩形 274"/>
                <p:cNvSpPr/>
                <p:nvPr/>
              </p:nvSpPr>
              <p:spPr bwMode="auto">
                <a:xfrm>
                  <a:off x="937984" y="205706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6" name="矩形 275"/>
                <p:cNvSpPr/>
                <p:nvPr/>
              </p:nvSpPr>
              <p:spPr bwMode="auto">
                <a:xfrm>
                  <a:off x="1029189" y="2057061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7" name="矩形 276"/>
                <p:cNvSpPr/>
                <p:nvPr/>
              </p:nvSpPr>
              <p:spPr bwMode="auto">
                <a:xfrm>
                  <a:off x="1110839" y="1966443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8" name="矩形 277"/>
                <p:cNvSpPr/>
                <p:nvPr/>
              </p:nvSpPr>
              <p:spPr bwMode="auto">
                <a:xfrm>
                  <a:off x="1202043" y="1966443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79" name="矩形 278"/>
                <p:cNvSpPr/>
                <p:nvPr/>
              </p:nvSpPr>
              <p:spPr bwMode="auto">
                <a:xfrm>
                  <a:off x="1110839" y="2057061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0" name="矩形 279"/>
                <p:cNvSpPr/>
                <p:nvPr/>
              </p:nvSpPr>
              <p:spPr bwMode="auto">
                <a:xfrm>
                  <a:off x="1202043" y="2057061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1" name="矩形 280"/>
                <p:cNvSpPr/>
                <p:nvPr/>
              </p:nvSpPr>
              <p:spPr bwMode="auto">
                <a:xfrm>
                  <a:off x="1293248" y="196644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2" name="矩形 281"/>
                <p:cNvSpPr/>
                <p:nvPr/>
              </p:nvSpPr>
              <p:spPr bwMode="auto">
                <a:xfrm>
                  <a:off x="1384452" y="196644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3" name="矩形 282"/>
                <p:cNvSpPr/>
                <p:nvPr/>
              </p:nvSpPr>
              <p:spPr bwMode="auto">
                <a:xfrm>
                  <a:off x="1293248" y="205706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4" name="矩形 283"/>
                <p:cNvSpPr/>
                <p:nvPr/>
              </p:nvSpPr>
              <p:spPr bwMode="auto">
                <a:xfrm>
                  <a:off x="1384452" y="205706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5" name="矩形 284"/>
                <p:cNvSpPr/>
                <p:nvPr/>
              </p:nvSpPr>
              <p:spPr bwMode="auto">
                <a:xfrm>
                  <a:off x="755576" y="214313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6" name="矩形 285"/>
                <p:cNvSpPr/>
                <p:nvPr/>
              </p:nvSpPr>
              <p:spPr bwMode="auto">
                <a:xfrm>
                  <a:off x="846780" y="214313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7" name="矩形 286"/>
                <p:cNvSpPr/>
                <p:nvPr/>
              </p:nvSpPr>
              <p:spPr bwMode="auto">
                <a:xfrm>
                  <a:off x="755576" y="2233751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8" name="矩形 287"/>
                <p:cNvSpPr/>
                <p:nvPr/>
              </p:nvSpPr>
              <p:spPr bwMode="auto">
                <a:xfrm>
                  <a:off x="846780" y="2233751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89" name="矩形 288"/>
                <p:cNvSpPr/>
                <p:nvPr/>
              </p:nvSpPr>
              <p:spPr bwMode="auto">
                <a:xfrm>
                  <a:off x="937984" y="214313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0" name="矩形 289"/>
                <p:cNvSpPr/>
                <p:nvPr/>
              </p:nvSpPr>
              <p:spPr bwMode="auto">
                <a:xfrm>
                  <a:off x="1029189" y="2143133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1" name="矩形 290"/>
                <p:cNvSpPr/>
                <p:nvPr/>
              </p:nvSpPr>
              <p:spPr bwMode="auto">
                <a:xfrm>
                  <a:off x="937984" y="2233751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2" name="矩形 291"/>
                <p:cNvSpPr/>
                <p:nvPr/>
              </p:nvSpPr>
              <p:spPr bwMode="auto">
                <a:xfrm>
                  <a:off x="1029189" y="223375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3" name="矩形 292"/>
                <p:cNvSpPr/>
                <p:nvPr/>
              </p:nvSpPr>
              <p:spPr bwMode="auto">
                <a:xfrm>
                  <a:off x="1110839" y="2143133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4" name="矩形 293"/>
                <p:cNvSpPr/>
                <p:nvPr/>
              </p:nvSpPr>
              <p:spPr bwMode="auto">
                <a:xfrm>
                  <a:off x="1202043" y="2143133"/>
                  <a:ext cx="91204" cy="90618"/>
                </a:xfrm>
                <a:prstGeom prst="rect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5" name="矩形 294"/>
                <p:cNvSpPr/>
                <p:nvPr/>
              </p:nvSpPr>
              <p:spPr bwMode="auto">
                <a:xfrm>
                  <a:off x="1110839" y="223375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6" name="矩形 295"/>
                <p:cNvSpPr/>
                <p:nvPr/>
              </p:nvSpPr>
              <p:spPr bwMode="auto">
                <a:xfrm>
                  <a:off x="1202043" y="223375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7" name="矩形 296"/>
                <p:cNvSpPr/>
                <p:nvPr/>
              </p:nvSpPr>
              <p:spPr bwMode="auto">
                <a:xfrm>
                  <a:off x="1293248" y="214313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8" name="矩形 297"/>
                <p:cNvSpPr/>
                <p:nvPr/>
              </p:nvSpPr>
              <p:spPr bwMode="auto">
                <a:xfrm>
                  <a:off x="1384452" y="2143133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299" name="矩形 298"/>
                <p:cNvSpPr/>
                <p:nvPr/>
              </p:nvSpPr>
              <p:spPr bwMode="auto">
                <a:xfrm>
                  <a:off x="1293248" y="223375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0" name="矩形 299"/>
                <p:cNvSpPr/>
                <p:nvPr/>
              </p:nvSpPr>
              <p:spPr bwMode="auto">
                <a:xfrm>
                  <a:off x="1384452" y="2233751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1" name="矩形 300"/>
                <p:cNvSpPr/>
                <p:nvPr/>
              </p:nvSpPr>
              <p:spPr bwMode="auto">
                <a:xfrm>
                  <a:off x="755576" y="2324210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2" name="矩形 301"/>
                <p:cNvSpPr/>
                <p:nvPr/>
              </p:nvSpPr>
              <p:spPr bwMode="auto">
                <a:xfrm>
                  <a:off x="846780" y="2324210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3" name="矩形 302"/>
                <p:cNvSpPr/>
                <p:nvPr/>
              </p:nvSpPr>
              <p:spPr bwMode="auto">
                <a:xfrm>
                  <a:off x="755576" y="2414828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4" name="矩形 303"/>
                <p:cNvSpPr/>
                <p:nvPr/>
              </p:nvSpPr>
              <p:spPr bwMode="auto">
                <a:xfrm>
                  <a:off x="846780" y="2414828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5" name="矩形 304"/>
                <p:cNvSpPr/>
                <p:nvPr/>
              </p:nvSpPr>
              <p:spPr bwMode="auto">
                <a:xfrm>
                  <a:off x="937984" y="2324210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6" name="矩形 305"/>
                <p:cNvSpPr/>
                <p:nvPr/>
              </p:nvSpPr>
              <p:spPr bwMode="auto">
                <a:xfrm>
                  <a:off x="1029189" y="2324210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7" name="矩形 306"/>
                <p:cNvSpPr/>
                <p:nvPr/>
              </p:nvSpPr>
              <p:spPr bwMode="auto">
                <a:xfrm>
                  <a:off x="937984" y="2414828"/>
                  <a:ext cx="91204" cy="90618"/>
                </a:xfrm>
                <a:prstGeom prst="rect">
                  <a:avLst/>
                </a:prstGeom>
                <a:solidFill>
                  <a:srgbClr val="00E4A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8" name="矩形 307"/>
                <p:cNvSpPr/>
                <p:nvPr/>
              </p:nvSpPr>
              <p:spPr bwMode="auto">
                <a:xfrm>
                  <a:off x="1029189" y="2414828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09" name="矩形 308"/>
                <p:cNvSpPr/>
                <p:nvPr/>
              </p:nvSpPr>
              <p:spPr bwMode="auto">
                <a:xfrm>
                  <a:off x="1110839" y="2324210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0" name="矩形 309"/>
                <p:cNvSpPr/>
                <p:nvPr/>
              </p:nvSpPr>
              <p:spPr bwMode="auto">
                <a:xfrm>
                  <a:off x="1202043" y="2324210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1" name="矩形 310"/>
                <p:cNvSpPr/>
                <p:nvPr/>
              </p:nvSpPr>
              <p:spPr bwMode="auto">
                <a:xfrm>
                  <a:off x="1110839" y="2414828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2" name="矩形 311"/>
                <p:cNvSpPr/>
                <p:nvPr/>
              </p:nvSpPr>
              <p:spPr bwMode="auto">
                <a:xfrm>
                  <a:off x="1202043" y="2414828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3" name="矩形 312"/>
                <p:cNvSpPr/>
                <p:nvPr/>
              </p:nvSpPr>
              <p:spPr bwMode="auto">
                <a:xfrm>
                  <a:off x="1293248" y="2324210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4" name="矩形 313"/>
                <p:cNvSpPr/>
                <p:nvPr/>
              </p:nvSpPr>
              <p:spPr bwMode="auto">
                <a:xfrm>
                  <a:off x="1384452" y="2324210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5" name="矩形 314"/>
                <p:cNvSpPr/>
                <p:nvPr/>
              </p:nvSpPr>
              <p:spPr bwMode="auto">
                <a:xfrm>
                  <a:off x="1293248" y="2414828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316" name="矩形 315"/>
                <p:cNvSpPr/>
                <p:nvPr/>
              </p:nvSpPr>
              <p:spPr bwMode="auto">
                <a:xfrm>
                  <a:off x="1384452" y="2414828"/>
                  <a:ext cx="91204" cy="90618"/>
                </a:xfrm>
                <a:prstGeom prst="rect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cxnSp>
            <p:nvCxnSpPr>
              <p:cNvPr id="21" name="直線單箭頭接點 20"/>
              <p:cNvCxnSpPr/>
              <p:nvPr/>
            </p:nvCxnSpPr>
            <p:spPr bwMode="auto">
              <a:xfrm flipH="1" flipV="1">
                <a:off x="4060996" y="2133960"/>
                <a:ext cx="336195" cy="6141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2" name="群組 21"/>
              <p:cNvGrpSpPr/>
              <p:nvPr/>
            </p:nvGrpSpPr>
            <p:grpSpPr>
              <a:xfrm>
                <a:off x="1979712" y="1331667"/>
                <a:ext cx="770220" cy="902951"/>
                <a:chOff x="705436" y="2901622"/>
                <a:chExt cx="770220" cy="902951"/>
              </a:xfrm>
            </p:grpSpPr>
            <p:grpSp>
              <p:nvGrpSpPr>
                <p:cNvPr id="201" name="群組 200"/>
                <p:cNvGrpSpPr/>
                <p:nvPr/>
              </p:nvGrpSpPr>
              <p:grpSpPr>
                <a:xfrm>
                  <a:off x="705436" y="3013159"/>
                  <a:ext cx="91204" cy="720080"/>
                  <a:chOff x="907976" y="1937766"/>
                  <a:chExt cx="91204" cy="720080"/>
                </a:xfrm>
                <a:solidFill>
                  <a:schemeClr val="bg1"/>
                </a:solidFill>
              </p:grpSpPr>
              <p:sp>
                <p:nvSpPr>
                  <p:cNvPr id="245" name="矩形 244"/>
                  <p:cNvSpPr/>
                  <p:nvPr/>
                </p:nvSpPr>
                <p:spPr bwMode="auto">
                  <a:xfrm>
                    <a:off x="907976" y="1937766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46" name="矩形 245"/>
                  <p:cNvSpPr/>
                  <p:nvPr/>
                </p:nvSpPr>
                <p:spPr bwMode="auto">
                  <a:xfrm>
                    <a:off x="907976" y="2028384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47" name="矩形 246"/>
                  <p:cNvSpPr/>
                  <p:nvPr/>
                </p:nvSpPr>
                <p:spPr bwMode="auto">
                  <a:xfrm>
                    <a:off x="907976" y="2118843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48" name="矩形 247"/>
                  <p:cNvSpPr/>
                  <p:nvPr/>
                </p:nvSpPr>
                <p:spPr bwMode="auto">
                  <a:xfrm>
                    <a:off x="907976" y="2209461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49" name="矩形 248"/>
                  <p:cNvSpPr/>
                  <p:nvPr/>
                </p:nvSpPr>
                <p:spPr bwMode="auto">
                  <a:xfrm>
                    <a:off x="907976" y="2295533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50" name="矩形 249"/>
                  <p:cNvSpPr/>
                  <p:nvPr/>
                </p:nvSpPr>
                <p:spPr bwMode="auto">
                  <a:xfrm>
                    <a:off x="907976" y="2386151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51" name="矩形 250"/>
                  <p:cNvSpPr/>
                  <p:nvPr/>
                </p:nvSpPr>
                <p:spPr bwMode="auto">
                  <a:xfrm>
                    <a:off x="907976" y="2476610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252" name="矩形 251"/>
                  <p:cNvSpPr/>
                  <p:nvPr/>
                </p:nvSpPr>
                <p:spPr bwMode="auto">
                  <a:xfrm>
                    <a:off x="907976" y="2567228"/>
                    <a:ext cx="91204" cy="90618"/>
                  </a:xfrm>
                  <a:prstGeom prst="rect">
                    <a:avLst/>
                  </a:prstGeom>
                  <a:grpFill/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202" name="群組 201"/>
                <p:cNvGrpSpPr/>
                <p:nvPr/>
              </p:nvGrpSpPr>
              <p:grpSpPr>
                <a:xfrm>
                  <a:off x="1384452" y="2901622"/>
                  <a:ext cx="91204" cy="901316"/>
                  <a:chOff x="1294159" y="2901841"/>
                  <a:chExt cx="91204" cy="901316"/>
                </a:xfrm>
                <a:solidFill>
                  <a:schemeClr val="bg1"/>
                </a:solidFill>
              </p:grpSpPr>
              <p:grpSp>
                <p:nvGrpSpPr>
                  <p:cNvPr id="234" name="群組 233"/>
                  <p:cNvGrpSpPr/>
                  <p:nvPr/>
                </p:nvGrpSpPr>
                <p:grpSpPr>
                  <a:xfrm>
                    <a:off x="1294159" y="2901841"/>
                    <a:ext cx="91204" cy="181236"/>
                    <a:chOff x="1106438" y="2774803"/>
                    <a:chExt cx="91204" cy="181236"/>
                  </a:xfrm>
                  <a:grpFill/>
                </p:grpSpPr>
                <p:sp>
                  <p:nvSpPr>
                    <p:cNvPr id="243" name="矩形 242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44" name="矩形 243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235" name="群組 234"/>
                  <p:cNvGrpSpPr/>
                  <p:nvPr/>
                </p:nvGrpSpPr>
                <p:grpSpPr>
                  <a:xfrm>
                    <a:off x="1294159" y="3176458"/>
                    <a:ext cx="91204" cy="267308"/>
                    <a:chOff x="1106438" y="2955880"/>
                    <a:chExt cx="91204" cy="267308"/>
                  </a:xfrm>
                  <a:grpFill/>
                </p:grpSpPr>
                <p:sp>
                  <p:nvSpPr>
                    <p:cNvPr id="240" name="矩形 239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41" name="矩形 240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42" name="矩形 241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236" name="群組 235"/>
                  <p:cNvGrpSpPr/>
                  <p:nvPr/>
                </p:nvGrpSpPr>
                <p:grpSpPr>
                  <a:xfrm>
                    <a:off x="1294159" y="3531462"/>
                    <a:ext cx="91204" cy="271695"/>
                    <a:chOff x="1106438" y="3223188"/>
                    <a:chExt cx="91204" cy="271695"/>
                  </a:xfrm>
                  <a:grpFill/>
                </p:grpSpPr>
                <p:sp>
                  <p:nvSpPr>
                    <p:cNvPr id="237" name="矩形 236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38" name="矩形 237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39" name="矩形 238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203" name="群組 202"/>
                <p:cNvGrpSpPr/>
                <p:nvPr/>
              </p:nvGrpSpPr>
              <p:grpSpPr>
                <a:xfrm>
                  <a:off x="1002667" y="2903560"/>
                  <a:ext cx="182043" cy="181236"/>
                  <a:chOff x="1012116" y="2903560"/>
                  <a:chExt cx="182043" cy="181236"/>
                </a:xfrm>
              </p:grpSpPr>
              <p:grpSp>
                <p:nvGrpSpPr>
                  <p:cNvPr id="228" name="群組 227"/>
                  <p:cNvGrpSpPr/>
                  <p:nvPr/>
                </p:nvGrpSpPr>
                <p:grpSpPr>
                  <a:xfrm>
                    <a:off x="1012116" y="2903560"/>
                    <a:ext cx="91204" cy="181236"/>
                    <a:chOff x="1106438" y="2774803"/>
                    <a:chExt cx="91204" cy="181236"/>
                  </a:xfrm>
                </p:grpSpPr>
                <p:sp>
                  <p:nvSpPr>
                    <p:cNvPr id="232" name="矩形 231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33" name="矩形 232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229" name="群組 228"/>
                  <p:cNvGrpSpPr/>
                  <p:nvPr/>
                </p:nvGrpSpPr>
                <p:grpSpPr>
                  <a:xfrm>
                    <a:off x="1102955" y="2903560"/>
                    <a:ext cx="91204" cy="181236"/>
                    <a:chOff x="1106438" y="2774803"/>
                    <a:chExt cx="91204" cy="181236"/>
                  </a:xfrm>
                </p:grpSpPr>
                <p:sp>
                  <p:nvSpPr>
                    <p:cNvPr id="230" name="矩形 229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31" name="矩形 230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204" name="群組 203"/>
                <p:cNvGrpSpPr/>
                <p:nvPr/>
              </p:nvGrpSpPr>
              <p:grpSpPr>
                <a:xfrm>
                  <a:off x="1002560" y="3174185"/>
                  <a:ext cx="182256" cy="267669"/>
                  <a:chOff x="1005918" y="3168526"/>
                  <a:chExt cx="182256" cy="267669"/>
                </a:xfrm>
              </p:grpSpPr>
              <p:grpSp>
                <p:nvGrpSpPr>
                  <p:cNvPr id="220" name="群組 219"/>
                  <p:cNvGrpSpPr/>
                  <p:nvPr/>
                </p:nvGrpSpPr>
                <p:grpSpPr>
                  <a:xfrm>
                    <a:off x="1005918" y="3168887"/>
                    <a:ext cx="91204" cy="267308"/>
                    <a:chOff x="1106438" y="2955880"/>
                    <a:chExt cx="91204" cy="267308"/>
                  </a:xfrm>
                  <a:solidFill>
                    <a:srgbClr val="FFFF00"/>
                  </a:solidFill>
                </p:grpSpPr>
                <p:sp>
                  <p:nvSpPr>
                    <p:cNvPr id="225" name="矩形 224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26" name="矩形 225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27" name="矩形 226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221" name="群組 220"/>
                  <p:cNvGrpSpPr/>
                  <p:nvPr/>
                </p:nvGrpSpPr>
                <p:grpSpPr>
                  <a:xfrm>
                    <a:off x="1096970" y="3168526"/>
                    <a:ext cx="91204" cy="267308"/>
                    <a:chOff x="1106438" y="2955880"/>
                    <a:chExt cx="91204" cy="267308"/>
                  </a:xfrm>
                  <a:solidFill>
                    <a:srgbClr val="FFFF00"/>
                  </a:solidFill>
                </p:grpSpPr>
                <p:sp>
                  <p:nvSpPr>
                    <p:cNvPr id="222" name="矩形 221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23" name="矩形 222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24" name="矩形 223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205" name="群組 204"/>
                <p:cNvGrpSpPr/>
                <p:nvPr/>
              </p:nvGrpSpPr>
              <p:grpSpPr>
                <a:xfrm>
                  <a:off x="1003304" y="3531243"/>
                  <a:ext cx="180768" cy="273330"/>
                  <a:chOff x="993218" y="3531243"/>
                  <a:chExt cx="180768" cy="273330"/>
                </a:xfrm>
              </p:grpSpPr>
              <p:grpSp>
                <p:nvGrpSpPr>
                  <p:cNvPr id="212" name="群組 211"/>
                  <p:cNvGrpSpPr/>
                  <p:nvPr/>
                </p:nvGrpSpPr>
                <p:grpSpPr>
                  <a:xfrm>
                    <a:off x="993218" y="3531243"/>
                    <a:ext cx="91204" cy="271695"/>
                    <a:chOff x="1106438" y="3223188"/>
                    <a:chExt cx="91204" cy="271695"/>
                  </a:xfrm>
                </p:grpSpPr>
                <p:sp>
                  <p:nvSpPr>
                    <p:cNvPr id="217" name="矩形 216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18" name="矩形 217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19" name="矩形 218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213" name="群組 212"/>
                  <p:cNvGrpSpPr/>
                  <p:nvPr/>
                </p:nvGrpSpPr>
                <p:grpSpPr>
                  <a:xfrm>
                    <a:off x="1082782" y="3532878"/>
                    <a:ext cx="91204" cy="271695"/>
                    <a:chOff x="1106438" y="3223188"/>
                    <a:chExt cx="91204" cy="271695"/>
                  </a:xfrm>
                </p:grpSpPr>
                <p:sp>
                  <p:nvSpPr>
                    <p:cNvPr id="214" name="矩形 213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15" name="矩形 214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16" name="矩形 215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cxnSp>
              <p:nvCxnSpPr>
                <p:cNvPr id="206" name="直線單箭頭接點 205"/>
                <p:cNvCxnSpPr>
                  <a:stCxn id="249" idx="0"/>
                </p:cNvCxnSpPr>
                <p:nvPr/>
              </p:nvCxnSpPr>
              <p:spPr bwMode="auto">
                <a:xfrm flipV="1">
                  <a:off x="751038" y="3013159"/>
                  <a:ext cx="223234" cy="357767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207" name="直線單箭頭接點 206"/>
                <p:cNvCxnSpPr>
                  <a:endCxn id="226" idx="1"/>
                </p:cNvCxnSpPr>
                <p:nvPr/>
              </p:nvCxnSpPr>
              <p:spPr bwMode="auto">
                <a:xfrm flipV="1">
                  <a:off x="753195" y="3310473"/>
                  <a:ext cx="249365" cy="58425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208" name="直線單箭頭接點 207"/>
                <p:cNvCxnSpPr>
                  <a:stCxn id="249" idx="0"/>
                </p:cNvCxnSpPr>
                <p:nvPr/>
              </p:nvCxnSpPr>
              <p:spPr bwMode="auto">
                <a:xfrm>
                  <a:off x="751038" y="3370926"/>
                  <a:ext cx="240956" cy="287792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209" name="直線單箭頭接點 208"/>
                <p:cNvCxnSpPr/>
                <p:nvPr/>
              </p:nvCxnSpPr>
              <p:spPr bwMode="auto">
                <a:xfrm flipV="1">
                  <a:off x="1198248" y="2988084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210" name="直線單箭頭接點 209"/>
                <p:cNvCxnSpPr/>
                <p:nvPr/>
              </p:nvCxnSpPr>
              <p:spPr bwMode="auto">
                <a:xfrm flipV="1">
                  <a:off x="1198248" y="3309582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211" name="直線單箭頭接點 210"/>
                <p:cNvCxnSpPr/>
                <p:nvPr/>
              </p:nvCxnSpPr>
              <p:spPr bwMode="auto">
                <a:xfrm flipV="1">
                  <a:off x="1198248" y="3645192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</p:grpSp>
          <p:cxnSp>
            <p:nvCxnSpPr>
              <p:cNvPr id="23" name="直線單箭頭接點 22"/>
              <p:cNvCxnSpPr/>
              <p:nvPr/>
            </p:nvCxnSpPr>
            <p:spPr bwMode="auto">
              <a:xfrm flipV="1">
                <a:off x="2936531" y="1798943"/>
                <a:ext cx="683592" cy="22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4" name="群組 23"/>
              <p:cNvGrpSpPr/>
              <p:nvPr/>
            </p:nvGrpSpPr>
            <p:grpSpPr>
              <a:xfrm>
                <a:off x="4901501" y="1291097"/>
                <a:ext cx="746709" cy="902951"/>
                <a:chOff x="5044177" y="1331667"/>
                <a:chExt cx="746709" cy="902951"/>
              </a:xfrm>
            </p:grpSpPr>
            <p:grpSp>
              <p:nvGrpSpPr>
                <p:cNvPr id="146" name="群組 145"/>
                <p:cNvGrpSpPr/>
                <p:nvPr/>
              </p:nvGrpSpPr>
              <p:grpSpPr>
                <a:xfrm>
                  <a:off x="5699682" y="1331667"/>
                  <a:ext cx="91204" cy="901316"/>
                  <a:chOff x="1294159" y="2901841"/>
                  <a:chExt cx="91204" cy="901316"/>
                </a:xfrm>
                <a:solidFill>
                  <a:schemeClr val="bg1"/>
                </a:solidFill>
              </p:grpSpPr>
              <p:grpSp>
                <p:nvGrpSpPr>
                  <p:cNvPr id="190" name="群組 189"/>
                  <p:cNvGrpSpPr/>
                  <p:nvPr/>
                </p:nvGrpSpPr>
                <p:grpSpPr>
                  <a:xfrm>
                    <a:off x="1294159" y="2901841"/>
                    <a:ext cx="91204" cy="181236"/>
                    <a:chOff x="1106438" y="2774803"/>
                    <a:chExt cx="91204" cy="181236"/>
                  </a:xfrm>
                  <a:grpFill/>
                </p:grpSpPr>
                <p:sp>
                  <p:nvSpPr>
                    <p:cNvPr id="199" name="矩形 198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200" name="矩形 199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91" name="群組 190"/>
                  <p:cNvGrpSpPr/>
                  <p:nvPr/>
                </p:nvGrpSpPr>
                <p:grpSpPr>
                  <a:xfrm>
                    <a:off x="1294159" y="3176458"/>
                    <a:ext cx="91204" cy="267308"/>
                    <a:chOff x="1106438" y="2955880"/>
                    <a:chExt cx="91204" cy="267308"/>
                  </a:xfrm>
                  <a:grpFill/>
                </p:grpSpPr>
                <p:sp>
                  <p:nvSpPr>
                    <p:cNvPr id="196" name="矩形 195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97" name="矩形 196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98" name="矩形 197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92" name="群組 191"/>
                  <p:cNvGrpSpPr/>
                  <p:nvPr/>
                </p:nvGrpSpPr>
                <p:grpSpPr>
                  <a:xfrm>
                    <a:off x="1294159" y="3531462"/>
                    <a:ext cx="91204" cy="271695"/>
                    <a:chOff x="1106438" y="3223188"/>
                    <a:chExt cx="91204" cy="271695"/>
                  </a:xfrm>
                  <a:grpFill/>
                </p:grpSpPr>
                <p:sp>
                  <p:nvSpPr>
                    <p:cNvPr id="193" name="矩形 192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94" name="矩形 193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95" name="矩形 194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147" name="群組 146"/>
                <p:cNvGrpSpPr/>
                <p:nvPr/>
              </p:nvGrpSpPr>
              <p:grpSpPr>
                <a:xfrm>
                  <a:off x="5317897" y="1333605"/>
                  <a:ext cx="182043" cy="181236"/>
                  <a:chOff x="1012116" y="2903560"/>
                  <a:chExt cx="182043" cy="181236"/>
                </a:xfrm>
              </p:grpSpPr>
              <p:grpSp>
                <p:nvGrpSpPr>
                  <p:cNvPr id="184" name="群組 183"/>
                  <p:cNvGrpSpPr/>
                  <p:nvPr/>
                </p:nvGrpSpPr>
                <p:grpSpPr>
                  <a:xfrm>
                    <a:off x="1012116" y="2903560"/>
                    <a:ext cx="91204" cy="181236"/>
                    <a:chOff x="1106438" y="2774803"/>
                    <a:chExt cx="91204" cy="181236"/>
                  </a:xfrm>
                </p:grpSpPr>
                <p:sp>
                  <p:nvSpPr>
                    <p:cNvPr id="188" name="矩形 187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89" name="矩形 188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85" name="群組 184"/>
                  <p:cNvGrpSpPr/>
                  <p:nvPr/>
                </p:nvGrpSpPr>
                <p:grpSpPr>
                  <a:xfrm>
                    <a:off x="1102955" y="2903560"/>
                    <a:ext cx="91204" cy="181236"/>
                    <a:chOff x="1106438" y="2774803"/>
                    <a:chExt cx="91204" cy="181236"/>
                  </a:xfrm>
                </p:grpSpPr>
                <p:sp>
                  <p:nvSpPr>
                    <p:cNvPr id="186" name="矩形 185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87" name="矩形 186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148" name="群組 147"/>
                <p:cNvGrpSpPr/>
                <p:nvPr/>
              </p:nvGrpSpPr>
              <p:grpSpPr>
                <a:xfrm>
                  <a:off x="5317790" y="1604230"/>
                  <a:ext cx="182256" cy="267669"/>
                  <a:chOff x="1005918" y="3168526"/>
                  <a:chExt cx="182256" cy="267669"/>
                </a:xfrm>
              </p:grpSpPr>
              <p:grpSp>
                <p:nvGrpSpPr>
                  <p:cNvPr id="176" name="群組 175"/>
                  <p:cNvGrpSpPr/>
                  <p:nvPr/>
                </p:nvGrpSpPr>
                <p:grpSpPr>
                  <a:xfrm>
                    <a:off x="1005918" y="3168887"/>
                    <a:ext cx="91204" cy="267308"/>
                    <a:chOff x="1106438" y="2955880"/>
                    <a:chExt cx="91204" cy="267308"/>
                  </a:xfrm>
                  <a:solidFill>
                    <a:srgbClr val="FFFF00"/>
                  </a:solidFill>
                </p:grpSpPr>
                <p:sp>
                  <p:nvSpPr>
                    <p:cNvPr id="181" name="矩形 180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82" name="矩形 181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83" name="矩形 182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77" name="群組 176"/>
                  <p:cNvGrpSpPr/>
                  <p:nvPr/>
                </p:nvGrpSpPr>
                <p:grpSpPr>
                  <a:xfrm>
                    <a:off x="1096970" y="3168526"/>
                    <a:ext cx="91204" cy="267308"/>
                    <a:chOff x="1106438" y="2955880"/>
                    <a:chExt cx="91204" cy="267308"/>
                  </a:xfrm>
                  <a:solidFill>
                    <a:srgbClr val="FFFF00"/>
                  </a:solidFill>
                </p:grpSpPr>
                <p:sp>
                  <p:nvSpPr>
                    <p:cNvPr id="178" name="矩形 177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79" name="矩形 178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80" name="矩形 179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149" name="群組 148"/>
                <p:cNvGrpSpPr/>
                <p:nvPr/>
              </p:nvGrpSpPr>
              <p:grpSpPr>
                <a:xfrm>
                  <a:off x="5318534" y="1961288"/>
                  <a:ext cx="180768" cy="273330"/>
                  <a:chOff x="993218" y="3531243"/>
                  <a:chExt cx="180768" cy="273330"/>
                </a:xfrm>
              </p:grpSpPr>
              <p:grpSp>
                <p:nvGrpSpPr>
                  <p:cNvPr id="168" name="群組 167"/>
                  <p:cNvGrpSpPr/>
                  <p:nvPr/>
                </p:nvGrpSpPr>
                <p:grpSpPr>
                  <a:xfrm>
                    <a:off x="993218" y="3531243"/>
                    <a:ext cx="91204" cy="271695"/>
                    <a:chOff x="1106438" y="3223188"/>
                    <a:chExt cx="91204" cy="271695"/>
                  </a:xfrm>
                </p:grpSpPr>
                <p:sp>
                  <p:nvSpPr>
                    <p:cNvPr id="173" name="矩形 172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74" name="矩形 173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75" name="矩形 174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69" name="群組 168"/>
                  <p:cNvGrpSpPr/>
                  <p:nvPr/>
                </p:nvGrpSpPr>
                <p:grpSpPr>
                  <a:xfrm>
                    <a:off x="1082782" y="3532878"/>
                    <a:ext cx="91204" cy="271695"/>
                    <a:chOff x="1106438" y="3223188"/>
                    <a:chExt cx="91204" cy="271695"/>
                  </a:xfrm>
                </p:grpSpPr>
                <p:sp>
                  <p:nvSpPr>
                    <p:cNvPr id="170" name="矩形 169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71" name="矩形 170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72" name="矩形 171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cxnSp>
              <p:nvCxnSpPr>
                <p:cNvPr id="150" name="直線單箭頭接點 149"/>
                <p:cNvCxnSpPr/>
                <p:nvPr/>
              </p:nvCxnSpPr>
              <p:spPr bwMode="auto">
                <a:xfrm flipV="1">
                  <a:off x="5513478" y="1418129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151" name="直線單箭頭接點 150"/>
                <p:cNvCxnSpPr/>
                <p:nvPr/>
              </p:nvCxnSpPr>
              <p:spPr bwMode="auto">
                <a:xfrm flipV="1">
                  <a:off x="5513478" y="1739627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152" name="直線單箭頭接點 151"/>
                <p:cNvCxnSpPr/>
                <p:nvPr/>
              </p:nvCxnSpPr>
              <p:spPr bwMode="auto">
                <a:xfrm flipV="1">
                  <a:off x="5513478" y="2075237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grpSp>
              <p:nvGrpSpPr>
                <p:cNvPr id="153" name="群組 152"/>
                <p:cNvGrpSpPr/>
                <p:nvPr/>
              </p:nvGrpSpPr>
              <p:grpSpPr>
                <a:xfrm>
                  <a:off x="5044177" y="1331667"/>
                  <a:ext cx="91204" cy="901316"/>
                  <a:chOff x="1294159" y="2901841"/>
                  <a:chExt cx="91204" cy="901316"/>
                </a:xfrm>
                <a:solidFill>
                  <a:schemeClr val="bg1"/>
                </a:solidFill>
              </p:grpSpPr>
              <p:grpSp>
                <p:nvGrpSpPr>
                  <p:cNvPr id="157" name="群組 156"/>
                  <p:cNvGrpSpPr/>
                  <p:nvPr/>
                </p:nvGrpSpPr>
                <p:grpSpPr>
                  <a:xfrm>
                    <a:off x="1294159" y="2901841"/>
                    <a:ext cx="91204" cy="181236"/>
                    <a:chOff x="1106438" y="2774803"/>
                    <a:chExt cx="91204" cy="181236"/>
                  </a:xfrm>
                  <a:grpFill/>
                </p:grpSpPr>
                <p:sp>
                  <p:nvSpPr>
                    <p:cNvPr id="166" name="矩形 165"/>
                    <p:cNvSpPr/>
                    <p:nvPr/>
                  </p:nvSpPr>
                  <p:spPr bwMode="auto">
                    <a:xfrm>
                      <a:off x="1106438" y="2774803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67" name="矩形 166"/>
                    <p:cNvSpPr/>
                    <p:nvPr/>
                  </p:nvSpPr>
                  <p:spPr bwMode="auto">
                    <a:xfrm>
                      <a:off x="1106438" y="2865421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58" name="群組 157"/>
                  <p:cNvGrpSpPr/>
                  <p:nvPr/>
                </p:nvGrpSpPr>
                <p:grpSpPr>
                  <a:xfrm>
                    <a:off x="1294159" y="3176458"/>
                    <a:ext cx="91204" cy="267308"/>
                    <a:chOff x="1106438" y="2955880"/>
                    <a:chExt cx="91204" cy="267308"/>
                  </a:xfrm>
                  <a:grpFill/>
                </p:grpSpPr>
                <p:sp>
                  <p:nvSpPr>
                    <p:cNvPr id="163" name="矩形 162"/>
                    <p:cNvSpPr/>
                    <p:nvPr/>
                  </p:nvSpPr>
                  <p:spPr bwMode="auto">
                    <a:xfrm>
                      <a:off x="1106438" y="295588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64" name="矩形 163"/>
                    <p:cNvSpPr/>
                    <p:nvPr/>
                  </p:nvSpPr>
                  <p:spPr bwMode="auto">
                    <a:xfrm>
                      <a:off x="1106438" y="304649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65" name="矩形 164"/>
                    <p:cNvSpPr/>
                    <p:nvPr/>
                  </p:nvSpPr>
                  <p:spPr bwMode="auto">
                    <a:xfrm>
                      <a:off x="1106438" y="3132570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59" name="群組 158"/>
                  <p:cNvGrpSpPr/>
                  <p:nvPr/>
                </p:nvGrpSpPr>
                <p:grpSpPr>
                  <a:xfrm>
                    <a:off x="1294159" y="3531462"/>
                    <a:ext cx="91204" cy="271695"/>
                    <a:chOff x="1106438" y="3223188"/>
                    <a:chExt cx="91204" cy="271695"/>
                  </a:xfrm>
                  <a:grpFill/>
                </p:grpSpPr>
                <p:sp>
                  <p:nvSpPr>
                    <p:cNvPr id="160" name="矩形 159"/>
                    <p:cNvSpPr/>
                    <p:nvPr/>
                  </p:nvSpPr>
                  <p:spPr bwMode="auto">
                    <a:xfrm>
                      <a:off x="1106438" y="3223188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61" name="矩形 160"/>
                    <p:cNvSpPr/>
                    <p:nvPr/>
                  </p:nvSpPr>
                  <p:spPr bwMode="auto">
                    <a:xfrm>
                      <a:off x="1106438" y="3313647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62" name="矩形 161"/>
                    <p:cNvSpPr/>
                    <p:nvPr/>
                  </p:nvSpPr>
                  <p:spPr bwMode="auto">
                    <a:xfrm>
                      <a:off x="1106438" y="3404265"/>
                      <a:ext cx="91204" cy="90618"/>
                    </a:xfrm>
                    <a:prstGeom prst="rect">
                      <a:avLst/>
                    </a:prstGeom>
                    <a:grpFill/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cxnSp>
              <p:nvCxnSpPr>
                <p:cNvPr id="154" name="直線單箭頭接點 153"/>
                <p:cNvCxnSpPr/>
                <p:nvPr/>
              </p:nvCxnSpPr>
              <p:spPr bwMode="auto">
                <a:xfrm flipV="1">
                  <a:off x="5139881" y="1418129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155" name="直線單箭頭接點 154"/>
                <p:cNvCxnSpPr/>
                <p:nvPr/>
              </p:nvCxnSpPr>
              <p:spPr bwMode="auto">
                <a:xfrm flipV="1">
                  <a:off x="5139881" y="1739627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  <p:cxnSp>
              <p:nvCxnSpPr>
                <p:cNvPr id="156" name="直線單箭頭接點 155"/>
                <p:cNvCxnSpPr/>
                <p:nvPr/>
              </p:nvCxnSpPr>
              <p:spPr bwMode="auto">
                <a:xfrm flipV="1">
                  <a:off x="5139881" y="2075237"/>
                  <a:ext cx="172666" cy="4719"/>
                </a:xfrm>
                <a:prstGeom prst="straightConnector1">
                  <a:avLst/>
                </a:prstGeom>
                <a:solidFill>
                  <a:schemeClr val="accent1"/>
                </a:solidFill>
                <a:ln w="6350" cap="flat" cmpd="sng" algn="ctr">
                  <a:solidFill>
                    <a:schemeClr val="tx1"/>
                  </a:solidFill>
                  <a:prstDash val="dash"/>
                  <a:round/>
                  <a:headEnd type="none" w="med" len="med"/>
                  <a:tailEnd type="stealth"/>
                </a:ln>
                <a:effectLst/>
              </p:spPr>
            </p:cxnSp>
          </p:grpSp>
          <p:cxnSp>
            <p:nvCxnSpPr>
              <p:cNvPr id="25" name="直線單箭頭接點 24"/>
              <p:cNvCxnSpPr/>
              <p:nvPr/>
            </p:nvCxnSpPr>
            <p:spPr bwMode="auto">
              <a:xfrm flipV="1">
                <a:off x="4463298" y="1742720"/>
                <a:ext cx="344407" cy="162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直線單箭頭接點 25"/>
              <p:cNvCxnSpPr/>
              <p:nvPr/>
            </p:nvCxnSpPr>
            <p:spPr bwMode="auto">
              <a:xfrm flipV="1">
                <a:off x="4796759" y="1787322"/>
                <a:ext cx="10946" cy="135314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7" name="直線單箭頭接點 26"/>
              <p:cNvCxnSpPr/>
              <p:nvPr/>
            </p:nvCxnSpPr>
            <p:spPr bwMode="auto">
              <a:xfrm flipH="1" flipV="1">
                <a:off x="4847934" y="1936898"/>
                <a:ext cx="123883" cy="1358724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grpSp>
            <p:nvGrpSpPr>
              <p:cNvPr id="28" name="群組 27"/>
              <p:cNvGrpSpPr/>
              <p:nvPr/>
            </p:nvGrpSpPr>
            <p:grpSpPr>
              <a:xfrm>
                <a:off x="6389313" y="1103374"/>
                <a:ext cx="778841" cy="1661127"/>
                <a:chOff x="5915583" y="992976"/>
                <a:chExt cx="778841" cy="1661127"/>
              </a:xfrm>
            </p:grpSpPr>
            <p:grpSp>
              <p:nvGrpSpPr>
                <p:cNvPr id="30" name="群組 29"/>
                <p:cNvGrpSpPr/>
                <p:nvPr/>
              </p:nvGrpSpPr>
              <p:grpSpPr>
                <a:xfrm>
                  <a:off x="6603220" y="1366071"/>
                  <a:ext cx="91204" cy="720080"/>
                  <a:chOff x="6941225" y="1266631"/>
                  <a:chExt cx="91204" cy="720080"/>
                </a:xfrm>
              </p:grpSpPr>
              <p:sp>
                <p:nvSpPr>
                  <p:cNvPr id="138" name="矩形 137"/>
                  <p:cNvSpPr/>
                  <p:nvPr/>
                </p:nvSpPr>
                <p:spPr bwMode="auto">
                  <a:xfrm>
                    <a:off x="6941225" y="1266631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39" name="矩形 138"/>
                  <p:cNvSpPr/>
                  <p:nvPr/>
                </p:nvSpPr>
                <p:spPr bwMode="auto">
                  <a:xfrm>
                    <a:off x="6941225" y="1357249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 bwMode="auto">
                  <a:xfrm>
                    <a:off x="6941225" y="1447708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41" name="矩形 140"/>
                  <p:cNvSpPr/>
                  <p:nvPr/>
                </p:nvSpPr>
                <p:spPr bwMode="auto">
                  <a:xfrm>
                    <a:off x="6941225" y="1538326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42" name="矩形 141"/>
                  <p:cNvSpPr/>
                  <p:nvPr/>
                </p:nvSpPr>
                <p:spPr bwMode="auto">
                  <a:xfrm>
                    <a:off x="6941225" y="1624398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43" name="矩形 142"/>
                  <p:cNvSpPr/>
                  <p:nvPr/>
                </p:nvSpPr>
                <p:spPr bwMode="auto">
                  <a:xfrm>
                    <a:off x="6941225" y="1715016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44" name="矩形 143"/>
                  <p:cNvSpPr/>
                  <p:nvPr/>
                </p:nvSpPr>
                <p:spPr bwMode="auto">
                  <a:xfrm>
                    <a:off x="6941225" y="1805475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45" name="矩形 144"/>
                  <p:cNvSpPr/>
                  <p:nvPr/>
                </p:nvSpPr>
                <p:spPr bwMode="auto">
                  <a:xfrm>
                    <a:off x="6941225" y="1896093"/>
                    <a:ext cx="91204" cy="90618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31" name="群組 30"/>
                <p:cNvGrpSpPr/>
                <p:nvPr/>
              </p:nvGrpSpPr>
              <p:grpSpPr>
                <a:xfrm>
                  <a:off x="5915583" y="2117995"/>
                  <a:ext cx="530472" cy="536108"/>
                  <a:chOff x="6042975" y="1982127"/>
                  <a:chExt cx="530472" cy="536108"/>
                </a:xfrm>
              </p:grpSpPr>
              <p:grpSp>
                <p:nvGrpSpPr>
                  <p:cNvPr id="98" name="群組 97"/>
                  <p:cNvGrpSpPr/>
                  <p:nvPr/>
                </p:nvGrpSpPr>
                <p:grpSpPr>
                  <a:xfrm>
                    <a:off x="6044013" y="1982127"/>
                    <a:ext cx="273612" cy="271695"/>
                    <a:chOff x="6159949" y="1562616"/>
                    <a:chExt cx="273612" cy="271695"/>
                  </a:xfrm>
                </p:grpSpPr>
                <p:sp>
                  <p:nvSpPr>
                    <p:cNvPr id="129" name="矩形 128"/>
                    <p:cNvSpPr/>
                    <p:nvPr/>
                  </p:nvSpPr>
                  <p:spPr bwMode="auto">
                    <a:xfrm>
                      <a:off x="6159949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0" name="矩形 129"/>
                    <p:cNvSpPr/>
                    <p:nvPr/>
                  </p:nvSpPr>
                  <p:spPr bwMode="auto">
                    <a:xfrm>
                      <a:off x="6251153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1" name="矩形 130"/>
                    <p:cNvSpPr/>
                    <p:nvPr/>
                  </p:nvSpPr>
                  <p:spPr bwMode="auto">
                    <a:xfrm>
                      <a:off x="6342357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2" name="矩形 131"/>
                    <p:cNvSpPr/>
                    <p:nvPr/>
                  </p:nvSpPr>
                  <p:spPr bwMode="auto">
                    <a:xfrm>
                      <a:off x="6159949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3" name="矩形 132"/>
                    <p:cNvSpPr/>
                    <p:nvPr/>
                  </p:nvSpPr>
                  <p:spPr bwMode="auto">
                    <a:xfrm>
                      <a:off x="6251153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4" name="矩形 133"/>
                    <p:cNvSpPr/>
                    <p:nvPr/>
                  </p:nvSpPr>
                  <p:spPr bwMode="auto">
                    <a:xfrm>
                      <a:off x="6159949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5" name="矩形 134"/>
                    <p:cNvSpPr/>
                    <p:nvPr/>
                  </p:nvSpPr>
                  <p:spPr bwMode="auto">
                    <a:xfrm>
                      <a:off x="6251153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6" name="矩形 135"/>
                    <p:cNvSpPr/>
                    <p:nvPr/>
                  </p:nvSpPr>
                  <p:spPr bwMode="auto">
                    <a:xfrm>
                      <a:off x="6342357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37" name="矩形 136"/>
                    <p:cNvSpPr/>
                    <p:nvPr/>
                  </p:nvSpPr>
                  <p:spPr bwMode="auto">
                    <a:xfrm>
                      <a:off x="6342357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99" name="群組 98"/>
                  <p:cNvGrpSpPr/>
                  <p:nvPr/>
                </p:nvGrpSpPr>
                <p:grpSpPr>
                  <a:xfrm>
                    <a:off x="6310511" y="1982127"/>
                    <a:ext cx="262936" cy="271695"/>
                    <a:chOff x="6159949" y="1562616"/>
                    <a:chExt cx="273612" cy="271695"/>
                  </a:xfrm>
                </p:grpSpPr>
                <p:sp>
                  <p:nvSpPr>
                    <p:cNvPr id="120" name="矩形 119"/>
                    <p:cNvSpPr/>
                    <p:nvPr/>
                  </p:nvSpPr>
                  <p:spPr bwMode="auto">
                    <a:xfrm>
                      <a:off x="6159949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1" name="矩形 120"/>
                    <p:cNvSpPr/>
                    <p:nvPr/>
                  </p:nvSpPr>
                  <p:spPr bwMode="auto">
                    <a:xfrm>
                      <a:off x="6251153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2" name="矩形 121"/>
                    <p:cNvSpPr/>
                    <p:nvPr/>
                  </p:nvSpPr>
                  <p:spPr bwMode="auto">
                    <a:xfrm>
                      <a:off x="6342357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3" name="矩形 122"/>
                    <p:cNvSpPr/>
                    <p:nvPr/>
                  </p:nvSpPr>
                  <p:spPr bwMode="auto">
                    <a:xfrm>
                      <a:off x="6159949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4" name="矩形 123"/>
                    <p:cNvSpPr/>
                    <p:nvPr/>
                  </p:nvSpPr>
                  <p:spPr bwMode="auto">
                    <a:xfrm>
                      <a:off x="6251153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5" name="矩形 124"/>
                    <p:cNvSpPr/>
                    <p:nvPr/>
                  </p:nvSpPr>
                  <p:spPr bwMode="auto">
                    <a:xfrm>
                      <a:off x="6159949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6" name="矩形 125"/>
                    <p:cNvSpPr/>
                    <p:nvPr/>
                  </p:nvSpPr>
                  <p:spPr bwMode="auto">
                    <a:xfrm>
                      <a:off x="6251153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7" name="矩形 126"/>
                    <p:cNvSpPr/>
                    <p:nvPr/>
                  </p:nvSpPr>
                  <p:spPr bwMode="auto">
                    <a:xfrm>
                      <a:off x="6342357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28" name="矩形 127"/>
                    <p:cNvSpPr/>
                    <p:nvPr/>
                  </p:nvSpPr>
                  <p:spPr bwMode="auto">
                    <a:xfrm>
                      <a:off x="6342357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00" name="群組 99"/>
                  <p:cNvGrpSpPr/>
                  <p:nvPr/>
                </p:nvGrpSpPr>
                <p:grpSpPr>
                  <a:xfrm>
                    <a:off x="6042975" y="2246540"/>
                    <a:ext cx="273612" cy="271695"/>
                    <a:chOff x="6159949" y="1562616"/>
                    <a:chExt cx="273612" cy="271695"/>
                  </a:xfrm>
                </p:grpSpPr>
                <p:sp>
                  <p:nvSpPr>
                    <p:cNvPr id="111" name="矩形 110"/>
                    <p:cNvSpPr/>
                    <p:nvPr/>
                  </p:nvSpPr>
                  <p:spPr bwMode="auto">
                    <a:xfrm>
                      <a:off x="6159949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2" name="矩形 111"/>
                    <p:cNvSpPr/>
                    <p:nvPr/>
                  </p:nvSpPr>
                  <p:spPr bwMode="auto">
                    <a:xfrm>
                      <a:off x="6251153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3" name="矩形 112"/>
                    <p:cNvSpPr/>
                    <p:nvPr/>
                  </p:nvSpPr>
                  <p:spPr bwMode="auto">
                    <a:xfrm>
                      <a:off x="6342357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4" name="矩形 113"/>
                    <p:cNvSpPr/>
                    <p:nvPr/>
                  </p:nvSpPr>
                  <p:spPr bwMode="auto">
                    <a:xfrm>
                      <a:off x="6159949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5" name="矩形 114"/>
                    <p:cNvSpPr/>
                    <p:nvPr/>
                  </p:nvSpPr>
                  <p:spPr bwMode="auto">
                    <a:xfrm>
                      <a:off x="6251153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6" name="矩形 115"/>
                    <p:cNvSpPr/>
                    <p:nvPr/>
                  </p:nvSpPr>
                  <p:spPr bwMode="auto">
                    <a:xfrm>
                      <a:off x="6159949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7" name="矩形 116"/>
                    <p:cNvSpPr/>
                    <p:nvPr/>
                  </p:nvSpPr>
                  <p:spPr bwMode="auto">
                    <a:xfrm>
                      <a:off x="6251153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8" name="矩形 117"/>
                    <p:cNvSpPr/>
                    <p:nvPr/>
                  </p:nvSpPr>
                  <p:spPr bwMode="auto">
                    <a:xfrm>
                      <a:off x="6342357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9" name="矩形 118"/>
                    <p:cNvSpPr/>
                    <p:nvPr/>
                  </p:nvSpPr>
                  <p:spPr bwMode="auto">
                    <a:xfrm>
                      <a:off x="6342357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  <p:grpSp>
                <p:nvGrpSpPr>
                  <p:cNvPr id="101" name="群組 100"/>
                  <p:cNvGrpSpPr/>
                  <p:nvPr/>
                </p:nvGrpSpPr>
                <p:grpSpPr>
                  <a:xfrm>
                    <a:off x="6309473" y="2246540"/>
                    <a:ext cx="262936" cy="271695"/>
                    <a:chOff x="6159949" y="1562616"/>
                    <a:chExt cx="273612" cy="271695"/>
                  </a:xfrm>
                </p:grpSpPr>
                <p:sp>
                  <p:nvSpPr>
                    <p:cNvPr id="102" name="矩形 101"/>
                    <p:cNvSpPr/>
                    <p:nvPr/>
                  </p:nvSpPr>
                  <p:spPr bwMode="auto">
                    <a:xfrm>
                      <a:off x="6159949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3" name="矩形 102"/>
                    <p:cNvSpPr/>
                    <p:nvPr/>
                  </p:nvSpPr>
                  <p:spPr bwMode="auto">
                    <a:xfrm>
                      <a:off x="6251153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4" name="矩形 103"/>
                    <p:cNvSpPr/>
                    <p:nvPr/>
                  </p:nvSpPr>
                  <p:spPr bwMode="auto">
                    <a:xfrm>
                      <a:off x="6342357" y="1562616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5" name="矩形 104"/>
                    <p:cNvSpPr/>
                    <p:nvPr/>
                  </p:nvSpPr>
                  <p:spPr bwMode="auto">
                    <a:xfrm>
                      <a:off x="6159949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6" name="矩形 105"/>
                    <p:cNvSpPr/>
                    <p:nvPr/>
                  </p:nvSpPr>
                  <p:spPr bwMode="auto">
                    <a:xfrm>
                      <a:off x="6251153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7" name="矩形 106"/>
                    <p:cNvSpPr/>
                    <p:nvPr/>
                  </p:nvSpPr>
                  <p:spPr bwMode="auto">
                    <a:xfrm>
                      <a:off x="6159949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8" name="矩形 107"/>
                    <p:cNvSpPr/>
                    <p:nvPr/>
                  </p:nvSpPr>
                  <p:spPr bwMode="auto">
                    <a:xfrm>
                      <a:off x="6251153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09" name="矩形 108"/>
                    <p:cNvSpPr/>
                    <p:nvPr/>
                  </p:nvSpPr>
                  <p:spPr bwMode="auto">
                    <a:xfrm>
                      <a:off x="6342357" y="1653075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  <p:sp>
                  <p:nvSpPr>
                    <p:cNvPr id="110" name="矩形 109"/>
                    <p:cNvSpPr/>
                    <p:nvPr/>
                  </p:nvSpPr>
                  <p:spPr bwMode="auto">
                    <a:xfrm>
                      <a:off x="6342357" y="1743693"/>
                      <a:ext cx="91204" cy="90618"/>
                    </a:xfrm>
                    <a:prstGeom prst="rect">
                      <a:avLst/>
                    </a:prstGeom>
                    <a:solidFill>
                      <a:srgbClr val="00E4A8"/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p:txBody>
                </p:sp>
              </p:grpSp>
            </p:grpSp>
            <p:grpSp>
              <p:nvGrpSpPr>
                <p:cNvPr id="32" name="群組 31"/>
                <p:cNvGrpSpPr/>
                <p:nvPr/>
              </p:nvGrpSpPr>
              <p:grpSpPr>
                <a:xfrm>
                  <a:off x="5920786" y="1460839"/>
                  <a:ext cx="520066" cy="537753"/>
                  <a:chOff x="6035355" y="1493550"/>
                  <a:chExt cx="520066" cy="537753"/>
                </a:xfrm>
              </p:grpSpPr>
              <p:grpSp>
                <p:nvGrpSpPr>
                  <p:cNvPr id="56" name="群組 55"/>
                  <p:cNvGrpSpPr/>
                  <p:nvPr/>
                </p:nvGrpSpPr>
                <p:grpSpPr>
                  <a:xfrm>
                    <a:off x="6035355" y="1493550"/>
                    <a:ext cx="520066" cy="267308"/>
                    <a:chOff x="6035355" y="1493550"/>
                    <a:chExt cx="520066" cy="267308"/>
                  </a:xfrm>
                </p:grpSpPr>
                <p:grpSp>
                  <p:nvGrpSpPr>
                    <p:cNvPr id="78" name="群組 77"/>
                    <p:cNvGrpSpPr/>
                    <p:nvPr/>
                  </p:nvGrpSpPr>
                  <p:grpSpPr>
                    <a:xfrm>
                      <a:off x="6035355" y="1493550"/>
                      <a:ext cx="264058" cy="267308"/>
                      <a:chOff x="6433562" y="1295308"/>
                      <a:chExt cx="264058" cy="267308"/>
                    </a:xfrm>
                  </p:grpSpPr>
                  <p:sp>
                    <p:nvSpPr>
                      <p:cNvPr id="89" name="矩形 88"/>
                      <p:cNvSpPr/>
                      <p:nvPr/>
                    </p:nvSpPr>
                    <p:spPr bwMode="auto">
                      <a:xfrm>
                        <a:off x="643356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0" name="矩形 89"/>
                      <p:cNvSpPr/>
                      <p:nvPr/>
                    </p:nvSpPr>
                    <p:spPr bwMode="auto">
                      <a:xfrm>
                        <a:off x="643356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1" name="矩形 90"/>
                      <p:cNvSpPr/>
                      <p:nvPr/>
                    </p:nvSpPr>
                    <p:spPr bwMode="auto">
                      <a:xfrm>
                        <a:off x="651521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2" name="矩形 91"/>
                      <p:cNvSpPr/>
                      <p:nvPr/>
                    </p:nvSpPr>
                    <p:spPr bwMode="auto">
                      <a:xfrm>
                        <a:off x="6606416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3" name="矩形 92"/>
                      <p:cNvSpPr/>
                      <p:nvPr/>
                    </p:nvSpPr>
                    <p:spPr bwMode="auto">
                      <a:xfrm>
                        <a:off x="651521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4" name="矩形 93"/>
                      <p:cNvSpPr/>
                      <p:nvPr/>
                    </p:nvSpPr>
                    <p:spPr bwMode="auto">
                      <a:xfrm>
                        <a:off x="6606416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5" name="矩形 94"/>
                      <p:cNvSpPr/>
                      <p:nvPr/>
                    </p:nvSpPr>
                    <p:spPr bwMode="auto">
                      <a:xfrm>
                        <a:off x="643356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6" name="矩形 95"/>
                      <p:cNvSpPr/>
                      <p:nvPr/>
                    </p:nvSpPr>
                    <p:spPr bwMode="auto">
                      <a:xfrm>
                        <a:off x="651521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97" name="矩形 96"/>
                      <p:cNvSpPr/>
                      <p:nvPr/>
                    </p:nvSpPr>
                    <p:spPr bwMode="auto">
                      <a:xfrm>
                        <a:off x="6606416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  <p:grpSp>
                  <p:nvGrpSpPr>
                    <p:cNvPr id="79" name="群組 78"/>
                    <p:cNvGrpSpPr/>
                    <p:nvPr/>
                  </p:nvGrpSpPr>
                  <p:grpSpPr>
                    <a:xfrm>
                      <a:off x="6301667" y="1493550"/>
                      <a:ext cx="253754" cy="267308"/>
                      <a:chOff x="6433562" y="1295308"/>
                      <a:chExt cx="264058" cy="267308"/>
                    </a:xfrm>
                  </p:grpSpPr>
                  <p:sp>
                    <p:nvSpPr>
                      <p:cNvPr id="80" name="矩形 79"/>
                      <p:cNvSpPr/>
                      <p:nvPr/>
                    </p:nvSpPr>
                    <p:spPr bwMode="auto">
                      <a:xfrm>
                        <a:off x="643356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1" name="矩形 80"/>
                      <p:cNvSpPr/>
                      <p:nvPr/>
                    </p:nvSpPr>
                    <p:spPr bwMode="auto">
                      <a:xfrm>
                        <a:off x="643356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2" name="矩形 81"/>
                      <p:cNvSpPr/>
                      <p:nvPr/>
                    </p:nvSpPr>
                    <p:spPr bwMode="auto">
                      <a:xfrm>
                        <a:off x="651521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3" name="矩形 82"/>
                      <p:cNvSpPr/>
                      <p:nvPr/>
                    </p:nvSpPr>
                    <p:spPr bwMode="auto">
                      <a:xfrm>
                        <a:off x="6606416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4" name="矩形 83"/>
                      <p:cNvSpPr/>
                      <p:nvPr/>
                    </p:nvSpPr>
                    <p:spPr bwMode="auto">
                      <a:xfrm>
                        <a:off x="651521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5" name="矩形 84"/>
                      <p:cNvSpPr/>
                      <p:nvPr/>
                    </p:nvSpPr>
                    <p:spPr bwMode="auto">
                      <a:xfrm>
                        <a:off x="6606416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6" name="矩形 85"/>
                      <p:cNvSpPr/>
                      <p:nvPr/>
                    </p:nvSpPr>
                    <p:spPr bwMode="auto">
                      <a:xfrm>
                        <a:off x="643356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7" name="矩形 86"/>
                      <p:cNvSpPr/>
                      <p:nvPr/>
                    </p:nvSpPr>
                    <p:spPr bwMode="auto">
                      <a:xfrm>
                        <a:off x="651521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88" name="矩形 87"/>
                      <p:cNvSpPr/>
                      <p:nvPr/>
                    </p:nvSpPr>
                    <p:spPr bwMode="auto">
                      <a:xfrm>
                        <a:off x="6606416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</p:grpSp>
              <p:grpSp>
                <p:nvGrpSpPr>
                  <p:cNvPr id="57" name="群組 56"/>
                  <p:cNvGrpSpPr/>
                  <p:nvPr/>
                </p:nvGrpSpPr>
                <p:grpSpPr>
                  <a:xfrm>
                    <a:off x="6035355" y="1763995"/>
                    <a:ext cx="520066" cy="267308"/>
                    <a:chOff x="6035355" y="1493550"/>
                    <a:chExt cx="520066" cy="267308"/>
                  </a:xfrm>
                </p:grpSpPr>
                <p:grpSp>
                  <p:nvGrpSpPr>
                    <p:cNvPr id="58" name="群組 57"/>
                    <p:cNvGrpSpPr/>
                    <p:nvPr/>
                  </p:nvGrpSpPr>
                  <p:grpSpPr>
                    <a:xfrm>
                      <a:off x="6035355" y="1493550"/>
                      <a:ext cx="264058" cy="267308"/>
                      <a:chOff x="6433562" y="1295308"/>
                      <a:chExt cx="264058" cy="267308"/>
                    </a:xfrm>
                  </p:grpSpPr>
                  <p:sp>
                    <p:nvSpPr>
                      <p:cNvPr id="69" name="矩形 68"/>
                      <p:cNvSpPr/>
                      <p:nvPr/>
                    </p:nvSpPr>
                    <p:spPr bwMode="auto">
                      <a:xfrm>
                        <a:off x="643356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0" name="矩形 69"/>
                      <p:cNvSpPr/>
                      <p:nvPr/>
                    </p:nvSpPr>
                    <p:spPr bwMode="auto">
                      <a:xfrm>
                        <a:off x="643356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1" name="矩形 70"/>
                      <p:cNvSpPr/>
                      <p:nvPr/>
                    </p:nvSpPr>
                    <p:spPr bwMode="auto">
                      <a:xfrm>
                        <a:off x="651521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2" name="矩形 71"/>
                      <p:cNvSpPr/>
                      <p:nvPr/>
                    </p:nvSpPr>
                    <p:spPr bwMode="auto">
                      <a:xfrm>
                        <a:off x="6606416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3" name="矩形 72"/>
                      <p:cNvSpPr/>
                      <p:nvPr/>
                    </p:nvSpPr>
                    <p:spPr bwMode="auto">
                      <a:xfrm>
                        <a:off x="651521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4" name="矩形 73"/>
                      <p:cNvSpPr/>
                      <p:nvPr/>
                    </p:nvSpPr>
                    <p:spPr bwMode="auto">
                      <a:xfrm>
                        <a:off x="6606416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5" name="矩形 74"/>
                      <p:cNvSpPr/>
                      <p:nvPr/>
                    </p:nvSpPr>
                    <p:spPr bwMode="auto">
                      <a:xfrm>
                        <a:off x="643356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6" name="矩形 75"/>
                      <p:cNvSpPr/>
                      <p:nvPr/>
                    </p:nvSpPr>
                    <p:spPr bwMode="auto">
                      <a:xfrm>
                        <a:off x="651521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77" name="矩形 76"/>
                      <p:cNvSpPr/>
                      <p:nvPr/>
                    </p:nvSpPr>
                    <p:spPr bwMode="auto">
                      <a:xfrm>
                        <a:off x="6606416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  <p:grpSp>
                  <p:nvGrpSpPr>
                    <p:cNvPr id="59" name="群組 58"/>
                    <p:cNvGrpSpPr/>
                    <p:nvPr/>
                  </p:nvGrpSpPr>
                  <p:grpSpPr>
                    <a:xfrm>
                      <a:off x="6301667" y="1493550"/>
                      <a:ext cx="253754" cy="267308"/>
                      <a:chOff x="6433562" y="1295308"/>
                      <a:chExt cx="264058" cy="267308"/>
                    </a:xfrm>
                  </p:grpSpPr>
                  <p:sp>
                    <p:nvSpPr>
                      <p:cNvPr id="60" name="矩形 59"/>
                      <p:cNvSpPr/>
                      <p:nvPr/>
                    </p:nvSpPr>
                    <p:spPr bwMode="auto">
                      <a:xfrm>
                        <a:off x="643356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1" name="矩形 60"/>
                      <p:cNvSpPr/>
                      <p:nvPr/>
                    </p:nvSpPr>
                    <p:spPr bwMode="auto">
                      <a:xfrm>
                        <a:off x="643356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2" name="矩形 61"/>
                      <p:cNvSpPr/>
                      <p:nvPr/>
                    </p:nvSpPr>
                    <p:spPr bwMode="auto">
                      <a:xfrm>
                        <a:off x="6515212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3" name="矩形 62"/>
                      <p:cNvSpPr/>
                      <p:nvPr/>
                    </p:nvSpPr>
                    <p:spPr bwMode="auto">
                      <a:xfrm>
                        <a:off x="6606416" y="129530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4" name="矩形 63"/>
                      <p:cNvSpPr/>
                      <p:nvPr/>
                    </p:nvSpPr>
                    <p:spPr bwMode="auto">
                      <a:xfrm>
                        <a:off x="6515212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5" name="矩形 64"/>
                      <p:cNvSpPr/>
                      <p:nvPr/>
                    </p:nvSpPr>
                    <p:spPr bwMode="auto">
                      <a:xfrm>
                        <a:off x="6606416" y="1385926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6" name="矩形 65"/>
                      <p:cNvSpPr/>
                      <p:nvPr/>
                    </p:nvSpPr>
                    <p:spPr bwMode="auto">
                      <a:xfrm>
                        <a:off x="643356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7" name="矩形 66"/>
                      <p:cNvSpPr/>
                      <p:nvPr/>
                    </p:nvSpPr>
                    <p:spPr bwMode="auto">
                      <a:xfrm>
                        <a:off x="6515212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68" name="矩形 67"/>
                      <p:cNvSpPr/>
                      <p:nvPr/>
                    </p:nvSpPr>
                    <p:spPr bwMode="auto">
                      <a:xfrm>
                        <a:off x="6606416" y="1471998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3" name="群組 32"/>
                <p:cNvGrpSpPr/>
                <p:nvPr/>
              </p:nvGrpSpPr>
              <p:grpSpPr>
                <a:xfrm>
                  <a:off x="5997008" y="992976"/>
                  <a:ext cx="366685" cy="358625"/>
                  <a:chOff x="6513344" y="1114231"/>
                  <a:chExt cx="366685" cy="358625"/>
                </a:xfrm>
              </p:grpSpPr>
              <p:grpSp>
                <p:nvGrpSpPr>
                  <p:cNvPr id="34" name="群組 33"/>
                  <p:cNvGrpSpPr/>
                  <p:nvPr/>
                </p:nvGrpSpPr>
                <p:grpSpPr>
                  <a:xfrm>
                    <a:off x="6697621" y="1114231"/>
                    <a:ext cx="182408" cy="358625"/>
                    <a:chOff x="6697621" y="1114231"/>
                    <a:chExt cx="182408" cy="358625"/>
                  </a:xfrm>
                </p:grpSpPr>
                <p:grpSp>
                  <p:nvGrpSpPr>
                    <p:cNvPr id="46" name="群組 45"/>
                    <p:cNvGrpSpPr/>
                    <p:nvPr/>
                  </p:nvGrpSpPr>
                  <p:grpSpPr>
                    <a:xfrm>
                      <a:off x="6697621" y="1114231"/>
                      <a:ext cx="182408" cy="181236"/>
                      <a:chOff x="6697621" y="1114231"/>
                      <a:chExt cx="182408" cy="181236"/>
                    </a:xfrm>
                  </p:grpSpPr>
                  <p:sp>
                    <p:nvSpPr>
                      <p:cNvPr id="52" name="矩形 51"/>
                      <p:cNvSpPr/>
                      <p:nvPr/>
                    </p:nvSpPr>
                    <p:spPr bwMode="auto">
                      <a:xfrm>
                        <a:off x="6697621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53" name="矩形 52"/>
                      <p:cNvSpPr/>
                      <p:nvPr/>
                    </p:nvSpPr>
                    <p:spPr bwMode="auto">
                      <a:xfrm>
                        <a:off x="6788825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54" name="矩形 53"/>
                      <p:cNvSpPr/>
                      <p:nvPr/>
                    </p:nvSpPr>
                    <p:spPr bwMode="auto">
                      <a:xfrm>
                        <a:off x="6697621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55" name="矩形 54"/>
                      <p:cNvSpPr/>
                      <p:nvPr/>
                    </p:nvSpPr>
                    <p:spPr bwMode="auto">
                      <a:xfrm>
                        <a:off x="6788825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  <p:grpSp>
                  <p:nvGrpSpPr>
                    <p:cNvPr id="47" name="群組 46"/>
                    <p:cNvGrpSpPr/>
                    <p:nvPr/>
                  </p:nvGrpSpPr>
                  <p:grpSpPr>
                    <a:xfrm>
                      <a:off x="6697621" y="1291620"/>
                      <a:ext cx="182408" cy="181236"/>
                      <a:chOff x="6697621" y="1114231"/>
                      <a:chExt cx="182408" cy="181236"/>
                    </a:xfrm>
                  </p:grpSpPr>
                  <p:sp>
                    <p:nvSpPr>
                      <p:cNvPr id="48" name="矩形 47"/>
                      <p:cNvSpPr/>
                      <p:nvPr/>
                    </p:nvSpPr>
                    <p:spPr bwMode="auto">
                      <a:xfrm>
                        <a:off x="6697621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49" name="矩形 48"/>
                      <p:cNvSpPr/>
                      <p:nvPr/>
                    </p:nvSpPr>
                    <p:spPr bwMode="auto">
                      <a:xfrm>
                        <a:off x="6788825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50" name="矩形 49"/>
                      <p:cNvSpPr/>
                      <p:nvPr/>
                    </p:nvSpPr>
                    <p:spPr bwMode="auto">
                      <a:xfrm>
                        <a:off x="6697621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51" name="矩形 50"/>
                      <p:cNvSpPr/>
                      <p:nvPr/>
                    </p:nvSpPr>
                    <p:spPr bwMode="auto">
                      <a:xfrm>
                        <a:off x="6788825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</p:grpSp>
              <p:grpSp>
                <p:nvGrpSpPr>
                  <p:cNvPr id="35" name="群組 34"/>
                  <p:cNvGrpSpPr/>
                  <p:nvPr/>
                </p:nvGrpSpPr>
                <p:grpSpPr>
                  <a:xfrm>
                    <a:off x="6513344" y="1114231"/>
                    <a:ext cx="182408" cy="358625"/>
                    <a:chOff x="6697621" y="1114231"/>
                    <a:chExt cx="182408" cy="358625"/>
                  </a:xfrm>
                </p:grpSpPr>
                <p:grpSp>
                  <p:nvGrpSpPr>
                    <p:cNvPr id="36" name="群組 35"/>
                    <p:cNvGrpSpPr/>
                    <p:nvPr/>
                  </p:nvGrpSpPr>
                  <p:grpSpPr>
                    <a:xfrm>
                      <a:off x="6697621" y="1114231"/>
                      <a:ext cx="182408" cy="181236"/>
                      <a:chOff x="6697621" y="1114231"/>
                      <a:chExt cx="182408" cy="181236"/>
                    </a:xfrm>
                  </p:grpSpPr>
                  <p:sp>
                    <p:nvSpPr>
                      <p:cNvPr id="42" name="矩形 41"/>
                      <p:cNvSpPr/>
                      <p:nvPr/>
                    </p:nvSpPr>
                    <p:spPr bwMode="auto">
                      <a:xfrm>
                        <a:off x="6697621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43" name="矩形 42"/>
                      <p:cNvSpPr/>
                      <p:nvPr/>
                    </p:nvSpPr>
                    <p:spPr bwMode="auto">
                      <a:xfrm>
                        <a:off x="6788825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44" name="矩形 43"/>
                      <p:cNvSpPr/>
                      <p:nvPr/>
                    </p:nvSpPr>
                    <p:spPr bwMode="auto">
                      <a:xfrm>
                        <a:off x="6697621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45" name="矩形 44"/>
                      <p:cNvSpPr/>
                      <p:nvPr/>
                    </p:nvSpPr>
                    <p:spPr bwMode="auto">
                      <a:xfrm>
                        <a:off x="6788825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  <p:grpSp>
                  <p:nvGrpSpPr>
                    <p:cNvPr id="37" name="群組 36"/>
                    <p:cNvGrpSpPr/>
                    <p:nvPr/>
                  </p:nvGrpSpPr>
                  <p:grpSpPr>
                    <a:xfrm>
                      <a:off x="6697621" y="1291620"/>
                      <a:ext cx="182408" cy="181236"/>
                      <a:chOff x="6697621" y="1114231"/>
                      <a:chExt cx="182408" cy="181236"/>
                    </a:xfrm>
                  </p:grpSpPr>
                  <p:sp>
                    <p:nvSpPr>
                      <p:cNvPr id="38" name="矩形 37"/>
                      <p:cNvSpPr/>
                      <p:nvPr/>
                    </p:nvSpPr>
                    <p:spPr bwMode="auto">
                      <a:xfrm>
                        <a:off x="6697621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39" name="矩形 38"/>
                      <p:cNvSpPr/>
                      <p:nvPr/>
                    </p:nvSpPr>
                    <p:spPr bwMode="auto">
                      <a:xfrm>
                        <a:off x="6788825" y="1114231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40" name="矩形 39"/>
                      <p:cNvSpPr/>
                      <p:nvPr/>
                    </p:nvSpPr>
                    <p:spPr bwMode="auto">
                      <a:xfrm>
                        <a:off x="6697621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  <p:sp>
                    <p:nvSpPr>
                      <p:cNvPr id="41" name="矩形 40"/>
                      <p:cNvSpPr/>
                      <p:nvPr/>
                    </p:nvSpPr>
                    <p:spPr bwMode="auto">
                      <a:xfrm>
                        <a:off x="6788825" y="1204849"/>
                        <a:ext cx="91204" cy="9061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 vert="horz" wrap="square" lIns="91440" tIns="45720" rIns="91440" bIns="45720" numCol="1" rtlCol="0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endParaRPr kumimoji="1" lang="zh-TW" alt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endParaRPr>
                      </a:p>
                    </p:txBody>
                  </p:sp>
                </p:grpSp>
              </p:grpSp>
            </p:grpSp>
          </p:grpSp>
          <p:cxnSp>
            <p:nvCxnSpPr>
              <p:cNvPr id="29" name="直線單箭頭接點 28"/>
              <p:cNvCxnSpPr/>
              <p:nvPr/>
            </p:nvCxnSpPr>
            <p:spPr bwMode="auto">
              <a:xfrm flipV="1">
                <a:off x="5265422" y="1921928"/>
                <a:ext cx="1034750" cy="108320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" name="文字方塊 8"/>
            <p:cNvSpPr txBox="1"/>
            <p:nvPr/>
          </p:nvSpPr>
          <p:spPr>
            <a:xfrm>
              <a:off x="3018457" y="1083576"/>
              <a:ext cx="1113510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Modular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Multiplier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4426584" y="1083576"/>
              <a:ext cx="978794" cy="5909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Residue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Adder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145396" y="1472784"/>
              <a:ext cx="1196994" cy="1338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Residue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Generator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Binary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Residue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Converter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909604" y="1757030"/>
              <a:ext cx="1174681" cy="8402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Residue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Binary </a:t>
              </a:r>
            </a:p>
            <a:p>
              <a:pPr>
                <a:lnSpc>
                  <a:spcPct val="90000"/>
                </a:lnSpc>
              </a:pPr>
              <a:r>
                <a:rPr lang="en-US" altLang="zh-TW" dirty="0" smtClean="0">
                  <a:solidFill>
                    <a:srgbClr val="660033"/>
                  </a:solidFill>
                </a:rPr>
                <a:t>Converter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  <p:sp>
          <p:nvSpPr>
            <p:cNvPr id="13" name="圓角矩形 12"/>
            <p:cNvSpPr/>
            <p:nvPr/>
          </p:nvSpPr>
          <p:spPr bwMode="auto">
            <a:xfrm>
              <a:off x="5111420" y="3116944"/>
              <a:ext cx="612708" cy="1536192"/>
            </a:xfrm>
            <a:prstGeom prst="roundRect">
              <a:avLst/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" name="圓角矩形圖說文字 13"/>
            <p:cNvSpPr/>
            <p:nvPr/>
          </p:nvSpPr>
          <p:spPr bwMode="auto">
            <a:xfrm>
              <a:off x="6468395" y="3391959"/>
              <a:ext cx="2475580" cy="1605000"/>
            </a:xfrm>
            <a:prstGeom prst="wedgeRoundRectCallout">
              <a:avLst>
                <a:gd name="adj1" fmla="val -79076"/>
                <a:gd name="adj2" fmla="val -42028"/>
                <a:gd name="adj3" fmla="val 16667"/>
              </a:avLst>
            </a:prstGeom>
            <a:solidFill>
              <a:srgbClr val="FF99FF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1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rPr>
                <a:t>No residue-related technique applied in the activation function in the literature so far.</a:t>
              </a:r>
              <a:endParaRPr kumimoji="1" lang="zh-TW" alt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5479813" y="979009"/>
              <a:ext cx="37201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i="0" dirty="0" smtClean="0"/>
                <a:t>(</a:t>
              </a:r>
              <a:r>
                <a:rPr lang="en-US" altLang="zh-TW" dirty="0" smtClean="0"/>
                <a:t>Assume separated to s segments</a:t>
              </a:r>
              <a:r>
                <a:rPr lang="en-US" altLang="zh-TW" i="0" dirty="0" smtClean="0"/>
                <a:t>)</a:t>
              </a:r>
              <a:endParaRPr lang="zh-TW" altLang="en-US" i="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3629884" y="2540801"/>
                  <a:ext cx="957826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>
                    <a:solidFill>
                      <a:srgbClr val="660033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9884" y="2540801"/>
                  <a:ext cx="957826" cy="341632"/>
                </a:xfrm>
                <a:prstGeom prst="rect">
                  <a:avLst/>
                </a:prstGeom>
                <a:blipFill>
                  <a:blip r:embed="rId8"/>
                  <a:stretch>
                    <a:fillRect b="-1607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6546043" y="2721999"/>
                  <a:ext cx="1538242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−1)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>
                    <a:solidFill>
                      <a:srgbClr val="660033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6043" y="2721999"/>
                  <a:ext cx="1538242" cy="341632"/>
                </a:xfrm>
                <a:prstGeom prst="rect">
                  <a:avLst/>
                </a:prstGeom>
                <a:blipFill>
                  <a:blip r:embed="rId9"/>
                  <a:stretch>
                    <a:fillRect b="-1607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4544443" y="2552287"/>
                  <a:ext cx="957826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zh-TW" b="0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TW" altLang="en-US" dirty="0">
                    <a:solidFill>
                      <a:srgbClr val="660033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443" y="2552287"/>
                  <a:ext cx="957826" cy="341632"/>
                </a:xfrm>
                <a:prstGeom prst="rect">
                  <a:avLst/>
                </a:prstGeom>
                <a:blipFill>
                  <a:blip r:embed="rId10"/>
                  <a:stretch>
                    <a:fillRect b="-1607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065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14313"/>
            <a:ext cx="939653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Issues &amp; Proposed Solutions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Nonlinear Operations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>
                    <a:solidFill>
                      <a:srgbClr val="0000FF"/>
                    </a:solidFill>
                  </a:rPr>
                  <a:t>Speedup &amp; Cost-down for precise neural network:</a:t>
                </a:r>
                <a:r>
                  <a:rPr lang="en-US" altLang="zh-TW" sz="20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altLang="zh-TW" sz="2000" b="1" dirty="0">
                    <a:solidFill>
                      <a:srgbClr val="0000FF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𝒕𝒂𝒏𝒉</m:t>
                    </m:r>
                    <m:d>
                      <m:dPr>
                        <m:ctrlP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𝒍𝒐𝒈𝒊𝒔𝒕𝒊𝒄</m:t>
                    </m:r>
                    <m:d>
                      <m:dPr>
                        <m:ctrlP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𝒔𝒊𝒏𝒉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𝒄𝒐𝒔𝒉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b="1" dirty="0" smtClean="0">
                  <a:solidFill>
                    <a:srgbClr val="660033"/>
                  </a:solidFill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buNone/>
                </a:pPr>
                <a:endParaRPr lang="en-US" altLang="zh-TW" sz="2000" b="1" dirty="0">
                  <a:solidFill>
                    <a:srgbClr val="660033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Magnitude </a:t>
                </a:r>
                <a:r>
                  <a:rPr lang="en-US" altLang="zh-TW" sz="2000" b="1" dirty="0">
                    <a:solidFill>
                      <a:srgbClr val="660033"/>
                    </a:solidFill>
                  </a:rPr>
                  <a:t>Comparison </a:t>
                </a:r>
                <a:r>
                  <a:rPr lang="en-US" altLang="zh-TW" sz="2000" b="1" dirty="0" err="1">
                    <a:solidFill>
                      <a:srgbClr val="0000FF"/>
                    </a:solidFill>
                  </a:rPr>
                  <a:t>inc.</a:t>
                </a:r>
                <a:r>
                  <a:rPr lang="en-US" altLang="zh-TW" sz="20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𝒎𝒂𝒙</m:t>
                    </m:r>
                  </m:oMath>
                </a14:m>
                <a:r>
                  <a:rPr lang="en-US" altLang="zh-TW" sz="2000" b="1" i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b="1" dirty="0">
                    <a:solidFill>
                      <a:srgbClr val="0000FF"/>
                    </a:solidFill>
                  </a:rPr>
                  <a:t>in </a:t>
                </a:r>
                <a:r>
                  <a:rPr lang="en-US" altLang="zh-TW" sz="2000" b="1" i="1" dirty="0" err="1">
                    <a:solidFill>
                      <a:srgbClr val="0000FF"/>
                    </a:solidFill>
                  </a:rPr>
                  <a:t>softmax</a:t>
                </a:r>
                <a:r>
                  <a:rPr lang="en-US" altLang="zh-TW" sz="20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altLang="zh-TW" sz="2000" b="1" i="1" dirty="0">
                    <a:solidFill>
                      <a:srgbClr val="0000FF"/>
                    </a:solidFill>
                  </a:rPr>
                  <a:t>max-pooling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Right-Shifts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≫</m:t>
                    </m:r>
                  </m:oMath>
                </a14:m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in CORDIC and Sigmoid Activation Functions</a:t>
                </a: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BRC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Heavy RBC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CRT Algorithm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Modular Multiplicative Inverse</a:t>
                </a:r>
              </a:p>
              <a:p>
                <a:pPr lvl="2" eaLnBrk="1" hangingPunct="1">
                  <a:spcBef>
                    <a:spcPts val="0"/>
                  </a:spcBef>
                </a:pPr>
                <a:r>
                  <a:rPr lang="en-US" altLang="zh-TW" sz="1600" b="1" dirty="0" smtClean="0"/>
                  <a:t>Euler Theorem</a:t>
                </a:r>
              </a:p>
              <a:p>
                <a:pPr lvl="2" eaLnBrk="1" hangingPunct="1">
                  <a:spcBef>
                    <a:spcPts val="0"/>
                  </a:spcBef>
                </a:pPr>
                <a:r>
                  <a:rPr lang="en-US" altLang="zh-TW" sz="1600" b="1" dirty="0" smtClean="0"/>
                  <a:t>Extended Euclidean Theorem</a:t>
                </a:r>
              </a:p>
              <a:p>
                <a:pPr lvl="2" eaLnBrk="1" hangingPunct="1">
                  <a:spcBef>
                    <a:spcPts val="0"/>
                  </a:spcBef>
                </a:pPr>
                <a:r>
                  <a:rPr lang="en-US" altLang="zh-TW" sz="1600" b="1" dirty="0" smtClean="0"/>
                  <a:t>LUT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Optimized Moduli Set</a:t>
                </a: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>
                <a:blip r:embed="rId3"/>
                <a:stretch>
                  <a:fillRect l="-880" t="-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字方塊 1"/>
          <p:cNvSpPr txBox="1"/>
          <p:nvPr/>
        </p:nvSpPr>
        <p:spPr>
          <a:xfrm>
            <a:off x="1259632" y="2060848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 (1) Low-cost &amp; Fast Design of Logistic Function</a:t>
            </a:r>
            <a:endParaRPr lang="zh-TW" altLang="en-US" sz="2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59632" y="2967335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 (2) Design Rules for optimizing checking/cost</a:t>
            </a:r>
            <a:endParaRPr lang="zh-TW" altLang="en-US" sz="2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59632" y="6063679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 (4) Hybrid RNSC NN Architecture</a:t>
            </a:r>
            <a:endParaRPr lang="zh-TW" altLang="en-US" sz="2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59632" y="3645694"/>
            <a:ext cx="7884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TW" sz="24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 panose="05000000000000000000" pitchFamily="2" charset="2"/>
              </a:rPr>
              <a:t> (3) Low-cost BRC for Conjugate Residue Codes</a:t>
            </a:r>
            <a:endParaRPr lang="zh-TW" altLang="en-US" sz="24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14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40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40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40000" fill="hold" grpId="0" nodeType="click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2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7" grpId="0"/>
          <p:bldP spid="8" grpId="0"/>
          <p:bldP spid="9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024" y="214313"/>
            <a:ext cx="939653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Low-Cost &amp; Fast S. Activation Functions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Arithmetic for calculating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𝒕𝒂𝒏𝒉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>
                <a:blip r:embed="rId3"/>
                <a:stretch>
                  <a:fillRect l="-880" t="-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 bwMode="auto">
          <a:xfrm>
            <a:off x="611560" y="1556792"/>
            <a:ext cx="8208912" cy="338437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0000FF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638721" y="1611057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Taylor Series (1712)</a:t>
            </a:r>
            <a:endParaRPr lang="zh-TW" altLang="en-US" sz="20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75320" y="2435403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Remez Algorithm (1934)</a:t>
            </a:r>
            <a:endParaRPr lang="zh-TW" altLang="en-US" sz="2000" b="1" i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267720" y="2984902"/>
            <a:ext cx="2191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i="0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CORDIC (1956)</a:t>
            </a:r>
            <a:endParaRPr lang="zh-TW" altLang="en-US" sz="2000" b="1" i="0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5148064" y="3786838"/>
                <a:ext cx="26356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b="1" i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786838"/>
                <a:ext cx="2635658" cy="461665"/>
              </a:xfrm>
              <a:prstGeom prst="rect">
                <a:avLst/>
              </a:prstGeom>
              <a:blipFill>
                <a:blip r:embed="rId4"/>
                <a:stretch>
                  <a:fillRect l="-462" b="-26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434637" y="3306803"/>
                <a:ext cx="124585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𝒆𝒙𝒑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b="1" i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637" y="3306803"/>
                <a:ext cx="1245854" cy="461665"/>
              </a:xfrm>
              <a:prstGeom prst="rect">
                <a:avLst/>
              </a:prstGeom>
              <a:blipFill>
                <a:blip r:embed="rId5"/>
                <a:stretch>
                  <a:fillRect l="-1463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419872" y="4509120"/>
                <a:ext cx="14221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𝒕𝒂𝒏𝒉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b="1" i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509120"/>
                <a:ext cx="1422184" cy="461665"/>
              </a:xfrm>
              <a:prstGeom prst="rect">
                <a:avLst/>
              </a:prstGeom>
              <a:blipFill>
                <a:blip r:embed="rId6"/>
                <a:stretch>
                  <a:fillRect l="-1288" b="-2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群組 19"/>
          <p:cNvGrpSpPr/>
          <p:nvPr/>
        </p:nvGrpSpPr>
        <p:grpSpPr>
          <a:xfrm>
            <a:off x="3349344" y="2011167"/>
            <a:ext cx="2281274" cy="2564703"/>
            <a:chOff x="3349344" y="2011167"/>
            <a:chExt cx="2281274" cy="2564703"/>
          </a:xfrm>
        </p:grpSpPr>
        <p:cxnSp>
          <p:nvCxnSpPr>
            <p:cNvPr id="6" name="直線單箭頭接點 5"/>
            <p:cNvCxnSpPr/>
            <p:nvPr/>
          </p:nvCxnSpPr>
          <p:spPr bwMode="auto">
            <a:xfrm>
              <a:off x="5058245" y="2065432"/>
              <a:ext cx="572373" cy="17768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17" name="直線單箭頭接點 16"/>
            <p:cNvCxnSpPr/>
            <p:nvPr/>
          </p:nvCxnSpPr>
          <p:spPr bwMode="auto">
            <a:xfrm flipH="1">
              <a:off x="4378229" y="2017002"/>
              <a:ext cx="680016" cy="255886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1" name="直線單箭頭接點 20"/>
            <p:cNvCxnSpPr/>
            <p:nvPr/>
          </p:nvCxnSpPr>
          <p:spPr bwMode="auto">
            <a:xfrm flipH="1">
              <a:off x="3349344" y="2011167"/>
              <a:ext cx="1696172" cy="13600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30" name="群組 29"/>
          <p:cNvGrpSpPr/>
          <p:nvPr/>
        </p:nvGrpSpPr>
        <p:grpSpPr>
          <a:xfrm>
            <a:off x="2448482" y="2861372"/>
            <a:ext cx="2699582" cy="1765552"/>
            <a:chOff x="2448482" y="2861372"/>
            <a:chExt cx="2699582" cy="1765552"/>
          </a:xfrm>
        </p:grpSpPr>
        <p:cxnSp>
          <p:nvCxnSpPr>
            <p:cNvPr id="24" name="直線單箭頭接點 23"/>
            <p:cNvCxnSpPr/>
            <p:nvPr/>
          </p:nvCxnSpPr>
          <p:spPr bwMode="auto">
            <a:xfrm>
              <a:off x="2448482" y="2861372"/>
              <a:ext cx="439085" cy="5676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7" name="直線單箭頭接點 26"/>
            <p:cNvCxnSpPr/>
            <p:nvPr/>
          </p:nvCxnSpPr>
          <p:spPr bwMode="auto">
            <a:xfrm>
              <a:off x="3121936" y="3786838"/>
              <a:ext cx="666997" cy="8400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29" name="直線單箭頭接點 28"/>
            <p:cNvCxnSpPr>
              <a:endCxn id="11" idx="1"/>
            </p:cNvCxnSpPr>
            <p:nvPr/>
          </p:nvCxnSpPr>
          <p:spPr bwMode="auto">
            <a:xfrm>
              <a:off x="3580705" y="3667011"/>
              <a:ext cx="1567359" cy="35066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33" name="群組 32"/>
          <p:cNvGrpSpPr/>
          <p:nvPr/>
        </p:nvGrpSpPr>
        <p:grpSpPr>
          <a:xfrm>
            <a:off x="2434637" y="2853609"/>
            <a:ext cx="1340451" cy="1765552"/>
            <a:chOff x="2448482" y="2861372"/>
            <a:chExt cx="1340451" cy="1765552"/>
          </a:xfrm>
        </p:grpSpPr>
        <p:cxnSp>
          <p:nvCxnSpPr>
            <p:cNvPr id="34" name="直線單箭頭接點 33"/>
            <p:cNvCxnSpPr/>
            <p:nvPr/>
          </p:nvCxnSpPr>
          <p:spPr bwMode="auto">
            <a:xfrm>
              <a:off x="2448482" y="2861372"/>
              <a:ext cx="439085" cy="56762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35" name="直線單箭頭接點 34"/>
            <p:cNvCxnSpPr/>
            <p:nvPr/>
          </p:nvCxnSpPr>
          <p:spPr bwMode="auto">
            <a:xfrm>
              <a:off x="3121936" y="3786838"/>
              <a:ext cx="666997" cy="84008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45" name="群組 44"/>
          <p:cNvGrpSpPr/>
          <p:nvPr/>
        </p:nvGrpSpPr>
        <p:grpSpPr>
          <a:xfrm>
            <a:off x="3689512" y="3336630"/>
            <a:ext cx="3803774" cy="1418616"/>
            <a:chOff x="3689512" y="3336630"/>
            <a:chExt cx="3803774" cy="1418616"/>
          </a:xfrm>
        </p:grpSpPr>
        <p:grpSp>
          <p:nvGrpSpPr>
            <p:cNvPr id="43" name="群組 42"/>
            <p:cNvGrpSpPr/>
            <p:nvPr/>
          </p:nvGrpSpPr>
          <p:grpSpPr>
            <a:xfrm>
              <a:off x="3689512" y="3336630"/>
              <a:ext cx="3803774" cy="547254"/>
              <a:chOff x="3680491" y="3336536"/>
              <a:chExt cx="3803774" cy="547254"/>
            </a:xfrm>
          </p:grpSpPr>
          <p:cxnSp>
            <p:nvCxnSpPr>
              <p:cNvPr id="40" name="直線單箭頭接點 39"/>
              <p:cNvCxnSpPr>
                <a:endCxn id="12" idx="3"/>
              </p:cNvCxnSpPr>
              <p:nvPr/>
            </p:nvCxnSpPr>
            <p:spPr bwMode="auto">
              <a:xfrm flipH="1">
                <a:off x="3680491" y="3336536"/>
                <a:ext cx="3123758" cy="2011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stealth" w="lg" len="lg"/>
              </a:ln>
              <a:effectLst/>
            </p:spPr>
          </p:cxnSp>
          <p:grpSp>
            <p:nvGrpSpPr>
              <p:cNvPr id="42" name="群組 41"/>
              <p:cNvGrpSpPr/>
              <p:nvPr/>
            </p:nvGrpSpPr>
            <p:grpSpPr>
              <a:xfrm>
                <a:off x="6364819" y="3336536"/>
                <a:ext cx="1119446" cy="547254"/>
                <a:chOff x="6364819" y="3336536"/>
                <a:chExt cx="1119446" cy="547254"/>
              </a:xfrm>
            </p:grpSpPr>
            <p:cxnSp>
              <p:nvCxnSpPr>
                <p:cNvPr id="37" name="直線單箭頭接點 36"/>
                <p:cNvCxnSpPr/>
                <p:nvPr/>
              </p:nvCxnSpPr>
              <p:spPr bwMode="auto">
                <a:xfrm flipH="1">
                  <a:off x="6364819" y="3336536"/>
                  <a:ext cx="439429" cy="547254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sp>
              <p:nvSpPr>
                <p:cNvPr id="41" name="文字方塊 40"/>
                <p:cNvSpPr txBox="1"/>
                <p:nvPr/>
              </p:nvSpPr>
              <p:spPr>
                <a:xfrm>
                  <a:off x="6624734" y="3415970"/>
                  <a:ext cx="85953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&gt;1971</a:t>
                  </a:r>
                  <a:endParaRPr lang="zh-TW" altLang="en-US" dirty="0"/>
                </a:p>
              </p:txBody>
            </p:sp>
          </p:grpSp>
        </p:grpSp>
        <p:cxnSp>
          <p:nvCxnSpPr>
            <p:cNvPr id="46" name="直線單箭頭接點 45"/>
            <p:cNvCxnSpPr/>
            <p:nvPr/>
          </p:nvCxnSpPr>
          <p:spPr bwMode="auto">
            <a:xfrm flipH="1">
              <a:off x="4681804" y="4193989"/>
              <a:ext cx="1330356" cy="56125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grpSp>
        <p:nvGrpSpPr>
          <p:cNvPr id="49" name="群組 48"/>
          <p:cNvGrpSpPr/>
          <p:nvPr/>
        </p:nvGrpSpPr>
        <p:grpSpPr>
          <a:xfrm>
            <a:off x="-32231" y="5445224"/>
            <a:ext cx="9144000" cy="1254334"/>
            <a:chOff x="107504" y="5517232"/>
            <a:chExt cx="8836471" cy="1254334"/>
          </a:xfrm>
        </p:grpSpPr>
        <p:sp>
          <p:nvSpPr>
            <p:cNvPr id="50" name="文字方塊 49"/>
            <p:cNvSpPr txBox="1"/>
            <p:nvPr/>
          </p:nvSpPr>
          <p:spPr>
            <a:xfrm>
              <a:off x="107504" y="5571237"/>
              <a:ext cx="88364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[32]</a:t>
              </a:r>
              <a:r>
                <a:rPr lang="en-US" altLang="zh-TW" sz="1200" i="0" dirty="0">
                  <a:latin typeface="+mj-lt"/>
                </a:rPr>
                <a:t>	J. E. </a:t>
              </a:r>
              <a:r>
                <a:rPr lang="en-US" altLang="zh-TW" sz="1200" i="0" dirty="0" err="1">
                  <a:latin typeface="+mj-lt"/>
                </a:rPr>
                <a:t>Volder</a:t>
              </a:r>
              <a:r>
                <a:rPr lang="en-US" altLang="zh-TW" sz="1200" i="0" dirty="0">
                  <a:latin typeface="+mj-lt"/>
                </a:rPr>
                <a:t>. Binary Computation Algorithms for Coordinate Ro-</a:t>
              </a:r>
              <a:r>
                <a:rPr lang="en-US" altLang="zh-TW" sz="1200" i="0" dirty="0" err="1">
                  <a:latin typeface="+mj-lt"/>
                </a:rPr>
                <a:t>tation</a:t>
              </a:r>
              <a:r>
                <a:rPr lang="en-US" altLang="zh-TW" sz="1200" i="0" dirty="0">
                  <a:latin typeface="+mj-lt"/>
                </a:rPr>
                <a:t> and Function Generation, </a:t>
              </a:r>
              <a:r>
                <a:rPr lang="en-US" altLang="zh-TW" sz="1200" i="0" dirty="0" err="1">
                  <a:latin typeface="+mj-lt"/>
                </a:rPr>
                <a:t>Convair</a:t>
              </a:r>
              <a:r>
                <a:rPr lang="en-US" altLang="zh-TW" sz="1200" i="0" dirty="0">
                  <a:latin typeface="+mj-lt"/>
                </a:rPr>
                <a:t>, </a:t>
              </a:r>
              <a:r>
                <a:rPr lang="en-US" altLang="zh-TW" sz="1200" i="0" dirty="0" err="1">
                  <a:latin typeface="+mj-lt"/>
                </a:rPr>
                <a:t>Aeroelectronics</a:t>
              </a:r>
              <a:r>
                <a:rPr lang="en-US" altLang="zh-TW" sz="1200" i="0" dirty="0">
                  <a:latin typeface="+mj-lt"/>
                </a:rPr>
                <a:t> group, IAR-1.148, 1956.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[33]	</a:t>
              </a:r>
              <a:r>
                <a:rPr lang="en-US" altLang="zh-TW" sz="1200" i="0" dirty="0" err="1" smtClean="0">
                  <a:latin typeface="+mj-lt"/>
                </a:rPr>
                <a:t>NetLib</a:t>
              </a:r>
              <a:r>
                <a:rPr lang="en-US" altLang="zh-TW" sz="1200" i="0" dirty="0" smtClean="0">
                  <a:latin typeface="+mj-lt"/>
                </a:rPr>
                <a:t> </a:t>
              </a:r>
              <a:r>
                <a:rPr lang="en-US" altLang="zh-TW" sz="1200" i="0" dirty="0">
                  <a:latin typeface="+mj-lt"/>
                </a:rPr>
                <a:t>Project. Freely Distributable C Math Library Supporting IEEE 754. http://www.netlib.org/fdlibm/, 2004.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[34]	GNU</a:t>
              </a:r>
              <a:r>
                <a:rPr lang="en-US" altLang="zh-TW" sz="1200" i="0" dirty="0">
                  <a:latin typeface="+mj-lt"/>
                </a:rPr>
                <a:t>. C Math Library. May 2018. https://code.woboq.org/us-erspace/glibc/sysdeps/ieee754/dbl-64/e_exp.c.html.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[35]	J.S</a:t>
              </a:r>
              <a:r>
                <a:rPr lang="en-US" altLang="zh-TW" sz="1200" i="0" dirty="0">
                  <a:latin typeface="+mj-lt"/>
                </a:rPr>
                <a:t>. Walther. A Unified Algorithm for Elementary Functions. in Proc. Spring Joint Computation Conference, 1971, pp.379-385.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[36]	</a:t>
              </a:r>
              <a:r>
                <a:rPr lang="en-US" altLang="zh-TW" sz="1200" i="0" dirty="0" err="1" smtClean="0">
                  <a:latin typeface="+mj-lt"/>
                </a:rPr>
                <a:t>Quinapalus</a:t>
              </a:r>
              <a:r>
                <a:rPr lang="en-US" altLang="zh-TW" sz="1200" i="0" dirty="0" smtClean="0">
                  <a:latin typeface="+mj-lt"/>
                </a:rPr>
                <a:t> </a:t>
              </a:r>
              <a:r>
                <a:rPr lang="en-US" altLang="zh-TW" sz="1200" i="0" dirty="0">
                  <a:latin typeface="+mj-lt"/>
                </a:rPr>
                <a:t>Inc. Calculate </a:t>
              </a:r>
              <a:r>
                <a:rPr lang="en-US" altLang="zh-TW" sz="1200" i="0" dirty="0" err="1">
                  <a:latin typeface="+mj-lt"/>
                </a:rPr>
                <a:t>exp</a:t>
              </a:r>
              <a:r>
                <a:rPr lang="en-US" altLang="zh-TW" sz="1200" i="0" dirty="0">
                  <a:latin typeface="+mj-lt"/>
                </a:rPr>
                <a:t>() and log() without Multiplications. https://www.quinapalus.com/efunc.html, 2018. </a:t>
              </a:r>
            </a:p>
          </p:txBody>
        </p:sp>
        <p:cxnSp>
          <p:nvCxnSpPr>
            <p:cNvPr id="51" name="直線接點 50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文字方塊 1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字方塊 35"/>
              <p:cNvSpPr txBox="1"/>
              <p:nvPr/>
            </p:nvSpPr>
            <p:spPr>
              <a:xfrm>
                <a:off x="3416245" y="4941168"/>
                <a:ext cx="18758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𝒍𝒐𝒈𝒊𝒔𝒕𝒊𝒄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b="1" i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文字方塊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245" y="4941168"/>
                <a:ext cx="1875835" cy="461665"/>
              </a:xfrm>
              <a:prstGeom prst="rect">
                <a:avLst/>
              </a:prstGeom>
              <a:blipFill>
                <a:blip r:embed="rId7"/>
                <a:stretch>
                  <a:fillRect l="-2273" b="-28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1710242" y="4653136"/>
                <a:ext cx="19976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𝒔𝒐𝒇𝒕𝒎𝒂𝒙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sz="2400" b="1" i="1" smtClean="0"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TW" altLang="en-US" sz="2400" b="1" i="0" dirty="0">
                  <a:solidFill>
                    <a:srgbClr val="00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0242" y="4653136"/>
                <a:ext cx="1997662" cy="461665"/>
              </a:xfrm>
              <a:prstGeom prst="rect">
                <a:avLst/>
              </a:prstGeom>
              <a:blipFill>
                <a:blip r:embed="rId8"/>
                <a:stretch>
                  <a:fillRect l="-2446" b="-27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 bwMode="auto">
          <a:xfrm>
            <a:off x="3563888" y="3654404"/>
            <a:ext cx="1567359" cy="3506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4286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135639" y="2924944"/>
            <a:ext cx="8828849" cy="1368152"/>
            <a:chOff x="135639" y="2924944"/>
            <a:chExt cx="8828849" cy="1368152"/>
          </a:xfrm>
        </p:grpSpPr>
        <p:sp>
          <p:nvSpPr>
            <p:cNvPr id="5" name="圓角矩形 4"/>
            <p:cNvSpPr/>
            <p:nvPr/>
          </p:nvSpPr>
          <p:spPr bwMode="auto">
            <a:xfrm>
              <a:off x="135639" y="2924944"/>
              <a:ext cx="8828849" cy="1368152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135639" y="3031082"/>
                  <a:ext cx="3212225" cy="11179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zh-TW" dirty="0">
                      <a:latin typeface="Times New Roman" panose="02020603050405020304" pitchFamily="18" charset="0"/>
                    </a:rPr>
                    <a:t>y = logistic</a:t>
                  </a:r>
                  <a:r>
                    <a:rPr lang="en-US" altLang="zh-TW" i="0" dirty="0">
                      <a:latin typeface="Times New Roman" panose="02020603050405020304" pitchFamily="18" charset="0"/>
                    </a:rPr>
                    <a:t>(</a:t>
                  </a:r>
                  <a:r>
                    <a:rPr lang="en-US" altLang="zh-TW" dirty="0">
                      <a:latin typeface="Times New Roman" panose="02020603050405020304" pitchFamily="18" charset="0"/>
                    </a:rPr>
                    <a:t>x</a:t>
                  </a:r>
                  <a:r>
                    <a:rPr lang="en-US" altLang="zh-TW" i="0" dirty="0">
                      <a:latin typeface="Times New Roman" panose="02020603050405020304" pitchFamily="18" charset="0"/>
                    </a:rPr>
                    <a:t>)</a:t>
                  </a:r>
                  <a:r>
                    <a:rPr lang="en-US" altLang="zh-TW" dirty="0">
                      <a:latin typeface="Times New Roman" panose="02020603050405020304" pitchFamily="18" charset="0"/>
                    </a:rPr>
                    <a:t> =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TW" altLang="zh-TW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zh-TW" altLang="zh-TW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≥0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zh-TW" altLang="zh-TW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zh-TW" altLang="zh-TW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𝑥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&lt;0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zh-TW" altLang="en-US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39" y="3031082"/>
                  <a:ext cx="3212225" cy="1117998"/>
                </a:xfrm>
                <a:prstGeom prst="rect">
                  <a:avLst/>
                </a:prstGeom>
                <a:blipFill>
                  <a:blip r:embed="rId3"/>
                  <a:stretch>
                    <a:fillRect l="-132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055" y="1196752"/>
            <a:ext cx="9001125" cy="532787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Columbus's </a:t>
            </a:r>
            <a:r>
              <a:rPr lang="en-US" altLang="zh-TW" sz="2400" b="1" dirty="0">
                <a:solidFill>
                  <a:srgbClr val="0000FF"/>
                </a:solidFill>
              </a:rPr>
              <a:t>egg</a:t>
            </a:r>
            <a:r>
              <a:rPr lang="en-US" altLang="zh-TW" sz="2400" b="1" dirty="0" smtClean="0">
                <a:solidFill>
                  <a:srgbClr val="0000FF"/>
                </a:solidFill>
              </a:rPr>
              <a:t>!</a:t>
            </a:r>
          </a:p>
          <a:p>
            <a:pPr eaLnBrk="1" hangingPunct="1">
              <a:spcBef>
                <a:spcPts val="0"/>
              </a:spcBef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3356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21184" y="3845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0" y="6074132"/>
            <a:ext cx="9144000" cy="523220"/>
            <a:chOff x="107504" y="5517232"/>
            <a:chExt cx="8836471" cy="523220"/>
          </a:xfrm>
        </p:grpSpPr>
        <p:sp>
          <p:nvSpPr>
            <p:cNvPr id="12" name="文字方塊 11"/>
            <p:cNvSpPr txBox="1"/>
            <p:nvPr/>
          </p:nvSpPr>
          <p:spPr>
            <a:xfrm>
              <a:off x="107504" y="5517232"/>
              <a:ext cx="8836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400" i="0" dirty="0" smtClean="0">
                  <a:latin typeface="+mj-lt"/>
                </a:rPr>
                <a:t>[37]	T.-C. Huang et al</a:t>
              </a:r>
              <a:r>
                <a:rPr lang="en-US" altLang="zh-TW" sz="1400" i="0" dirty="0">
                  <a:latin typeface="+mj-lt"/>
                </a:rPr>
                <a:t>. “Low-Cost and Fast Design of Precise Activation Functions in Neural Network</a:t>
              </a:r>
              <a:r>
                <a:rPr lang="en-US" altLang="zh-TW" sz="1400" i="0" dirty="0" smtClean="0">
                  <a:latin typeface="+mj-lt"/>
                </a:rPr>
                <a:t>” ICCE-TW2019, May 2019.</a:t>
              </a:r>
              <a:endParaRPr lang="en-US" altLang="zh-TW" sz="1400" i="0" dirty="0">
                <a:latin typeface="+mj-lt"/>
              </a:endParaRPr>
            </a:p>
          </p:txBody>
        </p:sp>
        <p:cxnSp>
          <p:nvCxnSpPr>
            <p:cNvPr id="13" name="直線接點 12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6024" y="214313"/>
            <a:ext cx="9396536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i="0" kern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Low-Cost &amp; Fast S. Activation Functions </a:t>
            </a:r>
            <a:endParaRPr lang="en-US" altLang="zh-TW" sz="3600" b="1" i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2"/>
              <p:cNvSpPr txBox="1">
                <a:spLocks noChangeArrowheads="1"/>
              </p:cNvSpPr>
              <p:nvPr/>
            </p:nvSpPr>
            <p:spPr bwMode="auto">
              <a:xfrm>
                <a:off x="3275856" y="1111199"/>
                <a:ext cx="5688632" cy="318189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i="1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// CORDIC for </a:t>
                </a:r>
                <a:r>
                  <a:rPr lang="en-US" i="1" dirty="0" err="1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exp</a:t>
                </a:r>
                <a:r>
                  <a:rPr lang="en-US" i="1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(x)</a:t>
                </a: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i="1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= 1;</a:t>
                </a:r>
                <a:endParaRPr lang="zh-TW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If (x&gt;0) {</a:t>
                </a: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dirty="0">
                    <a:latin typeface="Times New Roman" panose="02020603050405020304" pitchFamily="18" charset="0"/>
                  </a:rPr>
                  <a:t>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for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(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=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M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; 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&gt;=0; </a:t>
                </a:r>
                <a:r>
                  <a:rPr lang="en-US" i="1" dirty="0" err="1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--) if((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</a:rPr>
                  <a:t>+</a:t>
                </a:r>
                <a:r>
                  <a:rPr lang="en-US" i="1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ln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(1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&lt;&lt;2</a:t>
                </a:r>
                <a:r>
                  <a:rPr lang="en-US" i="1" baseline="300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))&gt;=0)</a:t>
                </a:r>
                <a:endParaRPr lang="zh-TW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	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	{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; 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≫</m:t>
                    </m:r>
                  </m:oMath>
                </a14:m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=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2</a:t>
                </a:r>
                <a:r>
                  <a:rPr lang="en-US" i="1" baseline="300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;}</a:t>
                </a:r>
                <a:endParaRPr lang="zh-TW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	for(</a:t>
                </a:r>
                <a:r>
                  <a:rPr lang="en-US" dirty="0" err="1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=1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;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&lt;=N; </a:t>
                </a:r>
                <a:r>
                  <a:rPr lang="en-US" dirty="0" err="1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++) if((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–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ln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(1+2</a:t>
                </a:r>
                <a:r>
                  <a:rPr lang="en-US" i="1" baseline="30000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-i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))&gt;=0)</a:t>
                </a:r>
                <a:endParaRPr lang="zh-TW" dirty="0">
                  <a:effectLst/>
                  <a:latin typeface="Times New Roman" panose="02020603050405020304" pitchFamily="18" charset="0"/>
                  <a:ea typeface="新細明體" panose="02020500000000000000" pitchFamily="18" charset="-12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	{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=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; 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en-US" sz="2000" b="1" dirty="0" smtClean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-=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</a:t>
                </a:r>
                <a:r>
                  <a:rPr lang="en-US" i="1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≫</m:t>
                    </m:r>
                    <m:r>
                      <a:rPr lang="en-US" sz="2000" b="0" i="1" smtClean="0">
                        <a:effectLst/>
                        <a:latin typeface="Cambria Math" panose="02040503050406030204" pitchFamily="18" charset="0"/>
                        <a:ea typeface="新細明體" panose="02020500000000000000" pitchFamily="18" charset="-120"/>
                      </a:rPr>
                      <m:t> </m:t>
                    </m:r>
                  </m:oMath>
                </a14:m>
                <a:r>
                  <a:rPr lang="en-US" i="1" dirty="0" err="1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i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;} </a:t>
                </a:r>
                <a:r>
                  <a:rPr lang="en-US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</a:rPr>
                  <a:t> }  }</a:t>
                </a: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altLang="zh-TW" dirty="0" smtClean="0">
                    <a:latin typeface="Times New Roman" panose="02020603050405020304" pitchFamily="18" charset="0"/>
                  </a:rPr>
                  <a:t>else {</a:t>
                </a: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altLang="zh-TW" dirty="0" smtClean="0">
                    <a:latin typeface="Times New Roman" panose="02020603050405020304" pitchFamily="18" charset="0"/>
                  </a:rPr>
                  <a:t>	for 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(</a:t>
                </a:r>
                <a:r>
                  <a:rPr lang="en-US" altLang="zh-TW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=M; </a:t>
                </a:r>
                <a:r>
                  <a:rPr lang="en-US" altLang="zh-TW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&gt;=0; </a:t>
                </a:r>
                <a:r>
                  <a:rPr lang="en-US" altLang="zh-TW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--) if((t = x – ln(1&lt;&lt;2</a:t>
                </a:r>
                <a:r>
                  <a:rPr lang="en-US" altLang="zh-TW" baseline="30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))&gt;=0)</a:t>
                </a:r>
                <a:endParaRPr lang="zh-TW" altLang="zh-TW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altLang="zh-TW" dirty="0">
                    <a:latin typeface="Times New Roman" panose="02020603050405020304" pitchFamily="18" charset="0"/>
                  </a:rPr>
                  <a:t>	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	{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x = t;  y 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altLang="zh-TW" dirty="0" smtClean="0">
                    <a:latin typeface="Times New Roman" panose="02020603050405020304" pitchFamily="18" charset="0"/>
                  </a:rPr>
                  <a:t>=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zh-TW" baseline="30000" dirty="0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;}</a:t>
                </a:r>
                <a:endParaRPr lang="zh-TW" altLang="zh-TW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altLang="zh-TW" dirty="0" smtClean="0">
                    <a:latin typeface="Times New Roman" panose="02020603050405020304" pitchFamily="18" charset="0"/>
                  </a:rPr>
                  <a:t>	for(</a:t>
                </a:r>
                <a:r>
                  <a:rPr lang="en-US" altLang="zh-TW" dirty="0" err="1" smtClean="0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=1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; </a:t>
                </a:r>
                <a:r>
                  <a:rPr lang="en-US" altLang="zh-TW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&lt;=N; </a:t>
                </a:r>
                <a:r>
                  <a:rPr lang="en-US" altLang="zh-TW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++) if((t = x – ln(1+2</a:t>
                </a:r>
                <a:r>
                  <a:rPr lang="en-US" altLang="zh-TW" baseline="30000" dirty="0">
                    <a:latin typeface="Times New Roman" panose="02020603050405020304" pitchFamily="18" charset="0"/>
                  </a:rPr>
                  <a:t>-i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))&gt;=0)</a:t>
                </a:r>
                <a:endParaRPr lang="zh-TW" altLang="zh-TW" dirty="0">
                  <a:latin typeface="Times New Roman" panose="02020603050405020304" pitchFamily="18" charset="0"/>
                </a:endParaRPr>
              </a:p>
              <a:p>
                <a:pPr algn="l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altLang="zh-TW" dirty="0">
                    <a:latin typeface="Times New Roman" panose="02020603050405020304" pitchFamily="18" charset="0"/>
                  </a:rPr>
                  <a:t>	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	{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x = t;  y  </a:t>
                </a:r>
                <a:r>
                  <a:rPr lang="en-US" altLang="zh-TW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</a:rPr>
                  <a:t>+=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 y </a:t>
                </a:r>
                <a14:m>
                  <m:oMath xmlns:m="http://schemas.openxmlformats.org/officeDocument/2006/math">
                    <m:r>
                      <a:rPr lang="en-US" altLang="zh-TW" sz="20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TW" sz="2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err="1">
                    <a:latin typeface="Times New Roman" panose="02020603050405020304" pitchFamily="18" charset="0"/>
                  </a:rPr>
                  <a:t>i</a:t>
                </a:r>
                <a:r>
                  <a:rPr lang="en-US" altLang="zh-TW" dirty="0">
                    <a:latin typeface="Times New Roman" panose="02020603050405020304" pitchFamily="18" charset="0"/>
                  </a:rPr>
                  <a:t>;} </a:t>
                </a:r>
                <a:r>
                  <a:rPr lang="en-US" altLang="zh-TW" dirty="0" smtClean="0">
                    <a:latin typeface="Times New Roman" panose="02020603050405020304" pitchFamily="18" charset="0"/>
                  </a:rPr>
                  <a:t> }  }  }</a:t>
                </a:r>
                <a:endParaRPr lang="zh-TW" altLang="zh-TW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5856" y="1111199"/>
                <a:ext cx="5688632" cy="3181897"/>
              </a:xfrm>
              <a:prstGeom prst="rect">
                <a:avLst/>
              </a:prstGeom>
              <a:blipFill>
                <a:blip r:embed="rId4"/>
                <a:stretch>
                  <a:fillRect l="-748" t="-1527" b="-2290"/>
                </a:stretch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1193910" y="4437112"/>
            <a:ext cx="6690458" cy="1436370"/>
            <a:chOff x="980735" y="4486829"/>
            <a:chExt cx="6690458" cy="1436370"/>
          </a:xfrm>
        </p:grpSpPr>
        <p:sp>
          <p:nvSpPr>
            <p:cNvPr id="17" name="文字方塊 16"/>
            <p:cNvSpPr txBox="1"/>
            <p:nvPr/>
          </p:nvSpPr>
          <p:spPr>
            <a:xfrm flipH="1">
              <a:off x="3995936" y="5219908"/>
              <a:ext cx="36752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TW" altLang="en-US" b="1" i="0" dirty="0" smtClean="0">
                  <a:latin typeface="+mn-lt"/>
                </a:rPr>
                <a:t>← </a:t>
              </a:r>
              <a:r>
                <a:rPr lang="en-US" altLang="zh-TW" b="1" i="0" dirty="0" smtClean="0">
                  <a:latin typeface="+mn-lt"/>
                </a:rPr>
                <a:t>Proposed in ICCE-TW2019</a:t>
              </a:r>
              <a:endParaRPr lang="en-US" altLang="zh-TW" b="1" i="0" dirty="0">
                <a:latin typeface="+mn-lt"/>
              </a:endParaRPr>
            </a:p>
          </p:txBody>
        </p:sp>
        <p:pic>
          <p:nvPicPr>
            <p:cNvPr id="21" name="圖片 20" descr="Cut--TanH_Iteration--8.24 Layout_ 2019-01-28 11-22-42.png"/>
            <p:cNvPicPr/>
            <p:nvPr/>
          </p:nvPicPr>
          <p:blipFill>
            <a:blip r:embed="rId5" r:link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735" y="4486829"/>
              <a:ext cx="1439545" cy="14363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圖片 21" descr="Cut--Logistic_Iteration--8.24 Layout_= 2019-01-31 13-51-50.png"/>
            <p:cNvPicPr/>
            <p:nvPr/>
          </p:nvPicPr>
          <p:blipFill>
            <a:blip r:embed="rId7" r:link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823" y="5085184"/>
              <a:ext cx="827405" cy="805815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 flipH="1">
                  <a:off x="2482641" y="4496245"/>
                  <a:ext cx="511256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zh-TW" altLang="en-US" b="1" i="0" dirty="0" smtClean="0">
                      <a:latin typeface="+mn-lt"/>
                    </a:rPr>
                    <a:t>← </a:t>
                  </a:r>
                  <a:r>
                    <a:rPr lang="en-US" altLang="zh-TW" b="1" i="0" dirty="0" smtClean="0">
                      <a:latin typeface="+mn-lt"/>
                    </a:rPr>
                    <a:t>Conventional </a:t>
                  </a:r>
                  <a14:m>
                    <m:oMath xmlns:m="http://schemas.openxmlformats.org/officeDocument/2006/math"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𝒕𝒂𝒏𝒉</m:t>
                      </m:r>
                      <m:d>
                        <m:d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𝒔𝒊𝒏𝒉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𝒄𝒐𝒔𝒉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TW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altLang="zh-TW" b="1" i="0" dirty="0" smtClean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2482641" y="4496245"/>
                  <a:ext cx="5112568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954" t="-8197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4" name="文字方塊 23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(1)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6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14313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 for Moduli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Motivation: to promote checking rate and to cost down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Observation &amp; Considerations: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1800" b="1" dirty="0" smtClean="0">
                    <a:solidFill>
                      <a:srgbClr val="800000"/>
                    </a:solidFill>
                  </a:rPr>
                  <a:t>Light-Weight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/>
                      </a:rPr>
                      <m:t>𝒘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)</a:t>
                </a:r>
                <a:r>
                  <a:rPr lang="zh-TW" altLang="en-US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Moduli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make generating and checking easy.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BRC: Light-Weight Moduli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RBC:</a:t>
                </a:r>
                <a:r>
                  <a:rPr lang="zh-TW" altLang="en-US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Light-Weight LCM of Moduli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1800" b="1" dirty="0">
                    <a:solidFill>
                      <a:srgbClr val="0000FF"/>
                    </a:solidFill>
                  </a:rPr>
                  <a:t>Conjugate formula: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d>
                      <m:d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p>
                        <m: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zh-TW" sz="1800" b="1" dirty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1800" b="1" dirty="0">
                    <a:solidFill>
                      <a:srgbClr val="0000FF"/>
                    </a:solidFill>
                  </a:rPr>
                  <a:t>, eq.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p>
                        </m:sSup>
                        <m: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1800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1800" b="1" dirty="0">
                    <a:solidFill>
                      <a:srgbClr val="0000FF"/>
                    </a:solidFill>
                  </a:rPr>
                  <a:t> can potentially reduce the hardware cost and/or promote the detection rate.</a:t>
                </a:r>
              </a:p>
              <a:p>
                <a:pPr lvl="1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1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zh-TW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  <m:r>
                      <a:rPr lang="en-US" altLang="zh-TW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𝐠𝐜𝐝</m:t>
                    </m:r>
                    <m:d>
                      <m:dPr>
                        <m:ctrlPr>
                          <a:rPr lang="en-US" altLang="zh-TW" sz="18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TW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𝐋</m:t>
                            </m:r>
                          </m:sup>
                        </m:sSup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altLang="zh-TW" sz="18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altLang="zh-TW" sz="1800" b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𝐋</m:t>
                            </m:r>
                          </m:sup>
                        </m:sSup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1800" b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zh-TW" sz="1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 rotWithShape="1">
                <a:blip r:embed="rId3"/>
                <a:stretch>
                  <a:fillRect l="-542" t="-452" r="-1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9" name="群組 28"/>
          <p:cNvGrpSpPr/>
          <p:nvPr/>
        </p:nvGrpSpPr>
        <p:grpSpPr>
          <a:xfrm>
            <a:off x="1763687" y="3272140"/>
            <a:ext cx="5782500" cy="3488578"/>
            <a:chOff x="1763687" y="3272140"/>
            <a:chExt cx="5782500" cy="3488578"/>
          </a:xfrm>
        </p:grpSpPr>
        <p:grpSp>
          <p:nvGrpSpPr>
            <p:cNvPr id="27" name="群組 26"/>
            <p:cNvGrpSpPr/>
            <p:nvPr/>
          </p:nvGrpSpPr>
          <p:grpSpPr>
            <a:xfrm>
              <a:off x="1763687" y="3272140"/>
              <a:ext cx="5782500" cy="3488578"/>
              <a:chOff x="1763687" y="3272140"/>
              <a:chExt cx="5782500" cy="3488578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3484665" y="5359585"/>
                <a:ext cx="914400" cy="914400"/>
                <a:chOff x="4124426" y="1700808"/>
                <a:chExt cx="914400" cy="914400"/>
              </a:xfrm>
            </p:grpSpPr>
            <p:sp>
              <p:nvSpPr>
                <p:cNvPr id="24" name="橢圓 23"/>
                <p:cNvSpPr/>
                <p:nvPr/>
              </p:nvSpPr>
              <p:spPr>
                <a:xfrm>
                  <a:off x="4124426" y="1700808"/>
                  <a:ext cx="914400" cy="9144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文字方塊 24"/>
                    <p:cNvSpPr txBox="1"/>
                    <p:nvPr/>
                  </p:nvSpPr>
                  <p:spPr>
                    <a:xfrm>
                      <a:off x="4219189" y="1863944"/>
                      <a:ext cx="788806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</m:oMath>
                        </m:oMathPara>
                      </a14:m>
                      <a:endParaRPr lang="en-US" altLang="zh-TW" b="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=1</m:t>
                            </m:r>
                          </m:oMath>
                        </m:oMathPara>
                      </a14:m>
                      <a:endParaRPr lang="en-US" altLang="zh-TW" sz="1600" b="0" dirty="0" smtClean="0"/>
                    </a:p>
                  </p:txBody>
                </p:sp>
              </mc:Choice>
              <mc:Fallback xmlns="">
                <p:sp>
                  <p:nvSpPr>
                    <p:cNvPr id="25" name="文字方塊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19189" y="1863944"/>
                      <a:ext cx="788806" cy="615553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" name="群組 7"/>
              <p:cNvGrpSpPr/>
              <p:nvPr/>
            </p:nvGrpSpPr>
            <p:grpSpPr>
              <a:xfrm>
                <a:off x="4268053" y="4587831"/>
                <a:ext cx="992195" cy="914400"/>
                <a:chOff x="4631771" y="1700808"/>
                <a:chExt cx="992195" cy="914400"/>
              </a:xfrm>
            </p:grpSpPr>
            <p:sp>
              <p:nvSpPr>
                <p:cNvPr id="22" name="橢圓 21"/>
                <p:cNvSpPr/>
                <p:nvPr/>
              </p:nvSpPr>
              <p:spPr>
                <a:xfrm>
                  <a:off x="4644008" y="1700808"/>
                  <a:ext cx="914400" cy="9144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文字方塊 22"/>
                    <p:cNvSpPr txBox="1"/>
                    <p:nvPr/>
                  </p:nvSpPr>
                  <p:spPr>
                    <a:xfrm>
                      <a:off x="4631771" y="1844824"/>
                      <a:ext cx="992195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oMath>
                        </m:oMathPara>
                      </a14:m>
                      <a:endParaRPr lang="en-US" altLang="zh-TW" b="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=2</m:t>
                            </m:r>
                          </m:oMath>
                        </m:oMathPara>
                      </a14:m>
                      <a:endParaRPr lang="en-US" altLang="zh-TW" sz="1600" b="0" dirty="0" smtClean="0"/>
                    </a:p>
                  </p:txBody>
                </p:sp>
              </mc:Choice>
              <mc:Fallback xmlns="">
                <p:sp>
                  <p:nvSpPr>
                    <p:cNvPr id="10" name="文字方塊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31771" y="1844824"/>
                      <a:ext cx="992195" cy="615553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群組 8"/>
              <p:cNvGrpSpPr/>
              <p:nvPr/>
            </p:nvGrpSpPr>
            <p:grpSpPr>
              <a:xfrm>
                <a:off x="1904113" y="4684227"/>
                <a:ext cx="992195" cy="914400"/>
                <a:chOff x="4631771" y="1700808"/>
                <a:chExt cx="992195" cy="914400"/>
              </a:xfrm>
            </p:grpSpPr>
            <p:sp>
              <p:nvSpPr>
                <p:cNvPr id="20" name="橢圓 19"/>
                <p:cNvSpPr/>
                <p:nvPr/>
              </p:nvSpPr>
              <p:spPr>
                <a:xfrm>
                  <a:off x="4644008" y="1700808"/>
                  <a:ext cx="914400" cy="9144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文字方塊 20"/>
                    <p:cNvSpPr txBox="1"/>
                    <p:nvPr/>
                  </p:nvSpPr>
                  <p:spPr>
                    <a:xfrm>
                      <a:off x="4631771" y="1844824"/>
                      <a:ext cx="992195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+1</m:t>
                            </m:r>
                          </m:oMath>
                        </m:oMathPara>
                      </a14:m>
                      <a:endParaRPr lang="en-US" altLang="zh-TW" b="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=2</m:t>
                            </m:r>
                          </m:oMath>
                        </m:oMathPara>
                      </a14:m>
                      <a:endParaRPr lang="en-US" altLang="zh-TW" sz="1600" b="0" dirty="0" smtClean="0"/>
                    </a:p>
                  </p:txBody>
                </p:sp>
              </mc:Choice>
              <mc:Fallback xmlns="">
                <p:sp>
                  <p:nvSpPr>
                    <p:cNvPr id="13" name="文字方塊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631771" y="1844824"/>
                      <a:ext cx="992195" cy="615553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群組 9"/>
              <p:cNvGrpSpPr/>
              <p:nvPr/>
            </p:nvGrpSpPr>
            <p:grpSpPr>
              <a:xfrm>
                <a:off x="5237479" y="4081546"/>
                <a:ext cx="1501565" cy="914400"/>
                <a:chOff x="4377086" y="1700808"/>
                <a:chExt cx="1501565" cy="914400"/>
              </a:xfrm>
            </p:grpSpPr>
            <p:sp>
              <p:nvSpPr>
                <p:cNvPr id="18" name="橢圓 17"/>
                <p:cNvSpPr/>
                <p:nvPr/>
              </p:nvSpPr>
              <p:spPr>
                <a:xfrm>
                  <a:off x="4377087" y="1700808"/>
                  <a:ext cx="1398854" cy="9144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文字方塊 18"/>
                    <p:cNvSpPr txBox="1"/>
                    <p:nvPr/>
                  </p:nvSpPr>
                  <p:spPr>
                    <a:xfrm>
                      <a:off x="4377086" y="1844824"/>
                      <a:ext cx="1501565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+1</m:t>
                            </m:r>
                          </m:oMath>
                        </m:oMathPara>
                      </a14:m>
                      <a:endParaRPr lang="en-US" altLang="zh-TW" b="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=3</m:t>
                            </m:r>
                          </m:oMath>
                        </m:oMathPara>
                      </a14:m>
                      <a:endParaRPr lang="en-US" altLang="zh-TW" sz="1600" b="0" dirty="0" smtClean="0"/>
                    </a:p>
                  </p:txBody>
                </p:sp>
              </mc:Choice>
              <mc:Fallback xmlns="">
                <p:sp>
                  <p:nvSpPr>
                    <p:cNvPr id="16" name="文字方塊 1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086" y="1844824"/>
                      <a:ext cx="1501565" cy="615553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群組 10"/>
              <p:cNvGrpSpPr/>
              <p:nvPr/>
            </p:nvGrpSpPr>
            <p:grpSpPr>
              <a:xfrm>
                <a:off x="5367900" y="5384528"/>
                <a:ext cx="1501565" cy="914400"/>
                <a:chOff x="4377086" y="1700808"/>
                <a:chExt cx="1501565" cy="914400"/>
              </a:xfrm>
            </p:grpSpPr>
            <p:sp>
              <p:nvSpPr>
                <p:cNvPr id="16" name="橢圓 15"/>
                <p:cNvSpPr/>
                <p:nvPr/>
              </p:nvSpPr>
              <p:spPr>
                <a:xfrm>
                  <a:off x="4377087" y="1700808"/>
                  <a:ext cx="1398854" cy="914400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文字方塊 16"/>
                    <p:cNvSpPr txBox="1"/>
                    <p:nvPr/>
                  </p:nvSpPr>
                  <p:spPr>
                    <a:xfrm>
                      <a:off x="4377086" y="1844824"/>
                      <a:ext cx="1501565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+1</m:t>
                            </m:r>
                          </m:oMath>
                        </m:oMathPara>
                      </a14:m>
                      <a:endParaRPr lang="en-US" altLang="zh-TW" b="0" dirty="0" smtClean="0"/>
                    </a:p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sz="1600" b="0" i="1" smtClean="0">
                                <a:latin typeface="Cambria Math"/>
                              </a:rPr>
                              <m:t>𝑤</m:t>
                            </m:r>
                            <m:r>
                              <a:rPr lang="en-US" altLang="zh-TW" sz="1600" b="0" i="1" smtClean="0">
                                <a:latin typeface="Cambria Math"/>
                              </a:rPr>
                              <m:t>=3</m:t>
                            </m:r>
                          </m:oMath>
                        </m:oMathPara>
                      </a14:m>
                      <a:endParaRPr lang="en-US" altLang="zh-TW" sz="1600" b="0" dirty="0" smtClean="0"/>
                    </a:p>
                  </p:txBody>
                </p:sp>
              </mc:Choice>
              <mc:Fallback xmlns="">
                <p:sp>
                  <p:nvSpPr>
                    <p:cNvPr id="19" name="文字方塊 1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77086" y="1844824"/>
                      <a:ext cx="1501565" cy="615553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5895774" y="5015196"/>
                    <a:ext cx="8630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2" name="文字方塊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95774" y="5015196"/>
                    <a:ext cx="863057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373550" y="5774765"/>
                    <a:ext cx="8630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b="0" i="1" smtClean="0">
                              <a:latin typeface="Cambria Math"/>
                            </a:rPr>
                            <m:t>𝑤</m:t>
                          </m:r>
                          <m:r>
                            <a:rPr lang="en-US" altLang="zh-TW" b="0" i="1" smtClean="0">
                              <a:latin typeface="Cambria Math"/>
                            </a:rPr>
                            <m:t>=2</m:t>
                          </m:r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13" name="文字方塊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73550" y="5774765"/>
                    <a:ext cx="863057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橢圓 13"/>
              <p:cNvSpPr/>
              <p:nvPr/>
            </p:nvSpPr>
            <p:spPr>
              <a:xfrm>
                <a:off x="1763687" y="3994672"/>
                <a:ext cx="3593185" cy="2518355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5" name="橢圓 14"/>
              <p:cNvSpPr/>
              <p:nvPr/>
            </p:nvSpPr>
            <p:spPr>
              <a:xfrm rot="21043929">
                <a:off x="3187908" y="3852337"/>
                <a:ext cx="4358279" cy="2908381"/>
              </a:xfrm>
              <a:prstGeom prst="ellips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26" name="群組 25"/>
              <p:cNvGrpSpPr/>
              <p:nvPr/>
            </p:nvGrpSpPr>
            <p:grpSpPr>
              <a:xfrm>
                <a:off x="5897913" y="3272140"/>
                <a:ext cx="1357015" cy="369332"/>
                <a:chOff x="6590184" y="3388350"/>
                <a:chExt cx="1357015" cy="369332"/>
              </a:xfrm>
            </p:grpSpPr>
            <p:sp>
              <p:nvSpPr>
                <p:cNvPr id="3" name="手繪多邊形 2"/>
                <p:cNvSpPr/>
                <p:nvPr/>
              </p:nvSpPr>
              <p:spPr>
                <a:xfrm>
                  <a:off x="6590184" y="3573016"/>
                  <a:ext cx="457200" cy="175260"/>
                </a:xfrm>
                <a:custGeom>
                  <a:avLst/>
                  <a:gdLst>
                    <a:gd name="connsiteX0" fmla="*/ 0 w 457200"/>
                    <a:gd name="connsiteY0" fmla="*/ 175260 h 175260"/>
                    <a:gd name="connsiteX1" fmla="*/ 106680 w 457200"/>
                    <a:gd name="connsiteY1" fmla="*/ 91440 h 175260"/>
                    <a:gd name="connsiteX2" fmla="*/ 274320 w 457200"/>
                    <a:gd name="connsiteY2" fmla="*/ 114300 h 175260"/>
                    <a:gd name="connsiteX3" fmla="*/ 457200 w 457200"/>
                    <a:gd name="connsiteY3" fmla="*/ 0 h 175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7200" h="175260">
                      <a:moveTo>
                        <a:pt x="0" y="175260"/>
                      </a:moveTo>
                      <a:cubicBezTo>
                        <a:pt x="30480" y="138430"/>
                        <a:pt x="60960" y="101600"/>
                        <a:pt x="106680" y="91440"/>
                      </a:cubicBezTo>
                      <a:cubicBezTo>
                        <a:pt x="152400" y="81280"/>
                        <a:pt x="215900" y="129540"/>
                        <a:pt x="274320" y="114300"/>
                      </a:cubicBezTo>
                      <a:cubicBezTo>
                        <a:pt x="332740" y="99060"/>
                        <a:pt x="394970" y="49530"/>
                        <a:pt x="457200" y="0"/>
                      </a:cubicBezTo>
                    </a:path>
                  </a:pathLst>
                </a:custGeom>
                <a:ln>
                  <a:solidFill>
                    <a:schemeClr val="tx1"/>
                  </a:solidFill>
                  <a:prstDash val="dash"/>
                  <a:headEnd type="arrow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" name="文字方塊 3"/>
                    <p:cNvSpPr txBox="1"/>
                    <p:nvPr/>
                  </p:nvSpPr>
                  <p:spPr>
                    <a:xfrm>
                      <a:off x="6955004" y="3388350"/>
                      <a:ext cx="99219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b="0" i="1" smtClean="0">
                                <a:latin typeface="Cambria Math"/>
                              </a:rPr>
                              <m:t>−1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4" name="文字方塊 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55004" y="3388350"/>
                      <a:ext cx="992195" cy="369332"/>
                    </a:xfrm>
                    <a:prstGeom prst="rect">
                      <a:avLst/>
                    </a:prstGeom>
                    <a:blipFill rotWithShape="1"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28" name="橢圓 27"/>
            <p:cNvSpPr/>
            <p:nvPr/>
          </p:nvSpPr>
          <p:spPr>
            <a:xfrm rot="2487162">
              <a:off x="3908928" y="3661387"/>
              <a:ext cx="3389137" cy="2700845"/>
            </a:xfrm>
            <a:prstGeom prst="ellipse">
              <a:avLst/>
            </a:prstGeom>
            <a:ln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6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14313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 for Moduli Selection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Observation &amp; Considerations:</a:t>
                </a: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When only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is considered,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should be 0 for SEC.</a:t>
                </a:r>
              </a:p>
              <a:p>
                <a:pPr lvl="1" eaLnBrk="1" hangingPunct="1">
                  <a:spcBef>
                    <a:spcPts val="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𝒑𝒓𝒊𝒎𝒆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𝒊𝒔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𝒑𝒓𝒊𝒎𝒆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E.g. 2, 3, 5, 7, 13, 17, 19, … (note 11 not)</a:t>
                </a:r>
              </a:p>
              <a:p>
                <a:pPr lvl="1" eaLnBrk="1" hangingPunct="1">
                  <a:spcBef>
                    <a:spcPts val="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𝒊𝒔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𝒑𝒓𝒊𝒎𝒆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⇒ ∃!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∋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Fermat numbers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so far. (</a:t>
                </a:r>
                <a:r>
                  <a:rPr lang="en-US" altLang="zh-TW" sz="1800" b="1" dirty="0" err="1" smtClean="0">
                    <a:solidFill>
                      <a:srgbClr val="0000FF"/>
                    </a:solidFill>
                  </a:rPr>
                  <a:t>Eular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1800" b="1" dirty="0" err="1" smtClean="0">
                    <a:solidFill>
                      <a:srgbClr val="0000FF"/>
                    </a:solidFill>
                  </a:rPr>
                  <a:t>defuted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k=5)</a:t>
                </a: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However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has been shown with few factors, and few repetitive prime factors.</a:t>
                </a: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A modulus with no repetitive prime factor can have the same detection rate.</a:t>
                </a: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A 2’s complement integer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≤+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can be cast as non-negative integer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?</m:t>
                    </m:r>
                    <m:acc>
                      <m:accPr>
                        <m:chr m:val="̅"/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altLang="zh-TW" sz="18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e>
                    </m:acc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𝑪</m:t>
                        </m:r>
                      </m:sub>
                    </m:sSub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, all distinct except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TW" sz="18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TW" sz="18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dirty="0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dirty="0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dirty="0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TW" sz="1800" b="1" i="1" dirty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) 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is a 2L+2 bit number system,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are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(∙)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is a zero flag implemented by a NOR gate.</a:t>
                </a: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18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sub>
                    </m:sSub>
                    <m:r>
                      <a:rPr lang="en-US" altLang="zh-TW" sz="18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800" b="1" dirty="0">
                    <a:solidFill>
                      <a:srgbClr val="660033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800" b="1" i="1" dirty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b>
                          <m:sSubPr>
                            <m:ctrlP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1800" b="1" i="1" dirty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800" b="1" dirty="0">
                    <a:solidFill>
                      <a:srgbClr val="660033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altLang="zh-TW" sz="1800" b="1" i="1" dirty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1800" b="1" dirty="0">
                    <a:solidFill>
                      <a:srgbClr val="660033"/>
                    </a:solidFill>
                  </a:rPr>
                  <a:t>)</a:t>
                </a:r>
                <a:r>
                  <a:rPr lang="en-US" altLang="zh-TW" sz="1800" b="1" dirty="0" smtClean="0">
                    <a:solidFill>
                      <a:srgbClr val="660033"/>
                    </a:solidFill>
                  </a:rPr>
                  <a:t> </a:t>
                </a: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can correct single bit-errors, multiple faults at the same generators in a range, and self-checking with low aliasing rate from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lvl="1" eaLnBrk="1" hangingPunct="1">
                  <a:spcBef>
                    <a:spcPts val="200"/>
                  </a:spcBef>
                </a:pPr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Modulo-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18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18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1800" b="1" dirty="0" smtClean="0">
                    <a:solidFill>
                      <a:srgbClr val="0000FF"/>
                    </a:solidFill>
                  </a:rPr>
                  <a:t> generators can share the same adders in time.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 rotWithShape="1">
                <a:blip r:embed="rId3"/>
                <a:stretch>
                  <a:fillRect l="-406" t="-565" r="-542" b="-13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69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14313"/>
            <a:ext cx="9684568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</a:t>
            </a:r>
            <a:r>
              <a:rPr lang="en-US" altLang="zh-TW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Rules for optimizing checking/cost </a:t>
            </a:r>
            <a:endParaRPr lang="en-US" altLang="zh-TW" sz="3600" b="1" spc="-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Basic Rules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Residue to nonlinear operations must be reserved or checking prior to RBC, otherwise 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upstream coverage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will be lost.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To check the nonlinear operations and to utilized the reserved residue, the residues should be encoded into the downstream linear binary operator.</a:t>
                </a:r>
              </a:p>
              <a:p>
                <a:pPr eaLnBrk="1" hangingPunct="1">
                  <a:lnSpc>
                    <a:spcPct val="90000"/>
                  </a:lnSpc>
                  <a:spcBef>
                    <a:spcPts val="600"/>
                  </a:spcBef>
                </a:pPr>
                <a:r>
                  <a:rPr lang="en-US" altLang="zh-TW" sz="2400" b="1" dirty="0">
                    <a:solidFill>
                      <a:srgbClr val="0000FF"/>
                    </a:solidFill>
                  </a:rPr>
                  <a:t>Right Shifting: 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000" b="1" dirty="0">
                    <a:solidFill>
                      <a:srgbClr val="0000FF"/>
                    </a:solidFill>
                  </a:rPr>
                  <a:t>Not recommended because k-bit truncated errors.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r>
                  <a:rPr lang="en-US" altLang="zh-TW" sz="2000" b="1" dirty="0">
                    <a:solidFill>
                      <a:srgbClr val="0000FF"/>
                    </a:solidFill>
                  </a:rPr>
                  <a:t>Right Shifting is usually combined with accumulator</a:t>
                </a:r>
                <a:br>
                  <a:rPr lang="en-US" altLang="zh-TW" sz="2000" b="1" dirty="0">
                    <a:solidFill>
                      <a:srgbClr val="0000FF"/>
                    </a:solidFill>
                  </a:rPr>
                </a:br>
                <a:r>
                  <a:rPr lang="en-US" altLang="zh-TW" sz="2000" b="1" dirty="0">
                    <a:solidFill>
                      <a:srgbClr val="0000FF"/>
                    </a:solidFill>
                  </a:rPr>
                  <a:t>like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+=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TW" sz="20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  <a:spcBef>
                    <a:spcPts val="0"/>
                  </a:spcBef>
                </a:pP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For nonlinear operators with only pure RNS inputs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RBC and Checking first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Binary Operation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Residue Operation 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660033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660033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>
                <a:blip r:embed="rId3"/>
                <a:stretch>
                  <a:fillRect l="-880" t="-791" b="-203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139952" y="4005064"/>
            <a:ext cx="4829070" cy="936104"/>
            <a:chOff x="3779912" y="4077072"/>
            <a:chExt cx="4829070" cy="936104"/>
          </a:xfrm>
        </p:grpSpPr>
        <p:sp>
          <p:nvSpPr>
            <p:cNvPr id="6" name="矩形 5"/>
            <p:cNvSpPr/>
            <p:nvPr/>
          </p:nvSpPr>
          <p:spPr bwMode="auto">
            <a:xfrm>
              <a:off x="6084168" y="4653136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" name="矩形 6"/>
            <p:cNvSpPr/>
            <p:nvPr/>
          </p:nvSpPr>
          <p:spPr bwMode="auto">
            <a:xfrm>
              <a:off x="6372200" y="4653136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6660232" y="4653136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9" name="矩形 8"/>
            <p:cNvSpPr/>
            <p:nvPr/>
          </p:nvSpPr>
          <p:spPr bwMode="auto">
            <a:xfrm>
              <a:off x="6948264" y="4653136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7236296" y="4653136"/>
              <a:ext cx="288032" cy="288032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7524328" y="4653136"/>
              <a:ext cx="288032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7812360" y="4653136"/>
              <a:ext cx="288032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8100392" y="4653136"/>
              <a:ext cx="288032" cy="288032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3779912" y="465313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4067944" y="465313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4355976" y="465313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7" name="矩形 16"/>
            <p:cNvSpPr/>
            <p:nvPr/>
          </p:nvSpPr>
          <p:spPr bwMode="auto">
            <a:xfrm>
              <a:off x="4644008" y="465313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8" name="矩形 17"/>
            <p:cNvSpPr/>
            <p:nvPr/>
          </p:nvSpPr>
          <p:spPr bwMode="auto">
            <a:xfrm>
              <a:off x="4932040" y="4653136"/>
              <a:ext cx="288032" cy="28803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9" name="矩形 18"/>
            <p:cNvSpPr/>
            <p:nvPr/>
          </p:nvSpPr>
          <p:spPr bwMode="auto">
            <a:xfrm>
              <a:off x="5220072" y="4653136"/>
              <a:ext cx="288032" cy="288032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0" name="矩形 19"/>
            <p:cNvSpPr/>
            <p:nvPr/>
          </p:nvSpPr>
          <p:spPr bwMode="auto">
            <a:xfrm>
              <a:off x="5508104" y="4653136"/>
              <a:ext cx="288032" cy="288032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1" name="矩形 20"/>
            <p:cNvSpPr/>
            <p:nvPr/>
          </p:nvSpPr>
          <p:spPr bwMode="auto">
            <a:xfrm>
              <a:off x="5796136" y="4653136"/>
              <a:ext cx="288032" cy="288032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 bwMode="auto">
            <a:xfrm>
              <a:off x="7524328" y="4437112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23" name="文字方塊 22"/>
            <p:cNvSpPr txBox="1"/>
            <p:nvPr/>
          </p:nvSpPr>
          <p:spPr>
            <a:xfrm>
              <a:off x="7380312" y="4077072"/>
              <a:ext cx="1228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660033"/>
                  </a:solidFill>
                </a:rPr>
                <a:t>redundant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 bwMode="auto">
            <a:xfrm>
              <a:off x="6372200" y="5003884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25" name="文字方塊 24"/>
            <p:cNvSpPr txBox="1"/>
            <p:nvPr/>
          </p:nvSpPr>
          <p:spPr>
            <a:xfrm>
              <a:off x="6320359" y="4643844"/>
              <a:ext cx="1044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err="1" smtClean="0">
                  <a:solidFill>
                    <a:srgbClr val="660033"/>
                  </a:solidFill>
                </a:rPr>
                <a:t>shiftable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 bwMode="auto">
            <a:xfrm>
              <a:off x="5148064" y="4437112"/>
              <a:ext cx="864096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stealth"/>
            </a:ln>
            <a:effectLst/>
          </p:spPr>
        </p:cxnSp>
        <p:sp>
          <p:nvSpPr>
            <p:cNvPr id="27" name="文字方塊 26"/>
            <p:cNvSpPr txBox="1"/>
            <p:nvPr/>
          </p:nvSpPr>
          <p:spPr>
            <a:xfrm>
              <a:off x="4819929" y="4077072"/>
              <a:ext cx="1596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660033"/>
                  </a:solidFill>
                </a:rPr>
                <a:t>remained</a:t>
              </a:r>
              <a:br>
                <a:rPr lang="en-US" altLang="zh-TW" dirty="0" smtClean="0">
                  <a:solidFill>
                    <a:srgbClr val="660033"/>
                  </a:solidFill>
                </a:rPr>
              </a:br>
              <a:r>
                <a:rPr lang="en-US" altLang="zh-TW" dirty="0" smtClean="0">
                  <a:solidFill>
                    <a:srgbClr val="660033"/>
                  </a:solidFill>
                </a:rPr>
                <a:t>or abandoned</a:t>
              </a:r>
              <a:endParaRPr lang="zh-TW" altLang="en-US" dirty="0">
                <a:solidFill>
                  <a:srgbClr val="66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69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14313"/>
            <a:ext cx="8280920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Right-Shifter and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192481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Independent Arithmetic for Left Shifting:</a:t>
                </a:r>
              </a:p>
              <a:p>
                <a:pPr marL="628650" lvl="1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Shifted-Message Borrowed for Right Shifting:</a:t>
                </a:r>
              </a:p>
              <a:p>
                <a:pPr marL="628650"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Although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bits can be still self-shifted with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discarded bits,</a:t>
                </a:r>
                <a:br>
                  <a:rPr lang="en-US" altLang="zh-TW" sz="2000" b="1" dirty="0" smtClean="0">
                    <a:solidFill>
                      <a:srgbClr val="0000FF"/>
                    </a:solidFill>
                  </a:rPr>
                </a:b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all residue will be discarded.</a:t>
                </a:r>
              </a:p>
              <a:p>
                <a:pPr marL="628650" lvl="1"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d>
                      <m:d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000" b="1" dirty="0" smtClean="0">
                  <a:solidFill>
                    <a:srgbClr val="660033"/>
                  </a:solidFill>
                </a:endParaRPr>
              </a:p>
              <a:p>
                <a:pPr marL="628650"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The last stage and the shifter are still under monitoring for checking.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192481" cy="5399881"/>
              </a:xfrm>
              <a:blipFill>
                <a:blip r:embed="rId3"/>
                <a:stretch>
                  <a:fillRect l="-862" t="-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03" name="群組 4102"/>
          <p:cNvGrpSpPr/>
          <p:nvPr/>
        </p:nvGrpSpPr>
        <p:grpSpPr>
          <a:xfrm>
            <a:off x="365489" y="3488925"/>
            <a:ext cx="8310967" cy="3252443"/>
            <a:chOff x="140440" y="2528569"/>
            <a:chExt cx="9024094" cy="3538343"/>
          </a:xfrm>
        </p:grpSpPr>
        <p:grpSp>
          <p:nvGrpSpPr>
            <p:cNvPr id="56" name="群組 55"/>
            <p:cNvGrpSpPr/>
            <p:nvPr/>
          </p:nvGrpSpPr>
          <p:grpSpPr>
            <a:xfrm>
              <a:off x="140440" y="2528569"/>
              <a:ext cx="4453897" cy="3538343"/>
              <a:chOff x="3347864" y="1916832"/>
              <a:chExt cx="4453897" cy="3538343"/>
            </a:xfrm>
          </p:grpSpPr>
          <p:grpSp>
            <p:nvGrpSpPr>
              <p:cNvPr id="54" name="群組 53"/>
              <p:cNvGrpSpPr/>
              <p:nvPr/>
            </p:nvGrpSpPr>
            <p:grpSpPr>
              <a:xfrm>
                <a:off x="3347864" y="2132856"/>
                <a:ext cx="4032448" cy="3007644"/>
                <a:chOff x="3347864" y="2132856"/>
                <a:chExt cx="4032448" cy="3007644"/>
              </a:xfrm>
            </p:grpSpPr>
            <p:sp>
              <p:nvSpPr>
                <p:cNvPr id="53" name="圓角矩形 52"/>
                <p:cNvSpPr/>
                <p:nvPr/>
              </p:nvSpPr>
              <p:spPr bwMode="auto">
                <a:xfrm>
                  <a:off x="3347864" y="2348880"/>
                  <a:ext cx="4032448" cy="2520280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FF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手繪多邊形 9"/>
                    <p:cNvSpPr/>
                    <p:nvPr/>
                  </p:nvSpPr>
                  <p:spPr bwMode="auto">
                    <a:xfrm>
                      <a:off x="3563888" y="3933056"/>
                      <a:ext cx="1872208" cy="774736"/>
                    </a:xfrm>
                    <a:custGeom>
                      <a:avLst/>
                      <a:gdLst>
                        <a:gd name="connsiteX0" fmla="*/ 0 w 1872208"/>
                        <a:gd name="connsiteY0" fmla="*/ 0 h 774736"/>
                        <a:gd name="connsiteX1" fmla="*/ 791698 w 1872208"/>
                        <a:gd name="connsiteY1" fmla="*/ 0 h 774736"/>
                        <a:gd name="connsiteX2" fmla="*/ 936104 w 1872208"/>
                        <a:gd name="connsiteY2" fmla="*/ 248976 h 774736"/>
                        <a:gd name="connsiteX3" fmla="*/ 1080510 w 1872208"/>
                        <a:gd name="connsiteY3" fmla="*/ 0 h 774736"/>
                        <a:gd name="connsiteX4" fmla="*/ 1872208 w 1872208"/>
                        <a:gd name="connsiteY4" fmla="*/ 0 h 774736"/>
                        <a:gd name="connsiteX5" fmla="*/ 1497767 w 1872208"/>
                        <a:gd name="connsiteY5" fmla="*/ 774736 h 774736"/>
                        <a:gd name="connsiteX6" fmla="*/ 374442 w 1872208"/>
                        <a:gd name="connsiteY6" fmla="*/ 774736 h 7747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72208" h="774736">
                          <a:moveTo>
                            <a:pt x="0" y="0"/>
                          </a:moveTo>
                          <a:lnTo>
                            <a:pt x="791698" y="0"/>
                          </a:lnTo>
                          <a:lnTo>
                            <a:pt x="936104" y="248976"/>
                          </a:lnTo>
                          <a:lnTo>
                            <a:pt x="1080510" y="0"/>
                          </a:lnTo>
                          <a:lnTo>
                            <a:pt x="1872208" y="0"/>
                          </a:lnTo>
                          <a:lnTo>
                            <a:pt x="1497767" y="774736"/>
                          </a:lnTo>
                          <a:lnTo>
                            <a:pt x="374442" y="77473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±</m:t>
                            </m:r>
                          </m:oMath>
                        </m:oMathPara>
                      </a14:m>
                      <a:endParaRPr kumimoji="1" lang="zh-TW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0" name="手繪多邊形 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563888" y="3933056"/>
                      <a:ext cx="1872208" cy="774736"/>
                    </a:xfrm>
                    <a:custGeom>
                      <a:avLst/>
                      <a:gdLst>
                        <a:gd name="connsiteX0" fmla="*/ 0 w 1872208"/>
                        <a:gd name="connsiteY0" fmla="*/ 0 h 774736"/>
                        <a:gd name="connsiteX1" fmla="*/ 791698 w 1872208"/>
                        <a:gd name="connsiteY1" fmla="*/ 0 h 774736"/>
                        <a:gd name="connsiteX2" fmla="*/ 936104 w 1872208"/>
                        <a:gd name="connsiteY2" fmla="*/ 248976 h 774736"/>
                        <a:gd name="connsiteX3" fmla="*/ 1080510 w 1872208"/>
                        <a:gd name="connsiteY3" fmla="*/ 0 h 774736"/>
                        <a:gd name="connsiteX4" fmla="*/ 1872208 w 1872208"/>
                        <a:gd name="connsiteY4" fmla="*/ 0 h 774736"/>
                        <a:gd name="connsiteX5" fmla="*/ 1497767 w 1872208"/>
                        <a:gd name="connsiteY5" fmla="*/ 774736 h 774736"/>
                        <a:gd name="connsiteX6" fmla="*/ 374442 w 1872208"/>
                        <a:gd name="connsiteY6" fmla="*/ 774736 h 7747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72208" h="774736">
                          <a:moveTo>
                            <a:pt x="0" y="0"/>
                          </a:moveTo>
                          <a:lnTo>
                            <a:pt x="791698" y="0"/>
                          </a:lnTo>
                          <a:lnTo>
                            <a:pt x="936104" y="248976"/>
                          </a:lnTo>
                          <a:lnTo>
                            <a:pt x="1080510" y="0"/>
                          </a:lnTo>
                          <a:lnTo>
                            <a:pt x="1872208" y="0"/>
                          </a:lnTo>
                          <a:lnTo>
                            <a:pt x="1497767" y="774736"/>
                          </a:lnTo>
                          <a:lnTo>
                            <a:pt x="374442" y="774736"/>
                          </a:lnTo>
                          <a:close/>
                        </a:path>
                      </a:pathLst>
                    </a:custGeom>
                    <a:blipFill>
                      <a:blip r:embed="rId4"/>
                      <a:stretch>
                        <a:fillRect b="-840"/>
                      </a:stretch>
                    </a:blip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平行四邊形 7"/>
                <p:cNvSpPr/>
                <p:nvPr/>
              </p:nvSpPr>
              <p:spPr bwMode="auto">
                <a:xfrm>
                  <a:off x="4643219" y="3249311"/>
                  <a:ext cx="792878" cy="360039"/>
                </a:xfrm>
                <a:prstGeom prst="parallelogram">
                  <a:avLst>
                    <a:gd name="adj" fmla="val 56774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2000" b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ea typeface="新細明體" pitchFamily="18" charset="-120"/>
                    </a:rPr>
                    <a:t> </a:t>
                  </a:r>
                  <a:endParaRPr kumimoji="1" lang="zh-TW" alt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新細明體" pitchFamily="18" charset="-120"/>
                  </a:endParaRPr>
                </a:p>
              </p:txBody>
            </p:sp>
            <p:cxnSp>
              <p:nvCxnSpPr>
                <p:cNvPr id="12" name="直線單箭頭接點 11"/>
                <p:cNvCxnSpPr/>
                <p:nvPr/>
              </p:nvCxnSpPr>
              <p:spPr bwMode="auto">
                <a:xfrm>
                  <a:off x="3995936" y="2132856"/>
                  <a:ext cx="0" cy="1800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15" name="直線單箭頭接點 14"/>
                <p:cNvCxnSpPr>
                  <a:stCxn id="8" idx="4"/>
                </p:cNvCxnSpPr>
                <p:nvPr/>
              </p:nvCxnSpPr>
              <p:spPr bwMode="auto">
                <a:xfrm>
                  <a:off x="5039658" y="3609350"/>
                  <a:ext cx="0" cy="32370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16" name="肘形接點 15"/>
                <p:cNvCxnSpPr>
                  <a:endCxn id="8" idx="0"/>
                </p:cNvCxnSpPr>
                <p:nvPr/>
              </p:nvCxnSpPr>
              <p:spPr bwMode="auto">
                <a:xfrm>
                  <a:off x="3995146" y="2780929"/>
                  <a:ext cx="1044512" cy="468382"/>
                </a:xfrm>
                <a:prstGeom prst="bentConnector2">
                  <a:avLst/>
                </a:prstGeom>
                <a:solidFill>
                  <a:schemeClr val="accent1"/>
                </a:solidFill>
                <a:ln w="12700" cap="rnd" cmpd="sng" algn="ctr">
                  <a:solidFill>
                    <a:srgbClr val="0000FF"/>
                  </a:solidFill>
                  <a:prstDash val="solid"/>
                  <a:round/>
                  <a:headEnd type="oval" w="lg" len="lg"/>
                  <a:tailEnd type="stealth" w="lg" len="lg"/>
                </a:ln>
                <a:effectLst/>
              </p:spPr>
            </p:cxnSp>
            <p:cxnSp>
              <p:nvCxnSpPr>
                <p:cNvPr id="19" name="直線單箭頭接點 18"/>
                <p:cNvCxnSpPr/>
                <p:nvPr/>
              </p:nvCxnSpPr>
              <p:spPr bwMode="auto">
                <a:xfrm>
                  <a:off x="4511097" y="4707792"/>
                  <a:ext cx="0" cy="43270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23" name="直線單箭頭接點 22"/>
                <p:cNvCxnSpPr/>
                <p:nvPr/>
              </p:nvCxnSpPr>
              <p:spPr bwMode="auto">
                <a:xfrm>
                  <a:off x="6300192" y="2132856"/>
                  <a:ext cx="0" cy="1800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26" name="直線單箭頭接點 25"/>
                <p:cNvCxnSpPr/>
                <p:nvPr/>
              </p:nvCxnSpPr>
              <p:spPr bwMode="auto">
                <a:xfrm>
                  <a:off x="6588224" y="4365104"/>
                  <a:ext cx="0" cy="77539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grpSp>
              <p:nvGrpSpPr>
                <p:cNvPr id="27" name="群組 26"/>
                <p:cNvGrpSpPr/>
                <p:nvPr/>
              </p:nvGrpSpPr>
              <p:grpSpPr>
                <a:xfrm>
                  <a:off x="6073872" y="3933056"/>
                  <a:ext cx="1018408" cy="491711"/>
                  <a:chOff x="6073872" y="3933056"/>
                  <a:chExt cx="1018408" cy="491711"/>
                </a:xfrm>
              </p:grpSpPr>
              <p:sp>
                <p:nvSpPr>
                  <p:cNvPr id="21" name="手繪多邊形 20"/>
                  <p:cNvSpPr/>
                  <p:nvPr/>
                </p:nvSpPr>
                <p:spPr bwMode="auto">
                  <a:xfrm>
                    <a:off x="6073872" y="3933056"/>
                    <a:ext cx="1018408" cy="432048"/>
                  </a:xfrm>
                  <a:custGeom>
                    <a:avLst/>
                    <a:gdLst>
                      <a:gd name="connsiteX0" fmla="*/ 0 w 1872208"/>
                      <a:gd name="connsiteY0" fmla="*/ 0 h 774736"/>
                      <a:gd name="connsiteX1" fmla="*/ 791698 w 1872208"/>
                      <a:gd name="connsiteY1" fmla="*/ 0 h 774736"/>
                      <a:gd name="connsiteX2" fmla="*/ 936104 w 1872208"/>
                      <a:gd name="connsiteY2" fmla="*/ 248976 h 774736"/>
                      <a:gd name="connsiteX3" fmla="*/ 1080510 w 1872208"/>
                      <a:gd name="connsiteY3" fmla="*/ 0 h 774736"/>
                      <a:gd name="connsiteX4" fmla="*/ 1872208 w 1872208"/>
                      <a:gd name="connsiteY4" fmla="*/ 0 h 774736"/>
                      <a:gd name="connsiteX5" fmla="*/ 1497767 w 1872208"/>
                      <a:gd name="connsiteY5" fmla="*/ 774736 h 774736"/>
                      <a:gd name="connsiteX6" fmla="*/ 374442 w 1872208"/>
                      <a:gd name="connsiteY6" fmla="*/ 774736 h 774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2208" h="774736">
                        <a:moveTo>
                          <a:pt x="0" y="0"/>
                        </a:moveTo>
                        <a:lnTo>
                          <a:pt x="791698" y="0"/>
                        </a:lnTo>
                        <a:lnTo>
                          <a:pt x="936104" y="248976"/>
                        </a:lnTo>
                        <a:lnTo>
                          <a:pt x="1080510" y="0"/>
                        </a:lnTo>
                        <a:lnTo>
                          <a:pt x="1872208" y="0"/>
                        </a:lnTo>
                        <a:lnTo>
                          <a:pt x="1497767" y="774736"/>
                        </a:lnTo>
                        <a:lnTo>
                          <a:pt x="374442" y="774736"/>
                        </a:lnTo>
                        <a:close/>
                      </a:path>
                    </a:pathLst>
                  </a:custGeom>
                  <a:solidFill>
                    <a:srgbClr val="FF99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20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0" name="文字方塊 19"/>
                      <p:cNvSpPr txBox="1"/>
                      <p:nvPr/>
                    </p:nvSpPr>
                    <p:spPr>
                      <a:xfrm>
                        <a:off x="6374974" y="3989486"/>
                        <a:ext cx="496404" cy="43528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m:oMathPara>
                        </a14:m>
                        <a:endParaRPr lang="zh-TW" altLang="en-US" sz="20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20" name="文字方塊 1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74974" y="3989486"/>
                        <a:ext cx="496404" cy="435281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l="-1333" b="-769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9" name="直線單箭頭接點 38"/>
                <p:cNvCxnSpPr/>
                <p:nvPr/>
              </p:nvCxnSpPr>
              <p:spPr bwMode="auto">
                <a:xfrm flipH="1">
                  <a:off x="4860033" y="3429330"/>
                  <a:ext cx="36003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文字方塊 54"/>
                  <p:cNvSpPr txBox="1"/>
                  <p:nvPr/>
                </p:nvSpPr>
                <p:spPr>
                  <a:xfrm>
                    <a:off x="3975704" y="1958059"/>
                    <a:ext cx="443910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文字方塊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5704" y="1958059"/>
                    <a:ext cx="443910" cy="43528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文字方塊 57"/>
                  <p:cNvSpPr txBox="1"/>
                  <p:nvPr/>
                </p:nvSpPr>
                <p:spPr>
                  <a:xfrm>
                    <a:off x="6310316" y="1916832"/>
                    <a:ext cx="964473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6600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8" name="文字方塊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0316" y="1916832"/>
                    <a:ext cx="964473" cy="43528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文字方塊 59"/>
                  <p:cNvSpPr txBox="1"/>
                  <p:nvPr/>
                </p:nvSpPr>
                <p:spPr>
                  <a:xfrm>
                    <a:off x="3878905" y="5019894"/>
                    <a:ext cx="1497847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≪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0" name="文字方塊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8905" y="5019894"/>
                    <a:ext cx="1497847" cy="43528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文字方塊 60"/>
                  <p:cNvSpPr txBox="1"/>
                  <p:nvPr/>
                </p:nvSpPr>
                <p:spPr>
                  <a:xfrm>
                    <a:off x="5783350" y="4978667"/>
                    <a:ext cx="2018411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≪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6600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文字方塊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3350" y="4978667"/>
                    <a:ext cx="2018411" cy="43528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3" name="群組 62"/>
            <p:cNvGrpSpPr/>
            <p:nvPr/>
          </p:nvGrpSpPr>
          <p:grpSpPr>
            <a:xfrm>
              <a:off x="4710638" y="2528569"/>
              <a:ext cx="4453896" cy="3538343"/>
              <a:chOff x="3347864" y="1916832"/>
              <a:chExt cx="4453896" cy="3538343"/>
            </a:xfrm>
          </p:grpSpPr>
          <p:grpSp>
            <p:nvGrpSpPr>
              <p:cNvPr id="64" name="群組 63"/>
              <p:cNvGrpSpPr/>
              <p:nvPr/>
            </p:nvGrpSpPr>
            <p:grpSpPr>
              <a:xfrm>
                <a:off x="3347864" y="2132856"/>
                <a:ext cx="4032448" cy="3007644"/>
                <a:chOff x="3347864" y="2132856"/>
                <a:chExt cx="4032448" cy="3007644"/>
              </a:xfrm>
            </p:grpSpPr>
            <p:sp>
              <p:nvSpPr>
                <p:cNvPr id="70" name="圓角矩形 69"/>
                <p:cNvSpPr/>
                <p:nvPr/>
              </p:nvSpPr>
              <p:spPr bwMode="auto">
                <a:xfrm>
                  <a:off x="3347864" y="2348880"/>
                  <a:ext cx="4032448" cy="2520280"/>
                </a:xfrm>
                <a:prstGeom prst="roundRect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rgbClr val="0000FF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20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1" name="手繪多邊形 70"/>
                    <p:cNvSpPr/>
                    <p:nvPr/>
                  </p:nvSpPr>
                  <p:spPr bwMode="auto">
                    <a:xfrm>
                      <a:off x="3563888" y="3933056"/>
                      <a:ext cx="1872208" cy="774736"/>
                    </a:xfrm>
                    <a:custGeom>
                      <a:avLst/>
                      <a:gdLst>
                        <a:gd name="connsiteX0" fmla="*/ 0 w 1872208"/>
                        <a:gd name="connsiteY0" fmla="*/ 0 h 774736"/>
                        <a:gd name="connsiteX1" fmla="*/ 791698 w 1872208"/>
                        <a:gd name="connsiteY1" fmla="*/ 0 h 774736"/>
                        <a:gd name="connsiteX2" fmla="*/ 936104 w 1872208"/>
                        <a:gd name="connsiteY2" fmla="*/ 248976 h 774736"/>
                        <a:gd name="connsiteX3" fmla="*/ 1080510 w 1872208"/>
                        <a:gd name="connsiteY3" fmla="*/ 0 h 774736"/>
                        <a:gd name="connsiteX4" fmla="*/ 1872208 w 1872208"/>
                        <a:gd name="connsiteY4" fmla="*/ 0 h 774736"/>
                        <a:gd name="connsiteX5" fmla="*/ 1497767 w 1872208"/>
                        <a:gd name="connsiteY5" fmla="*/ 774736 h 774736"/>
                        <a:gd name="connsiteX6" fmla="*/ 374442 w 1872208"/>
                        <a:gd name="connsiteY6" fmla="*/ 774736 h 7747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72208" h="774736">
                          <a:moveTo>
                            <a:pt x="0" y="0"/>
                          </a:moveTo>
                          <a:lnTo>
                            <a:pt x="791698" y="0"/>
                          </a:lnTo>
                          <a:lnTo>
                            <a:pt x="936104" y="248976"/>
                          </a:lnTo>
                          <a:lnTo>
                            <a:pt x="1080510" y="0"/>
                          </a:lnTo>
                          <a:lnTo>
                            <a:pt x="1872208" y="0"/>
                          </a:lnTo>
                          <a:lnTo>
                            <a:pt x="1497767" y="774736"/>
                          </a:lnTo>
                          <a:lnTo>
                            <a:pt x="374442" y="774736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square" lIns="91440" tIns="45720" rIns="91440" bIns="45720" numCol="1" rtlCol="0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zh-TW" sz="20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 ±</m:t>
                            </m:r>
                          </m:oMath>
                        </m:oMathPara>
                      </a14:m>
                      <a:endParaRPr kumimoji="1" lang="zh-TW" altLang="en-US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1" name="手繪多邊形 7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3563888" y="3933056"/>
                      <a:ext cx="1872208" cy="774736"/>
                    </a:xfrm>
                    <a:custGeom>
                      <a:avLst/>
                      <a:gdLst>
                        <a:gd name="connsiteX0" fmla="*/ 0 w 1872208"/>
                        <a:gd name="connsiteY0" fmla="*/ 0 h 774736"/>
                        <a:gd name="connsiteX1" fmla="*/ 791698 w 1872208"/>
                        <a:gd name="connsiteY1" fmla="*/ 0 h 774736"/>
                        <a:gd name="connsiteX2" fmla="*/ 936104 w 1872208"/>
                        <a:gd name="connsiteY2" fmla="*/ 248976 h 774736"/>
                        <a:gd name="connsiteX3" fmla="*/ 1080510 w 1872208"/>
                        <a:gd name="connsiteY3" fmla="*/ 0 h 774736"/>
                        <a:gd name="connsiteX4" fmla="*/ 1872208 w 1872208"/>
                        <a:gd name="connsiteY4" fmla="*/ 0 h 774736"/>
                        <a:gd name="connsiteX5" fmla="*/ 1497767 w 1872208"/>
                        <a:gd name="connsiteY5" fmla="*/ 774736 h 774736"/>
                        <a:gd name="connsiteX6" fmla="*/ 374442 w 1872208"/>
                        <a:gd name="connsiteY6" fmla="*/ 774736 h 7747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872208" h="774736">
                          <a:moveTo>
                            <a:pt x="0" y="0"/>
                          </a:moveTo>
                          <a:lnTo>
                            <a:pt x="791698" y="0"/>
                          </a:lnTo>
                          <a:lnTo>
                            <a:pt x="936104" y="248976"/>
                          </a:lnTo>
                          <a:lnTo>
                            <a:pt x="1080510" y="0"/>
                          </a:lnTo>
                          <a:lnTo>
                            <a:pt x="1872208" y="0"/>
                          </a:lnTo>
                          <a:lnTo>
                            <a:pt x="1497767" y="774736"/>
                          </a:lnTo>
                          <a:lnTo>
                            <a:pt x="374442" y="774736"/>
                          </a:lnTo>
                          <a:close/>
                        </a:path>
                      </a:pathLst>
                    </a:custGeom>
                    <a:blipFill>
                      <a:blip r:embed="rId10"/>
                      <a:stretch>
                        <a:fillRect b="-840"/>
                      </a:stretch>
                    </a:blipFill>
                    <a:ln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2" name="平行四邊形 71"/>
                <p:cNvSpPr/>
                <p:nvPr/>
              </p:nvSpPr>
              <p:spPr bwMode="auto">
                <a:xfrm flipH="1">
                  <a:off x="4511096" y="2780929"/>
                  <a:ext cx="1069015" cy="360039"/>
                </a:xfrm>
                <a:prstGeom prst="parallelogram">
                  <a:avLst>
                    <a:gd name="adj" fmla="val 56774"/>
                  </a:avLst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ctr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2000" b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ea typeface="新細明體" pitchFamily="18" charset="-120"/>
                    </a:rPr>
                    <a:t> </a:t>
                  </a:r>
                  <a:endParaRPr kumimoji="1" lang="zh-TW" altLang="en-US" sz="2000" b="0" i="1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ea typeface="新細明體" pitchFamily="18" charset="-120"/>
                  </a:endParaRPr>
                </a:p>
              </p:txBody>
            </p:sp>
            <p:cxnSp>
              <p:nvCxnSpPr>
                <p:cNvPr id="73" name="直線單箭頭接點 72"/>
                <p:cNvCxnSpPr/>
                <p:nvPr/>
              </p:nvCxnSpPr>
              <p:spPr bwMode="auto">
                <a:xfrm>
                  <a:off x="3995936" y="2132856"/>
                  <a:ext cx="0" cy="1800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74" name="直線單箭頭接點 73"/>
                <p:cNvCxnSpPr>
                  <a:stCxn id="72" idx="4"/>
                </p:cNvCxnSpPr>
                <p:nvPr/>
              </p:nvCxnSpPr>
              <p:spPr bwMode="auto">
                <a:xfrm>
                  <a:off x="5045603" y="3140968"/>
                  <a:ext cx="1" cy="79208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75" name="肘形接點 74"/>
                <p:cNvCxnSpPr>
                  <a:endCxn id="72" idx="0"/>
                </p:cNvCxnSpPr>
                <p:nvPr/>
              </p:nvCxnSpPr>
              <p:spPr bwMode="auto">
                <a:xfrm>
                  <a:off x="3995936" y="2548931"/>
                  <a:ext cx="1049667" cy="231998"/>
                </a:xfrm>
                <a:prstGeom prst="bentConnector2">
                  <a:avLst/>
                </a:prstGeom>
                <a:solidFill>
                  <a:schemeClr val="accent1"/>
                </a:solidFill>
                <a:ln w="12700" cap="rnd" cmpd="sng" algn="ctr">
                  <a:solidFill>
                    <a:srgbClr val="0000FF"/>
                  </a:solidFill>
                  <a:prstDash val="solid"/>
                  <a:round/>
                  <a:headEnd type="oval" w="lg" len="lg"/>
                  <a:tailEnd type="stealth" w="lg" len="lg"/>
                </a:ln>
                <a:effectLst/>
              </p:spPr>
            </p:cxnSp>
            <p:cxnSp>
              <p:nvCxnSpPr>
                <p:cNvPr id="76" name="直線單箭頭接點 75"/>
                <p:cNvCxnSpPr/>
                <p:nvPr/>
              </p:nvCxnSpPr>
              <p:spPr bwMode="auto">
                <a:xfrm>
                  <a:off x="4511097" y="4707792"/>
                  <a:ext cx="0" cy="432708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77" name="直線單箭頭接點 76"/>
                <p:cNvCxnSpPr/>
                <p:nvPr/>
              </p:nvCxnSpPr>
              <p:spPr bwMode="auto">
                <a:xfrm>
                  <a:off x="6300192" y="2132856"/>
                  <a:ext cx="0" cy="180020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78" name="直線單箭頭接點 77"/>
                <p:cNvCxnSpPr/>
                <p:nvPr/>
              </p:nvCxnSpPr>
              <p:spPr bwMode="auto">
                <a:xfrm>
                  <a:off x="6588224" y="4365104"/>
                  <a:ext cx="0" cy="775396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C00000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grpSp>
              <p:nvGrpSpPr>
                <p:cNvPr id="79" name="群組 78"/>
                <p:cNvGrpSpPr/>
                <p:nvPr/>
              </p:nvGrpSpPr>
              <p:grpSpPr>
                <a:xfrm>
                  <a:off x="6073872" y="3933056"/>
                  <a:ext cx="1018408" cy="491711"/>
                  <a:chOff x="6073872" y="3933056"/>
                  <a:chExt cx="1018408" cy="491711"/>
                </a:xfrm>
              </p:grpSpPr>
              <p:sp>
                <p:nvSpPr>
                  <p:cNvPr id="86" name="手繪多邊形 85"/>
                  <p:cNvSpPr/>
                  <p:nvPr/>
                </p:nvSpPr>
                <p:spPr bwMode="auto">
                  <a:xfrm>
                    <a:off x="6073872" y="3933056"/>
                    <a:ext cx="1018408" cy="432048"/>
                  </a:xfrm>
                  <a:custGeom>
                    <a:avLst/>
                    <a:gdLst>
                      <a:gd name="connsiteX0" fmla="*/ 0 w 1872208"/>
                      <a:gd name="connsiteY0" fmla="*/ 0 h 774736"/>
                      <a:gd name="connsiteX1" fmla="*/ 791698 w 1872208"/>
                      <a:gd name="connsiteY1" fmla="*/ 0 h 774736"/>
                      <a:gd name="connsiteX2" fmla="*/ 936104 w 1872208"/>
                      <a:gd name="connsiteY2" fmla="*/ 248976 h 774736"/>
                      <a:gd name="connsiteX3" fmla="*/ 1080510 w 1872208"/>
                      <a:gd name="connsiteY3" fmla="*/ 0 h 774736"/>
                      <a:gd name="connsiteX4" fmla="*/ 1872208 w 1872208"/>
                      <a:gd name="connsiteY4" fmla="*/ 0 h 774736"/>
                      <a:gd name="connsiteX5" fmla="*/ 1497767 w 1872208"/>
                      <a:gd name="connsiteY5" fmla="*/ 774736 h 774736"/>
                      <a:gd name="connsiteX6" fmla="*/ 374442 w 1872208"/>
                      <a:gd name="connsiteY6" fmla="*/ 774736 h 774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2208" h="774736">
                        <a:moveTo>
                          <a:pt x="0" y="0"/>
                        </a:moveTo>
                        <a:lnTo>
                          <a:pt x="791698" y="0"/>
                        </a:lnTo>
                        <a:lnTo>
                          <a:pt x="936104" y="248976"/>
                        </a:lnTo>
                        <a:lnTo>
                          <a:pt x="1080510" y="0"/>
                        </a:lnTo>
                        <a:lnTo>
                          <a:pt x="1872208" y="0"/>
                        </a:lnTo>
                        <a:lnTo>
                          <a:pt x="1497767" y="774736"/>
                        </a:lnTo>
                        <a:lnTo>
                          <a:pt x="374442" y="774736"/>
                        </a:lnTo>
                        <a:close/>
                      </a:path>
                    </a:pathLst>
                  </a:custGeom>
                  <a:solidFill>
                    <a:srgbClr val="FF99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2000" b="1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 Black" panose="020B0A04020102020204" pitchFamily="34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7" name="文字方塊 86"/>
                      <p:cNvSpPr txBox="1"/>
                      <p:nvPr/>
                    </p:nvSpPr>
                    <p:spPr>
                      <a:xfrm>
                        <a:off x="6374974" y="3989486"/>
                        <a:ext cx="496404" cy="43528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sz="2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m:oMathPara>
                        </a14:m>
                        <a:endParaRPr lang="zh-TW" altLang="en-US" sz="2000" dirty="0">
                          <a:solidFill>
                            <a:srgbClr val="0000FF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7" name="文字方塊 8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374974" y="3989486"/>
                        <a:ext cx="496404" cy="435281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 l="-2667" b="-769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80" name="直線單箭頭接點 79"/>
                <p:cNvCxnSpPr/>
                <p:nvPr/>
              </p:nvCxnSpPr>
              <p:spPr bwMode="auto">
                <a:xfrm>
                  <a:off x="4860033" y="2960948"/>
                  <a:ext cx="360039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28575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grpSp>
              <p:nvGrpSpPr>
                <p:cNvPr id="81" name="群組 80"/>
                <p:cNvGrpSpPr/>
                <p:nvPr/>
              </p:nvGrpSpPr>
              <p:grpSpPr>
                <a:xfrm>
                  <a:off x="6500255" y="3212976"/>
                  <a:ext cx="703017" cy="435281"/>
                  <a:chOff x="6851763" y="2328510"/>
                  <a:chExt cx="703017" cy="435281"/>
                </a:xfrm>
              </p:grpSpPr>
              <p:sp>
                <p:nvSpPr>
                  <p:cNvPr id="84" name="矩形 83"/>
                  <p:cNvSpPr/>
                  <p:nvPr/>
                </p:nvSpPr>
                <p:spPr bwMode="auto">
                  <a:xfrm>
                    <a:off x="6851763" y="2348880"/>
                    <a:ext cx="703017" cy="359370"/>
                  </a:xfrm>
                  <a:prstGeom prst="rect">
                    <a:avLst/>
                  </a:prstGeom>
                  <a:solidFill>
                    <a:srgbClr val="FF99FF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20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85" name="文字方塊 84"/>
                  <p:cNvSpPr txBox="1"/>
                  <p:nvPr/>
                </p:nvSpPr>
                <p:spPr>
                  <a:xfrm>
                    <a:off x="6923738" y="2328510"/>
                    <a:ext cx="559066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TW" sz="2000" dirty="0" smtClean="0">
                        <a:solidFill>
                          <a:srgbClr val="0000FF"/>
                        </a:solidFill>
                      </a:rPr>
                      <a:t>RG</a:t>
                    </a:r>
                    <a:endParaRPr lang="zh-TW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p:grpSp>
            <p:cxnSp>
              <p:nvCxnSpPr>
                <p:cNvPr id="82" name="直線單箭頭接點 81"/>
                <p:cNvCxnSpPr>
                  <a:stCxn id="85" idx="2"/>
                </p:cNvCxnSpPr>
                <p:nvPr/>
              </p:nvCxnSpPr>
              <p:spPr bwMode="auto">
                <a:xfrm>
                  <a:off x="6851763" y="3648257"/>
                  <a:ext cx="0" cy="284799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stealth" w="lg" len="lg"/>
                </a:ln>
                <a:effectLst/>
              </p:spPr>
            </p:cxnSp>
            <p:cxnSp>
              <p:nvCxnSpPr>
                <p:cNvPr id="83" name="直線單箭頭接點 82"/>
                <p:cNvCxnSpPr>
                  <a:endCxn id="84" idx="1"/>
                </p:cNvCxnSpPr>
                <p:nvPr/>
              </p:nvCxnSpPr>
              <p:spPr bwMode="auto">
                <a:xfrm>
                  <a:off x="5040052" y="3413031"/>
                  <a:ext cx="1460203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oval" w="lg" len="lg"/>
                  <a:tailEnd type="stealth" w="lg" len="lg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文字方塊 64"/>
                  <p:cNvSpPr txBox="1"/>
                  <p:nvPr/>
                </p:nvSpPr>
                <p:spPr>
                  <a:xfrm>
                    <a:off x="3975704" y="1958059"/>
                    <a:ext cx="443910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文字方塊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75704" y="1958059"/>
                    <a:ext cx="443910" cy="43528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字方塊 65"/>
                  <p:cNvSpPr txBox="1"/>
                  <p:nvPr/>
                </p:nvSpPr>
                <p:spPr>
                  <a:xfrm>
                    <a:off x="6310316" y="1916832"/>
                    <a:ext cx="964473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6600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文字方塊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0316" y="1916832"/>
                    <a:ext cx="964473" cy="43528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文字方塊 66"/>
                  <p:cNvSpPr txBox="1"/>
                  <p:nvPr/>
                </p:nvSpPr>
                <p:spPr>
                  <a:xfrm>
                    <a:off x="5184939" y="3024943"/>
                    <a:ext cx="1008822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文字方塊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4939" y="3024943"/>
                    <a:ext cx="1008822" cy="43528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文字方塊 67"/>
                  <p:cNvSpPr txBox="1"/>
                  <p:nvPr/>
                </p:nvSpPr>
                <p:spPr>
                  <a:xfrm>
                    <a:off x="3878905" y="5019894"/>
                    <a:ext cx="1497847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US" altLang="zh-TW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0000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文字方塊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78905" y="5019894"/>
                    <a:ext cx="1497847" cy="43528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文字方塊 68"/>
                  <p:cNvSpPr txBox="1"/>
                  <p:nvPr/>
                </p:nvSpPr>
                <p:spPr>
                  <a:xfrm>
                    <a:off x="5783349" y="4978667"/>
                    <a:ext cx="2018411" cy="43528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660033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≫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660033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TW" altLang="en-US" sz="2000" dirty="0">
                      <a:solidFill>
                        <a:srgbClr val="6600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文字方塊 6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3349" y="4978667"/>
                    <a:ext cx="2018411" cy="43528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96" name="平行四邊形 95"/>
            <p:cNvSpPr/>
            <p:nvPr/>
          </p:nvSpPr>
          <p:spPr bwMode="auto">
            <a:xfrm>
              <a:off x="3275066" y="3866194"/>
              <a:ext cx="792878" cy="360039"/>
            </a:xfrm>
            <a:prstGeom prst="parallelogram">
              <a:avLst>
                <a:gd name="adj" fmla="val 56774"/>
              </a:avLst>
            </a:prstGeom>
            <a:solidFill>
              <a:srgbClr val="FF99FF"/>
            </a:solidFill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ea typeface="新細明體" pitchFamily="18" charset="-120"/>
                </a:rPr>
                <a:t> </a:t>
              </a:r>
              <a:endParaRPr kumimoji="1" lang="zh-TW" altLang="en-US" sz="20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ea typeface="新細明體" pitchFamily="18" charset="-120"/>
              </a:endParaRPr>
            </a:p>
          </p:txBody>
        </p:sp>
        <p:cxnSp>
          <p:nvCxnSpPr>
            <p:cNvPr id="97" name="直線單箭頭接點 96"/>
            <p:cNvCxnSpPr>
              <a:stCxn id="96" idx="4"/>
            </p:cNvCxnSpPr>
            <p:nvPr/>
          </p:nvCxnSpPr>
          <p:spPr bwMode="auto">
            <a:xfrm>
              <a:off x="3671505" y="4226233"/>
              <a:ext cx="0" cy="3237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  <p:cxnSp>
          <p:nvCxnSpPr>
            <p:cNvPr id="98" name="肘形接點 97"/>
            <p:cNvCxnSpPr>
              <a:endCxn id="96" idx="0"/>
            </p:cNvCxnSpPr>
            <p:nvPr/>
          </p:nvCxnSpPr>
          <p:spPr bwMode="auto">
            <a:xfrm>
              <a:off x="3098026" y="3392666"/>
              <a:ext cx="573479" cy="473528"/>
            </a:xfrm>
            <a:prstGeom prst="bentConnector2">
              <a:avLst/>
            </a:prstGeom>
            <a:solidFill>
              <a:schemeClr val="accent1"/>
            </a:solidFill>
            <a:ln w="12700" cap="rnd" cmpd="sng" algn="ctr">
              <a:solidFill>
                <a:srgbClr val="C00000"/>
              </a:solidFill>
              <a:prstDash val="solid"/>
              <a:round/>
              <a:headEnd type="oval" w="lg" len="lg"/>
              <a:tailEnd type="stealth" w="lg" len="lg"/>
            </a:ln>
            <a:effectLst/>
          </p:spPr>
        </p:cxnSp>
        <p:cxnSp>
          <p:nvCxnSpPr>
            <p:cNvPr id="99" name="直線單箭頭接點 98"/>
            <p:cNvCxnSpPr/>
            <p:nvPr/>
          </p:nvCxnSpPr>
          <p:spPr bwMode="auto">
            <a:xfrm flipH="1">
              <a:off x="3491880" y="4046213"/>
              <a:ext cx="360039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</p:cxnSp>
      </p:grpSp>
      <p:sp>
        <p:nvSpPr>
          <p:cNvPr id="57" name="文字方塊 56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(2)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9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58999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Low-Cost BRC for Conjugate Residues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Radix </a:t>
                </a:r>
                <a:r>
                  <a:rPr lang="zh-TW" altLang="en-US" sz="2000" b="1" dirty="0">
                    <a:solidFill>
                      <a:srgbClr val="0000FF"/>
                    </a:solidFill>
                  </a:rPr>
                  <a:t>𝒓</a:t>
                </a:r>
                <a:r>
                  <a:rPr lang="en-US" altLang="zh-TW" sz="2000" b="1" dirty="0">
                    <a:solidFill>
                      <a:srgbClr val="0000FF"/>
                    </a:solidFill>
                  </a:rPr>
                  <a:t>=</a:t>
                </a:r>
                <a:r>
                  <a:rPr lang="zh-TW" altLang="en-US" sz="2000" b="1" dirty="0">
                    <a:solidFill>
                      <a:srgbClr val="0000FF"/>
                    </a:solidFill>
                  </a:rPr>
                  <a:t>𝟐</a:t>
                </a:r>
                <a:r>
                  <a:rPr lang="en-US" altLang="zh-TW" sz="2000" b="1" dirty="0">
                    <a:solidFill>
                      <a:srgbClr val="0000FF"/>
                    </a:solidFill>
                  </a:rPr>
                  <a:t>, 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#segments=s=2, bound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 </a:t>
                </a:r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>
                    <a:solidFill>
                      <a:srgbClr val="0000FF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zh-TW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𝑳𝒊</m:t>
                        </m:r>
                      </m:sup>
                    </m:sSup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sSup>
                          <m:sSup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e>
                          <m:sup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</m:sup>
                        </m:sSup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TW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altLang="zh-TW" sz="20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zh-TW" sz="20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zh-TW" altLang="en-US" sz="20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zh-TW" altLang="en-US" sz="2000" b="1" dirty="0">
                    <a:solidFill>
                      <a:srgbClr val="0000FF"/>
                    </a:solidFill>
                    <a:latin typeface="+mj-lt"/>
                  </a:rPr>
                  <a:t>𝒄𝒂𝒏 𝒔𝒉𝒂𝒓𝒆 𝒕𝒉𝒆 𝒂𝒅𝒅𝒆𝒓𝒔 𝒂𝒍𝒍 𝒕𝒚𝒑𝒆𝒔 𝒍𝒊𝒌𝒆 𝑪𝑺𝑨 𝒐𝒓 𝑪𝑳</a:t>
                </a:r>
                <a:r>
                  <a:rPr lang="zh-TW" altLang="en-US" sz="2000" b="1" dirty="0" smtClean="0">
                    <a:solidFill>
                      <a:srgbClr val="0000FF"/>
                    </a:solidFill>
                    <a:latin typeface="+mj-lt"/>
                  </a:rPr>
                  <a:t>𝑨</a:t>
                </a:r>
                <a:endParaRPr lang="en-US" altLang="zh-TW" sz="2000" b="1" dirty="0" smtClean="0">
                  <a:solidFill>
                    <a:srgbClr val="0000FF"/>
                  </a:solidFill>
                  <a:latin typeface="+mj-lt"/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A </a:t>
                </a:r>
                <a:r>
                  <a:rPr lang="en-US" altLang="zh-TW" sz="2000" b="1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-bit HF-based incrementer is designed for cyclically adding their carry.</a:t>
                </a: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Note that the longest critical-path for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-bit adders is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TW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000" b="1" i="1" dirty="0" smtClean="0">
                    <a:solidFill>
                      <a:srgbClr val="0000FF"/>
                    </a:solidFill>
                  </a:rPr>
                  <a:t>Theorem</a:t>
                </a: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: 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</a:rPr>
                  <a:t>the critical-path distance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𝑳</m:t>
                    </m:r>
                  </m:oMath>
                </a14:m>
                <a:endParaRPr lang="en-US" altLang="zh-TW" sz="2000" b="1" dirty="0" smtClean="0">
                  <a:solidFill>
                    <a:srgbClr val="660033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1600" b="1" i="1" dirty="0" smtClean="0">
                    <a:solidFill>
                      <a:srgbClr val="0000FF"/>
                    </a:solidFill>
                  </a:rPr>
                  <a:t>Proof</a:t>
                </a:r>
                <a:r>
                  <a:rPr lang="en-US" altLang="zh-TW" sz="1600" b="1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719138" lvl="1" indent="0" eaLnBrk="1" hangingPunct="1">
                  <a:spcBef>
                    <a:spcPts val="0"/>
                  </a:spcBef>
                  <a:buNone/>
                  <a:tabLst>
                    <a:tab pos="8791575" algn="r"/>
                  </a:tabLst>
                </a:pPr>
                <a:r>
                  <a:rPr lang="en-US" altLang="zh-TW" sz="1600" b="1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solidFill>
                      <a:schemeClr val="tx1"/>
                    </a:solidFill>
                  </a:rPr>
                  <a:t> be the lowest generated carry, therefore we can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</m:e>
                      <m:sub>
                        <m:r>
                          <a:rPr lang="en-US" altLang="zh-TW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sSub>
                      <m:sSub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𝐁</m:t>
                        </m:r>
                      </m:e>
                      <m:sub>
                        <m:r>
                          <a:rPr lang="en-US" altLang="zh-TW" sz="16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𝐢</m:t>
                        </m:r>
                      </m:sub>
                    </m:sSub>
                    <m:r>
                      <a:rPr lang="en-US" altLang="zh-TW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zh-TW" sz="1600" b="1" dirty="0" smtClean="0">
                    <a:solidFill>
                      <a:schemeClr val="tx1"/>
                    </a:solidFill>
                  </a:rPr>
                  <a:t> and its sum bit will be 0, that will kill the carry propagation through </a:t>
                </a:r>
                <a14:m>
                  <m:oMath xmlns:m="http://schemas.openxmlformats.org/officeDocument/2006/math">
                    <m:r>
                      <a:rPr lang="en-US" altLang="zh-TW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sSub>
                      <m:sSubPr>
                        <m:ctrlP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zh-TW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zh-TW" sz="1600" b="1" dirty="0" smtClean="0">
                    <a:solidFill>
                      <a:schemeClr val="tx1"/>
                    </a:solidFill>
                  </a:rPr>
                  <a:t> of the incrementer. </a:t>
                </a:r>
                <a:r>
                  <a:rPr lang="en-US" altLang="zh-TW" sz="1600" b="1" dirty="0" smtClean="0">
                    <a:solidFill>
                      <a:srgbClr val="0000FF"/>
                    </a:solidFill>
                  </a:rPr>
                  <a:t>	QED.</a:t>
                </a:r>
                <a:endParaRPr lang="en-US" altLang="zh-TW" sz="2000" b="1" dirty="0" smtClean="0">
                  <a:solidFill>
                    <a:srgbClr val="0000FF"/>
                  </a:solidFill>
                </a:endParaRPr>
              </a:p>
              <a:p>
                <a:pPr marL="0" indent="0" eaLnBrk="1" hangingPunct="1">
                  <a:spcBef>
                    <a:spcPts val="0"/>
                  </a:spcBef>
                  <a:buNone/>
                </a:pPr>
                <a:endParaRPr lang="zh-TW" altLang="en-US" sz="2000" b="1" dirty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000" b="1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24744"/>
                <a:ext cx="9001125" cy="5399881"/>
              </a:xfrm>
              <a:blipFill>
                <a:blip r:embed="rId4"/>
                <a:stretch>
                  <a:fillRect l="-609" t="-565" r="-54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文字方塊 71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539552" y="4436450"/>
            <a:ext cx="8422901" cy="1800862"/>
            <a:chOff x="539552" y="4436450"/>
            <a:chExt cx="8422901" cy="1800862"/>
          </a:xfrm>
        </p:grpSpPr>
        <p:grpSp>
          <p:nvGrpSpPr>
            <p:cNvPr id="4100" name="群組 4099"/>
            <p:cNvGrpSpPr/>
            <p:nvPr/>
          </p:nvGrpSpPr>
          <p:grpSpPr>
            <a:xfrm>
              <a:off x="539552" y="4436450"/>
              <a:ext cx="8422901" cy="1800862"/>
              <a:chOff x="1723980" y="4221088"/>
              <a:chExt cx="8422901" cy="1800862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4452589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4" name="直線單箭頭接點 3"/>
              <p:cNvCxnSpPr/>
              <p:nvPr/>
            </p:nvCxnSpPr>
            <p:spPr bwMode="auto">
              <a:xfrm>
                <a:off x="4572000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" name="直線單箭頭接點 10"/>
              <p:cNvCxnSpPr/>
              <p:nvPr/>
            </p:nvCxnSpPr>
            <p:spPr bwMode="auto">
              <a:xfrm>
                <a:off x="4824028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5" name="矩形 14"/>
              <p:cNvSpPr/>
              <p:nvPr/>
            </p:nvSpPr>
            <p:spPr bwMode="auto">
              <a:xfrm>
                <a:off x="5341290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16" name="直線單箭頭接點 15"/>
              <p:cNvCxnSpPr/>
              <p:nvPr/>
            </p:nvCxnSpPr>
            <p:spPr bwMode="auto">
              <a:xfrm>
                <a:off x="5460701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7" name="直線單箭頭接點 16"/>
              <p:cNvCxnSpPr/>
              <p:nvPr/>
            </p:nvCxnSpPr>
            <p:spPr bwMode="auto">
              <a:xfrm>
                <a:off x="5712729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8" name="直線單箭頭接點 17"/>
              <p:cNvCxnSpPr>
                <a:stCxn id="15" idx="1"/>
              </p:cNvCxnSpPr>
              <p:nvPr/>
            </p:nvCxnSpPr>
            <p:spPr bwMode="auto">
              <a:xfrm flipH="1">
                <a:off x="4956645" y="5121188"/>
                <a:ext cx="384645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9" name="矩形 18"/>
              <p:cNvSpPr/>
              <p:nvPr/>
            </p:nvSpPr>
            <p:spPr bwMode="auto">
              <a:xfrm>
                <a:off x="6229990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20" name="直線單箭頭接點 19"/>
              <p:cNvCxnSpPr/>
              <p:nvPr/>
            </p:nvCxnSpPr>
            <p:spPr bwMode="auto">
              <a:xfrm>
                <a:off x="6349401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1" name="直線單箭頭接點 20"/>
              <p:cNvCxnSpPr/>
              <p:nvPr/>
            </p:nvCxnSpPr>
            <p:spPr bwMode="auto">
              <a:xfrm>
                <a:off x="6601429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3" name="矩形 22"/>
              <p:cNvSpPr/>
              <p:nvPr/>
            </p:nvSpPr>
            <p:spPr bwMode="auto">
              <a:xfrm>
                <a:off x="7121238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24" name="直線單箭頭接點 23"/>
              <p:cNvCxnSpPr/>
              <p:nvPr/>
            </p:nvCxnSpPr>
            <p:spPr bwMode="auto">
              <a:xfrm>
                <a:off x="7240649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5" name="直線單箭頭接點 24"/>
              <p:cNvCxnSpPr/>
              <p:nvPr/>
            </p:nvCxnSpPr>
            <p:spPr bwMode="auto">
              <a:xfrm>
                <a:off x="7492677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6" name="直線單箭頭接點 25"/>
              <p:cNvCxnSpPr>
                <a:stCxn id="23" idx="1"/>
              </p:cNvCxnSpPr>
              <p:nvPr/>
            </p:nvCxnSpPr>
            <p:spPr bwMode="auto">
              <a:xfrm flipH="1">
                <a:off x="6736593" y="5121188"/>
                <a:ext cx="384645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7" name="矩形 26"/>
              <p:cNvSpPr/>
              <p:nvPr/>
            </p:nvSpPr>
            <p:spPr bwMode="auto">
              <a:xfrm>
                <a:off x="3561342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28" name="直線單箭頭接點 27"/>
              <p:cNvCxnSpPr/>
              <p:nvPr/>
            </p:nvCxnSpPr>
            <p:spPr bwMode="auto">
              <a:xfrm>
                <a:off x="3680753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9" name="直線單箭頭接點 28"/>
              <p:cNvCxnSpPr/>
              <p:nvPr/>
            </p:nvCxnSpPr>
            <p:spPr bwMode="auto">
              <a:xfrm>
                <a:off x="3932781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1" name="矩形 30"/>
              <p:cNvSpPr/>
              <p:nvPr/>
            </p:nvSpPr>
            <p:spPr bwMode="auto">
              <a:xfrm>
                <a:off x="2656889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32" name="直線單箭頭接點 31"/>
              <p:cNvCxnSpPr/>
              <p:nvPr/>
            </p:nvCxnSpPr>
            <p:spPr bwMode="auto">
              <a:xfrm>
                <a:off x="2776300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3" name="直線單箭頭接點 32"/>
              <p:cNvCxnSpPr/>
              <p:nvPr/>
            </p:nvCxnSpPr>
            <p:spPr bwMode="auto">
              <a:xfrm>
                <a:off x="3028328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6" name="矩形 35"/>
              <p:cNvSpPr/>
              <p:nvPr/>
            </p:nvSpPr>
            <p:spPr bwMode="auto">
              <a:xfrm>
                <a:off x="8009939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37" name="直線單箭頭接點 36"/>
              <p:cNvCxnSpPr/>
              <p:nvPr/>
            </p:nvCxnSpPr>
            <p:spPr bwMode="auto">
              <a:xfrm>
                <a:off x="8129350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8" name="直線單箭頭接點 37"/>
              <p:cNvCxnSpPr/>
              <p:nvPr/>
            </p:nvCxnSpPr>
            <p:spPr bwMode="auto">
              <a:xfrm>
                <a:off x="8381378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0" name="矩形 39"/>
              <p:cNvSpPr/>
              <p:nvPr/>
            </p:nvSpPr>
            <p:spPr bwMode="auto">
              <a:xfrm>
                <a:off x="1723980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C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14" name="群組 13"/>
              <p:cNvGrpSpPr>
                <a:grpSpLocks noChangeAspect="1"/>
              </p:cNvGrpSpPr>
              <p:nvPr/>
            </p:nvGrpSpPr>
            <p:grpSpPr>
              <a:xfrm>
                <a:off x="3239083" y="5121188"/>
                <a:ext cx="271273" cy="27432"/>
                <a:chOff x="2113928" y="5805264"/>
                <a:chExt cx="9042448" cy="914400"/>
              </a:xfrm>
            </p:grpSpPr>
            <p:sp>
              <p:nvSpPr>
                <p:cNvPr id="13" name="橢圓 12"/>
                <p:cNvSpPr/>
                <p:nvPr/>
              </p:nvSpPr>
              <p:spPr bwMode="auto">
                <a:xfrm>
                  <a:off x="4824028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5" name="橢圓 44"/>
                <p:cNvSpPr/>
                <p:nvPr/>
              </p:nvSpPr>
              <p:spPr bwMode="auto">
                <a:xfrm>
                  <a:off x="2113928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48" name="橢圓 47"/>
                <p:cNvSpPr/>
                <p:nvPr/>
              </p:nvSpPr>
              <p:spPr bwMode="auto">
                <a:xfrm>
                  <a:off x="10241976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1" name="橢圓 50"/>
                <p:cNvSpPr/>
                <p:nvPr/>
              </p:nvSpPr>
              <p:spPr bwMode="auto">
                <a:xfrm>
                  <a:off x="7531876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60" name="群組 59"/>
              <p:cNvGrpSpPr>
                <a:grpSpLocks noChangeAspect="1"/>
              </p:cNvGrpSpPr>
              <p:nvPr/>
            </p:nvGrpSpPr>
            <p:grpSpPr>
              <a:xfrm>
                <a:off x="5900758" y="5121188"/>
                <a:ext cx="271273" cy="27432"/>
                <a:chOff x="2113928" y="5805264"/>
                <a:chExt cx="9042448" cy="914400"/>
              </a:xfrm>
            </p:grpSpPr>
            <p:sp>
              <p:nvSpPr>
                <p:cNvPr id="61" name="橢圓 60"/>
                <p:cNvSpPr/>
                <p:nvPr/>
              </p:nvSpPr>
              <p:spPr bwMode="auto">
                <a:xfrm>
                  <a:off x="4824028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2" name="橢圓 61"/>
                <p:cNvSpPr/>
                <p:nvPr/>
              </p:nvSpPr>
              <p:spPr bwMode="auto">
                <a:xfrm>
                  <a:off x="2113928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3" name="橢圓 62"/>
                <p:cNvSpPr/>
                <p:nvPr/>
              </p:nvSpPr>
              <p:spPr bwMode="auto">
                <a:xfrm>
                  <a:off x="10241976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64" name="橢圓 63"/>
                <p:cNvSpPr/>
                <p:nvPr/>
              </p:nvSpPr>
              <p:spPr bwMode="auto">
                <a:xfrm>
                  <a:off x="7531876" y="5805264"/>
                  <a:ext cx="914400" cy="914400"/>
                </a:xfrm>
                <a:prstGeom prst="ellipse">
                  <a:avLst/>
                </a:prstGeom>
                <a:solidFill>
                  <a:schemeClr val="tx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字方塊 40"/>
                  <p:cNvSpPr txBox="1"/>
                  <p:nvPr/>
                </p:nvSpPr>
                <p:spPr>
                  <a:xfrm>
                    <a:off x="7020272" y="4221088"/>
                    <a:ext cx="47731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41" name="文字方塊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4221088"/>
                    <a:ext cx="47731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文字方塊 65"/>
                  <p:cNvSpPr txBox="1"/>
                  <p:nvPr/>
                </p:nvSpPr>
                <p:spPr>
                  <a:xfrm>
                    <a:off x="7280761" y="4221088"/>
                    <a:ext cx="47359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dirty="0"/>
                  </a:p>
                </p:txBody>
              </p:sp>
            </mc:Choice>
            <mc:Fallback xmlns="">
              <p:sp>
                <p:nvSpPr>
                  <p:cNvPr id="66" name="文字方塊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80761" y="4221088"/>
                    <a:ext cx="47359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5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096" name="直線單箭頭接點 4095"/>
              <p:cNvCxnSpPr/>
              <p:nvPr/>
            </p:nvCxnSpPr>
            <p:spPr bwMode="auto">
              <a:xfrm flipH="1">
                <a:off x="4704617" y="4941168"/>
                <a:ext cx="2668649" cy="0"/>
              </a:xfrm>
              <a:prstGeom prst="straightConnector1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69" name="矩形 68"/>
              <p:cNvSpPr/>
              <p:nvPr/>
            </p:nvSpPr>
            <p:spPr bwMode="auto">
              <a:xfrm>
                <a:off x="8955604" y="4869160"/>
                <a:ext cx="504056" cy="504056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itchFamily="34" charset="0"/>
                    <a:ea typeface="新細明體" pitchFamily="18" charset="-120"/>
                  </a:rPr>
                  <a:t>FA</a:t>
                </a:r>
                <a:endParaRPr kumimoji="1" lang="zh-TW" alt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70" name="直線單箭頭接點 69"/>
              <p:cNvCxnSpPr/>
              <p:nvPr/>
            </p:nvCxnSpPr>
            <p:spPr bwMode="auto">
              <a:xfrm>
                <a:off x="9075015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1" name="直線單箭頭接點 70"/>
              <p:cNvCxnSpPr/>
              <p:nvPr/>
            </p:nvCxnSpPr>
            <p:spPr bwMode="auto">
              <a:xfrm>
                <a:off x="9327043" y="450912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06" name="矩形 105"/>
              <p:cNvSpPr/>
              <p:nvPr/>
            </p:nvSpPr>
            <p:spPr bwMode="auto">
              <a:xfrm>
                <a:off x="8955604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07" name="直線單箭頭接點 106"/>
              <p:cNvCxnSpPr/>
              <p:nvPr/>
            </p:nvCxnSpPr>
            <p:spPr bwMode="auto">
              <a:xfrm>
                <a:off x="9180512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0" name="矩形 109"/>
              <p:cNvSpPr/>
              <p:nvPr/>
            </p:nvSpPr>
            <p:spPr bwMode="auto">
              <a:xfrm>
                <a:off x="8045729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11" name="直線單箭頭接點 110"/>
              <p:cNvCxnSpPr/>
              <p:nvPr/>
            </p:nvCxnSpPr>
            <p:spPr bwMode="auto">
              <a:xfrm>
                <a:off x="8270637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2" name="直線單箭頭接點 111"/>
              <p:cNvCxnSpPr/>
              <p:nvPr/>
            </p:nvCxnSpPr>
            <p:spPr bwMode="auto">
              <a:xfrm flipH="1" flipV="1">
                <a:off x="8571811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3" name="矩形 112"/>
              <p:cNvSpPr/>
              <p:nvPr/>
            </p:nvSpPr>
            <p:spPr bwMode="auto">
              <a:xfrm>
                <a:off x="7106713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14" name="直線單箭頭接點 113"/>
              <p:cNvCxnSpPr/>
              <p:nvPr/>
            </p:nvCxnSpPr>
            <p:spPr bwMode="auto">
              <a:xfrm>
                <a:off x="7360196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5" name="直線單箭頭接點 114"/>
              <p:cNvCxnSpPr/>
              <p:nvPr/>
            </p:nvCxnSpPr>
            <p:spPr bwMode="auto">
              <a:xfrm flipH="1" flipV="1">
                <a:off x="7632795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16" name="矩形 115"/>
              <p:cNvSpPr/>
              <p:nvPr/>
            </p:nvSpPr>
            <p:spPr bwMode="auto">
              <a:xfrm>
                <a:off x="6229990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17" name="直線單箭頭接點 116"/>
              <p:cNvCxnSpPr/>
              <p:nvPr/>
            </p:nvCxnSpPr>
            <p:spPr bwMode="auto">
              <a:xfrm>
                <a:off x="6483473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18" name="直線單箭頭接點 117"/>
              <p:cNvCxnSpPr/>
              <p:nvPr/>
            </p:nvCxnSpPr>
            <p:spPr bwMode="auto">
              <a:xfrm flipH="1" flipV="1">
                <a:off x="6732240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0" name="矩形 119"/>
              <p:cNvSpPr/>
              <p:nvPr/>
            </p:nvSpPr>
            <p:spPr bwMode="auto">
              <a:xfrm>
                <a:off x="5326095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21" name="直線單箭頭接點 120"/>
              <p:cNvCxnSpPr/>
              <p:nvPr/>
            </p:nvCxnSpPr>
            <p:spPr bwMode="auto">
              <a:xfrm>
                <a:off x="5608153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2" name="直線單箭頭接點 121"/>
              <p:cNvCxnSpPr/>
              <p:nvPr/>
            </p:nvCxnSpPr>
            <p:spPr bwMode="auto">
              <a:xfrm flipH="1" flipV="1">
                <a:off x="5852177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3" name="矩形 122"/>
              <p:cNvSpPr/>
              <p:nvPr/>
            </p:nvSpPr>
            <p:spPr bwMode="auto">
              <a:xfrm>
                <a:off x="4427984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24" name="直線單箭頭接點 123"/>
              <p:cNvCxnSpPr/>
              <p:nvPr/>
            </p:nvCxnSpPr>
            <p:spPr bwMode="auto">
              <a:xfrm>
                <a:off x="4697712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5" name="直線單箭頭接點 124"/>
              <p:cNvCxnSpPr/>
              <p:nvPr/>
            </p:nvCxnSpPr>
            <p:spPr bwMode="auto">
              <a:xfrm flipH="1" flipV="1">
                <a:off x="4913161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7" name="直線單箭頭接點 126"/>
              <p:cNvCxnSpPr/>
              <p:nvPr/>
            </p:nvCxnSpPr>
            <p:spPr bwMode="auto">
              <a:xfrm>
                <a:off x="3794769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28" name="直線單箭頭接點 127"/>
              <p:cNvCxnSpPr/>
              <p:nvPr/>
            </p:nvCxnSpPr>
            <p:spPr bwMode="auto">
              <a:xfrm flipH="1" flipV="1">
                <a:off x="4012606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9" name="矩形 128"/>
              <p:cNvSpPr/>
              <p:nvPr/>
            </p:nvSpPr>
            <p:spPr bwMode="auto">
              <a:xfrm>
                <a:off x="2699792" y="5742490"/>
                <a:ext cx="504056" cy="279460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cxnSp>
            <p:nvCxnSpPr>
              <p:cNvPr id="130" name="直線單箭頭接點 129"/>
              <p:cNvCxnSpPr/>
              <p:nvPr/>
            </p:nvCxnSpPr>
            <p:spPr bwMode="auto">
              <a:xfrm>
                <a:off x="2924700" y="5382450"/>
                <a:ext cx="1" cy="36004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31" name="直線單箭頭接點 130"/>
              <p:cNvCxnSpPr/>
              <p:nvPr/>
            </p:nvCxnSpPr>
            <p:spPr bwMode="auto">
              <a:xfrm flipH="1" flipV="1">
                <a:off x="3202042" y="5880285"/>
                <a:ext cx="385918" cy="1935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26" name="矩形 125"/>
              <p:cNvSpPr/>
              <p:nvPr/>
            </p:nvSpPr>
            <p:spPr bwMode="auto">
              <a:xfrm>
                <a:off x="3510356" y="5742490"/>
                <a:ext cx="504056" cy="279460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sz="1600" b="1" i="0" dirty="0">
                    <a:solidFill>
                      <a:srgbClr val="0000FF"/>
                    </a:solidFill>
                  </a:rPr>
                  <a:t>H</a:t>
                </a: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</a:rPr>
                  <a:t>A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</a:endParaRPr>
              </a:p>
            </p:txBody>
          </p:sp>
          <p:sp>
            <p:nvSpPr>
              <p:cNvPr id="4098" name="手繪多邊形 4097"/>
              <p:cNvSpPr/>
              <p:nvPr/>
            </p:nvSpPr>
            <p:spPr bwMode="auto">
              <a:xfrm>
                <a:off x="1838403" y="5276850"/>
                <a:ext cx="8308478" cy="600075"/>
              </a:xfrm>
              <a:custGeom>
                <a:avLst/>
                <a:gdLst>
                  <a:gd name="connsiteX0" fmla="*/ 133272 w 8308478"/>
                  <a:gd name="connsiteY0" fmla="*/ 0 h 600075"/>
                  <a:gd name="connsiteX1" fmla="*/ 1019097 w 8308478"/>
                  <a:gd name="connsiteY1" fmla="*/ 209550 h 600075"/>
                  <a:gd name="connsiteX2" fmla="*/ 7677072 w 8308478"/>
                  <a:gd name="connsiteY2" fmla="*/ 304800 h 600075"/>
                  <a:gd name="connsiteX3" fmla="*/ 7648497 w 8308478"/>
                  <a:gd name="connsiteY3" fmla="*/ 600075 h 60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8478" h="600075">
                    <a:moveTo>
                      <a:pt x="133272" y="0"/>
                    </a:moveTo>
                    <a:cubicBezTo>
                      <a:pt x="-52466" y="79375"/>
                      <a:pt x="-238203" y="158750"/>
                      <a:pt x="1019097" y="209550"/>
                    </a:cubicBezTo>
                    <a:cubicBezTo>
                      <a:pt x="2276397" y="260350"/>
                      <a:pt x="6572172" y="239713"/>
                      <a:pt x="7677072" y="304800"/>
                    </a:cubicBezTo>
                    <a:cubicBezTo>
                      <a:pt x="8781972" y="369888"/>
                      <a:pt x="8215234" y="484981"/>
                      <a:pt x="7648497" y="600075"/>
                    </a:cubicBez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5877150" y="5705825"/>
              <a:ext cx="31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endParaRPr lang="zh-TW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7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58999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BRC for </a:t>
            </a:r>
            <a:r>
              <a:rPr lang="en-US" altLang="zh-TW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Reidue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869907" y="1316736"/>
            <a:ext cx="6300415" cy="4488464"/>
            <a:chOff x="1869907" y="1316736"/>
            <a:chExt cx="6300415" cy="4488464"/>
          </a:xfrm>
        </p:grpSpPr>
        <p:grpSp>
          <p:nvGrpSpPr>
            <p:cNvPr id="17" name="群組 16"/>
            <p:cNvGrpSpPr/>
            <p:nvPr/>
          </p:nvGrpSpPr>
          <p:grpSpPr>
            <a:xfrm>
              <a:off x="3706854" y="3909024"/>
              <a:ext cx="405978" cy="616084"/>
              <a:chOff x="2771800" y="2878336"/>
              <a:chExt cx="648072" cy="1028894"/>
            </a:xfrm>
          </p:grpSpPr>
          <p:sp>
            <p:nvSpPr>
              <p:cNvPr id="21" name="手繪多邊形 20"/>
              <p:cNvSpPr/>
              <p:nvPr/>
            </p:nvSpPr>
            <p:spPr bwMode="auto">
              <a:xfrm>
                <a:off x="2890664" y="3508334"/>
                <a:ext cx="410344" cy="398896"/>
              </a:xfrm>
              <a:custGeom>
                <a:avLst/>
                <a:gdLst>
                  <a:gd name="connsiteX0" fmla="*/ 0 w 410344"/>
                  <a:gd name="connsiteY0" fmla="*/ 0 h 398896"/>
                  <a:gd name="connsiteX1" fmla="*/ 3870 w 410344"/>
                  <a:gd name="connsiteY1" fmla="*/ 3193 h 398896"/>
                  <a:gd name="connsiteX2" fmla="*/ 205172 w 410344"/>
                  <a:gd name="connsiteY2" fmla="*/ 64682 h 398896"/>
                  <a:gd name="connsiteX3" fmla="*/ 406474 w 410344"/>
                  <a:gd name="connsiteY3" fmla="*/ 3193 h 398896"/>
                  <a:gd name="connsiteX4" fmla="*/ 410344 w 410344"/>
                  <a:gd name="connsiteY4" fmla="*/ 0 h 398896"/>
                  <a:gd name="connsiteX5" fmla="*/ 410344 w 410344"/>
                  <a:gd name="connsiteY5" fmla="*/ 117565 h 398896"/>
                  <a:gd name="connsiteX6" fmla="*/ 208769 w 410344"/>
                  <a:gd name="connsiteY6" fmla="*/ 397455 h 398896"/>
                  <a:gd name="connsiteX7" fmla="*/ 205172 w 410344"/>
                  <a:gd name="connsiteY7" fmla="*/ 398896 h 398896"/>
                  <a:gd name="connsiteX8" fmla="*/ 201575 w 410344"/>
                  <a:gd name="connsiteY8" fmla="*/ 397455 h 398896"/>
                  <a:gd name="connsiteX9" fmla="*/ 0 w 410344"/>
                  <a:gd name="connsiteY9" fmla="*/ 117565 h 39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0344" h="398896">
                    <a:moveTo>
                      <a:pt x="0" y="0"/>
                    </a:moveTo>
                    <a:lnTo>
                      <a:pt x="3870" y="3193"/>
                    </a:lnTo>
                    <a:cubicBezTo>
                      <a:pt x="61333" y="42014"/>
                      <a:pt x="130605" y="64682"/>
                      <a:pt x="205172" y="64682"/>
                    </a:cubicBezTo>
                    <a:cubicBezTo>
                      <a:pt x="279739" y="64682"/>
                      <a:pt x="349011" y="42014"/>
                      <a:pt x="406474" y="3193"/>
                    </a:cubicBezTo>
                    <a:lnTo>
                      <a:pt x="410344" y="0"/>
                    </a:lnTo>
                    <a:lnTo>
                      <a:pt x="410344" y="117565"/>
                    </a:lnTo>
                    <a:cubicBezTo>
                      <a:pt x="410344" y="234075"/>
                      <a:pt x="330385" y="336798"/>
                      <a:pt x="208769" y="397455"/>
                    </a:cubicBezTo>
                    <a:lnTo>
                      <a:pt x="205172" y="398896"/>
                    </a:lnTo>
                    <a:lnTo>
                      <a:pt x="201575" y="397455"/>
                    </a:lnTo>
                    <a:cubicBezTo>
                      <a:pt x="79959" y="336798"/>
                      <a:pt x="0" y="234075"/>
                      <a:pt x="0" y="117565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3" name="弧形 12"/>
              <p:cNvSpPr/>
              <p:nvPr/>
            </p:nvSpPr>
            <p:spPr bwMode="auto">
              <a:xfrm>
                <a:off x="2771800" y="2878336"/>
                <a:ext cx="648072" cy="626368"/>
              </a:xfrm>
              <a:prstGeom prst="arc">
                <a:avLst>
                  <a:gd name="adj1" fmla="val 3020637"/>
                  <a:gd name="adj2" fmla="val 7865563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25" name="矩形 24"/>
            <p:cNvSpPr/>
            <p:nvPr/>
          </p:nvSpPr>
          <p:spPr bwMode="auto">
            <a:xfrm>
              <a:off x="2194686" y="1820792"/>
              <a:ext cx="1224136" cy="144016"/>
            </a:xfrm>
            <a:prstGeom prst="rect">
              <a:avLst/>
            </a:prstGeom>
            <a:solidFill>
              <a:srgbClr val="00AC7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3418822" y="1820792"/>
              <a:ext cx="1224136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0" name="矩形 29"/>
            <p:cNvSpPr/>
            <p:nvPr/>
          </p:nvSpPr>
          <p:spPr bwMode="auto">
            <a:xfrm>
              <a:off x="4642958" y="1820792"/>
              <a:ext cx="1224136" cy="144016"/>
            </a:xfrm>
            <a:prstGeom prst="rect">
              <a:avLst/>
            </a:prstGeom>
            <a:solidFill>
              <a:srgbClr val="00AC7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1" name="矩形 30"/>
            <p:cNvSpPr/>
            <p:nvPr/>
          </p:nvSpPr>
          <p:spPr bwMode="auto">
            <a:xfrm>
              <a:off x="5867094" y="1820792"/>
              <a:ext cx="1224136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34" name="直線接點 33"/>
            <p:cNvCxnSpPr>
              <a:stCxn id="25" idx="2"/>
            </p:cNvCxnSpPr>
            <p:nvPr/>
          </p:nvCxnSpPr>
          <p:spPr bwMode="auto">
            <a:xfrm flipH="1">
              <a:off x="2806266" y="1964808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直線接點 39"/>
            <p:cNvCxnSpPr/>
            <p:nvPr/>
          </p:nvCxnSpPr>
          <p:spPr bwMode="auto">
            <a:xfrm flipH="1">
              <a:off x="4035582" y="1964808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線接點 40"/>
            <p:cNvCxnSpPr/>
            <p:nvPr/>
          </p:nvCxnSpPr>
          <p:spPr bwMode="auto">
            <a:xfrm flipH="1">
              <a:off x="5249358" y="1964808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接點 41"/>
            <p:cNvCxnSpPr/>
            <p:nvPr/>
          </p:nvCxnSpPr>
          <p:spPr bwMode="auto">
            <a:xfrm flipH="1">
              <a:off x="6485524" y="1964808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39" name="群組 38"/>
            <p:cNvGrpSpPr/>
            <p:nvPr/>
          </p:nvGrpSpPr>
          <p:grpSpPr>
            <a:xfrm>
              <a:off x="4988455" y="2252840"/>
              <a:ext cx="734623" cy="614924"/>
              <a:chOff x="5464828" y="1840570"/>
              <a:chExt cx="734623" cy="614924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5464828" y="1996195"/>
                <a:ext cx="734623" cy="369332"/>
                <a:chOff x="5004048" y="4365104"/>
                <a:chExt cx="734623" cy="369332"/>
              </a:xfrm>
            </p:grpSpPr>
            <p:sp>
              <p:nvSpPr>
                <p:cNvPr id="32" name="手繪多邊形 31"/>
                <p:cNvSpPr/>
                <p:nvPr/>
              </p:nvSpPr>
              <p:spPr bwMode="auto">
                <a:xfrm>
                  <a:off x="5004048" y="4365104"/>
                  <a:ext cx="734623" cy="321118"/>
                </a:xfrm>
                <a:custGeom>
                  <a:avLst/>
                  <a:gdLst>
                    <a:gd name="connsiteX0" fmla="*/ 0 w 1872208"/>
                    <a:gd name="connsiteY0" fmla="*/ 0 h 774736"/>
                    <a:gd name="connsiteX1" fmla="*/ 791698 w 1872208"/>
                    <a:gd name="connsiteY1" fmla="*/ 0 h 774736"/>
                    <a:gd name="connsiteX2" fmla="*/ 936104 w 1872208"/>
                    <a:gd name="connsiteY2" fmla="*/ 248976 h 774736"/>
                    <a:gd name="connsiteX3" fmla="*/ 1080510 w 1872208"/>
                    <a:gd name="connsiteY3" fmla="*/ 0 h 774736"/>
                    <a:gd name="connsiteX4" fmla="*/ 1872208 w 1872208"/>
                    <a:gd name="connsiteY4" fmla="*/ 0 h 774736"/>
                    <a:gd name="connsiteX5" fmla="*/ 1497767 w 1872208"/>
                    <a:gd name="connsiteY5" fmla="*/ 774736 h 774736"/>
                    <a:gd name="connsiteX6" fmla="*/ 374442 w 1872208"/>
                    <a:gd name="connsiteY6" fmla="*/ 774736 h 77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2208" h="774736">
                      <a:moveTo>
                        <a:pt x="0" y="0"/>
                      </a:moveTo>
                      <a:lnTo>
                        <a:pt x="791698" y="0"/>
                      </a:lnTo>
                      <a:lnTo>
                        <a:pt x="936104" y="248976"/>
                      </a:lnTo>
                      <a:lnTo>
                        <a:pt x="1080510" y="0"/>
                      </a:lnTo>
                      <a:lnTo>
                        <a:pt x="1872208" y="0"/>
                      </a:lnTo>
                      <a:lnTo>
                        <a:pt x="1497767" y="774736"/>
                      </a:lnTo>
                      <a:lnTo>
                        <a:pt x="374442" y="77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altLang="zh-TW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文字方塊 25"/>
                    <p:cNvSpPr txBox="1"/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6" name="文字方塊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3" name="直線接點 42"/>
              <p:cNvCxnSpPr/>
              <p:nvPr/>
            </p:nvCxnSpPr>
            <p:spPr bwMode="auto">
              <a:xfrm flipH="1">
                <a:off x="5647909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直線接點 43"/>
              <p:cNvCxnSpPr/>
              <p:nvPr/>
            </p:nvCxnSpPr>
            <p:spPr bwMode="auto">
              <a:xfrm flipH="1">
                <a:off x="6012160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直線接點 44"/>
              <p:cNvCxnSpPr/>
              <p:nvPr/>
            </p:nvCxnSpPr>
            <p:spPr bwMode="auto">
              <a:xfrm flipH="1">
                <a:off x="5840360" y="2311478"/>
                <a:ext cx="367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48" name="群組 47"/>
            <p:cNvGrpSpPr/>
            <p:nvPr/>
          </p:nvGrpSpPr>
          <p:grpSpPr>
            <a:xfrm>
              <a:off x="3517010" y="2252840"/>
              <a:ext cx="734623" cy="614924"/>
              <a:chOff x="5464828" y="1840570"/>
              <a:chExt cx="734623" cy="614924"/>
            </a:xfrm>
          </p:grpSpPr>
          <p:grpSp>
            <p:nvGrpSpPr>
              <p:cNvPr id="49" name="群組 48"/>
              <p:cNvGrpSpPr/>
              <p:nvPr/>
            </p:nvGrpSpPr>
            <p:grpSpPr>
              <a:xfrm>
                <a:off x="5464828" y="1996195"/>
                <a:ext cx="734623" cy="369332"/>
                <a:chOff x="5004048" y="4365104"/>
                <a:chExt cx="734623" cy="369332"/>
              </a:xfrm>
            </p:grpSpPr>
            <p:sp>
              <p:nvSpPr>
                <p:cNvPr id="53" name="手繪多邊形 52"/>
                <p:cNvSpPr/>
                <p:nvPr/>
              </p:nvSpPr>
              <p:spPr bwMode="auto">
                <a:xfrm>
                  <a:off x="5004048" y="4365104"/>
                  <a:ext cx="734623" cy="321118"/>
                </a:xfrm>
                <a:custGeom>
                  <a:avLst/>
                  <a:gdLst>
                    <a:gd name="connsiteX0" fmla="*/ 0 w 1872208"/>
                    <a:gd name="connsiteY0" fmla="*/ 0 h 774736"/>
                    <a:gd name="connsiteX1" fmla="*/ 791698 w 1872208"/>
                    <a:gd name="connsiteY1" fmla="*/ 0 h 774736"/>
                    <a:gd name="connsiteX2" fmla="*/ 936104 w 1872208"/>
                    <a:gd name="connsiteY2" fmla="*/ 248976 h 774736"/>
                    <a:gd name="connsiteX3" fmla="*/ 1080510 w 1872208"/>
                    <a:gd name="connsiteY3" fmla="*/ 0 h 774736"/>
                    <a:gd name="connsiteX4" fmla="*/ 1872208 w 1872208"/>
                    <a:gd name="connsiteY4" fmla="*/ 0 h 774736"/>
                    <a:gd name="connsiteX5" fmla="*/ 1497767 w 1872208"/>
                    <a:gd name="connsiteY5" fmla="*/ 774736 h 774736"/>
                    <a:gd name="connsiteX6" fmla="*/ 374442 w 1872208"/>
                    <a:gd name="connsiteY6" fmla="*/ 774736 h 77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2208" h="774736">
                      <a:moveTo>
                        <a:pt x="0" y="0"/>
                      </a:moveTo>
                      <a:lnTo>
                        <a:pt x="791698" y="0"/>
                      </a:lnTo>
                      <a:lnTo>
                        <a:pt x="936104" y="248976"/>
                      </a:lnTo>
                      <a:lnTo>
                        <a:pt x="1080510" y="0"/>
                      </a:lnTo>
                      <a:lnTo>
                        <a:pt x="1872208" y="0"/>
                      </a:lnTo>
                      <a:lnTo>
                        <a:pt x="1497767" y="774736"/>
                      </a:lnTo>
                      <a:lnTo>
                        <a:pt x="374442" y="77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altLang="zh-TW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文字方塊 53"/>
                    <p:cNvSpPr txBox="1"/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54" name="文字方塊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50" name="直線接點 49"/>
              <p:cNvCxnSpPr/>
              <p:nvPr/>
            </p:nvCxnSpPr>
            <p:spPr bwMode="auto">
              <a:xfrm flipH="1">
                <a:off x="5647909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1" name="直線接點 50"/>
              <p:cNvCxnSpPr/>
              <p:nvPr/>
            </p:nvCxnSpPr>
            <p:spPr bwMode="auto">
              <a:xfrm flipH="1">
                <a:off x="6012160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2" name="直線接點 51"/>
              <p:cNvCxnSpPr/>
              <p:nvPr/>
            </p:nvCxnSpPr>
            <p:spPr bwMode="auto">
              <a:xfrm flipH="1">
                <a:off x="5840360" y="2311478"/>
                <a:ext cx="367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7" name="直線接點 46"/>
            <p:cNvCxnSpPr/>
            <p:nvPr/>
          </p:nvCxnSpPr>
          <p:spPr bwMode="auto">
            <a:xfrm>
              <a:off x="2806266" y="2108824"/>
              <a:ext cx="891489" cy="1464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直線接點 56"/>
            <p:cNvCxnSpPr/>
            <p:nvPr/>
          </p:nvCxnSpPr>
          <p:spPr bwMode="auto">
            <a:xfrm>
              <a:off x="4025795" y="2108824"/>
              <a:ext cx="1141219" cy="14647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直線接點 57"/>
            <p:cNvCxnSpPr/>
            <p:nvPr/>
          </p:nvCxnSpPr>
          <p:spPr bwMode="auto">
            <a:xfrm flipH="1">
              <a:off x="4063854" y="2103020"/>
              <a:ext cx="1180983" cy="1589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直線接點 59"/>
            <p:cNvCxnSpPr/>
            <p:nvPr/>
          </p:nvCxnSpPr>
          <p:spPr bwMode="auto">
            <a:xfrm flipH="1">
              <a:off x="5535787" y="2100118"/>
              <a:ext cx="949737" cy="15709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2" name="矩形 61"/>
            <p:cNvSpPr/>
            <p:nvPr/>
          </p:nvSpPr>
          <p:spPr bwMode="auto">
            <a:xfrm>
              <a:off x="3130790" y="2867764"/>
              <a:ext cx="1368152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3" name="矩形 62"/>
            <p:cNvSpPr/>
            <p:nvPr/>
          </p:nvSpPr>
          <p:spPr bwMode="auto">
            <a:xfrm>
              <a:off x="4642958" y="2867764"/>
              <a:ext cx="133424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64" name="直線接點 63"/>
            <p:cNvCxnSpPr/>
            <p:nvPr/>
          </p:nvCxnSpPr>
          <p:spPr bwMode="auto">
            <a:xfrm flipH="1">
              <a:off x="3881206" y="3011780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直線接點 64"/>
            <p:cNvCxnSpPr/>
            <p:nvPr/>
          </p:nvCxnSpPr>
          <p:spPr bwMode="auto">
            <a:xfrm flipH="1">
              <a:off x="5362550" y="3011780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66" name="群組 65"/>
            <p:cNvGrpSpPr/>
            <p:nvPr/>
          </p:nvGrpSpPr>
          <p:grpSpPr>
            <a:xfrm>
              <a:off x="4279900" y="3322872"/>
              <a:ext cx="734623" cy="610161"/>
              <a:chOff x="5464828" y="1845333"/>
              <a:chExt cx="734623" cy="610161"/>
            </a:xfrm>
          </p:grpSpPr>
          <p:grpSp>
            <p:nvGrpSpPr>
              <p:cNvPr id="67" name="群組 66"/>
              <p:cNvGrpSpPr/>
              <p:nvPr/>
            </p:nvGrpSpPr>
            <p:grpSpPr>
              <a:xfrm>
                <a:off x="5464828" y="1996195"/>
                <a:ext cx="734623" cy="369332"/>
                <a:chOff x="5004048" y="4365104"/>
                <a:chExt cx="734623" cy="369332"/>
              </a:xfrm>
            </p:grpSpPr>
            <p:sp>
              <p:nvSpPr>
                <p:cNvPr id="71" name="手繪多邊形 70"/>
                <p:cNvSpPr/>
                <p:nvPr/>
              </p:nvSpPr>
              <p:spPr bwMode="auto">
                <a:xfrm>
                  <a:off x="5004048" y="4365104"/>
                  <a:ext cx="734623" cy="321118"/>
                </a:xfrm>
                <a:custGeom>
                  <a:avLst/>
                  <a:gdLst>
                    <a:gd name="connsiteX0" fmla="*/ 0 w 1872208"/>
                    <a:gd name="connsiteY0" fmla="*/ 0 h 774736"/>
                    <a:gd name="connsiteX1" fmla="*/ 791698 w 1872208"/>
                    <a:gd name="connsiteY1" fmla="*/ 0 h 774736"/>
                    <a:gd name="connsiteX2" fmla="*/ 936104 w 1872208"/>
                    <a:gd name="connsiteY2" fmla="*/ 248976 h 774736"/>
                    <a:gd name="connsiteX3" fmla="*/ 1080510 w 1872208"/>
                    <a:gd name="connsiteY3" fmla="*/ 0 h 774736"/>
                    <a:gd name="connsiteX4" fmla="*/ 1872208 w 1872208"/>
                    <a:gd name="connsiteY4" fmla="*/ 0 h 774736"/>
                    <a:gd name="connsiteX5" fmla="*/ 1497767 w 1872208"/>
                    <a:gd name="connsiteY5" fmla="*/ 774736 h 774736"/>
                    <a:gd name="connsiteX6" fmla="*/ 374442 w 1872208"/>
                    <a:gd name="connsiteY6" fmla="*/ 774736 h 77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2208" h="774736">
                      <a:moveTo>
                        <a:pt x="0" y="0"/>
                      </a:moveTo>
                      <a:lnTo>
                        <a:pt x="791698" y="0"/>
                      </a:lnTo>
                      <a:lnTo>
                        <a:pt x="936104" y="248976"/>
                      </a:lnTo>
                      <a:lnTo>
                        <a:pt x="1080510" y="0"/>
                      </a:lnTo>
                      <a:lnTo>
                        <a:pt x="1872208" y="0"/>
                      </a:lnTo>
                      <a:lnTo>
                        <a:pt x="1497767" y="774736"/>
                      </a:lnTo>
                      <a:lnTo>
                        <a:pt x="374442" y="77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altLang="zh-TW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文字方塊 71"/>
                    <p:cNvSpPr txBox="1"/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±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72" name="文字方塊 7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68" name="直線接點 67"/>
              <p:cNvCxnSpPr/>
              <p:nvPr/>
            </p:nvCxnSpPr>
            <p:spPr bwMode="auto">
              <a:xfrm flipH="1">
                <a:off x="5647909" y="1845333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直線接點 68"/>
              <p:cNvCxnSpPr/>
              <p:nvPr/>
            </p:nvCxnSpPr>
            <p:spPr bwMode="auto">
              <a:xfrm flipH="1">
                <a:off x="6012160" y="1854859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直線接點 69"/>
              <p:cNvCxnSpPr/>
              <p:nvPr/>
            </p:nvCxnSpPr>
            <p:spPr bwMode="auto">
              <a:xfrm flipH="1">
                <a:off x="5840360" y="2311478"/>
                <a:ext cx="367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73" name="直線接點 72"/>
            <p:cNvCxnSpPr/>
            <p:nvPr/>
          </p:nvCxnSpPr>
          <p:spPr bwMode="auto">
            <a:xfrm>
              <a:off x="3880718" y="3161600"/>
              <a:ext cx="583324" cy="15650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5" name="直線接點 74"/>
            <p:cNvCxnSpPr/>
            <p:nvPr/>
          </p:nvCxnSpPr>
          <p:spPr bwMode="auto">
            <a:xfrm flipH="1">
              <a:off x="4821480" y="3161600"/>
              <a:ext cx="541070" cy="16811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5" name="矩形 84"/>
            <p:cNvSpPr/>
            <p:nvPr/>
          </p:nvSpPr>
          <p:spPr bwMode="auto">
            <a:xfrm>
              <a:off x="4035582" y="3938416"/>
              <a:ext cx="123163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86" name="直線接點 85"/>
            <p:cNvCxnSpPr/>
            <p:nvPr/>
          </p:nvCxnSpPr>
          <p:spPr bwMode="auto">
            <a:xfrm flipH="1">
              <a:off x="4652808" y="4080204"/>
              <a:ext cx="244" cy="4449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7" name="矩形 86"/>
            <p:cNvSpPr/>
            <p:nvPr/>
          </p:nvSpPr>
          <p:spPr bwMode="auto">
            <a:xfrm>
              <a:off x="4648067" y="2870655"/>
              <a:ext cx="11437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88" name="矩形 87"/>
            <p:cNvSpPr/>
            <p:nvPr/>
          </p:nvSpPr>
          <p:spPr bwMode="auto">
            <a:xfrm>
              <a:off x="3126048" y="2870655"/>
              <a:ext cx="11437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89" name="矩形 88"/>
            <p:cNvSpPr/>
            <p:nvPr/>
          </p:nvSpPr>
          <p:spPr bwMode="auto">
            <a:xfrm>
              <a:off x="3918369" y="3938416"/>
              <a:ext cx="11437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3803288" y="3938416"/>
              <a:ext cx="114374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91" name="群組 90"/>
            <p:cNvGrpSpPr/>
            <p:nvPr/>
          </p:nvGrpSpPr>
          <p:grpSpPr>
            <a:xfrm>
              <a:off x="4470551" y="4383772"/>
              <a:ext cx="734623" cy="600635"/>
              <a:chOff x="5464828" y="1854859"/>
              <a:chExt cx="734623" cy="600635"/>
            </a:xfrm>
          </p:grpSpPr>
          <p:grpSp>
            <p:nvGrpSpPr>
              <p:cNvPr id="92" name="群組 91"/>
              <p:cNvGrpSpPr/>
              <p:nvPr/>
            </p:nvGrpSpPr>
            <p:grpSpPr>
              <a:xfrm>
                <a:off x="5464828" y="1996195"/>
                <a:ext cx="734623" cy="369332"/>
                <a:chOff x="5004048" y="4365104"/>
                <a:chExt cx="734623" cy="369332"/>
              </a:xfrm>
            </p:grpSpPr>
            <p:sp>
              <p:nvSpPr>
                <p:cNvPr id="96" name="手繪多邊形 95"/>
                <p:cNvSpPr/>
                <p:nvPr/>
              </p:nvSpPr>
              <p:spPr bwMode="auto">
                <a:xfrm>
                  <a:off x="5004048" y="4365104"/>
                  <a:ext cx="734623" cy="321118"/>
                </a:xfrm>
                <a:custGeom>
                  <a:avLst/>
                  <a:gdLst>
                    <a:gd name="connsiteX0" fmla="*/ 0 w 1872208"/>
                    <a:gd name="connsiteY0" fmla="*/ 0 h 774736"/>
                    <a:gd name="connsiteX1" fmla="*/ 791698 w 1872208"/>
                    <a:gd name="connsiteY1" fmla="*/ 0 h 774736"/>
                    <a:gd name="connsiteX2" fmla="*/ 936104 w 1872208"/>
                    <a:gd name="connsiteY2" fmla="*/ 248976 h 774736"/>
                    <a:gd name="connsiteX3" fmla="*/ 1080510 w 1872208"/>
                    <a:gd name="connsiteY3" fmla="*/ 0 h 774736"/>
                    <a:gd name="connsiteX4" fmla="*/ 1872208 w 1872208"/>
                    <a:gd name="connsiteY4" fmla="*/ 0 h 774736"/>
                    <a:gd name="connsiteX5" fmla="*/ 1497767 w 1872208"/>
                    <a:gd name="connsiteY5" fmla="*/ 774736 h 774736"/>
                    <a:gd name="connsiteX6" fmla="*/ 374442 w 1872208"/>
                    <a:gd name="connsiteY6" fmla="*/ 774736 h 77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2208" h="774736">
                      <a:moveTo>
                        <a:pt x="0" y="0"/>
                      </a:moveTo>
                      <a:lnTo>
                        <a:pt x="791698" y="0"/>
                      </a:lnTo>
                      <a:lnTo>
                        <a:pt x="936104" y="248976"/>
                      </a:lnTo>
                      <a:lnTo>
                        <a:pt x="1080510" y="0"/>
                      </a:lnTo>
                      <a:lnTo>
                        <a:pt x="1872208" y="0"/>
                      </a:lnTo>
                      <a:lnTo>
                        <a:pt x="1497767" y="774736"/>
                      </a:lnTo>
                      <a:lnTo>
                        <a:pt x="374442" y="77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altLang="zh-TW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7" name="文字方塊 96"/>
                    <p:cNvSpPr txBox="1"/>
                    <p:nvPr/>
                  </p:nvSpPr>
                  <p:spPr>
                    <a:xfrm>
                      <a:off x="5118790" y="4365104"/>
                      <a:ext cx="57323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𝐻𝐴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97" name="文字方塊 9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18790" y="4365104"/>
                      <a:ext cx="57323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4" name="直線接點 93"/>
              <p:cNvCxnSpPr/>
              <p:nvPr/>
            </p:nvCxnSpPr>
            <p:spPr bwMode="auto">
              <a:xfrm flipH="1">
                <a:off x="6012160" y="1854859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直線接點 94"/>
              <p:cNvCxnSpPr/>
              <p:nvPr/>
            </p:nvCxnSpPr>
            <p:spPr bwMode="auto">
              <a:xfrm flipH="1">
                <a:off x="5840360" y="2311478"/>
                <a:ext cx="367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03" name="直線接點 102"/>
            <p:cNvCxnSpPr/>
            <p:nvPr/>
          </p:nvCxnSpPr>
          <p:spPr bwMode="auto">
            <a:xfrm flipH="1">
              <a:off x="3974863" y="4080204"/>
              <a:ext cx="138" cy="18564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07" name="直線接點 4106"/>
            <p:cNvCxnSpPr/>
            <p:nvPr/>
          </p:nvCxnSpPr>
          <p:spPr bwMode="auto">
            <a:xfrm flipV="1">
              <a:off x="4251633" y="4383772"/>
              <a:ext cx="762890" cy="58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2" name="直線接點 4111"/>
            <p:cNvCxnSpPr/>
            <p:nvPr/>
          </p:nvCxnSpPr>
          <p:spPr bwMode="auto">
            <a:xfrm>
              <a:off x="4251633" y="4389655"/>
              <a:ext cx="0" cy="36076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4" name="直線接點 4113"/>
            <p:cNvCxnSpPr/>
            <p:nvPr/>
          </p:nvCxnSpPr>
          <p:spPr bwMode="auto">
            <a:xfrm flipH="1">
              <a:off x="3909843" y="4753085"/>
              <a:ext cx="345347" cy="6687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16" name="直線接點 4115"/>
            <p:cNvCxnSpPr>
              <a:endCxn id="21" idx="6"/>
            </p:cNvCxnSpPr>
            <p:nvPr/>
          </p:nvCxnSpPr>
          <p:spPr bwMode="auto">
            <a:xfrm flipH="1" flipV="1">
              <a:off x="3914793" y="4529490"/>
              <a:ext cx="2869" cy="22093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20" name="手繪多邊形 4119"/>
            <p:cNvSpPr/>
            <p:nvPr/>
          </p:nvSpPr>
          <p:spPr bwMode="auto">
            <a:xfrm>
              <a:off x="3294068" y="4155721"/>
              <a:ext cx="550643" cy="116803"/>
            </a:xfrm>
            <a:custGeom>
              <a:avLst/>
              <a:gdLst>
                <a:gd name="connsiteX0" fmla="*/ 0 w 550643"/>
                <a:gd name="connsiteY0" fmla="*/ 0 h 116803"/>
                <a:gd name="connsiteX1" fmla="*/ 550643 w 550643"/>
                <a:gd name="connsiteY1" fmla="*/ 0 h 116803"/>
                <a:gd name="connsiteX2" fmla="*/ 550643 w 550643"/>
                <a:gd name="connsiteY2" fmla="*/ 116803 h 116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0643" h="116803">
                  <a:moveTo>
                    <a:pt x="0" y="0"/>
                  </a:moveTo>
                  <a:lnTo>
                    <a:pt x="550643" y="0"/>
                  </a:lnTo>
                  <a:lnTo>
                    <a:pt x="550643" y="116803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2396979" y="5133160"/>
              <a:ext cx="1231634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77" name="直線接點 76"/>
            <p:cNvCxnSpPr/>
            <p:nvPr/>
          </p:nvCxnSpPr>
          <p:spPr bwMode="auto">
            <a:xfrm flipH="1">
              <a:off x="3013961" y="5274948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8" name="等腰三角形 77"/>
            <p:cNvSpPr/>
            <p:nvPr/>
          </p:nvSpPr>
          <p:spPr bwMode="auto">
            <a:xfrm rot="5400000">
              <a:off x="2405645" y="5155660"/>
              <a:ext cx="72008" cy="96037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2" name="群組 1"/>
            <p:cNvGrpSpPr/>
            <p:nvPr/>
          </p:nvGrpSpPr>
          <p:grpSpPr>
            <a:xfrm>
              <a:off x="4857241" y="5133160"/>
              <a:ext cx="1309886" cy="285804"/>
              <a:chOff x="3944641" y="4849854"/>
              <a:chExt cx="1309886" cy="285804"/>
            </a:xfrm>
          </p:grpSpPr>
          <p:sp>
            <p:nvSpPr>
              <p:cNvPr id="98" name="矩形 97"/>
              <p:cNvSpPr/>
              <p:nvPr/>
            </p:nvSpPr>
            <p:spPr bwMode="auto">
              <a:xfrm>
                <a:off x="4022893" y="4849854"/>
                <a:ext cx="1231634" cy="144016"/>
              </a:xfrm>
              <a:prstGeom prst="rect">
                <a:avLst/>
              </a:prstGeom>
              <a:solidFill>
                <a:srgbClr val="FF99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99" name="直線接點 98"/>
              <p:cNvCxnSpPr/>
              <p:nvPr/>
            </p:nvCxnSpPr>
            <p:spPr bwMode="auto">
              <a:xfrm flipH="1">
                <a:off x="4639875" y="4991642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21" name="等腰三角形 4120"/>
              <p:cNvSpPr/>
              <p:nvPr/>
            </p:nvSpPr>
            <p:spPr bwMode="auto">
              <a:xfrm rot="5400000">
                <a:off x="4031559" y="4872354"/>
                <a:ext cx="72008" cy="96037"/>
              </a:xfrm>
              <a:prstGeom prst="triangl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79" name="橢圓 78"/>
              <p:cNvSpPr/>
              <p:nvPr/>
            </p:nvSpPr>
            <p:spPr bwMode="auto">
              <a:xfrm>
                <a:off x="3944641" y="4883613"/>
                <a:ext cx="70949" cy="7235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cxnSp>
          <p:nvCxnSpPr>
            <p:cNvPr id="81" name="直線接點 80"/>
            <p:cNvCxnSpPr/>
            <p:nvPr/>
          </p:nvCxnSpPr>
          <p:spPr bwMode="auto">
            <a:xfrm flipH="1">
              <a:off x="3013961" y="4984407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直線接點 81"/>
            <p:cNvCxnSpPr/>
            <p:nvPr/>
          </p:nvCxnSpPr>
          <p:spPr bwMode="auto">
            <a:xfrm flipH="1">
              <a:off x="5550822" y="4984407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直線接點 82"/>
            <p:cNvCxnSpPr/>
            <p:nvPr/>
          </p:nvCxnSpPr>
          <p:spPr bwMode="auto">
            <a:xfrm flipH="1">
              <a:off x="3012796" y="4984407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直線接點 83"/>
            <p:cNvCxnSpPr/>
            <p:nvPr/>
          </p:nvCxnSpPr>
          <p:spPr bwMode="auto">
            <a:xfrm flipH="1">
              <a:off x="3012796" y="4978556"/>
              <a:ext cx="2541433" cy="11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9" name="群組 8"/>
            <p:cNvGrpSpPr/>
            <p:nvPr/>
          </p:nvGrpSpPr>
          <p:grpSpPr>
            <a:xfrm>
              <a:off x="5906470" y="3789017"/>
              <a:ext cx="320664" cy="144016"/>
              <a:chOff x="6444208" y="3381001"/>
              <a:chExt cx="320664" cy="144016"/>
            </a:xfrm>
          </p:grpSpPr>
          <p:sp>
            <p:nvSpPr>
              <p:cNvPr id="6" name="矩形 5"/>
              <p:cNvSpPr/>
              <p:nvPr/>
            </p:nvSpPr>
            <p:spPr bwMode="auto">
              <a:xfrm>
                <a:off x="6444208" y="3381001"/>
                <a:ext cx="320664" cy="144016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cxnSp>
            <p:nvCxnSpPr>
              <p:cNvPr id="8" name="直線單箭頭接點 7"/>
              <p:cNvCxnSpPr/>
              <p:nvPr/>
            </p:nvCxnSpPr>
            <p:spPr bwMode="auto">
              <a:xfrm flipH="1">
                <a:off x="6516216" y="3462908"/>
                <a:ext cx="177924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stealth"/>
              </a:ln>
              <a:effectLst/>
            </p:spPr>
          </p:cxnSp>
        </p:grpSp>
        <p:cxnSp>
          <p:nvCxnSpPr>
            <p:cNvPr id="112" name="直線接點 111"/>
            <p:cNvCxnSpPr/>
            <p:nvPr/>
          </p:nvCxnSpPr>
          <p:spPr bwMode="auto">
            <a:xfrm flipH="1" flipV="1">
              <a:off x="5362550" y="3158698"/>
              <a:ext cx="704252" cy="48637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3" name="直線接點 112"/>
            <p:cNvCxnSpPr/>
            <p:nvPr/>
          </p:nvCxnSpPr>
          <p:spPr bwMode="auto">
            <a:xfrm flipH="1">
              <a:off x="6066314" y="3641097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4" name="矩形 113"/>
            <p:cNvSpPr/>
            <p:nvPr/>
          </p:nvSpPr>
          <p:spPr bwMode="auto">
            <a:xfrm>
              <a:off x="6938688" y="5133160"/>
              <a:ext cx="1231634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115" name="直線接點 114"/>
            <p:cNvCxnSpPr/>
            <p:nvPr/>
          </p:nvCxnSpPr>
          <p:spPr bwMode="auto">
            <a:xfrm flipH="1">
              <a:off x="7555670" y="5274948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6" name="等腰三角形 115"/>
            <p:cNvSpPr/>
            <p:nvPr/>
          </p:nvSpPr>
          <p:spPr bwMode="auto">
            <a:xfrm rot="5400000">
              <a:off x="6947354" y="5155660"/>
              <a:ext cx="72008" cy="96037"/>
            </a:xfrm>
            <a:prstGeom prst="triangl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117" name="直線接點 116"/>
            <p:cNvCxnSpPr/>
            <p:nvPr/>
          </p:nvCxnSpPr>
          <p:spPr bwMode="auto">
            <a:xfrm flipH="1">
              <a:off x="7555670" y="4984407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接點 117"/>
            <p:cNvCxnSpPr/>
            <p:nvPr/>
          </p:nvCxnSpPr>
          <p:spPr bwMode="auto">
            <a:xfrm>
              <a:off x="7554505" y="2286557"/>
              <a:ext cx="0" cy="2841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直線接點 118"/>
            <p:cNvCxnSpPr/>
            <p:nvPr/>
          </p:nvCxnSpPr>
          <p:spPr bwMode="auto">
            <a:xfrm>
              <a:off x="6481223" y="2108532"/>
              <a:ext cx="1073282" cy="18894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線接點 18"/>
            <p:cNvCxnSpPr/>
            <p:nvPr/>
          </p:nvCxnSpPr>
          <p:spPr bwMode="auto">
            <a:xfrm flipH="1">
              <a:off x="2194686" y="3658400"/>
              <a:ext cx="216024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直線接點 119"/>
            <p:cNvCxnSpPr/>
            <p:nvPr/>
          </p:nvCxnSpPr>
          <p:spPr bwMode="auto">
            <a:xfrm flipH="1">
              <a:off x="4634338" y="1676776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4471384" y="1316736"/>
                  <a:ext cx="4166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71384" y="1316736"/>
                  <a:ext cx="416653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文字方塊 126"/>
                <p:cNvSpPr txBox="1"/>
                <p:nvPr/>
              </p:nvSpPr>
              <p:spPr>
                <a:xfrm>
                  <a:off x="2583968" y="5391689"/>
                  <a:ext cx="1044645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27" name="文字方塊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968" y="5391689"/>
                  <a:ext cx="1044645" cy="41197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文字方塊 127"/>
                <p:cNvSpPr txBox="1"/>
                <p:nvPr/>
              </p:nvSpPr>
              <p:spPr>
                <a:xfrm>
                  <a:off x="5116373" y="5391689"/>
                  <a:ext cx="1044645" cy="413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28" name="文字方塊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6373" y="5391689"/>
                  <a:ext cx="1044645" cy="41351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文字方塊 129"/>
                <p:cNvSpPr txBox="1"/>
                <p:nvPr/>
              </p:nvSpPr>
              <p:spPr>
                <a:xfrm>
                  <a:off x="7154811" y="5391689"/>
                  <a:ext cx="799386" cy="4119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TW" sz="20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0" name="文字方塊 1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4811" y="5391689"/>
                  <a:ext cx="799386" cy="41197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文字方塊 132"/>
                <p:cNvSpPr txBox="1"/>
                <p:nvPr/>
              </p:nvSpPr>
              <p:spPr>
                <a:xfrm>
                  <a:off x="1896935" y="4946846"/>
                  <a:ext cx="4450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3" name="文字方塊 1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96935" y="4946846"/>
                  <a:ext cx="445057" cy="40011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4110"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7" name="文字方塊 136"/>
                <p:cNvSpPr txBox="1"/>
                <p:nvPr/>
              </p:nvSpPr>
              <p:spPr>
                <a:xfrm>
                  <a:off x="2955424" y="3882935"/>
                  <a:ext cx="4450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7" name="文字方塊 1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5424" y="3882935"/>
                  <a:ext cx="445057" cy="40011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4110"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文字方塊 137"/>
                <p:cNvSpPr txBox="1"/>
                <p:nvPr/>
              </p:nvSpPr>
              <p:spPr>
                <a:xfrm>
                  <a:off x="1869907" y="3409801"/>
                  <a:ext cx="44505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8" name="文字方塊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9907" y="3409801"/>
                  <a:ext cx="445057" cy="40011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110" b="-1515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63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99443" y="188640"/>
            <a:ext cx="7793037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1196752"/>
            <a:ext cx="9001125" cy="532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Significance</a:t>
            </a:r>
            <a:r>
              <a:rPr kumimoji="1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</a:t>
            </a:r>
            <a:r>
              <a:rPr kumimoji="1" lang="en-US" altLang="zh-TW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Neural</a:t>
            </a:r>
            <a:r>
              <a:rPr kumimoji="1" lang="en-US" altLang="zh-TW" sz="3200" b="1" i="0" u="none" strike="noStrike" kern="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Network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2" charset="2"/>
              <a:buChar char="n"/>
              <a:tabLst/>
              <a:defRPr/>
            </a:pPr>
            <a:r>
              <a:rPr lang="en-US" altLang="zh-TW" sz="3200" b="1" i="0" kern="0" dirty="0" smtClean="0">
                <a:solidFill>
                  <a:srgbClr val="0000FF"/>
                </a:solidFill>
                <a:latin typeface="+mn-lt"/>
                <a:ea typeface="+mn-ea"/>
              </a:rPr>
              <a:t>PFLOPS Computation</a:t>
            </a:r>
          </a:p>
          <a:p>
            <a:pPr marL="914400" lvl="1" indent="-457200" algn="l">
              <a:spcBef>
                <a:spcPts val="600"/>
              </a:spcBef>
              <a:buClr>
                <a:srgbClr val="660033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800" b="1" i="0" kern="0" dirty="0" smtClean="0">
                <a:solidFill>
                  <a:srgbClr val="660033"/>
                </a:solidFill>
                <a:latin typeface="+mn-lt"/>
                <a:ea typeface="+mn-ea"/>
              </a:rPr>
              <a:t>Acceleration</a:t>
            </a:r>
          </a:p>
          <a:p>
            <a:pPr marL="914400" lvl="1" indent="-457200" algn="l">
              <a:spcBef>
                <a:spcPts val="600"/>
              </a:spcBef>
              <a:buClr>
                <a:srgbClr val="660033"/>
              </a:buClr>
              <a:buFont typeface="Wingdings" panose="05000000000000000000" pitchFamily="2" charset="2"/>
              <a:buChar char="Ø"/>
              <a:defRPr/>
            </a:pPr>
            <a:r>
              <a:rPr lang="en-US" altLang="zh-TW" sz="2800" b="1" i="0" kern="0" dirty="0" smtClean="0">
                <a:solidFill>
                  <a:srgbClr val="660033"/>
                </a:solidFill>
                <a:latin typeface="+mn-lt"/>
                <a:ea typeface="+mn-ea"/>
              </a:rPr>
              <a:t>Reliability</a:t>
            </a:r>
            <a:endParaRPr lang="en-US" altLang="zh-TW" sz="2800" b="1" i="0" kern="0" dirty="0">
              <a:solidFill>
                <a:srgbClr val="660033"/>
              </a:solidFill>
              <a:latin typeface="+mn-lt"/>
              <a:ea typeface="+mn-ea"/>
            </a:endParaRPr>
          </a:p>
        </p:txBody>
      </p:sp>
      <p:pic>
        <p:nvPicPr>
          <p:cNvPr id="5125" name="Picture 5" descr="ãartificial neural networkãçåçæå°çµæ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79" y="3429000"/>
            <a:ext cx="5522615" cy="2916183"/>
          </a:xfrm>
          <a:prstGeom prst="rect">
            <a:avLst/>
          </a:prstGeom>
          <a:noFill/>
        </p:spPr>
      </p:pic>
      <p:grpSp>
        <p:nvGrpSpPr>
          <p:cNvPr id="15" name="群組 14"/>
          <p:cNvGrpSpPr/>
          <p:nvPr/>
        </p:nvGrpSpPr>
        <p:grpSpPr>
          <a:xfrm>
            <a:off x="5716822" y="2492896"/>
            <a:ext cx="3103650" cy="3384376"/>
            <a:chOff x="5716822" y="2996952"/>
            <a:chExt cx="3103650" cy="3384376"/>
          </a:xfrm>
        </p:grpSpPr>
        <p:sp>
          <p:nvSpPr>
            <p:cNvPr id="8" name="矩形 7"/>
            <p:cNvSpPr/>
            <p:nvPr/>
          </p:nvSpPr>
          <p:spPr bwMode="auto">
            <a:xfrm>
              <a:off x="6084168" y="2996952"/>
              <a:ext cx="2736304" cy="30243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6012160" y="3068960"/>
              <a:ext cx="2736304" cy="30243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5940152" y="3140968"/>
              <a:ext cx="2736304" cy="30243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3" name="矩形 12"/>
            <p:cNvSpPr/>
            <p:nvPr/>
          </p:nvSpPr>
          <p:spPr bwMode="auto">
            <a:xfrm>
              <a:off x="5868144" y="3212976"/>
              <a:ext cx="2736304" cy="30243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5796136" y="3284984"/>
              <a:ext cx="2736304" cy="3024336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9" name="群組 8"/>
            <p:cNvGrpSpPr/>
            <p:nvPr/>
          </p:nvGrpSpPr>
          <p:grpSpPr>
            <a:xfrm>
              <a:off x="5716822" y="3382466"/>
              <a:ext cx="2743610" cy="2998862"/>
              <a:chOff x="3059832" y="3068960"/>
              <a:chExt cx="2743610" cy="2998862"/>
            </a:xfrm>
          </p:grpSpPr>
          <p:pic>
            <p:nvPicPr>
              <p:cNvPr id="5127" name="Picture 7" descr="ãFMA fused multiply addãçåçæå°çµæ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59832" y="3068960"/>
                <a:ext cx="2743610" cy="2998862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</p:pic>
          <p:sp>
            <p:nvSpPr>
              <p:cNvPr id="6" name="文字方塊 5"/>
              <p:cNvSpPr txBox="1"/>
              <p:nvPr/>
            </p:nvSpPr>
            <p:spPr>
              <a:xfrm>
                <a:off x="3275856" y="5589240"/>
                <a:ext cx="23169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altLang="zh-TW" dirty="0" smtClean="0">
                    <a:solidFill>
                      <a:srgbClr val="0000FF"/>
                    </a:solidFill>
                  </a:rPr>
                  <a:t>Fused Multiply-Adder</a:t>
                </a:r>
                <a:endParaRPr lang="zh-TW" altLang="en-US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5580112" y="1844824"/>
            <a:ext cx="3312368" cy="4176464"/>
            <a:chOff x="5580112" y="1844824"/>
            <a:chExt cx="3312368" cy="4176464"/>
          </a:xfrm>
        </p:grpSpPr>
        <p:sp>
          <p:nvSpPr>
            <p:cNvPr id="16" name="矩形 15"/>
            <p:cNvSpPr/>
            <p:nvPr/>
          </p:nvSpPr>
          <p:spPr bwMode="auto">
            <a:xfrm>
              <a:off x="5580112" y="1844824"/>
              <a:ext cx="3312368" cy="4176464"/>
            </a:xfrm>
            <a:prstGeom prst="rect">
              <a:avLst/>
            </a:prstGeom>
            <a:noFill/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733278" y="1988840"/>
              <a:ext cx="3127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i="0" dirty="0" smtClean="0">
                  <a:solidFill>
                    <a:srgbClr val="0000FF"/>
                  </a:solidFill>
                </a:rPr>
                <a:t>GPU or Vector Processors</a:t>
              </a:r>
              <a:endParaRPr lang="zh-TW" altLang="en-US" b="1" i="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58999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Proposed RBC for 4-Reidue System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(3)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4100" name="群組 4099"/>
          <p:cNvGrpSpPr/>
          <p:nvPr/>
        </p:nvGrpSpPr>
        <p:grpSpPr>
          <a:xfrm>
            <a:off x="562510" y="1308854"/>
            <a:ext cx="7727421" cy="5392419"/>
            <a:chOff x="31383" y="1103216"/>
            <a:chExt cx="7727421" cy="5392419"/>
          </a:xfrm>
        </p:grpSpPr>
        <p:grpSp>
          <p:nvGrpSpPr>
            <p:cNvPr id="39" name="群組 38"/>
            <p:cNvGrpSpPr/>
            <p:nvPr/>
          </p:nvGrpSpPr>
          <p:grpSpPr>
            <a:xfrm>
              <a:off x="3536042" y="2898234"/>
              <a:ext cx="734623" cy="614924"/>
              <a:chOff x="5464828" y="1840570"/>
              <a:chExt cx="734623" cy="614924"/>
            </a:xfrm>
          </p:grpSpPr>
          <p:grpSp>
            <p:nvGrpSpPr>
              <p:cNvPr id="27" name="群組 26"/>
              <p:cNvGrpSpPr/>
              <p:nvPr/>
            </p:nvGrpSpPr>
            <p:grpSpPr>
              <a:xfrm>
                <a:off x="5464828" y="1996195"/>
                <a:ext cx="734623" cy="369332"/>
                <a:chOff x="5004048" y="4365104"/>
                <a:chExt cx="734623" cy="369332"/>
              </a:xfrm>
            </p:grpSpPr>
            <p:sp>
              <p:nvSpPr>
                <p:cNvPr id="32" name="手繪多邊形 31"/>
                <p:cNvSpPr/>
                <p:nvPr/>
              </p:nvSpPr>
              <p:spPr bwMode="auto">
                <a:xfrm>
                  <a:off x="5004048" y="4365104"/>
                  <a:ext cx="734623" cy="321118"/>
                </a:xfrm>
                <a:custGeom>
                  <a:avLst/>
                  <a:gdLst>
                    <a:gd name="connsiteX0" fmla="*/ 0 w 1872208"/>
                    <a:gd name="connsiteY0" fmla="*/ 0 h 774736"/>
                    <a:gd name="connsiteX1" fmla="*/ 791698 w 1872208"/>
                    <a:gd name="connsiteY1" fmla="*/ 0 h 774736"/>
                    <a:gd name="connsiteX2" fmla="*/ 936104 w 1872208"/>
                    <a:gd name="connsiteY2" fmla="*/ 248976 h 774736"/>
                    <a:gd name="connsiteX3" fmla="*/ 1080510 w 1872208"/>
                    <a:gd name="connsiteY3" fmla="*/ 0 h 774736"/>
                    <a:gd name="connsiteX4" fmla="*/ 1872208 w 1872208"/>
                    <a:gd name="connsiteY4" fmla="*/ 0 h 774736"/>
                    <a:gd name="connsiteX5" fmla="*/ 1497767 w 1872208"/>
                    <a:gd name="connsiteY5" fmla="*/ 774736 h 774736"/>
                    <a:gd name="connsiteX6" fmla="*/ 374442 w 1872208"/>
                    <a:gd name="connsiteY6" fmla="*/ 774736 h 77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2208" h="774736">
                      <a:moveTo>
                        <a:pt x="0" y="0"/>
                      </a:moveTo>
                      <a:lnTo>
                        <a:pt x="791698" y="0"/>
                      </a:lnTo>
                      <a:lnTo>
                        <a:pt x="936104" y="248976"/>
                      </a:lnTo>
                      <a:lnTo>
                        <a:pt x="1080510" y="0"/>
                      </a:lnTo>
                      <a:lnTo>
                        <a:pt x="1872208" y="0"/>
                      </a:lnTo>
                      <a:lnTo>
                        <a:pt x="1497767" y="774736"/>
                      </a:lnTo>
                      <a:lnTo>
                        <a:pt x="374442" y="77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altLang="zh-TW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文字方塊 25"/>
                    <p:cNvSpPr txBox="1"/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6" name="文字方塊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43" name="直線接點 42"/>
              <p:cNvCxnSpPr/>
              <p:nvPr/>
            </p:nvCxnSpPr>
            <p:spPr bwMode="auto">
              <a:xfrm flipH="1">
                <a:off x="5647909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直線接點 43"/>
              <p:cNvCxnSpPr/>
              <p:nvPr/>
            </p:nvCxnSpPr>
            <p:spPr bwMode="auto">
              <a:xfrm flipH="1">
                <a:off x="6012160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直線接點 44"/>
              <p:cNvCxnSpPr/>
              <p:nvPr/>
            </p:nvCxnSpPr>
            <p:spPr bwMode="auto">
              <a:xfrm flipH="1">
                <a:off x="5840360" y="2311478"/>
                <a:ext cx="367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字方塊 28"/>
                <p:cNvSpPr txBox="1"/>
                <p:nvPr/>
              </p:nvSpPr>
              <p:spPr>
                <a:xfrm>
                  <a:off x="3538695" y="5805264"/>
                  <a:ext cx="4166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9" name="文字方塊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695" y="5805264"/>
                  <a:ext cx="416653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群組 2"/>
            <p:cNvGrpSpPr/>
            <p:nvPr/>
          </p:nvGrpSpPr>
          <p:grpSpPr>
            <a:xfrm>
              <a:off x="1556634" y="1103216"/>
              <a:ext cx="6202170" cy="413575"/>
              <a:chOff x="1874657" y="5391689"/>
              <a:chExt cx="6202170" cy="4135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文字方塊 126"/>
                  <p:cNvSpPr txBox="1"/>
                  <p:nvPr/>
                </p:nvSpPr>
                <p:spPr>
                  <a:xfrm>
                    <a:off x="1874657" y="5391689"/>
                    <a:ext cx="1044645" cy="4119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27" name="文字方塊 1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74657" y="5391689"/>
                    <a:ext cx="1044645" cy="41197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447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8" name="文字方塊 127"/>
                  <p:cNvSpPr txBox="1"/>
                  <p:nvPr/>
                </p:nvSpPr>
                <p:spPr>
                  <a:xfrm>
                    <a:off x="3626659" y="5391689"/>
                    <a:ext cx="1044645" cy="41351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28" name="文字方塊 1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6659" y="5391689"/>
                    <a:ext cx="1044645" cy="413511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294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文字方塊 128"/>
                  <p:cNvSpPr txBox="1"/>
                  <p:nvPr/>
                </p:nvSpPr>
                <p:spPr>
                  <a:xfrm>
                    <a:off x="5371987" y="5391689"/>
                    <a:ext cx="799386" cy="4119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29" name="文字方塊 1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1987" y="5391689"/>
                    <a:ext cx="799386" cy="41197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4478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0" name="文字方塊 129"/>
                  <p:cNvSpPr txBox="1"/>
                  <p:nvPr/>
                </p:nvSpPr>
                <p:spPr>
                  <a:xfrm>
                    <a:off x="7032182" y="5391689"/>
                    <a:ext cx="1044645" cy="41357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+3</m:t>
                              </m:r>
                            </m:sub>
                          </m:sSub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30" name="文字方塊 1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2182" y="5391689"/>
                    <a:ext cx="1044645" cy="413575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2941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群組 6"/>
            <p:cNvGrpSpPr/>
            <p:nvPr/>
          </p:nvGrpSpPr>
          <p:grpSpPr>
            <a:xfrm>
              <a:off x="1770491" y="1516791"/>
              <a:ext cx="1368799" cy="1118129"/>
              <a:chOff x="453001" y="1815531"/>
              <a:chExt cx="1368799" cy="1118129"/>
            </a:xfrm>
          </p:grpSpPr>
          <p:grpSp>
            <p:nvGrpSpPr>
              <p:cNvPr id="48" name="群組 47"/>
              <p:cNvGrpSpPr/>
              <p:nvPr/>
            </p:nvGrpSpPr>
            <p:grpSpPr>
              <a:xfrm>
                <a:off x="453001" y="1815531"/>
                <a:ext cx="734623" cy="1118129"/>
                <a:chOff x="5464828" y="1337365"/>
                <a:chExt cx="734623" cy="1118129"/>
              </a:xfrm>
            </p:grpSpPr>
            <p:grpSp>
              <p:nvGrpSpPr>
                <p:cNvPr id="49" name="群組 48"/>
                <p:cNvGrpSpPr/>
                <p:nvPr/>
              </p:nvGrpSpPr>
              <p:grpSpPr>
                <a:xfrm>
                  <a:off x="5464828" y="1996195"/>
                  <a:ext cx="734623" cy="369332"/>
                  <a:chOff x="5004048" y="4365104"/>
                  <a:chExt cx="734623" cy="369332"/>
                </a:xfrm>
              </p:grpSpPr>
              <p:sp>
                <p:nvSpPr>
                  <p:cNvPr id="53" name="手繪多邊形 52"/>
                  <p:cNvSpPr/>
                  <p:nvPr/>
                </p:nvSpPr>
                <p:spPr bwMode="auto">
                  <a:xfrm>
                    <a:off x="5004048" y="4365104"/>
                    <a:ext cx="734623" cy="321118"/>
                  </a:xfrm>
                  <a:custGeom>
                    <a:avLst/>
                    <a:gdLst>
                      <a:gd name="connsiteX0" fmla="*/ 0 w 1872208"/>
                      <a:gd name="connsiteY0" fmla="*/ 0 h 774736"/>
                      <a:gd name="connsiteX1" fmla="*/ 791698 w 1872208"/>
                      <a:gd name="connsiteY1" fmla="*/ 0 h 774736"/>
                      <a:gd name="connsiteX2" fmla="*/ 936104 w 1872208"/>
                      <a:gd name="connsiteY2" fmla="*/ 248976 h 774736"/>
                      <a:gd name="connsiteX3" fmla="*/ 1080510 w 1872208"/>
                      <a:gd name="connsiteY3" fmla="*/ 0 h 774736"/>
                      <a:gd name="connsiteX4" fmla="*/ 1872208 w 1872208"/>
                      <a:gd name="connsiteY4" fmla="*/ 0 h 774736"/>
                      <a:gd name="connsiteX5" fmla="*/ 1497767 w 1872208"/>
                      <a:gd name="connsiteY5" fmla="*/ 774736 h 774736"/>
                      <a:gd name="connsiteX6" fmla="*/ 374442 w 1872208"/>
                      <a:gd name="connsiteY6" fmla="*/ 774736 h 774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2208" h="774736">
                        <a:moveTo>
                          <a:pt x="0" y="0"/>
                        </a:moveTo>
                        <a:lnTo>
                          <a:pt x="791698" y="0"/>
                        </a:lnTo>
                        <a:lnTo>
                          <a:pt x="936104" y="248976"/>
                        </a:lnTo>
                        <a:lnTo>
                          <a:pt x="1080510" y="0"/>
                        </a:lnTo>
                        <a:lnTo>
                          <a:pt x="1872208" y="0"/>
                        </a:lnTo>
                        <a:lnTo>
                          <a:pt x="1497767" y="774736"/>
                        </a:lnTo>
                        <a:lnTo>
                          <a:pt x="374442" y="77473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altLang="zh-TW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文字方塊 53"/>
                      <p:cNvSpPr txBox="1"/>
                      <p:nvPr/>
                    </p:nvSpPr>
                    <p:spPr>
                      <a:xfrm>
                        <a:off x="5194451" y="4365104"/>
                        <a:ext cx="42191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m:oMathPara>
                        </a14:m>
                        <a:endParaRPr lang="zh-TW" altLang="en-US" dirty="0"/>
                      </a:p>
                    </p:txBody>
                  </p:sp>
                </mc:Choice>
                <mc:Fallback xmlns="">
                  <p:sp>
                    <p:nvSpPr>
                      <p:cNvPr id="54" name="文字方塊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4451" y="4365104"/>
                        <a:ext cx="421910" cy="369332"/>
                      </a:xfrm>
                      <a:prstGeom prst="rect">
                        <a:avLst/>
                      </a:prstGeom>
                      <a:blipFill rotWithShape="1"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50" name="直線接點 49"/>
                <p:cNvCxnSpPr/>
                <p:nvPr/>
              </p:nvCxnSpPr>
              <p:spPr bwMode="auto">
                <a:xfrm>
                  <a:off x="5647909" y="1337365"/>
                  <a:ext cx="0" cy="6472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1" name="直線接點 50"/>
                <p:cNvCxnSpPr/>
                <p:nvPr/>
              </p:nvCxnSpPr>
              <p:spPr bwMode="auto">
                <a:xfrm flipH="1">
                  <a:off x="6012160" y="1840570"/>
                  <a:ext cx="488" cy="1440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直線接點 51"/>
                <p:cNvCxnSpPr/>
                <p:nvPr/>
              </p:nvCxnSpPr>
              <p:spPr bwMode="auto">
                <a:xfrm flipH="1">
                  <a:off x="5840360" y="2311478"/>
                  <a:ext cx="367" cy="1440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文字方塊 120"/>
                  <p:cNvSpPr txBox="1"/>
                  <p:nvPr/>
                </p:nvSpPr>
                <p:spPr>
                  <a:xfrm>
                    <a:off x="881734" y="1934401"/>
                    <a:ext cx="940066" cy="4563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21" name="文字方塊 1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34" y="1934401"/>
                    <a:ext cx="940066" cy="456343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2" name="群組 121"/>
            <p:cNvGrpSpPr/>
            <p:nvPr/>
          </p:nvGrpSpPr>
          <p:grpSpPr>
            <a:xfrm>
              <a:off x="3527455" y="1516791"/>
              <a:ext cx="1368799" cy="1697627"/>
              <a:chOff x="453001" y="1815531"/>
              <a:chExt cx="1368799" cy="1697627"/>
            </a:xfrm>
          </p:grpSpPr>
          <p:grpSp>
            <p:nvGrpSpPr>
              <p:cNvPr id="123" name="群組 122"/>
              <p:cNvGrpSpPr/>
              <p:nvPr/>
            </p:nvGrpSpPr>
            <p:grpSpPr>
              <a:xfrm>
                <a:off x="453001" y="1815531"/>
                <a:ext cx="734623" cy="1697627"/>
                <a:chOff x="5464828" y="1337365"/>
                <a:chExt cx="734623" cy="1697627"/>
              </a:xfrm>
            </p:grpSpPr>
            <p:grpSp>
              <p:nvGrpSpPr>
                <p:cNvPr id="125" name="群組 124"/>
                <p:cNvGrpSpPr/>
                <p:nvPr/>
              </p:nvGrpSpPr>
              <p:grpSpPr>
                <a:xfrm>
                  <a:off x="5464828" y="1996195"/>
                  <a:ext cx="734623" cy="369332"/>
                  <a:chOff x="5004048" y="4365104"/>
                  <a:chExt cx="734623" cy="369332"/>
                </a:xfrm>
              </p:grpSpPr>
              <p:sp>
                <p:nvSpPr>
                  <p:cNvPr id="134" name="手繪多邊形 133"/>
                  <p:cNvSpPr/>
                  <p:nvPr/>
                </p:nvSpPr>
                <p:spPr bwMode="auto">
                  <a:xfrm>
                    <a:off x="5004048" y="4365104"/>
                    <a:ext cx="734623" cy="321118"/>
                  </a:xfrm>
                  <a:custGeom>
                    <a:avLst/>
                    <a:gdLst>
                      <a:gd name="connsiteX0" fmla="*/ 0 w 1872208"/>
                      <a:gd name="connsiteY0" fmla="*/ 0 h 774736"/>
                      <a:gd name="connsiteX1" fmla="*/ 791698 w 1872208"/>
                      <a:gd name="connsiteY1" fmla="*/ 0 h 774736"/>
                      <a:gd name="connsiteX2" fmla="*/ 936104 w 1872208"/>
                      <a:gd name="connsiteY2" fmla="*/ 248976 h 774736"/>
                      <a:gd name="connsiteX3" fmla="*/ 1080510 w 1872208"/>
                      <a:gd name="connsiteY3" fmla="*/ 0 h 774736"/>
                      <a:gd name="connsiteX4" fmla="*/ 1872208 w 1872208"/>
                      <a:gd name="connsiteY4" fmla="*/ 0 h 774736"/>
                      <a:gd name="connsiteX5" fmla="*/ 1497767 w 1872208"/>
                      <a:gd name="connsiteY5" fmla="*/ 774736 h 774736"/>
                      <a:gd name="connsiteX6" fmla="*/ 374442 w 1872208"/>
                      <a:gd name="connsiteY6" fmla="*/ 774736 h 774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2208" h="774736">
                        <a:moveTo>
                          <a:pt x="0" y="0"/>
                        </a:moveTo>
                        <a:lnTo>
                          <a:pt x="791698" y="0"/>
                        </a:lnTo>
                        <a:lnTo>
                          <a:pt x="936104" y="248976"/>
                        </a:lnTo>
                        <a:lnTo>
                          <a:pt x="1080510" y="0"/>
                        </a:lnTo>
                        <a:lnTo>
                          <a:pt x="1872208" y="0"/>
                        </a:lnTo>
                        <a:lnTo>
                          <a:pt x="1497767" y="774736"/>
                        </a:lnTo>
                        <a:lnTo>
                          <a:pt x="374442" y="77473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altLang="zh-TW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文字方塊 134"/>
                      <p:cNvSpPr txBox="1"/>
                      <p:nvPr/>
                    </p:nvSpPr>
                    <p:spPr>
                      <a:xfrm>
                        <a:off x="5194451" y="4365104"/>
                        <a:ext cx="42191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m:oMathPara>
                        </a14:m>
                        <a:endParaRPr lang="zh-TW" altLang="en-US" dirty="0"/>
                      </a:p>
                    </p:txBody>
                  </p:sp>
                </mc:Choice>
                <mc:Fallback xmlns="">
                  <p:sp>
                    <p:nvSpPr>
                      <p:cNvPr id="135" name="文字方塊 1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4451" y="4365104"/>
                        <a:ext cx="421910" cy="369332"/>
                      </a:xfrm>
                      <a:prstGeom prst="rect">
                        <a:avLst/>
                      </a:prstGeom>
                      <a:blipFill rotWithShape="1"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26" name="直線接點 125"/>
                <p:cNvCxnSpPr/>
                <p:nvPr/>
              </p:nvCxnSpPr>
              <p:spPr bwMode="auto">
                <a:xfrm>
                  <a:off x="5647909" y="1337365"/>
                  <a:ext cx="0" cy="6472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1" name="直線接點 130"/>
                <p:cNvCxnSpPr/>
                <p:nvPr/>
              </p:nvCxnSpPr>
              <p:spPr bwMode="auto">
                <a:xfrm flipH="1">
                  <a:off x="6012160" y="1840570"/>
                  <a:ext cx="488" cy="1440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32" name="直線接點 131"/>
                <p:cNvCxnSpPr/>
                <p:nvPr/>
              </p:nvCxnSpPr>
              <p:spPr bwMode="auto">
                <a:xfrm flipH="1">
                  <a:off x="5840727" y="2311478"/>
                  <a:ext cx="1" cy="723514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4" name="文字方塊 123"/>
                  <p:cNvSpPr txBox="1"/>
                  <p:nvPr/>
                </p:nvSpPr>
                <p:spPr>
                  <a:xfrm>
                    <a:off x="881734" y="1934401"/>
                    <a:ext cx="940066" cy="4578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24" name="文字方塊 1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734" y="1934401"/>
                    <a:ext cx="940066" cy="45788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36" name="群組 135"/>
            <p:cNvGrpSpPr/>
            <p:nvPr/>
          </p:nvGrpSpPr>
          <p:grpSpPr>
            <a:xfrm>
              <a:off x="5148064" y="1516791"/>
              <a:ext cx="1288968" cy="1118129"/>
              <a:chOff x="453001" y="1815531"/>
              <a:chExt cx="1288968" cy="1118129"/>
            </a:xfrm>
          </p:grpSpPr>
          <p:grpSp>
            <p:nvGrpSpPr>
              <p:cNvPr id="139" name="群組 138"/>
              <p:cNvGrpSpPr/>
              <p:nvPr/>
            </p:nvGrpSpPr>
            <p:grpSpPr>
              <a:xfrm>
                <a:off x="453001" y="1815531"/>
                <a:ext cx="734623" cy="1118129"/>
                <a:chOff x="5464828" y="1337365"/>
                <a:chExt cx="734623" cy="1118129"/>
              </a:xfrm>
            </p:grpSpPr>
            <p:grpSp>
              <p:nvGrpSpPr>
                <p:cNvPr id="141" name="群組 140"/>
                <p:cNvGrpSpPr/>
                <p:nvPr/>
              </p:nvGrpSpPr>
              <p:grpSpPr>
                <a:xfrm>
                  <a:off x="5464828" y="1996195"/>
                  <a:ext cx="734623" cy="369332"/>
                  <a:chOff x="5004048" y="4365104"/>
                  <a:chExt cx="734623" cy="369332"/>
                </a:xfrm>
              </p:grpSpPr>
              <p:sp>
                <p:nvSpPr>
                  <p:cNvPr id="145" name="手繪多邊形 144"/>
                  <p:cNvSpPr/>
                  <p:nvPr/>
                </p:nvSpPr>
                <p:spPr bwMode="auto">
                  <a:xfrm>
                    <a:off x="5004048" y="4365104"/>
                    <a:ext cx="734623" cy="321118"/>
                  </a:xfrm>
                  <a:custGeom>
                    <a:avLst/>
                    <a:gdLst>
                      <a:gd name="connsiteX0" fmla="*/ 0 w 1872208"/>
                      <a:gd name="connsiteY0" fmla="*/ 0 h 774736"/>
                      <a:gd name="connsiteX1" fmla="*/ 791698 w 1872208"/>
                      <a:gd name="connsiteY1" fmla="*/ 0 h 774736"/>
                      <a:gd name="connsiteX2" fmla="*/ 936104 w 1872208"/>
                      <a:gd name="connsiteY2" fmla="*/ 248976 h 774736"/>
                      <a:gd name="connsiteX3" fmla="*/ 1080510 w 1872208"/>
                      <a:gd name="connsiteY3" fmla="*/ 0 h 774736"/>
                      <a:gd name="connsiteX4" fmla="*/ 1872208 w 1872208"/>
                      <a:gd name="connsiteY4" fmla="*/ 0 h 774736"/>
                      <a:gd name="connsiteX5" fmla="*/ 1497767 w 1872208"/>
                      <a:gd name="connsiteY5" fmla="*/ 774736 h 774736"/>
                      <a:gd name="connsiteX6" fmla="*/ 374442 w 1872208"/>
                      <a:gd name="connsiteY6" fmla="*/ 774736 h 7747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872208" h="774736">
                        <a:moveTo>
                          <a:pt x="0" y="0"/>
                        </a:moveTo>
                        <a:lnTo>
                          <a:pt x="791698" y="0"/>
                        </a:lnTo>
                        <a:lnTo>
                          <a:pt x="936104" y="248976"/>
                        </a:lnTo>
                        <a:lnTo>
                          <a:pt x="1080510" y="0"/>
                        </a:lnTo>
                        <a:lnTo>
                          <a:pt x="1872208" y="0"/>
                        </a:lnTo>
                        <a:lnTo>
                          <a:pt x="1497767" y="774736"/>
                        </a:lnTo>
                        <a:lnTo>
                          <a:pt x="374442" y="774736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en-US" altLang="zh-TW" sz="2000" b="0" i="1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文字方塊 145"/>
                      <p:cNvSpPr txBox="1"/>
                      <p:nvPr/>
                    </p:nvSpPr>
                    <p:spPr>
                      <a:xfrm>
                        <a:off x="5194451" y="4365104"/>
                        <a:ext cx="421910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altLang="zh-TW" i="1" smtClean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</m:oMath>
                          </m:oMathPara>
                        </a14:m>
                        <a:endParaRPr lang="zh-TW" altLang="en-US" dirty="0"/>
                      </a:p>
                    </p:txBody>
                  </p:sp>
                </mc:Choice>
                <mc:Fallback xmlns="">
                  <p:sp>
                    <p:nvSpPr>
                      <p:cNvPr id="146" name="文字方塊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194451" y="4365104"/>
                        <a:ext cx="421910" cy="369332"/>
                      </a:xfrm>
                      <a:prstGeom prst="rect">
                        <a:avLst/>
                      </a:prstGeom>
                      <a:blipFill rotWithShape="1"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zh-TW" alt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2" name="直線接點 141"/>
                <p:cNvCxnSpPr/>
                <p:nvPr/>
              </p:nvCxnSpPr>
              <p:spPr bwMode="auto">
                <a:xfrm>
                  <a:off x="5647909" y="1337365"/>
                  <a:ext cx="0" cy="647221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3" name="直線接點 142"/>
                <p:cNvCxnSpPr/>
                <p:nvPr/>
              </p:nvCxnSpPr>
              <p:spPr bwMode="auto">
                <a:xfrm flipH="1">
                  <a:off x="6012160" y="1840570"/>
                  <a:ext cx="488" cy="1440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直線接點 143"/>
                <p:cNvCxnSpPr/>
                <p:nvPr/>
              </p:nvCxnSpPr>
              <p:spPr bwMode="auto">
                <a:xfrm flipH="1">
                  <a:off x="5840360" y="2311478"/>
                  <a:ext cx="367" cy="144016"/>
                </a:xfrm>
                <a:prstGeom prst="lin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文字方塊 139"/>
                  <p:cNvSpPr txBox="1"/>
                  <p:nvPr/>
                </p:nvSpPr>
                <p:spPr>
                  <a:xfrm>
                    <a:off x="961564" y="1934401"/>
                    <a:ext cx="780405" cy="4563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</m:oMath>
                      </m:oMathPara>
                    </a14:m>
                    <a:endParaRPr lang="zh-TW" altLang="en-US" sz="2000" dirty="0"/>
                  </a:p>
                </p:txBody>
              </p:sp>
            </mc:Choice>
            <mc:Fallback xmlns="">
              <p:sp>
                <p:nvSpPr>
                  <p:cNvPr id="140" name="文字方塊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564" y="1934401"/>
                    <a:ext cx="780405" cy="4563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4000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31383" y="5225534"/>
                  <a:ext cx="35737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dirty="0" smtClean="0"/>
                    <a:t>Note: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</a:rPr>
                            <m:t>𝑊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zh-TW" altLang="en-US" dirty="0" smtClean="0"/>
                    <a:t> </a:t>
                  </a:r>
                  <a:r>
                    <a:rPr lang="en-US" altLang="zh-TW" dirty="0" smtClean="0"/>
                    <a:t>are constant numbers</a:t>
                  </a:r>
                  <a:endParaRPr lang="zh-TW" altLang="en-US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83" y="5225534"/>
                  <a:ext cx="357379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1022" t="-8197" r="-1022" b="-24590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接點 17"/>
            <p:cNvCxnSpPr/>
            <p:nvPr/>
          </p:nvCxnSpPr>
          <p:spPr bwMode="auto">
            <a:xfrm flipH="1">
              <a:off x="4083862" y="2634920"/>
              <a:ext cx="1439734" cy="2633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線接點 21"/>
            <p:cNvCxnSpPr/>
            <p:nvPr/>
          </p:nvCxnSpPr>
          <p:spPr bwMode="auto">
            <a:xfrm>
              <a:off x="2146390" y="2634920"/>
              <a:ext cx="1576048" cy="26331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57" name="矩形 256"/>
            <p:cNvSpPr/>
            <p:nvPr/>
          </p:nvSpPr>
          <p:spPr bwMode="auto">
            <a:xfrm>
              <a:off x="4502852" y="3513158"/>
              <a:ext cx="1231634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58" name="矩形 257"/>
            <p:cNvSpPr/>
            <p:nvPr/>
          </p:nvSpPr>
          <p:spPr bwMode="auto">
            <a:xfrm>
              <a:off x="3288640" y="3513158"/>
              <a:ext cx="1231634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59" name="矩形 258"/>
            <p:cNvSpPr/>
            <p:nvPr/>
          </p:nvSpPr>
          <p:spPr bwMode="auto">
            <a:xfrm>
              <a:off x="2057006" y="3513158"/>
              <a:ext cx="1231634" cy="144016"/>
            </a:xfrm>
            <a:prstGeom prst="rect">
              <a:avLst/>
            </a:prstGeom>
            <a:solidFill>
              <a:srgbClr val="FF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260" name="矩形 259"/>
            <p:cNvSpPr/>
            <p:nvPr/>
          </p:nvSpPr>
          <p:spPr bwMode="auto">
            <a:xfrm>
              <a:off x="1556634" y="3513158"/>
              <a:ext cx="522322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261" name="群組 260"/>
            <p:cNvGrpSpPr/>
            <p:nvPr/>
          </p:nvGrpSpPr>
          <p:grpSpPr>
            <a:xfrm>
              <a:off x="3352299" y="3657174"/>
              <a:ext cx="734623" cy="2076082"/>
              <a:chOff x="5464828" y="1564688"/>
              <a:chExt cx="734623" cy="2076082"/>
            </a:xfrm>
          </p:grpSpPr>
          <p:grpSp>
            <p:nvGrpSpPr>
              <p:cNvPr id="262" name="群組 261"/>
              <p:cNvGrpSpPr/>
              <p:nvPr/>
            </p:nvGrpSpPr>
            <p:grpSpPr>
              <a:xfrm>
                <a:off x="5464828" y="1996195"/>
                <a:ext cx="734623" cy="369332"/>
                <a:chOff x="5004048" y="4365104"/>
                <a:chExt cx="734623" cy="369332"/>
              </a:xfrm>
            </p:grpSpPr>
            <p:sp>
              <p:nvSpPr>
                <p:cNvPr id="266" name="手繪多邊形 265"/>
                <p:cNvSpPr/>
                <p:nvPr/>
              </p:nvSpPr>
              <p:spPr bwMode="auto">
                <a:xfrm>
                  <a:off x="5004048" y="4365104"/>
                  <a:ext cx="734623" cy="321118"/>
                </a:xfrm>
                <a:custGeom>
                  <a:avLst/>
                  <a:gdLst>
                    <a:gd name="connsiteX0" fmla="*/ 0 w 1872208"/>
                    <a:gd name="connsiteY0" fmla="*/ 0 h 774736"/>
                    <a:gd name="connsiteX1" fmla="*/ 791698 w 1872208"/>
                    <a:gd name="connsiteY1" fmla="*/ 0 h 774736"/>
                    <a:gd name="connsiteX2" fmla="*/ 936104 w 1872208"/>
                    <a:gd name="connsiteY2" fmla="*/ 248976 h 774736"/>
                    <a:gd name="connsiteX3" fmla="*/ 1080510 w 1872208"/>
                    <a:gd name="connsiteY3" fmla="*/ 0 h 774736"/>
                    <a:gd name="connsiteX4" fmla="*/ 1872208 w 1872208"/>
                    <a:gd name="connsiteY4" fmla="*/ 0 h 774736"/>
                    <a:gd name="connsiteX5" fmla="*/ 1497767 w 1872208"/>
                    <a:gd name="connsiteY5" fmla="*/ 774736 h 774736"/>
                    <a:gd name="connsiteX6" fmla="*/ 374442 w 1872208"/>
                    <a:gd name="connsiteY6" fmla="*/ 774736 h 774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2208" h="774736">
                      <a:moveTo>
                        <a:pt x="0" y="0"/>
                      </a:moveTo>
                      <a:lnTo>
                        <a:pt x="791698" y="0"/>
                      </a:lnTo>
                      <a:lnTo>
                        <a:pt x="936104" y="248976"/>
                      </a:lnTo>
                      <a:lnTo>
                        <a:pt x="1080510" y="0"/>
                      </a:lnTo>
                      <a:lnTo>
                        <a:pt x="1872208" y="0"/>
                      </a:lnTo>
                      <a:lnTo>
                        <a:pt x="1497767" y="774736"/>
                      </a:lnTo>
                      <a:lnTo>
                        <a:pt x="374442" y="774736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en-US" altLang="zh-TW" sz="20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7" name="文字方塊 266"/>
                    <p:cNvSpPr txBox="1"/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zh-TW" altLang="en-US" dirty="0"/>
                    </a:p>
                  </p:txBody>
                </p:sp>
              </mc:Choice>
              <mc:Fallback xmlns="">
                <p:sp>
                  <p:nvSpPr>
                    <p:cNvPr id="26" name="文字方塊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90444" y="4365104"/>
                      <a:ext cx="429925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TW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3" name="直線接點 262"/>
              <p:cNvCxnSpPr/>
              <p:nvPr/>
            </p:nvCxnSpPr>
            <p:spPr bwMode="auto">
              <a:xfrm flipH="1">
                <a:off x="5647909" y="1840570"/>
                <a:ext cx="488" cy="14401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4" name="直線接點 263"/>
              <p:cNvCxnSpPr>
                <a:stCxn id="258" idx="2"/>
              </p:cNvCxnSpPr>
              <p:nvPr/>
            </p:nvCxnSpPr>
            <p:spPr bwMode="auto">
              <a:xfrm flipH="1">
                <a:off x="6012160" y="1564688"/>
                <a:ext cx="4826" cy="41989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5" name="直線接點 264"/>
              <p:cNvCxnSpPr/>
              <p:nvPr/>
            </p:nvCxnSpPr>
            <p:spPr bwMode="auto">
              <a:xfrm flipH="1">
                <a:off x="5840727" y="2311478"/>
                <a:ext cx="1" cy="1329292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68" name="直線接點 267"/>
            <p:cNvCxnSpPr/>
            <p:nvPr/>
          </p:nvCxnSpPr>
          <p:spPr bwMode="auto">
            <a:xfrm flipH="1">
              <a:off x="1817795" y="3657174"/>
              <a:ext cx="488" cy="144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接點 34"/>
            <p:cNvCxnSpPr/>
            <p:nvPr/>
          </p:nvCxnSpPr>
          <p:spPr bwMode="auto">
            <a:xfrm flipH="1" flipV="1">
              <a:off x="1818283" y="3801190"/>
              <a:ext cx="1709172" cy="13186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矩形 36"/>
            <p:cNvSpPr/>
            <p:nvPr/>
          </p:nvSpPr>
          <p:spPr bwMode="auto">
            <a:xfrm>
              <a:off x="4520274" y="4581128"/>
              <a:ext cx="1635902" cy="1080120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rPr>
                <a:t>BRC</a:t>
              </a:r>
              <a:endParaRPr kumimoji="1" lang="zh-TW" alt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cxnSp>
          <p:nvCxnSpPr>
            <p:cNvPr id="46" name="直線接點 45"/>
            <p:cNvCxnSpPr>
              <a:endCxn id="37" idx="1"/>
            </p:cNvCxnSpPr>
            <p:nvPr/>
          </p:nvCxnSpPr>
          <p:spPr bwMode="auto">
            <a:xfrm>
              <a:off x="3728199" y="5121188"/>
              <a:ext cx="792075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97" name="手繪多邊形 4096"/>
            <p:cNvSpPr/>
            <p:nvPr/>
          </p:nvSpPr>
          <p:spPr>
            <a:xfrm>
              <a:off x="6156960" y="5128260"/>
              <a:ext cx="525780" cy="563880"/>
            </a:xfrm>
            <a:custGeom>
              <a:avLst/>
              <a:gdLst>
                <a:gd name="connsiteX0" fmla="*/ 0 w 541020"/>
                <a:gd name="connsiteY0" fmla="*/ 0 h 594360"/>
                <a:gd name="connsiteX1" fmla="*/ 510540 w 541020"/>
                <a:gd name="connsiteY1" fmla="*/ 7620 h 594360"/>
                <a:gd name="connsiteX2" fmla="*/ 541020 w 541020"/>
                <a:gd name="connsiteY2" fmla="*/ 594360 h 594360"/>
                <a:gd name="connsiteX0" fmla="*/ 0 w 556260"/>
                <a:gd name="connsiteY0" fmla="*/ 0 h 594360"/>
                <a:gd name="connsiteX1" fmla="*/ 556260 w 556260"/>
                <a:gd name="connsiteY1" fmla="*/ 0 h 594360"/>
                <a:gd name="connsiteX2" fmla="*/ 541020 w 556260"/>
                <a:gd name="connsiteY2" fmla="*/ 594360 h 594360"/>
                <a:gd name="connsiteX0" fmla="*/ 0 w 541020"/>
                <a:gd name="connsiteY0" fmla="*/ 0 h 594360"/>
                <a:gd name="connsiteX1" fmla="*/ 533400 w 541020"/>
                <a:gd name="connsiteY1" fmla="*/ 15240 h 594360"/>
                <a:gd name="connsiteX2" fmla="*/ 541020 w 541020"/>
                <a:gd name="connsiteY2" fmla="*/ 594360 h 594360"/>
                <a:gd name="connsiteX0" fmla="*/ 0 w 533400"/>
                <a:gd name="connsiteY0" fmla="*/ 0 h 563880"/>
                <a:gd name="connsiteX1" fmla="*/ 533400 w 533400"/>
                <a:gd name="connsiteY1" fmla="*/ 15240 h 563880"/>
                <a:gd name="connsiteX2" fmla="*/ 525780 w 533400"/>
                <a:gd name="connsiteY2" fmla="*/ 563880 h 563880"/>
                <a:gd name="connsiteX0" fmla="*/ 0 w 525780"/>
                <a:gd name="connsiteY0" fmla="*/ 0 h 563880"/>
                <a:gd name="connsiteX1" fmla="*/ 525780 w 525780"/>
                <a:gd name="connsiteY1" fmla="*/ 0 h 563880"/>
                <a:gd name="connsiteX2" fmla="*/ 525780 w 525780"/>
                <a:gd name="connsiteY2" fmla="*/ 563880 h 563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780" h="563880">
                  <a:moveTo>
                    <a:pt x="0" y="0"/>
                  </a:moveTo>
                  <a:lnTo>
                    <a:pt x="525780" y="0"/>
                  </a:lnTo>
                  <a:lnTo>
                    <a:pt x="525780" y="56388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grpSp>
          <p:nvGrpSpPr>
            <p:cNvPr id="278" name="群組 277"/>
            <p:cNvGrpSpPr/>
            <p:nvPr/>
          </p:nvGrpSpPr>
          <p:grpSpPr>
            <a:xfrm>
              <a:off x="6454896" y="5068610"/>
              <a:ext cx="634282" cy="1080120"/>
              <a:chOff x="357459" y="3750887"/>
              <a:chExt cx="405978" cy="632885"/>
            </a:xfrm>
          </p:grpSpPr>
          <p:sp>
            <p:nvSpPr>
              <p:cNvPr id="279" name="弧形 278"/>
              <p:cNvSpPr/>
              <p:nvPr/>
            </p:nvSpPr>
            <p:spPr bwMode="auto">
              <a:xfrm>
                <a:off x="357459" y="3750887"/>
                <a:ext cx="405978" cy="375058"/>
              </a:xfrm>
              <a:prstGeom prst="arc">
                <a:avLst>
                  <a:gd name="adj1" fmla="val 3020637"/>
                  <a:gd name="adj2" fmla="val 7865563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280" name="手繪多邊形 279"/>
              <p:cNvSpPr/>
              <p:nvPr/>
            </p:nvSpPr>
            <p:spPr bwMode="auto">
              <a:xfrm>
                <a:off x="431920" y="4144920"/>
                <a:ext cx="257056" cy="238852"/>
              </a:xfrm>
              <a:custGeom>
                <a:avLst/>
                <a:gdLst>
                  <a:gd name="connsiteX0" fmla="*/ 0 w 410344"/>
                  <a:gd name="connsiteY0" fmla="*/ 0 h 398896"/>
                  <a:gd name="connsiteX1" fmla="*/ 3870 w 410344"/>
                  <a:gd name="connsiteY1" fmla="*/ 3193 h 398896"/>
                  <a:gd name="connsiteX2" fmla="*/ 205172 w 410344"/>
                  <a:gd name="connsiteY2" fmla="*/ 64682 h 398896"/>
                  <a:gd name="connsiteX3" fmla="*/ 406474 w 410344"/>
                  <a:gd name="connsiteY3" fmla="*/ 3193 h 398896"/>
                  <a:gd name="connsiteX4" fmla="*/ 410344 w 410344"/>
                  <a:gd name="connsiteY4" fmla="*/ 0 h 398896"/>
                  <a:gd name="connsiteX5" fmla="*/ 410344 w 410344"/>
                  <a:gd name="connsiteY5" fmla="*/ 117565 h 398896"/>
                  <a:gd name="connsiteX6" fmla="*/ 208769 w 410344"/>
                  <a:gd name="connsiteY6" fmla="*/ 397455 h 398896"/>
                  <a:gd name="connsiteX7" fmla="*/ 205172 w 410344"/>
                  <a:gd name="connsiteY7" fmla="*/ 398896 h 398896"/>
                  <a:gd name="connsiteX8" fmla="*/ 201575 w 410344"/>
                  <a:gd name="connsiteY8" fmla="*/ 397455 h 398896"/>
                  <a:gd name="connsiteX9" fmla="*/ 0 w 410344"/>
                  <a:gd name="connsiteY9" fmla="*/ 117565 h 39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0344" h="398896">
                    <a:moveTo>
                      <a:pt x="0" y="0"/>
                    </a:moveTo>
                    <a:lnTo>
                      <a:pt x="3870" y="3193"/>
                    </a:lnTo>
                    <a:cubicBezTo>
                      <a:pt x="61333" y="42014"/>
                      <a:pt x="130605" y="64682"/>
                      <a:pt x="205172" y="64682"/>
                    </a:cubicBezTo>
                    <a:cubicBezTo>
                      <a:pt x="279739" y="64682"/>
                      <a:pt x="349011" y="42014"/>
                      <a:pt x="406474" y="3193"/>
                    </a:cubicBezTo>
                    <a:lnTo>
                      <a:pt x="410344" y="0"/>
                    </a:lnTo>
                    <a:lnTo>
                      <a:pt x="410344" y="117565"/>
                    </a:lnTo>
                    <a:cubicBezTo>
                      <a:pt x="410344" y="234075"/>
                      <a:pt x="330385" y="336798"/>
                      <a:pt x="208769" y="397455"/>
                    </a:cubicBezTo>
                    <a:lnTo>
                      <a:pt x="205172" y="398896"/>
                    </a:lnTo>
                    <a:lnTo>
                      <a:pt x="201575" y="397455"/>
                    </a:lnTo>
                    <a:cubicBezTo>
                      <a:pt x="79959" y="336798"/>
                      <a:pt x="0" y="234075"/>
                      <a:pt x="0" y="117565"/>
                    </a:cubicBezTo>
                    <a:close/>
                  </a:path>
                </a:pathLst>
              </a:cu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cxnSp>
          <p:nvCxnSpPr>
            <p:cNvPr id="281" name="直線接點 280"/>
            <p:cNvCxnSpPr/>
            <p:nvPr/>
          </p:nvCxnSpPr>
          <p:spPr bwMode="auto">
            <a:xfrm>
              <a:off x="6876256" y="1556792"/>
              <a:ext cx="1" cy="413534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3" name="直線接點 282"/>
            <p:cNvCxnSpPr>
              <a:stCxn id="280" idx="6"/>
            </p:cNvCxnSpPr>
            <p:nvPr/>
          </p:nvCxnSpPr>
          <p:spPr bwMode="auto">
            <a:xfrm flipH="1">
              <a:off x="6772038" y="6147257"/>
              <a:ext cx="3520" cy="348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9329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14313"/>
            <a:ext cx="939653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Heuristics </a:t>
            </a:r>
            <a:r>
              <a:rPr lang="en-US" altLang="zh-TW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altLang="zh-TW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Optimized </a:t>
            </a:r>
            <a:r>
              <a:rPr lang="en-US" altLang="zh-TW" sz="3600" b="1" spc="-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Moduli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33201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Weight &amp; Coprime-Weight of Composite Numbers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FF"/>
                    </a:solidFill>
                  </a:rPr>
                  <a:t>Examples:</a:t>
                </a:r>
              </a:p>
              <a:p>
                <a:pPr marL="457200" lvl="1" indent="0" eaLnBrk="1" hangingPunct="1">
                  <a:spcBef>
                    <a:spcPts val="0"/>
                  </a:spcBef>
                  <a:buNone/>
                </a:pPr>
                <a:endParaRPr lang="en-US" altLang="zh-TW" sz="2000" b="1" dirty="0" smtClean="0">
                  <a:solidFill>
                    <a:srgbClr val="660033"/>
                  </a:solidFill>
                </a:endParaRPr>
              </a:p>
              <a:p>
                <a:pPr eaLnBrk="1" hangingPunct="1">
                  <a:spcBef>
                    <a:spcPts val="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Given a typical NN, length of fixed-point numbers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𝒔𝑳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, activation (</a:t>
                </a:r>
                <a:r>
                  <a:rPr lang="en-US" altLang="zh-TW" sz="2400" b="1" i="1" dirty="0" err="1" smtClean="0">
                    <a:solidFill>
                      <a:srgbClr val="0000FF"/>
                    </a:solidFill>
                  </a:rPr>
                  <a:t>ReLU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or </a:t>
                </a:r>
                <a:r>
                  <a:rPr lang="en-US" altLang="zh-TW" sz="2400" b="1" i="1" dirty="0" err="1" smtClean="0">
                    <a:solidFill>
                      <a:srgbClr val="0000FF"/>
                    </a:solidFill>
                  </a:rPr>
                  <a:t>tanh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)  and cost function: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To balance operations, modulus sizes should be about in L bits.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To have high speedup and area reduction,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&gt;2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Since RBC will dominate, when k moduli are chosen,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binary numbers can be converted for checking. So there are few choices for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, say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(2, 2)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(3, 2)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(4, 4)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(5, 4)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Self-Checking: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 &amp; {</m:t>
                    </m:r>
                    <m:sSup>
                      <m:sSupPr>
                        <m:ctrlPr>
                          <a:rPr lang="en-US" altLang="zh-TW" sz="200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sSup>
                      <m:sSupPr>
                        <m:ctrlPr>
                          <a:rPr lang="en-US" altLang="zh-TW" sz="200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200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+1}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are selected.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MMR correction: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altLang="zh-TW" sz="200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</m:t>
                    </m:r>
                    <m:r>
                      <a:rPr lang="en-US" altLang="zh-TW" sz="2000" b="0" i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single</m:t>
                    </m:r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residue</m:t>
                    </m:r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error</m:t>
                    </m:r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(4, 2)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and  is a good choice.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Note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gcd</m:t>
                        </m:r>
                      </m:fName>
                      <m:e>
                        <m:d>
                          <m:dPr>
                            <m:endChr m:val="}"/>
                            <m:ctrlP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2, 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TW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altLang="zh-TW" sz="2000" b="0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with minimized total weight.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Weights:            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2,    2,   1,   3</m:t>
                    </m:r>
                  </m:oMath>
                </a14:m>
                <a:r>
                  <a:rPr lang="en-US" altLang="zh-TW" sz="2000" dirty="0" smtClean="0">
                    <a:solidFill>
                      <a:srgbClr val="66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zh-TW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=2 &amp; {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−1, 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+1</m:t>
                    </m:r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altLang="zh-TW" sz="2000" i="1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are </a:t>
                </a:r>
                <a:r>
                  <a:rPr lang="en-US" altLang="zh-TW" sz="2000" dirty="0">
                    <a:solidFill>
                      <a:srgbClr val="0000FF"/>
                    </a:solidFill>
                  </a:rPr>
                  <a:t>selected.</a:t>
                </a:r>
                <a:r>
                  <a:rPr lang="en-US" altLang="zh-TW" sz="2000" dirty="0" smtClean="0">
                    <a:solidFill>
                      <a:srgbClr val="0000FF"/>
                    </a:solidFill>
                  </a:rPr>
                  <a:t>                             </a:t>
                </a:r>
              </a:p>
              <a:p>
                <a:pPr lvl="1" eaLnBrk="1" hangingPunct="1">
                  <a:spcBef>
                    <a:spcPts val="0"/>
                  </a:spcBef>
                </a:pPr>
                <a:endParaRPr lang="en-US" altLang="zh-TW" sz="20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33201" y="1124744"/>
                <a:ext cx="9001125" cy="5399881"/>
              </a:xfrm>
              <a:blipFill>
                <a:blip r:embed="rId4"/>
                <a:stretch>
                  <a:fillRect l="-880" t="-791" b="-65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195328"/>
              </p:ext>
            </p:extLst>
          </p:nvPr>
        </p:nvGraphicFramePr>
        <p:xfrm>
          <a:off x="755576" y="1823150"/>
          <a:ext cx="8201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工作表" r:id="rId5" imgW="8200966" imgH="781110" progId="Excel.Sheet.12">
                  <p:embed/>
                </p:oleObj>
              </mc:Choice>
              <mc:Fallback>
                <p:oleObj name="工作表" r:id="rId5" imgW="8200966" imgH="7811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1823150"/>
                        <a:ext cx="820102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496" y="214313"/>
            <a:ext cx="939653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b="1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Consideration: Checking Schemes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33201" y="1124744"/>
                <a:ext cx="9001125" cy="5399881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Owing to that  cost of RBC &gt;&gt; cost of BRC,</a:t>
                </a: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Checking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: check BRC(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lvl="1"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Checking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  <m:sub>
                            <m:sSub>
                              <m:sSubPr>
                                <m:ctrlP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altLang="zh-TW" sz="24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that can convert </a:t>
                </a:r>
                <a:r>
                  <a:rPr lang="en-US" altLang="zh-TW" sz="2400" b="1" i="1" dirty="0" smtClean="0">
                    <a:solidFill>
                      <a:srgbClr val="0000FF"/>
                    </a:solidFill>
                  </a:rPr>
                  <a:t>k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binary numbers by subsets:</a:t>
                </a:r>
              </a:p>
              <a:p>
                <a:pPr lvl="2" eaLnBrk="1" hangingPunct="1">
                  <a:spcBef>
                    <a:spcPts val="0"/>
                  </a:spcBef>
                </a:pPr>
                <a:r>
                  <a:rPr lang="en-US" altLang="zh-TW" b="1" dirty="0" smtClean="0">
                    <a:solidFill>
                      <a:srgbClr val="0000FF"/>
                    </a:solidFill>
                  </a:rPr>
                  <a:t>Only Checking: </a:t>
                </a:r>
              </a:p>
              <a:p>
                <a:pPr lvl="3"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Convert only one RBC(subset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) =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,</a:t>
                </a:r>
              </a:p>
              <a:p>
                <a:pPr lvl="3" eaLnBrk="1" hangingPunct="1">
                  <a:spcBef>
                    <a:spcPts val="0"/>
                  </a:spcBef>
                </a:pPr>
                <a:r>
                  <a:rPr lang="en-US" altLang="zh-TW" sz="2400" b="1" dirty="0">
                    <a:solidFill>
                      <a:srgbClr val="660033"/>
                    </a:solidFill>
                  </a:rPr>
                  <a:t>check BRC(</a:t>
                </a:r>
                <a:r>
                  <a:rPr lang="zh-TW" altLang="en-US" sz="2400" b="1" dirty="0">
                    <a:solidFill>
                      <a:srgbClr val="660033"/>
                    </a:solidFill>
                  </a:rPr>
                  <a:t>𝑛</a:t>
                </a:r>
                <a:r>
                  <a:rPr lang="en-US" altLang="zh-TW" sz="2400" b="1" dirty="0">
                    <a:solidFill>
                      <a:srgbClr val="660033"/>
                    </a:solidFill>
                  </a:rPr>
                  <a:t>) </a:t>
                </a:r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with other </a:t>
                </a:r>
                <a:r>
                  <a:rPr lang="en-US" altLang="zh-TW" sz="2400" b="1" dirty="0">
                    <a:solidFill>
                      <a:srgbClr val="660033"/>
                    </a:solidFill>
                  </a:rPr>
                  <a:t>|</a:t>
                </a:r>
                <a:r>
                  <a:rPr lang="zh-TW" altLang="en-US" sz="2400" b="1" dirty="0">
                    <a:solidFill>
                      <a:srgbClr val="660033"/>
                    </a:solidFill>
                  </a:rPr>
                  <a:t>𝑛</a:t>
                </a:r>
                <a:r>
                  <a:rPr lang="en-US" altLang="zh-TW" sz="2400" b="1" dirty="0">
                    <a:solidFill>
                      <a:srgbClr val="660033"/>
                    </a:solidFill>
                  </a:rPr>
                  <a:t>|_(</a:t>
                </a:r>
                <a:r>
                  <a:rPr lang="zh-TW" altLang="en-US" sz="2400" b="1" dirty="0">
                    <a:solidFill>
                      <a:srgbClr val="660033"/>
                    </a:solidFill>
                  </a:rPr>
                  <a:t>𝑚</a:t>
                </a:r>
                <a:r>
                  <a:rPr lang="en-US" altLang="zh-TW" sz="2400" b="1" dirty="0">
                    <a:solidFill>
                      <a:srgbClr val="660033"/>
                    </a:solidFill>
                  </a:rPr>
                  <a:t>_</a:t>
                </a:r>
                <a:r>
                  <a:rPr lang="zh-TW" altLang="en-US" sz="2400" b="1" dirty="0">
                    <a:solidFill>
                      <a:srgbClr val="660033"/>
                    </a:solidFill>
                  </a:rPr>
                  <a:t>𝑖 </a:t>
                </a:r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)</a:t>
                </a: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lvl="2" eaLnBrk="1" hangingPunct="1">
                  <a:spcBef>
                    <a:spcPts val="0"/>
                  </a:spcBef>
                </a:pPr>
                <a:r>
                  <a:rPr lang="en-US" altLang="zh-TW" b="1" dirty="0" smtClean="0">
                    <a:solidFill>
                      <a:srgbClr val="0000FF"/>
                    </a:solidFill>
                  </a:rPr>
                  <a:t>Correction by Modular Redundancy</a:t>
                </a:r>
              </a:p>
              <a:p>
                <a:pPr lvl="3" eaLnBrk="1" hangingPunct="1">
                  <a:spcBef>
                    <a:spcPts val="0"/>
                  </a:spcBef>
                </a:pPr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Convert more than 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altLang="zh-TW" sz="2400" b="1" dirty="0" smtClean="0">
                    <a:solidFill>
                      <a:srgbClr val="660033"/>
                    </a:solidFill>
                  </a:rPr>
                  <a:t>, select the equal ones.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33201" y="1124744"/>
                <a:ext cx="9001125" cy="5399881"/>
              </a:xfrm>
              <a:blipFill>
                <a:blip r:embed="rId3"/>
                <a:stretch>
                  <a:fillRect l="-880" t="-7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5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1" name="群組 4150"/>
          <p:cNvGrpSpPr/>
          <p:nvPr/>
        </p:nvGrpSpPr>
        <p:grpSpPr>
          <a:xfrm>
            <a:off x="78222" y="1426271"/>
            <a:ext cx="9137403" cy="5312751"/>
            <a:chOff x="78222" y="1426271"/>
            <a:chExt cx="9137403" cy="5312751"/>
          </a:xfrm>
        </p:grpSpPr>
        <p:grpSp>
          <p:nvGrpSpPr>
            <p:cNvPr id="4149" name="群組 4148"/>
            <p:cNvGrpSpPr/>
            <p:nvPr/>
          </p:nvGrpSpPr>
          <p:grpSpPr>
            <a:xfrm>
              <a:off x="467544" y="1426271"/>
              <a:ext cx="8352928" cy="5171081"/>
              <a:chOff x="683568" y="1426271"/>
              <a:chExt cx="8352928" cy="5171081"/>
            </a:xfrm>
          </p:grpSpPr>
          <p:grpSp>
            <p:nvGrpSpPr>
              <p:cNvPr id="4103" name="群組 4102"/>
              <p:cNvGrpSpPr/>
              <p:nvPr/>
            </p:nvGrpSpPr>
            <p:grpSpPr>
              <a:xfrm>
                <a:off x="2843808" y="1663407"/>
                <a:ext cx="2388644" cy="576064"/>
                <a:chOff x="3420636" y="1988839"/>
                <a:chExt cx="2388644" cy="576064"/>
              </a:xfrm>
            </p:grpSpPr>
            <p:grpSp>
              <p:nvGrpSpPr>
                <p:cNvPr id="4096" name="群組 4095"/>
                <p:cNvGrpSpPr/>
                <p:nvPr/>
              </p:nvGrpSpPr>
              <p:grpSpPr>
                <a:xfrm>
                  <a:off x="3420636" y="2098249"/>
                  <a:ext cx="648072" cy="357245"/>
                  <a:chOff x="3420636" y="2098249"/>
                  <a:chExt cx="648072" cy="357245"/>
                </a:xfrm>
              </p:grpSpPr>
              <p:cxnSp>
                <p:nvCxnSpPr>
                  <p:cNvPr id="78" name="直線接點 77"/>
                  <p:cNvCxnSpPr/>
                  <p:nvPr/>
                </p:nvCxnSpPr>
                <p:spPr bwMode="auto">
                  <a:xfrm>
                    <a:off x="3420636" y="2276871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51" name="橢圓 50"/>
                  <p:cNvSpPr/>
                  <p:nvPr/>
                </p:nvSpPr>
                <p:spPr bwMode="auto">
                  <a:xfrm>
                    <a:off x="3563888" y="2098249"/>
                    <a:ext cx="357244" cy="357245"/>
                  </a:xfrm>
                  <a:prstGeom prst="ellipse">
                    <a:avLst/>
                  </a:prstGeom>
                  <a:solidFill>
                    <a:srgbClr val="99FF33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rPr>
                      <a:t>S</a:t>
                    </a:r>
                    <a:endParaRPr kumimoji="1" lang="zh-TW" alt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endParaRPr>
                  </a:p>
                </p:txBody>
              </p:sp>
            </p:grpSp>
            <p:grpSp>
              <p:nvGrpSpPr>
                <p:cNvPr id="4098" name="群組 4097"/>
                <p:cNvGrpSpPr/>
                <p:nvPr/>
              </p:nvGrpSpPr>
              <p:grpSpPr>
                <a:xfrm>
                  <a:off x="4067944" y="1988839"/>
                  <a:ext cx="869620" cy="576064"/>
                  <a:chOff x="4067944" y="1988839"/>
                  <a:chExt cx="869620" cy="576064"/>
                </a:xfrm>
              </p:grpSpPr>
              <p:cxnSp>
                <p:nvCxnSpPr>
                  <p:cNvPr id="79" name="直線接點 78"/>
                  <p:cNvCxnSpPr/>
                  <p:nvPr/>
                </p:nvCxnSpPr>
                <p:spPr bwMode="auto">
                  <a:xfrm>
                    <a:off x="4067944" y="2276871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84" name="直線接點 83"/>
                  <p:cNvCxnSpPr/>
                  <p:nvPr/>
                </p:nvCxnSpPr>
                <p:spPr bwMode="auto">
                  <a:xfrm>
                    <a:off x="4499992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85" name="直線接點 84"/>
                  <p:cNvCxnSpPr/>
                  <p:nvPr/>
                </p:nvCxnSpPr>
                <p:spPr bwMode="auto">
                  <a:xfrm>
                    <a:off x="4499992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5" name="流程圖: 程序 4"/>
                  <p:cNvSpPr/>
                  <p:nvPr/>
                </p:nvSpPr>
                <p:spPr bwMode="auto">
                  <a:xfrm>
                    <a:off x="4181480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新細明體" pitchFamily="18" charset="-120"/>
                      </a:rPr>
                      <a:t>RBC</a:t>
                    </a:r>
                    <a:endPara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4100" name="群組 4099"/>
                <p:cNvGrpSpPr/>
                <p:nvPr/>
              </p:nvGrpSpPr>
              <p:grpSpPr>
                <a:xfrm>
                  <a:off x="4939660" y="1988839"/>
                  <a:ext cx="869620" cy="576064"/>
                  <a:chOff x="4926516" y="1988839"/>
                  <a:chExt cx="869620" cy="576064"/>
                </a:xfrm>
              </p:grpSpPr>
              <p:cxnSp>
                <p:nvCxnSpPr>
                  <p:cNvPr id="86" name="直線接點 85"/>
                  <p:cNvCxnSpPr/>
                  <p:nvPr/>
                </p:nvCxnSpPr>
                <p:spPr bwMode="auto">
                  <a:xfrm>
                    <a:off x="4926516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87" name="直線接點 86"/>
                  <p:cNvCxnSpPr/>
                  <p:nvPr/>
                </p:nvCxnSpPr>
                <p:spPr bwMode="auto">
                  <a:xfrm>
                    <a:off x="4926516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88" name="直線接點 87"/>
                  <p:cNvCxnSpPr/>
                  <p:nvPr/>
                </p:nvCxnSpPr>
                <p:spPr bwMode="auto">
                  <a:xfrm>
                    <a:off x="5358564" y="22852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52" name="流程圖: 程序 51"/>
                  <p:cNvSpPr/>
                  <p:nvPr/>
                </p:nvSpPr>
                <p:spPr bwMode="auto">
                  <a:xfrm>
                    <a:off x="5066224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FF99FF"/>
                  </a:solidFill>
                  <a:ln w="12700" cap="flat" cmpd="sng" algn="ctr">
                    <a:solidFill>
                      <a:srgbClr val="66FF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dirty="0" err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tanh</a:t>
                    </a:r>
                    <a:endParaRPr lang="en-US" altLang="zh-TW" sz="16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CHK</a:t>
                    </a:r>
                  </a:p>
                </p:txBody>
              </p:sp>
            </p:grpSp>
          </p:grpSp>
          <p:grpSp>
            <p:nvGrpSpPr>
              <p:cNvPr id="4102" name="群組 4101"/>
              <p:cNvGrpSpPr/>
              <p:nvPr/>
            </p:nvGrpSpPr>
            <p:grpSpPr>
              <a:xfrm>
                <a:off x="683568" y="1426271"/>
                <a:ext cx="864096" cy="288032"/>
                <a:chOff x="683568" y="1426271"/>
                <a:chExt cx="864096" cy="288032"/>
              </a:xfrm>
            </p:grpSpPr>
            <p:cxnSp>
              <p:nvCxnSpPr>
                <p:cNvPr id="43" name="直線接點 42"/>
                <p:cNvCxnSpPr/>
                <p:nvPr/>
              </p:nvCxnSpPr>
              <p:spPr bwMode="auto">
                <a:xfrm>
                  <a:off x="1182204" y="1570287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92" name="直線接點 91"/>
                <p:cNvCxnSpPr/>
                <p:nvPr/>
              </p:nvCxnSpPr>
              <p:spPr bwMode="auto">
                <a:xfrm>
                  <a:off x="683568" y="1572032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2" name="流程圖: 程序 1"/>
                <p:cNvSpPr/>
                <p:nvPr/>
              </p:nvSpPr>
              <p:spPr bwMode="auto">
                <a:xfrm>
                  <a:off x="905012" y="1426271"/>
                  <a:ext cx="504056" cy="288032"/>
                </a:xfrm>
                <a:prstGeom prst="flowChartProcess">
                  <a:avLst/>
                </a:prstGeom>
                <a:solidFill>
                  <a:srgbClr val="66FF99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rPr>
                    <a:t>BRC</a:t>
                  </a:r>
                  <a:endPara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94" name="群組 93"/>
              <p:cNvGrpSpPr/>
              <p:nvPr/>
            </p:nvGrpSpPr>
            <p:grpSpPr>
              <a:xfrm>
                <a:off x="683568" y="2647033"/>
                <a:ext cx="864096" cy="288032"/>
                <a:chOff x="683568" y="1426271"/>
                <a:chExt cx="864096" cy="288032"/>
              </a:xfrm>
            </p:grpSpPr>
            <p:cxnSp>
              <p:nvCxnSpPr>
                <p:cNvPr id="95" name="直線接點 94"/>
                <p:cNvCxnSpPr/>
                <p:nvPr/>
              </p:nvCxnSpPr>
              <p:spPr bwMode="auto">
                <a:xfrm>
                  <a:off x="1182204" y="1570287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96" name="直線接點 95"/>
                <p:cNvCxnSpPr/>
                <p:nvPr/>
              </p:nvCxnSpPr>
              <p:spPr bwMode="auto">
                <a:xfrm>
                  <a:off x="683568" y="1572032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97" name="流程圖: 程序 96"/>
                <p:cNvSpPr/>
                <p:nvPr/>
              </p:nvSpPr>
              <p:spPr bwMode="auto">
                <a:xfrm>
                  <a:off x="905012" y="1426271"/>
                  <a:ext cx="504056" cy="288032"/>
                </a:xfrm>
                <a:prstGeom prst="flowChartProcess">
                  <a:avLst/>
                </a:prstGeom>
                <a:solidFill>
                  <a:srgbClr val="66FF99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rPr>
                    <a:t>BRC</a:t>
                  </a:r>
                  <a:endPara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98" name="群組 97"/>
              <p:cNvGrpSpPr/>
              <p:nvPr/>
            </p:nvGrpSpPr>
            <p:grpSpPr>
              <a:xfrm>
                <a:off x="683568" y="3867795"/>
                <a:ext cx="864096" cy="288032"/>
                <a:chOff x="683568" y="1426271"/>
                <a:chExt cx="864096" cy="288032"/>
              </a:xfrm>
            </p:grpSpPr>
            <p:cxnSp>
              <p:nvCxnSpPr>
                <p:cNvPr id="99" name="直線接點 98"/>
                <p:cNvCxnSpPr/>
                <p:nvPr/>
              </p:nvCxnSpPr>
              <p:spPr bwMode="auto">
                <a:xfrm>
                  <a:off x="1182204" y="1570287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00" name="直線接點 99"/>
                <p:cNvCxnSpPr/>
                <p:nvPr/>
              </p:nvCxnSpPr>
              <p:spPr bwMode="auto">
                <a:xfrm>
                  <a:off x="683568" y="1572032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01" name="流程圖: 程序 100"/>
                <p:cNvSpPr/>
                <p:nvPr/>
              </p:nvSpPr>
              <p:spPr bwMode="auto">
                <a:xfrm>
                  <a:off x="905012" y="1426271"/>
                  <a:ext cx="504056" cy="288032"/>
                </a:xfrm>
                <a:prstGeom prst="flowChartProcess">
                  <a:avLst/>
                </a:prstGeom>
                <a:solidFill>
                  <a:srgbClr val="66FF99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rPr>
                    <a:t>BRC</a:t>
                  </a:r>
                  <a:endPara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02" name="群組 101"/>
              <p:cNvGrpSpPr/>
              <p:nvPr/>
            </p:nvGrpSpPr>
            <p:grpSpPr>
              <a:xfrm>
                <a:off x="683568" y="5088557"/>
                <a:ext cx="864096" cy="288032"/>
                <a:chOff x="683568" y="1426271"/>
                <a:chExt cx="864096" cy="288032"/>
              </a:xfrm>
            </p:grpSpPr>
            <p:cxnSp>
              <p:nvCxnSpPr>
                <p:cNvPr id="103" name="直線接點 102"/>
                <p:cNvCxnSpPr/>
                <p:nvPr/>
              </p:nvCxnSpPr>
              <p:spPr bwMode="auto">
                <a:xfrm>
                  <a:off x="1182204" y="1570287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04" name="直線接點 103"/>
                <p:cNvCxnSpPr/>
                <p:nvPr/>
              </p:nvCxnSpPr>
              <p:spPr bwMode="auto">
                <a:xfrm>
                  <a:off x="683568" y="1572032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05" name="流程圖: 程序 104"/>
                <p:cNvSpPr/>
                <p:nvPr/>
              </p:nvSpPr>
              <p:spPr bwMode="auto">
                <a:xfrm>
                  <a:off x="905012" y="1426271"/>
                  <a:ext cx="504056" cy="288032"/>
                </a:xfrm>
                <a:prstGeom prst="flowChartProcess">
                  <a:avLst/>
                </a:prstGeom>
                <a:solidFill>
                  <a:srgbClr val="66FF99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rPr>
                    <a:t>BRC</a:t>
                  </a:r>
                  <a:endPara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06" name="群組 105"/>
              <p:cNvGrpSpPr/>
              <p:nvPr/>
            </p:nvGrpSpPr>
            <p:grpSpPr>
              <a:xfrm>
                <a:off x="683568" y="6309320"/>
                <a:ext cx="864096" cy="288032"/>
                <a:chOff x="683568" y="1426271"/>
                <a:chExt cx="864096" cy="288032"/>
              </a:xfrm>
            </p:grpSpPr>
            <p:cxnSp>
              <p:nvCxnSpPr>
                <p:cNvPr id="107" name="直線接點 106"/>
                <p:cNvCxnSpPr/>
                <p:nvPr/>
              </p:nvCxnSpPr>
              <p:spPr bwMode="auto">
                <a:xfrm>
                  <a:off x="1182204" y="1570287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108" name="直線接點 107"/>
                <p:cNvCxnSpPr/>
                <p:nvPr/>
              </p:nvCxnSpPr>
              <p:spPr bwMode="auto">
                <a:xfrm>
                  <a:off x="683568" y="1572032"/>
                  <a:ext cx="365460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109" name="流程圖: 程序 108"/>
                <p:cNvSpPr/>
                <p:nvPr/>
              </p:nvSpPr>
              <p:spPr bwMode="auto">
                <a:xfrm>
                  <a:off x="905012" y="1426271"/>
                  <a:ext cx="504056" cy="288032"/>
                </a:xfrm>
                <a:prstGeom prst="flowChartProcess">
                  <a:avLst/>
                </a:prstGeom>
                <a:solidFill>
                  <a:srgbClr val="66FF99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rPr>
                    <a:t>BRC</a:t>
                  </a:r>
                  <a:endPara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111" name="群組 110"/>
              <p:cNvGrpSpPr/>
              <p:nvPr/>
            </p:nvGrpSpPr>
            <p:grpSpPr>
              <a:xfrm>
                <a:off x="2843808" y="3626323"/>
                <a:ext cx="2388644" cy="576064"/>
                <a:chOff x="3420636" y="1988839"/>
                <a:chExt cx="2388644" cy="576064"/>
              </a:xfrm>
            </p:grpSpPr>
            <p:grpSp>
              <p:nvGrpSpPr>
                <p:cNvPr id="112" name="群組 111"/>
                <p:cNvGrpSpPr/>
                <p:nvPr/>
              </p:nvGrpSpPr>
              <p:grpSpPr>
                <a:xfrm>
                  <a:off x="3420636" y="2098249"/>
                  <a:ext cx="648072" cy="357245"/>
                  <a:chOff x="3420636" y="2098249"/>
                  <a:chExt cx="648072" cy="357245"/>
                </a:xfrm>
              </p:grpSpPr>
              <p:cxnSp>
                <p:nvCxnSpPr>
                  <p:cNvPr id="123" name="直線接點 122"/>
                  <p:cNvCxnSpPr/>
                  <p:nvPr/>
                </p:nvCxnSpPr>
                <p:spPr bwMode="auto">
                  <a:xfrm>
                    <a:off x="3420636" y="2276871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24" name="橢圓 123"/>
                  <p:cNvSpPr/>
                  <p:nvPr/>
                </p:nvSpPr>
                <p:spPr bwMode="auto">
                  <a:xfrm>
                    <a:off x="3563888" y="2098249"/>
                    <a:ext cx="357244" cy="357245"/>
                  </a:xfrm>
                  <a:prstGeom prst="ellipse">
                    <a:avLst/>
                  </a:prstGeom>
                  <a:solidFill>
                    <a:srgbClr val="99FF33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rPr>
                      <a:t>S</a:t>
                    </a:r>
                    <a:endParaRPr kumimoji="1" lang="zh-TW" alt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endParaRPr>
                  </a:p>
                </p:txBody>
              </p:sp>
            </p:grpSp>
            <p:grpSp>
              <p:nvGrpSpPr>
                <p:cNvPr id="113" name="群組 112"/>
                <p:cNvGrpSpPr/>
                <p:nvPr/>
              </p:nvGrpSpPr>
              <p:grpSpPr>
                <a:xfrm>
                  <a:off x="4067944" y="1988839"/>
                  <a:ext cx="869620" cy="576064"/>
                  <a:chOff x="4067944" y="1988839"/>
                  <a:chExt cx="869620" cy="576064"/>
                </a:xfrm>
              </p:grpSpPr>
              <p:cxnSp>
                <p:nvCxnSpPr>
                  <p:cNvPr id="119" name="直線接點 118"/>
                  <p:cNvCxnSpPr/>
                  <p:nvPr/>
                </p:nvCxnSpPr>
                <p:spPr bwMode="auto">
                  <a:xfrm>
                    <a:off x="4067944" y="2276871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20" name="直線接點 119"/>
                  <p:cNvCxnSpPr/>
                  <p:nvPr/>
                </p:nvCxnSpPr>
                <p:spPr bwMode="auto">
                  <a:xfrm>
                    <a:off x="4499992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21" name="直線接點 120"/>
                  <p:cNvCxnSpPr/>
                  <p:nvPr/>
                </p:nvCxnSpPr>
                <p:spPr bwMode="auto">
                  <a:xfrm>
                    <a:off x="4499992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22" name="流程圖: 程序 121"/>
                  <p:cNvSpPr/>
                  <p:nvPr/>
                </p:nvSpPr>
                <p:spPr bwMode="auto">
                  <a:xfrm>
                    <a:off x="4181480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新細明體" pitchFamily="18" charset="-120"/>
                      </a:rPr>
                      <a:t>RBC</a:t>
                    </a:r>
                    <a:endPara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14" name="群組 113"/>
                <p:cNvGrpSpPr/>
                <p:nvPr/>
              </p:nvGrpSpPr>
              <p:grpSpPr>
                <a:xfrm>
                  <a:off x="4939660" y="1988839"/>
                  <a:ext cx="869620" cy="576064"/>
                  <a:chOff x="4926516" y="1988839"/>
                  <a:chExt cx="869620" cy="576064"/>
                </a:xfrm>
              </p:grpSpPr>
              <p:cxnSp>
                <p:nvCxnSpPr>
                  <p:cNvPr id="115" name="直線接點 114"/>
                  <p:cNvCxnSpPr/>
                  <p:nvPr/>
                </p:nvCxnSpPr>
                <p:spPr bwMode="auto">
                  <a:xfrm>
                    <a:off x="4926516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16" name="直線接點 115"/>
                  <p:cNvCxnSpPr/>
                  <p:nvPr/>
                </p:nvCxnSpPr>
                <p:spPr bwMode="auto">
                  <a:xfrm>
                    <a:off x="4926516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17" name="直線接點 116"/>
                  <p:cNvCxnSpPr/>
                  <p:nvPr/>
                </p:nvCxnSpPr>
                <p:spPr bwMode="auto">
                  <a:xfrm>
                    <a:off x="5358564" y="22852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18" name="流程圖: 程序 117"/>
                  <p:cNvSpPr/>
                  <p:nvPr/>
                </p:nvSpPr>
                <p:spPr bwMode="auto">
                  <a:xfrm>
                    <a:off x="5066224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FF99FF"/>
                  </a:solidFill>
                  <a:ln w="12700" cap="flat" cmpd="sng" algn="ctr">
                    <a:solidFill>
                      <a:srgbClr val="66FF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dirty="0" err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tanh</a:t>
                    </a:r>
                    <a:endParaRPr lang="en-US" altLang="zh-TW" sz="16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CHK</a:t>
                    </a:r>
                  </a:p>
                </p:txBody>
              </p:sp>
            </p:grpSp>
          </p:grpSp>
          <p:grpSp>
            <p:nvGrpSpPr>
              <p:cNvPr id="125" name="群組 124"/>
              <p:cNvGrpSpPr/>
              <p:nvPr/>
            </p:nvGrpSpPr>
            <p:grpSpPr>
              <a:xfrm>
                <a:off x="2843808" y="5589240"/>
                <a:ext cx="2388644" cy="576064"/>
                <a:chOff x="3420636" y="1988839"/>
                <a:chExt cx="2388644" cy="576064"/>
              </a:xfrm>
            </p:grpSpPr>
            <p:grpSp>
              <p:nvGrpSpPr>
                <p:cNvPr id="126" name="群組 125"/>
                <p:cNvGrpSpPr/>
                <p:nvPr/>
              </p:nvGrpSpPr>
              <p:grpSpPr>
                <a:xfrm>
                  <a:off x="3420636" y="2098249"/>
                  <a:ext cx="648072" cy="357245"/>
                  <a:chOff x="3420636" y="2098249"/>
                  <a:chExt cx="648072" cy="357245"/>
                </a:xfrm>
              </p:grpSpPr>
              <p:cxnSp>
                <p:nvCxnSpPr>
                  <p:cNvPr id="137" name="直線接點 136"/>
                  <p:cNvCxnSpPr/>
                  <p:nvPr/>
                </p:nvCxnSpPr>
                <p:spPr bwMode="auto">
                  <a:xfrm>
                    <a:off x="3420636" y="2276871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38" name="橢圓 137"/>
                  <p:cNvSpPr/>
                  <p:nvPr/>
                </p:nvSpPr>
                <p:spPr bwMode="auto">
                  <a:xfrm>
                    <a:off x="3563888" y="2098249"/>
                    <a:ext cx="357244" cy="357245"/>
                  </a:xfrm>
                  <a:prstGeom prst="ellipse">
                    <a:avLst/>
                  </a:prstGeom>
                  <a:solidFill>
                    <a:srgbClr val="99FF33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rPr>
                      <a:t>S</a:t>
                    </a:r>
                    <a:endParaRPr kumimoji="1" lang="zh-TW" alt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endParaRPr>
                  </a:p>
                </p:txBody>
              </p:sp>
            </p:grpSp>
            <p:grpSp>
              <p:nvGrpSpPr>
                <p:cNvPr id="127" name="群組 126"/>
                <p:cNvGrpSpPr/>
                <p:nvPr/>
              </p:nvGrpSpPr>
              <p:grpSpPr>
                <a:xfrm>
                  <a:off x="4067944" y="1988839"/>
                  <a:ext cx="869620" cy="576064"/>
                  <a:chOff x="4067944" y="1988839"/>
                  <a:chExt cx="869620" cy="576064"/>
                </a:xfrm>
              </p:grpSpPr>
              <p:cxnSp>
                <p:nvCxnSpPr>
                  <p:cNvPr id="133" name="直線接點 132"/>
                  <p:cNvCxnSpPr/>
                  <p:nvPr/>
                </p:nvCxnSpPr>
                <p:spPr bwMode="auto">
                  <a:xfrm>
                    <a:off x="4067944" y="2276871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34" name="直線接點 133"/>
                  <p:cNvCxnSpPr/>
                  <p:nvPr/>
                </p:nvCxnSpPr>
                <p:spPr bwMode="auto">
                  <a:xfrm>
                    <a:off x="4499992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35" name="直線接點 134"/>
                  <p:cNvCxnSpPr/>
                  <p:nvPr/>
                </p:nvCxnSpPr>
                <p:spPr bwMode="auto">
                  <a:xfrm>
                    <a:off x="4499992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36" name="流程圖: 程序 135"/>
                  <p:cNvSpPr/>
                  <p:nvPr/>
                </p:nvSpPr>
                <p:spPr bwMode="auto">
                  <a:xfrm>
                    <a:off x="4181480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新細明體" pitchFamily="18" charset="-120"/>
                      </a:rPr>
                      <a:t>RBC</a:t>
                    </a:r>
                    <a:endPara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28" name="群組 127"/>
                <p:cNvGrpSpPr/>
                <p:nvPr/>
              </p:nvGrpSpPr>
              <p:grpSpPr>
                <a:xfrm>
                  <a:off x="4939660" y="1988839"/>
                  <a:ext cx="869620" cy="576064"/>
                  <a:chOff x="4926516" y="1988839"/>
                  <a:chExt cx="869620" cy="576064"/>
                </a:xfrm>
              </p:grpSpPr>
              <p:cxnSp>
                <p:nvCxnSpPr>
                  <p:cNvPr id="129" name="直線接點 128"/>
                  <p:cNvCxnSpPr/>
                  <p:nvPr/>
                </p:nvCxnSpPr>
                <p:spPr bwMode="auto">
                  <a:xfrm>
                    <a:off x="4926516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30" name="直線接點 129"/>
                  <p:cNvCxnSpPr/>
                  <p:nvPr/>
                </p:nvCxnSpPr>
                <p:spPr bwMode="auto">
                  <a:xfrm>
                    <a:off x="4926516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31" name="直線接點 130"/>
                  <p:cNvCxnSpPr/>
                  <p:nvPr/>
                </p:nvCxnSpPr>
                <p:spPr bwMode="auto">
                  <a:xfrm>
                    <a:off x="5358564" y="22852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32" name="流程圖: 程序 131"/>
                  <p:cNvSpPr/>
                  <p:nvPr/>
                </p:nvSpPr>
                <p:spPr bwMode="auto">
                  <a:xfrm>
                    <a:off x="5066224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FF99FF"/>
                  </a:solidFill>
                  <a:ln w="12700" cap="flat" cmpd="sng" algn="ctr">
                    <a:solidFill>
                      <a:srgbClr val="66FF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dirty="0" err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tanh</a:t>
                    </a:r>
                    <a:endParaRPr lang="en-US" altLang="zh-TW" sz="16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CHK</a:t>
                    </a:r>
                  </a:p>
                </p:txBody>
              </p:sp>
            </p:grpSp>
          </p:grpSp>
          <p:grpSp>
            <p:nvGrpSpPr>
              <p:cNvPr id="139" name="群組 138"/>
              <p:cNvGrpSpPr/>
              <p:nvPr/>
            </p:nvGrpSpPr>
            <p:grpSpPr>
              <a:xfrm>
                <a:off x="6516216" y="2564904"/>
                <a:ext cx="2520280" cy="576064"/>
                <a:chOff x="3420636" y="1988839"/>
                <a:chExt cx="2520280" cy="576064"/>
              </a:xfrm>
            </p:grpSpPr>
            <p:grpSp>
              <p:nvGrpSpPr>
                <p:cNvPr id="140" name="群組 139"/>
                <p:cNvGrpSpPr/>
                <p:nvPr/>
              </p:nvGrpSpPr>
              <p:grpSpPr>
                <a:xfrm>
                  <a:off x="3420636" y="2098249"/>
                  <a:ext cx="648072" cy="357245"/>
                  <a:chOff x="3420636" y="2098249"/>
                  <a:chExt cx="648072" cy="357245"/>
                </a:xfrm>
              </p:grpSpPr>
              <p:cxnSp>
                <p:nvCxnSpPr>
                  <p:cNvPr id="151" name="直線接點 150"/>
                  <p:cNvCxnSpPr/>
                  <p:nvPr/>
                </p:nvCxnSpPr>
                <p:spPr bwMode="auto">
                  <a:xfrm>
                    <a:off x="3420636" y="2276871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52" name="橢圓 151"/>
                  <p:cNvSpPr/>
                  <p:nvPr/>
                </p:nvSpPr>
                <p:spPr bwMode="auto">
                  <a:xfrm>
                    <a:off x="3563888" y="2098249"/>
                    <a:ext cx="357244" cy="357245"/>
                  </a:xfrm>
                  <a:prstGeom prst="ellipse">
                    <a:avLst/>
                  </a:prstGeom>
                  <a:solidFill>
                    <a:srgbClr val="99FF33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rPr>
                      <a:t>S</a:t>
                    </a:r>
                    <a:endParaRPr kumimoji="1" lang="zh-TW" alt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endParaRPr>
                  </a:p>
                </p:txBody>
              </p:sp>
            </p:grpSp>
            <p:grpSp>
              <p:nvGrpSpPr>
                <p:cNvPr id="141" name="群組 140"/>
                <p:cNvGrpSpPr/>
                <p:nvPr/>
              </p:nvGrpSpPr>
              <p:grpSpPr>
                <a:xfrm>
                  <a:off x="4067944" y="1988839"/>
                  <a:ext cx="869620" cy="576064"/>
                  <a:chOff x="4067944" y="1988839"/>
                  <a:chExt cx="869620" cy="576064"/>
                </a:xfrm>
              </p:grpSpPr>
              <p:cxnSp>
                <p:nvCxnSpPr>
                  <p:cNvPr id="147" name="直線接點 146"/>
                  <p:cNvCxnSpPr/>
                  <p:nvPr/>
                </p:nvCxnSpPr>
                <p:spPr bwMode="auto">
                  <a:xfrm>
                    <a:off x="4067944" y="2276871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48" name="直線接點 147"/>
                  <p:cNvCxnSpPr/>
                  <p:nvPr/>
                </p:nvCxnSpPr>
                <p:spPr bwMode="auto">
                  <a:xfrm>
                    <a:off x="4499992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49" name="直線接點 148"/>
                  <p:cNvCxnSpPr/>
                  <p:nvPr/>
                </p:nvCxnSpPr>
                <p:spPr bwMode="auto">
                  <a:xfrm>
                    <a:off x="4499992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50" name="流程圖: 程序 149"/>
                  <p:cNvSpPr/>
                  <p:nvPr/>
                </p:nvSpPr>
                <p:spPr bwMode="auto">
                  <a:xfrm>
                    <a:off x="4181480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新細明體" pitchFamily="18" charset="-120"/>
                      </a:rPr>
                      <a:t>RBC</a:t>
                    </a:r>
                    <a:endPara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42" name="群組 141"/>
                <p:cNvGrpSpPr/>
                <p:nvPr/>
              </p:nvGrpSpPr>
              <p:grpSpPr>
                <a:xfrm>
                  <a:off x="4939660" y="1988839"/>
                  <a:ext cx="1001256" cy="576064"/>
                  <a:chOff x="4926516" y="1988839"/>
                  <a:chExt cx="1001256" cy="576064"/>
                </a:xfrm>
              </p:grpSpPr>
              <p:cxnSp>
                <p:nvCxnSpPr>
                  <p:cNvPr id="143" name="直線接點 142"/>
                  <p:cNvCxnSpPr/>
                  <p:nvPr/>
                </p:nvCxnSpPr>
                <p:spPr bwMode="auto">
                  <a:xfrm>
                    <a:off x="4926516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44" name="直線接點 143"/>
                  <p:cNvCxnSpPr/>
                  <p:nvPr/>
                </p:nvCxnSpPr>
                <p:spPr bwMode="auto">
                  <a:xfrm>
                    <a:off x="4926516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45" name="直線接點 144"/>
                  <p:cNvCxnSpPr/>
                  <p:nvPr/>
                </p:nvCxnSpPr>
                <p:spPr bwMode="auto">
                  <a:xfrm>
                    <a:off x="5358564" y="2285256"/>
                    <a:ext cx="5692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46" name="流程圖: 程序 145"/>
                  <p:cNvSpPr/>
                  <p:nvPr/>
                </p:nvSpPr>
                <p:spPr bwMode="auto">
                  <a:xfrm>
                    <a:off x="5066224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FF99FF"/>
                  </a:solidFill>
                  <a:ln w="12700" cap="flat" cmpd="sng" algn="ctr">
                    <a:solidFill>
                      <a:srgbClr val="66FF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dirty="0" err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tanh</a:t>
                    </a:r>
                    <a:endParaRPr lang="en-US" altLang="zh-TW" sz="16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CHK</a:t>
                    </a:r>
                  </a:p>
                </p:txBody>
              </p:sp>
            </p:grpSp>
          </p:grpSp>
          <p:grpSp>
            <p:nvGrpSpPr>
              <p:cNvPr id="168" name="群組 167"/>
              <p:cNvGrpSpPr/>
              <p:nvPr/>
            </p:nvGrpSpPr>
            <p:grpSpPr>
              <a:xfrm>
                <a:off x="6516216" y="4581128"/>
                <a:ext cx="2520280" cy="576064"/>
                <a:chOff x="3420636" y="1988839"/>
                <a:chExt cx="2520280" cy="576064"/>
              </a:xfrm>
            </p:grpSpPr>
            <p:grpSp>
              <p:nvGrpSpPr>
                <p:cNvPr id="169" name="群組 168"/>
                <p:cNvGrpSpPr/>
                <p:nvPr/>
              </p:nvGrpSpPr>
              <p:grpSpPr>
                <a:xfrm>
                  <a:off x="3420636" y="2098249"/>
                  <a:ext cx="648072" cy="357245"/>
                  <a:chOff x="3420636" y="2098249"/>
                  <a:chExt cx="648072" cy="357245"/>
                </a:xfrm>
              </p:grpSpPr>
              <p:cxnSp>
                <p:nvCxnSpPr>
                  <p:cNvPr id="180" name="直線接點 179"/>
                  <p:cNvCxnSpPr/>
                  <p:nvPr/>
                </p:nvCxnSpPr>
                <p:spPr bwMode="auto">
                  <a:xfrm>
                    <a:off x="3420636" y="2276871"/>
                    <a:ext cx="6480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81" name="橢圓 180"/>
                  <p:cNvSpPr/>
                  <p:nvPr/>
                </p:nvSpPr>
                <p:spPr bwMode="auto">
                  <a:xfrm>
                    <a:off x="3563888" y="2098249"/>
                    <a:ext cx="357244" cy="357245"/>
                  </a:xfrm>
                  <a:prstGeom prst="ellipse">
                    <a:avLst/>
                  </a:prstGeom>
                  <a:solidFill>
                    <a:srgbClr val="99FF33"/>
                  </a:solidFill>
                  <a:ln w="12700" cap="flat" cmpd="sng" algn="ctr">
                    <a:solidFill>
                      <a:srgbClr val="0000FF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Symbol" panose="05050102010706020507" pitchFamily="18" charset="2"/>
                      </a:rPr>
                      <a:t>S</a:t>
                    </a:r>
                    <a:endParaRPr kumimoji="1" lang="zh-TW" altLang="en-US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endParaRPr>
                  </a:p>
                </p:txBody>
              </p:sp>
            </p:grpSp>
            <p:grpSp>
              <p:nvGrpSpPr>
                <p:cNvPr id="170" name="群組 169"/>
                <p:cNvGrpSpPr/>
                <p:nvPr/>
              </p:nvGrpSpPr>
              <p:grpSpPr>
                <a:xfrm>
                  <a:off x="4067944" y="1988839"/>
                  <a:ext cx="869620" cy="576064"/>
                  <a:chOff x="4067944" y="1988839"/>
                  <a:chExt cx="869620" cy="576064"/>
                </a:xfrm>
              </p:grpSpPr>
              <p:cxnSp>
                <p:nvCxnSpPr>
                  <p:cNvPr id="176" name="直線接點 175"/>
                  <p:cNvCxnSpPr/>
                  <p:nvPr/>
                </p:nvCxnSpPr>
                <p:spPr bwMode="auto">
                  <a:xfrm>
                    <a:off x="4067944" y="2276871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77" name="直線接點 176"/>
                  <p:cNvCxnSpPr/>
                  <p:nvPr/>
                </p:nvCxnSpPr>
                <p:spPr bwMode="auto">
                  <a:xfrm>
                    <a:off x="4499992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78" name="直線接點 177"/>
                  <p:cNvCxnSpPr/>
                  <p:nvPr/>
                </p:nvCxnSpPr>
                <p:spPr bwMode="auto">
                  <a:xfrm>
                    <a:off x="4499992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79" name="流程圖: 程序 178"/>
                  <p:cNvSpPr/>
                  <p:nvPr/>
                </p:nvSpPr>
                <p:spPr bwMode="auto">
                  <a:xfrm>
                    <a:off x="4181480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0000CC"/>
                  </a:solidFill>
                  <a:ln w="1270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1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ea typeface="新細明體" pitchFamily="18" charset="-120"/>
                      </a:rPr>
                      <a:t>RBC</a:t>
                    </a:r>
                    <a:endParaRPr kumimoji="1" lang="zh-TW" altLang="en-US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grpSp>
              <p:nvGrpSpPr>
                <p:cNvPr id="171" name="群組 170"/>
                <p:cNvGrpSpPr/>
                <p:nvPr/>
              </p:nvGrpSpPr>
              <p:grpSpPr>
                <a:xfrm>
                  <a:off x="4939660" y="1988839"/>
                  <a:ext cx="1001256" cy="576064"/>
                  <a:chOff x="4926516" y="1988839"/>
                  <a:chExt cx="1001256" cy="576064"/>
                </a:xfrm>
              </p:grpSpPr>
              <p:cxnSp>
                <p:nvCxnSpPr>
                  <p:cNvPr id="172" name="直線接點 171"/>
                  <p:cNvCxnSpPr/>
                  <p:nvPr/>
                </p:nvCxnSpPr>
                <p:spPr bwMode="auto">
                  <a:xfrm>
                    <a:off x="4926516" y="2420888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73" name="直線接點 172"/>
                  <p:cNvCxnSpPr/>
                  <p:nvPr/>
                </p:nvCxnSpPr>
                <p:spPr bwMode="auto">
                  <a:xfrm>
                    <a:off x="4926516" y="2132856"/>
                    <a:ext cx="437572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2700" cap="flat" cmpd="sng" algn="ctr">
                    <a:solidFill>
                      <a:srgbClr val="0000CC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cxnSp>
                <p:nvCxnSpPr>
                  <p:cNvPr id="174" name="直線接點 173"/>
                  <p:cNvCxnSpPr/>
                  <p:nvPr/>
                </p:nvCxnSpPr>
                <p:spPr bwMode="auto">
                  <a:xfrm>
                    <a:off x="5358564" y="2285256"/>
                    <a:ext cx="569208" cy="0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rgbClr val="FF0000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  <a:effectLst/>
                </p:spPr>
              </p:cxnSp>
              <p:sp>
                <p:nvSpPr>
                  <p:cNvPr id="175" name="流程圖: 程序 174"/>
                  <p:cNvSpPr/>
                  <p:nvPr/>
                </p:nvSpPr>
                <p:spPr bwMode="auto">
                  <a:xfrm>
                    <a:off x="5066224" y="1988839"/>
                    <a:ext cx="648072" cy="576064"/>
                  </a:xfrm>
                  <a:prstGeom prst="flowChartProcess">
                    <a:avLst/>
                  </a:prstGeom>
                  <a:solidFill>
                    <a:srgbClr val="FF99FF"/>
                  </a:solidFill>
                  <a:ln w="12700" cap="flat" cmpd="sng" algn="ctr">
                    <a:solidFill>
                      <a:srgbClr val="66FF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dirty="0" err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tanh</a:t>
                    </a:r>
                    <a:endParaRPr lang="en-US" altLang="zh-TW" sz="1600" b="1" dirty="0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altLang="zh-TW" sz="1600" b="1" i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CHK</a:t>
                    </a:r>
                  </a:p>
                </p:txBody>
              </p:sp>
            </p:grpSp>
          </p:grpSp>
          <p:cxnSp>
            <p:nvCxnSpPr>
              <p:cNvPr id="4106" name="直線接點 4105"/>
              <p:cNvCxnSpPr/>
              <p:nvPr/>
            </p:nvCxnSpPr>
            <p:spPr bwMode="auto">
              <a:xfrm>
                <a:off x="1547664" y="1570287"/>
                <a:ext cx="1296144" cy="3811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08" name="直線接點 4107"/>
              <p:cNvCxnSpPr/>
              <p:nvPr/>
            </p:nvCxnSpPr>
            <p:spPr bwMode="auto">
              <a:xfrm flipV="1">
                <a:off x="1521840" y="1959824"/>
                <a:ext cx="1324064" cy="83122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0" name="直線接點 4109"/>
              <p:cNvCxnSpPr/>
              <p:nvPr/>
            </p:nvCxnSpPr>
            <p:spPr bwMode="auto">
              <a:xfrm flipV="1">
                <a:off x="1548776" y="1951438"/>
                <a:ext cx="1290708" cy="20603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2" name="直線接點 4111"/>
              <p:cNvCxnSpPr/>
              <p:nvPr/>
            </p:nvCxnSpPr>
            <p:spPr bwMode="auto">
              <a:xfrm flipV="1">
                <a:off x="1541244" y="1959824"/>
                <a:ext cx="1300336" cy="327274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4" name="直線接點 4113"/>
              <p:cNvCxnSpPr/>
              <p:nvPr/>
            </p:nvCxnSpPr>
            <p:spPr bwMode="auto">
              <a:xfrm flipV="1">
                <a:off x="1536920" y="1951436"/>
                <a:ext cx="1302564" cy="450189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6" name="直線接點 4115"/>
              <p:cNvCxnSpPr/>
              <p:nvPr/>
            </p:nvCxnSpPr>
            <p:spPr bwMode="auto">
              <a:xfrm>
                <a:off x="1551988" y="1570283"/>
                <a:ext cx="1286798" cy="234407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18" name="直線接點 4117"/>
              <p:cNvCxnSpPr/>
              <p:nvPr/>
            </p:nvCxnSpPr>
            <p:spPr bwMode="auto">
              <a:xfrm>
                <a:off x="1556644" y="1570279"/>
                <a:ext cx="1286052" cy="430698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0" name="直線接點 4119"/>
              <p:cNvCxnSpPr/>
              <p:nvPr/>
            </p:nvCxnSpPr>
            <p:spPr bwMode="auto">
              <a:xfrm>
                <a:off x="1551988" y="2791047"/>
                <a:ext cx="1291122" cy="112330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2" name="直線接點 4121"/>
              <p:cNvCxnSpPr/>
              <p:nvPr/>
            </p:nvCxnSpPr>
            <p:spPr bwMode="auto">
              <a:xfrm>
                <a:off x="1559520" y="2816931"/>
                <a:ext cx="1281076" cy="303705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4" name="直線接點 4123"/>
              <p:cNvCxnSpPr/>
              <p:nvPr/>
            </p:nvCxnSpPr>
            <p:spPr bwMode="auto">
              <a:xfrm flipV="1">
                <a:off x="1551988" y="3914355"/>
                <a:ext cx="1299688" cy="9745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6" name="直線接點 4125"/>
              <p:cNvCxnSpPr/>
              <p:nvPr/>
            </p:nvCxnSpPr>
            <p:spPr bwMode="auto">
              <a:xfrm flipV="1">
                <a:off x="1559520" y="3914351"/>
                <a:ext cx="1279266" cy="131821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28" name="直線接點 4127"/>
              <p:cNvCxnSpPr/>
              <p:nvPr/>
            </p:nvCxnSpPr>
            <p:spPr bwMode="auto">
              <a:xfrm>
                <a:off x="1536920" y="4011810"/>
                <a:ext cx="1321176" cy="185056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1" name="直線接點 4130"/>
              <p:cNvCxnSpPr/>
              <p:nvPr/>
            </p:nvCxnSpPr>
            <p:spPr bwMode="auto">
              <a:xfrm>
                <a:off x="1536920" y="5228377"/>
                <a:ext cx="1321900" cy="63305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3" name="直線接點 4132"/>
              <p:cNvCxnSpPr/>
              <p:nvPr/>
            </p:nvCxnSpPr>
            <p:spPr bwMode="auto">
              <a:xfrm flipV="1">
                <a:off x="1556644" y="3929256"/>
                <a:ext cx="1282142" cy="253897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5" name="直線接點 4134"/>
              <p:cNvCxnSpPr/>
              <p:nvPr/>
            </p:nvCxnSpPr>
            <p:spPr bwMode="auto">
              <a:xfrm flipV="1">
                <a:off x="1547660" y="5853987"/>
                <a:ext cx="1280481" cy="599345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7" name="直線接點 4136"/>
              <p:cNvCxnSpPr/>
              <p:nvPr/>
            </p:nvCxnSpPr>
            <p:spPr bwMode="auto">
              <a:xfrm>
                <a:off x="5232452" y="1933942"/>
                <a:ext cx="1283764" cy="903663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39" name="直線接點 4138"/>
              <p:cNvCxnSpPr/>
              <p:nvPr/>
            </p:nvCxnSpPr>
            <p:spPr bwMode="auto">
              <a:xfrm flipV="1">
                <a:off x="5232452" y="2852936"/>
                <a:ext cx="1277818" cy="1069804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1" name="直線接點 4140"/>
              <p:cNvCxnSpPr/>
              <p:nvPr/>
            </p:nvCxnSpPr>
            <p:spPr bwMode="auto">
              <a:xfrm flipV="1">
                <a:off x="5232452" y="2852936"/>
                <a:ext cx="1279440" cy="3032721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3" name="直線接點 4142"/>
              <p:cNvCxnSpPr/>
              <p:nvPr/>
            </p:nvCxnSpPr>
            <p:spPr bwMode="auto">
              <a:xfrm>
                <a:off x="5232452" y="1959824"/>
                <a:ext cx="1281668" cy="290933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5" name="直線接點 4144"/>
              <p:cNvCxnSpPr/>
              <p:nvPr/>
            </p:nvCxnSpPr>
            <p:spPr bwMode="auto">
              <a:xfrm>
                <a:off x="5232038" y="3922740"/>
                <a:ext cx="1278232" cy="94642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48" name="直線接點 4147"/>
              <p:cNvCxnSpPr/>
              <p:nvPr/>
            </p:nvCxnSpPr>
            <p:spPr bwMode="auto">
              <a:xfrm flipV="1">
                <a:off x="5231728" y="4869160"/>
                <a:ext cx="1286716" cy="1031828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" name="群組 9"/>
              <p:cNvGrpSpPr/>
              <p:nvPr/>
            </p:nvGrpSpPr>
            <p:grpSpPr>
              <a:xfrm>
                <a:off x="5442952" y="1959823"/>
                <a:ext cx="504056" cy="504056"/>
                <a:chOff x="3707904" y="2924944"/>
                <a:chExt cx="914400" cy="914400"/>
              </a:xfrm>
            </p:grpSpPr>
            <p:sp>
              <p:nvSpPr>
                <p:cNvPr id="3" name="橢圓 2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9" name="群組 8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6" name="直線接點 5"/>
                  <p:cNvCxnSpPr>
                    <a:stCxn id="3" idx="7"/>
                    <a:endCxn id="3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" name="直線接點 7"/>
                  <p:cNvCxnSpPr>
                    <a:stCxn id="3" idx="1"/>
                    <a:endCxn id="3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226" name="群組 225"/>
              <p:cNvGrpSpPr/>
              <p:nvPr/>
            </p:nvGrpSpPr>
            <p:grpSpPr>
              <a:xfrm>
                <a:off x="5442952" y="2708920"/>
                <a:ext cx="504056" cy="504056"/>
                <a:chOff x="3707904" y="2924944"/>
                <a:chExt cx="914400" cy="914400"/>
              </a:xfrm>
            </p:grpSpPr>
            <p:sp>
              <p:nvSpPr>
                <p:cNvPr id="227" name="橢圓 22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28" name="群組 22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229" name="直線接點 228"/>
                  <p:cNvCxnSpPr>
                    <a:stCxn id="227" idx="7"/>
                    <a:endCxn id="22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0" name="直線接點 229"/>
                  <p:cNvCxnSpPr>
                    <a:stCxn id="227" idx="1"/>
                    <a:endCxn id="22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231" name="群組 230"/>
              <p:cNvGrpSpPr/>
              <p:nvPr/>
            </p:nvGrpSpPr>
            <p:grpSpPr>
              <a:xfrm>
                <a:off x="5442952" y="3263486"/>
                <a:ext cx="504056" cy="504056"/>
                <a:chOff x="3707904" y="2924944"/>
                <a:chExt cx="914400" cy="914400"/>
              </a:xfrm>
            </p:grpSpPr>
            <p:sp>
              <p:nvSpPr>
                <p:cNvPr id="232" name="橢圓 23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33" name="群組 23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234" name="直線接點 233"/>
                  <p:cNvCxnSpPr>
                    <a:stCxn id="232" idx="7"/>
                    <a:endCxn id="23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5" name="直線接點 234"/>
                  <p:cNvCxnSpPr>
                    <a:stCxn id="232" idx="1"/>
                    <a:endCxn id="23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236" name="群組 235"/>
              <p:cNvGrpSpPr/>
              <p:nvPr/>
            </p:nvGrpSpPr>
            <p:grpSpPr>
              <a:xfrm>
                <a:off x="5442952" y="3993905"/>
                <a:ext cx="504056" cy="504056"/>
                <a:chOff x="3707904" y="2924944"/>
                <a:chExt cx="914400" cy="914400"/>
              </a:xfrm>
            </p:grpSpPr>
            <p:sp>
              <p:nvSpPr>
                <p:cNvPr id="237" name="橢圓 23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38" name="群組 23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239" name="直線接點 238"/>
                  <p:cNvCxnSpPr>
                    <a:stCxn id="237" idx="7"/>
                    <a:endCxn id="23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0" name="直線接點 239"/>
                  <p:cNvCxnSpPr>
                    <a:stCxn id="237" idx="1"/>
                    <a:endCxn id="23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241" name="群組 240"/>
              <p:cNvGrpSpPr/>
              <p:nvPr/>
            </p:nvGrpSpPr>
            <p:grpSpPr>
              <a:xfrm>
                <a:off x="5442952" y="4541916"/>
                <a:ext cx="504056" cy="504056"/>
                <a:chOff x="3707904" y="2924944"/>
                <a:chExt cx="914400" cy="914400"/>
              </a:xfrm>
            </p:grpSpPr>
            <p:sp>
              <p:nvSpPr>
                <p:cNvPr id="242" name="橢圓 24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43" name="群組 24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244" name="直線接點 243"/>
                  <p:cNvCxnSpPr>
                    <a:stCxn id="242" idx="7"/>
                    <a:endCxn id="24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45" name="直線接點 244"/>
                  <p:cNvCxnSpPr>
                    <a:stCxn id="242" idx="1"/>
                    <a:endCxn id="24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246" name="群組 245"/>
              <p:cNvGrpSpPr/>
              <p:nvPr/>
            </p:nvGrpSpPr>
            <p:grpSpPr>
              <a:xfrm>
                <a:off x="5442952" y="5270038"/>
                <a:ext cx="504056" cy="504056"/>
                <a:chOff x="3707904" y="2924944"/>
                <a:chExt cx="914400" cy="914400"/>
              </a:xfrm>
            </p:grpSpPr>
            <p:sp>
              <p:nvSpPr>
                <p:cNvPr id="247" name="橢圓 24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48" name="群組 24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249" name="直線接點 248"/>
                  <p:cNvCxnSpPr>
                    <a:stCxn id="247" idx="7"/>
                    <a:endCxn id="24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0" name="直線接點 249"/>
                  <p:cNvCxnSpPr>
                    <a:stCxn id="247" idx="1"/>
                    <a:endCxn id="24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251" name="群組 250"/>
              <p:cNvGrpSpPr/>
              <p:nvPr/>
            </p:nvGrpSpPr>
            <p:grpSpPr>
              <a:xfrm>
                <a:off x="1918880" y="1475080"/>
                <a:ext cx="504056" cy="504056"/>
                <a:chOff x="3707904" y="2924944"/>
                <a:chExt cx="914400" cy="914400"/>
              </a:xfrm>
            </p:grpSpPr>
            <p:sp>
              <p:nvSpPr>
                <p:cNvPr id="252" name="橢圓 25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253" name="群組 25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254" name="直線接點 253"/>
                  <p:cNvCxnSpPr>
                    <a:stCxn id="252" idx="7"/>
                    <a:endCxn id="25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55" name="直線接點 254"/>
                  <p:cNvCxnSpPr>
                    <a:stCxn id="252" idx="1"/>
                    <a:endCxn id="25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26" name="群組 325"/>
              <p:cNvGrpSpPr/>
              <p:nvPr/>
            </p:nvGrpSpPr>
            <p:grpSpPr>
              <a:xfrm>
                <a:off x="1918880" y="2122301"/>
                <a:ext cx="504056" cy="504056"/>
                <a:chOff x="3707904" y="2924944"/>
                <a:chExt cx="914400" cy="914400"/>
              </a:xfrm>
            </p:grpSpPr>
            <p:sp>
              <p:nvSpPr>
                <p:cNvPr id="327" name="橢圓 32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28" name="群組 32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29" name="直線接點 328"/>
                  <p:cNvCxnSpPr>
                    <a:stCxn id="327" idx="7"/>
                    <a:endCxn id="32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0" name="直線接點 329"/>
                  <p:cNvCxnSpPr>
                    <a:stCxn id="327" idx="1"/>
                    <a:endCxn id="32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31" name="群組 330"/>
              <p:cNvGrpSpPr/>
              <p:nvPr/>
            </p:nvGrpSpPr>
            <p:grpSpPr>
              <a:xfrm>
                <a:off x="1918880" y="2457214"/>
                <a:ext cx="504056" cy="504056"/>
                <a:chOff x="3707904" y="2924944"/>
                <a:chExt cx="914400" cy="914400"/>
              </a:xfrm>
            </p:grpSpPr>
            <p:sp>
              <p:nvSpPr>
                <p:cNvPr id="332" name="橢圓 33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33" name="群組 33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34" name="直線接點 333"/>
                  <p:cNvCxnSpPr>
                    <a:stCxn id="332" idx="7"/>
                    <a:endCxn id="33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35" name="直線接點 334"/>
                  <p:cNvCxnSpPr>
                    <a:stCxn id="332" idx="1"/>
                    <a:endCxn id="33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36" name="群組 335"/>
              <p:cNvGrpSpPr/>
              <p:nvPr/>
            </p:nvGrpSpPr>
            <p:grpSpPr>
              <a:xfrm>
                <a:off x="1918880" y="2753285"/>
                <a:ext cx="504056" cy="504056"/>
                <a:chOff x="3707904" y="2924944"/>
                <a:chExt cx="914400" cy="914400"/>
              </a:xfrm>
            </p:grpSpPr>
            <p:sp>
              <p:nvSpPr>
                <p:cNvPr id="337" name="橢圓 33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38" name="群組 33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39" name="直線接點 338"/>
                  <p:cNvCxnSpPr>
                    <a:stCxn id="337" idx="7"/>
                    <a:endCxn id="33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0" name="直線接點 339"/>
                  <p:cNvCxnSpPr>
                    <a:stCxn id="337" idx="1"/>
                    <a:endCxn id="33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41" name="群組 340"/>
              <p:cNvGrpSpPr/>
              <p:nvPr/>
            </p:nvGrpSpPr>
            <p:grpSpPr>
              <a:xfrm>
                <a:off x="1918880" y="3072909"/>
                <a:ext cx="504056" cy="504056"/>
                <a:chOff x="3707904" y="2924944"/>
                <a:chExt cx="914400" cy="914400"/>
              </a:xfrm>
            </p:grpSpPr>
            <p:sp>
              <p:nvSpPr>
                <p:cNvPr id="342" name="橢圓 34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43" name="群組 34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44" name="直線接點 343"/>
                  <p:cNvCxnSpPr>
                    <a:stCxn id="342" idx="7"/>
                    <a:endCxn id="34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45" name="直線接點 344"/>
                  <p:cNvCxnSpPr>
                    <a:stCxn id="342" idx="1"/>
                    <a:endCxn id="34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46" name="群組 345"/>
              <p:cNvGrpSpPr/>
              <p:nvPr/>
            </p:nvGrpSpPr>
            <p:grpSpPr>
              <a:xfrm>
                <a:off x="1918880" y="3376473"/>
                <a:ext cx="504056" cy="504056"/>
                <a:chOff x="3707904" y="2924944"/>
                <a:chExt cx="914400" cy="914400"/>
              </a:xfrm>
            </p:grpSpPr>
            <p:sp>
              <p:nvSpPr>
                <p:cNvPr id="347" name="橢圓 34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48" name="群組 34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49" name="直線接點 348"/>
                  <p:cNvCxnSpPr>
                    <a:stCxn id="347" idx="7"/>
                    <a:endCxn id="34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0" name="直線接點 349"/>
                  <p:cNvCxnSpPr>
                    <a:stCxn id="347" idx="1"/>
                    <a:endCxn id="34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51" name="群組 350"/>
              <p:cNvGrpSpPr/>
              <p:nvPr/>
            </p:nvGrpSpPr>
            <p:grpSpPr>
              <a:xfrm>
                <a:off x="1918880" y="4037642"/>
                <a:ext cx="504056" cy="504056"/>
                <a:chOff x="3707904" y="2924944"/>
                <a:chExt cx="914400" cy="914400"/>
              </a:xfrm>
            </p:grpSpPr>
            <p:sp>
              <p:nvSpPr>
                <p:cNvPr id="352" name="橢圓 35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53" name="群組 35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54" name="直線接點 353"/>
                  <p:cNvCxnSpPr>
                    <a:stCxn id="352" idx="7"/>
                    <a:endCxn id="35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55" name="直線接點 354"/>
                  <p:cNvCxnSpPr>
                    <a:stCxn id="352" idx="1"/>
                    <a:endCxn id="35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56" name="群組 355"/>
              <p:cNvGrpSpPr/>
              <p:nvPr/>
            </p:nvGrpSpPr>
            <p:grpSpPr>
              <a:xfrm>
                <a:off x="1918880" y="3412372"/>
                <a:ext cx="504056" cy="504056"/>
                <a:chOff x="3707904" y="2924944"/>
                <a:chExt cx="914400" cy="914400"/>
              </a:xfrm>
            </p:grpSpPr>
            <p:sp>
              <p:nvSpPr>
                <p:cNvPr id="357" name="橢圓 35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58" name="群組 35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59" name="直線接點 358"/>
                  <p:cNvCxnSpPr>
                    <a:stCxn id="357" idx="7"/>
                    <a:endCxn id="35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0" name="直線接點 359"/>
                  <p:cNvCxnSpPr>
                    <a:stCxn id="357" idx="1"/>
                    <a:endCxn id="35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61" name="群組 360"/>
              <p:cNvGrpSpPr/>
              <p:nvPr/>
            </p:nvGrpSpPr>
            <p:grpSpPr>
              <a:xfrm>
                <a:off x="1918880" y="4357454"/>
                <a:ext cx="504056" cy="504056"/>
                <a:chOff x="3707904" y="2924944"/>
                <a:chExt cx="914400" cy="914400"/>
              </a:xfrm>
            </p:grpSpPr>
            <p:sp>
              <p:nvSpPr>
                <p:cNvPr id="362" name="橢圓 36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63" name="群組 36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64" name="直線接點 363"/>
                  <p:cNvCxnSpPr>
                    <a:stCxn id="362" idx="7"/>
                    <a:endCxn id="36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65" name="直線接點 364"/>
                  <p:cNvCxnSpPr>
                    <a:stCxn id="362" idx="1"/>
                    <a:endCxn id="36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66" name="群組 365"/>
              <p:cNvGrpSpPr/>
              <p:nvPr/>
            </p:nvGrpSpPr>
            <p:grpSpPr>
              <a:xfrm>
                <a:off x="1918880" y="4686798"/>
                <a:ext cx="504056" cy="504056"/>
                <a:chOff x="3707904" y="2924944"/>
                <a:chExt cx="914400" cy="914400"/>
              </a:xfrm>
            </p:grpSpPr>
            <p:sp>
              <p:nvSpPr>
                <p:cNvPr id="367" name="橢圓 36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68" name="群組 36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69" name="直線接點 368"/>
                  <p:cNvCxnSpPr>
                    <a:stCxn id="367" idx="7"/>
                    <a:endCxn id="36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70" name="直線接點 369"/>
                  <p:cNvCxnSpPr>
                    <a:stCxn id="367" idx="1"/>
                    <a:endCxn id="36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71" name="群組 370"/>
              <p:cNvGrpSpPr/>
              <p:nvPr/>
            </p:nvGrpSpPr>
            <p:grpSpPr>
              <a:xfrm>
                <a:off x="1918880" y="4991754"/>
                <a:ext cx="504056" cy="504056"/>
                <a:chOff x="3707904" y="2924944"/>
                <a:chExt cx="914400" cy="914400"/>
              </a:xfrm>
            </p:grpSpPr>
            <p:sp>
              <p:nvSpPr>
                <p:cNvPr id="372" name="橢圓 37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73" name="群組 37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74" name="直線接點 373"/>
                  <p:cNvCxnSpPr>
                    <a:stCxn id="372" idx="7"/>
                    <a:endCxn id="37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75" name="直線接點 374"/>
                  <p:cNvCxnSpPr>
                    <a:stCxn id="372" idx="1"/>
                    <a:endCxn id="37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76" name="群組 375"/>
              <p:cNvGrpSpPr/>
              <p:nvPr/>
            </p:nvGrpSpPr>
            <p:grpSpPr>
              <a:xfrm>
                <a:off x="1918880" y="5273408"/>
                <a:ext cx="504056" cy="504056"/>
                <a:chOff x="3707904" y="2924944"/>
                <a:chExt cx="914400" cy="914400"/>
              </a:xfrm>
            </p:grpSpPr>
            <p:sp>
              <p:nvSpPr>
                <p:cNvPr id="377" name="橢圓 376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78" name="群組 377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79" name="直線接點 378"/>
                  <p:cNvCxnSpPr>
                    <a:stCxn id="377" idx="7"/>
                    <a:endCxn id="377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0" name="直線接點 379"/>
                  <p:cNvCxnSpPr>
                    <a:stCxn id="377" idx="1"/>
                    <a:endCxn id="377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grpSp>
            <p:nvGrpSpPr>
              <p:cNvPr id="381" name="群組 380"/>
              <p:cNvGrpSpPr/>
              <p:nvPr/>
            </p:nvGrpSpPr>
            <p:grpSpPr>
              <a:xfrm>
                <a:off x="1918880" y="5913276"/>
                <a:ext cx="504056" cy="504056"/>
                <a:chOff x="3707904" y="2924944"/>
                <a:chExt cx="914400" cy="914400"/>
              </a:xfrm>
            </p:grpSpPr>
            <p:sp>
              <p:nvSpPr>
                <p:cNvPr id="382" name="橢圓 381"/>
                <p:cNvSpPr/>
                <p:nvPr/>
              </p:nvSpPr>
              <p:spPr bwMode="auto">
                <a:xfrm>
                  <a:off x="3707904" y="2924944"/>
                  <a:ext cx="914400" cy="914400"/>
                </a:xfrm>
                <a:prstGeom prst="ellipse">
                  <a:avLst/>
                </a:prstGeom>
                <a:solidFill>
                  <a:srgbClr val="FFFF00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grpSp>
              <p:nvGrpSpPr>
                <p:cNvPr id="383" name="群組 382"/>
                <p:cNvGrpSpPr/>
                <p:nvPr/>
              </p:nvGrpSpPr>
              <p:grpSpPr>
                <a:xfrm>
                  <a:off x="3974232" y="3191272"/>
                  <a:ext cx="381744" cy="381744"/>
                  <a:chOff x="3841815" y="3058855"/>
                  <a:chExt cx="646578" cy="646578"/>
                </a:xfrm>
              </p:grpSpPr>
              <p:cxnSp>
                <p:nvCxnSpPr>
                  <p:cNvPr id="384" name="直線接點 383"/>
                  <p:cNvCxnSpPr>
                    <a:stCxn id="382" idx="7"/>
                    <a:endCxn id="382" idx="3"/>
                  </p:cNvCxnSpPr>
                  <p:nvPr/>
                </p:nvCxnSpPr>
                <p:spPr bwMode="auto">
                  <a:xfrm flipH="1"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85" name="直線接點 384"/>
                  <p:cNvCxnSpPr>
                    <a:stCxn id="382" idx="1"/>
                    <a:endCxn id="382" idx="5"/>
                  </p:cNvCxnSpPr>
                  <p:nvPr/>
                </p:nvCxnSpPr>
                <p:spPr bwMode="auto">
                  <a:xfrm>
                    <a:off x="3841815" y="3058855"/>
                    <a:ext cx="646578" cy="646578"/>
                  </a:xfrm>
                  <a:prstGeom prst="line">
                    <a:avLst/>
                  </a:prstGeom>
                  <a:solidFill>
                    <a:schemeClr val="accent1"/>
                  </a:solidFill>
                  <a:ln w="1905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</p:grpSp>
        <p:sp>
          <p:nvSpPr>
            <p:cNvPr id="4150" name="文字方塊 4149"/>
            <p:cNvSpPr txBox="1"/>
            <p:nvPr/>
          </p:nvSpPr>
          <p:spPr>
            <a:xfrm rot="5400000">
              <a:off x="-993771" y="3636897"/>
              <a:ext cx="25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Binary Number System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8" name="文字方塊 387"/>
            <p:cNvSpPr txBox="1"/>
            <p:nvPr/>
          </p:nvSpPr>
          <p:spPr>
            <a:xfrm rot="5400000">
              <a:off x="7774300" y="3636898"/>
              <a:ext cx="25133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C00000"/>
                  </a:solidFill>
                </a:rPr>
                <a:t>Binary Number System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389" name="文字方塊 388"/>
            <p:cNvSpPr txBox="1"/>
            <p:nvPr/>
          </p:nvSpPr>
          <p:spPr>
            <a:xfrm>
              <a:off x="2949246" y="6369690"/>
              <a:ext cx="26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0000CC"/>
                  </a:solidFill>
                </a:rPr>
                <a:t>Residue Number System</a:t>
              </a:r>
              <a:endParaRPr lang="zh-TW" altLang="en-US" dirty="0">
                <a:solidFill>
                  <a:srgbClr val="0000CC"/>
                </a:solidFill>
              </a:endParaRPr>
            </a:p>
          </p:txBody>
        </p:sp>
      </p:grpSp>
      <p:sp>
        <p:nvSpPr>
          <p:cNvPr id="391" name="Rectangle 2"/>
          <p:cNvSpPr txBox="1">
            <a:spLocks noChangeArrowheads="1"/>
          </p:cNvSpPr>
          <p:nvPr/>
        </p:nvSpPr>
        <p:spPr bwMode="auto">
          <a:xfrm>
            <a:off x="688988" y="214313"/>
            <a:ext cx="8743044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i="0" kern="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Hybrid Residue Number System for NN</a:t>
            </a:r>
            <a:endParaRPr lang="en-US" altLang="zh-TW" sz="3600" b="1" i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" name="文字方塊 391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0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等腰三角形 34"/>
          <p:cNvSpPr/>
          <p:nvPr/>
        </p:nvSpPr>
        <p:spPr bwMode="auto">
          <a:xfrm rot="16200000" flipH="1">
            <a:off x="6228185" y="2188535"/>
            <a:ext cx="3168352" cy="2016225"/>
          </a:xfrm>
          <a:prstGeom prst="triangle">
            <a:avLst/>
          </a:prstGeom>
          <a:gradFill>
            <a:gsLst>
              <a:gs pos="9000">
                <a:schemeClr val="bg1">
                  <a:lumMod val="75000"/>
                </a:schemeClr>
              </a:gs>
              <a:gs pos="100000">
                <a:schemeClr val="bg1">
                  <a:lumMod val="50000"/>
                  <a:alpha val="99000"/>
                </a:schemeClr>
              </a:gs>
            </a:gsLst>
            <a:lin ang="13500000" scaled="1"/>
          </a:gra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391" name="Rectangle 2"/>
          <p:cNvSpPr txBox="1">
            <a:spLocks noChangeArrowheads="1"/>
          </p:cNvSpPr>
          <p:nvPr/>
        </p:nvSpPr>
        <p:spPr bwMode="auto">
          <a:xfrm>
            <a:off x="539552" y="214313"/>
            <a:ext cx="868488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en-US" altLang="zh-TW" sz="3600" b="1" i="0" kern="0" spc="-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Impact-Relaxing Self-Healing Approach</a:t>
            </a:r>
            <a:endParaRPr lang="en-US" altLang="zh-TW" sz="3600" b="1" i="0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2" name="文字方塊 391"/>
          <p:cNvSpPr txBox="1"/>
          <p:nvPr/>
        </p:nvSpPr>
        <p:spPr>
          <a:xfrm>
            <a:off x="-32231" y="-78075"/>
            <a:ext cx="779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i="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(4)</a:t>
            </a:r>
            <a:endParaRPr lang="zh-TW" altLang="en-US" sz="3200" b="1" i="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315099" y="1412776"/>
            <a:ext cx="8505373" cy="3367367"/>
            <a:chOff x="747149" y="1844824"/>
            <a:chExt cx="8505373" cy="3367367"/>
          </a:xfrm>
        </p:grpSpPr>
        <p:grpSp>
          <p:nvGrpSpPr>
            <p:cNvPr id="27" name="群組 26"/>
            <p:cNvGrpSpPr/>
            <p:nvPr/>
          </p:nvGrpSpPr>
          <p:grpSpPr>
            <a:xfrm>
              <a:off x="747149" y="1844824"/>
              <a:ext cx="8505373" cy="3367367"/>
              <a:chOff x="747149" y="1844824"/>
              <a:chExt cx="8505373" cy="3367367"/>
            </a:xfrm>
          </p:grpSpPr>
          <p:grpSp>
            <p:nvGrpSpPr>
              <p:cNvPr id="25" name="群組 24"/>
              <p:cNvGrpSpPr/>
              <p:nvPr/>
            </p:nvGrpSpPr>
            <p:grpSpPr>
              <a:xfrm>
                <a:off x="5724128" y="3189434"/>
                <a:ext cx="1512168" cy="815629"/>
                <a:chOff x="5724128" y="3189434"/>
                <a:chExt cx="1512168" cy="815629"/>
              </a:xfrm>
            </p:grpSpPr>
            <p:sp>
              <p:nvSpPr>
                <p:cNvPr id="13" name="梯形 12"/>
                <p:cNvSpPr/>
                <p:nvPr/>
              </p:nvSpPr>
              <p:spPr bwMode="auto">
                <a:xfrm rot="5400000">
                  <a:off x="6459395" y="3444187"/>
                  <a:ext cx="815629" cy="306124"/>
                </a:xfrm>
                <a:prstGeom prst="trapezoid">
                  <a:avLst>
                    <a:gd name="adj" fmla="val 56419"/>
                  </a:avLst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sz="1400" dirty="0" smtClean="0"/>
                    <a:t>0</a:t>
                  </a:r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TW" sz="800" dirty="0" smtClean="0"/>
                </a:p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sz="1400" dirty="0" smtClean="0"/>
                    <a:t>1</a:t>
                  </a:r>
                  <a:endParaRPr kumimoji="1" lang="zh-TW" altLang="en-US" sz="1400" b="0" i="1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  <p:cxnSp>
              <p:nvCxnSpPr>
                <p:cNvPr id="521" name="直線接點 520"/>
                <p:cNvCxnSpPr/>
                <p:nvPr/>
              </p:nvCxnSpPr>
              <p:spPr bwMode="auto">
                <a:xfrm>
                  <a:off x="5758856" y="3783530"/>
                  <a:ext cx="95529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4" name="矩形 13"/>
                <p:cNvSpPr/>
                <p:nvPr/>
              </p:nvSpPr>
              <p:spPr bwMode="auto">
                <a:xfrm>
                  <a:off x="5930700" y="3631525"/>
                  <a:ext cx="629894" cy="294285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6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AVG</a:t>
                  </a:r>
                  <a:endParaRPr kumimoji="1" lang="zh-TW" altLang="en-US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22" name="直線接點 521"/>
                <p:cNvCxnSpPr/>
                <p:nvPr/>
              </p:nvCxnSpPr>
              <p:spPr bwMode="auto">
                <a:xfrm flipV="1">
                  <a:off x="5761211" y="3456570"/>
                  <a:ext cx="0" cy="322097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3" name="直線接點 522"/>
                <p:cNvCxnSpPr/>
                <p:nvPr/>
              </p:nvCxnSpPr>
              <p:spPr bwMode="auto">
                <a:xfrm>
                  <a:off x="5724128" y="3458535"/>
                  <a:ext cx="990997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5" name="直線接點 524"/>
                <p:cNvCxnSpPr/>
                <p:nvPr/>
              </p:nvCxnSpPr>
              <p:spPr bwMode="auto">
                <a:xfrm>
                  <a:off x="7020272" y="3628014"/>
                  <a:ext cx="216024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oval" w="med" len="med"/>
                </a:ln>
                <a:effectLst/>
              </p:spPr>
            </p:cxnSp>
          </p:grpSp>
          <p:sp>
            <p:nvSpPr>
              <p:cNvPr id="526" name="等腰三角形 525"/>
              <p:cNvSpPr/>
              <p:nvPr/>
            </p:nvSpPr>
            <p:spPr bwMode="auto">
              <a:xfrm rot="16200000" flipH="1">
                <a:off x="6660234" y="2619902"/>
                <a:ext cx="3168352" cy="2016225"/>
              </a:xfrm>
              <a:prstGeom prst="triangle">
                <a:avLst/>
              </a:prstGeom>
              <a:noFill/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508" name="群組 507"/>
              <p:cNvGrpSpPr/>
              <p:nvPr/>
            </p:nvGrpSpPr>
            <p:grpSpPr>
              <a:xfrm>
                <a:off x="2817642" y="3217133"/>
                <a:ext cx="788570" cy="457405"/>
                <a:chOff x="3420636" y="2098249"/>
                <a:chExt cx="648072" cy="357245"/>
              </a:xfrm>
            </p:grpSpPr>
            <p:cxnSp>
              <p:nvCxnSpPr>
                <p:cNvPr id="519" name="直線接點 518"/>
                <p:cNvCxnSpPr/>
                <p:nvPr/>
              </p:nvCxnSpPr>
              <p:spPr bwMode="auto">
                <a:xfrm>
                  <a:off x="3420636" y="2276871"/>
                  <a:ext cx="64807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520" name="橢圓 519"/>
                <p:cNvSpPr/>
                <p:nvPr/>
              </p:nvSpPr>
              <p:spPr bwMode="auto">
                <a:xfrm>
                  <a:off x="3563888" y="2098249"/>
                  <a:ext cx="357244" cy="357245"/>
                </a:xfrm>
                <a:prstGeom prst="ellipse">
                  <a:avLst/>
                </a:prstGeom>
                <a:solidFill>
                  <a:srgbClr val="99FF33"/>
                </a:solidFill>
                <a:ln w="12700" cap="flat" cmpd="sng" algn="ctr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2000" b="1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Symbol" panose="05050102010706020507" pitchFamily="18" charset="2"/>
                    </a:rPr>
                    <a:t>S</a:t>
                  </a:r>
                  <a:endParaRPr kumimoji="1" lang="zh-TW" altLang="en-US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Symbol" panose="05050102010706020507" pitchFamily="18" charset="2"/>
                  </a:endParaRPr>
                </a:p>
              </p:txBody>
            </p:sp>
          </p:grpSp>
          <p:grpSp>
            <p:nvGrpSpPr>
              <p:cNvPr id="509" name="群組 508"/>
              <p:cNvGrpSpPr/>
              <p:nvPr/>
            </p:nvGrpSpPr>
            <p:grpSpPr>
              <a:xfrm>
                <a:off x="3605282" y="3077048"/>
                <a:ext cx="1058148" cy="737573"/>
                <a:chOff x="4067944" y="1988839"/>
                <a:chExt cx="869620" cy="576064"/>
              </a:xfrm>
            </p:grpSpPr>
            <p:cxnSp>
              <p:nvCxnSpPr>
                <p:cNvPr id="515" name="直線接點 514"/>
                <p:cNvCxnSpPr/>
                <p:nvPr/>
              </p:nvCxnSpPr>
              <p:spPr bwMode="auto">
                <a:xfrm>
                  <a:off x="4067944" y="2276871"/>
                  <a:ext cx="43757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516" name="直線接點 515"/>
                <p:cNvCxnSpPr/>
                <p:nvPr/>
              </p:nvCxnSpPr>
              <p:spPr bwMode="auto">
                <a:xfrm>
                  <a:off x="4499992" y="2420888"/>
                  <a:ext cx="43757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517" name="直線接點 516"/>
                <p:cNvCxnSpPr/>
                <p:nvPr/>
              </p:nvCxnSpPr>
              <p:spPr bwMode="auto">
                <a:xfrm>
                  <a:off x="4499992" y="2132856"/>
                  <a:ext cx="43757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518" name="流程圖: 程序 517"/>
                <p:cNvSpPr/>
                <p:nvPr/>
              </p:nvSpPr>
              <p:spPr bwMode="auto">
                <a:xfrm>
                  <a:off x="4181480" y="1988839"/>
                  <a:ext cx="648072" cy="576064"/>
                </a:xfrm>
                <a:prstGeom prst="flowChartProcess">
                  <a:avLst/>
                </a:prstGeom>
                <a:solidFill>
                  <a:srgbClr val="0000CC"/>
                </a:solidFill>
                <a:ln w="12700" cap="flat" cmpd="sng" algn="ctr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1" lang="en-US" altLang="zh-TW" sz="1200" b="1" i="0" u="none" strike="noStrike" cap="none" normalizeH="0" baseline="0" dirty="0" smtClean="0">
                      <a:ln>
                        <a:noFill/>
                      </a:ln>
                      <a:solidFill>
                        <a:srgbClr val="FFFF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ahoma" pitchFamily="34" charset="0"/>
                      <a:ea typeface="新細明體" pitchFamily="18" charset="-120"/>
                    </a:rPr>
                    <a:t>RBC</a:t>
                  </a:r>
                  <a:endParaRPr kumimoji="1" lang="zh-TW" altLang="en-US" sz="12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grpSp>
            <p:nvGrpSpPr>
              <p:cNvPr id="510" name="群組 509"/>
              <p:cNvGrpSpPr/>
              <p:nvPr/>
            </p:nvGrpSpPr>
            <p:grpSpPr>
              <a:xfrm>
                <a:off x="4665981" y="3077048"/>
                <a:ext cx="1092875" cy="737573"/>
                <a:chOff x="4926516" y="1988839"/>
                <a:chExt cx="898160" cy="576064"/>
              </a:xfrm>
            </p:grpSpPr>
            <p:cxnSp>
              <p:nvCxnSpPr>
                <p:cNvPr id="511" name="直線接點 510"/>
                <p:cNvCxnSpPr/>
                <p:nvPr/>
              </p:nvCxnSpPr>
              <p:spPr bwMode="auto">
                <a:xfrm>
                  <a:off x="4926516" y="2420888"/>
                  <a:ext cx="437572" cy="0"/>
                </a:xfrm>
                <a:prstGeom prst="line">
                  <a:avLst/>
                </a:prstGeom>
                <a:solidFill>
                  <a:schemeClr val="accent1"/>
                </a:solidFill>
                <a:ln w="19050" cap="flat" cmpd="sng" algn="ctr">
                  <a:solidFill>
                    <a:srgbClr val="FF0000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512" name="直線接點 511"/>
                <p:cNvCxnSpPr/>
                <p:nvPr/>
              </p:nvCxnSpPr>
              <p:spPr bwMode="auto">
                <a:xfrm>
                  <a:off x="4926516" y="2132856"/>
                  <a:ext cx="43757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cxnSp>
              <p:nvCxnSpPr>
                <p:cNvPr id="513" name="直線接點 512"/>
                <p:cNvCxnSpPr/>
                <p:nvPr/>
              </p:nvCxnSpPr>
              <p:spPr bwMode="auto">
                <a:xfrm>
                  <a:off x="5387104" y="2285256"/>
                  <a:ext cx="437572" cy="0"/>
                </a:xfrm>
                <a:prstGeom prst="lin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oval" w="med" len="med"/>
                  <a:tailEnd type="oval" w="med" len="med"/>
                </a:ln>
                <a:effectLst/>
              </p:spPr>
            </p:cxnSp>
            <p:sp>
              <p:nvSpPr>
                <p:cNvPr id="514" name="流程圖: 程序 513"/>
                <p:cNvSpPr/>
                <p:nvPr/>
              </p:nvSpPr>
              <p:spPr bwMode="auto">
                <a:xfrm>
                  <a:off x="5066224" y="1988839"/>
                  <a:ext cx="648072" cy="576064"/>
                </a:xfrm>
                <a:prstGeom prst="flowChartProcess">
                  <a:avLst/>
                </a:prstGeom>
                <a:solidFill>
                  <a:srgbClr val="FF99FF"/>
                </a:solidFill>
                <a:ln w="12700" cap="flat" cmpd="sng" algn="ctr">
                  <a:solidFill>
                    <a:srgbClr val="66FF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sz="1600" b="1" dirty="0" err="1" smtClean="0">
                      <a:solidFill>
                        <a:srgbClr val="0000CC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tanh</a:t>
                  </a:r>
                  <a:endParaRPr lang="en-US" altLang="zh-TW" sz="1600" b="1" dirty="0" smtClean="0">
                    <a:solidFill>
                      <a:srgbClr val="0000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0" marR="0" indent="0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TW" sz="1600" b="1" i="0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CHK</a:t>
                  </a:r>
                </a:p>
              </p:txBody>
            </p:sp>
          </p:grpSp>
          <p:sp>
            <p:nvSpPr>
              <p:cNvPr id="7" name="等腰三角形 6"/>
              <p:cNvSpPr/>
              <p:nvPr/>
            </p:nvSpPr>
            <p:spPr bwMode="auto">
              <a:xfrm rot="5400000">
                <a:off x="197501" y="2394472"/>
                <a:ext cx="3168352" cy="2069056"/>
              </a:xfrm>
              <a:prstGeom prst="triangle">
                <a:avLst/>
              </a:prstGeom>
              <a:noFill/>
              <a:ln w="127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1024002" y="3140968"/>
                <a:ext cx="1387758" cy="827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upstream</a:t>
                </a:r>
              </a:p>
              <a:p>
                <a:r>
                  <a:rPr lang="en-US" altLang="zh-TW" dirty="0" smtClean="0"/>
                  <a:t>soft error</a:t>
                </a:r>
                <a:endParaRPr lang="zh-TW" altLang="en-US" dirty="0"/>
              </a:p>
            </p:txBody>
          </p:sp>
          <p:sp>
            <p:nvSpPr>
              <p:cNvPr id="528" name="文字方塊 527"/>
              <p:cNvSpPr txBox="1"/>
              <p:nvPr/>
            </p:nvSpPr>
            <p:spPr>
              <a:xfrm>
                <a:off x="7599435" y="3288506"/>
                <a:ext cx="143706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downstream</a:t>
                </a:r>
              </a:p>
              <a:p>
                <a:r>
                  <a:rPr lang="en-US" altLang="zh-TW" dirty="0" smtClean="0"/>
                  <a:t>soft error</a:t>
                </a:r>
                <a:endParaRPr lang="zh-TW" altLang="en-US" dirty="0"/>
              </a:p>
            </p:txBody>
          </p:sp>
        </p:grpSp>
        <p:cxnSp>
          <p:nvCxnSpPr>
            <p:cNvPr id="29" name="直線接點 28"/>
            <p:cNvCxnSpPr>
              <a:stCxn id="514" idx="2"/>
              <a:endCxn id="514" idx="2"/>
            </p:cNvCxnSpPr>
            <p:nvPr/>
          </p:nvCxnSpPr>
          <p:spPr bwMode="auto">
            <a:xfrm>
              <a:off x="5230262" y="3814621"/>
              <a:ext cx="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手繪多邊形 30"/>
            <p:cNvSpPr/>
            <p:nvPr/>
          </p:nvSpPr>
          <p:spPr bwMode="auto">
            <a:xfrm>
              <a:off x="5232400" y="3816350"/>
              <a:ext cx="1651000" cy="292175"/>
            </a:xfrm>
            <a:custGeom>
              <a:avLst/>
              <a:gdLst>
                <a:gd name="connsiteX0" fmla="*/ 0 w 1651000"/>
                <a:gd name="connsiteY0" fmla="*/ 0 h 393700"/>
                <a:gd name="connsiteX1" fmla="*/ 0 w 1651000"/>
                <a:gd name="connsiteY1" fmla="*/ 393700 h 393700"/>
                <a:gd name="connsiteX2" fmla="*/ 1651000 w 1651000"/>
                <a:gd name="connsiteY2" fmla="*/ 393700 h 393700"/>
                <a:gd name="connsiteX3" fmla="*/ 1651000 w 1651000"/>
                <a:gd name="connsiteY3" fmla="*/ 9525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51000" h="393700">
                  <a:moveTo>
                    <a:pt x="0" y="0"/>
                  </a:moveTo>
                  <a:lnTo>
                    <a:pt x="0" y="393700"/>
                  </a:lnTo>
                  <a:lnTo>
                    <a:pt x="1651000" y="393700"/>
                  </a:lnTo>
                  <a:lnTo>
                    <a:pt x="1651000" y="95250"/>
                  </a:lnTo>
                </a:path>
              </a:pathLst>
            </a:custGeom>
            <a:noFill/>
            <a:ln w="12700" cap="rnd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32" name="文字方塊 31"/>
            <p:cNvSpPr txBox="1"/>
            <p:nvPr/>
          </p:nvSpPr>
          <p:spPr>
            <a:xfrm>
              <a:off x="5269877" y="3838051"/>
              <a:ext cx="5749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dirty="0" smtClean="0"/>
                <a:t>Error</a:t>
              </a:r>
              <a:endParaRPr lang="zh-TW" altLang="en-US" sz="1400" dirty="0"/>
            </a:p>
          </p:txBody>
        </p:sp>
      </p:grpSp>
      <p:sp>
        <p:nvSpPr>
          <p:cNvPr id="34" name="閃電 33"/>
          <p:cNvSpPr/>
          <p:nvPr/>
        </p:nvSpPr>
        <p:spPr bwMode="auto">
          <a:xfrm>
            <a:off x="539552" y="2060848"/>
            <a:ext cx="648072" cy="770384"/>
          </a:xfrm>
          <a:prstGeom prst="lightningBolt">
            <a:avLst/>
          </a:prstGeom>
          <a:gradFill flip="none" rotWithShape="1">
            <a:gsLst>
              <a:gs pos="26000">
                <a:srgbClr val="FFFF00"/>
              </a:gs>
              <a:gs pos="53000">
                <a:schemeClr val="bg1"/>
              </a:gs>
              <a:gs pos="86000">
                <a:srgbClr val="FFC000"/>
              </a:gs>
            </a:gsLst>
            <a:lin ang="13500000" scaled="1"/>
            <a:tileRect/>
          </a:gra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38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4" grpId="0" animBg="1"/>
      <p:bldP spid="3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14313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Comparison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461520"/>
                  </p:ext>
                </p:extLst>
              </p:nvPr>
            </p:nvGraphicFramePr>
            <p:xfrm>
              <a:off x="179512" y="1187296"/>
              <a:ext cx="8807131" cy="3881508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102723000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30970517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300975010"/>
                        </a:ext>
                      </a:extLst>
                    </a:gridCol>
                    <a:gridCol w="1766964">
                      <a:extLst>
                        <a:ext uri="{9D8B030D-6E8A-4147-A177-3AD203B41FA5}">
                          <a16:colId xmlns:a16="http://schemas.microsoft.com/office/drawing/2014/main" val="3919653081"/>
                        </a:ext>
                      </a:extLst>
                    </a:gridCol>
                    <a:gridCol w="1395847">
                      <a:extLst>
                        <a:ext uri="{9D8B030D-6E8A-4147-A177-3AD203B41FA5}">
                          <a16:colId xmlns:a16="http://schemas.microsoft.com/office/drawing/2014/main" val="1268659942"/>
                        </a:ext>
                      </a:extLst>
                    </a:gridCol>
                    <a:gridCol w="1827896">
                      <a:extLst>
                        <a:ext uri="{9D8B030D-6E8A-4147-A177-3AD203B41FA5}">
                          <a16:colId xmlns:a16="http://schemas.microsoft.com/office/drawing/2014/main" val="1562374716"/>
                        </a:ext>
                      </a:extLst>
                    </a:gridCol>
                  </a:tblGrid>
                  <a:tr h="377092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[28]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[29]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[30]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[31]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Ours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914328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NN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DNN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NN784-16-10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434382519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RNS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12 moduli</a:t>
                          </a:r>
                          <a:endParaRPr lang="zh-TW" altLang="en-US" sz="16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RNS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RNS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RRNS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{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−1, </m:t>
                              </m:r>
                              <m:sSup>
                                <m:s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p>
                                <m:s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US" altLang="zh-TW" sz="1600" dirty="0" smtClean="0">
                              <a:latin typeface="+mn-lt"/>
                            </a:rPr>
                            <a:t>}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536625343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A</a:t>
                          </a:r>
                          <a:r>
                            <a:rPr lang="en-US" altLang="zh-TW" sz="1600" b="1" baseline="0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. Overhead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 ???</a:t>
                          </a:r>
                          <a:endParaRPr lang="zh-TW" altLang="en-US" sz="16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-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58%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46955237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Power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~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50%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79025317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Accelerate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6.8X</a:t>
                          </a:r>
                          <a:endParaRPr lang="zh-TW" altLang="en-US" sz="16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37.4%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35%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+ 147%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934889579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Activation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skipped</a:t>
                          </a: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err="1" smtClean="0">
                              <a:latin typeface="+mn-lt"/>
                            </a:rPr>
                            <a:t>softmax</a:t>
                          </a:r>
                          <a:endParaRPr lang="en-US" altLang="zh-TW" sz="1600" dirty="0" smtClean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Taylor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</a:p>
                        <a:p>
                          <a:pPr algn="ctr"/>
                          <a:r>
                            <a:rPr lang="en-US" altLang="zh-TW" sz="1600" dirty="0" err="1" smtClean="0">
                              <a:latin typeface="+mn-lt"/>
                            </a:rPr>
                            <a:t>ReLU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,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skipped</a:t>
                          </a: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err="1" smtClean="0">
                              <a:latin typeface="+mn-lt"/>
                            </a:rPr>
                            <a:t>tanh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, </a:t>
                          </a:r>
                          <a:r>
                            <a:rPr lang="en-US" altLang="zh-TW" sz="1600" dirty="0" err="1" smtClean="0">
                              <a:latin typeface="+mn-lt"/>
                            </a:rPr>
                            <a:t>softmax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, …</a:t>
                          </a: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19979896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Checking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partial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partial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full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/ partial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partial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full</a:t>
                          </a:r>
                          <a:endParaRPr lang="zh-TW" altLang="en-U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7770922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Self-healing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downstream branch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970567738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Majority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MMR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4451852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9461520"/>
                  </p:ext>
                </p:extLst>
              </p:nvPr>
            </p:nvGraphicFramePr>
            <p:xfrm>
              <a:off x="179512" y="1187296"/>
              <a:ext cx="8807131" cy="3881508"/>
            </p:xfrm>
            <a:graphic>
              <a:graphicData uri="http://schemas.openxmlformats.org/drawingml/2006/table">
                <a:tbl>
                  <a:tblPr firstRow="1" bandRow="1"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1027230005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3309705172"/>
                        </a:ext>
                      </a:extLst>
                    </a:gridCol>
                    <a:gridCol w="1224136">
                      <a:extLst>
                        <a:ext uri="{9D8B030D-6E8A-4147-A177-3AD203B41FA5}">
                          <a16:colId xmlns:a16="http://schemas.microsoft.com/office/drawing/2014/main" val="2300975010"/>
                        </a:ext>
                      </a:extLst>
                    </a:gridCol>
                    <a:gridCol w="1766964">
                      <a:extLst>
                        <a:ext uri="{9D8B030D-6E8A-4147-A177-3AD203B41FA5}">
                          <a16:colId xmlns:a16="http://schemas.microsoft.com/office/drawing/2014/main" val="3919653081"/>
                        </a:ext>
                      </a:extLst>
                    </a:gridCol>
                    <a:gridCol w="1395847">
                      <a:extLst>
                        <a:ext uri="{9D8B030D-6E8A-4147-A177-3AD203B41FA5}">
                          <a16:colId xmlns:a16="http://schemas.microsoft.com/office/drawing/2014/main" val="1268659942"/>
                        </a:ext>
                      </a:extLst>
                    </a:gridCol>
                    <a:gridCol w="1827896">
                      <a:extLst>
                        <a:ext uri="{9D8B030D-6E8A-4147-A177-3AD203B41FA5}">
                          <a16:colId xmlns:a16="http://schemas.microsoft.com/office/drawing/2014/main" val="1562374716"/>
                        </a:ext>
                      </a:extLst>
                    </a:gridCol>
                  </a:tblGrid>
                  <a:tr h="377092">
                    <a:tc>
                      <a:txBody>
                        <a:bodyPr/>
                        <a:lstStyle/>
                        <a:p>
                          <a:pPr algn="ctr"/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[28]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[29]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[30]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[31]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FFFF00"/>
                              </a:solidFill>
                              <a:latin typeface="+mn-lt"/>
                            </a:rPr>
                            <a:t>Ours</a:t>
                          </a:r>
                          <a:endParaRPr lang="zh-TW" altLang="en-US" sz="1600" dirty="0">
                            <a:solidFill>
                              <a:srgbClr val="FFFF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solidFill>
                          <a:srgbClr val="00AC7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62914328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NN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DNN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CNN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NN784-16-10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434382519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RNS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12 moduli</a:t>
                          </a:r>
                          <a:endParaRPr lang="zh-TW" altLang="en-US" sz="16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RNS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RNS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RRNS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  <a:blipFill>
                          <a:blip r:embed="rId3"/>
                          <a:stretch>
                            <a:fillRect l="-382667" t="-204839" r="-1333" b="-75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6625343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A</a:t>
                          </a:r>
                          <a:r>
                            <a:rPr lang="en-US" altLang="zh-TW" sz="1600" b="1" baseline="0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. Overhead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++ ???</a:t>
                          </a:r>
                          <a:endParaRPr lang="zh-TW" altLang="en-US" sz="16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-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58%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46955237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Power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~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50%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79025317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Accelerate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6.8X</a:t>
                          </a:r>
                          <a:endParaRPr lang="zh-TW" altLang="en-US" sz="1600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37.4%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35%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NA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+ 147%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934889579"/>
                      </a:ext>
                    </a:extLst>
                  </a:tr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Activation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skipped</a:t>
                          </a: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err="1" smtClean="0">
                              <a:latin typeface="+mn-lt"/>
                            </a:rPr>
                            <a:t>softmax</a:t>
                          </a:r>
                          <a:endParaRPr lang="en-US" altLang="zh-TW" sz="1600" dirty="0" smtClean="0">
                            <a:latin typeface="+mn-lt"/>
                          </a:endParaRP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Taylor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</a:p>
                        <a:p>
                          <a:pPr algn="ctr"/>
                          <a:r>
                            <a:rPr lang="en-US" altLang="zh-TW" sz="1600" dirty="0" err="1" smtClean="0">
                              <a:latin typeface="+mn-lt"/>
                            </a:rPr>
                            <a:t>ReLU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,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skipped</a:t>
                          </a: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unchecked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err="1" smtClean="0">
                              <a:latin typeface="+mn-lt"/>
                            </a:rPr>
                            <a:t>tanh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, </a:t>
                          </a:r>
                          <a:r>
                            <a:rPr lang="en-US" altLang="zh-TW" sz="1600" dirty="0" err="1" smtClean="0">
                              <a:latin typeface="+mn-lt"/>
                            </a:rPr>
                            <a:t>softmax</a:t>
                          </a:r>
                          <a:r>
                            <a:rPr lang="en-US" altLang="zh-TW" sz="1600" dirty="0" smtClean="0">
                              <a:latin typeface="+mn-lt"/>
                            </a:rPr>
                            <a:t>, …</a:t>
                          </a:r>
                        </a:p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checked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19979896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Checking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partial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partial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full</a:t>
                          </a:r>
                          <a:r>
                            <a:rPr lang="en-US" altLang="zh-TW" sz="1600" baseline="0" dirty="0" smtClean="0">
                              <a:latin typeface="+mn-lt"/>
                            </a:rPr>
                            <a:t> / partial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partial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C00000"/>
                              </a:solidFill>
                              <a:latin typeface="+mn-lt"/>
                            </a:rPr>
                            <a:t>full</a:t>
                          </a:r>
                          <a:endParaRPr lang="zh-TW" altLang="en-US" sz="1600" b="1" dirty="0">
                            <a:solidFill>
                              <a:srgbClr val="C00000"/>
                            </a:solidFill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547770922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Self-healing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downstream branch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970567738"/>
                      </a:ext>
                    </a:extLst>
                  </a:tr>
                  <a:tr h="3770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b="1" dirty="0" smtClean="0">
                              <a:solidFill>
                                <a:srgbClr val="660033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+mn-lt"/>
                            </a:rPr>
                            <a:t>Majority</a:t>
                          </a:r>
                          <a:endParaRPr lang="zh-TW" altLang="en-US" sz="1600" b="1" dirty="0">
                            <a:solidFill>
                              <a:srgbClr val="660033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 smtClean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none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600" dirty="0" smtClean="0">
                              <a:latin typeface="+mn-lt"/>
                            </a:rPr>
                            <a:t>MMR</a:t>
                          </a:r>
                          <a:endParaRPr lang="zh-TW" altLang="en-US" sz="1600" dirty="0">
                            <a:latin typeface="+mn-lt"/>
                          </a:endParaRPr>
                        </a:p>
                      </a:txBody>
                      <a:tcPr marL="0" marR="0" marT="0" marB="0" anchor="ctr">
                        <a:cell3D prstMaterial="dkEdge">
                          <a:bevel h="50800" prst="divo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4451852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" name="群組 3"/>
          <p:cNvGrpSpPr/>
          <p:nvPr/>
        </p:nvGrpSpPr>
        <p:grpSpPr>
          <a:xfrm>
            <a:off x="-32231" y="5157192"/>
            <a:ext cx="9144000" cy="1623665"/>
            <a:chOff x="107504" y="5517232"/>
            <a:chExt cx="8836471" cy="1623665"/>
          </a:xfrm>
        </p:grpSpPr>
        <p:sp>
          <p:nvSpPr>
            <p:cNvPr id="5" name="文字方塊 4"/>
            <p:cNvSpPr txBox="1"/>
            <p:nvPr/>
          </p:nvSpPr>
          <p:spPr>
            <a:xfrm>
              <a:off x="107504" y="5571237"/>
              <a:ext cx="88364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[28]</a:t>
              </a:r>
              <a:r>
                <a:rPr lang="en-US" altLang="zh-TW" sz="1200" i="0" dirty="0">
                  <a:latin typeface="+mj-lt"/>
                </a:rPr>
                <a:t>	</a:t>
              </a:r>
              <a:r>
                <a:rPr lang="en-US" altLang="zh-TW" sz="1200" i="0" dirty="0" smtClean="0">
                  <a:latin typeface="+mj-lt"/>
                </a:rPr>
                <a:t>H</a:t>
              </a:r>
              <a:r>
                <a:rPr lang="en-US" altLang="zh-TW" sz="1200" i="0" dirty="0">
                  <a:latin typeface="+mj-lt"/>
                </a:rPr>
                <a:t>. Nakahara and T. </a:t>
              </a:r>
              <a:r>
                <a:rPr lang="en-US" altLang="zh-TW" sz="1200" i="0" dirty="0" err="1">
                  <a:latin typeface="+mj-lt"/>
                </a:rPr>
                <a:t>Sasao</a:t>
              </a:r>
              <a:r>
                <a:rPr lang="en-US" altLang="zh-TW" sz="1200" i="0" dirty="0">
                  <a:latin typeface="+mj-lt"/>
                </a:rPr>
                <a:t>. "A deep convolutional neural network based on nested residue number system," 25th Int'l Conf. on Field Programmable Logic and Applications (FPL), London, 2015, pp.1-6.	</a:t>
              </a:r>
              <a:endParaRPr lang="en-US" altLang="zh-TW" sz="1200" i="0" dirty="0" smtClean="0">
                <a:latin typeface="+mj-lt"/>
              </a:endParaRP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[29]	N</a:t>
              </a:r>
              <a:r>
                <a:rPr lang="en-US" altLang="zh-TW" sz="1200" i="0" dirty="0">
                  <a:latin typeface="+mj-lt"/>
                </a:rPr>
                <a:t>. I. </a:t>
              </a:r>
              <a:r>
                <a:rPr lang="en-US" altLang="zh-TW" sz="1200" i="0" dirty="0" err="1" smtClean="0">
                  <a:latin typeface="+mj-lt"/>
                </a:rPr>
                <a:t>Chervyakov</a:t>
              </a:r>
              <a:r>
                <a:rPr lang="en-US" altLang="zh-TW" sz="1200" i="0" dirty="0" smtClean="0">
                  <a:latin typeface="+mj-lt"/>
                </a:rPr>
                <a:t> </a:t>
              </a:r>
              <a:r>
                <a:rPr lang="en-US" altLang="zh-TW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al</a:t>
              </a:r>
              <a:r>
                <a:rPr lang="en-US" altLang="zh-TW" sz="1200" i="0" dirty="0" smtClean="0"/>
                <a:t>,</a:t>
              </a:r>
              <a:r>
                <a:rPr lang="en-US" altLang="zh-TW" sz="1200" i="0" dirty="0" smtClean="0">
                  <a:latin typeface="+mj-lt"/>
                </a:rPr>
                <a:t> </a:t>
              </a:r>
              <a:r>
                <a:rPr lang="en-US" altLang="zh-TW" sz="1200" i="0" dirty="0">
                  <a:latin typeface="+mj-lt"/>
                </a:rPr>
                <a:t>"Increasing of convolutional neural network performance using residue number system," </a:t>
              </a:r>
              <a:r>
                <a:rPr lang="en-US" altLang="zh-TW" sz="1200" i="0" dirty="0" smtClean="0">
                  <a:latin typeface="+mj-lt"/>
                </a:rPr>
                <a:t>Int'l Multi-Conf. on </a:t>
              </a:r>
              <a:r>
                <a:rPr lang="en-US" altLang="zh-TW" sz="1200" i="0" dirty="0">
                  <a:latin typeface="+mj-lt"/>
                </a:rPr>
                <a:t>Engineering, Computer and Information Sciences (SIBIRCON), Novosibirsk, 2017, pp. 135-140</a:t>
              </a:r>
              <a:r>
                <a:rPr lang="en-US" altLang="zh-TW" sz="1200" i="0" dirty="0" smtClean="0">
                  <a:latin typeface="+mj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[30]	S</a:t>
              </a:r>
              <a:r>
                <a:rPr lang="en-US" altLang="zh-TW" sz="1200" i="0" dirty="0">
                  <a:latin typeface="+mj-lt"/>
                </a:rPr>
                <a:t>. </a:t>
              </a:r>
              <a:r>
                <a:rPr lang="en-US" altLang="zh-TW" sz="1200" i="0" dirty="0" err="1" smtClean="0">
                  <a:latin typeface="+mj-lt"/>
                </a:rPr>
                <a:t>Salamat</a:t>
              </a:r>
              <a:r>
                <a:rPr lang="en-US" altLang="zh-TW" sz="1200" i="0" dirty="0">
                  <a:latin typeface="+mj-lt"/>
                </a:rPr>
                <a:t>, M. Imani, S. Gupta and T. </a:t>
              </a:r>
              <a:r>
                <a:rPr lang="en-US" altLang="zh-TW" sz="1200" i="0" dirty="0" err="1">
                  <a:latin typeface="+mj-lt"/>
                </a:rPr>
                <a:t>Rosing</a:t>
              </a:r>
              <a:r>
                <a:rPr lang="en-US" altLang="zh-TW" sz="1200" i="0" dirty="0">
                  <a:latin typeface="+mj-lt"/>
                </a:rPr>
                <a:t>, "</a:t>
              </a:r>
              <a:r>
                <a:rPr lang="en-US" altLang="zh-TW" sz="1200" i="0" dirty="0" err="1">
                  <a:latin typeface="+mj-lt"/>
                </a:rPr>
                <a:t>RNSnet</a:t>
              </a:r>
              <a:r>
                <a:rPr lang="en-US" altLang="zh-TW" sz="1200" i="0" dirty="0">
                  <a:latin typeface="+mj-lt"/>
                </a:rPr>
                <a:t>: In-Memory Neural Network Acceleration Using Residue Number System," 2018 IEEE International Conference on Rebooting Computing (ICRC), McLean, VA, USA, 2018, pp. 1-12</a:t>
              </a:r>
              <a:r>
                <a:rPr lang="en-US" altLang="zh-TW" sz="1200" i="0" dirty="0" smtClean="0">
                  <a:latin typeface="+mj-lt"/>
                </a:rPr>
                <a:t>.</a:t>
              </a:r>
            </a:p>
            <a:p>
              <a:pPr marL="449263" indent="-449263" algn="just">
                <a:tabLst>
                  <a:tab pos="449263" algn="l"/>
                </a:tabLst>
              </a:pPr>
              <a:r>
                <a:rPr lang="en-US" altLang="zh-TW" sz="1200" i="0" dirty="0" smtClean="0">
                  <a:latin typeface="+mj-lt"/>
                </a:rPr>
                <a:t>[31]</a:t>
              </a:r>
              <a:r>
                <a:rPr lang="en-US" altLang="zh-TW" sz="1200" i="0" dirty="0">
                  <a:latin typeface="+mj-lt"/>
                </a:rPr>
                <a:t>	</a:t>
              </a:r>
              <a:r>
                <a:rPr lang="en-US" altLang="zh-TW" sz="1200" i="0" dirty="0" smtClean="0">
                  <a:latin typeface="+mj-lt"/>
                </a:rPr>
                <a:t>K</a:t>
              </a:r>
              <a:r>
                <a:rPr lang="en-US" altLang="zh-TW" sz="1200" i="0" dirty="0">
                  <a:latin typeface="+mj-lt"/>
                </a:rPr>
                <a:t>. </a:t>
              </a:r>
              <a:r>
                <a:rPr lang="en-US" altLang="zh-TW" sz="1200" i="0" dirty="0" err="1">
                  <a:latin typeface="+mj-lt"/>
                </a:rPr>
                <a:t>Phalakarn</a:t>
              </a:r>
              <a:r>
                <a:rPr lang="en-US" altLang="zh-TW" sz="1200" i="0" dirty="0">
                  <a:latin typeface="+mj-lt"/>
                </a:rPr>
                <a:t> and A. </a:t>
              </a:r>
              <a:r>
                <a:rPr lang="en-US" altLang="zh-TW" sz="1200" i="0" dirty="0" err="1">
                  <a:latin typeface="+mj-lt"/>
                </a:rPr>
                <a:t>Surarerks</a:t>
              </a:r>
              <a:r>
                <a:rPr lang="en-US" altLang="zh-TW" sz="1200" i="0" dirty="0">
                  <a:latin typeface="+mj-lt"/>
                </a:rPr>
                <a:t>, "Alternative Redundant Residue Number System Construction with Redundant Residue Representations," </a:t>
              </a:r>
              <a:r>
                <a:rPr lang="en-US" altLang="zh-TW" sz="1200" i="0" dirty="0" smtClean="0">
                  <a:latin typeface="+mj-lt"/>
                </a:rPr>
                <a:t>3rd Int'l Conf. </a:t>
              </a:r>
              <a:r>
                <a:rPr lang="en-US" altLang="zh-TW" sz="1200" i="0" dirty="0">
                  <a:latin typeface="+mj-lt"/>
                </a:rPr>
                <a:t>on Computer and Communication Systems (ICCCS), Nagoya, 2018, pp. 457-461.</a:t>
              </a:r>
            </a:p>
          </p:txBody>
        </p:sp>
        <p:cxnSp>
          <p:nvCxnSpPr>
            <p:cNvPr id="6" name="直線接點 5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8923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14313"/>
            <a:ext cx="8280920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055" y="1124744"/>
            <a:ext cx="9001125" cy="539988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We analyzed the cause/effect and pros/cons of the AN/RNS/Residues Codes</a:t>
            </a:r>
          </a:p>
          <a:p>
            <a:pPr eaLnBrk="1" hangingPunct="1">
              <a:spcBef>
                <a:spcPts val="30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We proposed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Low-cost &amp; Fast Design of Logistic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Function: 2/3 area &amp; time saved.</a:t>
            </a:r>
            <a:endParaRPr lang="en-US" altLang="zh-TW" sz="2000" b="1" dirty="0">
              <a:solidFill>
                <a:srgbClr val="800000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Design Rules for optimizing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checking/cost</a:t>
            </a:r>
            <a:endParaRPr lang="en-US" altLang="zh-TW" sz="2000" b="1" dirty="0">
              <a:solidFill>
                <a:srgbClr val="800000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Low-cost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BRC/RBC </a:t>
            </a:r>
            <a:r>
              <a:rPr lang="en-US" altLang="zh-TW" sz="2000" b="1" dirty="0">
                <a:solidFill>
                  <a:srgbClr val="800000"/>
                </a:solidFill>
              </a:rPr>
              <a:t>for </a:t>
            </a:r>
            <a:r>
              <a:rPr lang="en-US" altLang="zh-TW" sz="2000" b="1" dirty="0" smtClean="0">
                <a:solidFill>
                  <a:srgbClr val="800000"/>
                </a:solidFill>
              </a:rPr>
              <a:t>Light-Weight Residue Codes</a:t>
            </a:r>
            <a:endParaRPr lang="en-US" altLang="zh-TW" sz="2000" b="1" dirty="0">
              <a:solidFill>
                <a:srgbClr val="800000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>
                <a:solidFill>
                  <a:srgbClr val="800000"/>
                </a:solidFill>
              </a:rPr>
              <a:t>Hybrid RNSC Based Neural Network for Self-Healing and Acceleration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Future Work:</a:t>
            </a: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 smtClean="0">
                <a:solidFill>
                  <a:srgbClr val="800000"/>
                </a:solidFill>
              </a:rPr>
              <a:t>Analysis and Synthesis Automation.</a:t>
            </a:r>
            <a:endParaRPr lang="en-US" altLang="zh-TW" sz="2000" b="1" dirty="0">
              <a:solidFill>
                <a:srgbClr val="800000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r>
              <a:rPr lang="en-US" altLang="zh-TW" sz="2000" b="1" dirty="0" smtClean="0">
                <a:solidFill>
                  <a:srgbClr val="800000"/>
                </a:solidFill>
              </a:rPr>
              <a:t>RNS/VPA for High-Precision Application</a:t>
            </a:r>
            <a:endParaRPr lang="en-US" altLang="zh-TW" sz="2000" b="1" dirty="0">
              <a:solidFill>
                <a:srgbClr val="800000"/>
              </a:solidFill>
            </a:endParaRPr>
          </a:p>
          <a:p>
            <a:pPr marL="914400" lvl="1" indent="-457200" eaLnBrk="1" hangingPunct="1">
              <a:spcBef>
                <a:spcPts val="300"/>
              </a:spcBef>
              <a:buClr>
                <a:srgbClr val="800000"/>
              </a:buClr>
              <a:buFont typeface="+mj-lt"/>
              <a:buAutoNum type="arabicPeriod"/>
            </a:pPr>
            <a:endParaRPr lang="en-US" altLang="zh-TW" sz="24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Arithmetic Operations in NN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055" y="1196752"/>
            <a:ext cx="9001125" cy="5327873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Floating-Point Numbers can be easily represented by Fixed-Point Numbers with an Exponent.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Fixed-Point Numbers are isomorphic to 2’s Complement Integers.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Operations: Addition/Subtraction/Multiplication/Logistic</a:t>
            </a:r>
            <a:endParaRPr lang="en-US" altLang="zh-TW" sz="2400" b="1" dirty="0">
              <a:solidFill>
                <a:srgbClr val="0000FF"/>
              </a:solidFill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endParaRPr lang="en-US" altLang="zh-TW" sz="2400" b="1" dirty="0" smtClean="0">
              <a:solidFill>
                <a:srgbClr val="0000FF"/>
              </a:solidFill>
            </a:endParaRPr>
          </a:p>
          <a:p>
            <a:pPr eaLnBrk="1" hangingPunct="1">
              <a:spcBef>
                <a:spcPts val="0"/>
              </a:spcBef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33569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3133585"/>
              </p:ext>
            </p:extLst>
          </p:nvPr>
        </p:nvGraphicFramePr>
        <p:xfrm>
          <a:off x="683568" y="3276210"/>
          <a:ext cx="3501722" cy="267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3" name="Visio" r:id="rId4" imgW="1676445" imgH="1286010" progId="Visio.Drawing.15">
                  <p:embed/>
                </p:oleObj>
              </mc:Choice>
              <mc:Fallback>
                <p:oleObj name="Visio" r:id="rId4" imgW="1676445" imgH="128601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276210"/>
                        <a:ext cx="3501722" cy="26730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21184" y="384543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pSp>
        <p:nvGrpSpPr>
          <p:cNvPr id="11" name="群組 10"/>
          <p:cNvGrpSpPr/>
          <p:nvPr/>
        </p:nvGrpSpPr>
        <p:grpSpPr>
          <a:xfrm>
            <a:off x="0" y="6137429"/>
            <a:ext cx="9144000" cy="675947"/>
            <a:chOff x="107504" y="5517232"/>
            <a:chExt cx="8836471" cy="675947"/>
          </a:xfrm>
        </p:grpSpPr>
        <p:sp>
          <p:nvSpPr>
            <p:cNvPr id="12" name="文字方塊 11"/>
            <p:cNvSpPr txBox="1"/>
            <p:nvPr/>
          </p:nvSpPr>
          <p:spPr>
            <a:xfrm>
              <a:off x="107504" y="5608404"/>
              <a:ext cx="88364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49263" indent="-449263" algn="just" latinLnBrk="1">
                <a:tabLst>
                  <a:tab pos="449263" algn="l"/>
                </a:tabLst>
              </a:pPr>
              <a:r>
                <a:rPr lang="en-US" altLang="zh-TW" sz="1600" i="0" dirty="0">
                  <a:latin typeface="+mj-lt"/>
                </a:rPr>
                <a:t>[</a:t>
              </a:r>
              <a:r>
                <a:rPr lang="en-US" altLang="zh-TW" sz="1600" i="0" dirty="0" smtClean="0">
                  <a:latin typeface="+mj-lt"/>
                </a:rPr>
                <a:t>1]	J</a:t>
              </a:r>
              <a:r>
                <a:rPr lang="en-US" altLang="zh-TW" sz="1600" i="0" dirty="0">
                  <a:latin typeface="+mj-lt"/>
                </a:rPr>
                <a:t>. </a:t>
              </a:r>
              <a:r>
                <a:rPr lang="en-US" altLang="zh-TW" sz="1600" i="0" dirty="0" err="1">
                  <a:latin typeface="+mj-lt"/>
                </a:rPr>
                <a:t>Bouvrie</a:t>
              </a:r>
              <a:r>
                <a:rPr lang="en-US" altLang="zh-TW" sz="1600" i="0" dirty="0">
                  <a:latin typeface="+mj-lt"/>
                </a:rPr>
                <a:t>. Notes on Convolutional Neural Networks. May 2014. http://people.csail.mit.edu/jvb/papers/cnn_tutorial.pdf.</a:t>
              </a:r>
            </a:p>
          </p:txBody>
        </p:sp>
        <p:cxnSp>
          <p:nvCxnSpPr>
            <p:cNvPr id="13" name="直線接點 12"/>
            <p:cNvCxnSpPr/>
            <p:nvPr/>
          </p:nvCxnSpPr>
          <p:spPr bwMode="auto">
            <a:xfrm>
              <a:off x="179512" y="5517232"/>
              <a:ext cx="3025031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群組 3"/>
          <p:cNvGrpSpPr/>
          <p:nvPr/>
        </p:nvGrpSpPr>
        <p:grpSpPr>
          <a:xfrm>
            <a:off x="4355976" y="3140968"/>
            <a:ext cx="4536504" cy="2880320"/>
            <a:chOff x="2915816" y="3248980"/>
            <a:chExt cx="4104456" cy="2490503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物件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3419717"/>
                    </p:ext>
                  </p:extLst>
                </p:nvPr>
              </p:nvGraphicFramePr>
              <p:xfrm>
                <a:off x="2915816" y="3248980"/>
                <a:ext cx="2880320" cy="2490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524" name="Visio" r:id="rId6" imgW="1695354" imgH="1457460" progId="Visio.Drawing.15">
                        <p:embed/>
                      </p:oleObj>
                    </mc:Choice>
                    <mc:Fallback>
                      <p:oleObj name="Visio" r:id="rId6" imgW="1695354" imgH="1457460" progId="Visio.Drawing.15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5816" y="3248980"/>
                              <a:ext cx="2880320" cy="249050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物件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3419717"/>
                    </p:ext>
                  </p:extLst>
                </p:nvPr>
              </p:nvGraphicFramePr>
              <p:xfrm>
                <a:off x="2915816" y="3248980"/>
                <a:ext cx="2880320" cy="249050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68" name="Visio" r:id="rId8" imgW="1695354" imgH="1457460" progId="Visio.Drawing.15">
                        <p:embed/>
                      </p:oleObj>
                    </mc:Choice>
                    <mc:Fallback>
                      <p:oleObj name="Visio" r:id="rId8" imgW="1695354" imgH="1457460" progId="Visio.Drawing.15">
                        <p:embed/>
                        <p:pic>
                          <p:nvPicPr>
                            <p:cNvPr id="0" name="Object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5816" y="3248980"/>
                              <a:ext cx="2880320" cy="2490503"/>
                            </a:xfrm>
                            <a:prstGeom prst="rect">
                              <a:avLst/>
                            </a:prstGeom>
                            <a:noFill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4320480" y="4834738"/>
                  <a:ext cx="2699792" cy="7545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rot="0" vert="horz" wrap="square" lIns="91440" tIns="45720" rIns="91440" bIns="45720" anchor="t" anchorCtr="0">
                  <a:spAutoFit/>
                </a:bodyPr>
                <a:lstStyle/>
                <a:p>
                  <a:pPr algn="l"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erf</m:t>
                            </m:r>
                          </m:fName>
                          <m:e>
                            <m:d>
                              <m:dPr>
                                <m:ctrlPr>
                                  <a:rPr lang="zh-TW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sz="2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a:rPr lang="en-US" altLang="zh-TW" sz="200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zh-TW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latin typeface="Cambria Math" panose="02040503050406030204" pitchFamily="18" charset="0"/>
                                  </a:rPr>
                                  <m:t>π</m:t>
                                </m:r>
                              </m:e>
                            </m:rad>
                          </m:den>
                        </m:f>
                        <m:nary>
                          <m:naryPr>
                            <m:limLoc m:val="subSup"/>
                            <m:ctrlPr>
                              <a:rPr lang="zh-TW" altLang="zh-TW" sz="20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  <m:e>
                            <m:sSup>
                              <m:sSupPr>
                                <m:ctrlPr>
                                  <a:rPr lang="zh-TW" altLang="zh-TW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00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zh-TW" altLang="zh-TW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altLang="zh-TW" sz="2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sup>
                            </m:sSup>
                            <m:r>
                              <a:rPr lang="en-US" altLang="zh-TW" sz="2000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nary>
                      </m:oMath>
                    </m:oMathPara>
                  </a14:m>
                  <a:endParaRPr lang="zh-TW" sz="2000" dirty="0">
                    <a:effectLst/>
                    <a:latin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20480" y="4834738"/>
                  <a:ext cx="2699792" cy="75450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3766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 bwMode="auto">
          <a:xfrm>
            <a:off x="4572000" y="5117840"/>
            <a:ext cx="1512168" cy="36794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新細明體" pitchFamily="18" charset="-12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214313"/>
            <a:ext cx="8280920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CORDIC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055" y="1124744"/>
            <a:ext cx="9001125" cy="539988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Combinational Circuit without Buffer Registers</a:t>
            </a:r>
          </a:p>
          <a:p>
            <a:pPr eaLnBrk="1" hangingPunct="1">
              <a:spcBef>
                <a:spcPts val="0"/>
              </a:spcBef>
            </a:pPr>
            <a:r>
              <a:rPr lang="en-US" altLang="zh-TW" sz="2400" b="1" dirty="0" smtClean="0">
                <a:solidFill>
                  <a:srgbClr val="0000FF"/>
                </a:solidFill>
              </a:rPr>
              <a:t>Adders with Buffer Registers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000" b="1" dirty="0" smtClean="0">
                <a:solidFill>
                  <a:srgbClr val="0000FF"/>
                </a:solidFill>
              </a:rPr>
              <a:t>Area reduction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zh-TW" sz="2000" b="1" dirty="0" smtClean="0">
                <a:solidFill>
                  <a:srgbClr val="0000FF"/>
                </a:solidFill>
              </a:rPr>
              <a:t>Detection Rate</a:t>
            </a:r>
          </a:p>
          <a:p>
            <a:pPr eaLnBrk="1" hangingPunct="1">
              <a:spcBef>
                <a:spcPts val="0"/>
              </a:spcBef>
            </a:pPr>
            <a:endParaRPr lang="en-US" altLang="zh-TW" sz="2400" b="1" dirty="0" smtClean="0">
              <a:solidFill>
                <a:srgbClr val="0000FF"/>
              </a:solidFill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3907745" y="1988840"/>
            <a:ext cx="4630906" cy="1253050"/>
            <a:chOff x="3012631" y="3136326"/>
            <a:chExt cx="3118738" cy="6891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矩形 2"/>
                <p:cNvSpPr/>
                <p:nvPr/>
              </p:nvSpPr>
              <p:spPr>
                <a:xfrm>
                  <a:off x="3012631" y="3136326"/>
                  <a:ext cx="3118738" cy="4291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TW" altLang="en-US" sz="24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TW" altLang="en-US" sz="2400" i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zh-TW" alt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zh-TW" altLang="en-US" sz="240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zh-TW" altLang="en-US" sz="24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d>
                          <m:d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zh-TW" alt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TW" altLang="en-US" sz="24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矩形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2631" y="3136326"/>
                  <a:ext cx="3118738" cy="42911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3309269" y="3571553"/>
                  <a:ext cx="1549516" cy="2538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zh-TW" altLang="en-US" sz="2400" i="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zh-TW" altLang="en-US" sz="2400" i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zh-TW" altLang="en-US" sz="2400" i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TW" altLang="en-US" sz="24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TW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zh-TW" altLang="en-US" sz="24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9269" y="3571553"/>
                  <a:ext cx="1549516" cy="253896"/>
                </a:xfrm>
                <a:prstGeom prst="rect">
                  <a:avLst/>
                </a:prstGeom>
                <a:blipFill>
                  <a:blip r:embed="rId4"/>
                  <a:stretch>
                    <a:fillRect b="-5333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150" name="Picture 6" descr="ç¸éåç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948" y="3409148"/>
            <a:ext cx="4762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ç¸éåç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5231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32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 Error (Fault)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196752"/>
                <a:ext cx="9001125" cy="532787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L-digit Radix-r number system:</a:t>
                </a:r>
              </a:p>
              <a:p>
                <a:pPr marL="400050" lvl="1" indent="0" eaLnBrk="1" hangingPunct="1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&gt;1.</m:t>
                    </m:r>
                  </m:oMath>
                </a14:m>
                <a:endParaRPr lang="en-US" altLang="zh-TW" sz="2400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sSup>
                      <m:sSupPr>
                        <m:ctrlPr>
                          <a:rPr lang="en-US" altLang="zh-TW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(2</m:t>
                        </m:r>
                      </m:e>
                      <m:sup>
                        <m: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p>
                    </m:sSup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) digit Errors include L single errors.</a:t>
                </a: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The single error at the k-</a:t>
                </a:r>
                <a:r>
                  <a:rPr lang="en-US" altLang="zh-TW" sz="2400" dirty="0" err="1" smtClean="0">
                    <a:solidFill>
                      <a:srgbClr val="0000FF"/>
                    </a:solidFill>
                  </a:rPr>
                  <a:t>th</a:t>
                </a: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 digit: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Arithmetic Weight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marL="400050" lvl="1" indent="0" eaLnBrk="1" hangingPunct="1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𝒘</m:t>
                    </m:r>
                    <m:d>
                      <m:dPr>
                        <m:ctrlP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sSup>
                      <m:sSup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𝒋</m:t>
                        </m:r>
                        <m:d>
                          <m:d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sup>
                    </m:sSup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, </a:t>
                </a:r>
              </a:p>
              <a:p>
                <a:pPr marL="400050" lvl="1" indent="0" eaLnBrk="1" hangingPunct="1">
                  <a:spcBef>
                    <a:spcPts val="600"/>
                  </a:spcBef>
                  <a:buNone/>
                </a:pP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)∈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≥2, 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)≥0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, and</a:t>
                </a:r>
              </a:p>
              <a:p>
                <a:pPr marL="400050" lvl="1" indent="0" eaLnBrk="1" hangingPunct="1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, </a:t>
                </a:r>
                <a:r>
                  <a:rPr lang="en-US" altLang="zh-TW" sz="2400" i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., </a:t>
                </a: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−</m:t>
                    </m:r>
                    <m:d>
                      <m:dPr>
                        <m:ctrlP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..,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.., (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marL="400050" lvl="1" indent="0" eaLnBrk="1" hangingPunct="1">
                  <a:spcBef>
                    <a:spcPts val="600"/>
                  </a:spcBef>
                  <a:buNone/>
                </a:pPr>
                <a:endParaRPr lang="en-US" altLang="zh-TW" sz="2400" b="1" dirty="0" smtClean="0">
                  <a:solidFill>
                    <a:srgbClr val="0000FF"/>
                  </a:solidFill>
                </a:endParaRPr>
              </a:p>
              <a:p>
                <a:pPr eaLnBrk="1" hangingPunct="1">
                  <a:spcBef>
                    <a:spcPts val="600"/>
                  </a:spcBef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Arithmetic Distance </a:t>
                </a:r>
                <a:r>
                  <a:rPr lang="en-US" altLang="zh-TW" sz="2400" dirty="0" smtClean="0">
                    <a:solidFill>
                      <a:srgbClr val="0000FF"/>
                    </a:solidFill>
                  </a:rPr>
                  <a:t>btw integers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TW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zh-TW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altLang="zh-TW" sz="2400" dirty="0" smtClean="0">
                    <a:solidFill>
                      <a:srgbClr val="0000FF"/>
                    </a:solidFill>
                  </a:rPr>
                  <a:t>:</a:t>
                </a:r>
              </a:p>
              <a:p>
                <a:pPr marL="400050" lvl="1" indent="0" eaLnBrk="1" hangingPunct="1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altLang="zh-T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zh-TW" sz="2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altLang="zh-TW" sz="2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altLang="zh-TW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altLang="zh-TW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400" dirty="0" smtClean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196752"/>
                <a:ext cx="9001125" cy="5327873"/>
              </a:xfrm>
              <a:blipFill>
                <a:blip r:embed="rId3"/>
                <a:stretch>
                  <a:fillRect l="-880" t="-801" b="-14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群組 11"/>
          <p:cNvGrpSpPr/>
          <p:nvPr/>
        </p:nvGrpSpPr>
        <p:grpSpPr>
          <a:xfrm>
            <a:off x="6804248" y="2455728"/>
            <a:ext cx="1128834" cy="1477328"/>
            <a:chOff x="6697032" y="1700808"/>
            <a:chExt cx="1128834" cy="1477328"/>
          </a:xfrm>
          <a:solidFill>
            <a:srgbClr val="FFFF99"/>
          </a:solidFill>
        </p:grpSpPr>
        <p:sp>
          <p:nvSpPr>
            <p:cNvPr id="2" name="文字方塊 1"/>
            <p:cNvSpPr txBox="1"/>
            <p:nvPr/>
          </p:nvSpPr>
          <p:spPr>
            <a:xfrm>
              <a:off x="6697032" y="1700808"/>
              <a:ext cx="1128834" cy="147732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zh-TW" i="0" dirty="0" smtClean="0"/>
                <a:t>Example:</a:t>
              </a:r>
            </a:p>
            <a:p>
              <a:pPr algn="r"/>
              <a:r>
                <a:rPr lang="en-US" altLang="zh-TW" i="0" dirty="0" smtClean="0"/>
                <a:t>309</a:t>
              </a:r>
            </a:p>
            <a:p>
              <a:pPr algn="r"/>
              <a:r>
                <a:rPr lang="en-US" altLang="zh-TW" i="0" dirty="0" smtClean="0"/>
                <a:t>-) 190</a:t>
              </a:r>
            </a:p>
            <a:p>
              <a:pPr algn="r"/>
              <a:r>
                <a:rPr lang="en-US" altLang="zh-TW" i="0" dirty="0" smtClean="0"/>
                <a:t>= 299</a:t>
              </a:r>
            </a:p>
            <a:p>
              <a:pPr algn="r"/>
              <a:r>
                <a:rPr lang="en-US" altLang="zh-TW" i="0" dirty="0" smtClean="0"/>
                <a:t>= 119</a:t>
              </a:r>
              <a:endParaRPr lang="zh-TW" altLang="en-US" i="0" dirty="0"/>
            </a:p>
          </p:txBody>
        </p:sp>
        <p:cxnSp>
          <p:nvCxnSpPr>
            <p:cNvPr id="4" name="直線接點 3"/>
            <p:cNvCxnSpPr/>
            <p:nvPr/>
          </p:nvCxnSpPr>
          <p:spPr bwMode="auto">
            <a:xfrm>
              <a:off x="6804248" y="2564904"/>
              <a:ext cx="936104" cy="0"/>
            </a:xfrm>
            <a:prstGeom prst="line">
              <a:avLst/>
            </a:prstGeom>
            <a:grpFill/>
            <a:ln w="127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直線接點 6"/>
            <p:cNvCxnSpPr/>
            <p:nvPr/>
          </p:nvCxnSpPr>
          <p:spPr bwMode="auto">
            <a:xfrm>
              <a:off x="7484269" y="2610940"/>
              <a:ext cx="123825" cy="0"/>
            </a:xfrm>
            <a:prstGeom prst="lin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144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14313"/>
            <a:ext cx="9145016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 Table and Definitions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677785"/>
                  </p:ext>
                </p:extLst>
              </p:nvPr>
            </p:nvGraphicFramePr>
            <p:xfrm>
              <a:off x="35496" y="1268760"/>
              <a:ext cx="9073008" cy="51845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75221">
                      <a:extLst>
                        <a:ext uri="{9D8B030D-6E8A-4147-A177-3AD203B41FA5}">
                          <a16:colId xmlns:a16="http://schemas.microsoft.com/office/drawing/2014/main" val="1173521223"/>
                        </a:ext>
                      </a:extLst>
                    </a:gridCol>
                    <a:gridCol w="3196406">
                      <a:extLst>
                        <a:ext uri="{9D8B030D-6E8A-4147-A177-3AD203B41FA5}">
                          <a16:colId xmlns:a16="http://schemas.microsoft.com/office/drawing/2014/main" val="2072668232"/>
                        </a:ext>
                      </a:extLst>
                    </a:gridCol>
                    <a:gridCol w="5001381">
                      <a:extLst>
                        <a:ext uri="{9D8B030D-6E8A-4147-A177-3AD203B41FA5}">
                          <a16:colId xmlns:a16="http://schemas.microsoft.com/office/drawing/2014/main" val="2100381423"/>
                        </a:ext>
                      </a:extLst>
                    </a:gridCol>
                  </a:tblGrid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1" u="none" strike="noStrike" dirty="0" err="1" smtClean="0">
                              <a:solidFill>
                                <a:srgbClr val="0000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</a:t>
                          </a:r>
                          <a:endParaRPr lang="zh-TW" altLang="en-US" sz="18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1" u="none" strike="noStrike" dirty="0" smtClean="0">
                              <a:solidFill>
                                <a:srgbClr val="0000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Definition</a:t>
                          </a:r>
                          <a:endParaRPr lang="zh-TW" altLang="en-US" sz="18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1" u="none" strike="noStrike" dirty="0" smtClean="0">
                              <a:solidFill>
                                <a:srgbClr val="0000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Example</a:t>
                          </a:r>
                          <a:endParaRPr lang="zh-TW" altLang="en-US" sz="18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9527768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r>
                                <a:rPr lang="zh-TW" altLang="en-US" sz="1800" i="1" u="none" strike="noStrike" smtClean="0">
                                  <a:solidFill>
                                    <a:srgbClr val="660033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℘</m:t>
                              </m:r>
                            </m:oMath>
                          </a14:m>
                          <a:r>
                            <a:rPr lang="zh-TW" altLang="en-US" sz="1800" u="none" strike="noStrike" dirty="0">
                              <a:solidFill>
                                <a:srgbClr val="660033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prime numbers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2, 3, 5, 7, 11, 13, 17…}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89463419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sz="1800" u="none" strike="noStrike" dirty="0" smtClean="0">
                              <a:solidFill>
                                <a:srgbClr val="660033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i="1" u="none" strike="noStrike" smtClean="0">
                                  <a:solidFill>
                                    <a:srgbClr val="6600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zh-TW" altLang="en-US" sz="1800" u="none" strike="noStrike" dirty="0">
                              <a:solidFill>
                                <a:srgbClr val="660033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positive integers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1, 2, …}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079473600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≥</m:t>
                                  </m:r>
                                </m:sup>
                              </m:sSup>
                            </m:oMath>
                          </a14:m>
                          <a:r>
                            <a:rPr lang="zh-TW" altLang="en-US" sz="1800" u="none" strike="noStrike" dirty="0">
                              <a:solidFill>
                                <a:srgbClr val="660033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non-negative integers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={0,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1, 2, …}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3228389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ℤ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zh-TW" altLang="en-US" sz="1800" u="none" strike="noStrike" dirty="0">
                              <a:solidFill>
                                <a:srgbClr val="660033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non-negative integers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={0,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1, 2, …,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baseline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zh-TW" sz="1800" b="0" i="1" u="none" strike="noStrike" baseline="0" smtClean="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99097408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1’s complement with L bits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={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…,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−0=+0</m:t>
                              </m:r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1, …,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−1}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45772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ℤ</m:t>
                                    </m:r>
                                  </m:e>
                                  <m:sub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2’s complement with L bits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marR="0" lvl="0" indent="0" algn="l" defTabSz="914400" rtl="0" eaLnBrk="1" fontAlgn="ctr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={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…, -1,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0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 0</m:t>
                              </m:r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1, …,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−1}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370178200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l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1800" b="0" i="1" u="none" strike="noStrike" smtClean="0">
                                            <a:solidFill>
                                              <a:srgbClr val="660033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panose="02020500000000000000" pitchFamily="18" charset="-12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u="none" strike="noStrike" smtClean="0">
                                            <a:solidFill>
                                              <a:srgbClr val="660033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panose="02020500000000000000" pitchFamily="18" charset="-120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residue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(class)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zh-TW" alt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modulo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17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i.e.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, 17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-3    (mod </a:t>
                          </a:r>
                          <a:r>
                            <a:rPr lang="en-US" altLang="zh-TW" sz="1800" b="0" i="1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m</a:t>
                          </a:r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97051065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l" fontAlgn="ctr"/>
                          <a:r>
                            <a:rPr lang="zh-TW" altLang="en-US" sz="1800" b="0" i="0" u="none" strike="noStrike" dirty="0" smtClean="0">
                              <a:solidFill>
                                <a:srgbClr val="660033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　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Arial" panose="020B0604020202020204" pitchFamily="34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660033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en-US" altLang="zh-TW" sz="1800" b="0" i="1" u="none" strike="noStrike" smtClean="0">
                                  <a:solidFill>
                                    <a:srgbClr val="6600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6600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660033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remainder,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residue in a range</a:t>
                          </a:r>
                          <a:r>
                            <a:rPr lang="zh-TW" alt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∃!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∈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ℤ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∋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𝑞𝑚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Times New Roman" panose="02020603050405020304" pitchFamily="18" charset="0"/>
                                  </a:rPr>
                                  <m:t>={0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sSub>
                                  <m:sSubPr>
                                    <m:ctrlP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altLang="zh-TW" sz="1800" b="0" i="1" u="none" strike="noStrike" spc="-100" baseline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u="none" strike="noStrike" spc="-100" baseline="0" smtClean="0">
                                            <a:solidFill>
                                              <a:srgbClr val="00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sz="1800" b="0" i="1" u="none" strike="noStrike" spc="-100" baseline="0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  <m:r>
                                  <a:rPr lang="en-US" altLang="zh-TW" sz="1800" b="0" i="1" u="none" strike="noStrike" spc="-100" baseline="0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zh-TW" altLang="en-US" sz="1800" b="0" i="0" u="none" strike="noStrike" spc="-100" baseline="0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47349268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altLang="zh-TW" sz="1800" b="0" i="1" u="none" strike="noStrike" smtClean="0">
                                            <a:solidFill>
                                              <a:srgbClr val="660033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panose="02020500000000000000" pitchFamily="18" charset="-12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u="none" strike="noStrike" smtClean="0">
                                            <a:solidFill>
                                              <a:srgbClr val="660033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panose="02020500000000000000" pitchFamily="18" charset="-12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1</m:t>
                                    </m:r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-bit 1’s complement </a:t>
                          </a:r>
                          <a:r>
                            <a:rPr lang="en-US" altLang="zh-TW" sz="18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repr</a:t>
                          </a:r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.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sz="1800" b="0" i="1" u="none" strike="noStrike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新細明體" panose="02020500000000000000" pitchFamily="18" charset="-12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1800" b="0" i="1" u="none" strike="noStrike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新細明體" panose="02020500000000000000" pitchFamily="18" charset="-120"/>
                                                  <a:cs typeface="Times New Roman" panose="020206030504050203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baseline="0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TW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u="none" strike="noStrike" dirty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, …, 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u="none" strike="noStrike" dirty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, 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TW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3684728357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ctrlPr>
                                          <a:rPr lang="en-US" altLang="zh-TW" sz="1800" b="0" i="1" u="none" strike="noStrike" smtClean="0">
                                            <a:solidFill>
                                              <a:srgbClr val="660033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panose="02020500000000000000" pitchFamily="18" charset="-120"/>
                                            <a:cs typeface="Arial" panose="020B060402020202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TW" sz="1800" b="0" i="1" u="none" strike="noStrike" smtClean="0">
                                            <a:solidFill>
                                              <a:srgbClr val="660033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新細明體" panose="02020500000000000000" pitchFamily="18" charset="-120"/>
                                            <a:cs typeface="Arial" panose="020B0604020202020204" pitchFamily="34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2</m:t>
                                    </m:r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𝐿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𝐿</m:t>
                              </m:r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-bit 2’s complement </a:t>
                          </a:r>
                          <a:r>
                            <a:rPr lang="en-US" altLang="zh-TW" sz="1800" b="0" i="0" u="none" strike="noStrike" dirty="0" err="1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repr</a:t>
                          </a:r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.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𝑥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d>
                                            <m:dPr>
                                              <m:begChr m:val=""/>
                                              <m:endChr m:val="|"/>
                                              <m:ctrlPr>
                                                <a:rPr lang="en-US" altLang="zh-TW" sz="1800" b="0" i="1" u="none" strike="noStrike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新細明體" panose="02020500000000000000" pitchFamily="18" charset="-120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altLang="zh-TW" sz="1800" b="0" i="1" u="none" strike="noStrike" smtClean="0">
                                                  <a:solidFill>
                                                    <a:srgbClr val="000000"/>
                                                  </a:solidFill>
                                                  <a:effectLst/>
                                                  <a:latin typeface="Cambria Math" panose="02040503050406030204" pitchFamily="18" charset="0"/>
                                                  <a:ea typeface="新細明體" panose="02020500000000000000" pitchFamily="18" charset="-120"/>
                                                  <a:cs typeface="Times New Roman" panose="02020603050405020304" pitchFamily="18" charset="0"/>
                                                </a:rPr>
                                                <m:t>​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=0</m:t>
                                          </m:r>
                                        </m:sub>
                                        <m:sup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TW" sz="1800" b="0" i="1" u="none" strike="noStrike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TW" sz="1800" b="0" i="1" u="none" strike="noStrike" baseline="0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altLang="zh-TW" sz="1800" b="0" i="1" u="none" strike="noStrike" baseline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𝐿</m:t>
                                          </m:r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b>
                                      </m:sSub>
                                      <m:r>
                                        <a:rPr lang="en-US" altLang="zh-TW" sz="1800" b="0" i="1" u="none" strike="noStrike" dirty="0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, …, 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800" b="0" i="1" u="none" strike="noStrike" dirty="0" smtClean="0">
                                              <a:solidFill>
                                                <a:srgbClr val="000000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新細明體" panose="02020500000000000000" pitchFamily="18" charset="-120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altLang="zh-TW" sz="1800" b="0" i="1" u="none" strike="noStrike" dirty="0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d>
                                    <m:dPr>
                                      <m:ctrlP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𝐿</m:t>
                                      </m:r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</m:sup>
                              </m:sSup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757874023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l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𝑤</m:t>
                                </m:r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weight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TW" sz="1800" b="0" i="0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min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⁡{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|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sSubSup>
                                <m:sSub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TW" sz="1800" b="0" i="0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𝐿</m:t>
                                  </m:r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  <m:d>
                                    <m:dPr>
                                      <m:ctrlP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800" b="0" i="1" u="none" strike="noStrike" smtClean="0">
                                          <a:solidFill>
                                            <a:srgbClr val="000000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新細明體" panose="02020500000000000000" pitchFamily="18" charset="-120"/>
                                          <a:cs typeface="Times New Roman" panose="020206030504050203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}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502565788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pPr algn="l" font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𝑑</m:t>
                                </m:r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(</m:t>
                                </m:r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𝑛</m:t>
                                </m:r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, </m:t>
                                </m:r>
                                <m:sSup>
                                  <m:sSupPr>
                                    <m:ctrlP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altLang="zh-TW" sz="1800" b="0" i="1" u="none" strike="noStrike" smtClean="0">
                                        <a:solidFill>
                                          <a:srgbClr val="660033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新細明體" panose="02020500000000000000" pitchFamily="18" charset="-120"/>
                                        <a:cs typeface="Arial" panose="020B0604020202020204" pitchFamily="34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TW" sz="1800" b="0" i="1" u="none" strike="noStrike" smtClean="0">
                                    <a:solidFill>
                                      <a:srgbClr val="660033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新細明體" panose="02020500000000000000" pitchFamily="18" charset="-12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sz="1800" b="0" i="0" u="none" strike="noStrike" dirty="0">
                            <a:solidFill>
                              <a:srgbClr val="660033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arithmetic distance btw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baseline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zh-TW" alt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&amp;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Arial" panose="020B0604020202020204" pitchFamily="34" charset="0"/>
                                </a:rPr>
                                <m:t>′</m:t>
                              </m:r>
                            </m:oMath>
                          </a14:m>
                          <a:r>
                            <a:rPr lang="zh-TW" alt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Times New Roman" panose="02020603050405020304" pitchFamily="18" charset="0"/>
                              <a:ea typeface="新細明體" panose="02020500000000000000" pitchFamily="18" charset="-120"/>
                              <a:cs typeface="Times New Roman" panose="02020603050405020304" pitchFamily="18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𝑤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altLang="zh-TW" sz="1800" b="0" i="1" u="none" strike="noStrike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新細明體" panose="02020500000000000000" pitchFamily="18" charset="-12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zh-TW" sz="1800" b="0" i="1" u="none" strike="noStrike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新細明體" panose="02020500000000000000" pitchFamily="18" charset="-12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76114868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53677785"/>
                  </p:ext>
                </p:extLst>
              </p:nvPr>
            </p:nvGraphicFramePr>
            <p:xfrm>
              <a:off x="35496" y="1268760"/>
              <a:ext cx="9073008" cy="518458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875221">
                      <a:extLst>
                        <a:ext uri="{9D8B030D-6E8A-4147-A177-3AD203B41FA5}">
                          <a16:colId xmlns:a16="http://schemas.microsoft.com/office/drawing/2014/main" val="1173521223"/>
                        </a:ext>
                      </a:extLst>
                    </a:gridCol>
                    <a:gridCol w="3196406">
                      <a:extLst>
                        <a:ext uri="{9D8B030D-6E8A-4147-A177-3AD203B41FA5}">
                          <a16:colId xmlns:a16="http://schemas.microsoft.com/office/drawing/2014/main" val="2072668232"/>
                        </a:ext>
                      </a:extLst>
                    </a:gridCol>
                    <a:gridCol w="5001381">
                      <a:extLst>
                        <a:ext uri="{9D8B030D-6E8A-4147-A177-3AD203B41FA5}">
                          <a16:colId xmlns:a16="http://schemas.microsoft.com/office/drawing/2014/main" val="2100381423"/>
                        </a:ext>
                      </a:extLst>
                    </a:gridCol>
                  </a:tblGrid>
                  <a:tr h="398814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1" u="none" strike="noStrike" dirty="0" err="1" smtClean="0">
                              <a:solidFill>
                                <a:srgbClr val="0000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Symb</a:t>
                          </a:r>
                          <a:endParaRPr lang="zh-TW" altLang="en-US" sz="18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1" u="none" strike="noStrike" dirty="0" smtClean="0">
                              <a:solidFill>
                                <a:srgbClr val="0000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Definition</a:t>
                          </a:r>
                          <a:endParaRPr lang="zh-TW" altLang="en-US" sz="18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US" altLang="zh-TW" sz="1800" b="1" u="none" strike="noStrike" dirty="0" smtClean="0">
                              <a:solidFill>
                                <a:srgbClr val="0000FF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Example</a:t>
                          </a:r>
                          <a:endParaRPr lang="zh-TW" altLang="en-US" sz="1800" b="1" i="0" u="none" strike="noStrike" dirty="0">
                            <a:solidFill>
                              <a:srgbClr val="0000FF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9527768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103030" r="-936111" b="-1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prime numbers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2, 3, 5, 7, 11, 13, 17…}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289463419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206154" r="-936111" b="-103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positive integers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1, 2, …}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4079473600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301515" r="-936111" b="-9151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non-negative integers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={0,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chemeClr val="dk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1, 2, …}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Times New Roman" panose="02020603050405020304" pitchFamily="18" charset="0"/>
                            <a:ea typeface="新細明體" panose="02020500000000000000" pitchFamily="18" charset="-12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extLst>
                      <a:ext uri="{0D108BD9-81ED-4DB2-BD59-A6C34878D82A}">
                        <a16:rowId xmlns:a16="http://schemas.microsoft.com/office/drawing/2014/main" val="183228389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407692" r="-936111" b="-8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chemeClr val="dk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non-negative integers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407692" r="-244" b="-8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9097408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500000" r="-936111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1’s complement with L bits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500000" r="-244" b="-71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45772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609231" r="-936111" b="-6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2’s complement with L bits</a:t>
                          </a:r>
                          <a:endParaRPr lang="zh-TW" alt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新細明體" panose="02020500000000000000" pitchFamily="18" charset="-120"/>
                            <a:cs typeface="Arial" panose="020B0604020202020204" pitchFamily="34" charset="0"/>
                          </a:endParaRP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609231" r="-244" b="-6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70178200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698485" r="-936111" b="-5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27810" t="-698485" r="-156762" b="-5181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698485" r="-244" b="-5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97051065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810769" r="-936111" b="-4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6000" algn="l" fontAlgn="ctr"/>
                          <a:r>
                            <a:rPr lang="en-US" altLang="zh-TW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remainder,</a:t>
                          </a:r>
                          <a:r>
                            <a:rPr lang="en-US" altLang="zh-TW" sz="1800" b="0" i="0" u="none" strike="noStrike" baseline="0" dirty="0" smtClean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 residue in a range</a:t>
                          </a:r>
                          <a:r>
                            <a:rPr lang="zh-TW" altLang="en-U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新細明體" panose="02020500000000000000" pitchFamily="18" charset="-120"/>
                              <a:cs typeface="Arial" panose="020B0604020202020204" pitchFamily="34" charset="0"/>
                            </a:rPr>
                            <a:t>　</a:t>
                          </a:r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810769" r="-244" b="-42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3492681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896970" r="-936111" b="-3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27810" t="-896970" r="-156762" b="-31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896970" r="-244" b="-3196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84728357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1012308" r="-936111" b="-2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27810" t="-1012308" r="-156762" b="-22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1012308" r="-244" b="-224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57874023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1095455" r="-936111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27810" t="-1095455" r="-156762" b="-1212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1095455" r="-244" b="-1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2565788"/>
                      </a:ext>
                    </a:extLst>
                  </a:tr>
                  <a:tr h="398814"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1389" t="-1213846" r="-936111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27810" t="-1213846" r="-156762" b="-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marL="9525" marR="9525" marT="9525" marB="0" anchor="ctr">
                        <a:lnL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 algn="ctr">
                          <a:solidFill>
                            <a:srgbClr val="0000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cell3D prstMaterial="dkEdge">
                          <a:bevel prst="coolSlant"/>
                          <a:lightRig rig="flood" dir="t"/>
                        </a:cell3D>
                        <a:blipFill>
                          <a:blip r:embed="rId3"/>
                          <a:stretch>
                            <a:fillRect l="-81730" t="-1213846" r="-244" b="-230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6114868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687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群組 24"/>
          <p:cNvGrpSpPr/>
          <p:nvPr/>
        </p:nvGrpSpPr>
        <p:grpSpPr>
          <a:xfrm>
            <a:off x="980331" y="4678171"/>
            <a:ext cx="7672138" cy="1991189"/>
            <a:chOff x="980331" y="4678171"/>
            <a:chExt cx="7672138" cy="1991189"/>
          </a:xfrm>
        </p:grpSpPr>
        <p:pic>
          <p:nvPicPr>
            <p:cNvPr id="9218" name="Picture 2" descr="ç¸éåç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937990"/>
              <a:ext cx="2280269" cy="1520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4" name="群組 23"/>
            <p:cNvGrpSpPr/>
            <p:nvPr/>
          </p:nvGrpSpPr>
          <p:grpSpPr>
            <a:xfrm>
              <a:off x="980331" y="4678171"/>
              <a:ext cx="6126947" cy="1991189"/>
              <a:chOff x="980331" y="4678171"/>
              <a:chExt cx="6126947" cy="1991189"/>
            </a:xfrm>
          </p:grpSpPr>
          <p:pic>
            <p:nvPicPr>
              <p:cNvPr id="23" name="圖片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331" y="4678171"/>
                <a:ext cx="2295525" cy="1724025"/>
              </a:xfrm>
              <a:prstGeom prst="rect">
                <a:avLst/>
              </a:prstGeom>
            </p:spPr>
          </p:pic>
          <p:grpSp>
            <p:nvGrpSpPr>
              <p:cNvPr id="22" name="群組 21"/>
              <p:cNvGrpSpPr/>
              <p:nvPr/>
            </p:nvGrpSpPr>
            <p:grpSpPr>
              <a:xfrm>
                <a:off x="2674012" y="5146167"/>
                <a:ext cx="4433266" cy="1523193"/>
                <a:chOff x="2674012" y="5146167"/>
                <a:chExt cx="4433266" cy="1523193"/>
              </a:xfrm>
            </p:grpSpPr>
            <p:grpSp>
              <p:nvGrpSpPr>
                <p:cNvPr id="113" name="群組 112"/>
                <p:cNvGrpSpPr/>
                <p:nvPr/>
              </p:nvGrpSpPr>
              <p:grpSpPr>
                <a:xfrm flipV="1">
                  <a:off x="2674012" y="5146167"/>
                  <a:ext cx="4433266" cy="1523193"/>
                  <a:chOff x="2339752" y="1250664"/>
                  <a:chExt cx="4433266" cy="1523193"/>
                </a:xfrm>
              </p:grpSpPr>
              <p:sp>
                <p:nvSpPr>
                  <p:cNvPr id="115" name="弧形 114"/>
                  <p:cNvSpPr/>
                  <p:nvPr/>
                </p:nvSpPr>
                <p:spPr bwMode="auto">
                  <a:xfrm flipH="1">
                    <a:off x="2339752" y="1268760"/>
                    <a:ext cx="4433266" cy="1505097"/>
                  </a:xfrm>
                  <a:prstGeom prst="arc">
                    <a:avLst>
                      <a:gd name="adj1" fmla="val 10989517"/>
                      <a:gd name="adj2" fmla="val 21171679"/>
                    </a:avLst>
                  </a:prstGeom>
                  <a:noFill/>
                  <a:ln w="12700" cap="flat" cmpd="sng" algn="ctr">
                    <a:solidFill>
                      <a:srgbClr val="800000"/>
                    </a:solidFill>
                    <a:prstDash val="solid"/>
                    <a:round/>
                    <a:headEnd type="stealth" w="lg" len="lg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  <p:sp>
                <p:nvSpPr>
                  <p:cNvPr id="116" name="弧形 115"/>
                  <p:cNvSpPr/>
                  <p:nvPr/>
                </p:nvSpPr>
                <p:spPr bwMode="auto">
                  <a:xfrm flipH="1">
                    <a:off x="2339752" y="1250664"/>
                    <a:ext cx="4433266" cy="1505097"/>
                  </a:xfrm>
                  <a:prstGeom prst="arc">
                    <a:avLst>
                      <a:gd name="adj1" fmla="val 10989517"/>
                      <a:gd name="adj2" fmla="val 21171679"/>
                    </a:avLst>
                  </a:prstGeom>
                  <a:noFill/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stealth" w="lg" len="lg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zh-TW" altLang="en-US" sz="1800" b="0" i="1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  <a:ea typeface="新細明體" pitchFamily="18" charset="-120"/>
                    </a:endParaRPr>
                  </a:p>
                </p:txBody>
              </p:sp>
            </p:grpSp>
            <p:sp>
              <p:nvSpPr>
                <p:cNvPr id="114" name="文字方塊 113"/>
                <p:cNvSpPr txBox="1"/>
                <p:nvPr/>
              </p:nvSpPr>
              <p:spPr>
                <a:xfrm>
                  <a:off x="4547620" y="6193940"/>
                  <a:ext cx="72808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TW" sz="2000" b="1" i="0" dirty="0" smtClean="0">
                      <a:latin typeface="+mn-lt"/>
                      <a:ea typeface="Tahoma" panose="020B0604030504040204" pitchFamily="34" charset="0"/>
                      <a:cs typeface="Tahoma" panose="020B0604030504040204" pitchFamily="34" charset="0"/>
                    </a:rPr>
                    <a:t>RNS</a:t>
                  </a:r>
                  <a:endParaRPr lang="zh-TW" altLang="en-US" sz="2000" b="1" i="0" dirty="0">
                    <a:latin typeface="+mn-lt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14313"/>
            <a:ext cx="9145016" cy="693737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Philosophy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884265" y="2319299"/>
            <a:ext cx="4127895" cy="4134037"/>
            <a:chOff x="1408787" y="1865706"/>
            <a:chExt cx="4127895" cy="4134037"/>
          </a:xfrm>
        </p:grpSpPr>
        <p:sp>
          <p:nvSpPr>
            <p:cNvPr id="94" name="文字方塊 93"/>
            <p:cNvSpPr txBox="1"/>
            <p:nvPr/>
          </p:nvSpPr>
          <p:spPr>
            <a:xfrm rot="16200000">
              <a:off x="4513728" y="5088115"/>
              <a:ext cx="148470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b="1" dirty="0" smtClean="0">
                  <a:latin typeface="+mn-lt"/>
                </a:rPr>
                <a:t>Commutative</a:t>
              </a:r>
              <a:endParaRPr lang="zh-TW" altLang="en-US" sz="1600" b="1" dirty="0">
                <a:latin typeface="+mn-lt"/>
              </a:endParaRPr>
            </a:p>
          </p:txBody>
        </p:sp>
        <p:grpSp>
          <p:nvGrpSpPr>
            <p:cNvPr id="4" name="群組 3"/>
            <p:cNvGrpSpPr/>
            <p:nvPr/>
          </p:nvGrpSpPr>
          <p:grpSpPr>
            <a:xfrm>
              <a:off x="1408787" y="1865706"/>
              <a:ext cx="4127895" cy="3939272"/>
              <a:chOff x="1408787" y="1865706"/>
              <a:chExt cx="4127895" cy="3939272"/>
            </a:xfrm>
          </p:grpSpPr>
          <p:grpSp>
            <p:nvGrpSpPr>
              <p:cNvPr id="63" name="群組 62"/>
              <p:cNvGrpSpPr/>
              <p:nvPr/>
            </p:nvGrpSpPr>
            <p:grpSpPr>
              <a:xfrm>
                <a:off x="2987824" y="1916832"/>
                <a:ext cx="2520280" cy="2525043"/>
                <a:chOff x="2915816" y="2636912"/>
                <a:chExt cx="2520280" cy="2525043"/>
              </a:xfrm>
            </p:grpSpPr>
            <p:sp>
              <p:nvSpPr>
                <p:cNvPr id="59" name="矩形 58"/>
                <p:cNvSpPr/>
                <p:nvPr/>
              </p:nvSpPr>
              <p:spPr bwMode="auto">
                <a:xfrm>
                  <a:off x="2915816" y="2636912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65" name="矩形 64"/>
                <p:cNvSpPr/>
                <p:nvPr/>
              </p:nvSpPr>
              <p:spPr bwMode="auto">
                <a:xfrm>
                  <a:off x="3419872" y="2636912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 bwMode="auto">
                <a:xfrm>
                  <a:off x="3923928" y="2636912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 bwMode="auto">
                <a:xfrm>
                  <a:off x="4427984" y="2636912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 bwMode="auto">
                <a:xfrm>
                  <a:off x="4932040" y="2636912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 bwMode="auto">
                <a:xfrm>
                  <a:off x="2915816" y="3142087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0" name="矩形 69"/>
                <p:cNvSpPr/>
                <p:nvPr/>
              </p:nvSpPr>
              <p:spPr bwMode="auto">
                <a:xfrm>
                  <a:off x="3419872" y="3142087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1" name="矩形 70"/>
                <p:cNvSpPr/>
                <p:nvPr/>
              </p:nvSpPr>
              <p:spPr bwMode="auto">
                <a:xfrm>
                  <a:off x="3923928" y="3142087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 bwMode="auto">
                <a:xfrm>
                  <a:off x="4427984" y="3142087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3" name="矩形 72"/>
                <p:cNvSpPr/>
                <p:nvPr/>
              </p:nvSpPr>
              <p:spPr bwMode="auto">
                <a:xfrm>
                  <a:off x="4932040" y="3142087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4" name="矩形 73"/>
                <p:cNvSpPr/>
                <p:nvPr/>
              </p:nvSpPr>
              <p:spPr bwMode="auto">
                <a:xfrm>
                  <a:off x="2915816" y="3650358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5" name="矩形 74"/>
                <p:cNvSpPr/>
                <p:nvPr/>
              </p:nvSpPr>
              <p:spPr bwMode="auto">
                <a:xfrm>
                  <a:off x="3419872" y="3650358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6" name="矩形 75"/>
                <p:cNvSpPr/>
                <p:nvPr/>
              </p:nvSpPr>
              <p:spPr bwMode="auto">
                <a:xfrm>
                  <a:off x="3923928" y="3650358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7" name="矩形 76"/>
                <p:cNvSpPr/>
                <p:nvPr/>
              </p:nvSpPr>
              <p:spPr bwMode="auto">
                <a:xfrm>
                  <a:off x="4427984" y="3650358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8" name="矩形 77"/>
                <p:cNvSpPr/>
                <p:nvPr/>
              </p:nvSpPr>
              <p:spPr bwMode="auto">
                <a:xfrm>
                  <a:off x="4932040" y="3650358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 bwMode="auto">
                <a:xfrm>
                  <a:off x="2915816" y="4153466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 bwMode="auto">
                <a:xfrm>
                  <a:off x="3419872" y="4153466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 bwMode="auto">
                <a:xfrm>
                  <a:off x="3923928" y="4153466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2" name="矩形 81"/>
                <p:cNvSpPr/>
                <p:nvPr/>
              </p:nvSpPr>
              <p:spPr bwMode="auto">
                <a:xfrm>
                  <a:off x="4427984" y="4153466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3" name="矩形 82"/>
                <p:cNvSpPr/>
                <p:nvPr/>
              </p:nvSpPr>
              <p:spPr bwMode="auto">
                <a:xfrm>
                  <a:off x="4932040" y="4153466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4" name="矩形 83"/>
                <p:cNvSpPr/>
                <p:nvPr/>
              </p:nvSpPr>
              <p:spPr bwMode="auto">
                <a:xfrm>
                  <a:off x="2915816" y="4657899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5" name="矩形 84"/>
                <p:cNvSpPr/>
                <p:nvPr/>
              </p:nvSpPr>
              <p:spPr bwMode="auto">
                <a:xfrm>
                  <a:off x="3419872" y="4657899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6" name="矩形 85"/>
                <p:cNvSpPr/>
                <p:nvPr/>
              </p:nvSpPr>
              <p:spPr bwMode="auto">
                <a:xfrm>
                  <a:off x="3923928" y="4657899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7" name="矩形 86"/>
                <p:cNvSpPr/>
                <p:nvPr/>
              </p:nvSpPr>
              <p:spPr bwMode="auto">
                <a:xfrm>
                  <a:off x="4427984" y="4657899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  <p:sp>
              <p:nvSpPr>
                <p:cNvPr id="88" name="矩形 87"/>
                <p:cNvSpPr/>
                <p:nvPr/>
              </p:nvSpPr>
              <p:spPr bwMode="auto">
                <a:xfrm>
                  <a:off x="4932040" y="4657899"/>
                  <a:ext cx="504056" cy="504056"/>
                </a:xfrm>
                <a:prstGeom prst="rect">
                  <a:avLst/>
                </a:prstGeom>
                <a:noFill/>
                <a:ln w="9525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600" b="1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  <a:ea typeface="新細明體" pitchFamily="18" charset="-120"/>
                  </a:endParaRPr>
                </a:p>
              </p:txBody>
            </p:sp>
          </p:grpSp>
          <p:sp>
            <p:nvSpPr>
              <p:cNvPr id="64" name="文字方塊 63"/>
              <p:cNvSpPr txBox="1"/>
              <p:nvPr/>
            </p:nvSpPr>
            <p:spPr>
              <a:xfrm rot="16200000">
                <a:off x="2766004" y="4791880"/>
                <a:ext cx="947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Closure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1" name="文字方塊 90"/>
              <p:cNvSpPr txBox="1"/>
              <p:nvPr/>
            </p:nvSpPr>
            <p:spPr>
              <a:xfrm rot="16200000">
                <a:off x="3081708" y="4973500"/>
                <a:ext cx="1324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Associative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2" name="文字方塊 91"/>
              <p:cNvSpPr txBox="1"/>
              <p:nvPr/>
            </p:nvSpPr>
            <p:spPr>
              <a:xfrm rot="16200000">
                <a:off x="3788072" y="4808070"/>
                <a:ext cx="91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Identity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3" name="文字方塊 92"/>
              <p:cNvSpPr txBox="1"/>
              <p:nvPr/>
            </p:nvSpPr>
            <p:spPr>
              <a:xfrm rot="16200000">
                <a:off x="4288374" y="4793964"/>
                <a:ext cx="902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Inverse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5" name="文字方塊 94"/>
              <p:cNvSpPr txBox="1"/>
              <p:nvPr/>
            </p:nvSpPr>
            <p:spPr>
              <a:xfrm>
                <a:off x="1973525" y="4005181"/>
                <a:ext cx="9476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Closure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6" name="文字方塊 95"/>
              <p:cNvSpPr txBox="1"/>
              <p:nvPr/>
            </p:nvSpPr>
            <p:spPr>
              <a:xfrm>
                <a:off x="1612948" y="3500748"/>
                <a:ext cx="1324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Associative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7" name="文字方塊 96"/>
              <p:cNvSpPr txBox="1"/>
              <p:nvPr/>
            </p:nvSpPr>
            <p:spPr>
              <a:xfrm>
                <a:off x="1973365" y="2470278"/>
                <a:ext cx="91563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Identity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8" name="文字方塊 97"/>
              <p:cNvSpPr txBox="1"/>
              <p:nvPr/>
            </p:nvSpPr>
            <p:spPr>
              <a:xfrm>
                <a:off x="1979776" y="1986052"/>
                <a:ext cx="9028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Inverse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99" name="文字方塊 98"/>
              <p:cNvSpPr txBox="1"/>
              <p:nvPr/>
            </p:nvSpPr>
            <p:spPr>
              <a:xfrm>
                <a:off x="1408787" y="2985513"/>
                <a:ext cx="14847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Commutative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89" name="圓角矩形 88"/>
              <p:cNvSpPr/>
              <p:nvPr/>
            </p:nvSpPr>
            <p:spPr bwMode="auto">
              <a:xfrm>
                <a:off x="3055185" y="4015983"/>
                <a:ext cx="1869261" cy="358530"/>
              </a:xfrm>
              <a:prstGeom prst="round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600" b="1" i="0" u="none" strike="noStrike" cap="none" normalizeH="0" baseline="0" dirty="0" smtClean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新細明體" pitchFamily="18" charset="-120"/>
                  </a:rPr>
                  <a:t>Group</a:t>
                </a:r>
                <a:endParaRPr kumimoji="1" lang="zh-TW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新細明體" pitchFamily="18" charset="-120"/>
                </a:endParaRPr>
              </a:p>
            </p:txBody>
          </p:sp>
          <p:sp>
            <p:nvSpPr>
              <p:cNvPr id="90" name="圓角矩形 89"/>
              <p:cNvSpPr/>
              <p:nvPr/>
            </p:nvSpPr>
            <p:spPr bwMode="auto">
              <a:xfrm>
                <a:off x="3055185" y="4005181"/>
                <a:ext cx="2308903" cy="369332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新細明體" pitchFamily="18" charset="-120"/>
                </a:endParaRPr>
              </a:p>
            </p:txBody>
          </p:sp>
          <p:sp>
            <p:nvSpPr>
              <p:cNvPr id="41" name="圓角矩形 40"/>
              <p:cNvSpPr/>
              <p:nvPr/>
            </p:nvSpPr>
            <p:spPr bwMode="auto">
              <a:xfrm>
                <a:off x="3004032" y="3471867"/>
                <a:ext cx="2436713" cy="941399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新細明體" pitchFamily="18" charset="-120"/>
                </a:endParaRPr>
              </a:p>
            </p:txBody>
          </p:sp>
          <p:sp>
            <p:nvSpPr>
              <p:cNvPr id="42" name="圓角矩形 41"/>
              <p:cNvSpPr/>
              <p:nvPr/>
            </p:nvSpPr>
            <p:spPr bwMode="auto">
              <a:xfrm>
                <a:off x="2980217" y="2946391"/>
                <a:ext cx="2504072" cy="1505010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新細明體" pitchFamily="18" charset="-120"/>
                </a:endParaRPr>
              </a:p>
            </p:txBody>
          </p:sp>
          <p:sp>
            <p:nvSpPr>
              <p:cNvPr id="43" name="文字方塊 42"/>
              <p:cNvSpPr txBox="1"/>
              <p:nvPr/>
            </p:nvSpPr>
            <p:spPr>
              <a:xfrm rot="19274500">
                <a:off x="1741334" y="4684832"/>
                <a:ext cx="13147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dirty="0" smtClean="0">
                    <a:latin typeface="+mn-lt"/>
                  </a:rPr>
                  <a:t>Distributive</a:t>
                </a:r>
                <a:endParaRPr lang="zh-TW" altLang="en-US" sz="1600" b="1" dirty="0">
                  <a:latin typeface="+mn-lt"/>
                </a:endParaRPr>
              </a:p>
            </p:txBody>
          </p:sp>
          <p:sp>
            <p:nvSpPr>
              <p:cNvPr id="2" name="矩形 1"/>
              <p:cNvSpPr/>
              <p:nvPr/>
            </p:nvSpPr>
            <p:spPr bwMode="auto">
              <a:xfrm>
                <a:off x="2953008" y="1893017"/>
                <a:ext cx="2583674" cy="2592288"/>
              </a:xfrm>
              <a:prstGeom prst="rect">
                <a:avLst/>
              </a:prstGeom>
              <a:noFill/>
              <a:ln w="19050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6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  <a:ea typeface="新細明體" pitchFamily="18" charset="-120"/>
                </a:endParaRPr>
              </a:p>
            </p:txBody>
          </p:sp>
          <p:sp>
            <p:nvSpPr>
              <p:cNvPr id="3" name="文字方塊 2"/>
              <p:cNvSpPr txBox="1"/>
              <p:nvPr/>
            </p:nvSpPr>
            <p:spPr>
              <a:xfrm>
                <a:off x="3918884" y="1865706"/>
                <a:ext cx="6639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i="0" dirty="0" smtClean="0">
                    <a:solidFill>
                      <a:srgbClr val="660033"/>
                    </a:solidFill>
                    <a:latin typeface="+mn-lt"/>
                    <a:cs typeface="Times New Roman" panose="02020603050405020304" pitchFamily="18" charset="0"/>
                  </a:rPr>
                  <a:t>Field</a:t>
                </a:r>
                <a:endParaRPr lang="zh-TW" altLang="en-US" sz="1600" b="1" i="0" dirty="0">
                  <a:solidFill>
                    <a:srgbClr val="660033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文字方塊 45"/>
              <p:cNvSpPr txBox="1"/>
              <p:nvPr/>
            </p:nvSpPr>
            <p:spPr>
              <a:xfrm>
                <a:off x="3294111" y="2869224"/>
                <a:ext cx="199766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i="0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Commutative Ring</a:t>
                </a:r>
                <a:endParaRPr lang="zh-TW" altLang="en-US" sz="1600" b="1" i="0" dirty="0">
                  <a:solidFill>
                    <a:srgbClr val="FF0000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3936109" y="3397566"/>
                <a:ext cx="63992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b="1" i="0" dirty="0" smtClean="0">
                    <a:solidFill>
                      <a:srgbClr val="0000CC"/>
                    </a:solidFill>
                    <a:latin typeface="+mn-lt"/>
                    <a:cs typeface="Times New Roman" panose="02020603050405020304" pitchFamily="18" charset="0"/>
                  </a:rPr>
                  <a:t>Ring</a:t>
                </a:r>
                <a:endParaRPr lang="zh-TW" altLang="en-US" sz="1600" b="1" i="0" dirty="0">
                  <a:solidFill>
                    <a:srgbClr val="0000CC"/>
                  </a:solidFill>
                  <a:latin typeface="+mn-lt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" name="群組 20"/>
          <p:cNvGrpSpPr/>
          <p:nvPr/>
        </p:nvGrpSpPr>
        <p:grpSpPr>
          <a:xfrm>
            <a:off x="1043608" y="1250664"/>
            <a:ext cx="7236618" cy="1995246"/>
            <a:chOff x="863774" y="1250664"/>
            <a:chExt cx="7236618" cy="1995246"/>
          </a:xfrm>
        </p:grpSpPr>
        <p:grpSp>
          <p:nvGrpSpPr>
            <p:cNvPr id="12" name="群組 11"/>
            <p:cNvGrpSpPr/>
            <p:nvPr/>
          </p:nvGrpSpPr>
          <p:grpSpPr>
            <a:xfrm>
              <a:off x="6156176" y="1871539"/>
              <a:ext cx="1944216" cy="1374371"/>
              <a:chOff x="6156176" y="1871539"/>
              <a:chExt cx="1944216" cy="1374371"/>
            </a:xfrm>
          </p:grpSpPr>
          <p:sp>
            <p:nvSpPr>
              <p:cNvPr id="6" name="橢圓 5"/>
              <p:cNvSpPr/>
              <p:nvPr/>
            </p:nvSpPr>
            <p:spPr bwMode="auto">
              <a:xfrm>
                <a:off x="6503863" y="1871539"/>
                <a:ext cx="1224136" cy="1256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676400">
                  <a:schemeClr val="accent4">
                    <a:satMod val="17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grpSp>
            <p:nvGrpSpPr>
              <p:cNvPr id="10" name="群組 9"/>
              <p:cNvGrpSpPr/>
              <p:nvPr/>
            </p:nvGrpSpPr>
            <p:grpSpPr>
              <a:xfrm>
                <a:off x="6156176" y="2009058"/>
                <a:ext cx="1944216" cy="914400"/>
                <a:chOff x="6804248" y="4427806"/>
                <a:chExt cx="1944216" cy="914400"/>
              </a:xfrm>
            </p:grpSpPr>
            <p:cxnSp>
              <p:nvCxnSpPr>
                <p:cNvPr id="8" name="直線單箭頭接點 7"/>
                <p:cNvCxnSpPr/>
                <p:nvPr/>
              </p:nvCxnSpPr>
              <p:spPr bwMode="auto">
                <a:xfrm>
                  <a:off x="6804248" y="4797328"/>
                  <a:ext cx="194421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</p:spPr>
            </p:cxnSp>
            <p:sp>
              <p:nvSpPr>
                <p:cNvPr id="9" name="弧形 8"/>
                <p:cNvSpPr/>
                <p:nvPr/>
              </p:nvSpPr>
              <p:spPr bwMode="auto">
                <a:xfrm flipH="1">
                  <a:off x="6813599" y="4427806"/>
                  <a:ext cx="914400" cy="914400"/>
                </a:xfrm>
                <a:prstGeom prst="arc">
                  <a:avLst>
                    <a:gd name="adj1" fmla="val 11614227"/>
                    <a:gd name="adj2" fmla="val 20684688"/>
                  </a:avLst>
                </a:prstGeom>
                <a:noFill/>
                <a:ln w="12700" cap="flat" cmpd="sng" algn="ctr">
                  <a:solidFill>
                    <a:srgbClr val="FFFF99"/>
                  </a:solidFill>
                  <a:prstDash val="solid"/>
                  <a:round/>
                  <a:headEnd type="stealth" w="lg" len="lg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5" name="弧形 54"/>
                <p:cNvSpPr/>
                <p:nvPr/>
              </p:nvSpPr>
              <p:spPr bwMode="auto">
                <a:xfrm flipH="1">
                  <a:off x="7740350" y="4541584"/>
                  <a:ext cx="441399" cy="615608"/>
                </a:xfrm>
                <a:prstGeom prst="arc">
                  <a:avLst>
                    <a:gd name="adj1" fmla="val 11614227"/>
                    <a:gd name="adj2" fmla="val 20684688"/>
                  </a:avLst>
                </a:prstGeom>
                <a:noFill/>
                <a:ln w="12700" cap="flat" cmpd="sng" algn="ctr">
                  <a:solidFill>
                    <a:srgbClr val="FFFF99"/>
                  </a:solidFill>
                  <a:prstDash val="solid"/>
                  <a:round/>
                  <a:headEnd type="stealth" w="lg" len="lg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56" name="弧形 55"/>
                <p:cNvSpPr/>
                <p:nvPr/>
              </p:nvSpPr>
              <p:spPr bwMode="auto">
                <a:xfrm flipH="1">
                  <a:off x="8216395" y="4635386"/>
                  <a:ext cx="220700" cy="377790"/>
                </a:xfrm>
                <a:prstGeom prst="arc">
                  <a:avLst>
                    <a:gd name="adj1" fmla="val 11614227"/>
                    <a:gd name="adj2" fmla="val 20684688"/>
                  </a:avLst>
                </a:prstGeom>
                <a:noFill/>
                <a:ln w="12700" cap="flat" cmpd="sng" algn="ctr">
                  <a:solidFill>
                    <a:srgbClr val="FFFF99"/>
                  </a:solidFill>
                  <a:prstDash val="solid"/>
                  <a:round/>
                  <a:headEnd type="stealth" w="lg" len="lg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  <p:sp>
            <p:nvSpPr>
              <p:cNvPr id="11" name="文字方塊 10"/>
              <p:cNvSpPr txBox="1"/>
              <p:nvPr/>
            </p:nvSpPr>
            <p:spPr>
              <a:xfrm>
                <a:off x="6523226" y="2564904"/>
                <a:ext cx="128913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>
                    <a:solidFill>
                      <a:schemeClr val="bg1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l</a:t>
                </a:r>
                <a:r>
                  <a:rPr lang="en-US" altLang="zh-TW" sz="1600" dirty="0" smtClean="0">
                    <a:solidFill>
                      <a:schemeClr val="bg1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inear space</a:t>
                </a:r>
                <a:endParaRPr lang="zh-TW" altLang="en-US" sz="1600" dirty="0">
                  <a:solidFill>
                    <a:schemeClr val="bg1"/>
                  </a:solidFill>
                  <a:latin typeface="+mn-lt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文字方塊 59"/>
                  <p:cNvSpPr txBox="1"/>
                  <p:nvPr/>
                </p:nvSpPr>
                <p:spPr>
                  <a:xfrm>
                    <a:off x="6806989" y="2907356"/>
                    <a:ext cx="721608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altLang="zh-TW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±</m:t>
                          </m:r>
                          <m:r>
                            <a:rPr lang="en-US" altLang="zh-TW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1600" dirty="0">
                      <a:solidFill>
                        <a:schemeClr val="bg1"/>
                      </a:solidFill>
                      <a:latin typeface="+mn-lt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0" name="文字方塊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06989" y="2907356"/>
                    <a:ext cx="721608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5455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9" name="群組 18"/>
            <p:cNvGrpSpPr/>
            <p:nvPr/>
          </p:nvGrpSpPr>
          <p:grpSpPr>
            <a:xfrm>
              <a:off x="863774" y="1621360"/>
              <a:ext cx="1960793" cy="1624550"/>
              <a:chOff x="863774" y="1621360"/>
              <a:chExt cx="1960793" cy="1624550"/>
            </a:xfrm>
          </p:grpSpPr>
          <p:sp>
            <p:nvSpPr>
              <p:cNvPr id="62" name="橢圓 61"/>
              <p:cNvSpPr/>
              <p:nvPr/>
            </p:nvSpPr>
            <p:spPr bwMode="auto">
              <a:xfrm>
                <a:off x="1180239" y="1871539"/>
                <a:ext cx="1224136" cy="1256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676400">
                  <a:schemeClr val="accent4">
                    <a:satMod val="175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1" name="文字方塊 100"/>
              <p:cNvSpPr txBox="1"/>
              <p:nvPr/>
            </p:nvSpPr>
            <p:spPr>
              <a:xfrm>
                <a:off x="863774" y="2564904"/>
                <a:ext cx="196079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>
                    <a:solidFill>
                      <a:schemeClr val="bg1"/>
                    </a:solidFill>
                    <a:latin typeface="+mn-lt"/>
                    <a:ea typeface="Tahoma" panose="020B0604030504040204" pitchFamily="34" charset="0"/>
                    <a:cs typeface="Tahoma" panose="020B0604030504040204" pitchFamily="34" charset="0"/>
                  </a:rPr>
                  <a:t>multiplicative space</a:t>
                </a:r>
                <a:endParaRPr lang="zh-TW" altLang="en-US" sz="1600" dirty="0">
                  <a:solidFill>
                    <a:schemeClr val="bg1"/>
                  </a:solidFill>
                  <a:latin typeface="+mn-lt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文字方塊 101"/>
                  <p:cNvSpPr txBox="1"/>
                  <p:nvPr/>
                </p:nvSpPr>
                <p:spPr>
                  <a:xfrm>
                    <a:off x="1482917" y="2907356"/>
                    <a:ext cx="722505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TW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𝑥</m:t>
                          </m:r>
                          <m:r>
                            <a:rPr lang="en-US" altLang="zh-TW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∗/</m:t>
                          </m:r>
                          <m:r>
                            <a:rPr lang="en-US" altLang="zh-TW" sz="16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𝑦</m:t>
                          </m:r>
                        </m:oMath>
                      </m:oMathPara>
                    </a14:m>
                    <a:endParaRPr lang="zh-TW" altLang="en-US" sz="1600" dirty="0">
                      <a:solidFill>
                        <a:schemeClr val="bg1"/>
                      </a:solidFill>
                      <a:latin typeface="+mn-lt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文字方塊 10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82917" y="2907356"/>
                    <a:ext cx="722505" cy="33855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2727"/>
                    </a:stretch>
                  </a:blipFill>
                </p:spPr>
                <p:txBody>
                  <a:bodyPr/>
                  <a:lstStyle/>
                  <a:p>
                    <a:r>
                      <a:rPr lang="zh-TW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5" name="群組 14"/>
              <p:cNvGrpSpPr/>
              <p:nvPr/>
            </p:nvGrpSpPr>
            <p:grpSpPr>
              <a:xfrm>
                <a:off x="1008530" y="1621360"/>
                <a:ext cx="1519038" cy="1506267"/>
                <a:chOff x="-1188640" y="3744399"/>
                <a:chExt cx="3358455" cy="2878537"/>
              </a:xfrm>
            </p:grpSpPr>
            <p:sp>
              <p:nvSpPr>
                <p:cNvPr id="14" name="手繪多邊形 13"/>
                <p:cNvSpPr/>
                <p:nvPr/>
              </p:nvSpPr>
              <p:spPr bwMode="auto">
                <a:xfrm>
                  <a:off x="659422" y="3744399"/>
                  <a:ext cx="1510393" cy="1428750"/>
                </a:xfrm>
                <a:custGeom>
                  <a:avLst/>
                  <a:gdLst>
                    <a:gd name="connsiteX0" fmla="*/ 0 w 1510393"/>
                    <a:gd name="connsiteY0" fmla="*/ 0 h 1428750"/>
                    <a:gd name="connsiteX1" fmla="*/ 277585 w 1510393"/>
                    <a:gd name="connsiteY1" fmla="*/ 1175657 h 1428750"/>
                    <a:gd name="connsiteX2" fmla="*/ 1510393 w 1510393"/>
                    <a:gd name="connsiteY2" fmla="*/ 1428750 h 142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10393" h="1428750">
                      <a:moveTo>
                        <a:pt x="0" y="0"/>
                      </a:moveTo>
                      <a:cubicBezTo>
                        <a:pt x="12926" y="468766"/>
                        <a:pt x="25853" y="937532"/>
                        <a:pt x="277585" y="1175657"/>
                      </a:cubicBezTo>
                      <a:cubicBezTo>
                        <a:pt x="529317" y="1413782"/>
                        <a:pt x="1019855" y="1421266"/>
                        <a:pt x="1510393" y="142875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  <p:sp>
              <p:nvSpPr>
                <p:cNvPr id="107" name="手繪多邊形 106"/>
                <p:cNvSpPr/>
                <p:nvPr/>
              </p:nvSpPr>
              <p:spPr bwMode="auto">
                <a:xfrm flipH="1" flipV="1">
                  <a:off x="-1188640" y="5194186"/>
                  <a:ext cx="1510393" cy="1428750"/>
                </a:xfrm>
                <a:custGeom>
                  <a:avLst/>
                  <a:gdLst>
                    <a:gd name="connsiteX0" fmla="*/ 0 w 1510393"/>
                    <a:gd name="connsiteY0" fmla="*/ 0 h 1428750"/>
                    <a:gd name="connsiteX1" fmla="*/ 277585 w 1510393"/>
                    <a:gd name="connsiteY1" fmla="*/ 1175657 h 1428750"/>
                    <a:gd name="connsiteX2" fmla="*/ 1510393 w 1510393"/>
                    <a:gd name="connsiteY2" fmla="*/ 1428750 h 142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10393" h="1428750">
                      <a:moveTo>
                        <a:pt x="0" y="0"/>
                      </a:moveTo>
                      <a:cubicBezTo>
                        <a:pt x="12926" y="468766"/>
                        <a:pt x="25853" y="937532"/>
                        <a:pt x="277585" y="1175657"/>
                      </a:cubicBezTo>
                      <a:cubicBezTo>
                        <a:pt x="529317" y="1413782"/>
                        <a:pt x="1019855" y="1421266"/>
                        <a:pt x="1510393" y="1428750"/>
                      </a:cubicBezTo>
                    </a:path>
                  </a:pathLst>
                </a:custGeom>
                <a:noFill/>
                <a:ln w="19050" cap="flat" cmpd="sng" algn="ctr">
                  <a:solidFill>
                    <a:srgbClr val="FFFF99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zh-TW" altLang="en-US" sz="1800" b="0" i="1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  <a:ea typeface="新細明體" pitchFamily="18" charset="-120"/>
                  </a:endParaRPr>
                </a:p>
              </p:txBody>
            </p:sp>
          </p:grpSp>
        </p:grpSp>
        <p:grpSp>
          <p:nvGrpSpPr>
            <p:cNvPr id="17" name="群組 16"/>
            <p:cNvGrpSpPr/>
            <p:nvPr/>
          </p:nvGrpSpPr>
          <p:grpSpPr>
            <a:xfrm>
              <a:off x="2339752" y="1250664"/>
              <a:ext cx="4433266" cy="1523193"/>
              <a:chOff x="2339752" y="1250664"/>
              <a:chExt cx="4433266" cy="1523193"/>
            </a:xfrm>
          </p:grpSpPr>
          <p:sp>
            <p:nvSpPr>
              <p:cNvPr id="108" name="弧形 107"/>
              <p:cNvSpPr/>
              <p:nvPr/>
            </p:nvSpPr>
            <p:spPr bwMode="auto">
              <a:xfrm flipH="1">
                <a:off x="2339752" y="1268760"/>
                <a:ext cx="4433266" cy="1505097"/>
              </a:xfrm>
              <a:prstGeom prst="arc">
                <a:avLst>
                  <a:gd name="adj1" fmla="val 10989517"/>
                  <a:gd name="adj2" fmla="val 21171679"/>
                </a:avLst>
              </a:prstGeom>
              <a:noFill/>
              <a:ln w="12700" cap="flat" cmpd="sng" algn="ctr">
                <a:solidFill>
                  <a:srgbClr val="800000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  <p:sp>
            <p:nvSpPr>
              <p:cNvPr id="109" name="弧形 108"/>
              <p:cNvSpPr/>
              <p:nvPr/>
            </p:nvSpPr>
            <p:spPr bwMode="auto">
              <a:xfrm flipH="1">
                <a:off x="2339752" y="1250664"/>
                <a:ext cx="4433266" cy="1505097"/>
              </a:xfrm>
              <a:prstGeom prst="arc">
                <a:avLst>
                  <a:gd name="adj1" fmla="val 10989517"/>
                  <a:gd name="adj2" fmla="val 21171679"/>
                </a:avLst>
              </a:prstGeom>
              <a:noFill/>
              <a:ln w="12700" cap="flat" cmpd="sng" algn="ctr">
                <a:solidFill>
                  <a:srgbClr val="FF0000"/>
                </a:solidFill>
                <a:prstDash val="solid"/>
                <a:round/>
                <a:headEnd type="stealth" w="lg" len="lg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新細明體" pitchFamily="18" charset="-120"/>
                </a:endParaRPr>
              </a:p>
            </p:txBody>
          </p:sp>
        </p:grpSp>
        <p:sp>
          <p:nvSpPr>
            <p:cNvPr id="20" name="文字方塊 19"/>
            <p:cNvSpPr txBox="1"/>
            <p:nvPr/>
          </p:nvSpPr>
          <p:spPr>
            <a:xfrm>
              <a:off x="3965315" y="1329500"/>
              <a:ext cx="12282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000" b="1" i="0" dirty="0" smtClean="0">
                  <a:latin typeface="+mn-lt"/>
                  <a:ea typeface="Tahoma" panose="020B0604030504040204" pitchFamily="34" charset="0"/>
                  <a:cs typeface="Tahoma" panose="020B0604030504040204" pitchFamily="34" charset="0"/>
                </a:rPr>
                <a:t>CORDIC</a:t>
              </a:r>
              <a:endParaRPr lang="zh-TW" altLang="en-US" sz="2000" b="1" i="0" dirty="0">
                <a:latin typeface="+mn-lt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95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214313"/>
            <a:ext cx="8188399" cy="6937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CRT: Chinese Residue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type="body" idx="4294967295"/>
              </p:nvPr>
            </p:nvSpPr>
            <p:spPr>
              <a:xfrm>
                <a:off x="204055" y="1268760"/>
                <a:ext cx="9001125" cy="5255865"/>
              </a:xfrm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tabLst>
                    <a:tab pos="8613775" algn="r"/>
                  </a:tabLst>
                </a:pPr>
                <a:r>
                  <a:rPr lang="en-US" altLang="zh-TW" sz="2400" b="1" dirty="0" smtClean="0">
                    <a:solidFill>
                      <a:srgbClr val="0000FF"/>
                    </a:solidFill>
                  </a:rPr>
                  <a:t>Given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</m:sup>
                    </m:sSup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,∀</m:t>
                    </m:r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</a:rPr>
                      <m:t> ≡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(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𝒎𝒐𝒅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TW" sz="2400" b="1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br>
                  <a:rPr lang="en-US" altLang="zh-TW" sz="2400" b="1" dirty="0" smtClean="0">
                    <a:solidFill>
                      <a:srgbClr val="6600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TW" sz="2400" b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∀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𝒋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𝒈𝒄𝒅</m:t>
                    </m:r>
                    <m:d>
                      <m:dPr>
                        <m:ctrlP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TW" sz="24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𝒋</m:t>
                            </m:r>
                          </m:sub>
                        </m:sSub>
                      </m:e>
                    </m:d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4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TW" sz="2400" b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.</a:t>
                </a:r>
                <a:br>
                  <a:rPr lang="en-US" altLang="zh-TW" sz="2400" b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</a:br>
                <a:r>
                  <a:rPr lang="en-US" altLang="zh-TW" sz="2400" b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Find </a:t>
                </a:r>
                <a14:m>
                  <m:oMath xmlns:m="http://schemas.openxmlformats.org/officeDocument/2006/math">
                    <m:r>
                      <a:rPr lang="en-US" altLang="zh-TW" sz="2400" b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𝐭𝐡𝐞</m:t>
                    </m:r>
                    <m:r>
                      <a:rPr lang="en-US" altLang="zh-TW" sz="2400" b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400" b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𝐬𝐦𝐚𝐥𝐥𝐞𝐬𝐭</m:t>
                    </m:r>
                    <m:r>
                      <a:rPr lang="en-US" altLang="zh-TW" sz="2400" b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endParaRPr lang="en-US" altLang="zh-TW" sz="2400" b="1" dirty="0" smtClean="0">
                  <a:solidFill>
                    <a:srgbClr val="0000FF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ts val="0"/>
                  </a:spcBef>
                  <a:tabLst>
                    <a:tab pos="8613775" algn="r"/>
                  </a:tabLst>
                </a:pPr>
                <a:r>
                  <a:rPr lang="en-US" altLang="zh-TW" sz="2400" b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CRT Algorithm</a:t>
                </a:r>
                <a:r>
                  <a:rPr lang="en-US" altLang="zh-TW" sz="24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∀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zh-TW" altLang="en-US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𝚷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</m:t>
                    </m:r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TW" sz="24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zh-TW" sz="2400" b="1" i="1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b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𝚺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𝒌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</m:sSub>
                    <m:sSubSup>
                      <m:sSubSup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  <m:sup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sSub>
                      <m:sSubPr>
                        <m:ctrlP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400" b="1" i="1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zh-TW" sz="24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/>
                </a:r>
                <a:br>
                  <a:rPr lang="en-US" altLang="zh-TW" sz="24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</a:br>
                <a:r>
                  <a:rPr lang="en-US" altLang="zh-TW" sz="2400" dirty="0" smtClean="0">
                    <a:solidFill>
                      <a:srgbClr val="006600"/>
                    </a:solidFill>
                    <a:cs typeface="Times New Roman" panose="02020603050405020304" pitchFamily="18" charset="0"/>
                  </a:rPr>
                  <a:t>(in about 473)</a:t>
                </a:r>
              </a:p>
              <a:p>
                <a:pPr eaLnBrk="1" hangingPunct="1">
                  <a:spcBef>
                    <a:spcPts val="0"/>
                  </a:spcBef>
                  <a:tabLst>
                    <a:tab pos="8613775" algn="r"/>
                  </a:tabLst>
                </a:pPr>
                <a:r>
                  <a:rPr lang="en-US" altLang="zh-TW" sz="24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Example: </a:t>
                </a:r>
              </a:p>
              <a:p>
                <a:pPr marL="457200" lvl="1" indent="0" eaLnBrk="1" hangingPunct="1">
                  <a:spcBef>
                    <a:spcPts val="0"/>
                  </a:spcBef>
                  <a:buNone/>
                  <a:tabLst>
                    <a:tab pos="861377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𝒎𝒐𝒅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altLang="zh-TW" sz="2000" b="1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buNone/>
                  <a:tabLst>
                    <a:tab pos="861377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𝒎𝒐𝒅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zh-TW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altLang="zh-TW" sz="2000" b="1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buNone/>
                  <a:tabLst>
                    <a:tab pos="8613775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𝒎𝒐𝒅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𝟕</m:t>
                      </m:r>
                      <m:r>
                        <a:rPr lang="en-US" altLang="zh-TW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zh-TW" sz="2000" b="1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buNone/>
                  <a:tabLst>
                    <a:tab pos="8613775" algn="r"/>
                  </a:tabLst>
                </a:pPr>
                <a:r>
                  <a:rPr lang="en-US" altLang="zh-TW" sz="20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[</a:t>
                </a:r>
                <a:r>
                  <a:rPr lang="en-US" altLang="zh-TW" sz="2000" b="1" dirty="0" err="1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Ans</a:t>
                </a:r>
                <a:r>
                  <a:rPr lang="en-US" altLang="zh-TW" sz="20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]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𝟐𝟏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𝑾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altLang="zh-TW" sz="2000" b="1" dirty="0" smtClean="0">
                  <a:solidFill>
                    <a:schemeClr val="tx1"/>
                  </a:solidFill>
                  <a:cs typeface="Times New Roman" panose="02020603050405020304" pitchFamily="18" charset="0"/>
                </a:endParaRPr>
              </a:p>
              <a:p>
                <a:pPr marL="457200" lvl="1" indent="0" eaLnBrk="1" hangingPunct="1">
                  <a:spcBef>
                    <a:spcPts val="0"/>
                  </a:spcBef>
                  <a:buNone/>
                </a:pPr>
                <a:r>
                  <a:rPr lang="en-US" altLang="zh-TW" sz="20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	    We have </a:t>
                </a:r>
                <a:br>
                  <a:rPr lang="en-US" altLang="zh-TW" sz="20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</a:br>
                <a:r>
                  <a:rPr lang="en-US" altLang="zh-TW" sz="2000" b="1" dirty="0" smtClean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𝟑𝟓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𝟐𝟏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𝟐𝟔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𝒎𝒐𝒅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𝟏𝟎𝟓</m:t>
                    </m:r>
                    <m:r>
                      <a:rPr lang="en-US" altLang="zh-TW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zh-TW" sz="2000" b="1" dirty="0" smtClean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</a:p>
              <a:p>
                <a:pPr marL="800100" lvl="1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>modular multiplicative inverse can be solved in advance by</a:t>
                </a:r>
              </a:p>
              <a:p>
                <a:pPr marL="1200150" lvl="2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Extended Euclidean Algorithm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>: </a:t>
                </a:r>
                <a:r>
                  <a:rPr lang="en-US" altLang="zh-TW" sz="2000" b="1" i="1" dirty="0" smtClean="0">
                    <a:solidFill>
                      <a:srgbClr val="660033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US" altLang="zh-TW" sz="2000" b="1" i="1" dirty="0" smtClean="0">
                    <a:solidFill>
                      <a:srgbClr val="660033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sSubSup>
                      <m:sSub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sub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</m:sSubSup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𝒎𝒒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 Reverse the steps to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𝒈𝒄𝒅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(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, 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𝒎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endParaRPr lang="en-US" altLang="zh-TW" sz="2000" b="1" dirty="0" smtClean="0">
                  <a:solidFill>
                    <a:srgbClr val="660033"/>
                  </a:solidFill>
                  <a:cs typeface="Times New Roman" panose="02020603050405020304" pitchFamily="18" charset="0"/>
                </a:endParaRPr>
              </a:p>
              <a:p>
                <a:pPr marL="1200150" lvl="2" eaLnBrk="1" hangingPunct="1">
                  <a:spcBef>
                    <a:spcPts val="0"/>
                  </a:spcBef>
                </a:pPr>
                <a:r>
                  <a:rPr lang="en-US" altLang="zh-TW" sz="2000" b="1" dirty="0" smtClean="0">
                    <a:solidFill>
                      <a:srgbClr val="0000CC"/>
                    </a:solidFill>
                    <a:cs typeface="Times New Roman" panose="02020603050405020304" pitchFamily="18" charset="0"/>
                  </a:rPr>
                  <a:t>Euler Theorem</a:t>
                </a:r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zh-TW" sz="2000" b="1" i="1" smtClean="0">
                            <a:solidFill>
                              <a:srgbClr val="6600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𝝓</m:t>
                        </m:r>
                        <m:d>
                          <m:dPr>
                            <m:ctrlPr>
                              <a:rPr lang="en-US" altLang="zh-TW" sz="20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b="1" i="1" smtClean="0">
                                <a:solidFill>
                                  <a:srgbClr val="6600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> (mod </a:t>
                </a:r>
                <a14:m>
                  <m:oMath xmlns:m="http://schemas.openxmlformats.org/officeDocument/2006/math">
                    <m:r>
                      <a:rPr lang="en-US" altLang="zh-TW" sz="2000" b="1" i="1" smtClean="0">
                        <a:solidFill>
                          <a:srgbClr val="6600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altLang="zh-TW" sz="2000" b="1" dirty="0" smtClean="0">
                    <a:solidFill>
                      <a:srgbClr val="660033"/>
                    </a:solidFill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4294967295"/>
              </p:nvPr>
            </p:nvSpPr>
            <p:spPr>
              <a:xfrm>
                <a:off x="204055" y="1268760"/>
                <a:ext cx="9001125" cy="5255865"/>
              </a:xfrm>
              <a:blipFill>
                <a:blip r:embed="rId3"/>
                <a:stretch>
                  <a:fillRect l="-880" t="-928" b="-68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群組 2"/>
          <p:cNvGrpSpPr/>
          <p:nvPr/>
        </p:nvGrpSpPr>
        <p:grpSpPr>
          <a:xfrm>
            <a:off x="1930728" y="5157192"/>
            <a:ext cx="3264801" cy="360040"/>
            <a:chOff x="1930728" y="5157192"/>
            <a:chExt cx="3264801" cy="360040"/>
          </a:xfrm>
        </p:grpSpPr>
        <p:sp>
          <p:nvSpPr>
            <p:cNvPr id="2" name="矩形 1"/>
            <p:cNvSpPr/>
            <p:nvPr/>
          </p:nvSpPr>
          <p:spPr bwMode="auto">
            <a:xfrm>
              <a:off x="1930728" y="5157192"/>
              <a:ext cx="263489" cy="360040"/>
            </a:xfrm>
            <a:prstGeom prst="rect">
              <a:avLst/>
            </a:prstGeom>
            <a:noFill/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5" name="矩形 4"/>
            <p:cNvSpPr/>
            <p:nvPr/>
          </p:nvSpPr>
          <p:spPr bwMode="auto">
            <a:xfrm>
              <a:off x="3452528" y="5157192"/>
              <a:ext cx="263489" cy="360040"/>
            </a:xfrm>
            <a:prstGeom prst="rect">
              <a:avLst/>
            </a:prstGeom>
            <a:noFill/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  <p:sp>
          <p:nvSpPr>
            <p:cNvPr id="6" name="矩形 5"/>
            <p:cNvSpPr/>
            <p:nvPr/>
          </p:nvSpPr>
          <p:spPr bwMode="auto">
            <a:xfrm>
              <a:off x="4932040" y="5157192"/>
              <a:ext cx="263489" cy="360040"/>
            </a:xfrm>
            <a:prstGeom prst="rect">
              <a:avLst/>
            </a:prstGeom>
            <a:noFill/>
            <a:ln w="12700" cap="flat" cmpd="sng" algn="ctr">
              <a:solidFill>
                <a:srgbClr val="6600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31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0</TotalTime>
  <Words>1427</Words>
  <Application>Microsoft Office PowerPoint</Application>
  <PresentationFormat>如螢幕大小 (4:3)</PresentationFormat>
  <Paragraphs>648</Paragraphs>
  <Slides>36</Slides>
  <Notes>36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標楷體</vt:lpstr>
      <vt:lpstr>Tahoma</vt:lpstr>
      <vt:lpstr>Calibri</vt:lpstr>
      <vt:lpstr>Wingdings</vt:lpstr>
      <vt:lpstr>Arial Black</vt:lpstr>
      <vt:lpstr>新細明體</vt:lpstr>
      <vt:lpstr>Cambria Math</vt:lpstr>
      <vt:lpstr>Symbol</vt:lpstr>
      <vt:lpstr>Arial</vt:lpstr>
      <vt:lpstr>Times New Roman</vt:lpstr>
      <vt:lpstr>Blends</vt:lpstr>
      <vt:lpstr>Visio</vt:lpstr>
      <vt:lpstr>工作表</vt:lpstr>
      <vt:lpstr>Residue Codes for CORDIC and Neural Network</vt:lpstr>
      <vt:lpstr>Outline</vt:lpstr>
      <vt:lpstr>Introduction</vt:lpstr>
      <vt:lpstr>Arithmetic Operations in NN</vt:lpstr>
      <vt:lpstr>Introduction to CORDIC</vt:lpstr>
      <vt:lpstr>Digit Error (Fault) Model</vt:lpstr>
      <vt:lpstr>Symbol Table and Definitions</vt:lpstr>
      <vt:lpstr>Philosophy</vt:lpstr>
      <vt:lpstr>CRT: Chinese Residue Theorem</vt:lpstr>
      <vt:lpstr>Garner’s Classification</vt:lpstr>
      <vt:lpstr>Brown’s AN Codes for Adders</vt:lpstr>
      <vt:lpstr>Mandelbaum-Barrows Codes</vt:lpstr>
      <vt:lpstr>Residue Generators </vt:lpstr>
      <vt:lpstr>Burst Error Correction</vt:lpstr>
      <vt:lpstr>Checksum vs. Residue Codes </vt:lpstr>
      <vt:lpstr>Rao’s Biresidue Codes</vt:lpstr>
      <vt:lpstr>Conjugate-Type Biresidues</vt:lpstr>
      <vt:lpstr>2’s Complement Residue Generators</vt:lpstr>
      <vt:lpstr>RNS for DSP/Encry with only ±/×</vt:lpstr>
      <vt:lpstr>RNS for Neural Network</vt:lpstr>
      <vt:lpstr>Target Issues &amp; Proposed Solutions</vt:lpstr>
      <vt:lpstr>Low-Cost &amp; Fast S. Activation Functions </vt:lpstr>
      <vt:lpstr>PowerPoint 簡報</vt:lpstr>
      <vt:lpstr>Considerations for Moduli Selection</vt:lpstr>
      <vt:lpstr>Considerations for Moduli Selection</vt:lpstr>
      <vt:lpstr>Design Rules for optimizing checking/cost </vt:lpstr>
      <vt:lpstr>Right-Shifter and Adder</vt:lpstr>
      <vt:lpstr>Low-Cost BRC for Conjugate Residues</vt:lpstr>
      <vt:lpstr>Proposed BRC for Reidue System</vt:lpstr>
      <vt:lpstr>Proposed RBC for 4-Reidue System</vt:lpstr>
      <vt:lpstr>Heuristics for Searching Optimized Moduli </vt:lpstr>
      <vt:lpstr>Consideration: Checking Schemes</vt:lpstr>
      <vt:lpstr>PowerPoint 簡報</vt:lpstr>
      <vt:lpstr>PowerPoint 簡報</vt:lpstr>
      <vt:lpstr>Comparison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2013-12-07T08:31:00Z</dcterms:created>
  <dcterms:modified xsi:type="dcterms:W3CDTF">2019-05-12T08:17:40Z</dcterms:modified>
</cp:coreProperties>
</file>