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9"/>
  </p:notesMasterIdLst>
  <p:sldIdLst>
    <p:sldId id="256" r:id="rId2"/>
    <p:sldId id="276" r:id="rId3"/>
    <p:sldId id="277" r:id="rId4"/>
    <p:sldId id="279" r:id="rId5"/>
    <p:sldId id="278" r:id="rId6"/>
    <p:sldId id="280" r:id="rId7"/>
    <p:sldId id="281" r:id="rId8"/>
    <p:sldId id="282" r:id="rId9"/>
    <p:sldId id="283" r:id="rId10"/>
    <p:sldId id="287" r:id="rId11"/>
    <p:sldId id="288" r:id="rId12"/>
    <p:sldId id="289" r:id="rId13"/>
    <p:sldId id="304" r:id="rId14"/>
    <p:sldId id="292" r:id="rId15"/>
    <p:sldId id="293" r:id="rId16"/>
    <p:sldId id="295" r:id="rId17"/>
    <p:sldId id="299" r:id="rId18"/>
    <p:sldId id="298" r:id="rId19"/>
    <p:sldId id="296" r:id="rId20"/>
    <p:sldId id="301" r:id="rId21"/>
    <p:sldId id="302" r:id="rId22"/>
    <p:sldId id="303" r:id="rId23"/>
    <p:sldId id="300" r:id="rId24"/>
    <p:sldId id="294" r:id="rId25"/>
    <p:sldId id="297" r:id="rId26"/>
    <p:sldId id="305" r:id="rId27"/>
    <p:sldId id="306" r:id="rId28"/>
    <p:sldId id="327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5" r:id="rId48"/>
  </p:sldIdLst>
  <p:sldSz cx="9144000" cy="5143500" type="screen16x9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FFFFCC"/>
    <a:srgbClr val="99FF99"/>
    <a:srgbClr val="0000FF"/>
    <a:srgbClr val="FFFF00"/>
    <a:srgbClr val="CCECFF"/>
    <a:srgbClr val="FF66FF"/>
    <a:srgbClr val="FF66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82" autoAdjust="0"/>
    <p:restoredTop sz="93901" autoAdjust="0"/>
  </p:normalViewPr>
  <p:slideViewPr>
    <p:cSldViewPr>
      <p:cViewPr varScale="1">
        <p:scale>
          <a:sx n="154" d="100"/>
          <a:sy n="154" d="100"/>
        </p:scale>
        <p:origin x="660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87347-FAEF-4D44-B9DE-446B850AD7C1}" type="datetimeFigureOut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108F2-6E14-409D-8F97-1D39F1B3E3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004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108F2-6E14-409D-8F97-1D39F1B3E30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7924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771550"/>
            <a:ext cx="7772400" cy="1831333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8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grpSp>
        <p:nvGrpSpPr>
          <p:cNvPr id="7" name="Group 83"/>
          <p:cNvGrpSpPr>
            <a:grpSpLocks/>
          </p:cNvGrpSpPr>
          <p:nvPr userDrawn="1"/>
        </p:nvGrpSpPr>
        <p:grpSpPr bwMode="auto">
          <a:xfrm>
            <a:off x="250825" y="2139702"/>
            <a:ext cx="720000" cy="720000"/>
            <a:chOff x="521" y="164"/>
            <a:chExt cx="576" cy="578"/>
          </a:xfrm>
        </p:grpSpPr>
        <p:sp>
          <p:nvSpPr>
            <p:cNvPr id="8" name="Oval 84"/>
            <p:cNvSpPr>
              <a:spLocks noChangeArrowheads="1"/>
            </p:cNvSpPr>
            <p:nvPr userDrawn="1"/>
          </p:nvSpPr>
          <p:spPr bwMode="auto">
            <a:xfrm>
              <a:off x="521" y="164"/>
              <a:ext cx="576" cy="576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50000">
                  <a:srgbClr val="FFFF66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/>
            </a:p>
          </p:txBody>
        </p:sp>
        <p:grpSp>
          <p:nvGrpSpPr>
            <p:cNvPr id="9" name="Group 85"/>
            <p:cNvGrpSpPr>
              <a:grpSpLocks/>
            </p:cNvGrpSpPr>
            <p:nvPr userDrawn="1"/>
          </p:nvGrpSpPr>
          <p:grpSpPr bwMode="auto">
            <a:xfrm>
              <a:off x="521" y="164"/>
              <a:ext cx="573" cy="578"/>
              <a:chOff x="1610" y="255"/>
              <a:chExt cx="635" cy="635"/>
            </a:xfrm>
          </p:grpSpPr>
          <p:sp>
            <p:nvSpPr>
              <p:cNvPr id="10" name="Rectangle 86"/>
              <p:cNvSpPr>
                <a:spLocks noChangeArrowheads="1"/>
              </p:cNvSpPr>
              <p:nvPr userDrawn="1"/>
            </p:nvSpPr>
            <p:spPr bwMode="auto">
              <a:xfrm>
                <a:off x="1610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1" name="Rectangle 87"/>
              <p:cNvSpPr>
                <a:spLocks noChangeArrowheads="1"/>
              </p:cNvSpPr>
              <p:nvPr userDrawn="1"/>
            </p:nvSpPr>
            <p:spPr bwMode="auto">
              <a:xfrm>
                <a:off x="1610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2" name="Rectangle 88"/>
              <p:cNvSpPr>
                <a:spLocks noChangeArrowheads="1"/>
              </p:cNvSpPr>
              <p:nvPr userDrawn="1"/>
            </p:nvSpPr>
            <p:spPr bwMode="auto">
              <a:xfrm>
                <a:off x="1610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3" name="Rectangle 89"/>
              <p:cNvSpPr>
                <a:spLocks noChangeArrowheads="1"/>
              </p:cNvSpPr>
              <p:nvPr userDrawn="1"/>
            </p:nvSpPr>
            <p:spPr bwMode="auto">
              <a:xfrm>
                <a:off x="1610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4" name="Rectangle 90"/>
              <p:cNvSpPr>
                <a:spLocks noChangeArrowheads="1"/>
              </p:cNvSpPr>
              <p:nvPr userDrawn="1"/>
            </p:nvSpPr>
            <p:spPr bwMode="auto">
              <a:xfrm>
                <a:off x="1610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5" name="Rectangle 91"/>
              <p:cNvSpPr>
                <a:spLocks noChangeArrowheads="1"/>
              </p:cNvSpPr>
              <p:nvPr userDrawn="1"/>
            </p:nvSpPr>
            <p:spPr bwMode="auto">
              <a:xfrm>
                <a:off x="1610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6" name="Rectangle 92"/>
              <p:cNvSpPr>
                <a:spLocks noChangeArrowheads="1"/>
              </p:cNvSpPr>
              <p:nvPr userDrawn="1"/>
            </p:nvSpPr>
            <p:spPr bwMode="auto">
              <a:xfrm>
                <a:off x="1610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 userDrawn="1"/>
            </p:nvSpPr>
            <p:spPr bwMode="auto">
              <a:xfrm>
                <a:off x="170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8" name="Rectangle 94"/>
              <p:cNvSpPr>
                <a:spLocks noChangeArrowheads="1"/>
              </p:cNvSpPr>
              <p:nvPr userDrawn="1"/>
            </p:nvSpPr>
            <p:spPr bwMode="auto">
              <a:xfrm>
                <a:off x="170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9" name="Rectangle 95"/>
              <p:cNvSpPr>
                <a:spLocks noChangeArrowheads="1"/>
              </p:cNvSpPr>
              <p:nvPr userDrawn="1"/>
            </p:nvSpPr>
            <p:spPr bwMode="auto">
              <a:xfrm>
                <a:off x="170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0" name="Rectangle 96"/>
              <p:cNvSpPr>
                <a:spLocks noChangeArrowheads="1"/>
              </p:cNvSpPr>
              <p:nvPr userDrawn="1"/>
            </p:nvSpPr>
            <p:spPr bwMode="auto">
              <a:xfrm>
                <a:off x="1701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1" name="Rectangle 97"/>
              <p:cNvSpPr>
                <a:spLocks noChangeArrowheads="1"/>
              </p:cNvSpPr>
              <p:nvPr userDrawn="1"/>
            </p:nvSpPr>
            <p:spPr bwMode="auto">
              <a:xfrm>
                <a:off x="170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2" name="Rectangle 98"/>
              <p:cNvSpPr>
                <a:spLocks noChangeArrowheads="1"/>
              </p:cNvSpPr>
              <p:nvPr userDrawn="1"/>
            </p:nvSpPr>
            <p:spPr bwMode="auto">
              <a:xfrm>
                <a:off x="170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3" name="Rectangle 99"/>
              <p:cNvSpPr>
                <a:spLocks noChangeArrowheads="1"/>
              </p:cNvSpPr>
              <p:nvPr userDrawn="1"/>
            </p:nvSpPr>
            <p:spPr bwMode="auto">
              <a:xfrm>
                <a:off x="170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4" name="Rectangle 100"/>
              <p:cNvSpPr>
                <a:spLocks noChangeArrowheads="1"/>
              </p:cNvSpPr>
              <p:nvPr userDrawn="1"/>
            </p:nvSpPr>
            <p:spPr bwMode="auto">
              <a:xfrm>
                <a:off x="179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5" name="Rectangle 101"/>
              <p:cNvSpPr>
                <a:spLocks noChangeArrowheads="1"/>
              </p:cNvSpPr>
              <p:nvPr userDrawn="1"/>
            </p:nvSpPr>
            <p:spPr bwMode="auto">
              <a:xfrm>
                <a:off x="179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6" name="Rectangle 102"/>
              <p:cNvSpPr>
                <a:spLocks noChangeArrowheads="1"/>
              </p:cNvSpPr>
              <p:nvPr userDrawn="1"/>
            </p:nvSpPr>
            <p:spPr bwMode="auto">
              <a:xfrm>
                <a:off x="179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7" name="Rectangle 103"/>
              <p:cNvSpPr>
                <a:spLocks noChangeArrowheads="1"/>
              </p:cNvSpPr>
              <p:nvPr userDrawn="1"/>
            </p:nvSpPr>
            <p:spPr bwMode="auto">
              <a:xfrm>
                <a:off x="1791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8" name="Rectangle 104"/>
              <p:cNvSpPr>
                <a:spLocks noChangeArrowheads="1"/>
              </p:cNvSpPr>
              <p:nvPr userDrawn="1"/>
            </p:nvSpPr>
            <p:spPr bwMode="auto">
              <a:xfrm>
                <a:off x="179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9" name="Rectangle 105"/>
              <p:cNvSpPr>
                <a:spLocks noChangeArrowheads="1"/>
              </p:cNvSpPr>
              <p:nvPr userDrawn="1"/>
            </p:nvSpPr>
            <p:spPr bwMode="auto">
              <a:xfrm>
                <a:off x="179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0" name="Rectangle 106"/>
              <p:cNvSpPr>
                <a:spLocks noChangeArrowheads="1"/>
              </p:cNvSpPr>
              <p:nvPr userDrawn="1"/>
            </p:nvSpPr>
            <p:spPr bwMode="auto">
              <a:xfrm>
                <a:off x="179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1" name="Rectangle 107"/>
              <p:cNvSpPr>
                <a:spLocks noChangeArrowheads="1"/>
              </p:cNvSpPr>
              <p:nvPr userDrawn="1"/>
            </p:nvSpPr>
            <p:spPr bwMode="auto">
              <a:xfrm>
                <a:off x="1882" y="255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2" name="Rectangle 108"/>
              <p:cNvSpPr>
                <a:spLocks noChangeArrowheads="1"/>
              </p:cNvSpPr>
              <p:nvPr userDrawn="1"/>
            </p:nvSpPr>
            <p:spPr bwMode="auto">
              <a:xfrm>
                <a:off x="1882" y="346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3" name="Rectangle 109"/>
              <p:cNvSpPr>
                <a:spLocks noChangeArrowheads="1"/>
              </p:cNvSpPr>
              <p:nvPr userDrawn="1"/>
            </p:nvSpPr>
            <p:spPr bwMode="auto">
              <a:xfrm>
                <a:off x="1882" y="436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4" name="Rectangle 110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92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5" name="Rectangle 111"/>
              <p:cNvSpPr>
                <a:spLocks noChangeArrowheads="1"/>
              </p:cNvSpPr>
              <p:nvPr userDrawn="1"/>
            </p:nvSpPr>
            <p:spPr bwMode="auto">
              <a:xfrm>
                <a:off x="1882" y="618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6" name="Rectangle 112"/>
              <p:cNvSpPr>
                <a:spLocks noChangeArrowheads="1"/>
              </p:cNvSpPr>
              <p:nvPr userDrawn="1"/>
            </p:nvSpPr>
            <p:spPr bwMode="auto">
              <a:xfrm>
                <a:off x="1882" y="709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7" name="Rectangle 113"/>
              <p:cNvSpPr>
                <a:spLocks noChangeArrowheads="1"/>
              </p:cNvSpPr>
              <p:nvPr userDrawn="1"/>
            </p:nvSpPr>
            <p:spPr bwMode="auto">
              <a:xfrm>
                <a:off x="1882" y="799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8" name="Rectangle 114"/>
              <p:cNvSpPr>
                <a:spLocks noChangeArrowheads="1"/>
              </p:cNvSpPr>
              <p:nvPr userDrawn="1"/>
            </p:nvSpPr>
            <p:spPr bwMode="auto">
              <a:xfrm>
                <a:off x="1973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9" name="Rectangle 115"/>
              <p:cNvSpPr>
                <a:spLocks noChangeArrowheads="1"/>
              </p:cNvSpPr>
              <p:nvPr userDrawn="1"/>
            </p:nvSpPr>
            <p:spPr bwMode="auto">
              <a:xfrm>
                <a:off x="1973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0" name="Rectangle 116"/>
              <p:cNvSpPr>
                <a:spLocks noChangeArrowheads="1"/>
              </p:cNvSpPr>
              <p:nvPr userDrawn="1"/>
            </p:nvSpPr>
            <p:spPr bwMode="auto">
              <a:xfrm>
                <a:off x="1973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1" name="Rectangle 117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2" name="Rectangle 118"/>
              <p:cNvSpPr>
                <a:spLocks noChangeArrowheads="1"/>
              </p:cNvSpPr>
              <p:nvPr userDrawn="1"/>
            </p:nvSpPr>
            <p:spPr bwMode="auto">
              <a:xfrm>
                <a:off x="1973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3" name="Rectangle 119"/>
              <p:cNvSpPr>
                <a:spLocks noChangeArrowheads="1"/>
              </p:cNvSpPr>
              <p:nvPr userDrawn="1"/>
            </p:nvSpPr>
            <p:spPr bwMode="auto">
              <a:xfrm>
                <a:off x="1973" y="709"/>
                <a:ext cx="91" cy="9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4" name="Rectangle 120"/>
              <p:cNvSpPr>
                <a:spLocks noChangeArrowheads="1"/>
              </p:cNvSpPr>
              <p:nvPr userDrawn="1"/>
            </p:nvSpPr>
            <p:spPr bwMode="auto">
              <a:xfrm>
                <a:off x="1973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5" name="Rectangle 121"/>
              <p:cNvSpPr>
                <a:spLocks noChangeArrowheads="1"/>
              </p:cNvSpPr>
              <p:nvPr userDrawn="1"/>
            </p:nvSpPr>
            <p:spPr bwMode="auto">
              <a:xfrm>
                <a:off x="206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6" name="Rectangle 122"/>
              <p:cNvSpPr>
                <a:spLocks noChangeArrowheads="1"/>
              </p:cNvSpPr>
              <p:nvPr userDrawn="1"/>
            </p:nvSpPr>
            <p:spPr bwMode="auto">
              <a:xfrm>
                <a:off x="206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7" name="Rectangle 123"/>
              <p:cNvSpPr>
                <a:spLocks noChangeArrowheads="1"/>
              </p:cNvSpPr>
              <p:nvPr userDrawn="1"/>
            </p:nvSpPr>
            <p:spPr bwMode="auto">
              <a:xfrm>
                <a:off x="206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8" name="Rectangle 124"/>
              <p:cNvSpPr>
                <a:spLocks noChangeArrowheads="1"/>
              </p:cNvSpPr>
              <p:nvPr userDrawn="1"/>
            </p:nvSpPr>
            <p:spPr bwMode="auto">
              <a:xfrm>
                <a:off x="2064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9" name="Rectangle 125"/>
              <p:cNvSpPr>
                <a:spLocks noChangeArrowheads="1"/>
              </p:cNvSpPr>
              <p:nvPr userDrawn="1"/>
            </p:nvSpPr>
            <p:spPr bwMode="auto">
              <a:xfrm>
                <a:off x="206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0" name="Rectangle 126"/>
              <p:cNvSpPr>
                <a:spLocks noChangeArrowheads="1"/>
              </p:cNvSpPr>
              <p:nvPr userDrawn="1"/>
            </p:nvSpPr>
            <p:spPr bwMode="auto">
              <a:xfrm>
                <a:off x="206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1" name="Rectangle 127"/>
              <p:cNvSpPr>
                <a:spLocks noChangeArrowheads="1"/>
              </p:cNvSpPr>
              <p:nvPr userDrawn="1"/>
            </p:nvSpPr>
            <p:spPr bwMode="auto">
              <a:xfrm>
                <a:off x="206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2" name="Rectangle 128"/>
              <p:cNvSpPr>
                <a:spLocks noChangeArrowheads="1"/>
              </p:cNvSpPr>
              <p:nvPr userDrawn="1"/>
            </p:nvSpPr>
            <p:spPr bwMode="auto">
              <a:xfrm>
                <a:off x="215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3" name="Rectangle 129"/>
              <p:cNvSpPr>
                <a:spLocks noChangeArrowheads="1"/>
              </p:cNvSpPr>
              <p:nvPr userDrawn="1"/>
            </p:nvSpPr>
            <p:spPr bwMode="auto">
              <a:xfrm>
                <a:off x="215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4" name="Rectangle 130"/>
              <p:cNvSpPr>
                <a:spLocks noChangeArrowheads="1"/>
              </p:cNvSpPr>
              <p:nvPr userDrawn="1"/>
            </p:nvSpPr>
            <p:spPr bwMode="auto">
              <a:xfrm>
                <a:off x="215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5" name="Rectangle 131"/>
              <p:cNvSpPr>
                <a:spLocks noChangeArrowheads="1"/>
              </p:cNvSpPr>
              <p:nvPr userDrawn="1"/>
            </p:nvSpPr>
            <p:spPr bwMode="auto">
              <a:xfrm>
                <a:off x="2154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6" name="Rectangle 132"/>
              <p:cNvSpPr>
                <a:spLocks noChangeArrowheads="1"/>
              </p:cNvSpPr>
              <p:nvPr userDrawn="1"/>
            </p:nvSpPr>
            <p:spPr bwMode="auto">
              <a:xfrm>
                <a:off x="215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7" name="Rectangle 133"/>
              <p:cNvSpPr>
                <a:spLocks noChangeArrowheads="1"/>
              </p:cNvSpPr>
              <p:nvPr userDrawn="1"/>
            </p:nvSpPr>
            <p:spPr bwMode="auto">
              <a:xfrm>
                <a:off x="215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8" name="Rectangle 134"/>
              <p:cNvSpPr>
                <a:spLocks noChangeArrowheads="1"/>
              </p:cNvSpPr>
              <p:nvPr userDrawn="1"/>
            </p:nvSpPr>
            <p:spPr bwMode="auto">
              <a:xfrm>
                <a:off x="215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</p:grpSp>
      </p:grpSp>
      <p:grpSp>
        <p:nvGrpSpPr>
          <p:cNvPr id="59" name="Group 135"/>
          <p:cNvGrpSpPr>
            <a:grpSpLocks/>
          </p:cNvGrpSpPr>
          <p:nvPr userDrawn="1"/>
        </p:nvGrpSpPr>
        <p:grpSpPr bwMode="auto">
          <a:xfrm>
            <a:off x="127001" y="2576661"/>
            <a:ext cx="8882063" cy="410766"/>
            <a:chOff x="80" y="1847"/>
            <a:chExt cx="5595" cy="345"/>
          </a:xfrm>
        </p:grpSpPr>
        <p:sp>
          <p:nvSpPr>
            <p:cNvPr id="60" name="Rectangle 136"/>
            <p:cNvSpPr>
              <a:spLocks noChangeArrowheads="1"/>
            </p:cNvSpPr>
            <p:nvPr userDrawn="1"/>
          </p:nvSpPr>
          <p:spPr bwMode="ltGray">
            <a:xfrm>
              <a:off x="341" y="2013"/>
              <a:ext cx="266" cy="179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1" name="Rectangle 137"/>
            <p:cNvSpPr>
              <a:spLocks noChangeArrowheads="1"/>
            </p:cNvSpPr>
            <p:nvPr userDrawn="1"/>
          </p:nvSpPr>
          <p:spPr bwMode="ltGray">
            <a:xfrm>
              <a:off x="574" y="2013"/>
              <a:ext cx="232" cy="179"/>
            </a:xfrm>
            <a:prstGeom prst="rect">
              <a:avLst/>
            </a:prstGeom>
            <a:gradFill rotWithShape="0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2" name="Rectangle 138"/>
            <p:cNvSpPr>
              <a:spLocks noChangeArrowheads="1"/>
            </p:cNvSpPr>
            <p:nvPr userDrawn="1"/>
          </p:nvSpPr>
          <p:spPr bwMode="ltGray">
            <a:xfrm>
              <a:off x="80" y="1847"/>
              <a:ext cx="353" cy="21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3" name="Rectangle 139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27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69909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7001" y="843558"/>
            <a:ext cx="8981503" cy="4176464"/>
          </a:xfrm>
        </p:spPr>
        <p:txBody>
          <a:bodyPr/>
          <a:lstStyle>
            <a:lvl1pPr>
              <a:spcBef>
                <a:spcPts val="0"/>
              </a:spcBef>
              <a:defRPr sz="2400" b="1"/>
            </a:lvl1pPr>
            <a:lvl2pPr>
              <a:spcBef>
                <a:spcPts val="0"/>
              </a:spcBef>
              <a:defRPr sz="2000" b="1"/>
            </a:lvl2pPr>
            <a:lvl3pPr>
              <a:spcBef>
                <a:spcPts val="0"/>
              </a:spcBef>
              <a:defRPr sz="1800" b="1" i="1">
                <a:solidFill>
                  <a:srgbClr val="00B050"/>
                </a:solidFill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9872" y="489019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400" i="1">
                <a:solidFill>
                  <a:srgbClr val="00B050"/>
                </a:solidFill>
              </a:defRPr>
            </a:lvl1pPr>
          </a:lstStyle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rgbClr val="0000CC"/>
                </a:solidFill>
              </a:defRPr>
            </a:lvl1pPr>
          </a:lstStyle>
          <a:p>
            <a:fld id="{6F5D63F9-F106-44FC-A7FE-5DC7A001BBE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grpSp>
        <p:nvGrpSpPr>
          <p:cNvPr id="7" name="Group 83"/>
          <p:cNvGrpSpPr>
            <a:grpSpLocks/>
          </p:cNvGrpSpPr>
          <p:nvPr userDrawn="1"/>
        </p:nvGrpSpPr>
        <p:grpSpPr bwMode="auto">
          <a:xfrm>
            <a:off x="250825" y="82153"/>
            <a:ext cx="720000" cy="720000"/>
            <a:chOff x="521" y="164"/>
            <a:chExt cx="576" cy="578"/>
          </a:xfrm>
        </p:grpSpPr>
        <p:sp>
          <p:nvSpPr>
            <p:cNvPr id="8" name="Oval 84"/>
            <p:cNvSpPr>
              <a:spLocks noChangeArrowheads="1"/>
            </p:cNvSpPr>
            <p:nvPr userDrawn="1"/>
          </p:nvSpPr>
          <p:spPr bwMode="auto">
            <a:xfrm>
              <a:off x="521" y="164"/>
              <a:ext cx="576" cy="576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50000">
                  <a:srgbClr val="FFFF66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/>
            </a:p>
          </p:txBody>
        </p:sp>
        <p:grpSp>
          <p:nvGrpSpPr>
            <p:cNvPr id="9" name="Group 85"/>
            <p:cNvGrpSpPr>
              <a:grpSpLocks/>
            </p:cNvGrpSpPr>
            <p:nvPr userDrawn="1"/>
          </p:nvGrpSpPr>
          <p:grpSpPr bwMode="auto">
            <a:xfrm>
              <a:off x="521" y="164"/>
              <a:ext cx="573" cy="578"/>
              <a:chOff x="1610" y="255"/>
              <a:chExt cx="635" cy="635"/>
            </a:xfrm>
          </p:grpSpPr>
          <p:sp>
            <p:nvSpPr>
              <p:cNvPr id="10" name="Rectangle 86"/>
              <p:cNvSpPr>
                <a:spLocks noChangeArrowheads="1"/>
              </p:cNvSpPr>
              <p:nvPr userDrawn="1"/>
            </p:nvSpPr>
            <p:spPr bwMode="auto">
              <a:xfrm>
                <a:off x="1610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1" name="Rectangle 87"/>
              <p:cNvSpPr>
                <a:spLocks noChangeArrowheads="1"/>
              </p:cNvSpPr>
              <p:nvPr userDrawn="1"/>
            </p:nvSpPr>
            <p:spPr bwMode="auto">
              <a:xfrm>
                <a:off x="1610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2" name="Rectangle 88"/>
              <p:cNvSpPr>
                <a:spLocks noChangeArrowheads="1"/>
              </p:cNvSpPr>
              <p:nvPr userDrawn="1"/>
            </p:nvSpPr>
            <p:spPr bwMode="auto">
              <a:xfrm>
                <a:off x="1610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3" name="Rectangle 89"/>
              <p:cNvSpPr>
                <a:spLocks noChangeArrowheads="1"/>
              </p:cNvSpPr>
              <p:nvPr userDrawn="1"/>
            </p:nvSpPr>
            <p:spPr bwMode="auto">
              <a:xfrm>
                <a:off x="1610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4" name="Rectangle 90"/>
              <p:cNvSpPr>
                <a:spLocks noChangeArrowheads="1"/>
              </p:cNvSpPr>
              <p:nvPr userDrawn="1"/>
            </p:nvSpPr>
            <p:spPr bwMode="auto">
              <a:xfrm>
                <a:off x="1610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5" name="Rectangle 91"/>
              <p:cNvSpPr>
                <a:spLocks noChangeArrowheads="1"/>
              </p:cNvSpPr>
              <p:nvPr userDrawn="1"/>
            </p:nvSpPr>
            <p:spPr bwMode="auto">
              <a:xfrm>
                <a:off x="1610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6" name="Rectangle 92"/>
              <p:cNvSpPr>
                <a:spLocks noChangeArrowheads="1"/>
              </p:cNvSpPr>
              <p:nvPr userDrawn="1"/>
            </p:nvSpPr>
            <p:spPr bwMode="auto">
              <a:xfrm>
                <a:off x="1610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 userDrawn="1"/>
            </p:nvSpPr>
            <p:spPr bwMode="auto">
              <a:xfrm>
                <a:off x="170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8" name="Rectangle 94"/>
              <p:cNvSpPr>
                <a:spLocks noChangeArrowheads="1"/>
              </p:cNvSpPr>
              <p:nvPr userDrawn="1"/>
            </p:nvSpPr>
            <p:spPr bwMode="auto">
              <a:xfrm>
                <a:off x="170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19" name="Rectangle 95"/>
              <p:cNvSpPr>
                <a:spLocks noChangeArrowheads="1"/>
              </p:cNvSpPr>
              <p:nvPr userDrawn="1"/>
            </p:nvSpPr>
            <p:spPr bwMode="auto">
              <a:xfrm>
                <a:off x="170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0" name="Rectangle 96"/>
              <p:cNvSpPr>
                <a:spLocks noChangeArrowheads="1"/>
              </p:cNvSpPr>
              <p:nvPr userDrawn="1"/>
            </p:nvSpPr>
            <p:spPr bwMode="auto">
              <a:xfrm>
                <a:off x="1701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1" name="Rectangle 97"/>
              <p:cNvSpPr>
                <a:spLocks noChangeArrowheads="1"/>
              </p:cNvSpPr>
              <p:nvPr userDrawn="1"/>
            </p:nvSpPr>
            <p:spPr bwMode="auto">
              <a:xfrm>
                <a:off x="170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2" name="Rectangle 98"/>
              <p:cNvSpPr>
                <a:spLocks noChangeArrowheads="1"/>
              </p:cNvSpPr>
              <p:nvPr userDrawn="1"/>
            </p:nvSpPr>
            <p:spPr bwMode="auto">
              <a:xfrm>
                <a:off x="170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3" name="Rectangle 99"/>
              <p:cNvSpPr>
                <a:spLocks noChangeArrowheads="1"/>
              </p:cNvSpPr>
              <p:nvPr userDrawn="1"/>
            </p:nvSpPr>
            <p:spPr bwMode="auto">
              <a:xfrm>
                <a:off x="170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4" name="Rectangle 100"/>
              <p:cNvSpPr>
                <a:spLocks noChangeArrowheads="1"/>
              </p:cNvSpPr>
              <p:nvPr userDrawn="1"/>
            </p:nvSpPr>
            <p:spPr bwMode="auto">
              <a:xfrm>
                <a:off x="179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5" name="Rectangle 101"/>
              <p:cNvSpPr>
                <a:spLocks noChangeArrowheads="1"/>
              </p:cNvSpPr>
              <p:nvPr userDrawn="1"/>
            </p:nvSpPr>
            <p:spPr bwMode="auto">
              <a:xfrm>
                <a:off x="179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6" name="Rectangle 102"/>
              <p:cNvSpPr>
                <a:spLocks noChangeArrowheads="1"/>
              </p:cNvSpPr>
              <p:nvPr userDrawn="1"/>
            </p:nvSpPr>
            <p:spPr bwMode="auto">
              <a:xfrm>
                <a:off x="179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7" name="Rectangle 103"/>
              <p:cNvSpPr>
                <a:spLocks noChangeArrowheads="1"/>
              </p:cNvSpPr>
              <p:nvPr userDrawn="1"/>
            </p:nvSpPr>
            <p:spPr bwMode="auto">
              <a:xfrm>
                <a:off x="1791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8" name="Rectangle 104"/>
              <p:cNvSpPr>
                <a:spLocks noChangeArrowheads="1"/>
              </p:cNvSpPr>
              <p:nvPr userDrawn="1"/>
            </p:nvSpPr>
            <p:spPr bwMode="auto">
              <a:xfrm>
                <a:off x="179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29" name="Rectangle 105"/>
              <p:cNvSpPr>
                <a:spLocks noChangeArrowheads="1"/>
              </p:cNvSpPr>
              <p:nvPr userDrawn="1"/>
            </p:nvSpPr>
            <p:spPr bwMode="auto">
              <a:xfrm>
                <a:off x="179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0" name="Rectangle 106"/>
              <p:cNvSpPr>
                <a:spLocks noChangeArrowheads="1"/>
              </p:cNvSpPr>
              <p:nvPr userDrawn="1"/>
            </p:nvSpPr>
            <p:spPr bwMode="auto">
              <a:xfrm>
                <a:off x="179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1" name="Rectangle 107"/>
              <p:cNvSpPr>
                <a:spLocks noChangeArrowheads="1"/>
              </p:cNvSpPr>
              <p:nvPr userDrawn="1"/>
            </p:nvSpPr>
            <p:spPr bwMode="auto">
              <a:xfrm>
                <a:off x="1882" y="255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2" name="Rectangle 108"/>
              <p:cNvSpPr>
                <a:spLocks noChangeArrowheads="1"/>
              </p:cNvSpPr>
              <p:nvPr userDrawn="1"/>
            </p:nvSpPr>
            <p:spPr bwMode="auto">
              <a:xfrm>
                <a:off x="1882" y="346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3" name="Rectangle 109"/>
              <p:cNvSpPr>
                <a:spLocks noChangeArrowheads="1"/>
              </p:cNvSpPr>
              <p:nvPr userDrawn="1"/>
            </p:nvSpPr>
            <p:spPr bwMode="auto">
              <a:xfrm>
                <a:off x="1882" y="436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4" name="Rectangle 110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92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5" name="Rectangle 111"/>
              <p:cNvSpPr>
                <a:spLocks noChangeArrowheads="1"/>
              </p:cNvSpPr>
              <p:nvPr userDrawn="1"/>
            </p:nvSpPr>
            <p:spPr bwMode="auto">
              <a:xfrm>
                <a:off x="1882" y="618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6" name="Rectangle 112"/>
              <p:cNvSpPr>
                <a:spLocks noChangeArrowheads="1"/>
              </p:cNvSpPr>
              <p:nvPr userDrawn="1"/>
            </p:nvSpPr>
            <p:spPr bwMode="auto">
              <a:xfrm>
                <a:off x="1882" y="709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7" name="Rectangle 113"/>
              <p:cNvSpPr>
                <a:spLocks noChangeArrowheads="1"/>
              </p:cNvSpPr>
              <p:nvPr userDrawn="1"/>
            </p:nvSpPr>
            <p:spPr bwMode="auto">
              <a:xfrm>
                <a:off x="1882" y="799"/>
                <a:ext cx="92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8" name="Rectangle 114"/>
              <p:cNvSpPr>
                <a:spLocks noChangeArrowheads="1"/>
              </p:cNvSpPr>
              <p:nvPr userDrawn="1"/>
            </p:nvSpPr>
            <p:spPr bwMode="auto">
              <a:xfrm>
                <a:off x="1973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39" name="Rectangle 115"/>
              <p:cNvSpPr>
                <a:spLocks noChangeArrowheads="1"/>
              </p:cNvSpPr>
              <p:nvPr userDrawn="1"/>
            </p:nvSpPr>
            <p:spPr bwMode="auto">
              <a:xfrm>
                <a:off x="1973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0" name="Rectangle 116"/>
              <p:cNvSpPr>
                <a:spLocks noChangeArrowheads="1"/>
              </p:cNvSpPr>
              <p:nvPr userDrawn="1"/>
            </p:nvSpPr>
            <p:spPr bwMode="auto">
              <a:xfrm>
                <a:off x="1973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1" name="Rectangle 117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2" name="Rectangle 118"/>
              <p:cNvSpPr>
                <a:spLocks noChangeArrowheads="1"/>
              </p:cNvSpPr>
              <p:nvPr userDrawn="1"/>
            </p:nvSpPr>
            <p:spPr bwMode="auto">
              <a:xfrm>
                <a:off x="1973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3" name="Rectangle 119"/>
              <p:cNvSpPr>
                <a:spLocks noChangeArrowheads="1"/>
              </p:cNvSpPr>
              <p:nvPr userDrawn="1"/>
            </p:nvSpPr>
            <p:spPr bwMode="auto">
              <a:xfrm>
                <a:off x="1973" y="709"/>
                <a:ext cx="91" cy="9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4" name="Rectangle 120"/>
              <p:cNvSpPr>
                <a:spLocks noChangeArrowheads="1"/>
              </p:cNvSpPr>
              <p:nvPr userDrawn="1"/>
            </p:nvSpPr>
            <p:spPr bwMode="auto">
              <a:xfrm>
                <a:off x="1973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5" name="Rectangle 121"/>
              <p:cNvSpPr>
                <a:spLocks noChangeArrowheads="1"/>
              </p:cNvSpPr>
              <p:nvPr userDrawn="1"/>
            </p:nvSpPr>
            <p:spPr bwMode="auto">
              <a:xfrm>
                <a:off x="206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6" name="Rectangle 122"/>
              <p:cNvSpPr>
                <a:spLocks noChangeArrowheads="1"/>
              </p:cNvSpPr>
              <p:nvPr userDrawn="1"/>
            </p:nvSpPr>
            <p:spPr bwMode="auto">
              <a:xfrm>
                <a:off x="206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7" name="Rectangle 123"/>
              <p:cNvSpPr>
                <a:spLocks noChangeArrowheads="1"/>
              </p:cNvSpPr>
              <p:nvPr userDrawn="1"/>
            </p:nvSpPr>
            <p:spPr bwMode="auto">
              <a:xfrm>
                <a:off x="206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8" name="Rectangle 124"/>
              <p:cNvSpPr>
                <a:spLocks noChangeArrowheads="1"/>
              </p:cNvSpPr>
              <p:nvPr userDrawn="1"/>
            </p:nvSpPr>
            <p:spPr bwMode="auto">
              <a:xfrm>
                <a:off x="2064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49" name="Rectangle 125"/>
              <p:cNvSpPr>
                <a:spLocks noChangeArrowheads="1"/>
              </p:cNvSpPr>
              <p:nvPr userDrawn="1"/>
            </p:nvSpPr>
            <p:spPr bwMode="auto">
              <a:xfrm>
                <a:off x="206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0" name="Rectangle 126"/>
              <p:cNvSpPr>
                <a:spLocks noChangeArrowheads="1"/>
              </p:cNvSpPr>
              <p:nvPr userDrawn="1"/>
            </p:nvSpPr>
            <p:spPr bwMode="auto">
              <a:xfrm>
                <a:off x="206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1" name="Rectangle 127"/>
              <p:cNvSpPr>
                <a:spLocks noChangeArrowheads="1"/>
              </p:cNvSpPr>
              <p:nvPr userDrawn="1"/>
            </p:nvSpPr>
            <p:spPr bwMode="auto">
              <a:xfrm>
                <a:off x="206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2" name="Rectangle 128"/>
              <p:cNvSpPr>
                <a:spLocks noChangeArrowheads="1"/>
              </p:cNvSpPr>
              <p:nvPr userDrawn="1"/>
            </p:nvSpPr>
            <p:spPr bwMode="auto">
              <a:xfrm>
                <a:off x="215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3" name="Rectangle 129"/>
              <p:cNvSpPr>
                <a:spLocks noChangeArrowheads="1"/>
              </p:cNvSpPr>
              <p:nvPr userDrawn="1"/>
            </p:nvSpPr>
            <p:spPr bwMode="auto">
              <a:xfrm>
                <a:off x="215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4" name="Rectangle 130"/>
              <p:cNvSpPr>
                <a:spLocks noChangeArrowheads="1"/>
              </p:cNvSpPr>
              <p:nvPr userDrawn="1"/>
            </p:nvSpPr>
            <p:spPr bwMode="auto">
              <a:xfrm>
                <a:off x="215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5" name="Rectangle 131"/>
              <p:cNvSpPr>
                <a:spLocks noChangeArrowheads="1"/>
              </p:cNvSpPr>
              <p:nvPr userDrawn="1"/>
            </p:nvSpPr>
            <p:spPr bwMode="auto">
              <a:xfrm>
                <a:off x="2154" y="527"/>
                <a:ext cx="91" cy="9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6" name="Rectangle 132"/>
              <p:cNvSpPr>
                <a:spLocks noChangeArrowheads="1"/>
              </p:cNvSpPr>
              <p:nvPr userDrawn="1"/>
            </p:nvSpPr>
            <p:spPr bwMode="auto">
              <a:xfrm>
                <a:off x="215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7" name="Rectangle 133"/>
              <p:cNvSpPr>
                <a:spLocks noChangeArrowheads="1"/>
              </p:cNvSpPr>
              <p:nvPr userDrawn="1"/>
            </p:nvSpPr>
            <p:spPr bwMode="auto">
              <a:xfrm>
                <a:off x="215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  <p:sp>
            <p:nvSpPr>
              <p:cNvPr id="58" name="Rectangle 134"/>
              <p:cNvSpPr>
                <a:spLocks noChangeArrowheads="1"/>
              </p:cNvSpPr>
              <p:nvPr userDrawn="1"/>
            </p:nvSpPr>
            <p:spPr bwMode="auto">
              <a:xfrm>
                <a:off x="215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/>
              </a:p>
            </p:txBody>
          </p:sp>
        </p:grpSp>
      </p:grpSp>
      <p:grpSp>
        <p:nvGrpSpPr>
          <p:cNvPr id="59" name="Group 135"/>
          <p:cNvGrpSpPr>
            <a:grpSpLocks/>
          </p:cNvGrpSpPr>
          <p:nvPr userDrawn="1"/>
        </p:nvGrpSpPr>
        <p:grpSpPr bwMode="auto">
          <a:xfrm>
            <a:off x="127001" y="519112"/>
            <a:ext cx="8882063" cy="410766"/>
            <a:chOff x="80" y="1847"/>
            <a:chExt cx="5595" cy="345"/>
          </a:xfrm>
        </p:grpSpPr>
        <p:sp>
          <p:nvSpPr>
            <p:cNvPr id="60" name="Rectangle 136"/>
            <p:cNvSpPr>
              <a:spLocks noChangeArrowheads="1"/>
            </p:cNvSpPr>
            <p:nvPr userDrawn="1"/>
          </p:nvSpPr>
          <p:spPr bwMode="ltGray">
            <a:xfrm>
              <a:off x="341" y="2013"/>
              <a:ext cx="266" cy="179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1" name="Rectangle 137"/>
            <p:cNvSpPr>
              <a:spLocks noChangeArrowheads="1"/>
            </p:cNvSpPr>
            <p:nvPr userDrawn="1"/>
          </p:nvSpPr>
          <p:spPr bwMode="ltGray">
            <a:xfrm>
              <a:off x="574" y="2013"/>
              <a:ext cx="232" cy="179"/>
            </a:xfrm>
            <a:prstGeom prst="rect">
              <a:avLst/>
            </a:prstGeom>
            <a:gradFill rotWithShape="0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2" name="Rectangle 138"/>
            <p:cNvSpPr>
              <a:spLocks noChangeArrowheads="1"/>
            </p:cNvSpPr>
            <p:nvPr userDrawn="1"/>
          </p:nvSpPr>
          <p:spPr bwMode="ltGray">
            <a:xfrm>
              <a:off x="80" y="1847"/>
              <a:ext cx="353" cy="21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3" name="Rectangle 139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743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771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843558"/>
            <a:ext cx="8229600" cy="3751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</p:spTree>
    <p:extLst>
      <p:ext uri="{BB962C8B-B14F-4D97-AF65-F5344CB8AC3E}">
        <p14:creationId xmlns:p14="http://schemas.microsoft.com/office/powerpoint/2010/main" val="116573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i="0" kern="1200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Unicode MS" pitchFamily="34" charset="-120"/>
          <a:ea typeface="Arial Unicode MS" pitchFamily="34" charset="-120"/>
          <a:cs typeface="Arial Unicode MS" pitchFamily="34" charset="-12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b="0" kern="1200">
          <a:solidFill>
            <a:srgbClr val="8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Unicode MS" pitchFamily="34" charset="-120"/>
          <a:ea typeface="Arial Unicode MS" pitchFamily="34" charset="-120"/>
          <a:cs typeface="Arial Unicode MS" pitchFamily="34" charset="-12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l"/>
        <a:defRPr sz="2400" b="0" kern="1200">
          <a:solidFill>
            <a:srgbClr val="0000CC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n"/>
        <a:defRPr sz="2000" b="0" kern="1200">
          <a:solidFill>
            <a:srgbClr val="003300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tx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8496944" cy="2335389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Hardware </a:t>
            </a:r>
            <a:r>
              <a:rPr lang="en-US" altLang="zh-TW" dirty="0" smtClean="0"/>
              <a:t>Description </a:t>
            </a:r>
            <a:r>
              <a:rPr lang="en-US" altLang="zh-TW" dirty="0"/>
              <a:t>L</a:t>
            </a:r>
            <a:r>
              <a:rPr lang="en-US" altLang="zh-TW" dirty="0" smtClean="0"/>
              <a:t>anguage</a:t>
            </a:r>
            <a:r>
              <a:rPr lang="zh-TW" altLang="en-US" dirty="0" smtClean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Case Study of HDL</a:t>
            </a:r>
            <a:br>
              <a:rPr lang="en-US" altLang="zh-TW" dirty="0" smtClean="0"/>
            </a:br>
            <a:r>
              <a:rPr lang="en-US" altLang="zh-TW" dirty="0" smtClean="0"/>
              <a:t>CPU SAP444 &amp; Assembler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889348"/>
          </a:xfrm>
        </p:spPr>
        <p:txBody>
          <a:bodyPr>
            <a:normAutofit/>
          </a:bodyPr>
          <a:lstStyle/>
          <a:p>
            <a:r>
              <a:rPr lang="en-US" altLang="zh-TW" dirty="0" err="1" smtClean="0"/>
              <a:t>Tsung</a:t>
            </a:r>
            <a:r>
              <a:rPr lang="en-US" altLang="zh-TW" dirty="0" smtClean="0"/>
              <a:t>-Chu Huang</a:t>
            </a:r>
          </a:p>
          <a:p>
            <a:r>
              <a:rPr lang="en-US" altLang="zh-TW" dirty="0" smtClean="0"/>
              <a:t>IC-</a:t>
            </a:r>
            <a:r>
              <a:rPr lang="en-US" altLang="zh-TW" dirty="0" err="1" smtClean="0"/>
              <a:t>TestLab</a:t>
            </a:r>
            <a:r>
              <a:rPr lang="en-US" altLang="zh-TW" dirty="0" smtClean="0"/>
              <a:t> </a:t>
            </a:r>
            <a:r>
              <a:rPr lang="en-US" altLang="zh-TW" dirty="0" smtClean="0"/>
              <a:t>NCUE, </a:t>
            </a:r>
            <a:r>
              <a:rPr lang="en-US" altLang="zh-TW" dirty="0" smtClean="0"/>
              <a:t>Taiwan</a:t>
            </a:r>
          </a:p>
          <a:p>
            <a:r>
              <a:rPr lang="en-US" altLang="zh-TW" dirty="0" smtClean="0"/>
              <a:t>2023/01/05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3345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Case Study 1: SAP3X5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My undergraduate work in NTUEE in 1985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19341"/>
              </p:ext>
            </p:extLst>
          </p:nvPr>
        </p:nvGraphicFramePr>
        <p:xfrm>
          <a:off x="2483768" y="1347614"/>
          <a:ext cx="4656137" cy="350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Visio" r:id="rId3" imgW="2926931" imgH="2746896" progId="Visio.Drawing.11">
                  <p:embed/>
                </p:oleObj>
              </mc:Choice>
              <mc:Fallback>
                <p:oleObj name="Visio" r:id="rId3" imgW="2926931" imgH="274689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347614"/>
                        <a:ext cx="4656137" cy="350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26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Instruction Set of SAP3X5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54442" y="771550"/>
            <a:ext cx="819807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 	00000	NOP 		</a:t>
            </a:r>
            <a:r>
              <a:rPr lang="en-US" altLang="zh-TW" sz="1600" dirty="0" smtClean="0">
                <a:solidFill>
                  <a:srgbClr val="0000FF"/>
                </a:solidFill>
              </a:rPr>
              <a:t>; (</a:t>
            </a:r>
            <a:r>
              <a:rPr lang="en-US" altLang="zh-TW" sz="1600" dirty="0">
                <a:solidFill>
                  <a:srgbClr val="0000FF"/>
                </a:solidFill>
              </a:rPr>
              <a:t>no operation),↓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	00001	NOT	A	</a:t>
            </a:r>
            <a:r>
              <a:rPr lang="en-US" altLang="zh-TW" sz="1600" dirty="0" smtClean="0">
                <a:solidFill>
                  <a:srgbClr val="0000FF"/>
                </a:solidFill>
              </a:rPr>
              <a:t>; A←~</a:t>
            </a:r>
            <a:r>
              <a:rPr lang="en-US" altLang="zh-TW" sz="1600" dirty="0">
                <a:solidFill>
                  <a:srgbClr val="0000FF"/>
                </a:solidFill>
              </a:rPr>
              <a:t>A,↓</a:t>
            </a:r>
            <a:endParaRPr lang="pt-BR" altLang="zh-TW" sz="1600" dirty="0">
              <a:solidFill>
                <a:srgbClr val="0000FF"/>
              </a:solidFill>
            </a:endParaRP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pt-BR" altLang="zh-TW" sz="1600" dirty="0">
                <a:solidFill>
                  <a:srgbClr val="0000FF"/>
                </a:solidFill>
              </a:rPr>
              <a:t>000	00010	SHL	A	; A[n-2:0]←A[n-1:1], A[n-1]←A[0] 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pt-BR" altLang="zh-TW" sz="1600" dirty="0">
                <a:solidFill>
                  <a:srgbClr val="0000FF"/>
                </a:solidFill>
              </a:rPr>
              <a:t>000	00011	SHR	A	; A[n-1:1]←A[n-2:0], A[0]←A[n-1] ,↓</a:t>
            </a:r>
            <a:endParaRPr lang="en-US" altLang="zh-TW" sz="1600" dirty="0">
              <a:solidFill>
                <a:srgbClr val="0000FF"/>
              </a:solidFill>
            </a:endParaRP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	00100	IN	A	</a:t>
            </a:r>
            <a:r>
              <a:rPr lang="en-US" altLang="zh-TW" sz="1600" dirty="0" smtClean="0">
                <a:solidFill>
                  <a:srgbClr val="0000FF"/>
                </a:solidFill>
              </a:rPr>
              <a:t>; A</a:t>
            </a:r>
            <a:r>
              <a:rPr lang="en-US" altLang="zh-TW" sz="1600" dirty="0">
                <a:solidFill>
                  <a:srgbClr val="0000FF"/>
                </a:solidFill>
              </a:rPr>
              <a:t>←KBD,↓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	00101	OUT	A	</a:t>
            </a:r>
            <a:r>
              <a:rPr lang="en-US" altLang="zh-TW" sz="1600" dirty="0" smtClean="0">
                <a:solidFill>
                  <a:srgbClr val="0000FF"/>
                </a:solidFill>
              </a:rPr>
              <a:t>; LED</a:t>
            </a:r>
            <a:r>
              <a:rPr lang="en-US" altLang="zh-TW" sz="1600" dirty="0">
                <a:solidFill>
                  <a:srgbClr val="0000FF"/>
                </a:solidFill>
              </a:rPr>
              <a:t>←A,↓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	00110	CLR	A	</a:t>
            </a:r>
            <a:r>
              <a:rPr lang="en-US" altLang="zh-TW" sz="1600" dirty="0" smtClean="0">
                <a:solidFill>
                  <a:srgbClr val="0000FF"/>
                </a:solidFill>
              </a:rPr>
              <a:t>; A</a:t>
            </a:r>
            <a:r>
              <a:rPr lang="en-US" altLang="zh-TW" sz="1600" dirty="0">
                <a:solidFill>
                  <a:srgbClr val="0000FF"/>
                </a:solidFill>
              </a:rPr>
              <a:t>←0,↓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	00111	CLR	C	</a:t>
            </a:r>
            <a:r>
              <a:rPr lang="en-US" altLang="zh-TW" sz="1600" dirty="0" smtClean="0">
                <a:solidFill>
                  <a:srgbClr val="0000FF"/>
                </a:solidFill>
              </a:rPr>
              <a:t>; C</a:t>
            </a:r>
            <a:r>
              <a:rPr lang="en-US" altLang="zh-TW" sz="1600" dirty="0">
                <a:solidFill>
                  <a:srgbClr val="0000FF"/>
                </a:solidFill>
              </a:rPr>
              <a:t>←0,↓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	01000	INC	A	</a:t>
            </a:r>
            <a:r>
              <a:rPr lang="en-US" altLang="zh-TW" sz="1600" dirty="0" smtClean="0">
                <a:solidFill>
                  <a:srgbClr val="0000FF"/>
                </a:solidFill>
              </a:rPr>
              <a:t>; A</a:t>
            </a:r>
            <a:r>
              <a:rPr lang="en-US" altLang="zh-TW" sz="1600" dirty="0">
                <a:solidFill>
                  <a:srgbClr val="0000FF"/>
                </a:solidFill>
              </a:rPr>
              <a:t>←A+1,↓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	01001	DEC	A	</a:t>
            </a:r>
            <a:r>
              <a:rPr lang="en-US" altLang="zh-TW" sz="1600" dirty="0" smtClean="0">
                <a:solidFill>
                  <a:srgbClr val="0000FF"/>
                </a:solidFill>
              </a:rPr>
              <a:t>; A</a:t>
            </a:r>
            <a:r>
              <a:rPr lang="en-US" altLang="zh-TW" sz="1600" dirty="0">
                <a:solidFill>
                  <a:srgbClr val="0000FF"/>
                </a:solidFill>
              </a:rPr>
              <a:t>←A-1,↓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	01010	RET		</a:t>
            </a:r>
            <a:r>
              <a:rPr lang="en-US" altLang="zh-TW" sz="1600" dirty="0" smtClean="0">
                <a:solidFill>
                  <a:srgbClr val="0000FF"/>
                </a:solidFill>
              </a:rPr>
              <a:t>; PC</a:t>
            </a:r>
            <a:r>
              <a:rPr lang="en-US" altLang="zh-TW" sz="1600" dirty="0">
                <a:solidFill>
                  <a:srgbClr val="0000FF"/>
                </a:solidFill>
              </a:rPr>
              <a:t>←STK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000 	11111	HLT		</a:t>
            </a:r>
            <a:r>
              <a:rPr lang="en-US" altLang="zh-TW" sz="1600" dirty="0" smtClean="0">
                <a:solidFill>
                  <a:srgbClr val="0000FF"/>
                </a:solidFill>
              </a:rPr>
              <a:t>; (</a:t>
            </a:r>
            <a:r>
              <a:rPr lang="en-US" altLang="zh-TW" sz="1600" dirty="0">
                <a:solidFill>
                  <a:srgbClr val="0000FF"/>
                </a:solidFill>
              </a:rPr>
              <a:t>halt)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001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	STA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 	; M[a]←A,↓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010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	AND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 	; A←A&amp;M[a],↓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011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	ADC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 	</a:t>
            </a:r>
            <a:r>
              <a:rPr lang="en-US" altLang="zh-TW" sz="1600" dirty="0" smtClean="0">
                <a:solidFill>
                  <a:srgbClr val="0000FF"/>
                </a:solidFill>
              </a:rPr>
              <a:t>; A</a:t>
            </a:r>
            <a:r>
              <a:rPr lang="en-US" altLang="zh-TW" sz="1600" dirty="0">
                <a:solidFill>
                  <a:srgbClr val="0000FF"/>
                </a:solidFill>
              </a:rPr>
              <a:t>←A+M[a</a:t>
            </a:r>
            <a:r>
              <a:rPr lang="en-US" altLang="zh-TW" sz="1600" dirty="0" smtClean="0">
                <a:solidFill>
                  <a:srgbClr val="0000FF"/>
                </a:solidFill>
              </a:rPr>
              <a:t>]+C,</a:t>
            </a:r>
            <a:r>
              <a:rPr lang="en-US" altLang="zh-TW" sz="1600" dirty="0">
                <a:solidFill>
                  <a:srgbClr val="0000FF"/>
                </a:solidFill>
              </a:rPr>
              <a:t>↓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100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	JC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 	</a:t>
            </a:r>
            <a:r>
              <a:rPr lang="en-US" altLang="zh-TW" sz="1600" dirty="0" smtClean="0">
                <a:solidFill>
                  <a:srgbClr val="0000FF"/>
                </a:solidFill>
              </a:rPr>
              <a:t>; ↓</a:t>
            </a:r>
            <a:r>
              <a:rPr lang="en-US" altLang="zh-TW" sz="1600" dirty="0">
                <a:solidFill>
                  <a:srgbClr val="0000FF"/>
                </a:solidFill>
              </a:rPr>
              <a:t>,C=1:PC←a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101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	JNZ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 	</a:t>
            </a:r>
            <a:r>
              <a:rPr lang="en-US" altLang="zh-TW" sz="1600" dirty="0" smtClean="0">
                <a:solidFill>
                  <a:srgbClr val="0000FF"/>
                </a:solidFill>
              </a:rPr>
              <a:t>; ↓</a:t>
            </a:r>
            <a:r>
              <a:rPr lang="en-US" altLang="zh-TW" sz="1600" dirty="0">
                <a:solidFill>
                  <a:srgbClr val="0000FF"/>
                </a:solidFill>
              </a:rPr>
              <a:t>,Z=0:PC←a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110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	CALL 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 	</a:t>
            </a:r>
            <a:r>
              <a:rPr lang="en-US" altLang="zh-TW" sz="1600" dirty="0" smtClean="0">
                <a:solidFill>
                  <a:srgbClr val="0000FF"/>
                </a:solidFill>
              </a:rPr>
              <a:t>; STK</a:t>
            </a:r>
            <a:r>
              <a:rPr lang="en-US" altLang="zh-TW" sz="1600" dirty="0">
                <a:solidFill>
                  <a:srgbClr val="0000FF"/>
                </a:solidFill>
              </a:rPr>
              <a:t>←</a:t>
            </a:r>
            <a:r>
              <a:rPr lang="en-US" altLang="zh-TW" sz="1600" dirty="0" smtClean="0">
                <a:solidFill>
                  <a:srgbClr val="0000FF"/>
                </a:solidFill>
              </a:rPr>
              <a:t>PC+1, </a:t>
            </a:r>
            <a:r>
              <a:rPr lang="en-US" altLang="zh-TW" sz="1600" dirty="0" err="1">
                <a:solidFill>
                  <a:srgbClr val="0000FF"/>
                </a:solidFill>
              </a:rPr>
              <a:t>ADR←a</a:t>
            </a:r>
            <a:endParaRPr lang="en-US" altLang="zh-TW" sz="1600" dirty="0">
              <a:solidFill>
                <a:srgbClr val="0000FF"/>
              </a:solidFill>
            </a:endParaRP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111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	LDA	</a:t>
            </a:r>
            <a:r>
              <a:rPr lang="en-US" altLang="zh-TW" sz="1600" dirty="0" err="1">
                <a:solidFill>
                  <a:srgbClr val="0000FF"/>
                </a:solidFill>
              </a:rPr>
              <a:t>aaaaa</a:t>
            </a:r>
            <a:r>
              <a:rPr lang="en-US" altLang="zh-TW" sz="1600" dirty="0">
                <a:solidFill>
                  <a:srgbClr val="0000FF"/>
                </a:solidFill>
              </a:rPr>
              <a:t> 	</a:t>
            </a:r>
            <a:r>
              <a:rPr lang="en-US" altLang="zh-TW" sz="1600" dirty="0" smtClean="0">
                <a:solidFill>
                  <a:srgbClr val="0000FF"/>
                </a:solidFill>
              </a:rPr>
              <a:t>; A</a:t>
            </a:r>
            <a:r>
              <a:rPr lang="en-US" altLang="zh-TW" sz="1600" dirty="0">
                <a:solidFill>
                  <a:srgbClr val="0000FF"/>
                </a:solidFill>
              </a:rPr>
              <a:t>←M[a],↓</a:t>
            </a:r>
          </a:p>
        </p:txBody>
      </p:sp>
    </p:spTree>
    <p:extLst>
      <p:ext uri="{BB962C8B-B14F-4D97-AF65-F5344CB8AC3E}">
        <p14:creationId xmlns:p14="http://schemas.microsoft.com/office/powerpoint/2010/main" val="411159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Assembly Code Example of SAP3X5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71600" y="915566"/>
            <a:ext cx="7699544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rgbClr val="FFFF66"/>
                </a:solidFill>
                <a:latin typeface="Courier New" pitchFamily="49" charset="0"/>
                <a:ea typeface="新細明體" pitchFamily="18" charset="-12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BEGIN		LDA	ONE		00000:111 01111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		STA	I		00001:001 10000	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LOOP		LDA	SUM		00010:111 01110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		</a:t>
            </a:r>
            <a:r>
              <a:rPr lang="it-IT" altLang="zh-TW" sz="1600" dirty="0">
                <a:solidFill>
                  <a:srgbClr val="0000FF"/>
                </a:solidFill>
              </a:rPr>
              <a:t>ADC	I		00011: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zh-TW" sz="1600" dirty="0">
                <a:solidFill>
                  <a:srgbClr val="0000FF"/>
                </a:solidFill>
              </a:rPr>
              <a:t>		STA	SUM		00100: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zh-TW" sz="1600" dirty="0">
                <a:solidFill>
                  <a:srgbClr val="0000FF"/>
                </a:solidFill>
              </a:rPr>
              <a:t>		LDA	I		00101: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it-IT" altLang="zh-TW" sz="1600" dirty="0">
                <a:solidFill>
                  <a:srgbClr val="0000FF"/>
                </a:solidFill>
              </a:rPr>
              <a:t>		</a:t>
            </a:r>
            <a:r>
              <a:rPr lang="en-US" altLang="zh-TW" sz="1600" dirty="0">
                <a:solidFill>
                  <a:srgbClr val="0000FF"/>
                </a:solidFill>
              </a:rPr>
              <a:t>INC	A		00110: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		STA 	I		00111: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		NOT	A		01000: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		ADD	TWENTY		01001: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		JNZ	LOOP		01010: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		LDA	SUM		01011: 111 01110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		OUT	A		01100: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STOP		HLT			01101: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SUM		DB	0		01110: 000 00000 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ONE		DB	1		01111: 000 00001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I		DB			10000: ??? ?????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600" dirty="0">
                <a:solidFill>
                  <a:srgbClr val="0000FF"/>
                </a:solidFill>
              </a:rPr>
              <a:t>TWENTY	</a:t>
            </a:r>
            <a:r>
              <a:rPr lang="en-US" altLang="zh-TW" sz="1600" dirty="0" smtClean="0">
                <a:solidFill>
                  <a:srgbClr val="0000FF"/>
                </a:solidFill>
              </a:rPr>
              <a:t>	DB</a:t>
            </a:r>
            <a:r>
              <a:rPr lang="en-US" altLang="zh-TW" sz="1600" dirty="0">
                <a:solidFill>
                  <a:srgbClr val="0000FF"/>
                </a:solidFill>
              </a:rPr>
              <a:t>	20		</a:t>
            </a:r>
            <a:r>
              <a:rPr lang="en-US" altLang="zh-TW" sz="1600" dirty="0" smtClean="0">
                <a:solidFill>
                  <a:srgbClr val="0000FF"/>
                </a:solidFill>
              </a:rPr>
              <a:t>10001</a:t>
            </a:r>
            <a:r>
              <a:rPr lang="en-US" altLang="zh-TW" sz="1600" dirty="0">
                <a:solidFill>
                  <a:srgbClr val="0000FF"/>
                </a:solidFill>
              </a:rPr>
              <a:t>: 000 10100</a:t>
            </a:r>
          </a:p>
        </p:txBody>
      </p:sp>
    </p:spTree>
    <p:extLst>
      <p:ext uri="{BB962C8B-B14F-4D97-AF65-F5344CB8AC3E}">
        <p14:creationId xmlns:p14="http://schemas.microsoft.com/office/powerpoint/2010/main" val="242214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3707403" y="3291830"/>
            <a:ext cx="1464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(source: web)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Abstracts of Computer Architecture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pic>
        <p:nvPicPr>
          <p:cNvPr id="6146" name="Picture 2" descr="The computer as of February 1,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43558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7614"/>
            <a:ext cx="6008667" cy="30963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347614"/>
            <a:ext cx="6176235" cy="30963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2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723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Case Study 2:</a:t>
            </a:r>
            <a:r>
              <a:rPr lang="zh-TW" altLang="en-US" dirty="0" smtClean="0"/>
              <a:t> </a:t>
            </a:r>
            <a:r>
              <a:rPr lang="en-US" altLang="zh-TW" dirty="0" smtClean="0"/>
              <a:t>SAP444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grpSp>
        <p:nvGrpSpPr>
          <p:cNvPr id="9" name="群組 8"/>
          <p:cNvGrpSpPr/>
          <p:nvPr/>
        </p:nvGrpSpPr>
        <p:grpSpPr>
          <a:xfrm>
            <a:off x="1967335" y="1046802"/>
            <a:ext cx="5593037" cy="3639263"/>
            <a:chOff x="1967335" y="1046802"/>
            <a:chExt cx="5593037" cy="3639263"/>
          </a:xfrm>
        </p:grpSpPr>
        <p:grpSp>
          <p:nvGrpSpPr>
            <p:cNvPr id="7" name="群組 6"/>
            <p:cNvGrpSpPr/>
            <p:nvPr/>
          </p:nvGrpSpPr>
          <p:grpSpPr>
            <a:xfrm>
              <a:off x="1967335" y="1046802"/>
              <a:ext cx="5593037" cy="3639263"/>
              <a:chOff x="1967335" y="1046802"/>
              <a:chExt cx="5593037" cy="3639263"/>
            </a:xfrm>
          </p:grpSpPr>
          <p:grpSp>
            <p:nvGrpSpPr>
              <p:cNvPr id="142" name="群組 141"/>
              <p:cNvGrpSpPr/>
              <p:nvPr/>
            </p:nvGrpSpPr>
            <p:grpSpPr>
              <a:xfrm>
                <a:off x="1967335" y="1046802"/>
                <a:ext cx="5593037" cy="3639263"/>
                <a:chOff x="854140" y="978224"/>
                <a:chExt cx="5593037" cy="3639263"/>
              </a:xfrm>
            </p:grpSpPr>
            <p:grpSp>
              <p:nvGrpSpPr>
                <p:cNvPr id="32" name="群組 31"/>
                <p:cNvGrpSpPr/>
                <p:nvPr/>
              </p:nvGrpSpPr>
              <p:grpSpPr>
                <a:xfrm>
                  <a:off x="3064024" y="1553927"/>
                  <a:ext cx="2007840" cy="533842"/>
                  <a:chOff x="4292352" y="4155926"/>
                  <a:chExt cx="2007840" cy="533842"/>
                </a:xfrm>
              </p:grpSpPr>
              <p:sp>
                <p:nvSpPr>
                  <p:cNvPr id="31" name="矩形 30"/>
                  <p:cNvSpPr/>
                  <p:nvPr/>
                </p:nvSpPr>
                <p:spPr>
                  <a:xfrm>
                    <a:off x="4716016" y="4155926"/>
                    <a:ext cx="1584176" cy="216024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30" name="矩形 29"/>
                  <p:cNvSpPr/>
                  <p:nvPr/>
                </p:nvSpPr>
                <p:spPr>
                  <a:xfrm>
                    <a:off x="4644008" y="4268968"/>
                    <a:ext cx="1584176" cy="216024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9" name="矩形 28"/>
                  <p:cNvSpPr/>
                  <p:nvPr/>
                </p:nvSpPr>
                <p:spPr>
                  <a:xfrm>
                    <a:off x="4572000" y="4371950"/>
                    <a:ext cx="1584176" cy="21602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6" name="矩形 5"/>
                  <p:cNvSpPr/>
                  <p:nvPr/>
                </p:nvSpPr>
                <p:spPr>
                  <a:xfrm>
                    <a:off x="4499992" y="4473744"/>
                    <a:ext cx="1584176" cy="216024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>
                        <a:solidFill>
                          <a:srgbClr val="0000FF"/>
                        </a:solidFill>
                      </a:rPr>
                      <a:t>A</a:t>
                    </a:r>
                    <a:endParaRPr lang="zh-TW" altLang="en-US" dirty="0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27" name="矩形 26"/>
                  <p:cNvSpPr/>
                  <p:nvPr/>
                </p:nvSpPr>
                <p:spPr>
                  <a:xfrm>
                    <a:off x="4292352" y="4473744"/>
                    <a:ext cx="207640" cy="216024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>
                        <a:solidFill>
                          <a:srgbClr val="0000FF"/>
                        </a:solidFill>
                      </a:rPr>
                      <a:t>C</a:t>
                    </a:r>
                    <a:endParaRPr lang="zh-TW" altLang="en-US" dirty="0">
                      <a:solidFill>
                        <a:srgbClr val="0000FF"/>
                      </a:solidFill>
                    </a:endParaRPr>
                  </a:p>
                </p:txBody>
              </p:sp>
            </p:grpSp>
            <p:sp>
              <p:nvSpPr>
                <p:cNvPr id="28" name="矩形 27"/>
                <p:cNvSpPr/>
                <p:nvPr/>
              </p:nvSpPr>
              <p:spPr>
                <a:xfrm>
                  <a:off x="3275856" y="2787774"/>
                  <a:ext cx="1584176" cy="1829713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rgbClr val="0000FF"/>
                      </a:solidFill>
                    </a:rPr>
                    <a:t>MU</a:t>
                  </a:r>
                  <a:endParaRPr lang="zh-TW" altLang="en-US" dirty="0">
                    <a:solidFill>
                      <a:srgbClr val="0000FF"/>
                    </a:solidFill>
                  </a:endParaRPr>
                </a:p>
              </p:txBody>
            </p:sp>
            <p:cxnSp>
              <p:nvCxnSpPr>
                <p:cNvPr id="43" name="直線接點 42"/>
                <p:cNvCxnSpPr/>
                <p:nvPr/>
              </p:nvCxnSpPr>
              <p:spPr>
                <a:xfrm>
                  <a:off x="4427984" y="2087769"/>
                  <a:ext cx="0" cy="25824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梯形 45"/>
                <p:cNvSpPr/>
                <p:nvPr/>
              </p:nvSpPr>
              <p:spPr>
                <a:xfrm rot="5400000">
                  <a:off x="5513069" y="1565865"/>
                  <a:ext cx="1368152" cy="5000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8152" h="500064">
                      <a:moveTo>
                        <a:pt x="0" y="500064"/>
                      </a:moveTo>
                      <a:lnTo>
                        <a:pt x="319996" y="0"/>
                      </a:lnTo>
                      <a:lnTo>
                        <a:pt x="1048156" y="0"/>
                      </a:lnTo>
                      <a:lnTo>
                        <a:pt x="1368152" y="500064"/>
                      </a:lnTo>
                      <a:lnTo>
                        <a:pt x="772407" y="500064"/>
                      </a:lnTo>
                      <a:lnTo>
                        <a:pt x="680659" y="335204"/>
                      </a:lnTo>
                      <a:lnTo>
                        <a:pt x="582423" y="500064"/>
                      </a:lnTo>
                      <a:close/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rgbClr val="0000FF"/>
                      </a:solidFill>
                    </a:rPr>
                    <a:t>ALU</a:t>
                  </a:r>
                  <a:endParaRPr lang="zh-TW" altLang="en-US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48" name="矩形 47"/>
                <p:cNvSpPr/>
                <p:nvPr/>
              </p:nvSpPr>
              <p:spPr>
                <a:xfrm>
                  <a:off x="1403648" y="3373511"/>
                  <a:ext cx="1584176" cy="216024"/>
                </a:xfrm>
                <a:prstGeom prst="rect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rgbClr val="0000FF"/>
                      </a:solidFill>
                    </a:rPr>
                    <a:t>PC</a:t>
                  </a:r>
                  <a:endParaRPr lang="zh-TW" altLang="en-US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49" name="矩形 48"/>
                <p:cNvSpPr/>
                <p:nvPr/>
              </p:nvSpPr>
              <p:spPr>
                <a:xfrm>
                  <a:off x="1403648" y="3831617"/>
                  <a:ext cx="1584176" cy="216024"/>
                </a:xfrm>
                <a:prstGeom prst="rect">
                  <a:avLst/>
                </a:prstGeom>
                <a:solidFill>
                  <a:srgbClr val="FF669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dirty="0" smtClean="0">
                      <a:solidFill>
                        <a:srgbClr val="0000FF"/>
                      </a:solidFill>
                    </a:rPr>
                    <a:t>STK</a:t>
                  </a:r>
                  <a:endParaRPr lang="zh-TW" altLang="en-US" dirty="0">
                    <a:solidFill>
                      <a:srgbClr val="0000FF"/>
                    </a:solidFill>
                  </a:endParaRPr>
                </a:p>
              </p:txBody>
            </p:sp>
            <p:cxnSp>
              <p:nvCxnSpPr>
                <p:cNvPr id="50" name="直線接點 49"/>
                <p:cNvCxnSpPr/>
                <p:nvPr/>
              </p:nvCxnSpPr>
              <p:spPr>
                <a:xfrm>
                  <a:off x="4427984" y="2346015"/>
                  <a:ext cx="28803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" name="群組 38"/>
                <p:cNvGrpSpPr/>
                <p:nvPr/>
              </p:nvGrpSpPr>
              <p:grpSpPr>
                <a:xfrm>
                  <a:off x="4643626" y="2211710"/>
                  <a:ext cx="356230" cy="254245"/>
                  <a:chOff x="5076056" y="1347614"/>
                  <a:chExt cx="783705" cy="576064"/>
                </a:xfrm>
                <a:solidFill>
                  <a:schemeClr val="bg1"/>
                </a:solidFill>
              </p:grpSpPr>
              <p:sp>
                <p:nvSpPr>
                  <p:cNvPr id="33" name="矩形 32"/>
                  <p:cNvSpPr/>
                  <p:nvPr/>
                </p:nvSpPr>
                <p:spPr>
                  <a:xfrm>
                    <a:off x="5076056" y="1347614"/>
                    <a:ext cx="629111" cy="5760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9111" h="576064">
                        <a:moveTo>
                          <a:pt x="4397" y="0"/>
                        </a:moveTo>
                        <a:lnTo>
                          <a:pt x="305526" y="0"/>
                        </a:lnTo>
                        <a:lnTo>
                          <a:pt x="305526" y="1940"/>
                        </a:lnTo>
                        <a:cubicBezTo>
                          <a:pt x="310040" y="542"/>
                          <a:pt x="314589" y="405"/>
                          <a:pt x="319155" y="405"/>
                        </a:cubicBezTo>
                        <a:cubicBezTo>
                          <a:pt x="441620" y="405"/>
                          <a:pt x="552032" y="98689"/>
                          <a:pt x="629111" y="257540"/>
                        </a:cubicBezTo>
                        <a:cubicBezTo>
                          <a:pt x="554959" y="446506"/>
                          <a:pt x="437869" y="569270"/>
                          <a:pt x="305526" y="576064"/>
                        </a:cubicBezTo>
                        <a:lnTo>
                          <a:pt x="0" y="576064"/>
                        </a:lnTo>
                        <a:lnTo>
                          <a:pt x="0" y="561890"/>
                        </a:lnTo>
                        <a:cubicBezTo>
                          <a:pt x="61434" y="482981"/>
                          <a:pt x="97034" y="384691"/>
                          <a:pt x="97034" y="278372"/>
                        </a:cubicBezTo>
                        <a:cubicBezTo>
                          <a:pt x="97034" y="174453"/>
                          <a:pt x="63023" y="78204"/>
                          <a:pt x="4397" y="0"/>
                        </a:cubicBez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vert="horz" rtlCol="0" anchor="ctr"/>
                  <a:lstStyle/>
                  <a:p>
                    <a:pPr algn="ctr"/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Z</a:t>
                    </a:r>
                    <a:endParaRPr lang="zh-TW" altLang="en-US" dirty="0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38" name="橢圓 37"/>
                  <p:cNvSpPr/>
                  <p:nvPr/>
                </p:nvSpPr>
                <p:spPr>
                  <a:xfrm>
                    <a:off x="5696783" y="1536347"/>
                    <a:ext cx="162978" cy="165556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>
                      <a:solidFill>
                        <a:srgbClr val="0000FF"/>
                      </a:solidFill>
                    </a:endParaRPr>
                  </a:p>
                </p:txBody>
              </p:sp>
            </p:grpSp>
            <p:cxnSp>
              <p:nvCxnSpPr>
                <p:cNvPr id="52" name="直線接點 51"/>
                <p:cNvCxnSpPr>
                  <a:endCxn id="28" idx="0"/>
                </p:cNvCxnSpPr>
                <p:nvPr/>
              </p:nvCxnSpPr>
              <p:spPr>
                <a:xfrm>
                  <a:off x="4067944" y="2087769"/>
                  <a:ext cx="0" cy="70000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接點 53"/>
                <p:cNvCxnSpPr/>
                <p:nvPr/>
              </p:nvCxnSpPr>
              <p:spPr>
                <a:xfrm>
                  <a:off x="2990210" y="3481026"/>
                  <a:ext cx="28803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接點 54"/>
                <p:cNvCxnSpPr>
                  <a:endCxn id="49" idx="0"/>
                </p:cNvCxnSpPr>
                <p:nvPr/>
              </p:nvCxnSpPr>
              <p:spPr>
                <a:xfrm>
                  <a:off x="2195736" y="3589535"/>
                  <a:ext cx="0" cy="24208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5" name="群組 134"/>
                <p:cNvGrpSpPr/>
                <p:nvPr/>
              </p:nvGrpSpPr>
              <p:grpSpPr>
                <a:xfrm>
                  <a:off x="854140" y="978224"/>
                  <a:ext cx="1364394" cy="1656308"/>
                  <a:chOff x="1331640" y="1252341"/>
                  <a:chExt cx="1364394" cy="1656308"/>
                </a:xfrm>
              </p:grpSpPr>
              <p:grpSp>
                <p:nvGrpSpPr>
                  <p:cNvPr id="80" name="群組 79"/>
                  <p:cNvGrpSpPr/>
                  <p:nvPr/>
                </p:nvGrpSpPr>
                <p:grpSpPr>
                  <a:xfrm>
                    <a:off x="1548143" y="2260577"/>
                    <a:ext cx="1033562" cy="648072"/>
                    <a:chOff x="5986710" y="2355726"/>
                    <a:chExt cx="2643188" cy="1731514"/>
                  </a:xfrm>
                </p:grpSpPr>
                <p:sp>
                  <p:nvSpPr>
                    <p:cNvPr id="57" name="平行四邊形 56"/>
                    <p:cNvSpPr/>
                    <p:nvPr/>
                  </p:nvSpPr>
                  <p:spPr>
                    <a:xfrm>
                      <a:off x="6165789" y="2490814"/>
                      <a:ext cx="1134405" cy="144016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34405" h="1440160">
                          <a:moveTo>
                            <a:pt x="321015" y="1233210"/>
                          </a:moveTo>
                          <a:lnTo>
                            <a:pt x="380199" y="1233210"/>
                          </a:lnTo>
                          <a:lnTo>
                            <a:pt x="454959" y="1233210"/>
                          </a:lnTo>
                          <a:lnTo>
                            <a:pt x="471411" y="1233210"/>
                          </a:lnTo>
                          <a:lnTo>
                            <a:pt x="635118" y="1233210"/>
                          </a:lnTo>
                          <a:lnTo>
                            <a:pt x="742404" y="1371695"/>
                          </a:lnTo>
                          <a:lnTo>
                            <a:pt x="651063" y="1440160"/>
                          </a:lnTo>
                          <a:lnTo>
                            <a:pt x="174249" y="1440160"/>
                          </a:lnTo>
                          <a:lnTo>
                            <a:pt x="135877" y="1393070"/>
                          </a:lnTo>
                          <a:close/>
                          <a:moveTo>
                            <a:pt x="1003325" y="794280"/>
                          </a:moveTo>
                          <a:lnTo>
                            <a:pt x="907559" y="1247903"/>
                          </a:lnTo>
                          <a:lnTo>
                            <a:pt x="857656" y="1285308"/>
                          </a:lnTo>
                          <a:lnTo>
                            <a:pt x="747590" y="1143234"/>
                          </a:lnTo>
                          <a:lnTo>
                            <a:pt x="802537" y="882958"/>
                          </a:lnTo>
                          <a:close/>
                          <a:moveTo>
                            <a:pt x="100452" y="754536"/>
                          </a:moveTo>
                          <a:lnTo>
                            <a:pt x="277210" y="856955"/>
                          </a:lnTo>
                          <a:lnTo>
                            <a:pt x="219428" y="1130654"/>
                          </a:lnTo>
                          <a:lnTo>
                            <a:pt x="44865" y="1281382"/>
                          </a:lnTo>
                          <a:lnTo>
                            <a:pt x="0" y="1226324"/>
                          </a:lnTo>
                          <a:lnTo>
                            <a:pt x="99531" y="754870"/>
                          </a:lnTo>
                          <a:close/>
                          <a:moveTo>
                            <a:pt x="493933" y="611888"/>
                          </a:moveTo>
                          <a:lnTo>
                            <a:pt x="564502" y="611888"/>
                          </a:lnTo>
                          <a:lnTo>
                            <a:pt x="580954" y="611888"/>
                          </a:lnTo>
                          <a:lnTo>
                            <a:pt x="709967" y="611888"/>
                          </a:lnTo>
                          <a:lnTo>
                            <a:pt x="869992" y="695730"/>
                          </a:lnTo>
                          <a:lnTo>
                            <a:pt x="631270" y="801162"/>
                          </a:lnTo>
                          <a:lnTo>
                            <a:pt x="562622" y="801162"/>
                          </a:lnTo>
                          <a:lnTo>
                            <a:pt x="546171" y="801162"/>
                          </a:lnTo>
                          <a:lnTo>
                            <a:pt x="471411" y="801162"/>
                          </a:lnTo>
                          <a:lnTo>
                            <a:pt x="468178" y="801162"/>
                          </a:lnTo>
                          <a:lnTo>
                            <a:pt x="277153" y="690477"/>
                          </a:lnTo>
                          <a:close/>
                          <a:moveTo>
                            <a:pt x="1086447" y="132629"/>
                          </a:moveTo>
                          <a:lnTo>
                            <a:pt x="1134405" y="173381"/>
                          </a:lnTo>
                          <a:lnTo>
                            <a:pt x="1039979" y="620655"/>
                          </a:lnTo>
                          <a:lnTo>
                            <a:pt x="1038372" y="621365"/>
                          </a:lnTo>
                          <a:lnTo>
                            <a:pt x="856278" y="525960"/>
                          </a:lnTo>
                          <a:lnTo>
                            <a:pt x="905718" y="291769"/>
                          </a:lnTo>
                          <a:close/>
                          <a:moveTo>
                            <a:pt x="263942" y="119459"/>
                          </a:moveTo>
                          <a:lnTo>
                            <a:pt x="382403" y="256238"/>
                          </a:lnTo>
                          <a:lnTo>
                            <a:pt x="326874" y="519264"/>
                          </a:lnTo>
                          <a:lnTo>
                            <a:pt x="134551" y="588986"/>
                          </a:lnTo>
                          <a:lnTo>
                            <a:pt x="227986" y="146410"/>
                          </a:lnTo>
                          <a:close/>
                          <a:moveTo>
                            <a:pt x="423315" y="0"/>
                          </a:moveTo>
                          <a:lnTo>
                            <a:pt x="930362" y="0"/>
                          </a:lnTo>
                          <a:lnTo>
                            <a:pt x="975545" y="38393"/>
                          </a:lnTo>
                          <a:lnTo>
                            <a:pt x="814910" y="179840"/>
                          </a:lnTo>
                          <a:lnTo>
                            <a:pt x="672165" y="179840"/>
                          </a:lnTo>
                          <a:lnTo>
                            <a:pt x="655714" y="179840"/>
                          </a:lnTo>
                          <a:lnTo>
                            <a:pt x="580954" y="179840"/>
                          </a:lnTo>
                          <a:lnTo>
                            <a:pt x="506756" y="179840"/>
                          </a:lnTo>
                          <a:lnTo>
                            <a:pt x="379467" y="32867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77" name="平行四邊形 56"/>
                    <p:cNvSpPr/>
                    <p:nvPr/>
                  </p:nvSpPr>
                  <p:spPr>
                    <a:xfrm>
                      <a:off x="7333244" y="2490814"/>
                      <a:ext cx="1134405" cy="144016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34405" h="1440160">
                          <a:moveTo>
                            <a:pt x="321015" y="1233210"/>
                          </a:moveTo>
                          <a:lnTo>
                            <a:pt x="380199" y="1233210"/>
                          </a:lnTo>
                          <a:lnTo>
                            <a:pt x="454959" y="1233210"/>
                          </a:lnTo>
                          <a:lnTo>
                            <a:pt x="471411" y="1233210"/>
                          </a:lnTo>
                          <a:lnTo>
                            <a:pt x="635118" y="1233210"/>
                          </a:lnTo>
                          <a:lnTo>
                            <a:pt x="742404" y="1371695"/>
                          </a:lnTo>
                          <a:lnTo>
                            <a:pt x="651063" y="1440160"/>
                          </a:lnTo>
                          <a:lnTo>
                            <a:pt x="174249" y="1440160"/>
                          </a:lnTo>
                          <a:lnTo>
                            <a:pt x="135877" y="1393070"/>
                          </a:lnTo>
                          <a:close/>
                          <a:moveTo>
                            <a:pt x="1003325" y="794280"/>
                          </a:moveTo>
                          <a:lnTo>
                            <a:pt x="907559" y="1247903"/>
                          </a:lnTo>
                          <a:lnTo>
                            <a:pt x="857656" y="1285308"/>
                          </a:lnTo>
                          <a:lnTo>
                            <a:pt x="747590" y="1143234"/>
                          </a:lnTo>
                          <a:lnTo>
                            <a:pt x="802537" y="882958"/>
                          </a:lnTo>
                          <a:close/>
                          <a:moveTo>
                            <a:pt x="100452" y="754536"/>
                          </a:moveTo>
                          <a:lnTo>
                            <a:pt x="277210" y="856955"/>
                          </a:lnTo>
                          <a:lnTo>
                            <a:pt x="219428" y="1130654"/>
                          </a:lnTo>
                          <a:lnTo>
                            <a:pt x="44865" y="1281382"/>
                          </a:lnTo>
                          <a:lnTo>
                            <a:pt x="0" y="1226324"/>
                          </a:lnTo>
                          <a:lnTo>
                            <a:pt x="99531" y="754870"/>
                          </a:lnTo>
                          <a:close/>
                          <a:moveTo>
                            <a:pt x="493933" y="611888"/>
                          </a:moveTo>
                          <a:lnTo>
                            <a:pt x="564502" y="611888"/>
                          </a:lnTo>
                          <a:lnTo>
                            <a:pt x="580954" y="611888"/>
                          </a:lnTo>
                          <a:lnTo>
                            <a:pt x="709967" y="611888"/>
                          </a:lnTo>
                          <a:lnTo>
                            <a:pt x="869992" y="695730"/>
                          </a:lnTo>
                          <a:lnTo>
                            <a:pt x="631270" y="801162"/>
                          </a:lnTo>
                          <a:lnTo>
                            <a:pt x="562622" y="801162"/>
                          </a:lnTo>
                          <a:lnTo>
                            <a:pt x="546171" y="801162"/>
                          </a:lnTo>
                          <a:lnTo>
                            <a:pt x="471411" y="801162"/>
                          </a:lnTo>
                          <a:lnTo>
                            <a:pt x="468178" y="801162"/>
                          </a:lnTo>
                          <a:lnTo>
                            <a:pt x="277153" y="690477"/>
                          </a:lnTo>
                          <a:close/>
                          <a:moveTo>
                            <a:pt x="1086447" y="132629"/>
                          </a:moveTo>
                          <a:lnTo>
                            <a:pt x="1134405" y="173381"/>
                          </a:lnTo>
                          <a:lnTo>
                            <a:pt x="1039979" y="620655"/>
                          </a:lnTo>
                          <a:lnTo>
                            <a:pt x="1038372" y="621365"/>
                          </a:lnTo>
                          <a:lnTo>
                            <a:pt x="856278" y="525960"/>
                          </a:lnTo>
                          <a:lnTo>
                            <a:pt x="905718" y="291769"/>
                          </a:lnTo>
                          <a:close/>
                          <a:moveTo>
                            <a:pt x="263942" y="119459"/>
                          </a:moveTo>
                          <a:lnTo>
                            <a:pt x="382403" y="256238"/>
                          </a:lnTo>
                          <a:lnTo>
                            <a:pt x="326874" y="519264"/>
                          </a:lnTo>
                          <a:lnTo>
                            <a:pt x="134551" y="588986"/>
                          </a:lnTo>
                          <a:lnTo>
                            <a:pt x="227986" y="146410"/>
                          </a:lnTo>
                          <a:close/>
                          <a:moveTo>
                            <a:pt x="423315" y="0"/>
                          </a:moveTo>
                          <a:lnTo>
                            <a:pt x="930362" y="0"/>
                          </a:lnTo>
                          <a:lnTo>
                            <a:pt x="975545" y="38393"/>
                          </a:lnTo>
                          <a:lnTo>
                            <a:pt x="814910" y="179840"/>
                          </a:lnTo>
                          <a:lnTo>
                            <a:pt x="672165" y="179840"/>
                          </a:lnTo>
                          <a:lnTo>
                            <a:pt x="655714" y="179840"/>
                          </a:lnTo>
                          <a:lnTo>
                            <a:pt x="580954" y="179840"/>
                          </a:lnTo>
                          <a:lnTo>
                            <a:pt x="506756" y="179840"/>
                          </a:lnTo>
                          <a:lnTo>
                            <a:pt x="379467" y="32867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78" name="平行四邊形 77"/>
                    <p:cNvSpPr/>
                    <p:nvPr/>
                  </p:nvSpPr>
                  <p:spPr>
                    <a:xfrm>
                      <a:off x="5986710" y="2355726"/>
                      <a:ext cx="1465610" cy="1731514"/>
                    </a:xfrm>
                    <a:prstGeom prst="parallelogram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79" name="平行四邊形 78"/>
                    <p:cNvSpPr/>
                    <p:nvPr/>
                  </p:nvSpPr>
                  <p:spPr>
                    <a:xfrm>
                      <a:off x="7164288" y="2355726"/>
                      <a:ext cx="1465610" cy="1731514"/>
                    </a:xfrm>
                    <a:prstGeom prst="parallelogram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  <p:grpSp>
                <p:nvGrpSpPr>
                  <p:cNvPr id="129" name="群組 128"/>
                  <p:cNvGrpSpPr/>
                  <p:nvPr/>
                </p:nvGrpSpPr>
                <p:grpSpPr>
                  <a:xfrm>
                    <a:off x="1331640" y="1252341"/>
                    <a:ext cx="1364394" cy="958963"/>
                    <a:chOff x="5592434" y="1234967"/>
                    <a:chExt cx="1364394" cy="958963"/>
                  </a:xfrm>
                </p:grpSpPr>
                <p:grpSp>
                  <p:nvGrpSpPr>
                    <p:cNvPr id="90" name="群組 89"/>
                    <p:cNvGrpSpPr/>
                    <p:nvPr/>
                  </p:nvGrpSpPr>
                  <p:grpSpPr>
                    <a:xfrm>
                      <a:off x="6559805" y="1419622"/>
                      <a:ext cx="100428" cy="134305"/>
                      <a:chOff x="6559805" y="1419622"/>
                      <a:chExt cx="100428" cy="134305"/>
                    </a:xfrm>
                  </p:grpSpPr>
                  <p:cxnSp>
                    <p:nvCxnSpPr>
                      <p:cNvPr id="84" name="直線接點 83"/>
                      <p:cNvCxnSpPr/>
                      <p:nvPr/>
                    </p:nvCxnSpPr>
                    <p:spPr>
                      <a:xfrm>
                        <a:off x="6559805" y="1419622"/>
                        <a:ext cx="100427" cy="72008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" name="直線接點 86"/>
                      <p:cNvCxnSpPr/>
                      <p:nvPr/>
                    </p:nvCxnSpPr>
                    <p:spPr>
                      <a:xfrm flipH="1">
                        <a:off x="6559805" y="1491630"/>
                        <a:ext cx="100428" cy="62297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1" name="群組 90"/>
                    <p:cNvGrpSpPr/>
                    <p:nvPr/>
                  </p:nvGrpSpPr>
                  <p:grpSpPr>
                    <a:xfrm>
                      <a:off x="6565822" y="1553927"/>
                      <a:ext cx="100428" cy="134305"/>
                      <a:chOff x="6559805" y="1419622"/>
                      <a:chExt cx="100428" cy="134305"/>
                    </a:xfrm>
                  </p:grpSpPr>
                  <p:cxnSp>
                    <p:nvCxnSpPr>
                      <p:cNvPr id="92" name="直線接點 91"/>
                      <p:cNvCxnSpPr/>
                      <p:nvPr/>
                    </p:nvCxnSpPr>
                    <p:spPr>
                      <a:xfrm>
                        <a:off x="6559805" y="1419622"/>
                        <a:ext cx="100427" cy="72008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" name="直線接點 92"/>
                      <p:cNvCxnSpPr/>
                      <p:nvPr/>
                    </p:nvCxnSpPr>
                    <p:spPr>
                      <a:xfrm flipH="1">
                        <a:off x="6559805" y="1491630"/>
                        <a:ext cx="100428" cy="62297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4" name="群組 93"/>
                    <p:cNvGrpSpPr/>
                    <p:nvPr/>
                  </p:nvGrpSpPr>
                  <p:grpSpPr>
                    <a:xfrm>
                      <a:off x="6559805" y="1685848"/>
                      <a:ext cx="100428" cy="134305"/>
                      <a:chOff x="6559805" y="1419622"/>
                      <a:chExt cx="100428" cy="134305"/>
                    </a:xfrm>
                  </p:grpSpPr>
                  <p:cxnSp>
                    <p:nvCxnSpPr>
                      <p:cNvPr id="95" name="直線接點 94"/>
                      <p:cNvCxnSpPr/>
                      <p:nvPr/>
                    </p:nvCxnSpPr>
                    <p:spPr>
                      <a:xfrm>
                        <a:off x="6559805" y="1419622"/>
                        <a:ext cx="100427" cy="72008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6" name="直線接點 95"/>
                      <p:cNvCxnSpPr/>
                      <p:nvPr/>
                    </p:nvCxnSpPr>
                    <p:spPr>
                      <a:xfrm flipH="1">
                        <a:off x="6559805" y="1491630"/>
                        <a:ext cx="100428" cy="62297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00" name="直線接點 99"/>
                    <p:cNvCxnSpPr/>
                    <p:nvPr/>
                  </p:nvCxnSpPr>
                  <p:spPr>
                    <a:xfrm flipH="1">
                      <a:off x="6559805" y="1386777"/>
                      <a:ext cx="50214" cy="31149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直線接點 101"/>
                    <p:cNvCxnSpPr/>
                    <p:nvPr/>
                  </p:nvCxnSpPr>
                  <p:spPr>
                    <a:xfrm>
                      <a:off x="6559806" y="1814709"/>
                      <a:ext cx="50214" cy="36004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直線接點 103"/>
                    <p:cNvCxnSpPr/>
                    <p:nvPr/>
                  </p:nvCxnSpPr>
                  <p:spPr>
                    <a:xfrm>
                      <a:off x="6612189" y="1280686"/>
                      <a:ext cx="0" cy="108568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直線接點 105"/>
                    <p:cNvCxnSpPr/>
                    <p:nvPr/>
                  </p:nvCxnSpPr>
                  <p:spPr>
                    <a:xfrm>
                      <a:off x="6612189" y="1850713"/>
                      <a:ext cx="0" cy="108568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7" name="橢圓 106"/>
                    <p:cNvSpPr/>
                    <p:nvPr/>
                  </p:nvSpPr>
                  <p:spPr>
                    <a:xfrm>
                      <a:off x="6589329" y="1234967"/>
                      <a:ext cx="45719" cy="45719"/>
                    </a:xfrm>
                    <a:prstGeom prst="ellips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cxnSp>
                  <p:nvCxnSpPr>
                    <p:cNvPr id="108" name="直線接點 107"/>
                    <p:cNvCxnSpPr/>
                    <p:nvPr/>
                  </p:nvCxnSpPr>
                  <p:spPr>
                    <a:xfrm>
                      <a:off x="5652120" y="1954201"/>
                      <a:ext cx="409317" cy="254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直線接點 109"/>
                    <p:cNvCxnSpPr/>
                    <p:nvPr/>
                  </p:nvCxnSpPr>
                  <p:spPr>
                    <a:xfrm>
                      <a:off x="6325718" y="1956741"/>
                      <a:ext cx="63111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直線接點 110"/>
                    <p:cNvCxnSpPr/>
                    <p:nvPr/>
                  </p:nvCxnSpPr>
                  <p:spPr>
                    <a:xfrm flipV="1">
                      <a:off x="5652120" y="1954201"/>
                      <a:ext cx="0" cy="185501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直線接點 112"/>
                    <p:cNvCxnSpPr/>
                    <p:nvPr/>
                  </p:nvCxnSpPr>
                  <p:spPr>
                    <a:xfrm>
                      <a:off x="5592434" y="2139702"/>
                      <a:ext cx="131694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直線接點 114"/>
                    <p:cNvCxnSpPr/>
                    <p:nvPr/>
                  </p:nvCxnSpPr>
                  <p:spPr>
                    <a:xfrm>
                      <a:off x="5622914" y="2168530"/>
                      <a:ext cx="65847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直線接點 116"/>
                    <p:cNvCxnSpPr/>
                    <p:nvPr/>
                  </p:nvCxnSpPr>
                  <p:spPr>
                    <a:xfrm>
                      <a:off x="5638057" y="2193930"/>
                      <a:ext cx="32924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9" name="群組 118"/>
                    <p:cNvGrpSpPr/>
                    <p:nvPr/>
                  </p:nvGrpSpPr>
                  <p:grpSpPr>
                    <a:xfrm rot="16200000">
                      <a:off x="5939369" y="1844028"/>
                      <a:ext cx="100428" cy="134305"/>
                      <a:chOff x="6559805" y="1419622"/>
                      <a:chExt cx="100428" cy="134305"/>
                    </a:xfrm>
                  </p:grpSpPr>
                  <p:cxnSp>
                    <p:nvCxnSpPr>
                      <p:cNvPr id="120" name="直線接點 119"/>
                      <p:cNvCxnSpPr/>
                      <p:nvPr/>
                    </p:nvCxnSpPr>
                    <p:spPr>
                      <a:xfrm>
                        <a:off x="6559805" y="1419622"/>
                        <a:ext cx="100427" cy="72008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1" name="直線接點 120"/>
                      <p:cNvCxnSpPr/>
                      <p:nvPr/>
                    </p:nvCxnSpPr>
                    <p:spPr>
                      <a:xfrm flipH="1">
                        <a:off x="6559805" y="1491630"/>
                        <a:ext cx="100428" cy="62297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2" name="群組 121"/>
                    <p:cNvGrpSpPr/>
                    <p:nvPr/>
                  </p:nvGrpSpPr>
                  <p:grpSpPr>
                    <a:xfrm rot="16200000">
                      <a:off x="6342657" y="1844028"/>
                      <a:ext cx="100428" cy="134305"/>
                      <a:chOff x="6559805" y="1419622"/>
                      <a:chExt cx="100428" cy="134305"/>
                    </a:xfrm>
                  </p:grpSpPr>
                  <p:cxnSp>
                    <p:nvCxnSpPr>
                      <p:cNvPr id="123" name="直線接點 122"/>
                      <p:cNvCxnSpPr/>
                      <p:nvPr/>
                    </p:nvCxnSpPr>
                    <p:spPr>
                      <a:xfrm>
                        <a:off x="6559805" y="1419622"/>
                        <a:ext cx="100427" cy="72008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4" name="直線接點 123"/>
                      <p:cNvCxnSpPr/>
                      <p:nvPr/>
                    </p:nvCxnSpPr>
                    <p:spPr>
                      <a:xfrm flipH="1">
                        <a:off x="6559805" y="1491630"/>
                        <a:ext cx="100428" cy="62297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headEnd type="none" w="med" len="med"/>
                        <a:tailEnd type="non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25" name="直線接點 124"/>
                    <p:cNvCxnSpPr/>
                    <p:nvPr/>
                  </p:nvCxnSpPr>
                  <p:spPr>
                    <a:xfrm>
                      <a:off x="5982920" y="1755316"/>
                      <a:ext cx="409317" cy="254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直線接點 125"/>
                    <p:cNvCxnSpPr/>
                    <p:nvPr/>
                  </p:nvCxnSpPr>
                  <p:spPr>
                    <a:xfrm flipV="1">
                      <a:off x="6187578" y="1569188"/>
                      <a:ext cx="0" cy="185501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7" name="橢圓 126"/>
                    <p:cNvSpPr/>
                    <p:nvPr/>
                  </p:nvSpPr>
                  <p:spPr>
                    <a:xfrm>
                      <a:off x="6589698" y="1933982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</p:grpSp>
            <p:cxnSp>
              <p:nvCxnSpPr>
                <p:cNvPr id="130" name="直線接點 129"/>
                <p:cNvCxnSpPr/>
                <p:nvPr/>
              </p:nvCxnSpPr>
              <p:spPr>
                <a:xfrm flipH="1">
                  <a:off x="4860032" y="1972626"/>
                  <a:ext cx="792088" cy="2320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直線接點 133"/>
                <p:cNvCxnSpPr/>
                <p:nvPr/>
              </p:nvCxnSpPr>
              <p:spPr>
                <a:xfrm flipH="1">
                  <a:off x="5071864" y="1637775"/>
                  <a:ext cx="792088" cy="2320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直線接點 135"/>
                <p:cNvCxnSpPr>
                  <a:stCxn id="27" idx="1"/>
                </p:cNvCxnSpPr>
                <p:nvPr/>
              </p:nvCxnSpPr>
              <p:spPr>
                <a:xfrm flipH="1">
                  <a:off x="2195736" y="1979757"/>
                  <a:ext cx="868288" cy="1731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文字方塊 138"/>
                <p:cNvSpPr txBox="1"/>
                <p:nvPr/>
              </p:nvSpPr>
              <p:spPr>
                <a:xfrm>
                  <a:off x="2183283" y="2003270"/>
                  <a:ext cx="10262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INA/OUT</a:t>
                  </a:r>
                  <a:endParaRPr lang="zh-TW" altLang="en-US" dirty="0"/>
                </a:p>
              </p:txBody>
            </p:sp>
            <p:sp>
              <p:nvSpPr>
                <p:cNvPr id="140" name="文字方塊 139"/>
                <p:cNvSpPr txBox="1"/>
                <p:nvPr/>
              </p:nvSpPr>
              <p:spPr>
                <a:xfrm>
                  <a:off x="3091971" y="2265200"/>
                  <a:ext cx="97597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LDA/STA</a:t>
                  </a:r>
                  <a:endParaRPr lang="zh-TW" altLang="en-US" dirty="0"/>
                </a:p>
              </p:txBody>
            </p:sp>
            <p:sp>
              <p:nvSpPr>
                <p:cNvPr id="141" name="文字方塊 140"/>
                <p:cNvSpPr txBox="1"/>
                <p:nvPr/>
              </p:nvSpPr>
              <p:spPr>
                <a:xfrm>
                  <a:off x="4063752" y="1212119"/>
                  <a:ext cx="4154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RF</a:t>
                  </a:r>
                  <a:endParaRPr lang="zh-TW" altLang="en-US" dirty="0"/>
                </a:p>
              </p:txBody>
            </p:sp>
          </p:grpSp>
          <p:sp>
            <p:nvSpPr>
              <p:cNvPr id="3" name="文字方塊 2"/>
              <p:cNvSpPr txBox="1"/>
              <p:nvPr/>
            </p:nvSpPr>
            <p:spPr>
              <a:xfrm>
                <a:off x="5796136" y="2618357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i="1" dirty="0" smtClean="0"/>
                  <a:t>0</a:t>
                </a:r>
                <a:endParaRPr lang="zh-TW" altLang="en-US" sz="1200" i="1" dirty="0"/>
              </a:p>
            </p:txBody>
          </p:sp>
          <p:sp>
            <p:nvSpPr>
              <p:cNvPr id="67" name="文字方塊 66"/>
              <p:cNvSpPr txBox="1"/>
              <p:nvPr/>
            </p:nvSpPr>
            <p:spPr>
              <a:xfrm>
                <a:off x="4337704" y="2618357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i="1" dirty="0" smtClean="0"/>
                  <a:t>11</a:t>
                </a:r>
                <a:endParaRPr lang="zh-TW" altLang="en-US" sz="1200" i="1" dirty="0"/>
              </a:p>
            </p:txBody>
          </p:sp>
          <p:sp>
            <p:nvSpPr>
              <p:cNvPr id="68" name="文字方塊 67"/>
              <p:cNvSpPr txBox="1"/>
              <p:nvPr/>
            </p:nvSpPr>
            <p:spPr>
              <a:xfrm>
                <a:off x="3897389" y="3210509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i="1" dirty="0" smtClean="0"/>
                  <a:t>0</a:t>
                </a:r>
                <a:endParaRPr lang="zh-TW" altLang="en-US" sz="1200" i="1" dirty="0"/>
              </a:p>
            </p:txBody>
          </p:sp>
          <p:sp>
            <p:nvSpPr>
              <p:cNvPr id="69" name="文字方塊 68"/>
              <p:cNvSpPr txBox="1"/>
              <p:nvPr/>
            </p:nvSpPr>
            <p:spPr>
              <a:xfrm>
                <a:off x="2438957" y="3210509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i="1" dirty="0"/>
                  <a:t>7</a:t>
                </a:r>
                <a:endParaRPr lang="zh-TW" altLang="en-US" sz="1200" i="1" dirty="0"/>
              </a:p>
            </p:txBody>
          </p:sp>
          <p:sp>
            <p:nvSpPr>
              <p:cNvPr id="70" name="文字方塊 69"/>
              <p:cNvSpPr txBox="1"/>
              <p:nvPr/>
            </p:nvSpPr>
            <p:spPr>
              <a:xfrm>
                <a:off x="6253002" y="1430655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i="1" dirty="0" smtClean="0"/>
                  <a:t>0</a:t>
                </a:r>
                <a:endParaRPr lang="zh-TW" altLang="en-US" sz="1200" i="1" dirty="0"/>
              </a:p>
            </p:txBody>
          </p:sp>
          <p:sp>
            <p:nvSpPr>
              <p:cNvPr id="71" name="文字方塊 70"/>
              <p:cNvSpPr txBox="1"/>
              <p:nvPr/>
            </p:nvSpPr>
            <p:spPr>
              <a:xfrm>
                <a:off x="5973227" y="2041204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200" i="1" dirty="0" smtClean="0"/>
                  <a:t>15</a:t>
                </a:r>
                <a:endParaRPr lang="zh-TW" altLang="en-US" sz="1200" i="1" dirty="0"/>
              </a:p>
            </p:txBody>
          </p:sp>
        </p:grpSp>
        <p:sp>
          <p:nvSpPr>
            <p:cNvPr id="8" name="文字方塊 7"/>
            <p:cNvSpPr txBox="1"/>
            <p:nvPr/>
          </p:nvSpPr>
          <p:spPr>
            <a:xfrm>
              <a:off x="3016174" y="1397974"/>
              <a:ext cx="785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Morse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1241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59890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Instruction Format and Instruction Set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9872" y="4890194"/>
            <a:ext cx="2133600" cy="273844"/>
          </a:xfrm>
        </p:spPr>
        <p:txBody>
          <a:bodyPr/>
          <a:lstStyle/>
          <a:p>
            <a:r>
              <a:rPr lang="en-US" altLang="zh-TW" dirty="0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grpSp>
        <p:nvGrpSpPr>
          <p:cNvPr id="47" name="群組 46"/>
          <p:cNvGrpSpPr/>
          <p:nvPr/>
        </p:nvGrpSpPr>
        <p:grpSpPr>
          <a:xfrm>
            <a:off x="402027" y="2833387"/>
            <a:ext cx="4385997" cy="275460"/>
            <a:chOff x="179512" y="3343513"/>
            <a:chExt cx="4385997" cy="275460"/>
          </a:xfrm>
        </p:grpSpPr>
        <p:grpSp>
          <p:nvGrpSpPr>
            <p:cNvPr id="32" name="群組 31"/>
            <p:cNvGrpSpPr/>
            <p:nvPr/>
          </p:nvGrpSpPr>
          <p:grpSpPr>
            <a:xfrm>
              <a:off x="179512" y="3343513"/>
              <a:ext cx="1512168" cy="216024"/>
              <a:chOff x="179512" y="3075806"/>
              <a:chExt cx="1512168" cy="216024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179512" y="3075806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C00000"/>
                    </a:solidFill>
                  </a:rPr>
                  <a:t>Code</a:t>
                </a:r>
                <a:endParaRPr lang="zh-TW" alt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83568" y="3075806"/>
                <a:ext cx="1008112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0000FF"/>
                    </a:solidFill>
                  </a:rPr>
                  <a:t>########</a:t>
                </a:r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0" name="文字方塊 29"/>
            <p:cNvSpPr txBox="1"/>
            <p:nvPr/>
          </p:nvSpPr>
          <p:spPr>
            <a:xfrm>
              <a:off x="3528046" y="3343513"/>
              <a:ext cx="1037463" cy="275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LDI	#</a:t>
              </a:r>
              <a:r>
                <a:rPr lang="en-US" altLang="zh-TW" sz="1400" dirty="0" err="1" smtClean="0"/>
                <a:t>Opd</a:t>
              </a:r>
              <a:endParaRPr lang="zh-TW" altLang="en-US" sz="1400" dirty="0"/>
            </a:p>
          </p:txBody>
        </p:sp>
      </p:grpSp>
      <p:grpSp>
        <p:nvGrpSpPr>
          <p:cNvPr id="48" name="群組 47"/>
          <p:cNvGrpSpPr/>
          <p:nvPr/>
        </p:nvGrpSpPr>
        <p:grpSpPr>
          <a:xfrm>
            <a:off x="395536" y="1720961"/>
            <a:ext cx="2730088" cy="1191095"/>
            <a:chOff x="173021" y="2231087"/>
            <a:chExt cx="2730088" cy="1191095"/>
          </a:xfrm>
        </p:grpSpPr>
        <p:grpSp>
          <p:nvGrpSpPr>
            <p:cNvPr id="17" name="群組 16"/>
            <p:cNvGrpSpPr/>
            <p:nvPr/>
          </p:nvGrpSpPr>
          <p:grpSpPr>
            <a:xfrm>
              <a:off x="173021" y="2231087"/>
              <a:ext cx="1512168" cy="216024"/>
              <a:chOff x="827584" y="2139702"/>
              <a:chExt cx="1512168" cy="216024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827584" y="2139702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/>
                  <a:t>0000</a:t>
                </a:r>
                <a:endParaRPr lang="zh-TW" altLang="en-US" dirty="0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1331640" y="2139702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C00000"/>
                    </a:solidFill>
                  </a:rPr>
                  <a:t>Code</a:t>
                </a:r>
                <a:endParaRPr lang="zh-TW" alt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835696" y="2139702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0000FF"/>
                    </a:solidFill>
                  </a:rPr>
                  <a:t>RRRR</a:t>
                </a:r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8" name="文字方塊 37"/>
            <p:cNvSpPr txBox="1"/>
            <p:nvPr/>
          </p:nvSpPr>
          <p:spPr>
            <a:xfrm>
              <a:off x="2123728" y="2231087"/>
              <a:ext cx="779381" cy="11910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NOT	</a:t>
              </a:r>
              <a:r>
                <a:rPr lang="en-US" altLang="zh-TW" sz="1400" dirty="0" err="1" smtClean="0"/>
                <a:t>Ri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RRC	</a:t>
              </a:r>
              <a:r>
                <a:rPr lang="en-US" altLang="zh-TW" sz="1400" dirty="0" err="1" smtClean="0"/>
                <a:t>Ri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RLC	</a:t>
              </a:r>
              <a:r>
                <a:rPr lang="en-US" altLang="zh-TW" sz="1400" dirty="0" err="1" smtClean="0"/>
                <a:t>Ri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INC	</a:t>
              </a:r>
              <a:r>
                <a:rPr lang="en-US" altLang="zh-TW" sz="1400" dirty="0" err="1" smtClean="0"/>
                <a:t>Ri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DEC	</a:t>
              </a:r>
              <a:r>
                <a:rPr lang="en-US" altLang="zh-TW" sz="1400" dirty="0" err="1" smtClean="0"/>
                <a:t>Ri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CLR	</a:t>
              </a:r>
              <a:r>
                <a:rPr lang="en-US" altLang="zh-TW" sz="1400" dirty="0" err="1" smtClean="0"/>
                <a:t>Ri</a:t>
              </a:r>
              <a:endParaRPr lang="zh-TW" altLang="en-US" sz="1400" dirty="0"/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402027" y="3861824"/>
            <a:ext cx="4385997" cy="1374222"/>
            <a:chOff x="179512" y="4797928"/>
            <a:chExt cx="4385997" cy="1374222"/>
          </a:xfrm>
        </p:grpSpPr>
        <p:grpSp>
          <p:nvGrpSpPr>
            <p:cNvPr id="25" name="群組 24"/>
            <p:cNvGrpSpPr/>
            <p:nvPr/>
          </p:nvGrpSpPr>
          <p:grpSpPr>
            <a:xfrm>
              <a:off x="179512" y="4797928"/>
              <a:ext cx="1512168" cy="216024"/>
              <a:chOff x="827584" y="2859782"/>
              <a:chExt cx="1512168" cy="216024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827584" y="2859782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C00000"/>
                    </a:solidFill>
                  </a:rPr>
                  <a:t>Code</a:t>
                </a:r>
                <a:endParaRPr lang="zh-TW" alt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331640" y="2859782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0000FF"/>
                    </a:solidFill>
                  </a:rPr>
                  <a:t>Rd</a:t>
                </a:r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1835696" y="2859782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err="1" smtClean="0">
                    <a:solidFill>
                      <a:srgbClr val="0000FF"/>
                    </a:solidFill>
                  </a:rPr>
                  <a:t>Rs</a:t>
                </a:r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9" name="文字方塊 28"/>
            <p:cNvSpPr txBox="1"/>
            <p:nvPr/>
          </p:nvSpPr>
          <p:spPr>
            <a:xfrm>
              <a:off x="2123728" y="4797928"/>
              <a:ext cx="1085554" cy="1374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AND </a:t>
              </a:r>
              <a:r>
                <a:rPr lang="en-US" altLang="zh-TW" sz="1400" dirty="0"/>
                <a:t>	Rd, </a:t>
              </a:r>
              <a:r>
                <a:rPr lang="en-US" altLang="zh-TW" sz="1400" dirty="0" err="1" smtClean="0"/>
                <a:t>Rs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LOR</a:t>
              </a:r>
              <a:r>
                <a:rPr lang="en-US" altLang="zh-TW" sz="1400" dirty="0"/>
                <a:t> 	Rd, </a:t>
              </a:r>
              <a:r>
                <a:rPr lang="en-US" altLang="zh-TW" sz="1400" dirty="0" err="1" smtClean="0"/>
                <a:t>Rs</a:t>
              </a:r>
              <a:endParaRPr lang="en-US" altLang="zh-TW" sz="1400" dirty="0" smtClean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ADD</a:t>
              </a:r>
              <a:r>
                <a:rPr lang="en-US" altLang="zh-TW" sz="1400" dirty="0"/>
                <a:t> 	Rd, </a:t>
              </a:r>
              <a:r>
                <a:rPr lang="en-US" altLang="zh-TW" sz="1400" dirty="0" err="1"/>
                <a:t>Rs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SUB</a:t>
              </a:r>
              <a:r>
                <a:rPr lang="en-US" altLang="zh-TW" sz="1400" dirty="0"/>
                <a:t> 	Rd, </a:t>
              </a:r>
              <a:r>
                <a:rPr lang="en-US" altLang="zh-TW" sz="1400" dirty="0" err="1" smtClean="0"/>
                <a:t>Rs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ADC</a:t>
              </a:r>
              <a:r>
                <a:rPr lang="en-US" altLang="zh-TW" sz="1400" dirty="0"/>
                <a:t> 	Rd, </a:t>
              </a:r>
              <a:r>
                <a:rPr lang="en-US" altLang="zh-TW" sz="1400" dirty="0" err="1" smtClean="0"/>
                <a:t>Rs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SBC</a:t>
              </a:r>
              <a:r>
                <a:rPr lang="en-US" altLang="zh-TW" sz="1400" dirty="0"/>
                <a:t> 	Rd, </a:t>
              </a:r>
              <a:r>
                <a:rPr lang="en-US" altLang="zh-TW" sz="1400" dirty="0" err="1"/>
                <a:t>Rs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XOR</a:t>
              </a:r>
              <a:r>
                <a:rPr lang="en-US" altLang="zh-TW" sz="1400" dirty="0"/>
                <a:t> 	Rd, </a:t>
              </a:r>
              <a:r>
                <a:rPr lang="en-US" altLang="zh-TW" sz="1400" dirty="0" err="1"/>
                <a:t>Rs</a:t>
              </a:r>
              <a:endParaRPr lang="zh-TW" altLang="en-US" sz="1400" dirty="0"/>
            </a:p>
          </p:txBody>
        </p:sp>
        <p:sp>
          <p:nvSpPr>
            <p:cNvPr id="41" name="文字方塊 40"/>
            <p:cNvSpPr txBox="1"/>
            <p:nvPr/>
          </p:nvSpPr>
          <p:spPr>
            <a:xfrm>
              <a:off x="3479955" y="4797928"/>
              <a:ext cx="1085554" cy="2770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MOV</a:t>
              </a:r>
              <a:r>
                <a:rPr lang="en-US" altLang="zh-TW" sz="1400" dirty="0"/>
                <a:t> 	Rd, </a:t>
              </a:r>
              <a:r>
                <a:rPr lang="en-US" altLang="zh-TW" sz="1400" dirty="0" err="1" smtClean="0"/>
                <a:t>Rs</a:t>
              </a:r>
              <a:endParaRPr lang="en-US" altLang="zh-TW" sz="1400" dirty="0" smtClean="0"/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402027" y="3115205"/>
            <a:ext cx="5688632" cy="824841"/>
            <a:chOff x="179512" y="3625331"/>
            <a:chExt cx="5688632" cy="824841"/>
          </a:xfrm>
        </p:grpSpPr>
        <p:grpSp>
          <p:nvGrpSpPr>
            <p:cNvPr id="33" name="群組 32"/>
            <p:cNvGrpSpPr/>
            <p:nvPr/>
          </p:nvGrpSpPr>
          <p:grpSpPr>
            <a:xfrm>
              <a:off x="179512" y="3625331"/>
              <a:ext cx="1512168" cy="216024"/>
              <a:chOff x="179512" y="3075806"/>
              <a:chExt cx="1512168" cy="216024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179512" y="3075806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C00000"/>
                    </a:solidFill>
                  </a:rPr>
                  <a:t>Code</a:t>
                </a:r>
                <a:endParaRPr lang="zh-TW" alt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683568" y="3075806"/>
                <a:ext cx="1008112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err="1" smtClean="0">
                    <a:solidFill>
                      <a:srgbClr val="0000FF"/>
                    </a:solidFill>
                  </a:rPr>
                  <a:t>aaaaaaaa</a:t>
                </a:r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6" name="文字方塊 35"/>
            <p:cNvSpPr txBox="1"/>
            <p:nvPr/>
          </p:nvSpPr>
          <p:spPr>
            <a:xfrm>
              <a:off x="4889991" y="3625331"/>
              <a:ext cx="978153" cy="824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JMP	</a:t>
              </a:r>
              <a:r>
                <a:rPr lang="en-US" altLang="zh-TW" sz="1400" dirty="0" err="1" smtClean="0"/>
                <a:t>addr</a:t>
              </a:r>
              <a:endParaRPr lang="en-US" altLang="zh-TW" sz="1400" dirty="0" smtClean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JNC	</a:t>
              </a:r>
              <a:r>
                <a:rPr lang="en-US" altLang="zh-TW" sz="1400" dirty="0" err="1" smtClean="0"/>
                <a:t>addr</a:t>
              </a:r>
              <a:endParaRPr lang="en-US" altLang="zh-TW" sz="1400" dirty="0" smtClean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JNZ	</a:t>
              </a:r>
              <a:r>
                <a:rPr lang="en-US" altLang="zh-TW" sz="1400" dirty="0" err="1" smtClean="0"/>
                <a:t>addr</a:t>
              </a:r>
              <a:endParaRPr lang="en-US" altLang="zh-TW" sz="1400" dirty="0" smtClean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CAL	</a:t>
              </a:r>
              <a:r>
                <a:rPr lang="en-US" altLang="zh-TW" sz="1400" dirty="0" err="1" smtClean="0"/>
                <a:t>addr</a:t>
              </a:r>
              <a:endParaRPr lang="zh-TW" altLang="en-US" sz="1400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3515348" y="3625331"/>
              <a:ext cx="978153" cy="458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LDA	</a:t>
              </a:r>
              <a:r>
                <a:rPr lang="en-US" altLang="zh-TW" sz="1400" dirty="0" err="1" smtClean="0"/>
                <a:t>addr</a:t>
              </a:r>
              <a:endParaRPr lang="en-US" altLang="zh-TW" sz="1400" dirty="0" smtClean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STA	</a:t>
              </a:r>
              <a:r>
                <a:rPr lang="en-US" altLang="zh-TW" sz="1400" dirty="0" err="1" smtClean="0"/>
                <a:t>addr</a:t>
              </a:r>
              <a:endParaRPr lang="en-US" altLang="zh-TW" sz="1400" dirty="0" smtClean="0"/>
            </a:p>
          </p:txBody>
        </p:sp>
      </p:grpSp>
      <p:grpSp>
        <p:nvGrpSpPr>
          <p:cNvPr id="49" name="群組 48"/>
          <p:cNvGrpSpPr/>
          <p:nvPr/>
        </p:nvGrpSpPr>
        <p:grpSpPr>
          <a:xfrm>
            <a:off x="402027" y="542362"/>
            <a:ext cx="8280920" cy="1231086"/>
            <a:chOff x="179512" y="1052488"/>
            <a:chExt cx="8280920" cy="1231086"/>
          </a:xfrm>
        </p:grpSpPr>
        <p:grpSp>
          <p:nvGrpSpPr>
            <p:cNvPr id="16" name="群組 15"/>
            <p:cNvGrpSpPr/>
            <p:nvPr/>
          </p:nvGrpSpPr>
          <p:grpSpPr>
            <a:xfrm>
              <a:off x="179512" y="1334418"/>
              <a:ext cx="1512168" cy="216024"/>
              <a:chOff x="827584" y="1442430"/>
              <a:chExt cx="1512168" cy="216024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827584" y="1442430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/>
                  <a:t>0000</a:t>
                </a:r>
                <a:endParaRPr lang="zh-TW" altLang="en-US" dirty="0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1331640" y="1442430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/>
                  <a:t>0000</a:t>
                </a:r>
                <a:endParaRPr lang="zh-TW" altLang="en-US" dirty="0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835696" y="1442430"/>
                <a:ext cx="504056" cy="216024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C00000"/>
                    </a:solidFill>
                  </a:rPr>
                  <a:t>Code</a:t>
                </a:r>
                <a:endParaRPr lang="zh-TW" altLang="en-US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9" name="矩形 18"/>
            <p:cNvSpPr/>
            <p:nvPr/>
          </p:nvSpPr>
          <p:spPr>
            <a:xfrm>
              <a:off x="2051720" y="1052488"/>
              <a:ext cx="1224136" cy="216024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ALU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3347864" y="1052488"/>
              <a:ext cx="1224136" cy="216024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Bus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4644008" y="1052488"/>
              <a:ext cx="1224136" cy="216024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Ctrl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940152" y="1052488"/>
              <a:ext cx="1224136" cy="216024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DIO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7236296" y="1052488"/>
              <a:ext cx="1224136" cy="216024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zh-TW" dirty="0" err="1" smtClean="0">
                  <a:solidFill>
                    <a:srgbClr val="0000FF"/>
                  </a:solidFill>
                </a:rPr>
                <a:t>Env</a:t>
              </a:r>
              <a:r>
                <a:rPr lang="en-US" altLang="zh-TW" dirty="0" smtClean="0">
                  <a:solidFill>
                    <a:srgbClr val="0000FF"/>
                  </a:solidFill>
                </a:rPr>
                <a:t>/sys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7589190" y="1275606"/>
              <a:ext cx="447238" cy="2770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HLT</a:t>
              </a:r>
              <a:endParaRPr lang="zh-TW" altLang="en-US" sz="1400" dirty="0"/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6298785" y="1275606"/>
              <a:ext cx="506870" cy="458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INA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OUT</a:t>
              </a:r>
              <a:endParaRPr lang="en-US" altLang="zh-TW" sz="1400" dirty="0"/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2123728" y="1275606"/>
              <a:ext cx="518347" cy="1007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NOP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CLC</a:t>
              </a:r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SEC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SWP</a:t>
              </a:r>
              <a:endParaRPr lang="en-US" altLang="zh-TW" sz="1400" dirty="0"/>
            </a:p>
            <a:p>
              <a:pPr>
                <a:lnSpc>
                  <a:spcPct val="85000"/>
                </a:lnSpc>
                <a:tabLst>
                  <a:tab pos="450850" algn="l"/>
                </a:tabLst>
              </a:pPr>
              <a:r>
                <a:rPr lang="en-US" altLang="zh-TW" sz="1400" dirty="0" smtClean="0"/>
                <a:t>RET</a:t>
              </a:r>
              <a:endParaRPr lang="en-US" altLang="zh-TW" sz="1400" dirty="0"/>
            </a:p>
          </p:txBody>
        </p:sp>
      </p:grpSp>
      <p:sp>
        <p:nvSpPr>
          <p:cNvPr id="50" name="文字方塊 49"/>
          <p:cNvSpPr txBox="1"/>
          <p:nvPr/>
        </p:nvSpPr>
        <p:spPr>
          <a:xfrm>
            <a:off x="330035" y="978282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Script MT Bold" pitchFamily="66" charset="0"/>
              </a:rPr>
              <a:t>implied mode</a:t>
            </a:r>
            <a:endParaRPr lang="zh-TW" altLang="en-US" dirty="0">
              <a:solidFill>
                <a:schemeClr val="accent2">
                  <a:lumMod val="75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330035" y="1872517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Script MT Bold" pitchFamily="66" charset="0"/>
              </a:rPr>
              <a:t>register mode</a:t>
            </a:r>
            <a:endParaRPr lang="zh-TW" altLang="en-US" dirty="0">
              <a:solidFill>
                <a:schemeClr val="accent2">
                  <a:lumMod val="75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330035" y="4023656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Script MT Bold" pitchFamily="66" charset="0"/>
              </a:rPr>
              <a:t>register mode</a:t>
            </a:r>
            <a:endParaRPr lang="zh-TW" altLang="en-US" dirty="0">
              <a:solidFill>
                <a:schemeClr val="accent2">
                  <a:lumMod val="75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330035" y="2513643"/>
            <a:ext cx="16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Script MT Bold" pitchFamily="66" charset="0"/>
              </a:rPr>
              <a:t>immediate mode</a:t>
            </a:r>
            <a:endParaRPr lang="zh-TW" altLang="en-US" dirty="0">
              <a:solidFill>
                <a:schemeClr val="accent2">
                  <a:lumMod val="75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330035" y="3282538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Script MT Bold" pitchFamily="66" charset="0"/>
              </a:rPr>
              <a:t>direct  mode</a:t>
            </a:r>
            <a:endParaRPr lang="zh-TW" altLang="en-US" dirty="0">
              <a:solidFill>
                <a:schemeClr val="accent2">
                  <a:lumMod val="75000"/>
                </a:schemeClr>
              </a:solidFill>
              <a:latin typeface="Script MT Bold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3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Memory Management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Instruction &amp; Data share the same RAM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043608" y="1635646"/>
            <a:ext cx="2592288" cy="309634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MU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971600" y="1347614"/>
            <a:ext cx="26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1600" dirty="0" smtClean="0"/>
              <a:t>11 10  9  8  7  6  5  4  3  2  1  0</a:t>
            </a:r>
            <a:endParaRPr lang="zh-TW" altLang="en-US" sz="16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627000" y="164275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00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27000" y="183653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01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27000" y="20211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02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27000" y="435833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FF</a:t>
            </a:r>
            <a:endParaRPr lang="zh-TW" altLang="en-US" dirty="0"/>
          </a:p>
        </p:txBody>
      </p:sp>
      <p:sp>
        <p:nvSpPr>
          <p:cNvPr id="12" name="向下箭號 11"/>
          <p:cNvSpPr/>
          <p:nvPr/>
        </p:nvSpPr>
        <p:spPr>
          <a:xfrm>
            <a:off x="1135040" y="1674863"/>
            <a:ext cx="484632" cy="978408"/>
          </a:xfrm>
          <a:prstGeom prst="downArrow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1619672" y="1836533"/>
            <a:ext cx="1737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Instruction Code</a:t>
            </a:r>
            <a:endParaRPr lang="zh-TW" altLang="en-US" dirty="0"/>
          </a:p>
        </p:txBody>
      </p:sp>
      <p:sp>
        <p:nvSpPr>
          <p:cNvPr id="14" name="向下箭號 13"/>
          <p:cNvSpPr/>
          <p:nvPr/>
        </p:nvSpPr>
        <p:spPr>
          <a:xfrm flipV="1">
            <a:off x="1135040" y="3725203"/>
            <a:ext cx="484632" cy="978408"/>
          </a:xfrm>
          <a:prstGeom prst="downArrow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1619672" y="4147960"/>
            <a:ext cx="115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Data Code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3779912" y="4147960"/>
            <a:ext cx="3119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TW" dirty="0" smtClean="0"/>
              <a:t>Declared a byte: </a:t>
            </a:r>
          </a:p>
          <a:p>
            <a:r>
              <a:rPr lang="en-US" altLang="zh-TW" b="1" dirty="0">
                <a:solidFill>
                  <a:srgbClr val="0000FF"/>
                </a:solidFill>
              </a:rPr>
              <a:t> </a:t>
            </a:r>
            <a:r>
              <a:rPr lang="en-US" altLang="zh-TW" b="1" dirty="0" smtClean="0">
                <a:solidFill>
                  <a:srgbClr val="0000FF"/>
                </a:solidFill>
              </a:rPr>
              <a:t>     Label     DB      (initial value)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779912" y="1576326"/>
            <a:ext cx="1909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TW" dirty="0" smtClean="0"/>
              <a:t>PC is reset to 0 </a:t>
            </a:r>
          </a:p>
        </p:txBody>
      </p:sp>
    </p:spTree>
    <p:extLst>
      <p:ext uri="{BB962C8B-B14F-4D97-AF65-F5344CB8AC3E}">
        <p14:creationId xmlns:p14="http://schemas.microsoft.com/office/powerpoint/2010/main" val="1392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Structural Synthesis: Efficient but Glue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8643"/>
            <a:ext cx="6808738" cy="425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3113552" y="3039802"/>
            <a:ext cx="1856197" cy="1692188"/>
          </a:xfrm>
          <a:prstGeom prst="roundRect">
            <a:avLst/>
          </a:prstGeom>
          <a:solidFill>
            <a:srgbClr val="FFFFCC">
              <a:alpha val="10196"/>
            </a:srgbClr>
          </a:solidFill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2423386" y="4774168"/>
            <a:ext cx="3236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of MUX is decoded first.</a:t>
            </a:r>
            <a:endParaRPr lang="zh-TW" alt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141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圓角矩形 80"/>
          <p:cNvSpPr/>
          <p:nvPr/>
        </p:nvSpPr>
        <p:spPr>
          <a:xfrm>
            <a:off x="4499992" y="1452723"/>
            <a:ext cx="4464496" cy="1027585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圓角矩形 78"/>
          <p:cNvSpPr/>
          <p:nvPr/>
        </p:nvSpPr>
        <p:spPr>
          <a:xfrm>
            <a:off x="4499992" y="2538978"/>
            <a:ext cx="4436222" cy="1756972"/>
          </a:xfrm>
          <a:prstGeom prst="roundRect">
            <a:avLst/>
          </a:prstGeom>
          <a:solidFill>
            <a:srgbClr val="FF66FF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Behavioral Style Synthesis: Simple but Inefficient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732240" y="4869656"/>
            <a:ext cx="2133600" cy="273844"/>
          </a:xfrm>
        </p:spPr>
        <p:txBody>
          <a:bodyPr/>
          <a:lstStyle/>
          <a:p>
            <a:fld id="{6F5D63F9-F106-44FC-A7FE-5DC7A001BBEC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79512" y="1131590"/>
            <a:ext cx="542328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always@(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case(PS)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case(OP1)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case(OP2)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    case(OP3)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        code1: A = A + R1;</a:t>
            </a:r>
          </a:p>
          <a:p>
            <a:r>
              <a:rPr lang="zh-TW" alt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zh-TW" altLang="en-US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code2: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        code3: A = A &lt;&lt; 1;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        code4: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zh-TW" alt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4" name="群組 33"/>
          <p:cNvGrpSpPr/>
          <p:nvPr/>
        </p:nvGrpSpPr>
        <p:grpSpPr>
          <a:xfrm>
            <a:off x="4860032" y="4371950"/>
            <a:ext cx="3888432" cy="190475"/>
            <a:chOff x="4860032" y="4371950"/>
            <a:chExt cx="3888432" cy="190475"/>
          </a:xfrm>
        </p:grpSpPr>
        <p:grpSp>
          <p:nvGrpSpPr>
            <p:cNvPr id="18" name="群組 17"/>
            <p:cNvGrpSpPr/>
            <p:nvPr/>
          </p:nvGrpSpPr>
          <p:grpSpPr>
            <a:xfrm>
              <a:off x="4860032" y="4371950"/>
              <a:ext cx="648072" cy="190475"/>
              <a:chOff x="4459762" y="4371950"/>
              <a:chExt cx="648072" cy="190475"/>
            </a:xfrm>
          </p:grpSpPr>
          <p:sp>
            <p:nvSpPr>
              <p:cNvPr id="8" name="圓角化單一角落矩形 7"/>
              <p:cNvSpPr/>
              <p:nvPr/>
            </p:nvSpPr>
            <p:spPr>
              <a:xfrm>
                <a:off x="4459762" y="4371950"/>
                <a:ext cx="648072" cy="190475"/>
              </a:xfrm>
              <a:prstGeom prst="round1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等腰三角形 16"/>
              <p:cNvSpPr/>
              <p:nvPr/>
            </p:nvSpPr>
            <p:spPr>
              <a:xfrm rot="5400000">
                <a:off x="4432958" y="4424071"/>
                <a:ext cx="145160" cy="91551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2" name="群組 21"/>
            <p:cNvGrpSpPr/>
            <p:nvPr/>
          </p:nvGrpSpPr>
          <p:grpSpPr>
            <a:xfrm>
              <a:off x="5940152" y="4371950"/>
              <a:ext cx="648072" cy="190475"/>
              <a:chOff x="4459762" y="4371950"/>
              <a:chExt cx="648072" cy="190475"/>
            </a:xfrm>
          </p:grpSpPr>
          <p:sp>
            <p:nvSpPr>
              <p:cNvPr id="23" name="圓角化單一角落矩形 22"/>
              <p:cNvSpPr/>
              <p:nvPr/>
            </p:nvSpPr>
            <p:spPr>
              <a:xfrm>
                <a:off x="4459762" y="4371950"/>
                <a:ext cx="648072" cy="190475"/>
              </a:xfrm>
              <a:prstGeom prst="round1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0000FF"/>
                    </a:solidFill>
                  </a:rPr>
                  <a:t>A</a:t>
                </a:r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5400000">
                <a:off x="4432958" y="4424071"/>
                <a:ext cx="145160" cy="91551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25" name="群組 24"/>
            <p:cNvGrpSpPr/>
            <p:nvPr/>
          </p:nvGrpSpPr>
          <p:grpSpPr>
            <a:xfrm>
              <a:off x="7092280" y="4371950"/>
              <a:ext cx="648072" cy="190475"/>
              <a:chOff x="4459762" y="4371950"/>
              <a:chExt cx="648072" cy="190475"/>
            </a:xfrm>
          </p:grpSpPr>
          <p:sp>
            <p:nvSpPr>
              <p:cNvPr id="26" name="圓角化單一角落矩形 25"/>
              <p:cNvSpPr/>
              <p:nvPr/>
            </p:nvSpPr>
            <p:spPr>
              <a:xfrm>
                <a:off x="4459762" y="4371950"/>
                <a:ext cx="648072" cy="190475"/>
              </a:xfrm>
              <a:prstGeom prst="round1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等腰三角形 26"/>
              <p:cNvSpPr/>
              <p:nvPr/>
            </p:nvSpPr>
            <p:spPr>
              <a:xfrm rot="5400000">
                <a:off x="4432958" y="4424071"/>
                <a:ext cx="145160" cy="91551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31" name="群組 30"/>
            <p:cNvGrpSpPr/>
            <p:nvPr/>
          </p:nvGrpSpPr>
          <p:grpSpPr>
            <a:xfrm>
              <a:off x="8100392" y="4371950"/>
              <a:ext cx="648072" cy="190475"/>
              <a:chOff x="4459762" y="4371950"/>
              <a:chExt cx="648072" cy="190475"/>
            </a:xfrm>
          </p:grpSpPr>
          <p:sp>
            <p:nvSpPr>
              <p:cNvPr id="32" name="圓角化單一角落矩形 31"/>
              <p:cNvSpPr/>
              <p:nvPr/>
            </p:nvSpPr>
            <p:spPr>
              <a:xfrm>
                <a:off x="4459762" y="4371950"/>
                <a:ext cx="648072" cy="190475"/>
              </a:xfrm>
              <a:prstGeom prst="round1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3" name="等腰三角形 32"/>
              <p:cNvSpPr/>
              <p:nvPr/>
            </p:nvSpPr>
            <p:spPr>
              <a:xfrm rot="5400000">
                <a:off x="4432958" y="4424071"/>
                <a:ext cx="145160" cy="91551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35" name="群組 34"/>
          <p:cNvGrpSpPr/>
          <p:nvPr/>
        </p:nvGrpSpPr>
        <p:grpSpPr>
          <a:xfrm>
            <a:off x="4860032" y="1203598"/>
            <a:ext cx="3888432" cy="190475"/>
            <a:chOff x="4860032" y="4371950"/>
            <a:chExt cx="3888432" cy="190475"/>
          </a:xfrm>
        </p:grpSpPr>
        <p:grpSp>
          <p:nvGrpSpPr>
            <p:cNvPr id="36" name="群組 35"/>
            <p:cNvGrpSpPr/>
            <p:nvPr/>
          </p:nvGrpSpPr>
          <p:grpSpPr>
            <a:xfrm>
              <a:off x="4860032" y="4371950"/>
              <a:ext cx="648072" cy="190475"/>
              <a:chOff x="4459762" y="4371950"/>
              <a:chExt cx="648072" cy="190475"/>
            </a:xfrm>
          </p:grpSpPr>
          <p:sp>
            <p:nvSpPr>
              <p:cNvPr id="46" name="圓角化單一角落矩形 45"/>
              <p:cNvSpPr/>
              <p:nvPr/>
            </p:nvSpPr>
            <p:spPr>
              <a:xfrm>
                <a:off x="4459762" y="4371950"/>
                <a:ext cx="648072" cy="190475"/>
              </a:xfrm>
              <a:prstGeom prst="round1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等腰三角形 46"/>
              <p:cNvSpPr/>
              <p:nvPr/>
            </p:nvSpPr>
            <p:spPr>
              <a:xfrm rot="5400000">
                <a:off x="4432958" y="4424071"/>
                <a:ext cx="145160" cy="91551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37" name="群組 36"/>
            <p:cNvGrpSpPr/>
            <p:nvPr/>
          </p:nvGrpSpPr>
          <p:grpSpPr>
            <a:xfrm>
              <a:off x="5940152" y="4371950"/>
              <a:ext cx="648072" cy="190475"/>
              <a:chOff x="4459762" y="4371950"/>
              <a:chExt cx="648072" cy="190475"/>
            </a:xfrm>
          </p:grpSpPr>
          <p:sp>
            <p:nvSpPr>
              <p:cNvPr id="44" name="圓角化單一角落矩形 43"/>
              <p:cNvSpPr/>
              <p:nvPr/>
            </p:nvSpPr>
            <p:spPr>
              <a:xfrm>
                <a:off x="4459762" y="4371950"/>
                <a:ext cx="648072" cy="190475"/>
              </a:xfrm>
              <a:prstGeom prst="round1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0000FF"/>
                    </a:solidFill>
                  </a:rPr>
                  <a:t>A</a:t>
                </a:r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45" name="等腰三角形 44"/>
              <p:cNvSpPr/>
              <p:nvPr/>
            </p:nvSpPr>
            <p:spPr>
              <a:xfrm rot="5400000">
                <a:off x="4432958" y="4424071"/>
                <a:ext cx="145160" cy="91551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38" name="群組 37"/>
            <p:cNvGrpSpPr/>
            <p:nvPr/>
          </p:nvGrpSpPr>
          <p:grpSpPr>
            <a:xfrm>
              <a:off x="7092280" y="4371950"/>
              <a:ext cx="648072" cy="190475"/>
              <a:chOff x="4459762" y="4371950"/>
              <a:chExt cx="648072" cy="190475"/>
            </a:xfrm>
          </p:grpSpPr>
          <p:sp>
            <p:nvSpPr>
              <p:cNvPr id="42" name="圓角化單一角落矩形 41"/>
              <p:cNvSpPr/>
              <p:nvPr/>
            </p:nvSpPr>
            <p:spPr>
              <a:xfrm>
                <a:off x="4459762" y="4371950"/>
                <a:ext cx="648072" cy="190475"/>
              </a:xfrm>
              <a:prstGeom prst="round1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3" name="等腰三角形 42"/>
              <p:cNvSpPr/>
              <p:nvPr/>
            </p:nvSpPr>
            <p:spPr>
              <a:xfrm rot="5400000">
                <a:off x="4432958" y="4424071"/>
                <a:ext cx="145160" cy="91551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39" name="群組 38"/>
            <p:cNvGrpSpPr/>
            <p:nvPr/>
          </p:nvGrpSpPr>
          <p:grpSpPr>
            <a:xfrm>
              <a:off x="8100392" y="4371950"/>
              <a:ext cx="648072" cy="190475"/>
              <a:chOff x="4459762" y="4371950"/>
              <a:chExt cx="648072" cy="190475"/>
            </a:xfrm>
          </p:grpSpPr>
          <p:sp>
            <p:nvSpPr>
              <p:cNvPr id="40" name="圓角化單一角落矩形 39"/>
              <p:cNvSpPr/>
              <p:nvPr/>
            </p:nvSpPr>
            <p:spPr>
              <a:xfrm>
                <a:off x="4459762" y="4371950"/>
                <a:ext cx="648072" cy="190475"/>
              </a:xfrm>
              <a:prstGeom prst="round1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1" name="等腰三角形 40"/>
              <p:cNvSpPr/>
              <p:nvPr/>
            </p:nvSpPr>
            <p:spPr>
              <a:xfrm rot="5400000">
                <a:off x="4432958" y="4424071"/>
                <a:ext cx="145160" cy="91551"/>
              </a:xfrm>
              <a:prstGeom prst="triangl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48" name="文字方塊 47"/>
          <p:cNvSpPr txBox="1"/>
          <p:nvPr/>
        </p:nvSpPr>
        <p:spPr>
          <a:xfrm>
            <a:off x="3072034" y="1144946"/>
            <a:ext cx="1752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i="1" dirty="0" smtClean="0">
                <a:solidFill>
                  <a:schemeClr val="accent2">
                    <a:lumMod val="75000"/>
                  </a:schemeClr>
                </a:solidFill>
              </a:rPr>
              <a:t>instruction cycle = t-1</a:t>
            </a:r>
            <a:endParaRPr lang="zh-TW" altLang="en-US" sz="1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3072034" y="4313298"/>
            <a:ext cx="1647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i="1" dirty="0" smtClean="0">
                <a:solidFill>
                  <a:schemeClr val="accent2">
                    <a:lumMod val="75000"/>
                  </a:schemeClr>
                </a:solidFill>
              </a:rPr>
              <a:t>instruction cycle = t</a:t>
            </a:r>
            <a:endParaRPr lang="zh-TW" altLang="en-US" sz="1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0" name="梯形 49"/>
          <p:cNvSpPr/>
          <p:nvPr/>
        </p:nvSpPr>
        <p:spPr>
          <a:xfrm rot="10800000">
            <a:off x="5925280" y="4011910"/>
            <a:ext cx="612068" cy="208040"/>
          </a:xfrm>
          <a:prstGeom prst="trapezoid">
            <a:avLst>
              <a:gd name="adj" fmla="val 5765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51" name="梯形 50"/>
          <p:cNvSpPr/>
          <p:nvPr/>
        </p:nvSpPr>
        <p:spPr>
          <a:xfrm rot="10800000">
            <a:off x="6156176" y="3579862"/>
            <a:ext cx="612068" cy="208040"/>
          </a:xfrm>
          <a:prstGeom prst="trapezoid">
            <a:avLst>
              <a:gd name="adj" fmla="val 5765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梯形 51"/>
          <p:cNvSpPr/>
          <p:nvPr/>
        </p:nvSpPr>
        <p:spPr>
          <a:xfrm rot="10800000">
            <a:off x="5796136" y="3147814"/>
            <a:ext cx="612068" cy="208040"/>
          </a:xfrm>
          <a:prstGeom prst="trapezoid">
            <a:avLst>
              <a:gd name="adj" fmla="val 5765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梯形 52"/>
          <p:cNvSpPr/>
          <p:nvPr/>
        </p:nvSpPr>
        <p:spPr>
          <a:xfrm rot="10800000">
            <a:off x="6282190" y="2770209"/>
            <a:ext cx="612068" cy="208040"/>
          </a:xfrm>
          <a:prstGeom prst="trapezoid">
            <a:avLst>
              <a:gd name="adj" fmla="val 5765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梯形 53"/>
          <p:cNvSpPr/>
          <p:nvPr/>
        </p:nvSpPr>
        <p:spPr>
          <a:xfrm rot="10800000">
            <a:off x="5348628" y="1851670"/>
            <a:ext cx="1023572" cy="352056"/>
          </a:xfrm>
          <a:custGeom>
            <a:avLst/>
            <a:gdLst/>
            <a:ahLst/>
            <a:cxnLst/>
            <a:rect l="l" t="t" r="r" b="b"/>
            <a:pathLst>
              <a:path w="1023572" h="352056">
                <a:moveTo>
                  <a:pt x="1023572" y="352056"/>
                </a:moveTo>
                <a:lnTo>
                  <a:pt x="582727" y="352056"/>
                </a:lnTo>
                <a:lnTo>
                  <a:pt x="511786" y="229744"/>
                </a:lnTo>
                <a:lnTo>
                  <a:pt x="440845" y="352056"/>
                </a:lnTo>
                <a:lnTo>
                  <a:pt x="0" y="352056"/>
                </a:lnTo>
                <a:lnTo>
                  <a:pt x="202967" y="0"/>
                </a:lnTo>
                <a:lnTo>
                  <a:pt x="820605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rgbClr val="0000FF"/>
                </a:solidFill>
              </a:rPr>
              <a:t>+</a:t>
            </a:r>
            <a:endParaRPr lang="zh-TW" altLang="en-US" sz="2400" b="1" dirty="0">
              <a:solidFill>
                <a:srgbClr val="0000FF"/>
              </a:solidFill>
            </a:endParaRPr>
          </a:p>
        </p:txBody>
      </p:sp>
      <p:sp>
        <p:nvSpPr>
          <p:cNvPr id="56" name="梯形 53"/>
          <p:cNvSpPr/>
          <p:nvPr/>
        </p:nvSpPr>
        <p:spPr>
          <a:xfrm rot="10800000">
            <a:off x="7912642" y="1603634"/>
            <a:ext cx="1023572" cy="352056"/>
          </a:xfrm>
          <a:custGeom>
            <a:avLst/>
            <a:gdLst/>
            <a:ahLst/>
            <a:cxnLst/>
            <a:rect l="l" t="t" r="r" b="b"/>
            <a:pathLst>
              <a:path w="1023572" h="352056">
                <a:moveTo>
                  <a:pt x="1023572" y="352056"/>
                </a:moveTo>
                <a:lnTo>
                  <a:pt x="582727" y="352056"/>
                </a:lnTo>
                <a:lnTo>
                  <a:pt x="511786" y="229744"/>
                </a:lnTo>
                <a:lnTo>
                  <a:pt x="440845" y="352056"/>
                </a:lnTo>
                <a:lnTo>
                  <a:pt x="0" y="352056"/>
                </a:lnTo>
                <a:lnTo>
                  <a:pt x="202967" y="0"/>
                </a:lnTo>
                <a:lnTo>
                  <a:pt x="820605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rgbClr val="0000FF"/>
                </a:solidFill>
              </a:rPr>
              <a:t>*</a:t>
            </a:r>
            <a:endParaRPr lang="zh-TW" altLang="en-US" sz="2400" b="1" dirty="0">
              <a:solidFill>
                <a:srgbClr val="0000FF"/>
              </a:solidFill>
            </a:endParaRPr>
          </a:p>
        </p:txBody>
      </p:sp>
      <p:sp>
        <p:nvSpPr>
          <p:cNvPr id="57" name="梯形 53"/>
          <p:cNvSpPr/>
          <p:nvPr/>
        </p:nvSpPr>
        <p:spPr>
          <a:xfrm rot="10800000">
            <a:off x="7122596" y="1838352"/>
            <a:ext cx="1023572" cy="352056"/>
          </a:xfrm>
          <a:custGeom>
            <a:avLst/>
            <a:gdLst/>
            <a:ahLst/>
            <a:cxnLst/>
            <a:rect l="l" t="t" r="r" b="b"/>
            <a:pathLst>
              <a:path w="1023572" h="352056">
                <a:moveTo>
                  <a:pt x="1023572" y="352056"/>
                </a:moveTo>
                <a:lnTo>
                  <a:pt x="582727" y="352056"/>
                </a:lnTo>
                <a:lnTo>
                  <a:pt x="511786" y="229744"/>
                </a:lnTo>
                <a:lnTo>
                  <a:pt x="440845" y="352056"/>
                </a:lnTo>
                <a:lnTo>
                  <a:pt x="0" y="352056"/>
                </a:lnTo>
                <a:lnTo>
                  <a:pt x="202967" y="0"/>
                </a:lnTo>
                <a:lnTo>
                  <a:pt x="820605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rgbClr val="0000FF"/>
                </a:solidFill>
              </a:rPr>
              <a:t>*</a:t>
            </a:r>
            <a:endParaRPr lang="zh-TW" altLang="en-US" sz="2400" b="1" dirty="0">
              <a:solidFill>
                <a:srgbClr val="0000FF"/>
              </a:solidFill>
            </a:endParaRPr>
          </a:p>
        </p:txBody>
      </p:sp>
      <p:sp>
        <p:nvSpPr>
          <p:cNvPr id="58" name="梯形 53"/>
          <p:cNvSpPr/>
          <p:nvPr/>
        </p:nvSpPr>
        <p:spPr>
          <a:xfrm rot="10800000">
            <a:off x="6509876" y="1623867"/>
            <a:ext cx="1023572" cy="352056"/>
          </a:xfrm>
          <a:custGeom>
            <a:avLst/>
            <a:gdLst/>
            <a:ahLst/>
            <a:cxnLst/>
            <a:rect l="l" t="t" r="r" b="b"/>
            <a:pathLst>
              <a:path w="1023572" h="352056">
                <a:moveTo>
                  <a:pt x="1023572" y="352056"/>
                </a:moveTo>
                <a:lnTo>
                  <a:pt x="582727" y="352056"/>
                </a:lnTo>
                <a:lnTo>
                  <a:pt x="511786" y="229744"/>
                </a:lnTo>
                <a:lnTo>
                  <a:pt x="440845" y="352056"/>
                </a:lnTo>
                <a:lnTo>
                  <a:pt x="0" y="352056"/>
                </a:lnTo>
                <a:lnTo>
                  <a:pt x="202967" y="0"/>
                </a:lnTo>
                <a:lnTo>
                  <a:pt x="820605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rgbClr val="0000FF"/>
                </a:solidFill>
              </a:rPr>
              <a:t>*</a:t>
            </a:r>
            <a:endParaRPr lang="zh-TW" altLang="en-US" sz="2400" b="1" dirty="0">
              <a:solidFill>
                <a:srgbClr val="0000FF"/>
              </a:solidFill>
            </a:endParaRPr>
          </a:p>
        </p:txBody>
      </p:sp>
      <p:sp>
        <p:nvSpPr>
          <p:cNvPr id="59" name="梯形 53"/>
          <p:cNvSpPr/>
          <p:nvPr/>
        </p:nvSpPr>
        <p:spPr>
          <a:xfrm rot="10800000">
            <a:off x="5868144" y="1955691"/>
            <a:ext cx="1023572" cy="352056"/>
          </a:xfrm>
          <a:custGeom>
            <a:avLst/>
            <a:gdLst/>
            <a:ahLst/>
            <a:cxnLst/>
            <a:rect l="l" t="t" r="r" b="b"/>
            <a:pathLst>
              <a:path w="1023572" h="352056">
                <a:moveTo>
                  <a:pt x="1023572" y="352056"/>
                </a:moveTo>
                <a:lnTo>
                  <a:pt x="582727" y="352056"/>
                </a:lnTo>
                <a:lnTo>
                  <a:pt x="511786" y="229744"/>
                </a:lnTo>
                <a:lnTo>
                  <a:pt x="440845" y="352056"/>
                </a:lnTo>
                <a:lnTo>
                  <a:pt x="0" y="352056"/>
                </a:lnTo>
                <a:lnTo>
                  <a:pt x="202967" y="0"/>
                </a:lnTo>
                <a:lnTo>
                  <a:pt x="820605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rgbClr val="0000FF"/>
                </a:solidFill>
              </a:rPr>
              <a:t>*</a:t>
            </a:r>
            <a:endParaRPr lang="zh-TW" altLang="en-US" sz="2400" b="1" dirty="0">
              <a:solidFill>
                <a:srgbClr val="0000FF"/>
              </a:solidFill>
            </a:endParaRPr>
          </a:p>
        </p:txBody>
      </p:sp>
      <p:sp>
        <p:nvSpPr>
          <p:cNvPr id="60" name="梯形 53"/>
          <p:cNvSpPr/>
          <p:nvPr/>
        </p:nvSpPr>
        <p:spPr>
          <a:xfrm rot="10800000">
            <a:off x="4707739" y="1628448"/>
            <a:ext cx="1023572" cy="352056"/>
          </a:xfrm>
          <a:custGeom>
            <a:avLst/>
            <a:gdLst/>
            <a:ahLst/>
            <a:cxnLst/>
            <a:rect l="l" t="t" r="r" b="b"/>
            <a:pathLst>
              <a:path w="1023572" h="352056">
                <a:moveTo>
                  <a:pt x="1023572" y="352056"/>
                </a:moveTo>
                <a:lnTo>
                  <a:pt x="582727" y="352056"/>
                </a:lnTo>
                <a:lnTo>
                  <a:pt x="511786" y="229744"/>
                </a:lnTo>
                <a:lnTo>
                  <a:pt x="440845" y="352056"/>
                </a:lnTo>
                <a:lnTo>
                  <a:pt x="0" y="352056"/>
                </a:lnTo>
                <a:lnTo>
                  <a:pt x="202967" y="0"/>
                </a:lnTo>
                <a:lnTo>
                  <a:pt x="820605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rgbClr val="0000FF"/>
                </a:solidFill>
              </a:rPr>
              <a:t>+</a:t>
            </a:r>
            <a:endParaRPr lang="zh-TW" altLang="en-US" sz="2400" b="1" dirty="0">
              <a:solidFill>
                <a:srgbClr val="0000FF"/>
              </a:solidFill>
            </a:endParaRPr>
          </a:p>
        </p:txBody>
      </p:sp>
      <p:cxnSp>
        <p:nvCxnSpPr>
          <p:cNvPr id="62" name="直線單箭頭接點 61"/>
          <p:cNvCxnSpPr/>
          <p:nvPr/>
        </p:nvCxnSpPr>
        <p:spPr>
          <a:xfrm>
            <a:off x="6408204" y="2307747"/>
            <a:ext cx="0" cy="462462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/>
          <p:cNvCxnSpPr/>
          <p:nvPr/>
        </p:nvCxnSpPr>
        <p:spPr>
          <a:xfrm flipH="1">
            <a:off x="6763456" y="2190408"/>
            <a:ext cx="870926" cy="579801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/>
          <p:nvPr/>
        </p:nvCxnSpPr>
        <p:spPr>
          <a:xfrm flipH="1">
            <a:off x="6264188" y="2969099"/>
            <a:ext cx="329772" cy="178715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字方塊 67"/>
          <p:cNvSpPr txBox="1"/>
          <p:nvPr/>
        </p:nvSpPr>
        <p:spPr>
          <a:xfrm>
            <a:off x="5839027" y="3082839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0      1</a:t>
            </a:r>
            <a:endParaRPr lang="zh-TW" altLang="en-US" sz="1200" dirty="0"/>
          </a:p>
        </p:txBody>
      </p:sp>
      <p:sp>
        <p:nvSpPr>
          <p:cNvPr id="69" name="文字方塊 68"/>
          <p:cNvSpPr txBox="1"/>
          <p:nvPr/>
        </p:nvSpPr>
        <p:spPr>
          <a:xfrm>
            <a:off x="6185531" y="3510903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0      1</a:t>
            </a:r>
            <a:endParaRPr lang="zh-TW" altLang="en-US" sz="1200" dirty="0"/>
          </a:p>
        </p:txBody>
      </p:sp>
      <p:cxnSp>
        <p:nvCxnSpPr>
          <p:cNvPr id="71" name="直線單箭頭接點 70"/>
          <p:cNvCxnSpPr>
            <a:stCxn id="52" idx="0"/>
          </p:cNvCxnSpPr>
          <p:nvPr/>
        </p:nvCxnSpPr>
        <p:spPr>
          <a:xfrm>
            <a:off x="6102170" y="3355854"/>
            <a:ext cx="491790" cy="224008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>
            <a:stCxn id="51" idx="0"/>
          </p:cNvCxnSpPr>
          <p:nvPr/>
        </p:nvCxnSpPr>
        <p:spPr>
          <a:xfrm flipH="1">
            <a:off x="6408204" y="3787902"/>
            <a:ext cx="54006" cy="224008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文字方塊 73"/>
          <p:cNvSpPr txBox="1"/>
          <p:nvPr/>
        </p:nvSpPr>
        <p:spPr>
          <a:xfrm>
            <a:off x="5956519" y="3932657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0      1</a:t>
            </a:r>
            <a:endParaRPr lang="zh-TW" altLang="en-US" sz="1200" dirty="0"/>
          </a:p>
        </p:txBody>
      </p:sp>
      <p:cxnSp>
        <p:nvCxnSpPr>
          <p:cNvPr id="76" name="直線單箭頭接點 75"/>
          <p:cNvCxnSpPr>
            <a:stCxn id="50" idx="0"/>
            <a:endCxn id="23" idx="0"/>
          </p:cNvCxnSpPr>
          <p:nvPr/>
        </p:nvCxnSpPr>
        <p:spPr>
          <a:xfrm>
            <a:off x="6231314" y="4219950"/>
            <a:ext cx="32874" cy="152000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字方塊 76"/>
          <p:cNvSpPr txBox="1"/>
          <p:nvPr/>
        </p:nvSpPr>
        <p:spPr>
          <a:xfrm>
            <a:off x="6035136" y="920035"/>
            <a:ext cx="1752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i="1" dirty="0" smtClean="0">
                <a:solidFill>
                  <a:schemeClr val="accent2">
                    <a:lumMod val="75000"/>
                  </a:schemeClr>
                </a:solidFill>
              </a:rPr>
              <a:t>instruction cycle = t-1</a:t>
            </a:r>
            <a:endParaRPr lang="zh-TW" altLang="en-US" sz="1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5713436" y="4613249"/>
            <a:ext cx="1647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i="1" dirty="0" smtClean="0">
                <a:solidFill>
                  <a:schemeClr val="accent2">
                    <a:lumMod val="75000"/>
                  </a:schemeClr>
                </a:solidFill>
              </a:rPr>
              <a:t>instruction cycle = t</a:t>
            </a:r>
            <a:endParaRPr lang="zh-TW" altLang="en-US" sz="1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0" name="文字方塊 79"/>
          <p:cNvSpPr txBox="1"/>
          <p:nvPr/>
        </p:nvSpPr>
        <p:spPr>
          <a:xfrm>
            <a:off x="7768604" y="2955799"/>
            <a:ext cx="10146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Decoder</a:t>
            </a:r>
          </a:p>
          <a:p>
            <a:r>
              <a:rPr lang="en-US" altLang="zh-TW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&amp; </a:t>
            </a:r>
          </a:p>
          <a:p>
            <a:r>
              <a:rPr lang="en-US" altLang="zh-TW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</a:t>
            </a:r>
            <a:endParaRPr lang="zh-TW" alt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3" name="直線單箭頭接點 82"/>
          <p:cNvCxnSpPr>
            <a:stCxn id="44" idx="2"/>
          </p:cNvCxnSpPr>
          <p:nvPr/>
        </p:nvCxnSpPr>
        <p:spPr>
          <a:xfrm>
            <a:off x="6264188" y="1394073"/>
            <a:ext cx="499268" cy="234374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單箭頭接點 84"/>
          <p:cNvCxnSpPr>
            <a:stCxn id="44" idx="2"/>
          </p:cNvCxnSpPr>
          <p:nvPr/>
        </p:nvCxnSpPr>
        <p:spPr>
          <a:xfrm flipH="1">
            <a:off x="6115705" y="1394073"/>
            <a:ext cx="148483" cy="561618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單箭頭接點 86"/>
          <p:cNvCxnSpPr>
            <a:stCxn id="44" idx="2"/>
          </p:cNvCxnSpPr>
          <p:nvPr/>
        </p:nvCxnSpPr>
        <p:spPr>
          <a:xfrm flipH="1">
            <a:off x="6102170" y="1394073"/>
            <a:ext cx="162018" cy="2617837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字方塊 87"/>
          <p:cNvSpPr txBox="1"/>
          <p:nvPr/>
        </p:nvSpPr>
        <p:spPr>
          <a:xfrm>
            <a:off x="7092280" y="2123081"/>
            <a:ext cx="181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 not sharable</a:t>
            </a:r>
            <a:endParaRPr lang="zh-TW" alt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829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Instruction Cycles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grpSp>
        <p:nvGrpSpPr>
          <p:cNvPr id="32" name="群組 31"/>
          <p:cNvGrpSpPr/>
          <p:nvPr/>
        </p:nvGrpSpPr>
        <p:grpSpPr>
          <a:xfrm>
            <a:off x="1979712" y="1430474"/>
            <a:ext cx="6459016" cy="3163850"/>
            <a:chOff x="1979712" y="1430474"/>
            <a:chExt cx="6459016" cy="3163850"/>
          </a:xfrm>
        </p:grpSpPr>
        <p:sp>
          <p:nvSpPr>
            <p:cNvPr id="8" name="圓角矩形 7"/>
            <p:cNvSpPr/>
            <p:nvPr/>
          </p:nvSpPr>
          <p:spPr>
            <a:xfrm>
              <a:off x="1979712" y="1430474"/>
              <a:ext cx="2664296" cy="457200"/>
            </a:xfrm>
            <a:prstGeom prst="round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Fetch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1979712" y="2258566"/>
              <a:ext cx="2664296" cy="360040"/>
            </a:xfrm>
            <a:prstGeom prst="round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(Virtual) Decode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1979712" y="3003798"/>
              <a:ext cx="2664296" cy="1584176"/>
            </a:xfrm>
            <a:prstGeom prst="round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Execution</a:t>
              </a:r>
            </a:p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(and Practical Decode)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5148064" y="2418875"/>
              <a:ext cx="1152128" cy="457200"/>
            </a:xfrm>
            <a:prstGeom prst="round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LOAD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2" name="圓角矩形 11"/>
            <p:cNvSpPr/>
            <p:nvPr/>
          </p:nvSpPr>
          <p:spPr>
            <a:xfrm>
              <a:off x="6588224" y="2418875"/>
              <a:ext cx="1152128" cy="457200"/>
            </a:xfrm>
            <a:prstGeom prst="round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INA/HALT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cxnSp>
          <p:nvCxnSpPr>
            <p:cNvPr id="14" name="肘形接點 13"/>
            <p:cNvCxnSpPr>
              <a:stCxn id="10" idx="2"/>
              <a:endCxn id="8" idx="0"/>
            </p:cNvCxnSpPr>
            <p:nvPr/>
          </p:nvCxnSpPr>
          <p:spPr>
            <a:xfrm rot="5400000" flipH="1">
              <a:off x="1733110" y="3009224"/>
              <a:ext cx="3157500" cy="12700"/>
            </a:xfrm>
            <a:prstGeom prst="bentConnector5">
              <a:avLst>
                <a:gd name="adj1" fmla="val -7240"/>
                <a:gd name="adj2" fmla="val 12289354"/>
                <a:gd name="adj3" fmla="val 107240"/>
              </a:avLst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>
              <a:stCxn id="8" idx="2"/>
              <a:endCxn id="9" idx="0"/>
            </p:cNvCxnSpPr>
            <p:nvPr/>
          </p:nvCxnSpPr>
          <p:spPr>
            <a:xfrm>
              <a:off x="3311860" y="1887674"/>
              <a:ext cx="0" cy="370892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單箭頭接點 17"/>
            <p:cNvCxnSpPr>
              <a:stCxn id="9" idx="2"/>
              <a:endCxn id="10" idx="0"/>
            </p:cNvCxnSpPr>
            <p:nvPr/>
          </p:nvCxnSpPr>
          <p:spPr>
            <a:xfrm>
              <a:off x="3311860" y="2618606"/>
              <a:ext cx="0" cy="385192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肘形接點 21"/>
            <p:cNvCxnSpPr>
              <a:stCxn id="10" idx="3"/>
              <a:endCxn id="11" idx="2"/>
            </p:cNvCxnSpPr>
            <p:nvPr/>
          </p:nvCxnSpPr>
          <p:spPr>
            <a:xfrm flipV="1">
              <a:off x="4644008" y="2876075"/>
              <a:ext cx="1080120" cy="919811"/>
            </a:xfrm>
            <a:prstGeom prst="bentConnector2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肘形接點 23"/>
            <p:cNvCxnSpPr>
              <a:stCxn id="10" idx="3"/>
              <a:endCxn id="12" idx="2"/>
            </p:cNvCxnSpPr>
            <p:nvPr/>
          </p:nvCxnSpPr>
          <p:spPr>
            <a:xfrm flipV="1">
              <a:off x="4644008" y="2876075"/>
              <a:ext cx="2520280" cy="919811"/>
            </a:xfrm>
            <a:prstGeom prst="bentConnector2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肘形接點 25"/>
            <p:cNvCxnSpPr>
              <a:stCxn id="11" idx="0"/>
              <a:endCxn id="8" idx="0"/>
            </p:cNvCxnSpPr>
            <p:nvPr/>
          </p:nvCxnSpPr>
          <p:spPr>
            <a:xfrm rot="16200000" flipV="1">
              <a:off x="4023794" y="718541"/>
              <a:ext cx="988401" cy="2412268"/>
            </a:xfrm>
            <a:prstGeom prst="bentConnector3">
              <a:avLst>
                <a:gd name="adj1" fmla="val 123128"/>
              </a:avLst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肘形接點 27"/>
            <p:cNvCxnSpPr>
              <a:stCxn id="12" idx="0"/>
              <a:endCxn id="8" idx="0"/>
            </p:cNvCxnSpPr>
            <p:nvPr/>
          </p:nvCxnSpPr>
          <p:spPr>
            <a:xfrm rot="16200000" flipV="1">
              <a:off x="4743874" y="-1539"/>
              <a:ext cx="988401" cy="3852428"/>
            </a:xfrm>
            <a:prstGeom prst="bentConnector3">
              <a:avLst>
                <a:gd name="adj1" fmla="val 123128"/>
              </a:avLst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弧形 30"/>
            <p:cNvSpPr/>
            <p:nvPr/>
          </p:nvSpPr>
          <p:spPr>
            <a:xfrm>
              <a:off x="7524328" y="2161406"/>
              <a:ext cx="914400" cy="914400"/>
            </a:xfrm>
            <a:prstGeom prst="arc">
              <a:avLst>
                <a:gd name="adj1" fmla="val 12263042"/>
                <a:gd name="adj2" fmla="val 8750842"/>
              </a:avLst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043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79712" y="843558"/>
            <a:ext cx="7128792" cy="4176464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CPU</a:t>
            </a:r>
            <a:r>
              <a:rPr lang="zh-TW" altLang="en-US" dirty="0" smtClean="0"/>
              <a:t> </a:t>
            </a:r>
            <a:r>
              <a:rPr lang="en-US" altLang="zh-TW" dirty="0" smtClean="0"/>
              <a:t>Models</a:t>
            </a:r>
          </a:p>
          <a:p>
            <a:r>
              <a:rPr lang="en-US" altLang="zh-TW" dirty="0" smtClean="0"/>
              <a:t>ISA</a:t>
            </a:r>
            <a:r>
              <a:rPr lang="zh-TW" altLang="en-US" dirty="0" smtClean="0"/>
              <a:t> </a:t>
            </a:r>
            <a:r>
              <a:rPr lang="en-US" altLang="zh-TW" dirty="0" smtClean="0"/>
              <a:t>Model</a:t>
            </a:r>
          </a:p>
          <a:p>
            <a:pPr lvl="1"/>
            <a:r>
              <a:rPr lang="en-US" altLang="zh-TW" dirty="0" smtClean="0"/>
              <a:t>5 Categories of Op Types</a:t>
            </a:r>
          </a:p>
          <a:p>
            <a:pPr lvl="1"/>
            <a:r>
              <a:rPr lang="en-US" altLang="zh-TW" dirty="0" smtClean="0"/>
              <a:t>Instruction Formats</a:t>
            </a:r>
          </a:p>
          <a:p>
            <a:pPr lvl="1"/>
            <a:r>
              <a:rPr lang="en-US" altLang="zh-TW" dirty="0" smtClean="0"/>
              <a:t>Addressing Modes</a:t>
            </a:r>
          </a:p>
          <a:p>
            <a:pPr lvl="1"/>
            <a:r>
              <a:rPr lang="en-US" altLang="zh-TW" dirty="0" smtClean="0"/>
              <a:t>Instruction Cycles</a:t>
            </a:r>
          </a:p>
          <a:p>
            <a:r>
              <a:rPr lang="en-US" altLang="zh-TW" dirty="0" smtClean="0"/>
              <a:t>Case Study 1: SAP3X5</a:t>
            </a:r>
          </a:p>
          <a:p>
            <a:r>
              <a:rPr lang="en-US" altLang="zh-TW" dirty="0" smtClean="0"/>
              <a:t>Case Study 2: SAP444</a:t>
            </a:r>
          </a:p>
          <a:p>
            <a:r>
              <a:rPr lang="en-US" altLang="zh-TW" dirty="0" smtClean="0"/>
              <a:t>Register Transfer Language/Level</a:t>
            </a:r>
          </a:p>
          <a:p>
            <a:r>
              <a:rPr lang="en-US" altLang="zh-TW" dirty="0" smtClean="0"/>
              <a:t>Memory</a:t>
            </a:r>
          </a:p>
          <a:p>
            <a:pPr lvl="1"/>
            <a:r>
              <a:rPr lang="en-US" altLang="zh-TW" dirty="0" smtClean="0"/>
              <a:t>Hierarchy &amp;</a:t>
            </a:r>
            <a:r>
              <a:rPr lang="zh-TW" altLang="en-US" dirty="0"/>
              <a:t> </a:t>
            </a:r>
            <a:r>
              <a:rPr lang="en-US" altLang="zh-TW" dirty="0" smtClean="0"/>
              <a:t>Simulation</a:t>
            </a:r>
          </a:p>
          <a:p>
            <a:pPr lvl="1"/>
            <a:r>
              <a:rPr lang="en-US" altLang="zh-TW" dirty="0" smtClean="0"/>
              <a:t>Mnemonics &amp; Timing</a:t>
            </a:r>
          </a:p>
          <a:p>
            <a:r>
              <a:rPr lang="en-US" altLang="zh-TW" dirty="0" smtClean="0"/>
              <a:t>Assembler</a:t>
            </a:r>
          </a:p>
          <a:p>
            <a:r>
              <a:rPr lang="en-US" altLang="zh-TW" dirty="0" smtClean="0"/>
              <a:t>Practice &amp; Timing Closure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850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RTL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Register-Transfer Concepts</a:t>
            </a:r>
          </a:p>
          <a:p>
            <a:pPr lvl="1"/>
            <a:r>
              <a:rPr lang="en-US" altLang="zh-TW" dirty="0" smtClean="0"/>
              <a:t>Register-Transfer Language for describing Instructions of a CPU</a:t>
            </a:r>
          </a:p>
          <a:p>
            <a:pPr lvl="1"/>
            <a:r>
              <a:rPr lang="en-US" altLang="zh-TW" dirty="0" smtClean="0"/>
              <a:t>Register-Transfer Level in VLSI Synthesis and 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Register Transfer Language</a:t>
            </a:r>
          </a:p>
          <a:p>
            <a:pPr marL="457200" lvl="1" indent="0">
              <a:buNone/>
            </a:pPr>
            <a:r>
              <a:rPr lang="en-US" altLang="zh-TW" dirty="0" smtClean="0"/>
              <a:t>Examples:</a:t>
            </a:r>
          </a:p>
          <a:p>
            <a:pPr marL="457200" lvl="1" indent="0">
              <a:buNone/>
            </a:pPr>
            <a:r>
              <a:rPr lang="en-US" altLang="zh-TW" dirty="0" smtClean="0"/>
              <a:t>NOP               	;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zh-TW" alt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←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 + 1</a:t>
            </a:r>
          </a:p>
          <a:p>
            <a:pPr marL="457200" lvl="1" indent="0">
              <a:buNone/>
            </a:pPr>
            <a:r>
              <a:rPr lang="en-US" altLang="zh-TW" dirty="0" smtClean="0"/>
              <a:t>ADD   </a:t>
            </a:r>
            <a:r>
              <a:rPr lang="en-US" altLang="zh-TW" dirty="0"/>
              <a:t>R1, R2 </a:t>
            </a:r>
            <a:r>
              <a:rPr lang="en-US" altLang="zh-TW" dirty="0" smtClean="0"/>
              <a:t>	; 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R1 </a:t>
            </a:r>
            <a:r>
              <a:rPr lang="zh-TW" alt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← 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R1 + R2,  PC </a:t>
            </a:r>
            <a:r>
              <a:rPr lang="zh-TW" alt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← 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 + 1</a:t>
            </a:r>
          </a:p>
          <a:p>
            <a:pPr marL="457200" lvl="1" indent="0">
              <a:buNone/>
            </a:pPr>
            <a:r>
              <a:rPr lang="en-US" altLang="zh-TW" dirty="0" smtClean="0"/>
              <a:t>JMP   F01A    	;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zh-TW" alt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←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F01A</a:t>
            </a:r>
            <a:endParaRPr lang="en-US" altLang="zh-TW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altLang="zh-TW" dirty="0" smtClean="0"/>
              <a:t>CAL   F01A   	;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STK </a:t>
            </a:r>
            <a:r>
              <a:rPr lang="zh-TW" alt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←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 PC </a:t>
            </a:r>
            <a:r>
              <a:rPr lang="zh-TW" alt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← 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F01A</a:t>
            </a:r>
          </a:p>
          <a:p>
            <a:pPr marL="457200" lvl="1" indent="0">
              <a:buNone/>
            </a:pPr>
            <a:r>
              <a:rPr lang="en-US" altLang="zh-TW" dirty="0" smtClean="0"/>
              <a:t>RET              	;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 </a:t>
            </a:r>
            <a:r>
              <a:rPr lang="zh-TW" alt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← 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STK</a:t>
            </a:r>
            <a:endParaRPr lang="en-US" altLang="zh-TW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764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5432434" y="2427734"/>
            <a:ext cx="2523942" cy="36004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Hierarchy and Simulation of Memory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542191" y="987574"/>
            <a:ext cx="1467333" cy="1296144"/>
          </a:xfrm>
          <a:custGeom>
            <a:avLst/>
            <a:gdLst/>
            <a:ahLst/>
            <a:cxnLst/>
            <a:rect l="l" t="t" r="r" b="b"/>
            <a:pathLst>
              <a:path w="1467333" h="1296144">
                <a:moveTo>
                  <a:pt x="733666" y="0"/>
                </a:moveTo>
                <a:lnTo>
                  <a:pt x="1467333" y="1296144"/>
                </a:lnTo>
                <a:lnTo>
                  <a:pt x="0" y="1296144"/>
                </a:lnTo>
                <a:close/>
              </a:path>
            </a:pathLst>
          </a:cu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altLang="zh-TW" dirty="0" smtClean="0">
              <a:solidFill>
                <a:srgbClr val="0000FF"/>
              </a:solidFill>
            </a:endParaRPr>
          </a:p>
          <a:p>
            <a:pPr algn="ctr"/>
            <a:endParaRPr lang="en-US" altLang="zh-TW" dirty="0">
              <a:solidFill>
                <a:srgbClr val="0000FF"/>
              </a:solidFill>
            </a:endParaRPr>
          </a:p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Register</a:t>
            </a:r>
          </a:p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0.1ns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49283" y="2283718"/>
            <a:ext cx="2853148" cy="1224136"/>
          </a:xfrm>
          <a:custGeom>
            <a:avLst/>
            <a:gdLst/>
            <a:ahLst/>
            <a:cxnLst/>
            <a:rect l="l" t="t" r="r" b="b"/>
            <a:pathLst>
              <a:path w="2853148" h="1224136">
                <a:moveTo>
                  <a:pt x="692908" y="0"/>
                </a:moveTo>
                <a:lnTo>
                  <a:pt x="2160241" y="0"/>
                </a:lnTo>
                <a:lnTo>
                  <a:pt x="2853148" y="1224136"/>
                </a:lnTo>
                <a:lnTo>
                  <a:pt x="0" y="1224136"/>
                </a:lnTo>
                <a:close/>
              </a:path>
            </a:pathLst>
          </a:cu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Cache</a:t>
            </a:r>
          </a:p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1ns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>
            <a:off x="1119283" y="3507854"/>
            <a:ext cx="4313151" cy="1289670"/>
          </a:xfrm>
          <a:custGeom>
            <a:avLst/>
            <a:gdLst/>
            <a:ahLst/>
            <a:cxnLst/>
            <a:rect l="l" t="t" r="r" b="b"/>
            <a:pathLst>
              <a:path w="4313151" h="1289670">
                <a:moveTo>
                  <a:pt x="730001" y="0"/>
                </a:moveTo>
                <a:lnTo>
                  <a:pt x="3583149" y="0"/>
                </a:lnTo>
                <a:lnTo>
                  <a:pt x="4313151" y="1289670"/>
                </a:lnTo>
                <a:lnTo>
                  <a:pt x="0" y="1289670"/>
                </a:lnTo>
                <a:close/>
              </a:path>
            </a:pathLst>
          </a:cu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Main Memory</a:t>
            </a:r>
          </a:p>
          <a:p>
            <a:pPr algn="ctr"/>
            <a:r>
              <a:rPr lang="en-US" altLang="zh-TW" dirty="0" smtClean="0"/>
              <a:t>10ns</a:t>
            </a:r>
            <a:endParaRPr lang="zh-TW" altLang="en-US" dirty="0"/>
          </a:p>
        </p:txBody>
      </p:sp>
      <p:cxnSp>
        <p:nvCxnSpPr>
          <p:cNvPr id="14" name="直線單箭頭接點 13"/>
          <p:cNvCxnSpPr/>
          <p:nvPr/>
        </p:nvCxnSpPr>
        <p:spPr>
          <a:xfrm flipV="1">
            <a:off x="1119283" y="1059582"/>
            <a:ext cx="0" cy="3600400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1331640" y="1275606"/>
            <a:ext cx="10860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 Area</a:t>
            </a:r>
          </a:p>
          <a:p>
            <a:r>
              <a:rPr lang="en-US" altLang="zh-TW" dirty="0" smtClean="0"/>
              <a:t>Bit Price</a:t>
            </a:r>
          </a:p>
          <a:p>
            <a:r>
              <a:rPr lang="en-US" altLang="zh-TW" dirty="0" smtClean="0"/>
              <a:t>Bit Power</a:t>
            </a:r>
          </a:p>
          <a:p>
            <a:r>
              <a:rPr lang="en-US" altLang="zh-TW" b="1" dirty="0" smtClean="0"/>
              <a:t>Speed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5220072" y="811434"/>
            <a:ext cx="3816686" cy="43324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module memory(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output [7:0] </a:t>
            </a:r>
            <a:r>
              <a:rPr lang="en-US" altLang="zh-TW" dirty="0" err="1">
                <a:solidFill>
                  <a:srgbClr val="0000FF"/>
                </a:solidFill>
              </a:rPr>
              <a:t>data_out</a:t>
            </a:r>
            <a:r>
              <a:rPr lang="en-US" altLang="zh-TW" dirty="0">
                <a:solidFill>
                  <a:srgbClr val="0000FF"/>
                </a:solidFill>
              </a:rPr>
              <a:t>,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input [7:0] address,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input [7:0] </a:t>
            </a:r>
            <a:r>
              <a:rPr lang="en-US" altLang="zh-TW" dirty="0" err="1">
                <a:solidFill>
                  <a:srgbClr val="0000FF"/>
                </a:solidFill>
              </a:rPr>
              <a:t>data_in</a:t>
            </a:r>
            <a:r>
              <a:rPr lang="en-US" altLang="zh-TW" dirty="0">
                <a:solidFill>
                  <a:srgbClr val="0000FF"/>
                </a:solidFill>
              </a:rPr>
              <a:t>, 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input </a:t>
            </a:r>
            <a:r>
              <a:rPr lang="en-US" altLang="zh-TW" dirty="0" err="1">
                <a:solidFill>
                  <a:srgbClr val="0000FF"/>
                </a:solidFill>
              </a:rPr>
              <a:t>write_enable</a:t>
            </a:r>
            <a:r>
              <a:rPr lang="en-US" altLang="zh-TW" dirty="0">
                <a:solidFill>
                  <a:srgbClr val="0000FF"/>
                </a:solidFill>
              </a:rPr>
              <a:t>,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input </a:t>
            </a:r>
            <a:r>
              <a:rPr lang="en-US" altLang="zh-TW" dirty="0" err="1">
                <a:solidFill>
                  <a:srgbClr val="0000FF"/>
                </a:solidFill>
              </a:rPr>
              <a:t>clk</a:t>
            </a:r>
            <a:endParaRPr lang="en-US" altLang="zh-TW" dirty="0">
              <a:solidFill>
                <a:srgbClr val="0000FF"/>
              </a:solidFill>
            </a:endParaRP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</a:t>
            </a:r>
            <a:r>
              <a:rPr lang="en-US" altLang="zh-TW" dirty="0" err="1">
                <a:solidFill>
                  <a:srgbClr val="0000FF"/>
                </a:solidFill>
              </a:rPr>
              <a:t>reg</a:t>
            </a:r>
            <a:r>
              <a:rPr lang="en-US" altLang="zh-TW" dirty="0">
                <a:solidFill>
                  <a:srgbClr val="0000FF"/>
                </a:solidFill>
              </a:rPr>
              <a:t> [7:0] memory [0:255];</a:t>
            </a:r>
          </a:p>
          <a:p>
            <a:pPr>
              <a:lnSpc>
                <a:spcPct val="85000"/>
              </a:lnSpc>
            </a:pPr>
            <a:endParaRPr lang="en-US" altLang="zh-TW" dirty="0">
              <a:solidFill>
                <a:srgbClr val="0000FF"/>
              </a:solidFill>
            </a:endParaRP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always @(</a:t>
            </a:r>
            <a:r>
              <a:rPr lang="en-US" altLang="zh-TW" dirty="0" err="1">
                <a:solidFill>
                  <a:srgbClr val="0000FF"/>
                </a:solidFill>
              </a:rPr>
              <a:t>posedge</a:t>
            </a:r>
            <a:r>
              <a:rPr lang="en-US" altLang="zh-TW" dirty="0">
                <a:solidFill>
                  <a:srgbClr val="0000FF"/>
                </a:solidFill>
              </a:rPr>
              <a:t> </a:t>
            </a:r>
            <a:r>
              <a:rPr lang="en-US" altLang="zh-TW" dirty="0" err="1">
                <a:solidFill>
                  <a:srgbClr val="0000FF"/>
                </a:solidFill>
              </a:rPr>
              <a:t>clk</a:t>
            </a:r>
            <a:r>
              <a:rPr lang="en-US" altLang="zh-TW" dirty="0">
                <a:solidFill>
                  <a:srgbClr val="0000FF"/>
                </a:solidFill>
              </a:rPr>
              <a:t>) begin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    if (</a:t>
            </a:r>
            <a:r>
              <a:rPr lang="en-US" altLang="zh-TW" dirty="0" err="1">
                <a:solidFill>
                  <a:srgbClr val="0000FF"/>
                </a:solidFill>
              </a:rPr>
              <a:t>write_enable</a:t>
            </a:r>
            <a:r>
              <a:rPr lang="en-US" altLang="zh-TW" dirty="0">
                <a:solidFill>
                  <a:srgbClr val="0000FF"/>
                </a:solidFill>
              </a:rPr>
              <a:t>) begin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        memory[address] &lt;= </a:t>
            </a:r>
            <a:r>
              <a:rPr lang="en-US" altLang="zh-TW" dirty="0" err="1">
                <a:solidFill>
                  <a:srgbClr val="0000FF"/>
                </a:solidFill>
              </a:rPr>
              <a:t>data_in</a:t>
            </a:r>
            <a:r>
              <a:rPr lang="en-US" altLang="zh-TW" dirty="0">
                <a:solidFill>
                  <a:srgbClr val="0000FF"/>
                </a:solidFill>
              </a:rPr>
              <a:t>;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    end</a:t>
            </a: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end</a:t>
            </a:r>
          </a:p>
          <a:p>
            <a:pPr>
              <a:lnSpc>
                <a:spcPct val="85000"/>
              </a:lnSpc>
            </a:pPr>
            <a:endParaRPr lang="en-US" altLang="zh-TW" dirty="0">
              <a:solidFill>
                <a:srgbClr val="0000FF"/>
              </a:solidFill>
            </a:endParaRP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    assign </a:t>
            </a:r>
            <a:r>
              <a:rPr lang="en-US" altLang="zh-TW" dirty="0" err="1">
                <a:solidFill>
                  <a:srgbClr val="0000FF"/>
                </a:solidFill>
              </a:rPr>
              <a:t>data_out</a:t>
            </a:r>
            <a:r>
              <a:rPr lang="en-US" altLang="zh-TW" dirty="0">
                <a:solidFill>
                  <a:srgbClr val="0000FF"/>
                </a:solidFill>
              </a:rPr>
              <a:t> = memory[address];</a:t>
            </a:r>
          </a:p>
          <a:p>
            <a:pPr>
              <a:lnSpc>
                <a:spcPct val="85000"/>
              </a:lnSpc>
            </a:pPr>
            <a:endParaRPr lang="en-US" altLang="zh-TW" dirty="0">
              <a:solidFill>
                <a:srgbClr val="0000FF"/>
              </a:solidFill>
            </a:endParaRPr>
          </a:p>
          <a:p>
            <a:pPr>
              <a:lnSpc>
                <a:spcPct val="85000"/>
              </a:lnSpc>
            </a:pPr>
            <a:r>
              <a:rPr lang="en-US" altLang="zh-TW" dirty="0">
                <a:solidFill>
                  <a:srgbClr val="0000FF"/>
                </a:solidFill>
              </a:rPr>
              <a:t>endmodule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28184" y="3939902"/>
            <a:ext cx="2520280" cy="360040"/>
          </a:xfrm>
          <a:prstGeom prst="rect">
            <a:avLst/>
          </a:prstGeom>
          <a:solidFill>
            <a:srgbClr val="FF66FF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$</a:t>
            </a:r>
            <a:r>
              <a:rPr lang="en-US" altLang="zh-TW" dirty="0" err="1" smtClean="0"/>
              <a:t>setuphold</a:t>
            </a:r>
            <a:r>
              <a:rPr lang="en-US" altLang="zh-TW" dirty="0" smtClean="0"/>
              <a:t>( ……);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082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Basic Timing of Memory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388" y="1007476"/>
            <a:ext cx="6553200" cy="3586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/>
          <a:p>
            <a:pPr marL="457200" indent="-457200" algn="l" eaLnBrk="0" fontAlgn="ctr" hangingPunct="0">
              <a:spcBef>
                <a:spcPts val="600"/>
              </a:spcBef>
              <a:buFontTx/>
              <a:buAutoNum type="arabicPeriod"/>
            </a:pPr>
            <a:r>
              <a:rPr lang="en-US" altLang="zh-TW" sz="2400" dirty="0">
                <a:solidFill>
                  <a:srgbClr val="C00000"/>
                </a:solidFill>
                <a:latin typeface="Arial" charset="0"/>
                <a:ea typeface="標楷體" pitchFamily="65" charset="-120"/>
              </a:rPr>
              <a:t>CS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: Chip Select</a:t>
            </a:r>
          </a:p>
          <a:p>
            <a:pPr marL="457200" indent="-457200" algn="l" eaLnBrk="0" fontAlgn="ctr" hangingPunct="0">
              <a:spcBef>
                <a:spcPts val="600"/>
              </a:spcBef>
              <a:buFontTx/>
              <a:buAutoNum type="arabicPeriod"/>
            </a:pPr>
            <a:r>
              <a:rPr lang="en-US" altLang="zh-TW" sz="2400" dirty="0" err="1">
                <a:solidFill>
                  <a:srgbClr val="C00000"/>
                </a:solidFill>
                <a:latin typeface="Arial" charset="0"/>
                <a:ea typeface="標楷體" pitchFamily="65" charset="-120"/>
              </a:rPr>
              <a:t>Adr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.: Address</a:t>
            </a:r>
          </a:p>
          <a:p>
            <a:pPr marL="457200" indent="-457200" algn="l" eaLnBrk="0" fontAlgn="ctr" hangingPunct="0">
              <a:spcBef>
                <a:spcPts val="600"/>
              </a:spcBef>
              <a:buFontTx/>
              <a:buAutoNum type="arabicPeriod"/>
            </a:pPr>
            <a:r>
              <a:rPr lang="en-US" altLang="zh-TW" sz="2400" dirty="0">
                <a:solidFill>
                  <a:srgbClr val="C00000"/>
                </a:solidFill>
                <a:latin typeface="Arial" charset="0"/>
                <a:ea typeface="標楷體" pitchFamily="65" charset="-120"/>
              </a:rPr>
              <a:t>WE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: Write Enable</a:t>
            </a:r>
          </a:p>
          <a:p>
            <a:pPr marL="457200" indent="-457200" algn="l" eaLnBrk="0" fontAlgn="ctr" hangingPunct="0">
              <a:spcBef>
                <a:spcPts val="600"/>
              </a:spcBef>
              <a:buFontTx/>
              <a:buAutoNum type="arabicPeriod"/>
            </a:pPr>
            <a:r>
              <a:rPr lang="en-US" altLang="zh-TW" sz="2400" dirty="0">
                <a:solidFill>
                  <a:srgbClr val="C00000"/>
                </a:solidFill>
                <a:latin typeface="Arial" charset="0"/>
                <a:ea typeface="標楷體" pitchFamily="65" charset="-120"/>
              </a:rPr>
              <a:t>OE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: Output Enable</a:t>
            </a:r>
          </a:p>
          <a:p>
            <a:pPr marL="457200" indent="-457200" algn="l" eaLnBrk="0" fontAlgn="ctr" hangingPunct="0">
              <a:spcBef>
                <a:spcPts val="600"/>
              </a:spcBef>
              <a:buFontTx/>
              <a:buAutoNum type="arabicPeriod"/>
            </a:pPr>
            <a:r>
              <a:rPr lang="en-US" altLang="zh-TW" sz="2400" dirty="0">
                <a:solidFill>
                  <a:srgbClr val="C00000"/>
                </a:solidFill>
                <a:latin typeface="Arial" charset="0"/>
                <a:ea typeface="標楷體" pitchFamily="65" charset="-120"/>
              </a:rPr>
              <a:t>Di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: Data-input</a:t>
            </a:r>
          </a:p>
          <a:p>
            <a:pPr marL="457200" indent="-457200" algn="l" eaLnBrk="0" fontAlgn="ctr" hangingPunct="0">
              <a:spcBef>
                <a:spcPts val="600"/>
              </a:spcBef>
              <a:buFontTx/>
              <a:buAutoNum type="arabicPeriod"/>
            </a:pPr>
            <a:r>
              <a:rPr lang="en-US" altLang="zh-TW" sz="2400" dirty="0">
                <a:solidFill>
                  <a:srgbClr val="C00000"/>
                </a:solidFill>
                <a:latin typeface="Arial" charset="0"/>
                <a:ea typeface="標楷體" pitchFamily="65" charset="-120"/>
              </a:rPr>
              <a:t>Do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: Data-output</a:t>
            </a:r>
          </a:p>
          <a:p>
            <a:pPr marL="457200" indent="-457200" algn="l" eaLnBrk="0" fontAlgn="ctr" hangingPunct="0">
              <a:spcBef>
                <a:spcPts val="600"/>
              </a:spcBef>
              <a:buFontTx/>
              <a:buAutoNum type="arabicPeriod"/>
            </a:pPr>
            <a:r>
              <a:rPr lang="en-US" altLang="zh-TW" sz="2400" dirty="0">
                <a:solidFill>
                  <a:srgbClr val="C00000"/>
                </a:solidFill>
                <a:latin typeface="Arial" charset="0"/>
                <a:ea typeface="標楷體" pitchFamily="65" charset="-120"/>
              </a:rPr>
              <a:t>RAS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: Y Address Strobe</a:t>
            </a:r>
          </a:p>
          <a:p>
            <a:pPr marL="457200" indent="-457200" algn="l" eaLnBrk="0" fontAlgn="ctr" hangingPunct="0">
              <a:spcBef>
                <a:spcPts val="600"/>
              </a:spcBef>
              <a:buFontTx/>
              <a:buAutoNum type="arabicPeriod"/>
            </a:pPr>
            <a:r>
              <a:rPr lang="en-US" altLang="zh-TW" sz="2400" dirty="0">
                <a:solidFill>
                  <a:srgbClr val="C00000"/>
                </a:solidFill>
                <a:latin typeface="Arial" charset="0"/>
                <a:ea typeface="標楷體" pitchFamily="65" charset="-120"/>
              </a:rPr>
              <a:t>CAS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: Column Address Strobe</a:t>
            </a:r>
          </a:p>
        </p:txBody>
      </p:sp>
      <p:grpSp>
        <p:nvGrpSpPr>
          <p:cNvPr id="50" name="群組 49"/>
          <p:cNvGrpSpPr/>
          <p:nvPr/>
        </p:nvGrpSpPr>
        <p:grpSpPr>
          <a:xfrm>
            <a:off x="4427984" y="2474118"/>
            <a:ext cx="4248150" cy="2401888"/>
            <a:chOff x="4427538" y="3429000"/>
            <a:chExt cx="4248150" cy="2401888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427538" y="3429000"/>
              <a:ext cx="424815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457200" indent="-457200" algn="l" eaLnBrk="0" fontAlgn="ctr" hangingPunct="0">
                <a:spcBef>
                  <a:spcPct val="10000"/>
                </a:spcBef>
                <a:buFont typeface="Wingdings" pitchFamily="2" charset="2"/>
                <a:buChar char="Ø"/>
              </a:pPr>
              <a:r>
                <a:rPr lang="en-US" altLang="zh-TW" sz="2800" dirty="0">
                  <a:solidFill>
                    <a:srgbClr val="C00000"/>
                  </a:solidFill>
                  <a:latin typeface="Arial" charset="0"/>
                  <a:ea typeface="標楷體" pitchFamily="65" charset="-120"/>
                </a:rPr>
                <a:t>Synchronous Ports</a:t>
              </a:r>
            </a:p>
          </p:txBody>
        </p:sp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4478338" y="4122738"/>
              <a:ext cx="4054475" cy="1708150"/>
              <a:chOff x="2821" y="2597"/>
              <a:chExt cx="2554" cy="1076"/>
            </a:xfrm>
          </p:grpSpPr>
          <p:grpSp>
            <p:nvGrpSpPr>
              <p:cNvPr id="10" name="Group 10"/>
              <p:cNvGrpSpPr>
                <a:grpSpLocks/>
              </p:cNvGrpSpPr>
              <p:nvPr/>
            </p:nvGrpSpPr>
            <p:grpSpPr bwMode="auto">
              <a:xfrm>
                <a:off x="3742" y="2614"/>
                <a:ext cx="1633" cy="272"/>
                <a:chOff x="3107" y="2568"/>
                <a:chExt cx="1633" cy="272"/>
              </a:xfrm>
            </p:grpSpPr>
            <p:sp>
              <p:nvSpPr>
                <p:cNvPr id="21" name="Freeform 6"/>
                <p:cNvSpPr>
                  <a:spLocks/>
                </p:cNvSpPr>
                <p:nvPr/>
              </p:nvSpPr>
              <p:spPr bwMode="auto">
                <a:xfrm>
                  <a:off x="3334" y="2568"/>
                  <a:ext cx="907" cy="136"/>
                </a:xfrm>
                <a:custGeom>
                  <a:avLst/>
                  <a:gdLst>
                    <a:gd name="T0" fmla="*/ 0 w 907"/>
                    <a:gd name="T1" fmla="*/ 136 h 136"/>
                    <a:gd name="T2" fmla="*/ 45 w 907"/>
                    <a:gd name="T3" fmla="*/ 0 h 136"/>
                    <a:gd name="T4" fmla="*/ 861 w 907"/>
                    <a:gd name="T5" fmla="*/ 0 h 136"/>
                    <a:gd name="T6" fmla="*/ 907 w 907"/>
                    <a:gd name="T7" fmla="*/ 136 h 1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07"/>
                    <a:gd name="T13" fmla="*/ 0 h 136"/>
                    <a:gd name="T14" fmla="*/ 907 w 907"/>
                    <a:gd name="T15" fmla="*/ 136 h 1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07" h="136">
                      <a:moveTo>
                        <a:pt x="0" y="136"/>
                      </a:moveTo>
                      <a:lnTo>
                        <a:pt x="45" y="0"/>
                      </a:lnTo>
                      <a:lnTo>
                        <a:pt x="861" y="0"/>
                      </a:lnTo>
                      <a:lnTo>
                        <a:pt x="907" y="136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2" name="Freeform 7"/>
                <p:cNvSpPr>
                  <a:spLocks/>
                </p:cNvSpPr>
                <p:nvPr/>
              </p:nvSpPr>
              <p:spPr bwMode="auto">
                <a:xfrm flipV="1">
                  <a:off x="3334" y="2704"/>
                  <a:ext cx="907" cy="136"/>
                </a:xfrm>
                <a:custGeom>
                  <a:avLst/>
                  <a:gdLst>
                    <a:gd name="T0" fmla="*/ 0 w 907"/>
                    <a:gd name="T1" fmla="*/ 136 h 136"/>
                    <a:gd name="T2" fmla="*/ 45 w 907"/>
                    <a:gd name="T3" fmla="*/ 0 h 136"/>
                    <a:gd name="T4" fmla="*/ 861 w 907"/>
                    <a:gd name="T5" fmla="*/ 0 h 136"/>
                    <a:gd name="T6" fmla="*/ 907 w 907"/>
                    <a:gd name="T7" fmla="*/ 136 h 1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07"/>
                    <a:gd name="T13" fmla="*/ 0 h 136"/>
                    <a:gd name="T14" fmla="*/ 907 w 907"/>
                    <a:gd name="T15" fmla="*/ 136 h 1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07" h="136">
                      <a:moveTo>
                        <a:pt x="0" y="136"/>
                      </a:moveTo>
                      <a:lnTo>
                        <a:pt x="45" y="0"/>
                      </a:lnTo>
                      <a:lnTo>
                        <a:pt x="861" y="0"/>
                      </a:lnTo>
                      <a:lnTo>
                        <a:pt x="907" y="136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3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3107" y="2704"/>
                  <a:ext cx="227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4" name="Line 9"/>
                <p:cNvSpPr>
                  <a:spLocks noChangeShapeType="1"/>
                </p:cNvSpPr>
                <p:nvPr/>
              </p:nvSpPr>
              <p:spPr bwMode="auto">
                <a:xfrm>
                  <a:off x="4241" y="2704"/>
                  <a:ext cx="499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3105" y="2597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9pPr>
              </a:lstStyle>
              <a:p>
                <a:pPr eaLnBrk="1" hangingPunct="1"/>
                <a:r>
                  <a:rPr lang="en-US" altLang="zh-TW">
                    <a:solidFill>
                      <a:srgbClr val="0000FF"/>
                    </a:solidFill>
                  </a:rPr>
                  <a:t>Adr</a:t>
                </a: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auto">
              <a:xfrm>
                <a:off x="3742" y="2976"/>
                <a:ext cx="1633" cy="182"/>
              </a:xfrm>
              <a:custGeom>
                <a:avLst/>
                <a:gdLst>
                  <a:gd name="T0" fmla="*/ 0 w 1633"/>
                  <a:gd name="T1" fmla="*/ 182 h 182"/>
                  <a:gd name="T2" fmla="*/ 408 w 1633"/>
                  <a:gd name="T3" fmla="*/ 182 h 182"/>
                  <a:gd name="T4" fmla="*/ 408 w 1633"/>
                  <a:gd name="T5" fmla="*/ 0 h 182"/>
                  <a:gd name="T6" fmla="*/ 998 w 1633"/>
                  <a:gd name="T7" fmla="*/ 0 h 182"/>
                  <a:gd name="T8" fmla="*/ 998 w 1633"/>
                  <a:gd name="T9" fmla="*/ 182 h 182"/>
                  <a:gd name="T10" fmla="*/ 1633 w 1633"/>
                  <a:gd name="T11" fmla="*/ 182 h 1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33"/>
                  <a:gd name="T19" fmla="*/ 0 h 182"/>
                  <a:gd name="T20" fmla="*/ 1633 w 1633"/>
                  <a:gd name="T21" fmla="*/ 182 h 1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33" h="182">
                    <a:moveTo>
                      <a:pt x="0" y="182"/>
                    </a:moveTo>
                    <a:lnTo>
                      <a:pt x="408" y="182"/>
                    </a:lnTo>
                    <a:lnTo>
                      <a:pt x="408" y="0"/>
                    </a:lnTo>
                    <a:lnTo>
                      <a:pt x="998" y="0"/>
                    </a:lnTo>
                    <a:lnTo>
                      <a:pt x="998" y="182"/>
                    </a:lnTo>
                    <a:lnTo>
                      <a:pt x="1633" y="182"/>
                    </a:ln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3742" y="3384"/>
                <a:ext cx="1587" cy="182"/>
              </a:xfrm>
              <a:custGeom>
                <a:avLst/>
                <a:gdLst>
                  <a:gd name="T0" fmla="*/ 0 w 1587"/>
                  <a:gd name="T1" fmla="*/ 182 h 182"/>
                  <a:gd name="T2" fmla="*/ 726 w 1587"/>
                  <a:gd name="T3" fmla="*/ 182 h 182"/>
                  <a:gd name="T4" fmla="*/ 726 w 1587"/>
                  <a:gd name="T5" fmla="*/ 0 h 182"/>
                  <a:gd name="T6" fmla="*/ 1587 w 1587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87"/>
                  <a:gd name="T13" fmla="*/ 0 h 182"/>
                  <a:gd name="T14" fmla="*/ 1587 w 1587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87" h="182">
                    <a:moveTo>
                      <a:pt x="0" y="182"/>
                    </a:moveTo>
                    <a:lnTo>
                      <a:pt x="726" y="182"/>
                    </a:lnTo>
                    <a:lnTo>
                      <a:pt x="726" y="0"/>
                    </a:lnTo>
                    <a:lnTo>
                      <a:pt x="1587" y="0"/>
                    </a:ln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 flipV="1">
                <a:off x="4468" y="2659"/>
                <a:ext cx="0" cy="68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auto">
              <a:xfrm>
                <a:off x="3886" y="2750"/>
                <a:ext cx="582" cy="725"/>
              </a:xfrm>
              <a:custGeom>
                <a:avLst/>
                <a:gdLst>
                  <a:gd name="T0" fmla="*/ 83 w 582"/>
                  <a:gd name="T1" fmla="*/ 0 h 725"/>
                  <a:gd name="T2" fmla="*/ 83 w 582"/>
                  <a:gd name="T3" fmla="*/ 544 h 725"/>
                  <a:gd name="T4" fmla="*/ 582 w 582"/>
                  <a:gd name="T5" fmla="*/ 725 h 725"/>
                  <a:gd name="T6" fmla="*/ 0 60000 65536"/>
                  <a:gd name="T7" fmla="*/ 0 60000 65536"/>
                  <a:gd name="T8" fmla="*/ 0 60000 65536"/>
                  <a:gd name="T9" fmla="*/ 0 w 582"/>
                  <a:gd name="T10" fmla="*/ 0 h 725"/>
                  <a:gd name="T11" fmla="*/ 582 w 582"/>
                  <a:gd name="T12" fmla="*/ 725 h 7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2" h="725">
                    <a:moveTo>
                      <a:pt x="83" y="0"/>
                    </a:moveTo>
                    <a:cubicBezTo>
                      <a:pt x="41" y="211"/>
                      <a:pt x="0" y="423"/>
                      <a:pt x="83" y="544"/>
                    </a:cubicBezTo>
                    <a:cubicBezTo>
                      <a:pt x="166" y="665"/>
                      <a:pt x="374" y="695"/>
                      <a:pt x="582" y="725"/>
                    </a:cubicBezTo>
                  </a:path>
                </a:pathLst>
              </a:custGeom>
              <a:noFill/>
              <a:ln w="9525" cap="flat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6" name="Freeform 16"/>
              <p:cNvSpPr>
                <a:spLocks/>
              </p:cNvSpPr>
              <p:nvPr/>
            </p:nvSpPr>
            <p:spPr bwMode="auto">
              <a:xfrm>
                <a:off x="4150" y="3067"/>
                <a:ext cx="318" cy="363"/>
              </a:xfrm>
              <a:custGeom>
                <a:avLst/>
                <a:gdLst>
                  <a:gd name="T0" fmla="*/ 0 w 318"/>
                  <a:gd name="T1" fmla="*/ 0 h 363"/>
                  <a:gd name="T2" fmla="*/ 91 w 318"/>
                  <a:gd name="T3" fmla="*/ 272 h 363"/>
                  <a:gd name="T4" fmla="*/ 318 w 31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318"/>
                  <a:gd name="T10" fmla="*/ 0 h 363"/>
                  <a:gd name="T11" fmla="*/ 318 w 31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8" h="363">
                    <a:moveTo>
                      <a:pt x="0" y="0"/>
                    </a:moveTo>
                    <a:cubicBezTo>
                      <a:pt x="19" y="106"/>
                      <a:pt x="38" y="212"/>
                      <a:pt x="91" y="272"/>
                    </a:cubicBezTo>
                    <a:cubicBezTo>
                      <a:pt x="144" y="332"/>
                      <a:pt x="231" y="347"/>
                      <a:pt x="318" y="363"/>
                    </a:cubicBezTo>
                  </a:path>
                </a:pathLst>
              </a:custGeom>
              <a:noFill/>
              <a:ln w="9525" cap="flat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4468" y="2750"/>
                <a:ext cx="408" cy="771"/>
              </a:xfrm>
              <a:custGeom>
                <a:avLst/>
                <a:gdLst>
                  <a:gd name="T0" fmla="*/ 0 w 408"/>
                  <a:gd name="T1" fmla="*/ 771 h 771"/>
                  <a:gd name="T2" fmla="*/ 317 w 408"/>
                  <a:gd name="T3" fmla="*/ 499 h 771"/>
                  <a:gd name="T4" fmla="*/ 408 w 408"/>
                  <a:gd name="T5" fmla="*/ 0 h 771"/>
                  <a:gd name="T6" fmla="*/ 0 60000 65536"/>
                  <a:gd name="T7" fmla="*/ 0 60000 65536"/>
                  <a:gd name="T8" fmla="*/ 0 60000 65536"/>
                  <a:gd name="T9" fmla="*/ 0 w 408"/>
                  <a:gd name="T10" fmla="*/ 0 h 771"/>
                  <a:gd name="T11" fmla="*/ 408 w 408"/>
                  <a:gd name="T12" fmla="*/ 771 h 7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8" h="771">
                    <a:moveTo>
                      <a:pt x="0" y="771"/>
                    </a:moveTo>
                    <a:cubicBezTo>
                      <a:pt x="124" y="699"/>
                      <a:pt x="249" y="628"/>
                      <a:pt x="317" y="499"/>
                    </a:cubicBezTo>
                    <a:cubicBezTo>
                      <a:pt x="385" y="370"/>
                      <a:pt x="396" y="185"/>
                      <a:pt x="408" y="0"/>
                    </a:cubicBezTo>
                  </a:path>
                </a:pathLst>
              </a:custGeom>
              <a:noFill/>
              <a:ln w="9525" cap="flat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 flipV="1">
                <a:off x="4468" y="3067"/>
                <a:ext cx="272" cy="408"/>
              </a:xfrm>
              <a:prstGeom prst="line">
                <a:avLst/>
              </a:prstGeom>
              <a:noFill/>
              <a:ln w="952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3163" y="3022"/>
                <a:ext cx="34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9pPr>
              </a:lstStyle>
              <a:p>
                <a:pPr eaLnBrk="1" hangingPunct="1"/>
                <a:r>
                  <a:rPr lang="en-US" altLang="zh-TW">
                    <a:solidFill>
                      <a:srgbClr val="0000FF"/>
                    </a:solidFill>
                  </a:rPr>
                  <a:t>WE</a:t>
                </a: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2821" y="3385"/>
                <a:ext cx="10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9pPr>
              </a:lstStyle>
              <a:p>
                <a:pPr eaLnBrk="1" hangingPunct="1"/>
                <a:r>
                  <a:rPr lang="en-US" altLang="zh-TW">
                    <a:solidFill>
                      <a:srgbClr val="0000FF"/>
                    </a:solidFill>
                  </a:rPr>
                  <a:t>In_Clock</a:t>
                </a:r>
              </a:p>
            </p:txBody>
          </p:sp>
        </p:grpSp>
      </p:grpSp>
      <p:grpSp>
        <p:nvGrpSpPr>
          <p:cNvPr id="36" name="群組 35"/>
          <p:cNvGrpSpPr/>
          <p:nvPr/>
        </p:nvGrpSpPr>
        <p:grpSpPr>
          <a:xfrm>
            <a:off x="4427538" y="811213"/>
            <a:ext cx="4248150" cy="1779587"/>
            <a:chOff x="4427538" y="1341438"/>
            <a:chExt cx="4248150" cy="1779587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4427538" y="1341438"/>
              <a:ext cx="424815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marL="457200" indent="-457200" algn="l" eaLnBrk="0" fontAlgn="ctr" hangingPunct="0">
                <a:spcBef>
                  <a:spcPct val="10000"/>
                </a:spcBef>
                <a:buFont typeface="Wingdings" pitchFamily="2" charset="2"/>
                <a:buChar char="Ø"/>
              </a:pPr>
              <a:r>
                <a:rPr lang="en-US" altLang="zh-TW" sz="2800" dirty="0">
                  <a:solidFill>
                    <a:srgbClr val="C00000"/>
                  </a:solidFill>
                  <a:latin typeface="Arial" charset="0"/>
                  <a:ea typeface="標楷體" pitchFamily="65" charset="-120"/>
                </a:rPr>
                <a:t>Asynchronous Ports</a:t>
              </a:r>
            </a:p>
          </p:txBody>
        </p:sp>
        <p:grpSp>
          <p:nvGrpSpPr>
            <p:cNvPr id="25" name="Group 40"/>
            <p:cNvGrpSpPr>
              <a:grpSpLocks/>
            </p:cNvGrpSpPr>
            <p:nvPr/>
          </p:nvGrpSpPr>
          <p:grpSpPr bwMode="auto">
            <a:xfrm>
              <a:off x="4929188" y="1989138"/>
              <a:ext cx="3603625" cy="1131887"/>
              <a:chOff x="3105" y="1253"/>
              <a:chExt cx="2270" cy="713"/>
            </a:xfrm>
          </p:grpSpPr>
          <p:grpSp>
            <p:nvGrpSpPr>
              <p:cNvPr id="26" name="Group 23"/>
              <p:cNvGrpSpPr>
                <a:grpSpLocks/>
              </p:cNvGrpSpPr>
              <p:nvPr/>
            </p:nvGrpSpPr>
            <p:grpSpPr bwMode="auto">
              <a:xfrm>
                <a:off x="3742" y="1270"/>
                <a:ext cx="1633" cy="272"/>
                <a:chOff x="3107" y="2568"/>
                <a:chExt cx="1633" cy="272"/>
              </a:xfrm>
            </p:grpSpPr>
            <p:sp>
              <p:nvSpPr>
                <p:cNvPr id="32" name="Freeform 24"/>
                <p:cNvSpPr>
                  <a:spLocks/>
                </p:cNvSpPr>
                <p:nvPr/>
              </p:nvSpPr>
              <p:spPr bwMode="auto">
                <a:xfrm>
                  <a:off x="3334" y="2568"/>
                  <a:ext cx="907" cy="136"/>
                </a:xfrm>
                <a:custGeom>
                  <a:avLst/>
                  <a:gdLst>
                    <a:gd name="T0" fmla="*/ 0 w 907"/>
                    <a:gd name="T1" fmla="*/ 136 h 136"/>
                    <a:gd name="T2" fmla="*/ 45 w 907"/>
                    <a:gd name="T3" fmla="*/ 0 h 136"/>
                    <a:gd name="T4" fmla="*/ 861 w 907"/>
                    <a:gd name="T5" fmla="*/ 0 h 136"/>
                    <a:gd name="T6" fmla="*/ 907 w 907"/>
                    <a:gd name="T7" fmla="*/ 136 h 1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07"/>
                    <a:gd name="T13" fmla="*/ 0 h 136"/>
                    <a:gd name="T14" fmla="*/ 907 w 907"/>
                    <a:gd name="T15" fmla="*/ 136 h 1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07" h="136">
                      <a:moveTo>
                        <a:pt x="0" y="136"/>
                      </a:moveTo>
                      <a:lnTo>
                        <a:pt x="45" y="0"/>
                      </a:lnTo>
                      <a:lnTo>
                        <a:pt x="861" y="0"/>
                      </a:lnTo>
                      <a:lnTo>
                        <a:pt x="907" y="136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 flipV="1">
                  <a:off x="3334" y="2704"/>
                  <a:ext cx="907" cy="136"/>
                </a:xfrm>
                <a:custGeom>
                  <a:avLst/>
                  <a:gdLst>
                    <a:gd name="T0" fmla="*/ 0 w 907"/>
                    <a:gd name="T1" fmla="*/ 136 h 136"/>
                    <a:gd name="T2" fmla="*/ 45 w 907"/>
                    <a:gd name="T3" fmla="*/ 0 h 136"/>
                    <a:gd name="T4" fmla="*/ 861 w 907"/>
                    <a:gd name="T5" fmla="*/ 0 h 136"/>
                    <a:gd name="T6" fmla="*/ 907 w 907"/>
                    <a:gd name="T7" fmla="*/ 136 h 1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07"/>
                    <a:gd name="T13" fmla="*/ 0 h 136"/>
                    <a:gd name="T14" fmla="*/ 907 w 907"/>
                    <a:gd name="T15" fmla="*/ 136 h 1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07" h="136">
                      <a:moveTo>
                        <a:pt x="0" y="136"/>
                      </a:moveTo>
                      <a:lnTo>
                        <a:pt x="45" y="0"/>
                      </a:lnTo>
                      <a:lnTo>
                        <a:pt x="861" y="0"/>
                      </a:lnTo>
                      <a:lnTo>
                        <a:pt x="907" y="136"/>
                      </a:lnTo>
                    </a:path>
                  </a:pathLst>
                </a:custGeom>
                <a:noFill/>
                <a:ln w="12700" cap="flat" cmpd="sng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4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3107" y="2704"/>
                  <a:ext cx="227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5" name="Line 27"/>
                <p:cNvSpPr>
                  <a:spLocks noChangeShapeType="1"/>
                </p:cNvSpPr>
                <p:nvPr/>
              </p:nvSpPr>
              <p:spPr bwMode="auto">
                <a:xfrm>
                  <a:off x="4241" y="2704"/>
                  <a:ext cx="499" cy="0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27" name="Text Box 28"/>
              <p:cNvSpPr txBox="1">
                <a:spLocks noChangeArrowheads="1"/>
              </p:cNvSpPr>
              <p:nvPr/>
            </p:nvSpPr>
            <p:spPr bwMode="auto">
              <a:xfrm>
                <a:off x="3105" y="1253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9pPr>
              </a:lstStyle>
              <a:p>
                <a:pPr eaLnBrk="1" hangingPunct="1"/>
                <a:r>
                  <a:rPr lang="en-US" altLang="zh-TW">
                    <a:solidFill>
                      <a:srgbClr val="0000FF"/>
                    </a:solidFill>
                  </a:rPr>
                  <a:t>Adr</a:t>
                </a:r>
              </a:p>
            </p:txBody>
          </p:sp>
          <p:sp>
            <p:nvSpPr>
              <p:cNvPr id="28" name="Freeform 29"/>
              <p:cNvSpPr>
                <a:spLocks/>
              </p:cNvSpPr>
              <p:nvPr/>
            </p:nvSpPr>
            <p:spPr bwMode="auto">
              <a:xfrm>
                <a:off x="3742" y="1632"/>
                <a:ext cx="1633" cy="182"/>
              </a:xfrm>
              <a:custGeom>
                <a:avLst/>
                <a:gdLst>
                  <a:gd name="T0" fmla="*/ 0 w 1633"/>
                  <a:gd name="T1" fmla="*/ 182 h 182"/>
                  <a:gd name="T2" fmla="*/ 408 w 1633"/>
                  <a:gd name="T3" fmla="*/ 182 h 182"/>
                  <a:gd name="T4" fmla="*/ 408 w 1633"/>
                  <a:gd name="T5" fmla="*/ 0 h 182"/>
                  <a:gd name="T6" fmla="*/ 998 w 1633"/>
                  <a:gd name="T7" fmla="*/ 0 h 182"/>
                  <a:gd name="T8" fmla="*/ 998 w 1633"/>
                  <a:gd name="T9" fmla="*/ 182 h 182"/>
                  <a:gd name="T10" fmla="*/ 1633 w 1633"/>
                  <a:gd name="T11" fmla="*/ 182 h 1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33"/>
                  <a:gd name="T19" fmla="*/ 0 h 182"/>
                  <a:gd name="T20" fmla="*/ 1633 w 1633"/>
                  <a:gd name="T21" fmla="*/ 182 h 1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33" h="182">
                    <a:moveTo>
                      <a:pt x="0" y="182"/>
                    </a:moveTo>
                    <a:lnTo>
                      <a:pt x="408" y="182"/>
                    </a:lnTo>
                    <a:lnTo>
                      <a:pt x="408" y="0"/>
                    </a:lnTo>
                    <a:lnTo>
                      <a:pt x="998" y="0"/>
                    </a:lnTo>
                    <a:lnTo>
                      <a:pt x="998" y="182"/>
                    </a:lnTo>
                    <a:lnTo>
                      <a:pt x="1633" y="182"/>
                    </a:lnTo>
                  </a:path>
                </a:pathLst>
              </a:custGeom>
              <a:noFill/>
              <a:ln w="12700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9" name="Text Box 36"/>
              <p:cNvSpPr txBox="1">
                <a:spLocks noChangeArrowheads="1"/>
              </p:cNvSpPr>
              <p:nvPr/>
            </p:nvSpPr>
            <p:spPr bwMode="auto">
              <a:xfrm>
                <a:off x="3163" y="1678"/>
                <a:ext cx="34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itchFamily="49" charset="0"/>
                    <a:ea typeface="新細明體" charset="-120"/>
                  </a:defRPr>
                </a:lvl9pPr>
              </a:lstStyle>
              <a:p>
                <a:pPr eaLnBrk="1" hangingPunct="1"/>
                <a:r>
                  <a:rPr lang="en-US" altLang="zh-TW">
                    <a:solidFill>
                      <a:srgbClr val="0000FF"/>
                    </a:solidFill>
                  </a:rPr>
                  <a:t>WE</a:t>
                </a:r>
              </a:p>
            </p:txBody>
          </p:sp>
          <p:sp>
            <p:nvSpPr>
              <p:cNvPr id="30" name="Freeform 38"/>
              <p:cNvSpPr>
                <a:spLocks/>
              </p:cNvSpPr>
              <p:nvPr/>
            </p:nvSpPr>
            <p:spPr bwMode="auto">
              <a:xfrm>
                <a:off x="3969" y="1389"/>
                <a:ext cx="181" cy="317"/>
              </a:xfrm>
              <a:custGeom>
                <a:avLst/>
                <a:gdLst>
                  <a:gd name="T0" fmla="*/ 0 w 181"/>
                  <a:gd name="T1" fmla="*/ 0 h 317"/>
                  <a:gd name="T2" fmla="*/ 45 w 181"/>
                  <a:gd name="T3" fmla="*/ 227 h 317"/>
                  <a:gd name="T4" fmla="*/ 181 w 181"/>
                  <a:gd name="T5" fmla="*/ 317 h 317"/>
                  <a:gd name="T6" fmla="*/ 0 60000 65536"/>
                  <a:gd name="T7" fmla="*/ 0 60000 65536"/>
                  <a:gd name="T8" fmla="*/ 0 60000 65536"/>
                  <a:gd name="T9" fmla="*/ 0 w 181"/>
                  <a:gd name="T10" fmla="*/ 0 h 317"/>
                  <a:gd name="T11" fmla="*/ 181 w 181"/>
                  <a:gd name="T12" fmla="*/ 317 h 3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1" h="317">
                    <a:moveTo>
                      <a:pt x="0" y="0"/>
                    </a:moveTo>
                    <a:cubicBezTo>
                      <a:pt x="7" y="87"/>
                      <a:pt x="15" y="174"/>
                      <a:pt x="45" y="227"/>
                    </a:cubicBezTo>
                    <a:cubicBezTo>
                      <a:pt x="75" y="280"/>
                      <a:pt x="128" y="298"/>
                      <a:pt x="181" y="317"/>
                    </a:cubicBezTo>
                  </a:path>
                </a:pathLst>
              </a:custGeom>
              <a:noFill/>
              <a:ln w="9525" cap="flat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1" name="Freeform 39"/>
              <p:cNvSpPr>
                <a:spLocks/>
              </p:cNvSpPr>
              <p:nvPr/>
            </p:nvSpPr>
            <p:spPr bwMode="auto">
              <a:xfrm>
                <a:off x="4740" y="1389"/>
                <a:ext cx="136" cy="325"/>
              </a:xfrm>
              <a:custGeom>
                <a:avLst/>
                <a:gdLst>
                  <a:gd name="T0" fmla="*/ 0 w 136"/>
                  <a:gd name="T1" fmla="*/ 317 h 325"/>
                  <a:gd name="T2" fmla="*/ 90 w 136"/>
                  <a:gd name="T3" fmla="*/ 272 h 325"/>
                  <a:gd name="T4" fmla="*/ 136 w 136"/>
                  <a:gd name="T5" fmla="*/ 0 h 325"/>
                  <a:gd name="T6" fmla="*/ 0 60000 65536"/>
                  <a:gd name="T7" fmla="*/ 0 60000 65536"/>
                  <a:gd name="T8" fmla="*/ 0 60000 65536"/>
                  <a:gd name="T9" fmla="*/ 0 w 136"/>
                  <a:gd name="T10" fmla="*/ 0 h 325"/>
                  <a:gd name="T11" fmla="*/ 136 w 136"/>
                  <a:gd name="T12" fmla="*/ 325 h 3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6" h="325">
                    <a:moveTo>
                      <a:pt x="0" y="317"/>
                    </a:moveTo>
                    <a:cubicBezTo>
                      <a:pt x="33" y="321"/>
                      <a:pt x="67" y="325"/>
                      <a:pt x="90" y="272"/>
                    </a:cubicBezTo>
                    <a:cubicBezTo>
                      <a:pt x="113" y="219"/>
                      <a:pt x="124" y="109"/>
                      <a:pt x="136" y="0"/>
                    </a:cubicBezTo>
                  </a:path>
                </a:pathLst>
              </a:custGeom>
              <a:noFill/>
              <a:ln w="9525" cap="flat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>
                  <a:solidFill>
                    <a:srgbClr val="0000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741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RAM Synthesized by </a:t>
            </a:r>
            <a:r>
              <a:rPr lang="en-US" altLang="zh-TW" dirty="0" err="1" smtClean="0"/>
              <a:t>MegaWizard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22</a:t>
            </a:fld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07504" y="987574"/>
            <a:ext cx="3515258" cy="3711785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dirty="0"/>
              <a:t>-- RAM256D.mif for SAP444 in Cyclone III/DE0</a:t>
            </a:r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WIDTH=12;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DEPTH=256;</a:t>
            </a:r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ADDRESS_RADIX=HEX;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DATA_RADIX=HEX;</a:t>
            </a:r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CONTENT BEGIN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   [00..FF]	: 000; -- test2.asm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0	: 000;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1	: F11;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2	: C00;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3	: 911;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4	: B50;</a:t>
            </a:r>
          </a:p>
          <a:p>
            <a:pPr>
              <a:lnSpc>
                <a:spcPct val="80000"/>
              </a:lnSpc>
            </a:pPr>
            <a:r>
              <a:rPr lang="en-US" altLang="zh-TW" sz="1400" dirty="0" smtClean="0"/>
              <a:t>…   … </a:t>
            </a: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	 1C	: 000;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1D	: 006;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1E	: 00F;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1F	: 010;</a:t>
            </a:r>
          </a:p>
          <a:p>
            <a:pPr>
              <a:lnSpc>
                <a:spcPct val="80000"/>
              </a:lnSpc>
            </a:pPr>
            <a:r>
              <a:rPr lang="en-US" altLang="zh-TW" sz="1400" dirty="0" smtClean="0"/>
              <a:t>END;</a:t>
            </a:r>
            <a:endParaRPr lang="en-US" altLang="zh-TW" sz="1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346" y="915566"/>
            <a:ext cx="4883150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弧形箭號 (下彎) 6"/>
          <p:cNvSpPr/>
          <p:nvPr/>
        </p:nvSpPr>
        <p:spPr>
          <a:xfrm>
            <a:off x="2483768" y="1563638"/>
            <a:ext cx="2152256" cy="587504"/>
          </a:xfrm>
          <a:prstGeom prst="curvedDown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339752" y="2067694"/>
            <a:ext cx="215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Loader : </a:t>
            </a:r>
            <a:r>
              <a:rPr lang="en-US" altLang="zh-TW" sz="2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Quartus</a:t>
            </a:r>
            <a:r>
              <a:rPr lang="en-US" altLang="zh-TW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</a:t>
            </a:r>
            <a:endParaRPr lang="zh-TW" alt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401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Assembler for SAP444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23</a:t>
            </a:fld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5521238" y="987574"/>
            <a:ext cx="3515258" cy="3711785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dirty="0"/>
              <a:t>-- RAM256D.mif for SAP444 in Cyclone III/DE0</a:t>
            </a:r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WIDTH=12;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DEPTH=256;</a:t>
            </a:r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ADDRESS_RADIX=HEX;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DATA_RADIX=HEX;</a:t>
            </a:r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CONTENT BEGIN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   [00..FF]	: 000; -- test2.asm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0	: 000;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1	: F11;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2	: C00;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3	: 911;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 4	: B50;</a:t>
            </a:r>
          </a:p>
          <a:p>
            <a:pPr>
              <a:lnSpc>
                <a:spcPct val="80000"/>
              </a:lnSpc>
            </a:pPr>
            <a:r>
              <a:rPr lang="en-US" altLang="zh-TW" sz="1400" dirty="0" smtClean="0"/>
              <a:t>…   … </a:t>
            </a: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	 1C	: 000;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1D	: 006;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1E	: 00F;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 1F	: 010;</a:t>
            </a:r>
          </a:p>
          <a:p>
            <a:pPr>
              <a:lnSpc>
                <a:spcPct val="80000"/>
              </a:lnSpc>
            </a:pPr>
            <a:r>
              <a:rPr lang="en-US" altLang="zh-TW" sz="1400" dirty="0" smtClean="0"/>
              <a:t>END;</a:t>
            </a:r>
            <a:endParaRPr lang="en-US" altLang="zh-TW" sz="1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251520" y="987574"/>
            <a:ext cx="2502288" cy="3711785"/>
          </a:xfrm>
          <a:prstGeom prst="rect">
            <a:avLst/>
          </a:prstGeom>
          <a:solidFill>
            <a:srgbClr val="99FF99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dirty="0" smtClean="0"/>
              <a:t>BEGIN	NOP</a:t>
            </a: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	</a:t>
            </a:r>
            <a:r>
              <a:rPr lang="en-US" altLang="zh-TW" sz="1400" dirty="0" smtClean="0"/>
              <a:t>CAL	SHOW</a:t>
            </a: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	</a:t>
            </a:r>
            <a:r>
              <a:rPr lang="en-US" altLang="zh-TW" sz="1400" dirty="0" smtClean="0"/>
              <a:t>JMP	BEGIN</a:t>
            </a: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L1   </a:t>
            </a:r>
            <a:r>
              <a:rPr lang="en-US" altLang="zh-TW" sz="1400" dirty="0" smtClean="0"/>
              <a:t>	LDI	17 </a:t>
            </a: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      </a:t>
            </a:r>
            <a:r>
              <a:rPr lang="en-US" altLang="zh-TW" sz="1400" dirty="0" smtClean="0"/>
              <a:t>	STA	80</a:t>
            </a:r>
            <a:endParaRPr lang="en-US" altLang="zh-TW" sz="1400" dirty="0"/>
          </a:p>
          <a:p>
            <a:pPr>
              <a:lnSpc>
                <a:spcPct val="80000"/>
              </a:lnSpc>
            </a:pPr>
            <a:endParaRPr lang="en-US" altLang="zh-TW" sz="1400" dirty="0" smtClean="0"/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endParaRPr lang="en-US" altLang="zh-TW" sz="1400" dirty="0" smtClean="0"/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endParaRPr lang="en-US" altLang="zh-TW" sz="1400" dirty="0" smtClean="0"/>
          </a:p>
          <a:p>
            <a:pPr>
              <a:lnSpc>
                <a:spcPct val="80000"/>
              </a:lnSpc>
            </a:pPr>
            <a:r>
              <a:rPr lang="en-US" altLang="zh-TW" sz="1400" dirty="0" smtClean="0"/>
              <a:t>…</a:t>
            </a:r>
          </a:p>
          <a:p>
            <a:pPr>
              <a:lnSpc>
                <a:spcPct val="80000"/>
              </a:lnSpc>
            </a:pPr>
            <a:r>
              <a:rPr lang="en-US" altLang="zh-TW" sz="1400" dirty="0" smtClean="0"/>
              <a:t>…</a:t>
            </a:r>
            <a:endParaRPr lang="en-US" altLang="zh-TW" sz="1400" dirty="0"/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endParaRPr lang="en-US" altLang="zh-TW" sz="1400" dirty="0" smtClean="0"/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endParaRPr lang="en-US" altLang="zh-TW" sz="1400" dirty="0" smtClean="0"/>
          </a:p>
          <a:p>
            <a:pPr>
              <a:lnSpc>
                <a:spcPct val="80000"/>
              </a:lnSpc>
            </a:pPr>
            <a:endParaRPr lang="en-US" altLang="zh-TW" sz="1400" dirty="0"/>
          </a:p>
          <a:p>
            <a:pPr>
              <a:lnSpc>
                <a:spcPct val="80000"/>
              </a:lnSpc>
            </a:pPr>
            <a:r>
              <a:rPr lang="en-US" altLang="zh-TW" sz="1400" dirty="0"/>
              <a:t>	NOP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RET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HLT</a:t>
            </a:r>
          </a:p>
          <a:p>
            <a:pPr>
              <a:lnSpc>
                <a:spcPct val="80000"/>
              </a:lnSpc>
            </a:pPr>
            <a:r>
              <a:rPr lang="en-US" altLang="zh-TW" sz="1400" dirty="0"/>
              <a:t>	NOT</a:t>
            </a:r>
          </a:p>
        </p:txBody>
      </p:sp>
      <p:sp>
        <p:nvSpPr>
          <p:cNvPr id="8" name="矩形 7"/>
          <p:cNvSpPr/>
          <p:nvPr/>
        </p:nvSpPr>
        <p:spPr>
          <a:xfrm>
            <a:off x="3275856" y="1923678"/>
            <a:ext cx="1728192" cy="168814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Assembler</a:t>
            </a:r>
          </a:p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(by C, Python,</a:t>
            </a:r>
          </a:p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etc. </a:t>
            </a:r>
          </a:p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or manually)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9" name="向右箭號 8"/>
          <p:cNvSpPr/>
          <p:nvPr/>
        </p:nvSpPr>
        <p:spPr>
          <a:xfrm>
            <a:off x="2781551" y="2427734"/>
            <a:ext cx="489204" cy="484632"/>
          </a:xfrm>
          <a:prstGeom prst="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>
            <a:off x="5035587" y="2427734"/>
            <a:ext cx="489204" cy="484632"/>
          </a:xfrm>
          <a:prstGeom prst="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51520" y="4526720"/>
            <a:ext cx="290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</a:rPr>
              <a:t>Source Code: Assembly Code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828085" y="4526720"/>
            <a:ext cx="280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</a:rPr>
              <a:t>Object Code: Machine Code</a:t>
            </a:r>
            <a:endParaRPr lang="zh-TW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3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Timing Closure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24</a:t>
            </a:fld>
            <a:endParaRPr lang="zh-TW" altLang="en-US" dirty="0"/>
          </a:p>
        </p:txBody>
      </p:sp>
      <p:cxnSp>
        <p:nvCxnSpPr>
          <p:cNvPr id="10" name="直線單箭頭接點 9"/>
          <p:cNvCxnSpPr/>
          <p:nvPr/>
        </p:nvCxnSpPr>
        <p:spPr>
          <a:xfrm flipH="1" flipV="1">
            <a:off x="2699792" y="1059582"/>
            <a:ext cx="1512168" cy="1479964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stCxn id="8" idx="1"/>
          </p:cNvCxnSpPr>
          <p:nvPr/>
        </p:nvCxnSpPr>
        <p:spPr>
          <a:xfrm flipH="1">
            <a:off x="3131840" y="2571750"/>
            <a:ext cx="1080120" cy="2088232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683568" y="915566"/>
            <a:ext cx="215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Power Consumption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991954" y="4371950"/>
            <a:ext cx="218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Technology Mapping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307581" y="2065525"/>
            <a:ext cx="33643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iterative process to optimize</a:t>
            </a:r>
          </a:p>
          <a:p>
            <a:r>
              <a:rPr lang="en-US" altLang="zh-TW" dirty="0" smtClean="0"/>
              <a:t>timing of an IC circuit by adjusting</a:t>
            </a:r>
          </a:p>
          <a:p>
            <a:r>
              <a:rPr lang="en-US" altLang="zh-TW" dirty="0" smtClean="0"/>
              <a:t>non-functional</a:t>
            </a:r>
            <a:r>
              <a:rPr lang="en-US" altLang="zh-TW" dirty="0"/>
              <a:t> </a:t>
            </a:r>
            <a:r>
              <a:rPr lang="en-US" altLang="zh-TW" dirty="0" smtClean="0"/>
              <a:t>factors including</a:t>
            </a:r>
          </a:p>
          <a:p>
            <a:r>
              <a:rPr lang="en-US" altLang="zh-TW" dirty="0" smtClean="0"/>
              <a:t>power and technology mapping.</a:t>
            </a:r>
          </a:p>
        </p:txBody>
      </p:sp>
      <p:grpSp>
        <p:nvGrpSpPr>
          <p:cNvPr id="53" name="群組 52"/>
          <p:cNvGrpSpPr/>
          <p:nvPr/>
        </p:nvGrpSpPr>
        <p:grpSpPr>
          <a:xfrm>
            <a:off x="4211960" y="1942505"/>
            <a:ext cx="4490261" cy="1330895"/>
            <a:chOff x="4211960" y="1942505"/>
            <a:chExt cx="4490261" cy="1330895"/>
          </a:xfrm>
        </p:grpSpPr>
        <p:sp>
          <p:nvSpPr>
            <p:cNvPr id="8" name="向右箭號 7"/>
            <p:cNvSpPr/>
            <p:nvPr/>
          </p:nvSpPr>
          <p:spPr>
            <a:xfrm>
              <a:off x="4211960" y="2427734"/>
              <a:ext cx="3600400" cy="288032"/>
            </a:xfrm>
            <a:prstGeom prst="rightArrow">
              <a:avLst/>
            </a:prstGeom>
            <a:gradFill flip="none" rotWithShape="1">
              <a:gsLst>
                <a:gs pos="0">
                  <a:srgbClr val="99FF99">
                    <a:shade val="30000"/>
                    <a:satMod val="115000"/>
                  </a:srgbClr>
                </a:gs>
                <a:gs pos="50000">
                  <a:srgbClr val="99FF99">
                    <a:shade val="67500"/>
                    <a:satMod val="115000"/>
                  </a:srgbClr>
                </a:gs>
                <a:gs pos="100000">
                  <a:srgbClr val="99FF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7884368" y="2361467"/>
              <a:ext cx="817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Timing</a:t>
              </a:r>
              <a:endParaRPr lang="zh-TW" altLang="en-US" dirty="0"/>
            </a:p>
          </p:txBody>
        </p:sp>
        <p:grpSp>
          <p:nvGrpSpPr>
            <p:cNvPr id="36" name="群組 35"/>
            <p:cNvGrpSpPr/>
            <p:nvPr/>
          </p:nvGrpSpPr>
          <p:grpSpPr>
            <a:xfrm>
              <a:off x="5004048" y="1942505"/>
              <a:ext cx="1774841" cy="1330895"/>
              <a:chOff x="2699793" y="2071928"/>
              <a:chExt cx="1774841" cy="1330895"/>
            </a:xfrm>
          </p:grpSpPr>
          <p:sp>
            <p:nvSpPr>
              <p:cNvPr id="37" name="等腰三角形 39"/>
              <p:cNvSpPr/>
              <p:nvPr/>
            </p:nvSpPr>
            <p:spPr>
              <a:xfrm rot="10800000">
                <a:off x="2699793" y="2071928"/>
                <a:ext cx="1774841" cy="1330895"/>
              </a:xfrm>
              <a:custGeom>
                <a:avLst/>
                <a:gdLst/>
                <a:ahLst/>
                <a:cxnLst/>
                <a:rect l="l" t="t" r="r" b="b"/>
                <a:pathLst>
                  <a:path w="1774841" h="1330895">
                    <a:moveTo>
                      <a:pt x="604102" y="955476"/>
                    </a:moveTo>
                    <a:cubicBezTo>
                      <a:pt x="647691" y="835248"/>
                      <a:pt x="673386" y="676594"/>
                      <a:pt x="673386" y="502803"/>
                    </a:cubicBezTo>
                    <a:lnTo>
                      <a:pt x="673653" y="502803"/>
                    </a:lnTo>
                    <a:cubicBezTo>
                      <a:pt x="673349" y="335830"/>
                      <a:pt x="635834" y="201011"/>
                      <a:pt x="589626" y="201011"/>
                    </a:cubicBezTo>
                    <a:cubicBezTo>
                      <a:pt x="543512" y="201011"/>
                      <a:pt x="506055" y="335288"/>
                      <a:pt x="505655" y="501797"/>
                    </a:cubicBezTo>
                    <a:lnTo>
                      <a:pt x="523085" y="501797"/>
                    </a:lnTo>
                    <a:cubicBezTo>
                      <a:pt x="523085" y="676132"/>
                      <a:pt x="553176" y="835236"/>
                      <a:pt x="604102" y="955476"/>
                    </a:cubicBezTo>
                    <a:close/>
                    <a:moveTo>
                      <a:pt x="1067574" y="970703"/>
                    </a:moveTo>
                    <a:cubicBezTo>
                      <a:pt x="1121716" y="848579"/>
                      <a:pt x="1154389" y="683457"/>
                      <a:pt x="1154389" y="501797"/>
                    </a:cubicBezTo>
                    <a:lnTo>
                      <a:pt x="1162461" y="501797"/>
                    </a:lnTo>
                    <a:cubicBezTo>
                      <a:pt x="1161935" y="335744"/>
                      <a:pt x="1121957" y="201997"/>
                      <a:pt x="1072763" y="201997"/>
                    </a:cubicBezTo>
                    <a:cubicBezTo>
                      <a:pt x="1023469" y="201997"/>
                      <a:pt x="983430" y="336285"/>
                      <a:pt x="983005" y="502803"/>
                    </a:cubicBezTo>
                    <a:lnTo>
                      <a:pt x="984760" y="502803"/>
                    </a:lnTo>
                    <a:cubicBezTo>
                      <a:pt x="984760" y="683962"/>
                      <a:pt x="1015894" y="848674"/>
                      <a:pt x="1067574" y="970703"/>
                    </a:cubicBezTo>
                    <a:close/>
                    <a:moveTo>
                      <a:pt x="1287202" y="1330895"/>
                    </a:moveTo>
                    <a:cubicBezTo>
                      <a:pt x="1206394" y="1330895"/>
                      <a:pt x="1130577" y="1291430"/>
                      <a:pt x="1067249" y="1220327"/>
                    </a:cubicBezTo>
                    <a:cubicBezTo>
                      <a:pt x="1001339" y="1290854"/>
                      <a:pt x="922614" y="1329889"/>
                      <a:pt x="838737" y="1329889"/>
                    </a:cubicBezTo>
                    <a:cubicBezTo>
                      <a:pt x="752519" y="1329889"/>
                      <a:pt x="671746" y="1288645"/>
                      <a:pt x="604409" y="1214742"/>
                    </a:cubicBezTo>
                    <a:cubicBezTo>
                      <a:pt x="546517" y="1289134"/>
                      <a:pt x="476710" y="1330895"/>
                      <a:pt x="402166" y="1330895"/>
                    </a:cubicBezTo>
                    <a:cubicBezTo>
                      <a:pt x="180056" y="1330895"/>
                      <a:pt x="0" y="960146"/>
                      <a:pt x="0" y="502803"/>
                    </a:cubicBezTo>
                    <a:lnTo>
                      <a:pt x="130947" y="502803"/>
                    </a:lnTo>
                    <a:cubicBezTo>
                      <a:pt x="130947" y="880608"/>
                      <a:pt x="252376" y="1186879"/>
                      <a:pt x="402166" y="1186879"/>
                    </a:cubicBezTo>
                    <a:cubicBezTo>
                      <a:pt x="446593" y="1186879"/>
                      <a:pt x="488525" y="1159937"/>
                      <a:pt x="523938" y="1110942"/>
                    </a:cubicBezTo>
                    <a:cubicBezTo>
                      <a:pt x="430636" y="963025"/>
                      <a:pt x="372587" y="750287"/>
                      <a:pt x="371391" y="513509"/>
                    </a:cubicBezTo>
                    <a:lnTo>
                      <a:pt x="371099" y="513509"/>
                    </a:lnTo>
                    <a:cubicBezTo>
                      <a:pt x="370698" y="510367"/>
                      <a:pt x="370686" y="507215"/>
                      <a:pt x="370686" y="504056"/>
                    </a:cubicBezTo>
                    <a:lnTo>
                      <a:pt x="370743" y="502757"/>
                    </a:lnTo>
                    <a:cubicBezTo>
                      <a:pt x="370685" y="502437"/>
                      <a:pt x="370685" y="502117"/>
                      <a:pt x="370685" y="501797"/>
                    </a:cubicBezTo>
                    <a:lnTo>
                      <a:pt x="370785" y="501797"/>
                    </a:lnTo>
                    <a:cubicBezTo>
                      <a:pt x="371217" y="224454"/>
                      <a:pt x="469036" y="0"/>
                      <a:pt x="589626" y="0"/>
                    </a:cubicBezTo>
                    <a:cubicBezTo>
                      <a:pt x="710544" y="0"/>
                      <a:pt x="808567" y="225674"/>
                      <a:pt x="808567" y="504056"/>
                    </a:cubicBezTo>
                    <a:lnTo>
                      <a:pt x="808152" y="513509"/>
                    </a:lnTo>
                    <a:lnTo>
                      <a:pt x="803802" y="513509"/>
                    </a:lnTo>
                    <a:cubicBezTo>
                      <a:pt x="802901" y="740832"/>
                      <a:pt x="757012" y="946074"/>
                      <a:pt x="683320" y="1093825"/>
                    </a:cubicBezTo>
                    <a:cubicBezTo>
                      <a:pt x="727867" y="1152886"/>
                      <a:pt x="781525" y="1185873"/>
                      <a:pt x="838737" y="1185873"/>
                    </a:cubicBezTo>
                    <a:cubicBezTo>
                      <a:pt x="891244" y="1185873"/>
                      <a:pt x="940757" y="1158088"/>
                      <a:pt x="982602" y="1107414"/>
                    </a:cubicBezTo>
                    <a:cubicBezTo>
                      <a:pt x="895004" y="959526"/>
                      <a:pt x="840539" y="748775"/>
                      <a:pt x="839406" y="514495"/>
                    </a:cubicBezTo>
                    <a:lnTo>
                      <a:pt x="839179" y="514495"/>
                    </a:lnTo>
                    <a:cubicBezTo>
                      <a:pt x="838750" y="511353"/>
                      <a:pt x="838737" y="508201"/>
                      <a:pt x="838737" y="505042"/>
                    </a:cubicBezTo>
                    <a:lnTo>
                      <a:pt x="838795" y="503801"/>
                    </a:lnTo>
                    <a:cubicBezTo>
                      <a:pt x="838738" y="503469"/>
                      <a:pt x="838738" y="503136"/>
                      <a:pt x="838738" y="502803"/>
                    </a:cubicBezTo>
                    <a:lnTo>
                      <a:pt x="838842" y="502803"/>
                    </a:lnTo>
                    <a:cubicBezTo>
                      <a:pt x="839299" y="225451"/>
                      <a:pt x="943861" y="986"/>
                      <a:pt x="1072763" y="986"/>
                    </a:cubicBezTo>
                    <a:cubicBezTo>
                      <a:pt x="1201509" y="986"/>
                      <a:pt x="1305974" y="224908"/>
                      <a:pt x="1306637" y="501797"/>
                    </a:cubicBezTo>
                    <a:lnTo>
                      <a:pt x="1306789" y="501797"/>
                    </a:lnTo>
                    <a:lnTo>
                      <a:pt x="1306703" y="503212"/>
                    </a:lnTo>
                    <a:cubicBezTo>
                      <a:pt x="1306788" y="503822"/>
                      <a:pt x="1306789" y="504432"/>
                      <a:pt x="1306789" y="505042"/>
                    </a:cubicBezTo>
                    <a:lnTo>
                      <a:pt x="1306346" y="514495"/>
                    </a:lnTo>
                    <a:lnTo>
                      <a:pt x="1306020" y="514495"/>
                    </a:lnTo>
                    <a:cubicBezTo>
                      <a:pt x="1304718" y="751654"/>
                      <a:pt x="1246326" y="964624"/>
                      <a:pt x="1152566" y="1112358"/>
                    </a:cubicBezTo>
                    <a:cubicBezTo>
                      <a:pt x="1191925" y="1160523"/>
                      <a:pt x="1238203" y="1186879"/>
                      <a:pt x="1287202" y="1186879"/>
                    </a:cubicBezTo>
                    <a:cubicBezTo>
                      <a:pt x="1448260" y="1186879"/>
                      <a:pt x="1579914" y="902134"/>
                      <a:pt x="1587852" y="543040"/>
                    </a:cubicBezTo>
                    <a:lnTo>
                      <a:pt x="1558817" y="543040"/>
                    </a:lnTo>
                    <a:lnTo>
                      <a:pt x="1666829" y="399024"/>
                    </a:lnTo>
                    <a:lnTo>
                      <a:pt x="1774841" y="543040"/>
                    </a:lnTo>
                    <a:lnTo>
                      <a:pt x="1733470" y="543040"/>
                    </a:lnTo>
                    <a:cubicBezTo>
                      <a:pt x="1723768" y="981718"/>
                      <a:pt x="1527568" y="1330895"/>
                      <a:pt x="1287202" y="1330895"/>
                    </a:cubicBezTo>
                    <a:close/>
                  </a:path>
                </a:pathLst>
              </a:custGeom>
              <a:gradFill>
                <a:gsLst>
                  <a:gs pos="33000">
                    <a:srgbClr val="CC9900"/>
                  </a:gs>
                  <a:gs pos="100000">
                    <a:srgbClr val="FFFF66"/>
                  </a:gs>
                </a:gsLst>
                <a:lin ang="5400000" scaled="0"/>
              </a:gra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8" name="直線接點 37"/>
              <p:cNvCxnSpPr/>
              <p:nvPr/>
            </p:nvCxnSpPr>
            <p:spPr>
              <a:xfrm flipV="1">
                <a:off x="3317421" y="2179864"/>
                <a:ext cx="87086" cy="106136"/>
              </a:xfrm>
              <a:prstGeom prst="line">
                <a:avLst/>
              </a:prstGeom>
              <a:gradFill>
                <a:gsLst>
                  <a:gs pos="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接點 38"/>
              <p:cNvCxnSpPr/>
              <p:nvPr/>
            </p:nvCxnSpPr>
            <p:spPr>
              <a:xfrm flipV="1">
                <a:off x="3407229" y="2292803"/>
                <a:ext cx="84364" cy="137433"/>
              </a:xfrm>
              <a:prstGeom prst="line">
                <a:avLst/>
              </a:prstGeom>
              <a:gradFill>
                <a:gsLst>
                  <a:gs pos="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接點 39"/>
              <p:cNvCxnSpPr/>
              <p:nvPr/>
            </p:nvCxnSpPr>
            <p:spPr>
              <a:xfrm flipV="1">
                <a:off x="3785507" y="2188028"/>
                <a:ext cx="76200" cy="127908"/>
              </a:xfrm>
              <a:prstGeom prst="line">
                <a:avLst/>
              </a:prstGeom>
              <a:gradFill>
                <a:gsLst>
                  <a:gs pos="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接點 40"/>
              <p:cNvCxnSpPr/>
              <p:nvPr/>
            </p:nvCxnSpPr>
            <p:spPr>
              <a:xfrm flipV="1">
                <a:off x="3867150" y="2300968"/>
                <a:ext cx="81643" cy="153761"/>
              </a:xfrm>
              <a:prstGeom prst="line">
                <a:avLst/>
              </a:prstGeom>
              <a:gradFill>
                <a:gsLst>
                  <a:gs pos="0">
                    <a:srgbClr val="FFC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27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矩形 43"/>
            <p:cNvSpPr/>
            <p:nvPr/>
          </p:nvSpPr>
          <p:spPr>
            <a:xfrm>
              <a:off x="6171405" y="2499742"/>
              <a:ext cx="664030" cy="144016"/>
            </a:xfrm>
            <a:custGeom>
              <a:avLst/>
              <a:gdLst/>
              <a:ahLst/>
              <a:cxnLst/>
              <a:rect l="l" t="t" r="r" b="b"/>
              <a:pathLst>
                <a:path w="664030" h="144016">
                  <a:moveTo>
                    <a:pt x="0" y="0"/>
                  </a:moveTo>
                  <a:lnTo>
                    <a:pt x="664030" y="0"/>
                  </a:lnTo>
                  <a:lnTo>
                    <a:pt x="664030" y="144016"/>
                  </a:lnTo>
                  <a:lnTo>
                    <a:pt x="0" y="144016"/>
                  </a:lnTo>
                  <a:close/>
                </a:path>
              </a:pathLst>
            </a:custGeom>
            <a:gradFill>
              <a:gsLst>
                <a:gs pos="0">
                  <a:srgbClr val="99FF99">
                    <a:shade val="30000"/>
                    <a:satMod val="115000"/>
                  </a:srgbClr>
                </a:gs>
                <a:gs pos="50000">
                  <a:srgbClr val="99FF99">
                    <a:shade val="67500"/>
                    <a:satMod val="115000"/>
                  </a:srgbClr>
                </a:gs>
                <a:gs pos="100000">
                  <a:srgbClr val="99FF99">
                    <a:shade val="100000"/>
                    <a:satMod val="115000"/>
                  </a:srgbClr>
                </a:gs>
              </a:gsLst>
              <a:lin ang="16200000" scaled="1"/>
            </a:gra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矩形 43"/>
            <p:cNvSpPr/>
            <p:nvPr/>
          </p:nvSpPr>
          <p:spPr>
            <a:xfrm>
              <a:off x="5708762" y="2499742"/>
              <a:ext cx="231390" cy="144016"/>
            </a:xfrm>
            <a:custGeom>
              <a:avLst/>
              <a:gdLst/>
              <a:ahLst/>
              <a:cxnLst/>
              <a:rect l="l" t="t" r="r" b="b"/>
              <a:pathLst>
                <a:path w="664030" h="144016">
                  <a:moveTo>
                    <a:pt x="0" y="0"/>
                  </a:moveTo>
                  <a:lnTo>
                    <a:pt x="664030" y="0"/>
                  </a:lnTo>
                  <a:lnTo>
                    <a:pt x="664030" y="144016"/>
                  </a:lnTo>
                  <a:lnTo>
                    <a:pt x="0" y="144016"/>
                  </a:lnTo>
                  <a:close/>
                </a:path>
              </a:pathLst>
            </a:custGeom>
            <a:gradFill>
              <a:gsLst>
                <a:gs pos="0">
                  <a:srgbClr val="99FF99">
                    <a:shade val="30000"/>
                    <a:satMod val="115000"/>
                  </a:srgbClr>
                </a:gs>
                <a:gs pos="50000">
                  <a:srgbClr val="99FF99">
                    <a:shade val="67500"/>
                    <a:satMod val="115000"/>
                  </a:srgbClr>
                </a:gs>
                <a:gs pos="100000">
                  <a:srgbClr val="99FF99">
                    <a:shade val="100000"/>
                    <a:satMod val="115000"/>
                  </a:srgbClr>
                </a:gs>
              </a:gsLst>
              <a:lin ang="16200000" scaled="1"/>
            </a:gra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7" name="直線接點 46"/>
            <p:cNvCxnSpPr/>
            <p:nvPr/>
          </p:nvCxnSpPr>
          <p:spPr>
            <a:xfrm flipV="1">
              <a:off x="6171405" y="2499742"/>
              <a:ext cx="664030" cy="397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V="1">
              <a:off x="6171405" y="2643361"/>
              <a:ext cx="664030" cy="397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V="1">
              <a:off x="5667826" y="2643758"/>
              <a:ext cx="272326" cy="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V="1">
              <a:off x="5667826" y="2500139"/>
              <a:ext cx="272326" cy="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917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Practice and Implementation on Cyclone III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7704" y="843558"/>
            <a:ext cx="7200800" cy="41764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ROM  Reading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RAM  Writing and Reading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Coding SAP444 in Verilog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Coding Assembler in C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Coding Assembly Programs and Testing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7553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 Simplified MIPS Processor in Verilog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98374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Instruction Cycles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27</a:t>
            </a:fld>
            <a:endParaRPr lang="zh-TW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70" y="825600"/>
            <a:ext cx="6808738" cy="425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81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Data Memory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100">
                <a:latin typeface="Courier New" panose="02070309020205020404" pitchFamily="49" charset="0"/>
                <a:cs typeface="Courier New" panose="02070309020205020404" pitchFamily="49" charset="0"/>
              </a:rPr>
              <a:t>module DM(MemRead, MemWrite, ABUS, DIN, DATABUS);</a:t>
            </a:r>
          </a:p>
          <a:p>
            <a:pPr lvl="1" eaLnBrk="1" hangingPunct="1"/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MemWrite: </a:t>
            </a:r>
            <a:r>
              <a:rPr lang="en-US" altLang="zh-TW" sz="1800">
                <a:cs typeface="Courier New" panose="02070309020205020404" pitchFamily="49" charset="0"/>
              </a:rPr>
              <a:t>Nothing happens if 0. If 1, the memory at location  </a:t>
            </a: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ABUS </a:t>
            </a:r>
            <a:r>
              <a:rPr lang="en-US" altLang="zh-TW" sz="1800">
                <a:cs typeface="Courier New" panose="02070309020205020404" pitchFamily="49" charset="0"/>
              </a:rPr>
              <a:t>will be written with </a:t>
            </a: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DIN</a:t>
            </a:r>
            <a:r>
              <a:rPr lang="en-US" altLang="zh-TW" sz="1800">
                <a:cs typeface="Courier New" panose="02070309020205020404" pitchFamily="49" charset="0"/>
              </a:rPr>
              <a:t>.</a:t>
            </a:r>
          </a:p>
          <a:p>
            <a:pPr lvl="1" eaLnBrk="1" hangingPunct="1"/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ABUS: </a:t>
            </a:r>
            <a:r>
              <a:rPr lang="en-US" altLang="zh-TW" sz="1800">
                <a:cs typeface="Courier New" panose="02070309020205020404" pitchFamily="49" charset="0"/>
              </a:rPr>
              <a:t>At any moment, the data at location </a:t>
            </a: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ABUS </a:t>
            </a:r>
            <a:r>
              <a:rPr lang="en-US" altLang="zh-TW" sz="1800">
                <a:cs typeface="Courier New" panose="02070309020205020404" pitchFamily="49" charset="0"/>
              </a:rPr>
              <a:t>will appear at </a:t>
            </a: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DATABUS.</a:t>
            </a:r>
            <a:r>
              <a:rPr lang="en-US" altLang="zh-TW" sz="1800">
                <a:cs typeface="Courier New" panose="02070309020205020404" pitchFamily="49" charset="0"/>
              </a:rPr>
              <a:t> </a:t>
            </a: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zh-TW" sz="1800">
              <a:cs typeface="Courier New" panose="02070309020205020404" pitchFamily="49" charset="0"/>
            </a:endParaRPr>
          </a:p>
          <a:p>
            <a:pPr lvl="1" eaLnBrk="1" hangingPunct="1"/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MemRead: </a:t>
            </a:r>
            <a:r>
              <a:rPr lang="en-US" altLang="zh-TW" sz="1800">
                <a:cs typeface="Courier New" panose="02070309020205020404" pitchFamily="49" charset="0"/>
              </a:rPr>
              <a:t>Not used.</a:t>
            </a:r>
          </a:p>
          <a:p>
            <a:pPr lvl="1" eaLnBrk="1" hangingPunct="1"/>
            <a:endParaRPr lang="en-US" altLang="zh-TW" sz="1800">
              <a:cs typeface="Courier New" panose="02070309020205020404" pitchFamily="49" charset="0"/>
            </a:endParaRPr>
          </a:p>
          <a:p>
            <a:pPr lvl="1" eaLnBrk="1" hangingPunct="1"/>
            <a:endParaRPr lang="en-US" altLang="zh-TW" sz="1800">
              <a:cs typeface="Courier New" panose="02070309020205020404" pitchFamily="49" charset="0"/>
            </a:endParaRPr>
          </a:p>
          <a:p>
            <a:pPr eaLnBrk="1" hangingPunct="1"/>
            <a:endParaRPr lang="en-US" altLang="zh-TW" sz="15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44654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 Major  CPU Models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993" y="1645585"/>
            <a:ext cx="3220863" cy="936104"/>
          </a:xfrm>
        </p:spPr>
        <p:txBody>
          <a:bodyPr/>
          <a:lstStyle/>
          <a:p>
            <a:r>
              <a:rPr lang="en-US" altLang="zh-TW" dirty="0" smtClean="0"/>
              <a:t>Von Neumann (5U)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275856" y="1645585"/>
            <a:ext cx="30243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buFont typeface="Wingdings" pitchFamily="2" charset="2"/>
              <a:buChar char="Ø"/>
              <a:defRPr sz="24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buFont typeface="Wingdings" pitchFamily="2" charset="2"/>
              <a:buChar char="l"/>
              <a:defRPr sz="2000" b="1" kern="1200">
                <a:solidFill>
                  <a:srgbClr val="0000CC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buFont typeface="Wingdings" pitchFamily="2" charset="2"/>
              <a:buChar char="n"/>
              <a:defRPr sz="1800" b="1" i="1" kern="120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Harvard Model</a:t>
            </a:r>
            <a:endParaRPr lang="zh-TW" altLang="en-US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156176" y="1645585"/>
            <a:ext cx="30243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buFont typeface="Wingdings" pitchFamily="2" charset="2"/>
              <a:buChar char="Ø"/>
              <a:defRPr sz="24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buFont typeface="Wingdings" pitchFamily="2" charset="2"/>
              <a:buChar char="l"/>
              <a:defRPr sz="2000" b="1" kern="1200">
                <a:solidFill>
                  <a:srgbClr val="0000CC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buFont typeface="Wingdings" pitchFamily="2" charset="2"/>
              <a:buChar char="n"/>
              <a:defRPr sz="1800" b="1" i="1" kern="120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Datapath Model</a:t>
            </a:r>
            <a:endParaRPr lang="zh-TW" altLang="en-US" dirty="0"/>
          </a:p>
        </p:txBody>
      </p:sp>
      <p:grpSp>
        <p:nvGrpSpPr>
          <p:cNvPr id="36" name="群組 35"/>
          <p:cNvGrpSpPr/>
          <p:nvPr/>
        </p:nvGrpSpPr>
        <p:grpSpPr>
          <a:xfrm>
            <a:off x="259968" y="2179091"/>
            <a:ext cx="2440288" cy="2457564"/>
            <a:chOff x="251520" y="1923678"/>
            <a:chExt cx="2440288" cy="2457564"/>
          </a:xfrm>
        </p:grpSpPr>
        <p:sp>
          <p:nvSpPr>
            <p:cNvPr id="8" name="矩形 7"/>
            <p:cNvSpPr/>
            <p:nvPr/>
          </p:nvSpPr>
          <p:spPr>
            <a:xfrm>
              <a:off x="1043608" y="2711951"/>
              <a:ext cx="864096" cy="936104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>
                  <a:solidFill>
                    <a:srgbClr val="0000FF"/>
                  </a:solidFill>
                </a:rPr>
                <a:t>MU</a:t>
              </a:r>
              <a:endParaRPr lang="zh-TW" alt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9" name="梯形 8"/>
            <p:cNvSpPr/>
            <p:nvPr/>
          </p:nvSpPr>
          <p:spPr>
            <a:xfrm rot="16200000">
              <a:off x="31504" y="2931967"/>
              <a:ext cx="936104" cy="496072"/>
            </a:xfrm>
            <a:prstGeom prst="trapezoid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TW" b="1" dirty="0" smtClean="0">
                  <a:solidFill>
                    <a:srgbClr val="0000FF"/>
                  </a:solidFill>
                </a:rPr>
                <a:t>IU</a:t>
              </a:r>
              <a:endParaRPr lang="zh-TW" alt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0" name="梯形 9"/>
            <p:cNvSpPr/>
            <p:nvPr/>
          </p:nvSpPr>
          <p:spPr>
            <a:xfrm rot="5400000">
              <a:off x="1975720" y="2931967"/>
              <a:ext cx="936104" cy="496072"/>
            </a:xfrm>
            <a:prstGeom prst="trapezoid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vert270" rtlCol="0" anchor="ctr"/>
            <a:lstStyle/>
            <a:p>
              <a:pPr algn="ctr"/>
              <a:r>
                <a:rPr lang="en-US" altLang="zh-TW" b="1" dirty="0" smtClean="0">
                  <a:solidFill>
                    <a:srgbClr val="0000FF"/>
                  </a:solidFill>
                </a:rPr>
                <a:t>OU</a:t>
              </a:r>
              <a:endParaRPr lang="zh-TW" alt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1" name="橢圓 10"/>
            <p:cNvSpPr/>
            <p:nvPr/>
          </p:nvSpPr>
          <p:spPr>
            <a:xfrm>
              <a:off x="1043608" y="1923678"/>
              <a:ext cx="864096" cy="576064"/>
            </a:xfrm>
            <a:prstGeom prst="ellipse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CU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grpSp>
          <p:nvGrpSpPr>
            <p:cNvPr id="17" name="群組 16"/>
            <p:cNvGrpSpPr/>
            <p:nvPr/>
          </p:nvGrpSpPr>
          <p:grpSpPr>
            <a:xfrm>
              <a:off x="1043608" y="3971915"/>
              <a:ext cx="864096" cy="409327"/>
              <a:chOff x="1043608" y="3971915"/>
              <a:chExt cx="864096" cy="409327"/>
            </a:xfrm>
          </p:grpSpPr>
          <p:sp>
            <p:nvSpPr>
              <p:cNvPr id="12" name="梯形 11"/>
              <p:cNvSpPr/>
              <p:nvPr/>
            </p:nvSpPr>
            <p:spPr>
              <a:xfrm rot="10800000">
                <a:off x="1043608" y="3971915"/>
                <a:ext cx="864096" cy="400035"/>
              </a:xfrm>
              <a:custGeom>
                <a:avLst/>
                <a:gdLst/>
                <a:ahLst/>
                <a:cxnLst/>
                <a:rect l="l" t="t" r="r" b="b"/>
                <a:pathLst>
                  <a:path w="864096" h="400035">
                    <a:moveTo>
                      <a:pt x="864096" y="400035"/>
                    </a:moveTo>
                    <a:lnTo>
                      <a:pt x="511598" y="400035"/>
                    </a:lnTo>
                    <a:lnTo>
                      <a:pt x="432048" y="262880"/>
                    </a:lnTo>
                    <a:lnTo>
                      <a:pt x="352498" y="400035"/>
                    </a:lnTo>
                    <a:lnTo>
                      <a:pt x="0" y="400035"/>
                    </a:lnTo>
                    <a:lnTo>
                      <a:pt x="100009" y="0"/>
                    </a:lnTo>
                    <a:lnTo>
                      <a:pt x="764087" y="0"/>
                    </a:lnTo>
                    <a:close/>
                  </a:path>
                </a:pathLst>
              </a:custGeom>
              <a:solidFill>
                <a:srgbClr val="CCECFF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1196637" y="4011910"/>
                <a:ext cx="5669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 smtClean="0"/>
                  <a:t>ALU</a:t>
                </a:r>
                <a:endParaRPr lang="zh-TW" altLang="en-US" b="1" dirty="0"/>
              </a:p>
            </p:txBody>
          </p:sp>
        </p:grpSp>
        <p:cxnSp>
          <p:nvCxnSpPr>
            <p:cNvPr id="21" name="直線單箭頭接點 20"/>
            <p:cNvCxnSpPr>
              <a:stCxn id="9" idx="2"/>
              <a:endCxn id="8" idx="1"/>
            </p:cNvCxnSpPr>
            <p:nvPr/>
          </p:nvCxnSpPr>
          <p:spPr>
            <a:xfrm>
              <a:off x="747592" y="3180003"/>
              <a:ext cx="296016" cy="0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8" idx="3"/>
              <a:endCxn id="10" idx="2"/>
            </p:cNvCxnSpPr>
            <p:nvPr/>
          </p:nvCxnSpPr>
          <p:spPr>
            <a:xfrm>
              <a:off x="1907704" y="3180003"/>
              <a:ext cx="288032" cy="0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/>
            <p:nvPr/>
          </p:nvCxnSpPr>
          <p:spPr>
            <a:xfrm>
              <a:off x="1763587" y="3648055"/>
              <a:ext cx="0" cy="323860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單箭頭接點 25"/>
            <p:cNvCxnSpPr/>
            <p:nvPr/>
          </p:nvCxnSpPr>
          <p:spPr>
            <a:xfrm>
              <a:off x="1200004" y="3648055"/>
              <a:ext cx="0" cy="323860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單箭頭接點 29"/>
            <p:cNvCxnSpPr>
              <a:stCxn id="8" idx="0"/>
              <a:endCxn id="11" idx="4"/>
            </p:cNvCxnSpPr>
            <p:nvPr/>
          </p:nvCxnSpPr>
          <p:spPr>
            <a:xfrm flipV="1">
              <a:off x="1475656" y="2499742"/>
              <a:ext cx="0" cy="212209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手繪多邊形 31"/>
            <p:cNvSpPr/>
            <p:nvPr/>
          </p:nvSpPr>
          <p:spPr>
            <a:xfrm>
              <a:off x="731520" y="2283718"/>
              <a:ext cx="312088" cy="459482"/>
            </a:xfrm>
            <a:custGeom>
              <a:avLst/>
              <a:gdLst>
                <a:gd name="connsiteX0" fmla="*/ 373380 w 373380"/>
                <a:gd name="connsiteY0" fmla="*/ 0 h 365760"/>
                <a:gd name="connsiteX1" fmla="*/ 114300 w 373380"/>
                <a:gd name="connsiteY1" fmla="*/ 99060 h 365760"/>
                <a:gd name="connsiteX2" fmla="*/ 0 w 373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3380" h="365760">
                  <a:moveTo>
                    <a:pt x="373380" y="0"/>
                  </a:moveTo>
                  <a:cubicBezTo>
                    <a:pt x="274955" y="19050"/>
                    <a:pt x="176530" y="38100"/>
                    <a:pt x="114300" y="99060"/>
                  </a:cubicBezTo>
                  <a:cubicBezTo>
                    <a:pt x="52070" y="160020"/>
                    <a:pt x="26035" y="262890"/>
                    <a:pt x="0" y="365760"/>
                  </a:cubicBezTo>
                </a:path>
              </a:pathLst>
            </a:custGeom>
            <a:ln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手繪多邊形 32"/>
            <p:cNvSpPr/>
            <p:nvPr/>
          </p:nvSpPr>
          <p:spPr>
            <a:xfrm flipH="1">
              <a:off x="1907704" y="2256284"/>
              <a:ext cx="312088" cy="459482"/>
            </a:xfrm>
            <a:custGeom>
              <a:avLst/>
              <a:gdLst>
                <a:gd name="connsiteX0" fmla="*/ 373380 w 373380"/>
                <a:gd name="connsiteY0" fmla="*/ 0 h 365760"/>
                <a:gd name="connsiteX1" fmla="*/ 114300 w 373380"/>
                <a:gd name="connsiteY1" fmla="*/ 99060 h 365760"/>
                <a:gd name="connsiteX2" fmla="*/ 0 w 373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3380" h="365760">
                  <a:moveTo>
                    <a:pt x="373380" y="0"/>
                  </a:moveTo>
                  <a:cubicBezTo>
                    <a:pt x="274955" y="19050"/>
                    <a:pt x="176530" y="38100"/>
                    <a:pt x="114300" y="99060"/>
                  </a:cubicBezTo>
                  <a:cubicBezTo>
                    <a:pt x="52070" y="160020"/>
                    <a:pt x="26035" y="262890"/>
                    <a:pt x="0" y="365760"/>
                  </a:cubicBezTo>
                </a:path>
              </a:pathLst>
            </a:custGeom>
            <a:ln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手繪多邊形 33"/>
            <p:cNvSpPr/>
            <p:nvPr/>
          </p:nvSpPr>
          <p:spPr>
            <a:xfrm rot="1507957" flipH="1">
              <a:off x="1751660" y="2376105"/>
              <a:ext cx="312088" cy="459482"/>
            </a:xfrm>
            <a:custGeom>
              <a:avLst/>
              <a:gdLst>
                <a:gd name="connsiteX0" fmla="*/ 373380 w 373380"/>
                <a:gd name="connsiteY0" fmla="*/ 0 h 365760"/>
                <a:gd name="connsiteX1" fmla="*/ 114300 w 373380"/>
                <a:gd name="connsiteY1" fmla="*/ 99060 h 365760"/>
                <a:gd name="connsiteX2" fmla="*/ 0 w 373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3380" h="365760">
                  <a:moveTo>
                    <a:pt x="373380" y="0"/>
                  </a:moveTo>
                  <a:cubicBezTo>
                    <a:pt x="274955" y="19050"/>
                    <a:pt x="176530" y="38100"/>
                    <a:pt x="114300" y="99060"/>
                  </a:cubicBezTo>
                  <a:cubicBezTo>
                    <a:pt x="52070" y="160020"/>
                    <a:pt x="26035" y="262890"/>
                    <a:pt x="0" y="365760"/>
                  </a:cubicBezTo>
                </a:path>
              </a:pathLst>
            </a:custGeom>
            <a:ln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手繪多邊形 34"/>
            <p:cNvSpPr/>
            <p:nvPr/>
          </p:nvSpPr>
          <p:spPr>
            <a:xfrm rot="19684162">
              <a:off x="692472" y="2474172"/>
              <a:ext cx="808898" cy="1354278"/>
            </a:xfrm>
            <a:custGeom>
              <a:avLst/>
              <a:gdLst>
                <a:gd name="connsiteX0" fmla="*/ 373380 w 373380"/>
                <a:gd name="connsiteY0" fmla="*/ 0 h 365760"/>
                <a:gd name="connsiteX1" fmla="*/ 114300 w 373380"/>
                <a:gd name="connsiteY1" fmla="*/ 99060 h 365760"/>
                <a:gd name="connsiteX2" fmla="*/ 0 w 3733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3380" h="365760">
                  <a:moveTo>
                    <a:pt x="373380" y="0"/>
                  </a:moveTo>
                  <a:cubicBezTo>
                    <a:pt x="274955" y="19050"/>
                    <a:pt x="176530" y="38100"/>
                    <a:pt x="114300" y="99060"/>
                  </a:cubicBezTo>
                  <a:cubicBezTo>
                    <a:pt x="52070" y="160020"/>
                    <a:pt x="26035" y="262890"/>
                    <a:pt x="0" y="365760"/>
                  </a:cubicBezTo>
                </a:path>
              </a:pathLst>
            </a:custGeom>
            <a:ln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26" name="Picture 2" descr="https://upload.wikimedia.org/wikipedia/commons/thumb/3/3f/Harvard_architecture.svg/1920px-Harvard_architectur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397699"/>
            <a:ext cx="3657600" cy="232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" name="AutoShape 4" descr="ãdatapath cpu model wikiãçåçæå°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5" name="AutoShape 6" descr="ãdatapath cpu model wikiãçåçæå°çµæ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7" name="AutoShape 8" descr="ãdatapath cpu model wikiãçåçæå°çµæ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8" name="AutoShape 10" descr="ãdatapath cpu model wikiãçåçæå°çµæ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9" name="AutoShape 12" descr="MIPS block diagram"/>
          <p:cNvSpPr>
            <a:spLocks noChangeAspect="1" noChangeArrowheads="1"/>
          </p:cNvSpPr>
          <p:nvPr/>
        </p:nvSpPr>
        <p:spPr bwMode="auto">
          <a:xfrm>
            <a:off x="765175" y="126716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1055" name="群組 1054"/>
          <p:cNvGrpSpPr/>
          <p:nvPr/>
        </p:nvGrpSpPr>
        <p:grpSpPr>
          <a:xfrm>
            <a:off x="6732240" y="2364050"/>
            <a:ext cx="2232249" cy="2367940"/>
            <a:chOff x="6084168" y="1562023"/>
            <a:chExt cx="2880321" cy="2367940"/>
          </a:xfrm>
        </p:grpSpPr>
        <p:sp>
          <p:nvSpPr>
            <p:cNvPr id="1030" name="矩形 1029"/>
            <p:cNvSpPr/>
            <p:nvPr/>
          </p:nvSpPr>
          <p:spPr>
            <a:xfrm>
              <a:off x="7740352" y="1563638"/>
              <a:ext cx="576064" cy="101458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8388424" y="1562023"/>
              <a:ext cx="576064" cy="101458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7065785" y="1563638"/>
              <a:ext cx="576064" cy="101458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7236296" y="2486007"/>
              <a:ext cx="792088" cy="101458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4" name="矩形 73"/>
            <p:cNvSpPr/>
            <p:nvPr/>
          </p:nvSpPr>
          <p:spPr>
            <a:xfrm>
              <a:off x="8208404" y="2485270"/>
              <a:ext cx="648072" cy="101458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矩形 74"/>
            <p:cNvSpPr/>
            <p:nvPr/>
          </p:nvSpPr>
          <p:spPr>
            <a:xfrm>
              <a:off x="7560332" y="3828505"/>
              <a:ext cx="1368152" cy="101458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1" name="圓角矩形 1030"/>
            <p:cNvSpPr/>
            <p:nvPr/>
          </p:nvSpPr>
          <p:spPr>
            <a:xfrm>
              <a:off x="6084168" y="1816106"/>
              <a:ext cx="792088" cy="1907772"/>
            </a:xfrm>
            <a:prstGeom prst="round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vert"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Sequencer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grpSp>
          <p:nvGrpSpPr>
            <p:cNvPr id="1032" name="群組 1031"/>
            <p:cNvGrpSpPr/>
            <p:nvPr/>
          </p:nvGrpSpPr>
          <p:grpSpPr>
            <a:xfrm>
              <a:off x="7690229" y="2931790"/>
              <a:ext cx="864096" cy="409327"/>
              <a:chOff x="1204456" y="3577701"/>
              <a:chExt cx="864096" cy="409327"/>
            </a:xfrm>
          </p:grpSpPr>
          <p:sp>
            <p:nvSpPr>
              <p:cNvPr id="77" name="梯形 11"/>
              <p:cNvSpPr/>
              <p:nvPr/>
            </p:nvSpPr>
            <p:spPr>
              <a:xfrm rot="10800000">
                <a:off x="1204456" y="3577701"/>
                <a:ext cx="864096" cy="400035"/>
              </a:xfrm>
              <a:custGeom>
                <a:avLst/>
                <a:gdLst/>
                <a:ahLst/>
                <a:cxnLst/>
                <a:rect l="l" t="t" r="r" b="b"/>
                <a:pathLst>
                  <a:path w="864096" h="400035">
                    <a:moveTo>
                      <a:pt x="864096" y="400035"/>
                    </a:moveTo>
                    <a:lnTo>
                      <a:pt x="511598" y="400035"/>
                    </a:lnTo>
                    <a:lnTo>
                      <a:pt x="432048" y="262880"/>
                    </a:lnTo>
                    <a:lnTo>
                      <a:pt x="352498" y="400035"/>
                    </a:lnTo>
                    <a:lnTo>
                      <a:pt x="0" y="400035"/>
                    </a:lnTo>
                    <a:lnTo>
                      <a:pt x="100009" y="0"/>
                    </a:lnTo>
                    <a:lnTo>
                      <a:pt x="764087" y="0"/>
                    </a:lnTo>
                    <a:close/>
                  </a:path>
                </a:pathLst>
              </a:custGeom>
              <a:solidFill>
                <a:srgbClr val="CCECFF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78" name="文字方塊 77"/>
              <p:cNvSpPr txBox="1"/>
              <p:nvPr/>
            </p:nvSpPr>
            <p:spPr>
              <a:xfrm>
                <a:off x="1357485" y="3617696"/>
                <a:ext cx="4491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 smtClean="0"/>
                  <a:t>   x</a:t>
                </a:r>
                <a:endParaRPr lang="zh-TW" altLang="en-US" b="1" dirty="0"/>
              </a:p>
            </p:txBody>
          </p:sp>
        </p:grpSp>
        <p:grpSp>
          <p:nvGrpSpPr>
            <p:cNvPr id="80" name="群組 79"/>
            <p:cNvGrpSpPr/>
            <p:nvPr/>
          </p:nvGrpSpPr>
          <p:grpSpPr>
            <a:xfrm>
              <a:off x="7092280" y="1854568"/>
              <a:ext cx="864096" cy="409327"/>
              <a:chOff x="1204456" y="3577701"/>
              <a:chExt cx="864096" cy="409327"/>
            </a:xfrm>
          </p:grpSpPr>
          <p:sp>
            <p:nvSpPr>
              <p:cNvPr id="81" name="梯形 11"/>
              <p:cNvSpPr/>
              <p:nvPr/>
            </p:nvSpPr>
            <p:spPr>
              <a:xfrm rot="10800000">
                <a:off x="1204456" y="3577701"/>
                <a:ext cx="864096" cy="400035"/>
              </a:xfrm>
              <a:custGeom>
                <a:avLst/>
                <a:gdLst/>
                <a:ahLst/>
                <a:cxnLst/>
                <a:rect l="l" t="t" r="r" b="b"/>
                <a:pathLst>
                  <a:path w="864096" h="400035">
                    <a:moveTo>
                      <a:pt x="864096" y="400035"/>
                    </a:moveTo>
                    <a:lnTo>
                      <a:pt x="511598" y="400035"/>
                    </a:lnTo>
                    <a:lnTo>
                      <a:pt x="432048" y="262880"/>
                    </a:lnTo>
                    <a:lnTo>
                      <a:pt x="352498" y="400035"/>
                    </a:lnTo>
                    <a:lnTo>
                      <a:pt x="0" y="400035"/>
                    </a:lnTo>
                    <a:lnTo>
                      <a:pt x="100009" y="0"/>
                    </a:lnTo>
                    <a:lnTo>
                      <a:pt x="764087" y="0"/>
                    </a:lnTo>
                    <a:close/>
                  </a:path>
                </a:pathLst>
              </a:custGeom>
              <a:solidFill>
                <a:srgbClr val="CCECFF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82" name="文字方塊 81"/>
              <p:cNvSpPr txBox="1"/>
              <p:nvPr/>
            </p:nvSpPr>
            <p:spPr>
              <a:xfrm>
                <a:off x="1357485" y="3617696"/>
                <a:ext cx="458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 smtClean="0"/>
                  <a:t>   +</a:t>
                </a:r>
                <a:endParaRPr lang="zh-TW" altLang="en-US" b="1" dirty="0"/>
              </a:p>
            </p:txBody>
          </p:sp>
        </p:grpSp>
        <p:grpSp>
          <p:nvGrpSpPr>
            <p:cNvPr id="83" name="群組 82"/>
            <p:cNvGrpSpPr/>
            <p:nvPr/>
          </p:nvGrpSpPr>
          <p:grpSpPr>
            <a:xfrm>
              <a:off x="8028384" y="1862005"/>
              <a:ext cx="936105" cy="400035"/>
              <a:chOff x="1204456" y="3577701"/>
              <a:chExt cx="936105" cy="400035"/>
            </a:xfrm>
          </p:grpSpPr>
          <p:sp>
            <p:nvSpPr>
              <p:cNvPr id="84" name="梯形 11"/>
              <p:cNvSpPr/>
              <p:nvPr/>
            </p:nvSpPr>
            <p:spPr>
              <a:xfrm rot="10800000">
                <a:off x="1204456" y="3577701"/>
                <a:ext cx="864096" cy="400035"/>
              </a:xfrm>
              <a:custGeom>
                <a:avLst/>
                <a:gdLst/>
                <a:ahLst/>
                <a:cxnLst/>
                <a:rect l="l" t="t" r="r" b="b"/>
                <a:pathLst>
                  <a:path w="864096" h="400035">
                    <a:moveTo>
                      <a:pt x="864096" y="400035"/>
                    </a:moveTo>
                    <a:lnTo>
                      <a:pt x="511598" y="400035"/>
                    </a:lnTo>
                    <a:lnTo>
                      <a:pt x="432048" y="262880"/>
                    </a:lnTo>
                    <a:lnTo>
                      <a:pt x="352498" y="400035"/>
                    </a:lnTo>
                    <a:lnTo>
                      <a:pt x="0" y="400035"/>
                    </a:lnTo>
                    <a:lnTo>
                      <a:pt x="100009" y="0"/>
                    </a:lnTo>
                    <a:lnTo>
                      <a:pt x="764087" y="0"/>
                    </a:lnTo>
                    <a:close/>
                  </a:path>
                </a:pathLst>
              </a:custGeom>
              <a:solidFill>
                <a:srgbClr val="CCECFF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85" name="文字方塊 84"/>
              <p:cNvSpPr txBox="1"/>
              <p:nvPr/>
            </p:nvSpPr>
            <p:spPr>
              <a:xfrm>
                <a:off x="1262439" y="3617696"/>
                <a:ext cx="87812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dirty="0" smtClean="0"/>
                  <a:t>shift</a:t>
                </a:r>
                <a:endParaRPr lang="zh-TW" altLang="en-US" sz="1600" b="1" dirty="0"/>
              </a:p>
            </p:txBody>
          </p:sp>
        </p:grpSp>
        <p:cxnSp>
          <p:nvCxnSpPr>
            <p:cNvPr id="1034" name="直線單箭頭接點 1033"/>
            <p:cNvCxnSpPr>
              <a:stCxn id="72" idx="2"/>
            </p:cNvCxnSpPr>
            <p:nvPr/>
          </p:nvCxnSpPr>
          <p:spPr>
            <a:xfrm>
              <a:off x="7353817" y="1665096"/>
              <a:ext cx="0" cy="189472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直線單箭頭接點 1035"/>
            <p:cNvCxnSpPr>
              <a:stCxn id="1030" idx="2"/>
            </p:cNvCxnSpPr>
            <p:nvPr/>
          </p:nvCxnSpPr>
          <p:spPr>
            <a:xfrm flipH="1">
              <a:off x="7812360" y="1665096"/>
              <a:ext cx="216024" cy="189472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8" name="直線單箭頭接點 1037"/>
            <p:cNvCxnSpPr>
              <a:stCxn id="1030" idx="2"/>
            </p:cNvCxnSpPr>
            <p:nvPr/>
          </p:nvCxnSpPr>
          <p:spPr>
            <a:xfrm>
              <a:off x="8028384" y="1665096"/>
              <a:ext cx="153029" cy="196909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0" name="直線單箭頭接點 1039"/>
            <p:cNvCxnSpPr>
              <a:stCxn id="71" idx="2"/>
            </p:cNvCxnSpPr>
            <p:nvPr/>
          </p:nvCxnSpPr>
          <p:spPr>
            <a:xfrm>
              <a:off x="8676456" y="1663481"/>
              <a:ext cx="0" cy="198524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直線單箭頭接點 1041"/>
            <p:cNvCxnSpPr>
              <a:stCxn id="85" idx="2"/>
              <a:endCxn id="74" idx="0"/>
            </p:cNvCxnSpPr>
            <p:nvPr/>
          </p:nvCxnSpPr>
          <p:spPr>
            <a:xfrm>
              <a:off x="8525428" y="2240554"/>
              <a:ext cx="7012" cy="244716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4" name="直線單箭頭接點 1043"/>
            <p:cNvCxnSpPr>
              <a:stCxn id="82" idx="2"/>
              <a:endCxn id="73" idx="0"/>
            </p:cNvCxnSpPr>
            <p:nvPr/>
          </p:nvCxnSpPr>
          <p:spPr>
            <a:xfrm>
              <a:off x="7474699" y="2263895"/>
              <a:ext cx="157641" cy="222112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6" name="直線單箭頭接點 1045"/>
            <p:cNvCxnSpPr>
              <a:stCxn id="73" idx="2"/>
            </p:cNvCxnSpPr>
            <p:nvPr/>
          </p:nvCxnSpPr>
          <p:spPr>
            <a:xfrm>
              <a:off x="7632340" y="2587465"/>
              <a:ext cx="210918" cy="344325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8" name="直線單箭頭接點 1047"/>
            <p:cNvCxnSpPr>
              <a:stCxn id="74" idx="2"/>
            </p:cNvCxnSpPr>
            <p:nvPr/>
          </p:nvCxnSpPr>
          <p:spPr>
            <a:xfrm flipH="1">
              <a:off x="8316416" y="2586728"/>
              <a:ext cx="216024" cy="345062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0" name="直線單箭頭接點 1049"/>
            <p:cNvCxnSpPr>
              <a:stCxn id="78" idx="2"/>
            </p:cNvCxnSpPr>
            <p:nvPr/>
          </p:nvCxnSpPr>
          <p:spPr>
            <a:xfrm>
              <a:off x="8067839" y="3341117"/>
              <a:ext cx="37059" cy="484220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直線單箭頭接點 1051"/>
            <p:cNvCxnSpPr/>
            <p:nvPr/>
          </p:nvCxnSpPr>
          <p:spPr>
            <a:xfrm>
              <a:off x="6876256" y="1966845"/>
              <a:ext cx="216024" cy="28841"/>
            </a:xfrm>
            <a:prstGeom prst="straightConnector1">
              <a:avLst/>
            </a:prstGeom>
            <a:ln w="9525"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單箭頭接點 105"/>
            <p:cNvCxnSpPr/>
            <p:nvPr/>
          </p:nvCxnSpPr>
          <p:spPr>
            <a:xfrm flipV="1">
              <a:off x="6876256" y="3101441"/>
              <a:ext cx="861543" cy="22223"/>
            </a:xfrm>
            <a:prstGeom prst="straightConnector1">
              <a:avLst/>
            </a:prstGeom>
            <a:ln w="9525"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單箭頭接點 107"/>
            <p:cNvCxnSpPr/>
            <p:nvPr/>
          </p:nvCxnSpPr>
          <p:spPr>
            <a:xfrm flipV="1">
              <a:off x="6876255" y="2196586"/>
              <a:ext cx="1210113" cy="207535"/>
            </a:xfrm>
            <a:prstGeom prst="straightConnector1">
              <a:avLst/>
            </a:prstGeom>
            <a:ln w="9525"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內容版面配置區 2"/>
          <p:cNvSpPr txBox="1">
            <a:spLocks/>
          </p:cNvSpPr>
          <p:nvPr/>
        </p:nvSpPr>
        <p:spPr>
          <a:xfrm>
            <a:off x="54993" y="951512"/>
            <a:ext cx="4228975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buFont typeface="Wingdings" pitchFamily="2" charset="2"/>
              <a:buChar char="Ø"/>
              <a:defRPr sz="24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buFont typeface="Wingdings" pitchFamily="2" charset="2"/>
              <a:buChar char="l"/>
              <a:defRPr sz="2000" b="1" kern="1200">
                <a:solidFill>
                  <a:srgbClr val="0000CC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buFont typeface="Wingdings" pitchFamily="2" charset="2"/>
              <a:buChar char="n"/>
              <a:defRPr sz="1800" b="1" i="1" kern="120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Two Major Flows</a:t>
            </a:r>
          </a:p>
          <a:p>
            <a:pPr lvl="1"/>
            <a:r>
              <a:rPr lang="en-US" altLang="zh-TW" dirty="0" smtClean="0"/>
              <a:t>Control Flow Computers</a:t>
            </a:r>
            <a:endParaRPr lang="zh-TW" altLang="en-US" dirty="0"/>
          </a:p>
        </p:txBody>
      </p:sp>
      <p:sp>
        <p:nvSpPr>
          <p:cNvPr id="115" name="內容版面配置區 2"/>
          <p:cNvSpPr txBox="1">
            <a:spLocks/>
          </p:cNvSpPr>
          <p:nvPr/>
        </p:nvSpPr>
        <p:spPr>
          <a:xfrm>
            <a:off x="4344870" y="951512"/>
            <a:ext cx="4228975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buFont typeface="Wingdings" pitchFamily="2" charset="2"/>
              <a:buChar char="Ø"/>
              <a:defRPr sz="24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buFont typeface="Wingdings" pitchFamily="2" charset="2"/>
              <a:buChar char="l"/>
              <a:defRPr sz="2000" b="1" kern="1200">
                <a:solidFill>
                  <a:srgbClr val="0000CC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buFont typeface="Wingdings" pitchFamily="2" charset="2"/>
              <a:buChar char="n"/>
              <a:defRPr sz="1800" b="1" i="1" kern="120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b="0" kern="12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TW" dirty="0" smtClean="0"/>
          </a:p>
          <a:p>
            <a:pPr lvl="1"/>
            <a:r>
              <a:rPr lang="en-US" altLang="zh-TW" dirty="0" smtClean="0"/>
              <a:t>Data Flow Computers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815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Data Memory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Address bus: 8 bits.</a:t>
            </a:r>
          </a:p>
          <a:p>
            <a:pPr eaLnBrk="1" hangingPunct="1"/>
            <a:r>
              <a:rPr lang="en-US" altLang="zh-TW" smtClean="0"/>
              <a:t>Data bus: 32 bits. Each memory location holds 32 bits.</a:t>
            </a:r>
          </a:p>
        </p:txBody>
      </p:sp>
    </p:spTree>
    <p:extLst>
      <p:ext uri="{BB962C8B-B14F-4D97-AF65-F5344CB8AC3E}">
        <p14:creationId xmlns:p14="http://schemas.microsoft.com/office/powerpoint/2010/main" val="4179052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Data Memory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Init the contents in data memory with any value you like: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initial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	begin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		for (i=0; i &lt;= DM_ADDR_MAX_m1; i = i + 1)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      ram[i] = i*10 + 1;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</a:p>
        </p:txBody>
      </p:sp>
    </p:spTree>
    <p:extLst>
      <p:ext uri="{BB962C8B-B14F-4D97-AF65-F5344CB8AC3E}">
        <p14:creationId xmlns:p14="http://schemas.microsoft.com/office/powerpoint/2010/main" val="18687237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Instruction Memory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100">
                <a:latin typeface="Courier New" panose="02070309020205020404" pitchFamily="49" charset="0"/>
                <a:cs typeface="Courier New" panose="02070309020205020404" pitchFamily="49" charset="0"/>
              </a:rPr>
              <a:t>module IM(CSB,WRB,ABUS,DATABUS);</a:t>
            </a:r>
          </a:p>
          <a:p>
            <a:pPr lvl="1" eaLnBrk="1" hangingPunct="1"/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CSB: </a:t>
            </a:r>
            <a:r>
              <a:rPr lang="en-US" altLang="zh-TW" sz="1800">
                <a:cs typeface="Courier New" panose="02070309020205020404" pitchFamily="49" charset="0"/>
              </a:rPr>
              <a:t>chip select. If 0, selected. If 1, not selected.</a:t>
            </a:r>
          </a:p>
          <a:p>
            <a:pPr lvl="1" eaLnBrk="1" hangingPunct="1"/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WRB: </a:t>
            </a:r>
            <a:r>
              <a:rPr lang="en-US" altLang="zh-TW" sz="1800">
                <a:cs typeface="Courier New" panose="02070309020205020404" pitchFamily="49" charset="0"/>
              </a:rPr>
              <a:t>Not used. </a:t>
            </a:r>
          </a:p>
          <a:p>
            <a:pPr lvl="1" eaLnBrk="1" hangingPunct="1"/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ABUS: </a:t>
            </a:r>
            <a:r>
              <a:rPr lang="en-US" altLang="zh-TW" sz="1800">
                <a:cs typeface="Courier New" panose="02070309020205020404" pitchFamily="49" charset="0"/>
              </a:rPr>
              <a:t>Address bus.  At any moment, if chip is selected, the data at location </a:t>
            </a: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ABUS </a:t>
            </a:r>
            <a:r>
              <a:rPr lang="en-US" altLang="zh-TW" sz="1800">
                <a:cs typeface="Courier New" panose="02070309020205020404" pitchFamily="49" charset="0"/>
              </a:rPr>
              <a:t>will appear at </a:t>
            </a: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DATABUS.</a:t>
            </a:r>
            <a:endParaRPr lang="en-US" altLang="zh-TW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396610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Instruction Memory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Address bus: 8 bits.</a:t>
            </a:r>
          </a:p>
          <a:p>
            <a:pPr eaLnBrk="1" hangingPunct="1"/>
            <a:r>
              <a:rPr lang="en-US" altLang="zh-TW" smtClean="0"/>
              <a:t>Data bus: 32 bits. Each memory location holds 32 bits.</a:t>
            </a:r>
          </a:p>
        </p:txBody>
      </p:sp>
    </p:spTree>
    <p:extLst>
      <p:ext uri="{BB962C8B-B14F-4D97-AF65-F5344CB8AC3E}">
        <p14:creationId xmlns:p14="http://schemas.microsoft.com/office/powerpoint/2010/main" val="24405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Instruction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TW" sz="1500"/>
              <a:t>The most straightforward way of loading a program:</a:t>
            </a:r>
          </a:p>
          <a:p>
            <a:pPr eaLnBrk="1" hangingPunct="1">
              <a:lnSpc>
                <a:spcPct val="80000"/>
              </a:lnSpc>
            </a:pPr>
            <a:endParaRPr lang="en-US" altLang="zh-TW" sz="1125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	 ram[0]  = 32'b00100000000000000000000000000000;  // addi $0, $0, 0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ram[1]  = 32'b00100000001000010000000000000001;  // addi $1, $1, 1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ram[2]  = 32'b00100000010000100000000000000010;  // addi $2, $2, 2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ram[3]  = 32'b00100000011000110000000000000011;  // addi $3, $3, 3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ram[4]  = 32'b00000000000000000000000000000000;  // nop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ram[5]  = 32'b00000000000000000000000000000000;  // nop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ram[6]  = 32'b00000000000000000000000000000000;  // nop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ram[7]  = 32'b00000000000000000000000000000000;  // nop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ram[8]  = 32'b00000000000000000000000000000000;  // nop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125">
                <a:latin typeface="Courier New" panose="02070309020205020404" pitchFamily="49" charset="0"/>
                <a:cs typeface="Courier New" panose="02070309020205020404" pitchFamily="49" charset="0"/>
              </a:rPr>
              <a:t>    ram[9]  = 32'b00000000000000000000000000000000;  // nop</a:t>
            </a:r>
          </a:p>
        </p:txBody>
      </p:sp>
    </p:spTree>
    <p:extLst>
      <p:ext uri="{BB962C8B-B14F-4D97-AF65-F5344CB8AC3E}">
        <p14:creationId xmlns:p14="http://schemas.microsoft.com/office/powerpoint/2010/main" val="625313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Get The Next 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module getNextPC (PCSrc, currPC, offset, out);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 parameter MIPS_PC_WIDTH_m1 = 7;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 input PCSrc;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 input [MIPS_PC_WIDTH_m1:0] offset;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 input [MIPS_PC_WIDTH_m1:0] currPC;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 output reg [MIPS_PC_WIDTH_m1:0] out;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zh-TW" sz="165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	always @(PCSrc, currPC, offset)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		if (PCSrc == 0)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			out &lt;= currPC + 1;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			out &lt;= currPC + 1 + offset;	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650">
                <a:latin typeface="Courier New" panose="02070309020205020404" pitchFamily="49" charset="0"/>
                <a:cs typeface="Courier New" panose="02070309020205020404" pitchFamily="49" charset="0"/>
              </a:rPr>
              <a:t>  endmodule</a:t>
            </a:r>
          </a:p>
          <a:p>
            <a:pPr eaLnBrk="1" hangingPunct="1">
              <a:lnSpc>
                <a:spcPct val="80000"/>
              </a:lnSpc>
            </a:pPr>
            <a:endParaRPr lang="en-US" altLang="zh-TW" sz="1650"/>
          </a:p>
        </p:txBody>
      </p:sp>
    </p:spTree>
    <p:extLst>
      <p:ext uri="{BB962C8B-B14F-4D97-AF65-F5344CB8AC3E}">
        <p14:creationId xmlns:p14="http://schemas.microsoft.com/office/powerpoint/2010/main" val="12713083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PC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MIPSPC(clk, newPC, PC);</a:t>
            </a:r>
          </a:p>
          <a:p>
            <a:pPr eaLnBrk="1" hangingPunct="1"/>
            <a:r>
              <a:rPr lang="en-US" altLang="zh-TW" smtClean="0"/>
              <a:t>Just an 8-bit D-flip-flop.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8435010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Register File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module MIPSREG(clk, RegWrite, ReadAddr1, ReadAddr2, WriteAddr, ReadData1, ReadData2, WriteData);</a:t>
            </a:r>
          </a:p>
          <a:p>
            <a:pPr lvl="1" eaLnBrk="1" hangingPunct="1"/>
            <a:r>
              <a:rPr lang="en-US" altLang="zh-TW" sz="1500"/>
              <a:t>Just as what specified in the book.</a:t>
            </a:r>
          </a:p>
          <a:p>
            <a:pPr lvl="1" eaLnBrk="1" hangingPunct="1"/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RegWrite:</a:t>
            </a:r>
            <a:r>
              <a:rPr lang="en-US" altLang="zh-TW" sz="1500"/>
              <a:t> If 0, disabling write. If 1, register </a:t>
            </a:r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WriteAddr </a:t>
            </a:r>
            <a:r>
              <a:rPr lang="en-US" altLang="zh-TW" sz="1500"/>
              <a:t>register </a:t>
            </a:r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WriteAddr </a:t>
            </a:r>
            <a:r>
              <a:rPr lang="en-US" altLang="zh-TW" sz="1500"/>
              <a:t>will be overwritten with </a:t>
            </a:r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WriteData.</a:t>
            </a:r>
          </a:p>
          <a:p>
            <a:pPr lvl="1" eaLnBrk="1" hangingPunct="1"/>
            <a:r>
              <a:rPr lang="en-US" altLang="zh-TW" sz="1500"/>
              <a:t>At any time,  </a:t>
            </a:r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ReadData1 </a:t>
            </a:r>
            <a:r>
              <a:rPr lang="en-US" altLang="zh-TW" sz="1500"/>
              <a:t>is the content of reg </a:t>
            </a:r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ReadAddr1</a:t>
            </a:r>
            <a:r>
              <a:rPr lang="en-US" altLang="zh-TW" sz="1500"/>
              <a:t>, and </a:t>
            </a:r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ReadData2 </a:t>
            </a:r>
            <a:r>
              <a:rPr lang="en-US" altLang="zh-TW" sz="1500"/>
              <a:t>is the content of reg </a:t>
            </a:r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ReadAddr2.</a:t>
            </a:r>
            <a:endParaRPr lang="en-US" altLang="zh-TW" sz="1500"/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9810188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module MIPSALU (ALUctl, A, B, ALUOut, Zero);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input [3:0] ALUctl;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input [31:0] A,B;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output reg [31:0] ALUOut;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output Zero;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assign Zero = (ALUOut==0); //Zero is true if ALUOut is 0; goes anywhere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always @(ALUctl, A, B) //reevaluate if these change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case (ALUctl)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0: ALUOut &lt;= A &amp; B;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1: ALUOut &lt;= A | B;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2: ALUOut &lt;= A + B;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6: ALUOut &lt;= A - B;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7: ALUOut &lt;= A &lt; B ? 1:0;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12: ALUOut &lt;= ~(A | B); // result is nor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default: ALUOut &lt;= 0; //default to 0, should not happen;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TW" sz="120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</a:p>
          <a:p>
            <a:pPr eaLnBrk="1" hangingPunct="1">
              <a:lnSpc>
                <a:spcPct val="80000"/>
              </a:lnSpc>
            </a:pPr>
            <a:endParaRPr lang="en-US" altLang="zh-TW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1875"/>
          </a:p>
        </p:txBody>
      </p:sp>
    </p:spTree>
    <p:extLst>
      <p:ext uri="{BB962C8B-B14F-4D97-AF65-F5344CB8AC3E}">
        <p14:creationId xmlns:p14="http://schemas.microsoft.com/office/powerpoint/2010/main" val="225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Sign Extension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100">
                <a:latin typeface="Courier New" panose="02070309020205020404" pitchFamily="49" charset="0"/>
                <a:cs typeface="Courier New" panose="02070309020205020404" pitchFamily="49" charset="0"/>
              </a:rPr>
              <a:t>module SignExtend (in, out);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100">
                <a:latin typeface="Courier New" panose="02070309020205020404" pitchFamily="49" charset="0"/>
                <a:cs typeface="Courier New" panose="02070309020205020404" pitchFamily="49" charset="0"/>
              </a:rPr>
              <a:t>  input [15:0] in;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100">
                <a:latin typeface="Courier New" panose="02070309020205020404" pitchFamily="49" charset="0"/>
                <a:cs typeface="Courier New" panose="02070309020205020404" pitchFamily="49" charset="0"/>
              </a:rPr>
              <a:t>  output [31:0] out;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TW" sz="2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100">
                <a:latin typeface="Courier New" panose="02070309020205020404" pitchFamily="49" charset="0"/>
                <a:cs typeface="Courier New" panose="02070309020205020404" pitchFamily="49" charset="0"/>
              </a:rPr>
              <a:t>  assign out[15:0] = in[15:0];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100">
                <a:latin typeface="Courier New" panose="02070309020205020404" pitchFamily="49" charset="0"/>
                <a:cs typeface="Courier New" panose="02070309020205020404" pitchFamily="49" charset="0"/>
              </a:rPr>
              <a:t>  assign out[31:16] = in[15];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10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8798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MIPS: Hybrid with Harvard + Datapath 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70" y="825600"/>
            <a:ext cx="6808738" cy="425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73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Two-to-one Selector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module STwoToOne32 (sel, in0, in1, out);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input sel;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input [31:0] in0, in1;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output reg [31:0] out;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zh-TW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	always @(sel, in0, in1)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		if (sel == 0)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			out &lt;= in0;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			out &lt;= in1;	 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</a:p>
          <a:p>
            <a:pPr eaLnBrk="1" hangingPunct="1">
              <a:lnSpc>
                <a:spcPct val="90000"/>
              </a:lnSpc>
            </a:pPr>
            <a:endParaRPr lang="en-US" altLang="zh-TW" sz="2250"/>
          </a:p>
        </p:txBody>
      </p:sp>
    </p:spTree>
    <p:extLst>
      <p:ext uri="{BB962C8B-B14F-4D97-AF65-F5344CB8AC3E}">
        <p14:creationId xmlns:p14="http://schemas.microsoft.com/office/powerpoint/2010/main" val="13943655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Control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1500">
                <a:latin typeface="Courier New" panose="02070309020205020404" pitchFamily="49" charset="0"/>
                <a:cs typeface="Courier New" panose="02070309020205020404" pitchFamily="49" charset="0"/>
              </a:rPr>
              <a:t>module MIPSCtrl (instr, RegDst, ALUSrc, MemToReg, RegWrite, MemWrite, MemRead, branch, ALUCtrl);</a:t>
            </a:r>
          </a:p>
          <a:p>
            <a:pPr marL="257175" lvl="1" indent="-257175">
              <a:buFont typeface="Arial" panose="020B0604020202020204" pitchFamily="34" charset="0"/>
              <a:buChar char="•"/>
            </a:pPr>
            <a:r>
              <a:rPr lang="en-US" altLang="zh-TW" sz="1500"/>
              <a:t>Take the 32-bit instruction, generate the control signals.</a:t>
            </a:r>
          </a:p>
          <a:p>
            <a:pPr eaLnBrk="1" hangingPunct="1"/>
            <a:endParaRPr lang="en-US" altLang="zh-TW" sz="15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0497161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Data Path Setup According to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257301"/>
            <a:ext cx="5264944" cy="3307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26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Supported instructions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add, sub, addi, lw, sw, beq.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34849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Stepping through the program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clock is set to be 200 time units. Run 200 every time. </a:t>
            </a:r>
          </a:p>
          <a:p>
            <a:pPr eaLnBrk="1" hangingPunct="1"/>
            <a:r>
              <a:rPr lang="en-US" altLang="zh-TW" smtClean="0"/>
              <a:t>Check the values of the wires in the waveform</a:t>
            </a:r>
          </a:p>
          <a:p>
            <a:pPr eaLnBrk="1" hangingPunct="1"/>
            <a:r>
              <a:rPr lang="en-US" altLang="zh-TW" smtClean="0"/>
              <a:t>Check the content of the registers and data memories in the memory windows.</a:t>
            </a:r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3988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The waveform after two instructions</a:t>
            </a:r>
          </a:p>
        </p:txBody>
      </p:sp>
      <p:pic>
        <p:nvPicPr>
          <p:cNvPr id="1945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3050" y="1428750"/>
            <a:ext cx="6030516" cy="3429000"/>
          </a:xfrm>
          <a:noFill/>
        </p:spPr>
      </p:pic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1657350" y="914401"/>
            <a:ext cx="57070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1350">
                <a:latin typeface="Courier New" panose="02070309020205020404" pitchFamily="49" charset="0"/>
                <a:cs typeface="Courier New" panose="02070309020205020404" pitchFamily="49" charset="0"/>
              </a:rPr>
              <a:t>00100000000000000000000000000000;  // addi $0, $0, 0 </a:t>
            </a:r>
          </a:p>
          <a:p>
            <a:pPr eaLnBrk="1" hangingPunct="1"/>
            <a:r>
              <a:rPr lang="en-US" altLang="zh-TW" sz="1350">
                <a:latin typeface="Courier New" panose="02070309020205020404" pitchFamily="49" charset="0"/>
                <a:cs typeface="Courier New" panose="02070309020205020404" pitchFamily="49" charset="0"/>
              </a:rPr>
              <a:t>00100000001000010000000000000001;  // addi $1, $1, 1 </a:t>
            </a:r>
          </a:p>
        </p:txBody>
      </p:sp>
    </p:spTree>
    <p:extLst>
      <p:ext uri="{BB962C8B-B14F-4D97-AF65-F5344CB8AC3E}">
        <p14:creationId xmlns:p14="http://schemas.microsoft.com/office/powerpoint/2010/main" val="371471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Supporting a new instruction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With the current data path, can we support a new instruction?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mtClean="0">
                <a:latin typeface="Courier New" panose="02070309020205020404" pitchFamily="49" charset="0"/>
                <a:cs typeface="Courier New" panose="02070309020205020404" pitchFamily="49" charset="0"/>
              </a:rPr>
              <a:t>	lwr $rs, $rt, $rd</a:t>
            </a:r>
          </a:p>
          <a:p>
            <a:pPr eaLnBrk="1" hangingPunct="1"/>
            <a:r>
              <a:rPr lang="en-US" altLang="zh-TW" smtClean="0"/>
              <a:t>What it does is to read from data memory at $rs-$rt, and write it to $rd</a:t>
            </a:r>
          </a:p>
          <a:p>
            <a:pPr eaLnBrk="1" hangingPunct="1"/>
            <a:r>
              <a:rPr lang="en-US" altLang="zh-TW" smtClean="0"/>
              <a:t>Suppose its opcode is 000001.</a:t>
            </a:r>
          </a:p>
        </p:txBody>
      </p:sp>
    </p:spTree>
    <p:extLst>
      <p:ext uri="{BB962C8B-B14F-4D97-AF65-F5344CB8AC3E}">
        <p14:creationId xmlns:p14="http://schemas.microsoft.com/office/powerpoint/2010/main" val="9607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Supporting a new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else if (instr[31:26] == 6'b000001) //lwr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 RegDst &lt;= 1;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 ALUSrc &lt;= 0;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 MemToReg &lt;= 1;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 RegWrite &lt;= 1;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 MemRead &lt;= 1;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 MemWrite &lt;= 0;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 branch &lt;= 0;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  ALUCtrl &lt;= 4'b0110;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</a:p>
          <a:p>
            <a:pPr eaLnBrk="1" hangingPunct="1">
              <a:lnSpc>
                <a:spcPct val="90000"/>
              </a:lnSpc>
            </a:pPr>
            <a:endParaRPr lang="en-US" altLang="zh-TW" sz="2250"/>
          </a:p>
        </p:txBody>
      </p:sp>
    </p:spTree>
    <p:extLst>
      <p:ext uri="{BB962C8B-B14F-4D97-AF65-F5344CB8AC3E}">
        <p14:creationId xmlns:p14="http://schemas.microsoft.com/office/powerpoint/2010/main" val="9699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 Categories of Parallel Computers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7001" y="843558"/>
            <a:ext cx="4733031" cy="4176464"/>
          </a:xfrm>
        </p:spPr>
        <p:txBody>
          <a:bodyPr/>
          <a:lstStyle/>
          <a:p>
            <a:r>
              <a:rPr lang="en-US" altLang="zh-TW" dirty="0"/>
              <a:t>Pipeline Computers:</a:t>
            </a:r>
          </a:p>
          <a:p>
            <a:pPr lvl="1"/>
            <a:r>
              <a:rPr lang="en-US" altLang="zh-TW" dirty="0"/>
              <a:t>Expiration in Time-Space Diagram</a:t>
            </a:r>
          </a:p>
          <a:p>
            <a:pPr lvl="1"/>
            <a:r>
              <a:rPr lang="en-US" altLang="zh-TW" dirty="0"/>
              <a:t>Multiple-pipelines multiple instruction forwarding for superscalar computers</a:t>
            </a:r>
          </a:p>
          <a:p>
            <a:r>
              <a:rPr lang="en-US" altLang="zh-TW" dirty="0"/>
              <a:t>Array Processors:</a:t>
            </a:r>
          </a:p>
          <a:p>
            <a:pPr lvl="1"/>
            <a:r>
              <a:rPr lang="en-US" altLang="zh-TW" dirty="0"/>
              <a:t>Processors X N + </a:t>
            </a:r>
            <a:r>
              <a:rPr lang="en-US" altLang="zh-TW" dirty="0" smtClean="0"/>
              <a:t>Control</a:t>
            </a:r>
          </a:p>
          <a:p>
            <a:pPr lvl="1"/>
            <a:endParaRPr lang="en-US" altLang="zh-TW" dirty="0"/>
          </a:p>
          <a:p>
            <a:r>
              <a:rPr lang="en-US" altLang="zh-TW" dirty="0"/>
              <a:t>Multiprocessor Systems:</a:t>
            </a:r>
          </a:p>
          <a:p>
            <a:pPr lvl="1"/>
            <a:r>
              <a:rPr lang="en-US" altLang="zh-TW" dirty="0"/>
              <a:t>P1+P2+…+Control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grpSp>
        <p:nvGrpSpPr>
          <p:cNvPr id="29" name="群組 28"/>
          <p:cNvGrpSpPr/>
          <p:nvPr/>
        </p:nvGrpSpPr>
        <p:grpSpPr>
          <a:xfrm>
            <a:off x="4221830" y="1059582"/>
            <a:ext cx="4420585" cy="864096"/>
            <a:chOff x="4221830" y="1059582"/>
            <a:chExt cx="4420585" cy="864096"/>
          </a:xfrm>
        </p:grpSpPr>
        <p:sp>
          <p:nvSpPr>
            <p:cNvPr id="8" name="矩形 7"/>
            <p:cNvSpPr/>
            <p:nvPr/>
          </p:nvSpPr>
          <p:spPr>
            <a:xfrm>
              <a:off x="4644008" y="1059582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rgbClr val="0000FF"/>
                  </a:solidFill>
                </a:rPr>
                <a:t>A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292080" y="1059582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B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940152" y="1059582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C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593532" y="1059582"/>
              <a:ext cx="648072" cy="288032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241604" y="1059582"/>
              <a:ext cx="648072" cy="288032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4644008" y="1347614"/>
              <a:ext cx="648072" cy="2880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5292080" y="1347614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rgbClr val="0000FF"/>
                  </a:solidFill>
                </a:rPr>
                <a:t>A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940152" y="1347614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B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593532" y="1347614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C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7241604" y="1347614"/>
              <a:ext cx="648072" cy="288032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4644008" y="1635646"/>
              <a:ext cx="648072" cy="2880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292080" y="1635646"/>
              <a:ext cx="648072" cy="2880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5940152" y="1635646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A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6593532" y="1635646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B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7241604" y="1635646"/>
              <a:ext cx="648072" cy="28803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0000FF"/>
                  </a:solidFill>
                </a:rPr>
                <a:t>C</a:t>
              </a:r>
              <a:endParaRPr lang="zh-TW" altLang="en-US" dirty="0">
                <a:solidFill>
                  <a:srgbClr val="0000FF"/>
                </a:solidFill>
              </a:endParaRPr>
            </a:p>
          </p:txBody>
        </p:sp>
        <p:cxnSp>
          <p:nvCxnSpPr>
            <p:cNvPr id="25" name="直線單箭頭接點 24"/>
            <p:cNvCxnSpPr/>
            <p:nvPr/>
          </p:nvCxnSpPr>
          <p:spPr>
            <a:xfrm>
              <a:off x="7956376" y="1059582"/>
              <a:ext cx="576064" cy="0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7953380" y="1121108"/>
              <a:ext cx="68903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zh-TW" sz="1800" dirty="0" smtClean="0">
                  <a:solidFill>
                    <a:srgbClr val="0000FF"/>
                  </a:solidFill>
                  <a:latin typeface="Arial" charset="0"/>
                </a:rPr>
                <a:t>Time</a:t>
              </a:r>
              <a:endParaRPr lang="en-US" altLang="zh-TW" sz="1800" dirty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 rot="5400000">
              <a:off x="3989262" y="1312729"/>
              <a:ext cx="8318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000">
                  <a:solidFill>
                    <a:srgbClr val="FFFF66"/>
                  </a:solidFill>
                  <a:latin typeface="Courier New" pitchFamily="49" charset="0"/>
                  <a:ea typeface="新細明體" pitchFamily="18" charset="-12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zh-TW" sz="1800" dirty="0">
                  <a:solidFill>
                    <a:srgbClr val="0000FF"/>
                  </a:solidFill>
                  <a:latin typeface="Arial" charset="0"/>
                </a:rPr>
                <a:t>Space</a:t>
              </a:r>
            </a:p>
          </p:txBody>
        </p:sp>
      </p:grpSp>
      <p:grpSp>
        <p:nvGrpSpPr>
          <p:cNvPr id="34" name="群組 33"/>
          <p:cNvGrpSpPr/>
          <p:nvPr/>
        </p:nvGrpSpPr>
        <p:grpSpPr>
          <a:xfrm>
            <a:off x="4139952" y="2391730"/>
            <a:ext cx="1373460" cy="1368152"/>
            <a:chOff x="6516216" y="2283718"/>
            <a:chExt cx="1373460" cy="1368152"/>
          </a:xfrm>
        </p:grpSpPr>
        <p:sp>
          <p:nvSpPr>
            <p:cNvPr id="30" name="矩形 29"/>
            <p:cNvSpPr/>
            <p:nvPr/>
          </p:nvSpPr>
          <p:spPr>
            <a:xfrm>
              <a:off x="6701544" y="2283718"/>
              <a:ext cx="1188132" cy="11521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6647538" y="2355726"/>
              <a:ext cx="1188132" cy="11521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6593532" y="2427734"/>
              <a:ext cx="1188132" cy="11521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6516216" y="2499742"/>
              <a:ext cx="1188132" cy="11521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8" name="群組 37"/>
          <p:cNvGrpSpPr/>
          <p:nvPr/>
        </p:nvGrpSpPr>
        <p:grpSpPr>
          <a:xfrm>
            <a:off x="6264188" y="3111810"/>
            <a:ext cx="1671462" cy="1717516"/>
            <a:chOff x="6264188" y="3111810"/>
            <a:chExt cx="1671462" cy="1717516"/>
          </a:xfrm>
        </p:grpSpPr>
        <p:sp>
          <p:nvSpPr>
            <p:cNvPr id="35" name="矩形 34"/>
            <p:cNvSpPr/>
            <p:nvPr/>
          </p:nvSpPr>
          <p:spPr>
            <a:xfrm>
              <a:off x="6264188" y="3615866"/>
              <a:ext cx="756084" cy="6840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6801524" y="3111810"/>
              <a:ext cx="756084" cy="99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7179566" y="4266004"/>
              <a:ext cx="756084" cy="5633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007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Instruction Set Architecture (ISA)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Model View: an </a:t>
            </a:r>
            <a:r>
              <a:rPr lang="en-US" altLang="zh-TW" dirty="0"/>
              <a:t>abstract model of a </a:t>
            </a:r>
            <a:r>
              <a:rPr lang="en-US" altLang="zh-TW" dirty="0" smtClean="0"/>
              <a:t>computer</a:t>
            </a:r>
          </a:p>
          <a:p>
            <a:r>
              <a:rPr lang="en-US" altLang="zh-TW" dirty="0" smtClean="0"/>
              <a:t>Classified by Complexity:</a:t>
            </a:r>
          </a:p>
          <a:p>
            <a:pPr lvl="1"/>
            <a:r>
              <a:rPr lang="en-US" altLang="zh-TW" dirty="0" smtClean="0"/>
              <a:t>RISC: Reduced Instruction Set Computers</a:t>
            </a:r>
          </a:p>
          <a:p>
            <a:pPr lvl="1"/>
            <a:r>
              <a:rPr lang="en-US" altLang="zh-TW" dirty="0" smtClean="0"/>
              <a:t>CISC: Complex Instruction Set Computers</a:t>
            </a:r>
          </a:p>
          <a:p>
            <a:pPr lvl="1"/>
            <a:r>
              <a:rPr lang="en-US" altLang="zh-TW" dirty="0" smtClean="0"/>
              <a:t>(VLIW: Very-Long-Instruction-Word Computers)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5 Instruction Categories (Types)</a:t>
            </a:r>
          </a:p>
          <a:p>
            <a:pPr marL="914400" lvl="1" indent="-457200">
              <a:buAutoNum type="alphaUcPeriod"/>
            </a:pPr>
            <a:r>
              <a:rPr lang="en-US" altLang="zh-TW" dirty="0" smtClean="0"/>
              <a:t>ALU-related </a:t>
            </a:r>
            <a:r>
              <a:rPr lang="en-US" altLang="zh-TW" dirty="0"/>
              <a:t>Instructions:</a:t>
            </a:r>
          </a:p>
          <a:p>
            <a:pPr marL="857250" lvl="2" indent="0">
              <a:buNone/>
            </a:pPr>
            <a:r>
              <a:rPr lang="en-US" altLang="zh-TW" dirty="0"/>
              <a:t>ADD/SUB, MUL/DIV, SHL/SHR, RLC/RRC, AND/OR/NOT</a:t>
            </a:r>
          </a:p>
          <a:p>
            <a:pPr marL="914400" lvl="1" indent="-457200">
              <a:buAutoNum type="alphaUcPeriod"/>
            </a:pPr>
            <a:r>
              <a:rPr lang="en-US" altLang="zh-TW" dirty="0"/>
              <a:t>BUS-related Instructions:</a:t>
            </a:r>
          </a:p>
          <a:p>
            <a:pPr marL="857250" lvl="2" indent="0">
              <a:buNone/>
            </a:pPr>
            <a:r>
              <a:rPr lang="en-US" altLang="zh-TW" dirty="0"/>
              <a:t>MOV  R1, R2;  LDA/STA</a:t>
            </a:r>
          </a:p>
          <a:p>
            <a:pPr marL="914400" lvl="1" indent="-457200">
              <a:buAutoNum type="alphaUcPeriod"/>
            </a:pPr>
            <a:r>
              <a:rPr lang="en-US" altLang="zh-TW" dirty="0"/>
              <a:t>CU-related Instructions:</a:t>
            </a:r>
          </a:p>
          <a:p>
            <a:pPr marL="857250" lvl="2" indent="0">
              <a:buNone/>
            </a:pPr>
            <a:r>
              <a:rPr lang="en-US" altLang="zh-TW" dirty="0" err="1"/>
              <a:t>Jmp</a:t>
            </a:r>
            <a:r>
              <a:rPr lang="en-US" altLang="zh-TW" dirty="0"/>
              <a:t>,  JNC, JNZ, branch, Call, return</a:t>
            </a:r>
          </a:p>
          <a:p>
            <a:pPr marL="914400" lvl="1" indent="-457200">
              <a:buAutoNum type="alphaUcPeriod"/>
            </a:pPr>
            <a:r>
              <a:rPr lang="en-US" altLang="zh-TW" dirty="0"/>
              <a:t>Data I/O related Instructions</a:t>
            </a:r>
          </a:p>
          <a:p>
            <a:pPr marL="857250" lvl="2" indent="0">
              <a:buNone/>
            </a:pPr>
            <a:r>
              <a:rPr lang="en-US" altLang="zh-TW" dirty="0"/>
              <a:t>IN, OUT</a:t>
            </a:r>
          </a:p>
          <a:p>
            <a:pPr marL="914400" lvl="1" indent="-457200">
              <a:buAutoNum type="alphaUcPeriod"/>
            </a:pPr>
            <a:r>
              <a:rPr lang="en-US" altLang="zh-TW" dirty="0"/>
              <a:t>Environmental/System related Instructions</a:t>
            </a:r>
          </a:p>
          <a:p>
            <a:pPr marL="857250" lvl="2" indent="0">
              <a:buNone/>
            </a:pPr>
            <a:r>
              <a:rPr lang="en-US" altLang="zh-TW" dirty="0"/>
              <a:t>INT, HLT, sleep, mode</a:t>
            </a:r>
          </a:p>
          <a:p>
            <a:pPr marL="1314450" lvl="3" indent="0">
              <a:buNone/>
            </a:pPr>
            <a:r>
              <a:rPr lang="en-US" altLang="zh-TW" i="1" dirty="0" smtClean="0"/>
              <a:t>(Note: a little modified from textbooks for convenience of mnemonics)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495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Instruction Format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OP Code: operation code</a:t>
                </a:r>
              </a:p>
              <a:p>
                <a:pPr lvl="1"/>
                <a:r>
                  <a:rPr lang="en-US" altLang="zh-TW" i="1" dirty="0" smtClean="0"/>
                  <a:t>m</a:t>
                </a:r>
                <a:r>
                  <a:rPr lang="en-US" altLang="zh-TW" dirty="0" smtClean="0"/>
                  <a:t> bits can encode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altLang="zh-TW" b="1" i="1" smtClean="0">
                            <a:latin typeface="Cambria Math"/>
                          </a:rPr>
                          <m:t>𝒎</m:t>
                        </m:r>
                      </m:sup>
                    </m:sSup>
                  </m:oMath>
                </a14:m>
                <a:r>
                  <a:rPr lang="en-US" altLang="zh-TW" dirty="0" smtClean="0"/>
                  <a:t> instructions</a:t>
                </a:r>
              </a:p>
              <a:p>
                <a:pPr lvl="1"/>
                <a:r>
                  <a:rPr lang="en-US" altLang="zh-TW" dirty="0" smtClean="0"/>
                  <a:t>If one code is used to extend x bits: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altLang="zh-TW" b="1" i="1" smtClean="0">
                            <a:latin typeface="Cambria Math"/>
                          </a:rPr>
                          <m:t>𝒎</m:t>
                        </m:r>
                      </m:sup>
                    </m:sSup>
                    <m:r>
                      <a:rPr lang="en-US" altLang="zh-TW" b="1" i="1" smtClean="0">
                        <a:latin typeface="Cambria Math"/>
                      </a:rPr>
                      <m:t>−</m:t>
                    </m:r>
                    <m:r>
                      <a:rPr lang="en-US" altLang="zh-TW" b="1" i="1" smtClean="0">
                        <a:latin typeface="Cambria Math"/>
                      </a:rPr>
                      <m:t>𝟏</m:t>
                    </m:r>
                    <m:r>
                      <a:rPr lang="en-US" altLang="zh-TW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altLang="zh-TW" b="1" i="1" smtClean="0"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:pPr lvl="1"/>
                <a:endParaRPr lang="en-US" altLang="zh-TW" dirty="0" smtClean="0"/>
              </a:p>
              <a:p>
                <a:r>
                  <a:rPr lang="en-US" altLang="zh-TW" dirty="0" smtClean="0"/>
                  <a:t>Categorized by #operands - #</a:t>
                </a:r>
                <a:r>
                  <a:rPr lang="en-US" altLang="zh-TW" dirty="0" err="1" smtClean="0"/>
                  <a:t>implied_opernads</a:t>
                </a:r>
                <a:endParaRPr lang="en-US" altLang="zh-TW" dirty="0" smtClean="0"/>
              </a:p>
              <a:p>
                <a:pPr marL="457200" lvl="1" indent="0">
                  <a:buNone/>
                </a:pPr>
                <a:r>
                  <a:rPr lang="en-US" altLang="zh-TW" dirty="0" smtClean="0"/>
                  <a:t>0. no operand, or implied to A, C, or special register</a:t>
                </a:r>
              </a:p>
              <a:p>
                <a:pPr marL="457200" lvl="1" indent="0">
                  <a:buNone/>
                </a:pPr>
                <a:endParaRPr lang="en-US" altLang="zh-TW" dirty="0" smtClean="0"/>
              </a:p>
              <a:p>
                <a:pPr marL="914400" lvl="1" indent="-457200">
                  <a:buAutoNum type="arabicPeriod"/>
                </a:pPr>
                <a:r>
                  <a:rPr lang="en-US" altLang="zh-TW" dirty="0" smtClean="0"/>
                  <a:t>single operand, or with implied </a:t>
                </a:r>
                <a:r>
                  <a:rPr lang="en-US" altLang="zh-TW" dirty="0" err="1" smtClean="0"/>
                  <a:t>opernand</a:t>
                </a:r>
                <a:endParaRPr lang="en-US" altLang="zh-TW" dirty="0" smtClean="0"/>
              </a:p>
              <a:p>
                <a:pPr marL="914400" lvl="1" indent="-457200">
                  <a:buAutoNum type="arabicPeriod"/>
                </a:pPr>
                <a:endParaRPr lang="en-US" altLang="zh-TW" dirty="0" smtClean="0"/>
              </a:p>
              <a:p>
                <a:pPr marL="914400" lvl="1" indent="-457200">
                  <a:buAutoNum type="arabicPeriod"/>
                </a:pPr>
                <a:r>
                  <a:rPr lang="en-US" altLang="zh-TW" dirty="0" smtClean="0"/>
                  <a:t>two operands</a:t>
                </a:r>
              </a:p>
              <a:p>
                <a:pPr marL="914400" lvl="1" indent="-457200">
                  <a:buAutoNum type="arabicPeriod"/>
                </a:pPr>
                <a:endParaRPr lang="en-US" altLang="zh-TW" dirty="0" smtClean="0"/>
              </a:p>
              <a:p>
                <a:pPr marL="914400" lvl="1" indent="-457200">
                  <a:buAutoNum type="arabicPeriod"/>
                </a:pPr>
                <a:r>
                  <a:rPr lang="en-US" altLang="zh-TW" dirty="0" smtClean="0"/>
                  <a:t>VLIW:</a:t>
                </a:r>
                <a:r>
                  <a:rPr lang="zh-TW" altLang="en-US" dirty="0"/>
                  <a:t> </a:t>
                </a:r>
                <a:r>
                  <a:rPr lang="en-US" altLang="zh-TW" dirty="0" smtClean="0"/>
                  <a:t>Very Long Instruction Word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18" t="-10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660232" y="1275606"/>
            <a:ext cx="720080" cy="2160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60232" y="1563638"/>
            <a:ext cx="720080" cy="2160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Ext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80312" y="1563638"/>
            <a:ext cx="1224136" cy="2160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OP2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87624" y="3507854"/>
            <a:ext cx="792088" cy="2160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71580" y="2859782"/>
            <a:ext cx="3544436" cy="2160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 Code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979712" y="3507854"/>
            <a:ext cx="2736304" cy="216024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Operand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87624" y="4083918"/>
            <a:ext cx="792088" cy="2160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979712" y="4083918"/>
            <a:ext cx="1368152" cy="216024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Destination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347864" y="4083918"/>
            <a:ext cx="1368152" cy="216024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Source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187624" y="4659982"/>
            <a:ext cx="792088" cy="2160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979712" y="4659982"/>
            <a:ext cx="1368152" cy="216024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Opd1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347864" y="4659982"/>
            <a:ext cx="1368152" cy="216024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Opd2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727064" y="4659982"/>
            <a:ext cx="1368152" cy="216024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Opd3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095216" y="4659982"/>
            <a:ext cx="1368152" cy="216024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</a:rPr>
              <a:t>Opd4</a:t>
            </a:r>
            <a:endParaRPr lang="zh-TW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78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Addressing Modes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Immediate Data</a:t>
            </a:r>
          </a:p>
          <a:p>
            <a:pPr lvl="1"/>
            <a:r>
              <a:rPr lang="en-US" altLang="zh-TW" dirty="0"/>
              <a:t>ADD  R1, #03FA</a:t>
            </a:r>
          </a:p>
          <a:p>
            <a:r>
              <a:rPr lang="en-US" altLang="zh-TW" dirty="0"/>
              <a:t>Direct Address Mode</a:t>
            </a:r>
          </a:p>
          <a:p>
            <a:pPr lvl="1"/>
            <a:r>
              <a:rPr lang="en-US" altLang="zh-TW" dirty="0"/>
              <a:t>ADD  R1, 03FA</a:t>
            </a:r>
          </a:p>
          <a:p>
            <a:r>
              <a:rPr lang="en-US" altLang="zh-TW" dirty="0"/>
              <a:t>Indirect Address Mode</a:t>
            </a:r>
          </a:p>
          <a:p>
            <a:pPr lvl="1"/>
            <a:r>
              <a:rPr lang="en-US" altLang="zh-TW" dirty="0"/>
              <a:t>ADD  R1, @R2</a:t>
            </a:r>
          </a:p>
          <a:p>
            <a:r>
              <a:rPr lang="en-US" altLang="zh-TW" dirty="0"/>
              <a:t>Indexing Mode</a:t>
            </a:r>
          </a:p>
          <a:p>
            <a:pPr lvl="1"/>
            <a:r>
              <a:rPr lang="en-US" altLang="zh-TW" dirty="0"/>
              <a:t>LDA  R1, X</a:t>
            </a:r>
          </a:p>
          <a:p>
            <a:r>
              <a:rPr lang="en-US" altLang="zh-TW" dirty="0"/>
              <a:t>Register Mode</a:t>
            </a:r>
          </a:p>
          <a:p>
            <a:pPr lvl="1"/>
            <a:r>
              <a:rPr lang="en-US" altLang="zh-TW" dirty="0"/>
              <a:t>ADD  R1, R2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957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Instruction Cycles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IC Test Lab, NCUE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63F9-F106-44FC-A7FE-5DC7A001BBEC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70" y="825600"/>
            <a:ext cx="6808738" cy="425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51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</TotalTime>
  <Words>1708</Words>
  <Application>Microsoft Office PowerPoint</Application>
  <PresentationFormat>如螢幕大小 (16:9)</PresentationFormat>
  <Paragraphs>613</Paragraphs>
  <Slides>47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47</vt:i4>
      </vt:variant>
    </vt:vector>
  </HeadingPairs>
  <TitlesOfParts>
    <vt:vector size="58" baseType="lpstr">
      <vt:lpstr>Arial Unicode MS</vt:lpstr>
      <vt:lpstr>新細明體</vt:lpstr>
      <vt:lpstr>標楷體</vt:lpstr>
      <vt:lpstr>Arial</vt:lpstr>
      <vt:lpstr>Calibri</vt:lpstr>
      <vt:lpstr>Cambria Math</vt:lpstr>
      <vt:lpstr>Courier New</vt:lpstr>
      <vt:lpstr>Script MT Bold</vt:lpstr>
      <vt:lpstr>Wingdings</vt:lpstr>
      <vt:lpstr>Office 佈景主題</vt:lpstr>
      <vt:lpstr>Visio</vt:lpstr>
      <vt:lpstr>Hardware Description Language  Case Study of HDL CPU SAP444 &amp; Assembler</vt:lpstr>
      <vt:lpstr>Outline</vt:lpstr>
      <vt:lpstr>3 Major  CPU Models</vt:lpstr>
      <vt:lpstr>MIPS: Hybrid with Harvard + Datapath </vt:lpstr>
      <vt:lpstr>3 Categories of Parallel Computers</vt:lpstr>
      <vt:lpstr>Instruction Set Architecture (ISA)</vt:lpstr>
      <vt:lpstr>Instruction Format</vt:lpstr>
      <vt:lpstr>Addressing Modes</vt:lpstr>
      <vt:lpstr>Instruction Cycles</vt:lpstr>
      <vt:lpstr>Case Study 1: SAP3X5</vt:lpstr>
      <vt:lpstr>Instruction Set of SAP3X5</vt:lpstr>
      <vt:lpstr>Assembly Code Example of SAP3X5</vt:lpstr>
      <vt:lpstr>Abstracts of Computer Architecture</vt:lpstr>
      <vt:lpstr>Case Study 2: SAP444</vt:lpstr>
      <vt:lpstr>Instruction Format and Instruction Set</vt:lpstr>
      <vt:lpstr>Simple Memory Management</vt:lpstr>
      <vt:lpstr>Structural Synthesis: Efficient but Glue</vt:lpstr>
      <vt:lpstr>Behavioral Style Synthesis: Simple but Inefficient</vt:lpstr>
      <vt:lpstr>Instruction Cycles</vt:lpstr>
      <vt:lpstr>RTL</vt:lpstr>
      <vt:lpstr>Hierarchy and Simulation of Memory</vt:lpstr>
      <vt:lpstr>Basic Timing of Memory</vt:lpstr>
      <vt:lpstr>RAM Synthesized by MegaWizard</vt:lpstr>
      <vt:lpstr>Simple Assembler for SAP444</vt:lpstr>
      <vt:lpstr>Timing Closure</vt:lpstr>
      <vt:lpstr>Practice and Implementation on Cyclone III</vt:lpstr>
      <vt:lpstr>A Simplified MIPS Processor in Verilog</vt:lpstr>
      <vt:lpstr>Instruction Cycles</vt:lpstr>
      <vt:lpstr>Data Memory</vt:lpstr>
      <vt:lpstr>Data Memory</vt:lpstr>
      <vt:lpstr>Data Memory</vt:lpstr>
      <vt:lpstr>Instruction Memory</vt:lpstr>
      <vt:lpstr>Instruction Memory</vt:lpstr>
      <vt:lpstr>Instruction Memory</vt:lpstr>
      <vt:lpstr>Get The Next PC</vt:lpstr>
      <vt:lpstr>PC</vt:lpstr>
      <vt:lpstr>Register File</vt:lpstr>
      <vt:lpstr>ALU</vt:lpstr>
      <vt:lpstr>Sign Extension</vt:lpstr>
      <vt:lpstr>Two-to-one Selector</vt:lpstr>
      <vt:lpstr>Control </vt:lpstr>
      <vt:lpstr>Data Path Setup According to</vt:lpstr>
      <vt:lpstr>Supported instructions </vt:lpstr>
      <vt:lpstr>Stepping through the program</vt:lpstr>
      <vt:lpstr>The waveform after two instructions</vt:lpstr>
      <vt:lpstr>Supporting a new instruction</vt:lpstr>
      <vt:lpstr>Supporting a new instruction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tch</cp:lastModifiedBy>
  <cp:revision>148</cp:revision>
  <dcterms:created xsi:type="dcterms:W3CDTF">2018-12-01T01:55:39Z</dcterms:created>
  <dcterms:modified xsi:type="dcterms:W3CDTF">2022-09-14T08:06:24Z</dcterms:modified>
</cp:coreProperties>
</file>