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9"/>
  </p:notesMasterIdLst>
  <p:sldIdLst>
    <p:sldId id="256" r:id="rId2"/>
    <p:sldId id="276" r:id="rId3"/>
    <p:sldId id="277" r:id="rId4"/>
    <p:sldId id="279" r:id="rId5"/>
    <p:sldId id="278" r:id="rId6"/>
    <p:sldId id="280" r:id="rId7"/>
    <p:sldId id="281" r:id="rId8"/>
    <p:sldId id="282" r:id="rId9"/>
    <p:sldId id="283" r:id="rId10"/>
    <p:sldId id="287" r:id="rId11"/>
    <p:sldId id="288" r:id="rId12"/>
    <p:sldId id="289" r:id="rId13"/>
    <p:sldId id="304" r:id="rId14"/>
    <p:sldId id="292" r:id="rId15"/>
    <p:sldId id="293" r:id="rId16"/>
    <p:sldId id="295" r:id="rId17"/>
    <p:sldId id="299" r:id="rId18"/>
    <p:sldId id="298" r:id="rId19"/>
    <p:sldId id="296" r:id="rId20"/>
    <p:sldId id="301" r:id="rId21"/>
    <p:sldId id="302" r:id="rId22"/>
    <p:sldId id="303" r:id="rId23"/>
    <p:sldId id="300" r:id="rId24"/>
    <p:sldId id="294" r:id="rId25"/>
    <p:sldId id="297" r:id="rId26"/>
    <p:sldId id="305" r:id="rId27"/>
    <p:sldId id="306" r:id="rId28"/>
    <p:sldId id="327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</p:sldIdLst>
  <p:sldSz cx="9144000" cy="5143500" type="screen16x9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FFFFCC"/>
    <a:srgbClr val="99FF99"/>
    <a:srgbClr val="0000FF"/>
    <a:srgbClr val="FFFF00"/>
    <a:srgbClr val="CCECFF"/>
    <a:srgbClr val="FF66FF"/>
    <a:srgbClr val="FF66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82" autoAdjust="0"/>
    <p:restoredTop sz="93901" autoAdjust="0"/>
  </p:normalViewPr>
  <p:slideViewPr>
    <p:cSldViewPr>
      <p:cViewPr varScale="1">
        <p:scale>
          <a:sx n="154" d="100"/>
          <a:sy n="154" d="100"/>
        </p:scale>
        <p:origin x="66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87347-FAEF-4D44-B9DE-446B850AD7C1}" type="datetimeFigureOut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08F2-6E14-409D-8F97-1D39F1B3E3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04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08F2-6E14-409D-8F97-1D39F1B3E30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924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183133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2139702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2576661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7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69909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001" y="843558"/>
            <a:ext cx="8981503" cy="4176464"/>
          </a:xfrm>
        </p:spPr>
        <p:txBody>
          <a:bodyPr/>
          <a:lstStyle>
            <a:lvl1pPr>
              <a:spcBef>
                <a:spcPts val="0"/>
              </a:spcBef>
              <a:defRPr sz="2400" b="1"/>
            </a:lvl1pPr>
            <a:lvl2pPr>
              <a:spcBef>
                <a:spcPts val="0"/>
              </a:spcBef>
              <a:defRPr sz="2000" b="1"/>
            </a:lvl2pPr>
            <a:lvl3pPr>
              <a:spcBef>
                <a:spcPts val="0"/>
              </a:spcBef>
              <a:defRPr sz="1800" b="1" i="1">
                <a:solidFill>
                  <a:srgbClr val="00B050"/>
                </a:solidFill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9872" y="489019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00B050"/>
                </a:solidFill>
              </a:defRPr>
            </a:lvl1pPr>
          </a:lstStyle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CC"/>
                </a:solidFill>
              </a:defRPr>
            </a:lvl1pPr>
          </a:lstStyle>
          <a:p>
            <a:fld id="{6F5D63F9-F106-44FC-A7FE-5DC7A001BBE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82153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519112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43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771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8229600" cy="375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116573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b="0" kern="1200">
          <a:solidFill>
            <a:srgbClr val="8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l"/>
        <a:defRPr sz="2400" b="0" kern="1200">
          <a:solidFill>
            <a:srgbClr val="0000CC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n"/>
        <a:defRPr sz="2000" b="0" kern="1200">
          <a:solidFill>
            <a:srgbClr val="003300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8496944" cy="2335389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Hardware </a:t>
            </a:r>
            <a:r>
              <a:rPr lang="en-US" altLang="zh-TW" dirty="0" smtClean="0"/>
              <a:t>Description </a:t>
            </a:r>
            <a:r>
              <a:rPr lang="en-US" altLang="zh-TW" dirty="0"/>
              <a:t>L</a:t>
            </a:r>
            <a:r>
              <a:rPr lang="en-US" altLang="zh-TW" dirty="0" smtClean="0"/>
              <a:t>anguage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Case Study of HDL</a:t>
            </a:r>
            <a:br>
              <a:rPr lang="en-US" altLang="zh-TW" dirty="0" smtClean="0"/>
            </a:br>
            <a:r>
              <a:rPr lang="en-US" altLang="zh-TW" dirty="0" smtClean="0"/>
              <a:t>CPU SAP444 &amp; Assembler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889348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Tsung</a:t>
            </a:r>
            <a:r>
              <a:rPr lang="en-US" altLang="zh-TW" dirty="0" smtClean="0"/>
              <a:t>-Chu Huang</a:t>
            </a:r>
          </a:p>
          <a:p>
            <a:r>
              <a:rPr lang="en-US" altLang="zh-TW" dirty="0" smtClean="0"/>
              <a:t>IC-</a:t>
            </a:r>
            <a:r>
              <a:rPr lang="en-US" altLang="zh-TW" dirty="0" err="1" smtClean="0"/>
              <a:t>TestLab</a:t>
            </a:r>
            <a:r>
              <a:rPr lang="en-US" altLang="zh-TW" dirty="0" smtClean="0"/>
              <a:t> NCUE, Taiwan</a:t>
            </a:r>
          </a:p>
          <a:p>
            <a:r>
              <a:rPr lang="en-US" altLang="zh-TW" smtClean="0"/>
              <a:t>2022/12/29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34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 1: SAP3X5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My undergraduate work in NTUEE in 1985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19341"/>
              </p:ext>
            </p:extLst>
          </p:nvPr>
        </p:nvGraphicFramePr>
        <p:xfrm>
          <a:off x="2483768" y="1347614"/>
          <a:ext cx="4656137" cy="350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Visio" r:id="rId3" imgW="2926931" imgH="2746896" progId="Visio.Drawing.11">
                  <p:embed/>
                </p:oleObj>
              </mc:Choice>
              <mc:Fallback>
                <p:oleObj name="Visio" r:id="rId3" imgW="2926931" imgH="274689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347614"/>
                        <a:ext cx="4656137" cy="350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6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Set of SAP3X5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54442" y="771550"/>
            <a:ext cx="819807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 	00000	NOP 		</a:t>
            </a:r>
            <a:r>
              <a:rPr lang="en-US" altLang="zh-TW" sz="1600" dirty="0" smtClean="0">
                <a:solidFill>
                  <a:srgbClr val="0000FF"/>
                </a:solidFill>
              </a:rPr>
              <a:t>; (</a:t>
            </a:r>
            <a:r>
              <a:rPr lang="en-US" altLang="zh-TW" sz="1600" dirty="0">
                <a:solidFill>
                  <a:srgbClr val="0000FF"/>
                </a:solidFill>
              </a:rPr>
              <a:t>no operation),↓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00001	NOT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A←~</a:t>
            </a:r>
            <a:r>
              <a:rPr lang="en-US" altLang="zh-TW" sz="1600" dirty="0">
                <a:solidFill>
                  <a:srgbClr val="0000FF"/>
                </a:solidFill>
              </a:rPr>
              <a:t>A,↓</a:t>
            </a:r>
            <a:endParaRPr lang="pt-BR" altLang="zh-TW" sz="1600" dirty="0">
              <a:solidFill>
                <a:srgbClr val="0000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pt-BR" altLang="zh-TW" sz="1600" dirty="0">
                <a:solidFill>
                  <a:srgbClr val="0000FF"/>
                </a:solidFill>
              </a:rPr>
              <a:t>000	00010	SHL	A	; A[n-2:0]←A[n-1:1], A[n-1]←A[0] 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pt-BR" altLang="zh-TW" sz="1600" dirty="0">
                <a:solidFill>
                  <a:srgbClr val="0000FF"/>
                </a:solidFill>
              </a:rPr>
              <a:t>000	00011	SHR	A	; A[n-1:1]←A[n-2:0], A[0]←A[n-1] ,↓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00100	IN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←KBD,↓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00101	OUT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LED</a:t>
            </a:r>
            <a:r>
              <a:rPr lang="en-US" altLang="zh-TW" sz="1600" dirty="0">
                <a:solidFill>
                  <a:srgbClr val="0000FF"/>
                </a:solidFill>
              </a:rPr>
              <a:t>←A,↓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00110	CLR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←0,↓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00111	CLR	C	</a:t>
            </a:r>
            <a:r>
              <a:rPr lang="en-US" altLang="zh-TW" sz="1600" dirty="0" smtClean="0">
                <a:solidFill>
                  <a:srgbClr val="0000FF"/>
                </a:solidFill>
              </a:rPr>
              <a:t>; C</a:t>
            </a:r>
            <a:r>
              <a:rPr lang="en-US" altLang="zh-TW" sz="1600" dirty="0">
                <a:solidFill>
                  <a:srgbClr val="0000FF"/>
                </a:solidFill>
              </a:rPr>
              <a:t>←0,↓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01000	INC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←A+1,↓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01001	DEC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←A-1,↓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01010	RET		</a:t>
            </a:r>
            <a:r>
              <a:rPr lang="en-US" altLang="zh-TW" sz="1600" dirty="0" smtClean="0">
                <a:solidFill>
                  <a:srgbClr val="0000FF"/>
                </a:solidFill>
              </a:rPr>
              <a:t>; PC</a:t>
            </a:r>
            <a:r>
              <a:rPr lang="en-US" altLang="zh-TW" sz="1600" dirty="0">
                <a:solidFill>
                  <a:srgbClr val="0000FF"/>
                </a:solidFill>
              </a:rPr>
              <a:t>←STK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 	11111	HLT		</a:t>
            </a:r>
            <a:r>
              <a:rPr lang="en-US" altLang="zh-TW" sz="1600" dirty="0" smtClean="0">
                <a:solidFill>
                  <a:srgbClr val="0000FF"/>
                </a:solidFill>
              </a:rPr>
              <a:t>; (</a:t>
            </a:r>
            <a:r>
              <a:rPr lang="en-US" altLang="zh-TW" sz="1600" dirty="0">
                <a:solidFill>
                  <a:srgbClr val="0000FF"/>
                </a:solidFill>
              </a:rPr>
              <a:t>halt)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STA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; M[a]←A,↓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010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AND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; A←A&amp;M[a],↓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011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ADC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←A+M[a</a:t>
            </a:r>
            <a:r>
              <a:rPr lang="en-US" altLang="zh-TW" sz="1600" dirty="0" smtClean="0">
                <a:solidFill>
                  <a:srgbClr val="0000FF"/>
                </a:solidFill>
              </a:rPr>
              <a:t>]+C,</a:t>
            </a:r>
            <a:r>
              <a:rPr lang="en-US" altLang="zh-TW" sz="1600" dirty="0">
                <a:solidFill>
                  <a:srgbClr val="0000FF"/>
                </a:solidFill>
              </a:rPr>
              <a:t>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100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JC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↓</a:t>
            </a:r>
            <a:r>
              <a:rPr lang="en-US" altLang="zh-TW" sz="1600" dirty="0">
                <a:solidFill>
                  <a:srgbClr val="0000FF"/>
                </a:solidFill>
              </a:rPr>
              <a:t>,C=1:PC←a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101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JNZ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↓</a:t>
            </a:r>
            <a:r>
              <a:rPr lang="en-US" altLang="zh-TW" sz="1600" dirty="0">
                <a:solidFill>
                  <a:srgbClr val="0000FF"/>
                </a:solidFill>
              </a:rPr>
              <a:t>,Z=0:PC←a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110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CALL 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STK</a:t>
            </a:r>
            <a:r>
              <a:rPr lang="en-US" altLang="zh-TW" sz="1600" dirty="0">
                <a:solidFill>
                  <a:srgbClr val="0000FF"/>
                </a:solidFill>
              </a:rPr>
              <a:t>←</a:t>
            </a:r>
            <a:r>
              <a:rPr lang="en-US" altLang="zh-TW" sz="1600" dirty="0" smtClean="0">
                <a:solidFill>
                  <a:srgbClr val="0000FF"/>
                </a:solidFill>
              </a:rPr>
              <a:t>PC+1, </a:t>
            </a:r>
            <a:r>
              <a:rPr lang="en-US" altLang="zh-TW" sz="1600" dirty="0" err="1">
                <a:solidFill>
                  <a:srgbClr val="0000FF"/>
                </a:solidFill>
              </a:rPr>
              <a:t>ADR←a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111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LDA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←M[a],↓</a:t>
            </a:r>
          </a:p>
        </p:txBody>
      </p:sp>
    </p:spTree>
    <p:extLst>
      <p:ext uri="{BB962C8B-B14F-4D97-AF65-F5344CB8AC3E}">
        <p14:creationId xmlns:p14="http://schemas.microsoft.com/office/powerpoint/2010/main" val="411159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Assembly Code Example of SAP3X5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600" y="915566"/>
            <a:ext cx="7699544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BEGIN		LDA	ONE		00000:111 01111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STA	I		00001:001 10000	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LOOP		LDA	SUM		00010:111 01110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</a:t>
            </a:r>
            <a:r>
              <a:rPr lang="it-IT" altLang="zh-TW" sz="1600" dirty="0">
                <a:solidFill>
                  <a:srgbClr val="0000FF"/>
                </a:solidFill>
              </a:rPr>
              <a:t>ADC	I		00011: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zh-TW" sz="1600" dirty="0">
                <a:solidFill>
                  <a:srgbClr val="0000FF"/>
                </a:solidFill>
              </a:rPr>
              <a:t>		STA	SUM		00100: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zh-TW" sz="1600" dirty="0">
                <a:solidFill>
                  <a:srgbClr val="0000FF"/>
                </a:solidFill>
              </a:rPr>
              <a:t>		LDA	I		00101: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zh-TW" sz="1600" dirty="0">
                <a:solidFill>
                  <a:srgbClr val="0000FF"/>
                </a:solidFill>
              </a:rPr>
              <a:t>		</a:t>
            </a:r>
            <a:r>
              <a:rPr lang="en-US" altLang="zh-TW" sz="1600" dirty="0">
                <a:solidFill>
                  <a:srgbClr val="0000FF"/>
                </a:solidFill>
              </a:rPr>
              <a:t>INC	A		00110: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STA 	I		00111: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NOT	A		01000: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ADD	TWENTY		01001: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JNZ	LOOP		01010: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LDA	SUM		01011: 111 01110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OUT	A		01100: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STOP		HLT			01101: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SUM		DB	0		01110: 000 00000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ONE		DB	1		01111: 000 00001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I		DB			10000: ??? ?????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TWENTY	</a:t>
            </a:r>
            <a:r>
              <a:rPr lang="en-US" altLang="zh-TW" sz="1600" dirty="0" smtClean="0">
                <a:solidFill>
                  <a:srgbClr val="0000FF"/>
                </a:solidFill>
              </a:rPr>
              <a:t>	DB</a:t>
            </a:r>
            <a:r>
              <a:rPr lang="en-US" altLang="zh-TW" sz="1600" dirty="0">
                <a:solidFill>
                  <a:srgbClr val="0000FF"/>
                </a:solidFill>
              </a:rPr>
              <a:t>	20		</a:t>
            </a:r>
            <a:r>
              <a:rPr lang="en-US" altLang="zh-TW" sz="1600" dirty="0" smtClean="0">
                <a:solidFill>
                  <a:srgbClr val="0000FF"/>
                </a:solidFill>
              </a:rPr>
              <a:t>10001</a:t>
            </a:r>
            <a:r>
              <a:rPr lang="en-US" altLang="zh-TW" sz="1600" dirty="0">
                <a:solidFill>
                  <a:srgbClr val="0000FF"/>
                </a:solidFill>
              </a:rPr>
              <a:t>: 000 10100</a:t>
            </a:r>
          </a:p>
        </p:txBody>
      </p:sp>
    </p:spTree>
    <p:extLst>
      <p:ext uri="{BB962C8B-B14F-4D97-AF65-F5344CB8AC3E}">
        <p14:creationId xmlns:p14="http://schemas.microsoft.com/office/powerpoint/2010/main" val="24221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707403" y="3291830"/>
            <a:ext cx="1464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(source: web)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Abstracts of Computer Architecture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pic>
        <p:nvPicPr>
          <p:cNvPr id="6146" name="Picture 2" descr="The computer as of February 1,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43558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7614"/>
            <a:ext cx="6008667" cy="3096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7614"/>
            <a:ext cx="6176235" cy="3096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23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 2:</a:t>
            </a:r>
            <a:r>
              <a:rPr lang="zh-TW" altLang="en-US" dirty="0" smtClean="0"/>
              <a:t> </a:t>
            </a:r>
            <a:r>
              <a:rPr lang="en-US" altLang="zh-TW" dirty="0" smtClean="0"/>
              <a:t>SAP444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1967335" y="1046802"/>
            <a:ext cx="5593037" cy="3639263"/>
            <a:chOff x="1967335" y="1046802"/>
            <a:chExt cx="5593037" cy="3639263"/>
          </a:xfrm>
        </p:grpSpPr>
        <p:grpSp>
          <p:nvGrpSpPr>
            <p:cNvPr id="7" name="群組 6"/>
            <p:cNvGrpSpPr/>
            <p:nvPr/>
          </p:nvGrpSpPr>
          <p:grpSpPr>
            <a:xfrm>
              <a:off x="1967335" y="1046802"/>
              <a:ext cx="5593037" cy="3639263"/>
              <a:chOff x="1967335" y="1046802"/>
              <a:chExt cx="5593037" cy="3639263"/>
            </a:xfrm>
          </p:grpSpPr>
          <p:grpSp>
            <p:nvGrpSpPr>
              <p:cNvPr id="142" name="群組 141"/>
              <p:cNvGrpSpPr/>
              <p:nvPr/>
            </p:nvGrpSpPr>
            <p:grpSpPr>
              <a:xfrm>
                <a:off x="1967335" y="1046802"/>
                <a:ext cx="5593037" cy="3639263"/>
                <a:chOff x="854140" y="978224"/>
                <a:chExt cx="5593037" cy="3639263"/>
              </a:xfrm>
            </p:grpSpPr>
            <p:grpSp>
              <p:nvGrpSpPr>
                <p:cNvPr id="32" name="群組 31"/>
                <p:cNvGrpSpPr/>
                <p:nvPr/>
              </p:nvGrpSpPr>
              <p:grpSpPr>
                <a:xfrm>
                  <a:off x="3064024" y="1553927"/>
                  <a:ext cx="2007840" cy="533842"/>
                  <a:chOff x="4292352" y="4155926"/>
                  <a:chExt cx="2007840" cy="533842"/>
                </a:xfrm>
              </p:grpSpPr>
              <p:sp>
                <p:nvSpPr>
                  <p:cNvPr id="31" name="矩形 30"/>
                  <p:cNvSpPr/>
                  <p:nvPr/>
                </p:nvSpPr>
                <p:spPr>
                  <a:xfrm>
                    <a:off x="4716016" y="4155926"/>
                    <a:ext cx="1584176" cy="21602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0" name="矩形 29"/>
                  <p:cNvSpPr/>
                  <p:nvPr/>
                </p:nvSpPr>
                <p:spPr>
                  <a:xfrm>
                    <a:off x="4644008" y="4268968"/>
                    <a:ext cx="1584176" cy="21602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4572000" y="4371950"/>
                    <a:ext cx="1584176" cy="21602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" name="矩形 5"/>
                  <p:cNvSpPr/>
                  <p:nvPr/>
                </p:nvSpPr>
                <p:spPr>
                  <a:xfrm>
                    <a:off x="4499992" y="4473744"/>
                    <a:ext cx="1584176" cy="216024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>
                        <a:solidFill>
                          <a:srgbClr val="0000FF"/>
                        </a:solidFill>
                      </a:rPr>
                      <a:t>A</a:t>
                    </a:r>
                    <a:endParaRPr lang="zh-TW" altLang="en-US" dirty="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27" name="矩形 26"/>
                  <p:cNvSpPr/>
                  <p:nvPr/>
                </p:nvSpPr>
                <p:spPr>
                  <a:xfrm>
                    <a:off x="4292352" y="4473744"/>
                    <a:ext cx="207640" cy="216024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>
                        <a:solidFill>
                          <a:srgbClr val="0000FF"/>
                        </a:solidFill>
                      </a:rPr>
                      <a:t>C</a:t>
                    </a:r>
                    <a:endParaRPr lang="zh-TW" alt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sp>
              <p:nvSpPr>
                <p:cNvPr id="28" name="矩形 27"/>
                <p:cNvSpPr/>
                <p:nvPr/>
              </p:nvSpPr>
              <p:spPr>
                <a:xfrm>
                  <a:off x="3275856" y="2787774"/>
                  <a:ext cx="1584176" cy="1829713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MU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43" name="直線接點 42"/>
                <p:cNvCxnSpPr/>
                <p:nvPr/>
              </p:nvCxnSpPr>
              <p:spPr>
                <a:xfrm>
                  <a:off x="4427984" y="2087769"/>
                  <a:ext cx="0" cy="25824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梯形 45"/>
                <p:cNvSpPr/>
                <p:nvPr/>
              </p:nvSpPr>
              <p:spPr>
                <a:xfrm rot="5400000">
                  <a:off x="5513069" y="1565865"/>
                  <a:ext cx="1368152" cy="500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8152" h="500064">
                      <a:moveTo>
                        <a:pt x="0" y="500064"/>
                      </a:moveTo>
                      <a:lnTo>
                        <a:pt x="319996" y="0"/>
                      </a:lnTo>
                      <a:lnTo>
                        <a:pt x="1048156" y="0"/>
                      </a:lnTo>
                      <a:lnTo>
                        <a:pt x="1368152" y="500064"/>
                      </a:lnTo>
                      <a:lnTo>
                        <a:pt x="772407" y="500064"/>
                      </a:lnTo>
                      <a:lnTo>
                        <a:pt x="680659" y="335204"/>
                      </a:lnTo>
                      <a:lnTo>
                        <a:pt x="582423" y="500064"/>
                      </a:lnTo>
                      <a:close/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ALU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8" name="矩形 47"/>
                <p:cNvSpPr/>
                <p:nvPr/>
              </p:nvSpPr>
              <p:spPr>
                <a:xfrm>
                  <a:off x="1403648" y="3373511"/>
                  <a:ext cx="1584176" cy="216024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PC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9" name="矩形 48"/>
                <p:cNvSpPr/>
                <p:nvPr/>
              </p:nvSpPr>
              <p:spPr>
                <a:xfrm>
                  <a:off x="1403648" y="3831617"/>
                  <a:ext cx="1584176" cy="216024"/>
                </a:xfrm>
                <a:prstGeom prst="rect">
                  <a:avLst/>
                </a:prstGeom>
                <a:solidFill>
                  <a:srgbClr val="FF66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STK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50" name="直線接點 49"/>
                <p:cNvCxnSpPr/>
                <p:nvPr/>
              </p:nvCxnSpPr>
              <p:spPr>
                <a:xfrm>
                  <a:off x="4427984" y="234601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" name="群組 38"/>
                <p:cNvGrpSpPr/>
                <p:nvPr/>
              </p:nvGrpSpPr>
              <p:grpSpPr>
                <a:xfrm>
                  <a:off x="4643626" y="2211710"/>
                  <a:ext cx="356230" cy="254245"/>
                  <a:chOff x="5076056" y="1347614"/>
                  <a:chExt cx="783705" cy="576064"/>
                </a:xfrm>
                <a:solidFill>
                  <a:schemeClr val="bg1"/>
                </a:solidFill>
              </p:grpSpPr>
              <p:sp>
                <p:nvSpPr>
                  <p:cNvPr id="33" name="矩形 32"/>
                  <p:cNvSpPr/>
                  <p:nvPr/>
                </p:nvSpPr>
                <p:spPr>
                  <a:xfrm>
                    <a:off x="5076056" y="1347614"/>
                    <a:ext cx="629111" cy="5760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9111" h="576064">
                        <a:moveTo>
                          <a:pt x="4397" y="0"/>
                        </a:moveTo>
                        <a:lnTo>
                          <a:pt x="305526" y="0"/>
                        </a:lnTo>
                        <a:lnTo>
                          <a:pt x="305526" y="1940"/>
                        </a:lnTo>
                        <a:cubicBezTo>
                          <a:pt x="310040" y="542"/>
                          <a:pt x="314589" y="405"/>
                          <a:pt x="319155" y="405"/>
                        </a:cubicBezTo>
                        <a:cubicBezTo>
                          <a:pt x="441620" y="405"/>
                          <a:pt x="552032" y="98689"/>
                          <a:pt x="629111" y="257540"/>
                        </a:cubicBezTo>
                        <a:cubicBezTo>
                          <a:pt x="554959" y="446506"/>
                          <a:pt x="437869" y="569270"/>
                          <a:pt x="305526" y="576064"/>
                        </a:cubicBezTo>
                        <a:lnTo>
                          <a:pt x="0" y="576064"/>
                        </a:lnTo>
                        <a:lnTo>
                          <a:pt x="0" y="561890"/>
                        </a:lnTo>
                        <a:cubicBezTo>
                          <a:pt x="61434" y="482981"/>
                          <a:pt x="97034" y="384691"/>
                          <a:pt x="97034" y="278372"/>
                        </a:cubicBezTo>
                        <a:cubicBezTo>
                          <a:pt x="97034" y="174453"/>
                          <a:pt x="63023" y="78204"/>
                          <a:pt x="4397" y="0"/>
                        </a:cubicBez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vert="horz" rtlCol="0" anchor="ctr"/>
                  <a:lstStyle/>
                  <a:p>
                    <a:pPr algn="ctr"/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Z</a:t>
                    </a:r>
                    <a:endParaRPr lang="zh-TW" altLang="en-US" dirty="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38" name="橢圓 37"/>
                  <p:cNvSpPr/>
                  <p:nvPr/>
                </p:nvSpPr>
                <p:spPr>
                  <a:xfrm>
                    <a:off x="5696783" y="1536347"/>
                    <a:ext cx="162978" cy="16555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0000FF"/>
                      </a:solidFill>
                    </a:endParaRPr>
                  </a:p>
                </p:txBody>
              </p:sp>
            </p:grpSp>
            <p:cxnSp>
              <p:nvCxnSpPr>
                <p:cNvPr id="52" name="直線接點 51"/>
                <p:cNvCxnSpPr>
                  <a:endCxn id="28" idx="0"/>
                </p:cNvCxnSpPr>
                <p:nvPr/>
              </p:nvCxnSpPr>
              <p:spPr>
                <a:xfrm>
                  <a:off x="4067944" y="2087769"/>
                  <a:ext cx="0" cy="70000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接點 53"/>
                <p:cNvCxnSpPr/>
                <p:nvPr/>
              </p:nvCxnSpPr>
              <p:spPr>
                <a:xfrm>
                  <a:off x="2990210" y="3481026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接點 54"/>
                <p:cNvCxnSpPr>
                  <a:endCxn id="49" idx="0"/>
                </p:cNvCxnSpPr>
                <p:nvPr/>
              </p:nvCxnSpPr>
              <p:spPr>
                <a:xfrm>
                  <a:off x="2195736" y="3589535"/>
                  <a:ext cx="0" cy="2420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群組 134"/>
                <p:cNvGrpSpPr/>
                <p:nvPr/>
              </p:nvGrpSpPr>
              <p:grpSpPr>
                <a:xfrm>
                  <a:off x="854140" y="978224"/>
                  <a:ext cx="1364394" cy="1656308"/>
                  <a:chOff x="1331640" y="1252341"/>
                  <a:chExt cx="1364394" cy="1656308"/>
                </a:xfrm>
              </p:grpSpPr>
              <p:grpSp>
                <p:nvGrpSpPr>
                  <p:cNvPr id="80" name="群組 79"/>
                  <p:cNvGrpSpPr/>
                  <p:nvPr/>
                </p:nvGrpSpPr>
                <p:grpSpPr>
                  <a:xfrm>
                    <a:off x="1548143" y="2260577"/>
                    <a:ext cx="1033562" cy="648072"/>
                    <a:chOff x="5986710" y="2355726"/>
                    <a:chExt cx="2643188" cy="1731514"/>
                  </a:xfrm>
                </p:grpSpPr>
                <p:sp>
                  <p:nvSpPr>
                    <p:cNvPr id="57" name="平行四邊形 56"/>
                    <p:cNvSpPr/>
                    <p:nvPr/>
                  </p:nvSpPr>
                  <p:spPr>
                    <a:xfrm>
                      <a:off x="6165789" y="2490814"/>
                      <a:ext cx="1134405" cy="14401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34405" h="1440160">
                          <a:moveTo>
                            <a:pt x="321015" y="1233210"/>
                          </a:moveTo>
                          <a:lnTo>
                            <a:pt x="380199" y="1233210"/>
                          </a:lnTo>
                          <a:lnTo>
                            <a:pt x="454959" y="1233210"/>
                          </a:lnTo>
                          <a:lnTo>
                            <a:pt x="471411" y="1233210"/>
                          </a:lnTo>
                          <a:lnTo>
                            <a:pt x="635118" y="1233210"/>
                          </a:lnTo>
                          <a:lnTo>
                            <a:pt x="742404" y="1371695"/>
                          </a:lnTo>
                          <a:lnTo>
                            <a:pt x="651063" y="1440160"/>
                          </a:lnTo>
                          <a:lnTo>
                            <a:pt x="174249" y="1440160"/>
                          </a:lnTo>
                          <a:lnTo>
                            <a:pt x="135877" y="1393070"/>
                          </a:lnTo>
                          <a:close/>
                          <a:moveTo>
                            <a:pt x="1003325" y="794280"/>
                          </a:moveTo>
                          <a:lnTo>
                            <a:pt x="907559" y="1247903"/>
                          </a:lnTo>
                          <a:lnTo>
                            <a:pt x="857656" y="1285308"/>
                          </a:lnTo>
                          <a:lnTo>
                            <a:pt x="747590" y="1143234"/>
                          </a:lnTo>
                          <a:lnTo>
                            <a:pt x="802537" y="882958"/>
                          </a:lnTo>
                          <a:close/>
                          <a:moveTo>
                            <a:pt x="100452" y="754536"/>
                          </a:moveTo>
                          <a:lnTo>
                            <a:pt x="277210" y="856955"/>
                          </a:lnTo>
                          <a:lnTo>
                            <a:pt x="219428" y="1130654"/>
                          </a:lnTo>
                          <a:lnTo>
                            <a:pt x="44865" y="1281382"/>
                          </a:lnTo>
                          <a:lnTo>
                            <a:pt x="0" y="1226324"/>
                          </a:lnTo>
                          <a:lnTo>
                            <a:pt x="99531" y="754870"/>
                          </a:lnTo>
                          <a:close/>
                          <a:moveTo>
                            <a:pt x="493933" y="611888"/>
                          </a:moveTo>
                          <a:lnTo>
                            <a:pt x="564502" y="611888"/>
                          </a:lnTo>
                          <a:lnTo>
                            <a:pt x="580954" y="611888"/>
                          </a:lnTo>
                          <a:lnTo>
                            <a:pt x="709967" y="611888"/>
                          </a:lnTo>
                          <a:lnTo>
                            <a:pt x="869992" y="695730"/>
                          </a:lnTo>
                          <a:lnTo>
                            <a:pt x="631270" y="801162"/>
                          </a:lnTo>
                          <a:lnTo>
                            <a:pt x="562622" y="801162"/>
                          </a:lnTo>
                          <a:lnTo>
                            <a:pt x="546171" y="801162"/>
                          </a:lnTo>
                          <a:lnTo>
                            <a:pt x="471411" y="801162"/>
                          </a:lnTo>
                          <a:lnTo>
                            <a:pt x="468178" y="801162"/>
                          </a:lnTo>
                          <a:lnTo>
                            <a:pt x="277153" y="690477"/>
                          </a:lnTo>
                          <a:close/>
                          <a:moveTo>
                            <a:pt x="1086447" y="132629"/>
                          </a:moveTo>
                          <a:lnTo>
                            <a:pt x="1134405" y="173381"/>
                          </a:lnTo>
                          <a:lnTo>
                            <a:pt x="1039979" y="620655"/>
                          </a:lnTo>
                          <a:lnTo>
                            <a:pt x="1038372" y="621365"/>
                          </a:lnTo>
                          <a:lnTo>
                            <a:pt x="856278" y="525960"/>
                          </a:lnTo>
                          <a:lnTo>
                            <a:pt x="905718" y="291769"/>
                          </a:lnTo>
                          <a:close/>
                          <a:moveTo>
                            <a:pt x="263942" y="119459"/>
                          </a:moveTo>
                          <a:lnTo>
                            <a:pt x="382403" y="256238"/>
                          </a:lnTo>
                          <a:lnTo>
                            <a:pt x="326874" y="519264"/>
                          </a:lnTo>
                          <a:lnTo>
                            <a:pt x="134551" y="588986"/>
                          </a:lnTo>
                          <a:lnTo>
                            <a:pt x="227986" y="146410"/>
                          </a:lnTo>
                          <a:close/>
                          <a:moveTo>
                            <a:pt x="423315" y="0"/>
                          </a:moveTo>
                          <a:lnTo>
                            <a:pt x="930362" y="0"/>
                          </a:lnTo>
                          <a:lnTo>
                            <a:pt x="975545" y="38393"/>
                          </a:lnTo>
                          <a:lnTo>
                            <a:pt x="814910" y="179840"/>
                          </a:lnTo>
                          <a:lnTo>
                            <a:pt x="672165" y="179840"/>
                          </a:lnTo>
                          <a:lnTo>
                            <a:pt x="655714" y="179840"/>
                          </a:lnTo>
                          <a:lnTo>
                            <a:pt x="580954" y="179840"/>
                          </a:lnTo>
                          <a:lnTo>
                            <a:pt x="506756" y="179840"/>
                          </a:lnTo>
                          <a:lnTo>
                            <a:pt x="379467" y="32867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7" name="平行四邊形 56"/>
                    <p:cNvSpPr/>
                    <p:nvPr/>
                  </p:nvSpPr>
                  <p:spPr>
                    <a:xfrm>
                      <a:off x="7333244" y="2490814"/>
                      <a:ext cx="1134405" cy="14401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34405" h="1440160">
                          <a:moveTo>
                            <a:pt x="321015" y="1233210"/>
                          </a:moveTo>
                          <a:lnTo>
                            <a:pt x="380199" y="1233210"/>
                          </a:lnTo>
                          <a:lnTo>
                            <a:pt x="454959" y="1233210"/>
                          </a:lnTo>
                          <a:lnTo>
                            <a:pt x="471411" y="1233210"/>
                          </a:lnTo>
                          <a:lnTo>
                            <a:pt x="635118" y="1233210"/>
                          </a:lnTo>
                          <a:lnTo>
                            <a:pt x="742404" y="1371695"/>
                          </a:lnTo>
                          <a:lnTo>
                            <a:pt x="651063" y="1440160"/>
                          </a:lnTo>
                          <a:lnTo>
                            <a:pt x="174249" y="1440160"/>
                          </a:lnTo>
                          <a:lnTo>
                            <a:pt x="135877" y="1393070"/>
                          </a:lnTo>
                          <a:close/>
                          <a:moveTo>
                            <a:pt x="1003325" y="794280"/>
                          </a:moveTo>
                          <a:lnTo>
                            <a:pt x="907559" y="1247903"/>
                          </a:lnTo>
                          <a:lnTo>
                            <a:pt x="857656" y="1285308"/>
                          </a:lnTo>
                          <a:lnTo>
                            <a:pt x="747590" y="1143234"/>
                          </a:lnTo>
                          <a:lnTo>
                            <a:pt x="802537" y="882958"/>
                          </a:lnTo>
                          <a:close/>
                          <a:moveTo>
                            <a:pt x="100452" y="754536"/>
                          </a:moveTo>
                          <a:lnTo>
                            <a:pt x="277210" y="856955"/>
                          </a:lnTo>
                          <a:lnTo>
                            <a:pt x="219428" y="1130654"/>
                          </a:lnTo>
                          <a:lnTo>
                            <a:pt x="44865" y="1281382"/>
                          </a:lnTo>
                          <a:lnTo>
                            <a:pt x="0" y="1226324"/>
                          </a:lnTo>
                          <a:lnTo>
                            <a:pt x="99531" y="754870"/>
                          </a:lnTo>
                          <a:close/>
                          <a:moveTo>
                            <a:pt x="493933" y="611888"/>
                          </a:moveTo>
                          <a:lnTo>
                            <a:pt x="564502" y="611888"/>
                          </a:lnTo>
                          <a:lnTo>
                            <a:pt x="580954" y="611888"/>
                          </a:lnTo>
                          <a:lnTo>
                            <a:pt x="709967" y="611888"/>
                          </a:lnTo>
                          <a:lnTo>
                            <a:pt x="869992" y="695730"/>
                          </a:lnTo>
                          <a:lnTo>
                            <a:pt x="631270" y="801162"/>
                          </a:lnTo>
                          <a:lnTo>
                            <a:pt x="562622" y="801162"/>
                          </a:lnTo>
                          <a:lnTo>
                            <a:pt x="546171" y="801162"/>
                          </a:lnTo>
                          <a:lnTo>
                            <a:pt x="471411" y="801162"/>
                          </a:lnTo>
                          <a:lnTo>
                            <a:pt x="468178" y="801162"/>
                          </a:lnTo>
                          <a:lnTo>
                            <a:pt x="277153" y="690477"/>
                          </a:lnTo>
                          <a:close/>
                          <a:moveTo>
                            <a:pt x="1086447" y="132629"/>
                          </a:moveTo>
                          <a:lnTo>
                            <a:pt x="1134405" y="173381"/>
                          </a:lnTo>
                          <a:lnTo>
                            <a:pt x="1039979" y="620655"/>
                          </a:lnTo>
                          <a:lnTo>
                            <a:pt x="1038372" y="621365"/>
                          </a:lnTo>
                          <a:lnTo>
                            <a:pt x="856278" y="525960"/>
                          </a:lnTo>
                          <a:lnTo>
                            <a:pt x="905718" y="291769"/>
                          </a:lnTo>
                          <a:close/>
                          <a:moveTo>
                            <a:pt x="263942" y="119459"/>
                          </a:moveTo>
                          <a:lnTo>
                            <a:pt x="382403" y="256238"/>
                          </a:lnTo>
                          <a:lnTo>
                            <a:pt x="326874" y="519264"/>
                          </a:lnTo>
                          <a:lnTo>
                            <a:pt x="134551" y="588986"/>
                          </a:lnTo>
                          <a:lnTo>
                            <a:pt x="227986" y="146410"/>
                          </a:lnTo>
                          <a:close/>
                          <a:moveTo>
                            <a:pt x="423315" y="0"/>
                          </a:moveTo>
                          <a:lnTo>
                            <a:pt x="930362" y="0"/>
                          </a:lnTo>
                          <a:lnTo>
                            <a:pt x="975545" y="38393"/>
                          </a:lnTo>
                          <a:lnTo>
                            <a:pt x="814910" y="179840"/>
                          </a:lnTo>
                          <a:lnTo>
                            <a:pt x="672165" y="179840"/>
                          </a:lnTo>
                          <a:lnTo>
                            <a:pt x="655714" y="179840"/>
                          </a:lnTo>
                          <a:lnTo>
                            <a:pt x="580954" y="179840"/>
                          </a:lnTo>
                          <a:lnTo>
                            <a:pt x="506756" y="179840"/>
                          </a:lnTo>
                          <a:lnTo>
                            <a:pt x="379467" y="32867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8" name="平行四邊形 77"/>
                    <p:cNvSpPr/>
                    <p:nvPr/>
                  </p:nvSpPr>
                  <p:spPr>
                    <a:xfrm>
                      <a:off x="5986710" y="2355726"/>
                      <a:ext cx="1465610" cy="1731514"/>
                    </a:xfrm>
                    <a:prstGeom prst="parallelogram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9" name="平行四邊形 78"/>
                    <p:cNvSpPr/>
                    <p:nvPr/>
                  </p:nvSpPr>
                  <p:spPr>
                    <a:xfrm>
                      <a:off x="7164288" y="2355726"/>
                      <a:ext cx="1465610" cy="1731514"/>
                    </a:xfrm>
                    <a:prstGeom prst="parallelogram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29" name="群組 128"/>
                  <p:cNvGrpSpPr/>
                  <p:nvPr/>
                </p:nvGrpSpPr>
                <p:grpSpPr>
                  <a:xfrm>
                    <a:off x="1331640" y="1252341"/>
                    <a:ext cx="1364394" cy="958963"/>
                    <a:chOff x="5592434" y="1234967"/>
                    <a:chExt cx="1364394" cy="958963"/>
                  </a:xfrm>
                </p:grpSpPr>
                <p:grpSp>
                  <p:nvGrpSpPr>
                    <p:cNvPr id="90" name="群組 89"/>
                    <p:cNvGrpSpPr/>
                    <p:nvPr/>
                  </p:nvGrpSpPr>
                  <p:grpSpPr>
                    <a:xfrm>
                      <a:off x="6559805" y="1419622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84" name="直線接點 83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直線接點 86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" name="群組 90"/>
                    <p:cNvGrpSpPr/>
                    <p:nvPr/>
                  </p:nvGrpSpPr>
                  <p:grpSpPr>
                    <a:xfrm>
                      <a:off x="6565822" y="1553927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92" name="直線接點 91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" name="直線接點 92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4" name="群組 93"/>
                    <p:cNvGrpSpPr/>
                    <p:nvPr/>
                  </p:nvGrpSpPr>
                  <p:grpSpPr>
                    <a:xfrm>
                      <a:off x="6559805" y="1685848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95" name="直線接點 94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直線接點 95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00" name="直線接點 99"/>
                    <p:cNvCxnSpPr/>
                    <p:nvPr/>
                  </p:nvCxnSpPr>
                  <p:spPr>
                    <a:xfrm flipH="1">
                      <a:off x="6559805" y="1386777"/>
                      <a:ext cx="50214" cy="31149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直線接點 101"/>
                    <p:cNvCxnSpPr/>
                    <p:nvPr/>
                  </p:nvCxnSpPr>
                  <p:spPr>
                    <a:xfrm>
                      <a:off x="6559806" y="1814709"/>
                      <a:ext cx="50214" cy="36004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直線接點 103"/>
                    <p:cNvCxnSpPr/>
                    <p:nvPr/>
                  </p:nvCxnSpPr>
                  <p:spPr>
                    <a:xfrm>
                      <a:off x="6612189" y="1280686"/>
                      <a:ext cx="0" cy="10856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直線接點 105"/>
                    <p:cNvCxnSpPr/>
                    <p:nvPr/>
                  </p:nvCxnSpPr>
                  <p:spPr>
                    <a:xfrm>
                      <a:off x="6612189" y="1850713"/>
                      <a:ext cx="0" cy="10856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7" name="橢圓 106"/>
                    <p:cNvSpPr/>
                    <p:nvPr/>
                  </p:nvSpPr>
                  <p:spPr>
                    <a:xfrm>
                      <a:off x="6589329" y="1234967"/>
                      <a:ext cx="45719" cy="45719"/>
                    </a:xfrm>
                    <a:prstGeom prst="ellips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cxnSp>
                  <p:nvCxnSpPr>
                    <p:cNvPr id="108" name="直線接點 107"/>
                    <p:cNvCxnSpPr/>
                    <p:nvPr/>
                  </p:nvCxnSpPr>
                  <p:spPr>
                    <a:xfrm>
                      <a:off x="5652120" y="1954201"/>
                      <a:ext cx="409317" cy="25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直線接點 109"/>
                    <p:cNvCxnSpPr/>
                    <p:nvPr/>
                  </p:nvCxnSpPr>
                  <p:spPr>
                    <a:xfrm>
                      <a:off x="6325718" y="1956741"/>
                      <a:ext cx="63111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直線接點 110"/>
                    <p:cNvCxnSpPr/>
                    <p:nvPr/>
                  </p:nvCxnSpPr>
                  <p:spPr>
                    <a:xfrm flipV="1">
                      <a:off x="5652120" y="1954201"/>
                      <a:ext cx="0" cy="185501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直線接點 112"/>
                    <p:cNvCxnSpPr/>
                    <p:nvPr/>
                  </p:nvCxnSpPr>
                  <p:spPr>
                    <a:xfrm>
                      <a:off x="5592434" y="2139702"/>
                      <a:ext cx="131694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直線接點 114"/>
                    <p:cNvCxnSpPr/>
                    <p:nvPr/>
                  </p:nvCxnSpPr>
                  <p:spPr>
                    <a:xfrm>
                      <a:off x="5622914" y="2168530"/>
                      <a:ext cx="65847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直線接點 116"/>
                    <p:cNvCxnSpPr/>
                    <p:nvPr/>
                  </p:nvCxnSpPr>
                  <p:spPr>
                    <a:xfrm>
                      <a:off x="5638057" y="2193930"/>
                      <a:ext cx="32924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9" name="群組 118"/>
                    <p:cNvGrpSpPr/>
                    <p:nvPr/>
                  </p:nvGrpSpPr>
                  <p:grpSpPr>
                    <a:xfrm rot="16200000">
                      <a:off x="5939369" y="1844028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120" name="直線接點 119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直線接點 120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" name="群組 121"/>
                    <p:cNvGrpSpPr/>
                    <p:nvPr/>
                  </p:nvGrpSpPr>
                  <p:grpSpPr>
                    <a:xfrm rot="16200000">
                      <a:off x="6342657" y="1844028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123" name="直線接點 122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" name="直線接點 123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25" name="直線接點 124"/>
                    <p:cNvCxnSpPr/>
                    <p:nvPr/>
                  </p:nvCxnSpPr>
                  <p:spPr>
                    <a:xfrm>
                      <a:off x="5982920" y="1755316"/>
                      <a:ext cx="409317" cy="25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直線接點 125"/>
                    <p:cNvCxnSpPr/>
                    <p:nvPr/>
                  </p:nvCxnSpPr>
                  <p:spPr>
                    <a:xfrm flipV="1">
                      <a:off x="6187578" y="1569188"/>
                      <a:ext cx="0" cy="185501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7" name="橢圓 126"/>
                    <p:cNvSpPr/>
                    <p:nvPr/>
                  </p:nvSpPr>
                  <p:spPr>
                    <a:xfrm>
                      <a:off x="6589698" y="1933982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30" name="直線接點 129"/>
                <p:cNvCxnSpPr/>
                <p:nvPr/>
              </p:nvCxnSpPr>
              <p:spPr>
                <a:xfrm flipH="1">
                  <a:off x="4860032" y="1972626"/>
                  <a:ext cx="792088" cy="2320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071864" y="1637775"/>
                  <a:ext cx="792088" cy="2320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>
                  <a:stCxn id="27" idx="1"/>
                </p:cNvCxnSpPr>
                <p:nvPr/>
              </p:nvCxnSpPr>
              <p:spPr>
                <a:xfrm flipH="1">
                  <a:off x="2195736" y="1979757"/>
                  <a:ext cx="868288" cy="1731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文字方塊 138"/>
                <p:cNvSpPr txBox="1"/>
                <p:nvPr/>
              </p:nvSpPr>
              <p:spPr>
                <a:xfrm>
                  <a:off x="2183283" y="2003270"/>
                  <a:ext cx="10262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INA/OUT</a:t>
                  </a:r>
                  <a:endParaRPr lang="zh-TW" altLang="en-US" dirty="0"/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3091971" y="2265200"/>
                  <a:ext cx="9759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LDA/STA</a:t>
                  </a:r>
                  <a:endParaRPr lang="zh-TW" altLang="en-US" dirty="0"/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063752" y="1212119"/>
                  <a:ext cx="4154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RF</a:t>
                  </a:r>
                  <a:endParaRPr lang="zh-TW" altLang="en-US" dirty="0"/>
                </a:p>
              </p:txBody>
            </p:sp>
          </p:grpSp>
          <p:sp>
            <p:nvSpPr>
              <p:cNvPr id="3" name="文字方塊 2"/>
              <p:cNvSpPr txBox="1"/>
              <p:nvPr/>
            </p:nvSpPr>
            <p:spPr>
              <a:xfrm>
                <a:off x="5796136" y="2618357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0</a:t>
                </a:r>
                <a:endParaRPr lang="zh-TW" altLang="en-US" sz="1200" i="1" dirty="0"/>
              </a:p>
            </p:txBody>
          </p:sp>
          <p:sp>
            <p:nvSpPr>
              <p:cNvPr id="67" name="文字方塊 66"/>
              <p:cNvSpPr txBox="1"/>
              <p:nvPr/>
            </p:nvSpPr>
            <p:spPr>
              <a:xfrm>
                <a:off x="4337704" y="2618357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11</a:t>
                </a:r>
                <a:endParaRPr lang="zh-TW" altLang="en-US" sz="1200" i="1" dirty="0"/>
              </a:p>
            </p:txBody>
          </p:sp>
          <p:sp>
            <p:nvSpPr>
              <p:cNvPr id="68" name="文字方塊 67"/>
              <p:cNvSpPr txBox="1"/>
              <p:nvPr/>
            </p:nvSpPr>
            <p:spPr>
              <a:xfrm>
                <a:off x="3897389" y="3210509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0</a:t>
                </a:r>
                <a:endParaRPr lang="zh-TW" altLang="en-US" sz="1200" i="1" dirty="0"/>
              </a:p>
            </p:txBody>
          </p:sp>
          <p:sp>
            <p:nvSpPr>
              <p:cNvPr id="69" name="文字方塊 68"/>
              <p:cNvSpPr txBox="1"/>
              <p:nvPr/>
            </p:nvSpPr>
            <p:spPr>
              <a:xfrm>
                <a:off x="2438957" y="3210509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/>
                  <a:t>7</a:t>
                </a:r>
                <a:endParaRPr lang="zh-TW" altLang="en-US" sz="1200" i="1" dirty="0"/>
              </a:p>
            </p:txBody>
          </p:sp>
          <p:sp>
            <p:nvSpPr>
              <p:cNvPr id="70" name="文字方塊 69"/>
              <p:cNvSpPr txBox="1"/>
              <p:nvPr/>
            </p:nvSpPr>
            <p:spPr>
              <a:xfrm>
                <a:off x="6253002" y="1430655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0</a:t>
                </a:r>
                <a:endParaRPr lang="zh-TW" altLang="en-US" sz="1200" i="1" dirty="0"/>
              </a:p>
            </p:txBody>
          </p:sp>
          <p:sp>
            <p:nvSpPr>
              <p:cNvPr id="71" name="文字方塊 70"/>
              <p:cNvSpPr txBox="1"/>
              <p:nvPr/>
            </p:nvSpPr>
            <p:spPr>
              <a:xfrm>
                <a:off x="5973227" y="204120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15</a:t>
                </a:r>
                <a:endParaRPr lang="zh-TW" altLang="en-US" sz="1200" i="1" dirty="0"/>
              </a:p>
            </p:txBody>
          </p:sp>
        </p:grpSp>
        <p:sp>
          <p:nvSpPr>
            <p:cNvPr id="8" name="文字方塊 7"/>
            <p:cNvSpPr txBox="1"/>
            <p:nvPr/>
          </p:nvSpPr>
          <p:spPr>
            <a:xfrm>
              <a:off x="3016174" y="1397974"/>
              <a:ext cx="785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Morse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241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59890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Instruction Format and Instruction Set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9872" y="4890194"/>
            <a:ext cx="2133600" cy="273844"/>
          </a:xfrm>
        </p:spPr>
        <p:txBody>
          <a:bodyPr/>
          <a:lstStyle/>
          <a:p>
            <a:r>
              <a:rPr lang="en-US" altLang="zh-TW" dirty="0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grpSp>
        <p:nvGrpSpPr>
          <p:cNvPr id="47" name="群組 46"/>
          <p:cNvGrpSpPr/>
          <p:nvPr/>
        </p:nvGrpSpPr>
        <p:grpSpPr>
          <a:xfrm>
            <a:off x="402027" y="2833387"/>
            <a:ext cx="4385997" cy="275460"/>
            <a:chOff x="179512" y="3343513"/>
            <a:chExt cx="4385997" cy="275460"/>
          </a:xfrm>
        </p:grpSpPr>
        <p:grpSp>
          <p:nvGrpSpPr>
            <p:cNvPr id="32" name="群組 31"/>
            <p:cNvGrpSpPr/>
            <p:nvPr/>
          </p:nvGrpSpPr>
          <p:grpSpPr>
            <a:xfrm>
              <a:off x="179512" y="3343513"/>
              <a:ext cx="1512168" cy="216024"/>
              <a:chOff x="179512" y="3075806"/>
              <a:chExt cx="1512168" cy="216024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79512" y="3075806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83568" y="3075806"/>
                <a:ext cx="1008112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########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0" name="文字方塊 29"/>
            <p:cNvSpPr txBox="1"/>
            <p:nvPr/>
          </p:nvSpPr>
          <p:spPr>
            <a:xfrm>
              <a:off x="3528046" y="3343513"/>
              <a:ext cx="1037463" cy="275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LDI	#</a:t>
              </a:r>
              <a:r>
                <a:rPr lang="en-US" altLang="zh-TW" sz="1400" dirty="0" err="1" smtClean="0"/>
                <a:t>Opd</a:t>
              </a:r>
              <a:endParaRPr lang="zh-TW" altLang="en-US" sz="1400" dirty="0"/>
            </a:p>
          </p:txBody>
        </p:sp>
      </p:grpSp>
      <p:grpSp>
        <p:nvGrpSpPr>
          <p:cNvPr id="48" name="群組 47"/>
          <p:cNvGrpSpPr/>
          <p:nvPr/>
        </p:nvGrpSpPr>
        <p:grpSpPr>
          <a:xfrm>
            <a:off x="395536" y="1720961"/>
            <a:ext cx="2730088" cy="1191095"/>
            <a:chOff x="173021" y="2231087"/>
            <a:chExt cx="2730088" cy="1191095"/>
          </a:xfrm>
        </p:grpSpPr>
        <p:grpSp>
          <p:nvGrpSpPr>
            <p:cNvPr id="17" name="群組 16"/>
            <p:cNvGrpSpPr/>
            <p:nvPr/>
          </p:nvGrpSpPr>
          <p:grpSpPr>
            <a:xfrm>
              <a:off x="173021" y="2231087"/>
              <a:ext cx="1512168" cy="216024"/>
              <a:chOff x="827584" y="2139702"/>
              <a:chExt cx="1512168" cy="216024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827584" y="213970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/>
                  <a:t>0000</a:t>
                </a:r>
                <a:endParaRPr lang="zh-TW" altLang="en-US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331640" y="213970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835696" y="213970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RRRR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8" name="文字方塊 37"/>
            <p:cNvSpPr txBox="1"/>
            <p:nvPr/>
          </p:nvSpPr>
          <p:spPr>
            <a:xfrm>
              <a:off x="2123728" y="2231087"/>
              <a:ext cx="779381" cy="1191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NOT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RRC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RLC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INC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DEC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CLR	</a:t>
              </a:r>
              <a:r>
                <a:rPr lang="en-US" altLang="zh-TW" sz="1400" dirty="0" err="1" smtClean="0"/>
                <a:t>Ri</a:t>
              </a:r>
              <a:endParaRPr lang="zh-TW" altLang="en-US" sz="1400" dirty="0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402027" y="3861824"/>
            <a:ext cx="4385997" cy="1374222"/>
            <a:chOff x="179512" y="4797928"/>
            <a:chExt cx="4385997" cy="1374222"/>
          </a:xfrm>
        </p:grpSpPr>
        <p:grpSp>
          <p:nvGrpSpPr>
            <p:cNvPr id="25" name="群組 24"/>
            <p:cNvGrpSpPr/>
            <p:nvPr/>
          </p:nvGrpSpPr>
          <p:grpSpPr>
            <a:xfrm>
              <a:off x="179512" y="4797928"/>
              <a:ext cx="1512168" cy="216024"/>
              <a:chOff x="827584" y="2859782"/>
              <a:chExt cx="1512168" cy="216024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827584" y="285978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331640" y="285978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Rd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835696" y="285978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err="1" smtClean="0">
                    <a:solidFill>
                      <a:srgbClr val="0000FF"/>
                    </a:solidFill>
                  </a:rPr>
                  <a:t>Rs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" name="文字方塊 28"/>
            <p:cNvSpPr txBox="1"/>
            <p:nvPr/>
          </p:nvSpPr>
          <p:spPr>
            <a:xfrm>
              <a:off x="2123728" y="4797928"/>
              <a:ext cx="1085554" cy="1374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AND </a:t>
              </a:r>
              <a:r>
                <a:rPr lang="en-US" altLang="zh-TW" sz="1400" dirty="0"/>
                <a:t>	Rd, </a:t>
              </a:r>
              <a:r>
                <a:rPr lang="en-US" altLang="zh-TW" sz="1400" dirty="0" err="1" smtClean="0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LOR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ADD</a:t>
              </a:r>
              <a:r>
                <a:rPr lang="en-US" altLang="zh-TW" sz="1400" dirty="0"/>
                <a:t> 	Rd, </a:t>
              </a:r>
              <a:r>
                <a:rPr lang="en-US" altLang="zh-TW" sz="1400" dirty="0" err="1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SUB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ADC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SBC</a:t>
              </a:r>
              <a:r>
                <a:rPr lang="en-US" altLang="zh-TW" sz="1400" dirty="0"/>
                <a:t> 	Rd, </a:t>
              </a:r>
              <a:r>
                <a:rPr lang="en-US" altLang="zh-TW" sz="1400" dirty="0" err="1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XOR</a:t>
              </a:r>
              <a:r>
                <a:rPr lang="en-US" altLang="zh-TW" sz="1400" dirty="0"/>
                <a:t> 	Rd, </a:t>
              </a:r>
              <a:r>
                <a:rPr lang="en-US" altLang="zh-TW" sz="1400" dirty="0" err="1"/>
                <a:t>Rs</a:t>
              </a:r>
              <a:endParaRPr lang="zh-TW" altLang="en-US" sz="1400" dirty="0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3479955" y="4797928"/>
              <a:ext cx="1085554" cy="2770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MOV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 smtClean="0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402027" y="3115205"/>
            <a:ext cx="5688632" cy="824841"/>
            <a:chOff x="179512" y="3625331"/>
            <a:chExt cx="5688632" cy="824841"/>
          </a:xfrm>
        </p:grpSpPr>
        <p:grpSp>
          <p:nvGrpSpPr>
            <p:cNvPr id="33" name="群組 32"/>
            <p:cNvGrpSpPr/>
            <p:nvPr/>
          </p:nvGrpSpPr>
          <p:grpSpPr>
            <a:xfrm>
              <a:off x="179512" y="3625331"/>
              <a:ext cx="1512168" cy="216024"/>
              <a:chOff x="179512" y="3075806"/>
              <a:chExt cx="1512168" cy="216024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179512" y="3075806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683568" y="3075806"/>
                <a:ext cx="1008112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err="1" smtClean="0">
                    <a:solidFill>
                      <a:srgbClr val="0000FF"/>
                    </a:solidFill>
                  </a:rPr>
                  <a:t>aaaaaaaa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6" name="文字方塊 35"/>
            <p:cNvSpPr txBox="1"/>
            <p:nvPr/>
          </p:nvSpPr>
          <p:spPr>
            <a:xfrm>
              <a:off x="4889991" y="3625331"/>
              <a:ext cx="978153" cy="824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JMP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JNC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JNZ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CAL	</a:t>
              </a:r>
              <a:r>
                <a:rPr lang="en-US" altLang="zh-TW" sz="1400" dirty="0" err="1" smtClean="0"/>
                <a:t>addr</a:t>
              </a:r>
              <a:endParaRPr lang="zh-TW" altLang="en-US" sz="1400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3515348" y="3625331"/>
              <a:ext cx="978153" cy="458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LDA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STA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402027" y="542362"/>
            <a:ext cx="8280920" cy="1231086"/>
            <a:chOff x="179512" y="1052488"/>
            <a:chExt cx="8280920" cy="1231086"/>
          </a:xfrm>
        </p:grpSpPr>
        <p:grpSp>
          <p:nvGrpSpPr>
            <p:cNvPr id="16" name="群組 15"/>
            <p:cNvGrpSpPr/>
            <p:nvPr/>
          </p:nvGrpSpPr>
          <p:grpSpPr>
            <a:xfrm>
              <a:off x="179512" y="1334418"/>
              <a:ext cx="1512168" cy="216024"/>
              <a:chOff x="827584" y="1442430"/>
              <a:chExt cx="1512168" cy="216024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827584" y="1442430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/>
                  <a:t>0000</a:t>
                </a:r>
                <a:endParaRPr lang="zh-TW" altLang="en-US" dirty="0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331640" y="1442430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/>
                  <a:t>0000</a:t>
                </a:r>
                <a:endParaRPr lang="zh-TW" altLang="en-US" dirty="0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35696" y="1442430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2051720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ALU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347864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Bus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644008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Ctrl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940152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DIO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236296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err="1" smtClean="0">
                  <a:solidFill>
                    <a:srgbClr val="0000FF"/>
                  </a:solidFill>
                </a:rPr>
                <a:t>Env</a:t>
              </a:r>
              <a:r>
                <a:rPr lang="en-US" altLang="zh-TW" dirty="0" smtClean="0">
                  <a:solidFill>
                    <a:srgbClr val="0000FF"/>
                  </a:solidFill>
                </a:rPr>
                <a:t>/sys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7589190" y="1275606"/>
              <a:ext cx="447238" cy="2770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HLT</a:t>
              </a:r>
              <a:endParaRPr lang="zh-TW" altLang="en-US" sz="1400" dirty="0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298785" y="1275606"/>
              <a:ext cx="506870" cy="458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INA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OUT</a:t>
              </a:r>
              <a:endParaRPr lang="en-US" altLang="zh-TW" sz="1400" dirty="0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2123728" y="1275606"/>
              <a:ext cx="518347" cy="10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NOP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CLC</a:t>
              </a:r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SEC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SWP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RET</a:t>
              </a:r>
              <a:endParaRPr lang="en-US" altLang="zh-TW" sz="1400" dirty="0"/>
            </a:p>
          </p:txBody>
        </p:sp>
      </p:grpSp>
      <p:sp>
        <p:nvSpPr>
          <p:cNvPr id="50" name="文字方塊 49"/>
          <p:cNvSpPr txBox="1"/>
          <p:nvPr/>
        </p:nvSpPr>
        <p:spPr>
          <a:xfrm>
            <a:off x="330035" y="978282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implied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330035" y="1872517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register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330035" y="4023656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register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330035" y="2513643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immediate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30035" y="3282538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direct 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Memory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Instruction &amp; Data share the same RAM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43608" y="1635646"/>
            <a:ext cx="2592288" cy="309634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MU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71600" y="1347614"/>
            <a:ext cx="26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1600" dirty="0" smtClean="0"/>
              <a:t>11 10  9  8  7  6  5  4  3  2  1  0</a:t>
            </a:r>
            <a:endParaRPr lang="zh-TW" altLang="en-US" sz="1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27000" y="16427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00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27000" y="18365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27000" y="20211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02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27000" y="43583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FF</a:t>
            </a:r>
            <a:endParaRPr lang="zh-TW" altLang="en-US" dirty="0"/>
          </a:p>
        </p:txBody>
      </p:sp>
      <p:sp>
        <p:nvSpPr>
          <p:cNvPr id="12" name="向下箭號 11"/>
          <p:cNvSpPr/>
          <p:nvPr/>
        </p:nvSpPr>
        <p:spPr>
          <a:xfrm>
            <a:off x="1135040" y="1674863"/>
            <a:ext cx="484632" cy="978408"/>
          </a:xfrm>
          <a:prstGeom prst="downArrow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1619672" y="1836533"/>
            <a:ext cx="173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Instruction Code</a:t>
            </a:r>
            <a:endParaRPr lang="zh-TW" altLang="en-US" dirty="0"/>
          </a:p>
        </p:txBody>
      </p:sp>
      <p:sp>
        <p:nvSpPr>
          <p:cNvPr id="14" name="向下箭號 13"/>
          <p:cNvSpPr/>
          <p:nvPr/>
        </p:nvSpPr>
        <p:spPr>
          <a:xfrm flipV="1">
            <a:off x="1135040" y="3725203"/>
            <a:ext cx="484632" cy="978408"/>
          </a:xfrm>
          <a:prstGeom prst="downArrow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619672" y="4147960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Data Code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779912" y="4147960"/>
            <a:ext cx="3119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dirty="0" smtClean="0"/>
              <a:t>Declared a byte: </a:t>
            </a:r>
          </a:p>
          <a:p>
            <a:r>
              <a:rPr lang="en-US" altLang="zh-TW" b="1" dirty="0">
                <a:solidFill>
                  <a:srgbClr val="0000FF"/>
                </a:solidFill>
              </a:rPr>
              <a:t> </a:t>
            </a:r>
            <a:r>
              <a:rPr lang="en-US" altLang="zh-TW" b="1" dirty="0" smtClean="0">
                <a:solidFill>
                  <a:srgbClr val="0000FF"/>
                </a:solidFill>
              </a:rPr>
              <a:t>     Label     DB      (initial value)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779912" y="1576326"/>
            <a:ext cx="190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dirty="0" smtClean="0"/>
              <a:t>PC is reset to 0 </a:t>
            </a:r>
          </a:p>
        </p:txBody>
      </p:sp>
    </p:spTree>
    <p:extLst>
      <p:ext uri="{BB962C8B-B14F-4D97-AF65-F5344CB8AC3E}">
        <p14:creationId xmlns:p14="http://schemas.microsoft.com/office/powerpoint/2010/main" val="1392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Structural Synthesis: Efficient but Glue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8643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3113552" y="3039802"/>
            <a:ext cx="1856197" cy="1692188"/>
          </a:xfrm>
          <a:prstGeom prst="roundRect">
            <a:avLst/>
          </a:prstGeom>
          <a:solidFill>
            <a:srgbClr val="FFFFCC">
              <a:alpha val="10196"/>
            </a:srgbClr>
          </a:solidFill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423386" y="4774168"/>
            <a:ext cx="323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of MUX is decoded first.</a:t>
            </a: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141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圓角矩形 80"/>
          <p:cNvSpPr/>
          <p:nvPr/>
        </p:nvSpPr>
        <p:spPr>
          <a:xfrm>
            <a:off x="4499992" y="1452723"/>
            <a:ext cx="4464496" cy="1027585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圓角矩形 78"/>
          <p:cNvSpPr/>
          <p:nvPr/>
        </p:nvSpPr>
        <p:spPr>
          <a:xfrm>
            <a:off x="4499992" y="2538978"/>
            <a:ext cx="4436222" cy="1756972"/>
          </a:xfrm>
          <a:prstGeom prst="roundRect">
            <a:avLst/>
          </a:prstGeom>
          <a:solidFill>
            <a:srgbClr val="FF66FF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Behavioral Style Synthesis: Simple but Inefficient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732240" y="4869656"/>
            <a:ext cx="2133600" cy="273844"/>
          </a:xfrm>
        </p:spPr>
        <p:txBody>
          <a:bodyPr/>
          <a:lstStyle/>
          <a:p>
            <a:fld id="{6F5D63F9-F106-44FC-A7FE-5DC7A001BBE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9512" y="1131590"/>
            <a:ext cx="542328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case(PS)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case(OP1)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case(OP2)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case(OP3)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   code1: A = A + R1;</a:t>
            </a:r>
          </a:p>
          <a:p>
            <a:r>
              <a:rPr lang="zh-TW" alt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code2: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   code3: A = A &lt;&lt; 1;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   code4: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4860032" y="4371950"/>
            <a:ext cx="3888432" cy="190475"/>
            <a:chOff x="4860032" y="4371950"/>
            <a:chExt cx="3888432" cy="190475"/>
          </a:xfrm>
        </p:grpSpPr>
        <p:grpSp>
          <p:nvGrpSpPr>
            <p:cNvPr id="18" name="群組 17"/>
            <p:cNvGrpSpPr/>
            <p:nvPr/>
          </p:nvGrpSpPr>
          <p:grpSpPr>
            <a:xfrm>
              <a:off x="4860032" y="4371950"/>
              <a:ext cx="648072" cy="190475"/>
              <a:chOff x="4459762" y="4371950"/>
              <a:chExt cx="648072" cy="190475"/>
            </a:xfrm>
          </p:grpSpPr>
          <p:sp>
            <p:nvSpPr>
              <p:cNvPr id="8" name="圓角化單一角落矩形 7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5940152" y="4371950"/>
              <a:ext cx="648072" cy="190475"/>
              <a:chOff x="4459762" y="4371950"/>
              <a:chExt cx="648072" cy="190475"/>
            </a:xfrm>
          </p:grpSpPr>
          <p:sp>
            <p:nvSpPr>
              <p:cNvPr id="23" name="圓角化單一角落矩形 22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A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7092280" y="4371950"/>
              <a:ext cx="648072" cy="190475"/>
              <a:chOff x="4459762" y="4371950"/>
              <a:chExt cx="648072" cy="190475"/>
            </a:xfrm>
          </p:grpSpPr>
          <p:sp>
            <p:nvSpPr>
              <p:cNvPr id="26" name="圓角化單一角落矩形 25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1" name="群組 30"/>
            <p:cNvGrpSpPr/>
            <p:nvPr/>
          </p:nvGrpSpPr>
          <p:grpSpPr>
            <a:xfrm>
              <a:off x="8100392" y="4371950"/>
              <a:ext cx="648072" cy="190475"/>
              <a:chOff x="4459762" y="4371950"/>
              <a:chExt cx="648072" cy="190475"/>
            </a:xfrm>
          </p:grpSpPr>
          <p:sp>
            <p:nvSpPr>
              <p:cNvPr id="32" name="圓角化單一角落矩形 31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35" name="群組 34"/>
          <p:cNvGrpSpPr/>
          <p:nvPr/>
        </p:nvGrpSpPr>
        <p:grpSpPr>
          <a:xfrm>
            <a:off x="4860032" y="1203598"/>
            <a:ext cx="3888432" cy="190475"/>
            <a:chOff x="4860032" y="4371950"/>
            <a:chExt cx="3888432" cy="190475"/>
          </a:xfrm>
        </p:grpSpPr>
        <p:grpSp>
          <p:nvGrpSpPr>
            <p:cNvPr id="36" name="群組 35"/>
            <p:cNvGrpSpPr/>
            <p:nvPr/>
          </p:nvGrpSpPr>
          <p:grpSpPr>
            <a:xfrm>
              <a:off x="4860032" y="4371950"/>
              <a:ext cx="648072" cy="190475"/>
              <a:chOff x="4459762" y="4371950"/>
              <a:chExt cx="648072" cy="190475"/>
            </a:xfrm>
          </p:grpSpPr>
          <p:sp>
            <p:nvSpPr>
              <p:cNvPr id="46" name="圓角化單一角落矩形 45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等腰三角形 46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7" name="群組 36"/>
            <p:cNvGrpSpPr/>
            <p:nvPr/>
          </p:nvGrpSpPr>
          <p:grpSpPr>
            <a:xfrm>
              <a:off x="5940152" y="4371950"/>
              <a:ext cx="648072" cy="190475"/>
              <a:chOff x="4459762" y="4371950"/>
              <a:chExt cx="648072" cy="190475"/>
            </a:xfrm>
          </p:grpSpPr>
          <p:sp>
            <p:nvSpPr>
              <p:cNvPr id="44" name="圓角化單一角落矩形 43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A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5" name="等腰三角形 44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8" name="群組 37"/>
            <p:cNvGrpSpPr/>
            <p:nvPr/>
          </p:nvGrpSpPr>
          <p:grpSpPr>
            <a:xfrm>
              <a:off x="7092280" y="4371950"/>
              <a:ext cx="648072" cy="190475"/>
              <a:chOff x="4459762" y="4371950"/>
              <a:chExt cx="648072" cy="190475"/>
            </a:xfrm>
          </p:grpSpPr>
          <p:sp>
            <p:nvSpPr>
              <p:cNvPr id="42" name="圓角化單一角落矩形 41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等腰三角形 42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9" name="群組 38"/>
            <p:cNvGrpSpPr/>
            <p:nvPr/>
          </p:nvGrpSpPr>
          <p:grpSpPr>
            <a:xfrm>
              <a:off x="8100392" y="4371950"/>
              <a:ext cx="648072" cy="190475"/>
              <a:chOff x="4459762" y="4371950"/>
              <a:chExt cx="648072" cy="190475"/>
            </a:xfrm>
          </p:grpSpPr>
          <p:sp>
            <p:nvSpPr>
              <p:cNvPr id="40" name="圓角化單一角落矩形 39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48" name="文字方塊 47"/>
          <p:cNvSpPr txBox="1"/>
          <p:nvPr/>
        </p:nvSpPr>
        <p:spPr>
          <a:xfrm>
            <a:off x="3072034" y="1144946"/>
            <a:ext cx="1752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t-1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3072034" y="4313298"/>
            <a:ext cx="1647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梯形 49"/>
          <p:cNvSpPr/>
          <p:nvPr/>
        </p:nvSpPr>
        <p:spPr>
          <a:xfrm rot="10800000">
            <a:off x="5925280" y="4011910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51" name="梯形 50"/>
          <p:cNvSpPr/>
          <p:nvPr/>
        </p:nvSpPr>
        <p:spPr>
          <a:xfrm rot="10800000">
            <a:off x="6156176" y="3579862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梯形 51"/>
          <p:cNvSpPr/>
          <p:nvPr/>
        </p:nvSpPr>
        <p:spPr>
          <a:xfrm rot="10800000">
            <a:off x="5796136" y="3147814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梯形 52"/>
          <p:cNvSpPr/>
          <p:nvPr/>
        </p:nvSpPr>
        <p:spPr>
          <a:xfrm rot="10800000">
            <a:off x="6282190" y="2770209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梯形 53"/>
          <p:cNvSpPr/>
          <p:nvPr/>
        </p:nvSpPr>
        <p:spPr>
          <a:xfrm rot="10800000">
            <a:off x="5348628" y="1851670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0000FF"/>
                </a:solidFill>
              </a:rPr>
              <a:t>+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6" name="梯形 53"/>
          <p:cNvSpPr/>
          <p:nvPr/>
        </p:nvSpPr>
        <p:spPr>
          <a:xfrm rot="10800000">
            <a:off x="7912642" y="1603634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7" name="梯形 53"/>
          <p:cNvSpPr/>
          <p:nvPr/>
        </p:nvSpPr>
        <p:spPr>
          <a:xfrm rot="10800000">
            <a:off x="7122596" y="1838352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8" name="梯形 53"/>
          <p:cNvSpPr/>
          <p:nvPr/>
        </p:nvSpPr>
        <p:spPr>
          <a:xfrm rot="10800000">
            <a:off x="6509876" y="1623867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9" name="梯形 53"/>
          <p:cNvSpPr/>
          <p:nvPr/>
        </p:nvSpPr>
        <p:spPr>
          <a:xfrm rot="10800000">
            <a:off x="5868144" y="1955691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60" name="梯形 53"/>
          <p:cNvSpPr/>
          <p:nvPr/>
        </p:nvSpPr>
        <p:spPr>
          <a:xfrm rot="10800000">
            <a:off x="4707739" y="1628448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0000FF"/>
                </a:solidFill>
              </a:rPr>
              <a:t>+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cxnSp>
        <p:nvCxnSpPr>
          <p:cNvPr id="62" name="直線單箭頭接點 61"/>
          <p:cNvCxnSpPr/>
          <p:nvPr/>
        </p:nvCxnSpPr>
        <p:spPr>
          <a:xfrm>
            <a:off x="6408204" y="2307747"/>
            <a:ext cx="0" cy="462462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flipH="1">
            <a:off x="6763456" y="2190408"/>
            <a:ext cx="870926" cy="579801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H="1">
            <a:off x="6264188" y="2969099"/>
            <a:ext cx="329772" cy="178715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5839027" y="308283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0      1</a:t>
            </a:r>
            <a:endParaRPr lang="zh-TW" altLang="en-US" sz="1200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6185531" y="3510903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0      1</a:t>
            </a:r>
            <a:endParaRPr lang="zh-TW" altLang="en-US" sz="1200" dirty="0"/>
          </a:p>
        </p:txBody>
      </p:sp>
      <p:cxnSp>
        <p:nvCxnSpPr>
          <p:cNvPr id="71" name="直線單箭頭接點 70"/>
          <p:cNvCxnSpPr>
            <a:stCxn id="52" idx="0"/>
          </p:cNvCxnSpPr>
          <p:nvPr/>
        </p:nvCxnSpPr>
        <p:spPr>
          <a:xfrm>
            <a:off x="6102170" y="3355854"/>
            <a:ext cx="491790" cy="224008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51" idx="0"/>
          </p:cNvCxnSpPr>
          <p:nvPr/>
        </p:nvCxnSpPr>
        <p:spPr>
          <a:xfrm flipH="1">
            <a:off x="6408204" y="3787902"/>
            <a:ext cx="54006" cy="224008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字方塊 73"/>
          <p:cNvSpPr txBox="1"/>
          <p:nvPr/>
        </p:nvSpPr>
        <p:spPr>
          <a:xfrm>
            <a:off x="5956519" y="3932657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0      1</a:t>
            </a:r>
            <a:endParaRPr lang="zh-TW" altLang="en-US" sz="1200" dirty="0"/>
          </a:p>
        </p:txBody>
      </p:sp>
      <p:cxnSp>
        <p:nvCxnSpPr>
          <p:cNvPr id="76" name="直線單箭頭接點 75"/>
          <p:cNvCxnSpPr>
            <a:stCxn id="50" idx="0"/>
            <a:endCxn id="23" idx="0"/>
          </p:cNvCxnSpPr>
          <p:nvPr/>
        </p:nvCxnSpPr>
        <p:spPr>
          <a:xfrm>
            <a:off x="6231314" y="4219950"/>
            <a:ext cx="32874" cy="152000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字方塊 76"/>
          <p:cNvSpPr txBox="1"/>
          <p:nvPr/>
        </p:nvSpPr>
        <p:spPr>
          <a:xfrm>
            <a:off x="6035136" y="920035"/>
            <a:ext cx="1752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t-1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713436" y="4613249"/>
            <a:ext cx="1647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7768604" y="2955799"/>
            <a:ext cx="1014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Decoder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&amp;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</a:t>
            </a: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3" name="直線單箭頭接點 82"/>
          <p:cNvCxnSpPr>
            <a:stCxn id="44" idx="2"/>
          </p:cNvCxnSpPr>
          <p:nvPr/>
        </p:nvCxnSpPr>
        <p:spPr>
          <a:xfrm>
            <a:off x="6264188" y="1394073"/>
            <a:ext cx="499268" cy="234374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44" idx="2"/>
          </p:cNvCxnSpPr>
          <p:nvPr/>
        </p:nvCxnSpPr>
        <p:spPr>
          <a:xfrm flipH="1">
            <a:off x="6115705" y="1394073"/>
            <a:ext cx="148483" cy="561618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44" idx="2"/>
          </p:cNvCxnSpPr>
          <p:nvPr/>
        </p:nvCxnSpPr>
        <p:spPr>
          <a:xfrm flipH="1">
            <a:off x="6102170" y="1394073"/>
            <a:ext cx="162018" cy="2617837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/>
          <p:cNvSpPr txBox="1"/>
          <p:nvPr/>
        </p:nvSpPr>
        <p:spPr>
          <a:xfrm>
            <a:off x="7092280" y="2123081"/>
            <a:ext cx="18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 not sharable</a:t>
            </a: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2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Cycles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grpSp>
        <p:nvGrpSpPr>
          <p:cNvPr id="32" name="群組 31"/>
          <p:cNvGrpSpPr/>
          <p:nvPr/>
        </p:nvGrpSpPr>
        <p:grpSpPr>
          <a:xfrm>
            <a:off x="1979712" y="1430474"/>
            <a:ext cx="6459016" cy="3163850"/>
            <a:chOff x="1979712" y="1430474"/>
            <a:chExt cx="6459016" cy="3163850"/>
          </a:xfrm>
        </p:grpSpPr>
        <p:sp>
          <p:nvSpPr>
            <p:cNvPr id="8" name="圓角矩形 7"/>
            <p:cNvSpPr/>
            <p:nvPr/>
          </p:nvSpPr>
          <p:spPr>
            <a:xfrm>
              <a:off x="1979712" y="1430474"/>
              <a:ext cx="2664296" cy="45720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Fetch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1979712" y="2258566"/>
              <a:ext cx="2664296" cy="36004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(Virtual) Decode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1979712" y="3003798"/>
              <a:ext cx="2664296" cy="1584176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Execution</a:t>
              </a:r>
            </a:p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(and Practical Decode)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5148064" y="2418875"/>
              <a:ext cx="1152128" cy="45720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LOAD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6588224" y="2418875"/>
              <a:ext cx="1152128" cy="45720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INA/HALT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14" name="肘形接點 13"/>
            <p:cNvCxnSpPr>
              <a:stCxn id="10" idx="2"/>
              <a:endCxn id="8" idx="0"/>
            </p:cNvCxnSpPr>
            <p:nvPr/>
          </p:nvCxnSpPr>
          <p:spPr>
            <a:xfrm rot="5400000" flipH="1">
              <a:off x="1733110" y="3009224"/>
              <a:ext cx="3157500" cy="12700"/>
            </a:xfrm>
            <a:prstGeom prst="bentConnector5">
              <a:avLst>
                <a:gd name="adj1" fmla="val -7240"/>
                <a:gd name="adj2" fmla="val 12289354"/>
                <a:gd name="adj3" fmla="val 107240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>
              <a:stCxn id="8" idx="2"/>
              <a:endCxn id="9" idx="0"/>
            </p:cNvCxnSpPr>
            <p:nvPr/>
          </p:nvCxnSpPr>
          <p:spPr>
            <a:xfrm>
              <a:off x="3311860" y="1887674"/>
              <a:ext cx="0" cy="37089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>
              <a:stCxn id="9" idx="2"/>
              <a:endCxn id="10" idx="0"/>
            </p:cNvCxnSpPr>
            <p:nvPr/>
          </p:nvCxnSpPr>
          <p:spPr>
            <a:xfrm>
              <a:off x="3311860" y="2618606"/>
              <a:ext cx="0" cy="38519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接點 21"/>
            <p:cNvCxnSpPr>
              <a:stCxn id="10" idx="3"/>
              <a:endCxn id="11" idx="2"/>
            </p:cNvCxnSpPr>
            <p:nvPr/>
          </p:nvCxnSpPr>
          <p:spPr>
            <a:xfrm flipV="1">
              <a:off x="4644008" y="2876075"/>
              <a:ext cx="1080120" cy="919811"/>
            </a:xfrm>
            <a:prstGeom prst="bentConnector2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肘形接點 23"/>
            <p:cNvCxnSpPr>
              <a:stCxn id="10" idx="3"/>
              <a:endCxn id="12" idx="2"/>
            </p:cNvCxnSpPr>
            <p:nvPr/>
          </p:nvCxnSpPr>
          <p:spPr>
            <a:xfrm flipV="1">
              <a:off x="4644008" y="2876075"/>
              <a:ext cx="2520280" cy="919811"/>
            </a:xfrm>
            <a:prstGeom prst="bentConnector2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接點 25"/>
            <p:cNvCxnSpPr>
              <a:stCxn id="11" idx="0"/>
              <a:endCxn id="8" idx="0"/>
            </p:cNvCxnSpPr>
            <p:nvPr/>
          </p:nvCxnSpPr>
          <p:spPr>
            <a:xfrm rot="16200000" flipV="1">
              <a:off x="4023794" y="718541"/>
              <a:ext cx="988401" cy="2412268"/>
            </a:xfrm>
            <a:prstGeom prst="bentConnector3">
              <a:avLst>
                <a:gd name="adj1" fmla="val 123128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肘形接點 27"/>
            <p:cNvCxnSpPr>
              <a:stCxn id="12" idx="0"/>
              <a:endCxn id="8" idx="0"/>
            </p:cNvCxnSpPr>
            <p:nvPr/>
          </p:nvCxnSpPr>
          <p:spPr>
            <a:xfrm rot="16200000" flipV="1">
              <a:off x="4743874" y="-1539"/>
              <a:ext cx="988401" cy="3852428"/>
            </a:xfrm>
            <a:prstGeom prst="bentConnector3">
              <a:avLst>
                <a:gd name="adj1" fmla="val 123128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弧形 30"/>
            <p:cNvSpPr/>
            <p:nvPr/>
          </p:nvSpPr>
          <p:spPr>
            <a:xfrm>
              <a:off x="7524328" y="2161406"/>
              <a:ext cx="914400" cy="914400"/>
            </a:xfrm>
            <a:prstGeom prst="arc">
              <a:avLst>
                <a:gd name="adj1" fmla="val 12263042"/>
                <a:gd name="adj2" fmla="val 8750842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043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712" y="843558"/>
            <a:ext cx="7128792" cy="417646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CPU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Models</a:t>
            </a:r>
          </a:p>
          <a:p>
            <a:r>
              <a:rPr lang="en-US" altLang="zh-TW" dirty="0" smtClean="0"/>
              <a:t>ISA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Model</a:t>
            </a:r>
          </a:p>
          <a:p>
            <a:pPr lvl="1"/>
            <a:r>
              <a:rPr lang="en-US" altLang="zh-TW" dirty="0" smtClean="0"/>
              <a:t>5 Categories of Op Types</a:t>
            </a:r>
          </a:p>
          <a:p>
            <a:pPr lvl="1"/>
            <a:r>
              <a:rPr lang="en-US" altLang="zh-TW" dirty="0" smtClean="0"/>
              <a:t>Instruction Formats</a:t>
            </a:r>
          </a:p>
          <a:p>
            <a:pPr lvl="1"/>
            <a:r>
              <a:rPr lang="en-US" altLang="zh-TW" dirty="0" smtClean="0"/>
              <a:t>Addressing Modes</a:t>
            </a:r>
          </a:p>
          <a:p>
            <a:pPr lvl="1"/>
            <a:r>
              <a:rPr lang="en-US" altLang="zh-TW" dirty="0" smtClean="0"/>
              <a:t>Instruction Cycles</a:t>
            </a:r>
          </a:p>
          <a:p>
            <a:r>
              <a:rPr lang="en-US" altLang="zh-TW" dirty="0" smtClean="0"/>
              <a:t>Case Study 1: SAP3X5</a:t>
            </a:r>
          </a:p>
          <a:p>
            <a:r>
              <a:rPr lang="en-US" altLang="zh-TW" dirty="0" smtClean="0"/>
              <a:t>Case Study 2: SAP444</a:t>
            </a:r>
          </a:p>
          <a:p>
            <a:r>
              <a:rPr lang="en-US" altLang="zh-TW" dirty="0" smtClean="0"/>
              <a:t>Register Transfer Language/Level</a:t>
            </a:r>
          </a:p>
          <a:p>
            <a:r>
              <a:rPr lang="en-US" altLang="zh-TW" dirty="0" smtClean="0"/>
              <a:t>Memory</a:t>
            </a:r>
          </a:p>
          <a:p>
            <a:pPr lvl="1"/>
            <a:r>
              <a:rPr lang="en-US" altLang="zh-TW" dirty="0" smtClean="0"/>
              <a:t>Hierarchy &amp;</a:t>
            </a:r>
            <a:r>
              <a:rPr lang="zh-TW" altLang="en-US" dirty="0"/>
              <a:t> </a:t>
            </a:r>
            <a:r>
              <a:rPr lang="en-US" altLang="zh-TW" dirty="0" smtClean="0"/>
              <a:t>Simulation</a:t>
            </a:r>
          </a:p>
          <a:p>
            <a:pPr lvl="1"/>
            <a:r>
              <a:rPr lang="en-US" altLang="zh-TW" dirty="0" smtClean="0"/>
              <a:t>Mnemonics &amp; Timing</a:t>
            </a:r>
          </a:p>
          <a:p>
            <a:r>
              <a:rPr lang="en-US" altLang="zh-TW" dirty="0" smtClean="0"/>
              <a:t>Assembler</a:t>
            </a:r>
          </a:p>
          <a:p>
            <a:r>
              <a:rPr lang="en-US" altLang="zh-TW" dirty="0" smtClean="0"/>
              <a:t>Practice &amp; Timing Closure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850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RTL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Register-Transfer Concepts</a:t>
            </a:r>
          </a:p>
          <a:p>
            <a:pPr lvl="1"/>
            <a:r>
              <a:rPr lang="en-US" altLang="zh-TW" dirty="0" smtClean="0"/>
              <a:t>Register-Transfer Language for describing Instructions of a CPU</a:t>
            </a:r>
          </a:p>
          <a:p>
            <a:pPr lvl="1"/>
            <a:r>
              <a:rPr lang="en-US" altLang="zh-TW" dirty="0" smtClean="0"/>
              <a:t>Register-Transfer Level in VLSI Synthesis and 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Register Transfer Language</a:t>
            </a:r>
          </a:p>
          <a:p>
            <a:pPr marL="457200" lvl="1" indent="0">
              <a:buNone/>
            </a:pPr>
            <a:r>
              <a:rPr lang="en-US" altLang="zh-TW" dirty="0" smtClean="0"/>
              <a:t>Examples:</a:t>
            </a:r>
          </a:p>
          <a:p>
            <a:pPr marL="457200" lvl="1" indent="0">
              <a:buNone/>
            </a:pPr>
            <a:r>
              <a:rPr lang="en-US" altLang="zh-TW" dirty="0" smtClean="0"/>
              <a:t>NOP            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zh-TW" alt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+ 1</a:t>
            </a:r>
          </a:p>
          <a:p>
            <a:pPr marL="457200" lvl="1" indent="0">
              <a:buNone/>
            </a:pPr>
            <a:r>
              <a:rPr lang="en-US" altLang="zh-TW" dirty="0" smtClean="0"/>
              <a:t>ADD   </a:t>
            </a:r>
            <a:r>
              <a:rPr lang="en-US" altLang="zh-TW" dirty="0"/>
              <a:t>R1, R2 </a:t>
            </a:r>
            <a:r>
              <a:rPr lang="en-US" altLang="zh-TW" dirty="0" smtClean="0"/>
              <a:t>	;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R1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R1 + R2,  PC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+ 1</a:t>
            </a:r>
          </a:p>
          <a:p>
            <a:pPr marL="457200" lvl="1" indent="0">
              <a:buNone/>
            </a:pPr>
            <a:r>
              <a:rPr lang="en-US" altLang="zh-TW" dirty="0" smtClean="0"/>
              <a:t>JMP   F01A 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F01A</a:t>
            </a:r>
            <a:endParaRPr lang="en-US" altLang="zh-TW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altLang="zh-TW" dirty="0" smtClean="0"/>
              <a:t>CAL   F01A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STK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PC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F01A</a:t>
            </a:r>
          </a:p>
          <a:p>
            <a:pPr marL="457200" lvl="1" indent="0">
              <a:buNone/>
            </a:pPr>
            <a:r>
              <a:rPr lang="en-US" altLang="zh-TW" dirty="0" smtClean="0"/>
              <a:t>RET           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zh-TW" alt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STK</a:t>
            </a:r>
            <a:endParaRPr lang="en-US" altLang="zh-TW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764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5432434" y="2427734"/>
            <a:ext cx="2523942" cy="36004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Hierarchy and Simulation of Memory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42191" y="987574"/>
            <a:ext cx="1467333" cy="1296144"/>
          </a:xfrm>
          <a:custGeom>
            <a:avLst/>
            <a:gdLst/>
            <a:ahLst/>
            <a:cxnLst/>
            <a:rect l="l" t="t" r="r" b="b"/>
            <a:pathLst>
              <a:path w="1467333" h="1296144">
                <a:moveTo>
                  <a:pt x="733666" y="0"/>
                </a:moveTo>
                <a:lnTo>
                  <a:pt x="1467333" y="1296144"/>
                </a:lnTo>
                <a:lnTo>
                  <a:pt x="0" y="1296144"/>
                </a:lnTo>
                <a:close/>
              </a:path>
            </a:pathLst>
          </a:cu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rgbClr val="0000FF"/>
              </a:solidFill>
            </a:endParaRPr>
          </a:p>
          <a:p>
            <a:pPr algn="ctr"/>
            <a:endParaRPr lang="en-US" altLang="zh-TW" dirty="0">
              <a:solidFill>
                <a:srgbClr val="0000FF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Register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0.1ns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49283" y="2283718"/>
            <a:ext cx="2853148" cy="1224136"/>
          </a:xfrm>
          <a:custGeom>
            <a:avLst/>
            <a:gdLst/>
            <a:ahLst/>
            <a:cxnLst/>
            <a:rect l="l" t="t" r="r" b="b"/>
            <a:pathLst>
              <a:path w="2853148" h="1224136">
                <a:moveTo>
                  <a:pt x="692908" y="0"/>
                </a:moveTo>
                <a:lnTo>
                  <a:pt x="2160241" y="0"/>
                </a:lnTo>
                <a:lnTo>
                  <a:pt x="2853148" y="1224136"/>
                </a:lnTo>
                <a:lnTo>
                  <a:pt x="0" y="1224136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Cache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1ns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1119283" y="3507854"/>
            <a:ext cx="4313151" cy="1289670"/>
          </a:xfrm>
          <a:custGeom>
            <a:avLst/>
            <a:gdLst/>
            <a:ahLst/>
            <a:cxnLst/>
            <a:rect l="l" t="t" r="r" b="b"/>
            <a:pathLst>
              <a:path w="4313151" h="1289670">
                <a:moveTo>
                  <a:pt x="730001" y="0"/>
                </a:moveTo>
                <a:lnTo>
                  <a:pt x="3583149" y="0"/>
                </a:lnTo>
                <a:lnTo>
                  <a:pt x="4313151" y="1289670"/>
                </a:lnTo>
                <a:lnTo>
                  <a:pt x="0" y="1289670"/>
                </a:lnTo>
                <a:close/>
              </a:path>
            </a:pathLst>
          </a:cu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Main Memory</a:t>
            </a:r>
          </a:p>
          <a:p>
            <a:pPr algn="ctr"/>
            <a:r>
              <a:rPr lang="en-US" altLang="zh-TW" dirty="0" smtClean="0"/>
              <a:t>10ns</a:t>
            </a:r>
            <a:endParaRPr lang="zh-TW" altLang="en-US" dirty="0"/>
          </a:p>
        </p:txBody>
      </p:sp>
      <p:cxnSp>
        <p:nvCxnSpPr>
          <p:cNvPr id="14" name="直線單箭頭接點 13"/>
          <p:cNvCxnSpPr/>
          <p:nvPr/>
        </p:nvCxnSpPr>
        <p:spPr>
          <a:xfrm flipV="1">
            <a:off x="1119283" y="1059582"/>
            <a:ext cx="0" cy="3600400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1331640" y="1275606"/>
            <a:ext cx="10860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Area</a:t>
            </a:r>
          </a:p>
          <a:p>
            <a:r>
              <a:rPr lang="en-US" altLang="zh-TW" dirty="0" smtClean="0"/>
              <a:t>Bit Price</a:t>
            </a:r>
          </a:p>
          <a:p>
            <a:r>
              <a:rPr lang="en-US" altLang="zh-TW" dirty="0" smtClean="0"/>
              <a:t>Bit Power</a:t>
            </a:r>
          </a:p>
          <a:p>
            <a:r>
              <a:rPr lang="en-US" altLang="zh-TW" b="1" dirty="0" smtClean="0"/>
              <a:t>Speed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220072" y="811434"/>
            <a:ext cx="3816686" cy="4332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module memory(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output [7:0] </a:t>
            </a:r>
            <a:r>
              <a:rPr lang="en-US" altLang="zh-TW" dirty="0" err="1">
                <a:solidFill>
                  <a:srgbClr val="0000FF"/>
                </a:solidFill>
              </a:rPr>
              <a:t>data_out</a:t>
            </a:r>
            <a:r>
              <a:rPr lang="en-US" altLang="zh-TW" dirty="0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[7:0] address,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[7:0] </a:t>
            </a:r>
            <a:r>
              <a:rPr lang="en-US" altLang="zh-TW" dirty="0" err="1">
                <a:solidFill>
                  <a:srgbClr val="0000FF"/>
                </a:solidFill>
              </a:rPr>
              <a:t>data_in</a:t>
            </a:r>
            <a:r>
              <a:rPr lang="en-US" altLang="zh-TW" dirty="0">
                <a:solidFill>
                  <a:srgbClr val="0000FF"/>
                </a:solidFill>
              </a:rPr>
              <a:t>, 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</a:t>
            </a:r>
            <a:r>
              <a:rPr lang="en-US" altLang="zh-TW" dirty="0" err="1">
                <a:solidFill>
                  <a:srgbClr val="0000FF"/>
                </a:solidFill>
              </a:rPr>
              <a:t>write_enable</a:t>
            </a:r>
            <a:r>
              <a:rPr lang="en-US" altLang="zh-TW" dirty="0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</a:t>
            </a:r>
            <a:r>
              <a:rPr lang="en-US" altLang="zh-TW" dirty="0" err="1">
                <a:solidFill>
                  <a:srgbClr val="0000FF"/>
                </a:solidFill>
              </a:rPr>
              <a:t>clk</a:t>
            </a: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</a:t>
            </a:r>
            <a:r>
              <a:rPr lang="en-US" altLang="zh-TW" dirty="0" err="1">
                <a:solidFill>
                  <a:srgbClr val="0000FF"/>
                </a:solidFill>
              </a:rPr>
              <a:t>reg</a:t>
            </a:r>
            <a:r>
              <a:rPr lang="en-US" altLang="zh-TW" dirty="0">
                <a:solidFill>
                  <a:srgbClr val="0000FF"/>
                </a:solidFill>
              </a:rPr>
              <a:t> [7:0] memory [0:255];</a:t>
            </a:r>
          </a:p>
          <a:p>
            <a:pPr>
              <a:lnSpc>
                <a:spcPct val="85000"/>
              </a:lnSpc>
            </a:pP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always @(</a:t>
            </a:r>
            <a:r>
              <a:rPr lang="en-US" altLang="zh-TW" dirty="0" err="1">
                <a:solidFill>
                  <a:srgbClr val="0000FF"/>
                </a:solidFill>
              </a:rPr>
              <a:t>posedge</a:t>
            </a:r>
            <a:r>
              <a:rPr lang="en-US" altLang="zh-TW" dirty="0">
                <a:solidFill>
                  <a:srgbClr val="0000FF"/>
                </a:solidFill>
              </a:rPr>
              <a:t> </a:t>
            </a:r>
            <a:r>
              <a:rPr lang="en-US" altLang="zh-TW" dirty="0" err="1">
                <a:solidFill>
                  <a:srgbClr val="0000FF"/>
                </a:solidFill>
              </a:rPr>
              <a:t>clk</a:t>
            </a:r>
            <a:r>
              <a:rPr lang="en-US" altLang="zh-TW" dirty="0">
                <a:solidFill>
                  <a:srgbClr val="0000FF"/>
                </a:solidFill>
              </a:rPr>
              <a:t>) begin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    if (</a:t>
            </a:r>
            <a:r>
              <a:rPr lang="en-US" altLang="zh-TW" dirty="0" err="1">
                <a:solidFill>
                  <a:srgbClr val="0000FF"/>
                </a:solidFill>
              </a:rPr>
              <a:t>write_enable</a:t>
            </a:r>
            <a:r>
              <a:rPr lang="en-US" altLang="zh-TW" dirty="0">
                <a:solidFill>
                  <a:srgbClr val="0000FF"/>
                </a:solidFill>
              </a:rPr>
              <a:t>) begin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        memory[address] &lt;= </a:t>
            </a:r>
            <a:r>
              <a:rPr lang="en-US" altLang="zh-TW" dirty="0" err="1">
                <a:solidFill>
                  <a:srgbClr val="0000FF"/>
                </a:solidFill>
              </a:rPr>
              <a:t>data_in</a:t>
            </a:r>
            <a:r>
              <a:rPr lang="en-US" altLang="zh-TW" dirty="0">
                <a:solidFill>
                  <a:srgbClr val="0000FF"/>
                </a:solidFill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    end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end</a:t>
            </a:r>
          </a:p>
          <a:p>
            <a:pPr>
              <a:lnSpc>
                <a:spcPct val="85000"/>
              </a:lnSpc>
            </a:pP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assign </a:t>
            </a:r>
            <a:r>
              <a:rPr lang="en-US" altLang="zh-TW" dirty="0" err="1">
                <a:solidFill>
                  <a:srgbClr val="0000FF"/>
                </a:solidFill>
              </a:rPr>
              <a:t>data_out</a:t>
            </a:r>
            <a:r>
              <a:rPr lang="en-US" altLang="zh-TW" dirty="0">
                <a:solidFill>
                  <a:srgbClr val="0000FF"/>
                </a:solidFill>
              </a:rPr>
              <a:t> = memory[address];</a:t>
            </a:r>
          </a:p>
          <a:p>
            <a:pPr>
              <a:lnSpc>
                <a:spcPct val="85000"/>
              </a:lnSpc>
            </a:pP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endmodule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28184" y="3939902"/>
            <a:ext cx="2520280" cy="360040"/>
          </a:xfrm>
          <a:prstGeom prst="rect">
            <a:avLst/>
          </a:prstGeom>
          <a:solidFill>
            <a:srgbClr val="FF66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$</a:t>
            </a:r>
            <a:r>
              <a:rPr lang="en-US" altLang="zh-TW" dirty="0" err="1" smtClean="0"/>
              <a:t>setuphold</a:t>
            </a:r>
            <a:r>
              <a:rPr lang="en-US" altLang="zh-TW" dirty="0" smtClean="0"/>
              <a:t>( ……);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82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Timing of Memory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8" y="1007476"/>
            <a:ext cx="6553200" cy="358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CS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Chip Select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 err="1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Adr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.: Address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WE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Write Enable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OE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Output Enable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Di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Data-input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Do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Data-output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RAS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Y Address Strobe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CAS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Column Address Strobe</a:t>
            </a:r>
          </a:p>
        </p:txBody>
      </p:sp>
      <p:grpSp>
        <p:nvGrpSpPr>
          <p:cNvPr id="50" name="群組 49"/>
          <p:cNvGrpSpPr/>
          <p:nvPr/>
        </p:nvGrpSpPr>
        <p:grpSpPr>
          <a:xfrm>
            <a:off x="4427984" y="2474118"/>
            <a:ext cx="4248150" cy="2401888"/>
            <a:chOff x="4427538" y="3429000"/>
            <a:chExt cx="4248150" cy="2401888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427538" y="3429000"/>
              <a:ext cx="42481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457200" indent="-457200" algn="l" eaLnBrk="0" fontAlgn="ctr" hangingPunct="0">
                <a:spcBef>
                  <a:spcPct val="10000"/>
                </a:spcBef>
                <a:buFont typeface="Wingdings" pitchFamily="2" charset="2"/>
                <a:buChar char="Ø"/>
              </a:pPr>
              <a:r>
                <a:rPr lang="en-US" altLang="zh-TW" sz="2800" dirty="0">
                  <a:solidFill>
                    <a:srgbClr val="C00000"/>
                  </a:solidFill>
                  <a:latin typeface="Arial" charset="0"/>
                  <a:ea typeface="標楷體" pitchFamily="65" charset="-120"/>
                </a:rPr>
                <a:t>Synchronous Ports</a:t>
              </a:r>
            </a:p>
          </p:txBody>
        </p: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4478338" y="4122738"/>
              <a:ext cx="4054475" cy="1708150"/>
              <a:chOff x="2821" y="2597"/>
              <a:chExt cx="2554" cy="1076"/>
            </a:xfrm>
          </p:grpSpPr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3742" y="2614"/>
                <a:ext cx="1633" cy="272"/>
                <a:chOff x="3107" y="2568"/>
                <a:chExt cx="1633" cy="272"/>
              </a:xfrm>
            </p:grpSpPr>
            <p:sp>
              <p:nvSpPr>
                <p:cNvPr id="21" name="Freeform 6"/>
                <p:cNvSpPr>
                  <a:spLocks/>
                </p:cNvSpPr>
                <p:nvPr/>
              </p:nvSpPr>
              <p:spPr bwMode="auto">
                <a:xfrm>
                  <a:off x="3334" y="2568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2" name="Freeform 7"/>
                <p:cNvSpPr>
                  <a:spLocks/>
                </p:cNvSpPr>
                <p:nvPr/>
              </p:nvSpPr>
              <p:spPr bwMode="auto">
                <a:xfrm flipV="1">
                  <a:off x="3334" y="2704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3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107" y="2704"/>
                  <a:ext cx="227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4" name="Line 9"/>
                <p:cNvSpPr>
                  <a:spLocks noChangeShapeType="1"/>
                </p:cNvSpPr>
                <p:nvPr/>
              </p:nvSpPr>
              <p:spPr bwMode="auto">
                <a:xfrm>
                  <a:off x="4241" y="2704"/>
                  <a:ext cx="499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105" y="2597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Adr</a:t>
                </a: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3742" y="2976"/>
                <a:ext cx="1633" cy="182"/>
              </a:xfrm>
              <a:custGeom>
                <a:avLst/>
                <a:gdLst>
                  <a:gd name="T0" fmla="*/ 0 w 1633"/>
                  <a:gd name="T1" fmla="*/ 182 h 182"/>
                  <a:gd name="T2" fmla="*/ 408 w 1633"/>
                  <a:gd name="T3" fmla="*/ 182 h 182"/>
                  <a:gd name="T4" fmla="*/ 408 w 1633"/>
                  <a:gd name="T5" fmla="*/ 0 h 182"/>
                  <a:gd name="T6" fmla="*/ 998 w 1633"/>
                  <a:gd name="T7" fmla="*/ 0 h 182"/>
                  <a:gd name="T8" fmla="*/ 998 w 1633"/>
                  <a:gd name="T9" fmla="*/ 182 h 182"/>
                  <a:gd name="T10" fmla="*/ 1633 w 1633"/>
                  <a:gd name="T11" fmla="*/ 182 h 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33"/>
                  <a:gd name="T19" fmla="*/ 0 h 182"/>
                  <a:gd name="T20" fmla="*/ 1633 w 1633"/>
                  <a:gd name="T21" fmla="*/ 182 h 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33" h="182">
                    <a:moveTo>
                      <a:pt x="0" y="182"/>
                    </a:moveTo>
                    <a:lnTo>
                      <a:pt x="408" y="182"/>
                    </a:lnTo>
                    <a:lnTo>
                      <a:pt x="408" y="0"/>
                    </a:lnTo>
                    <a:lnTo>
                      <a:pt x="998" y="0"/>
                    </a:lnTo>
                    <a:lnTo>
                      <a:pt x="998" y="182"/>
                    </a:lnTo>
                    <a:lnTo>
                      <a:pt x="1633" y="182"/>
                    </a:ln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3742" y="3384"/>
                <a:ext cx="1587" cy="182"/>
              </a:xfrm>
              <a:custGeom>
                <a:avLst/>
                <a:gdLst>
                  <a:gd name="T0" fmla="*/ 0 w 1587"/>
                  <a:gd name="T1" fmla="*/ 182 h 182"/>
                  <a:gd name="T2" fmla="*/ 726 w 1587"/>
                  <a:gd name="T3" fmla="*/ 182 h 182"/>
                  <a:gd name="T4" fmla="*/ 726 w 1587"/>
                  <a:gd name="T5" fmla="*/ 0 h 182"/>
                  <a:gd name="T6" fmla="*/ 1587 w 1587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87"/>
                  <a:gd name="T13" fmla="*/ 0 h 182"/>
                  <a:gd name="T14" fmla="*/ 1587 w 1587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87" h="182">
                    <a:moveTo>
                      <a:pt x="0" y="182"/>
                    </a:moveTo>
                    <a:lnTo>
                      <a:pt x="726" y="182"/>
                    </a:lnTo>
                    <a:lnTo>
                      <a:pt x="726" y="0"/>
                    </a:lnTo>
                    <a:lnTo>
                      <a:pt x="1587" y="0"/>
                    </a:ln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V="1">
                <a:off x="4468" y="2659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3886" y="2750"/>
                <a:ext cx="582" cy="725"/>
              </a:xfrm>
              <a:custGeom>
                <a:avLst/>
                <a:gdLst>
                  <a:gd name="T0" fmla="*/ 83 w 582"/>
                  <a:gd name="T1" fmla="*/ 0 h 725"/>
                  <a:gd name="T2" fmla="*/ 83 w 582"/>
                  <a:gd name="T3" fmla="*/ 544 h 725"/>
                  <a:gd name="T4" fmla="*/ 582 w 582"/>
                  <a:gd name="T5" fmla="*/ 725 h 725"/>
                  <a:gd name="T6" fmla="*/ 0 60000 65536"/>
                  <a:gd name="T7" fmla="*/ 0 60000 65536"/>
                  <a:gd name="T8" fmla="*/ 0 60000 65536"/>
                  <a:gd name="T9" fmla="*/ 0 w 582"/>
                  <a:gd name="T10" fmla="*/ 0 h 725"/>
                  <a:gd name="T11" fmla="*/ 582 w 582"/>
                  <a:gd name="T12" fmla="*/ 725 h 7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2" h="725">
                    <a:moveTo>
                      <a:pt x="83" y="0"/>
                    </a:moveTo>
                    <a:cubicBezTo>
                      <a:pt x="41" y="211"/>
                      <a:pt x="0" y="423"/>
                      <a:pt x="83" y="544"/>
                    </a:cubicBezTo>
                    <a:cubicBezTo>
                      <a:pt x="166" y="665"/>
                      <a:pt x="374" y="695"/>
                      <a:pt x="582" y="725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4150" y="3067"/>
                <a:ext cx="318" cy="363"/>
              </a:xfrm>
              <a:custGeom>
                <a:avLst/>
                <a:gdLst>
                  <a:gd name="T0" fmla="*/ 0 w 318"/>
                  <a:gd name="T1" fmla="*/ 0 h 363"/>
                  <a:gd name="T2" fmla="*/ 91 w 318"/>
                  <a:gd name="T3" fmla="*/ 272 h 363"/>
                  <a:gd name="T4" fmla="*/ 318 w 31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318"/>
                  <a:gd name="T10" fmla="*/ 0 h 363"/>
                  <a:gd name="T11" fmla="*/ 318 w 31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" h="363">
                    <a:moveTo>
                      <a:pt x="0" y="0"/>
                    </a:moveTo>
                    <a:cubicBezTo>
                      <a:pt x="19" y="106"/>
                      <a:pt x="38" y="212"/>
                      <a:pt x="91" y="272"/>
                    </a:cubicBezTo>
                    <a:cubicBezTo>
                      <a:pt x="144" y="332"/>
                      <a:pt x="231" y="347"/>
                      <a:pt x="318" y="363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4468" y="2750"/>
                <a:ext cx="408" cy="771"/>
              </a:xfrm>
              <a:custGeom>
                <a:avLst/>
                <a:gdLst>
                  <a:gd name="T0" fmla="*/ 0 w 408"/>
                  <a:gd name="T1" fmla="*/ 771 h 771"/>
                  <a:gd name="T2" fmla="*/ 317 w 408"/>
                  <a:gd name="T3" fmla="*/ 499 h 771"/>
                  <a:gd name="T4" fmla="*/ 408 w 408"/>
                  <a:gd name="T5" fmla="*/ 0 h 771"/>
                  <a:gd name="T6" fmla="*/ 0 60000 65536"/>
                  <a:gd name="T7" fmla="*/ 0 60000 65536"/>
                  <a:gd name="T8" fmla="*/ 0 60000 65536"/>
                  <a:gd name="T9" fmla="*/ 0 w 408"/>
                  <a:gd name="T10" fmla="*/ 0 h 771"/>
                  <a:gd name="T11" fmla="*/ 408 w 408"/>
                  <a:gd name="T12" fmla="*/ 771 h 7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8" h="771">
                    <a:moveTo>
                      <a:pt x="0" y="771"/>
                    </a:moveTo>
                    <a:cubicBezTo>
                      <a:pt x="124" y="699"/>
                      <a:pt x="249" y="628"/>
                      <a:pt x="317" y="499"/>
                    </a:cubicBezTo>
                    <a:cubicBezTo>
                      <a:pt x="385" y="370"/>
                      <a:pt x="396" y="185"/>
                      <a:pt x="408" y="0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V="1">
                <a:off x="4468" y="3067"/>
                <a:ext cx="272" cy="408"/>
              </a:xfrm>
              <a:prstGeom prst="line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3163" y="3022"/>
                <a:ext cx="3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WE</a:t>
                </a: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2821" y="3385"/>
                <a:ext cx="10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In_Clock</a:t>
                </a:r>
              </a:p>
            </p:txBody>
          </p:sp>
        </p:grpSp>
      </p:grpSp>
      <p:grpSp>
        <p:nvGrpSpPr>
          <p:cNvPr id="36" name="群組 35"/>
          <p:cNvGrpSpPr/>
          <p:nvPr/>
        </p:nvGrpSpPr>
        <p:grpSpPr>
          <a:xfrm>
            <a:off x="4427538" y="811213"/>
            <a:ext cx="4248150" cy="1779587"/>
            <a:chOff x="4427538" y="1341438"/>
            <a:chExt cx="4248150" cy="1779587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4427538" y="1341438"/>
              <a:ext cx="42481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457200" indent="-457200" algn="l" eaLnBrk="0" fontAlgn="ctr" hangingPunct="0">
                <a:spcBef>
                  <a:spcPct val="10000"/>
                </a:spcBef>
                <a:buFont typeface="Wingdings" pitchFamily="2" charset="2"/>
                <a:buChar char="Ø"/>
              </a:pPr>
              <a:r>
                <a:rPr lang="en-US" altLang="zh-TW" sz="2800" dirty="0">
                  <a:solidFill>
                    <a:srgbClr val="C00000"/>
                  </a:solidFill>
                  <a:latin typeface="Arial" charset="0"/>
                  <a:ea typeface="標楷體" pitchFamily="65" charset="-120"/>
                </a:rPr>
                <a:t>Asynchronous Ports</a:t>
              </a:r>
            </a:p>
          </p:txBody>
        </p:sp>
        <p:grpSp>
          <p:nvGrpSpPr>
            <p:cNvPr id="25" name="Group 40"/>
            <p:cNvGrpSpPr>
              <a:grpSpLocks/>
            </p:cNvGrpSpPr>
            <p:nvPr/>
          </p:nvGrpSpPr>
          <p:grpSpPr bwMode="auto">
            <a:xfrm>
              <a:off x="4929188" y="1989138"/>
              <a:ext cx="3603625" cy="1131887"/>
              <a:chOff x="3105" y="1253"/>
              <a:chExt cx="2270" cy="713"/>
            </a:xfrm>
          </p:grpSpPr>
          <p:grpSp>
            <p:nvGrpSpPr>
              <p:cNvPr id="26" name="Group 23"/>
              <p:cNvGrpSpPr>
                <a:grpSpLocks/>
              </p:cNvGrpSpPr>
              <p:nvPr/>
            </p:nvGrpSpPr>
            <p:grpSpPr bwMode="auto">
              <a:xfrm>
                <a:off x="3742" y="1270"/>
                <a:ext cx="1633" cy="272"/>
                <a:chOff x="3107" y="2568"/>
                <a:chExt cx="1633" cy="272"/>
              </a:xfrm>
            </p:grpSpPr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3334" y="2568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 flipV="1">
                  <a:off x="3334" y="2704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4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107" y="2704"/>
                  <a:ext cx="227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5" name="Line 27"/>
                <p:cNvSpPr>
                  <a:spLocks noChangeShapeType="1"/>
                </p:cNvSpPr>
                <p:nvPr/>
              </p:nvSpPr>
              <p:spPr bwMode="auto">
                <a:xfrm>
                  <a:off x="4241" y="2704"/>
                  <a:ext cx="499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3105" y="1253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Adr</a:t>
                </a:r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3742" y="1632"/>
                <a:ext cx="1633" cy="182"/>
              </a:xfrm>
              <a:custGeom>
                <a:avLst/>
                <a:gdLst>
                  <a:gd name="T0" fmla="*/ 0 w 1633"/>
                  <a:gd name="T1" fmla="*/ 182 h 182"/>
                  <a:gd name="T2" fmla="*/ 408 w 1633"/>
                  <a:gd name="T3" fmla="*/ 182 h 182"/>
                  <a:gd name="T4" fmla="*/ 408 w 1633"/>
                  <a:gd name="T5" fmla="*/ 0 h 182"/>
                  <a:gd name="T6" fmla="*/ 998 w 1633"/>
                  <a:gd name="T7" fmla="*/ 0 h 182"/>
                  <a:gd name="T8" fmla="*/ 998 w 1633"/>
                  <a:gd name="T9" fmla="*/ 182 h 182"/>
                  <a:gd name="T10" fmla="*/ 1633 w 1633"/>
                  <a:gd name="T11" fmla="*/ 182 h 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33"/>
                  <a:gd name="T19" fmla="*/ 0 h 182"/>
                  <a:gd name="T20" fmla="*/ 1633 w 1633"/>
                  <a:gd name="T21" fmla="*/ 182 h 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33" h="182">
                    <a:moveTo>
                      <a:pt x="0" y="182"/>
                    </a:moveTo>
                    <a:lnTo>
                      <a:pt x="408" y="182"/>
                    </a:lnTo>
                    <a:lnTo>
                      <a:pt x="408" y="0"/>
                    </a:lnTo>
                    <a:lnTo>
                      <a:pt x="998" y="0"/>
                    </a:lnTo>
                    <a:lnTo>
                      <a:pt x="998" y="182"/>
                    </a:lnTo>
                    <a:lnTo>
                      <a:pt x="1633" y="182"/>
                    </a:ln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3163" y="1678"/>
                <a:ext cx="3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WE</a:t>
                </a:r>
              </a:p>
            </p:txBody>
          </p:sp>
          <p:sp>
            <p:nvSpPr>
              <p:cNvPr id="30" name="Freeform 38"/>
              <p:cNvSpPr>
                <a:spLocks/>
              </p:cNvSpPr>
              <p:nvPr/>
            </p:nvSpPr>
            <p:spPr bwMode="auto">
              <a:xfrm>
                <a:off x="3969" y="1389"/>
                <a:ext cx="181" cy="317"/>
              </a:xfrm>
              <a:custGeom>
                <a:avLst/>
                <a:gdLst>
                  <a:gd name="T0" fmla="*/ 0 w 181"/>
                  <a:gd name="T1" fmla="*/ 0 h 317"/>
                  <a:gd name="T2" fmla="*/ 45 w 181"/>
                  <a:gd name="T3" fmla="*/ 227 h 317"/>
                  <a:gd name="T4" fmla="*/ 181 w 181"/>
                  <a:gd name="T5" fmla="*/ 317 h 317"/>
                  <a:gd name="T6" fmla="*/ 0 60000 65536"/>
                  <a:gd name="T7" fmla="*/ 0 60000 65536"/>
                  <a:gd name="T8" fmla="*/ 0 60000 65536"/>
                  <a:gd name="T9" fmla="*/ 0 w 181"/>
                  <a:gd name="T10" fmla="*/ 0 h 317"/>
                  <a:gd name="T11" fmla="*/ 181 w 181"/>
                  <a:gd name="T12" fmla="*/ 317 h 3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1" h="317">
                    <a:moveTo>
                      <a:pt x="0" y="0"/>
                    </a:moveTo>
                    <a:cubicBezTo>
                      <a:pt x="7" y="87"/>
                      <a:pt x="15" y="174"/>
                      <a:pt x="45" y="227"/>
                    </a:cubicBezTo>
                    <a:cubicBezTo>
                      <a:pt x="75" y="280"/>
                      <a:pt x="128" y="298"/>
                      <a:pt x="181" y="317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1" name="Freeform 39"/>
              <p:cNvSpPr>
                <a:spLocks/>
              </p:cNvSpPr>
              <p:nvPr/>
            </p:nvSpPr>
            <p:spPr bwMode="auto">
              <a:xfrm>
                <a:off x="4740" y="1389"/>
                <a:ext cx="136" cy="325"/>
              </a:xfrm>
              <a:custGeom>
                <a:avLst/>
                <a:gdLst>
                  <a:gd name="T0" fmla="*/ 0 w 136"/>
                  <a:gd name="T1" fmla="*/ 317 h 325"/>
                  <a:gd name="T2" fmla="*/ 90 w 136"/>
                  <a:gd name="T3" fmla="*/ 272 h 325"/>
                  <a:gd name="T4" fmla="*/ 136 w 136"/>
                  <a:gd name="T5" fmla="*/ 0 h 325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325"/>
                  <a:gd name="T11" fmla="*/ 136 w 136"/>
                  <a:gd name="T12" fmla="*/ 325 h 3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325">
                    <a:moveTo>
                      <a:pt x="0" y="317"/>
                    </a:moveTo>
                    <a:cubicBezTo>
                      <a:pt x="33" y="321"/>
                      <a:pt x="67" y="325"/>
                      <a:pt x="90" y="272"/>
                    </a:cubicBezTo>
                    <a:cubicBezTo>
                      <a:pt x="113" y="219"/>
                      <a:pt x="124" y="109"/>
                      <a:pt x="136" y="0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741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RAM Synthesized by </a:t>
            </a:r>
            <a:r>
              <a:rPr lang="en-US" altLang="zh-TW" dirty="0" err="1" smtClean="0"/>
              <a:t>MegaWizard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7504" y="987574"/>
            <a:ext cx="3515258" cy="3711785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dirty="0"/>
              <a:t>-- RAM256D.mif for SAP444 in Cyclone III/DE0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WIDTH=12;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DEPTH=256;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ADDRESS_RADIX=HEX;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DATA_RADIX=HEX;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CONTENT BEGIN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   [00..FF]	: 000; -- test2.asm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0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1	: F11;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2	: C00;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3	: 911;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4	: B50;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   … 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 1C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1D	: 006;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1E	: 00F;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1F	: 010;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END;</a:t>
            </a:r>
            <a:endParaRPr lang="en-US" altLang="zh-TW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346" y="915566"/>
            <a:ext cx="488315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弧形箭號 (下彎) 6"/>
          <p:cNvSpPr/>
          <p:nvPr/>
        </p:nvSpPr>
        <p:spPr>
          <a:xfrm>
            <a:off x="2483768" y="1563638"/>
            <a:ext cx="2152256" cy="587504"/>
          </a:xfrm>
          <a:prstGeom prst="curvedDown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339752" y="2067694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Loader : </a:t>
            </a:r>
            <a:r>
              <a:rPr lang="en-US" altLang="zh-TW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Quartus</a:t>
            </a:r>
            <a:r>
              <a:rPr lang="en-US" altLang="zh-TW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endParaRPr lang="zh-TW" alt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01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Assembler for SAP444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521238" y="987574"/>
            <a:ext cx="3515258" cy="3711785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dirty="0"/>
              <a:t>-- RAM256D.mif for SAP444 in Cyclone III/DE0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WIDTH=12;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DEPTH=256;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ADDRESS_RADIX=HEX;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DATA_RADIX=HEX;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CONTENT BEGIN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   [00..FF]	: 000; -- test2.asm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0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1	: F11;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2	: C00;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3	: 911;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4	: B50;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   … 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 1C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1D	: 006;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1E	: 00F;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1F	: 010;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END;</a:t>
            </a:r>
            <a:endParaRPr lang="en-US" altLang="zh-TW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51520" y="987574"/>
            <a:ext cx="2502288" cy="3711785"/>
          </a:xfrm>
          <a:prstGeom prst="rect">
            <a:avLst/>
          </a:prstGeom>
          <a:solidFill>
            <a:srgbClr val="99FF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dirty="0" smtClean="0"/>
              <a:t>BEGIN	NOP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</a:t>
            </a:r>
            <a:r>
              <a:rPr lang="en-US" altLang="zh-TW" sz="1400" dirty="0" smtClean="0"/>
              <a:t>CAL	SHOW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</a:t>
            </a:r>
            <a:r>
              <a:rPr lang="en-US" altLang="zh-TW" sz="1400" dirty="0" smtClean="0"/>
              <a:t>JMP	BEGIN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L1   </a:t>
            </a:r>
            <a:r>
              <a:rPr lang="en-US" altLang="zh-TW" sz="1400" dirty="0" smtClean="0"/>
              <a:t>	LDI	17 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      </a:t>
            </a:r>
            <a:r>
              <a:rPr lang="en-US" altLang="zh-TW" sz="1400" dirty="0" smtClean="0"/>
              <a:t>	STA	80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NOP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RET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HLT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NOT</a:t>
            </a:r>
          </a:p>
        </p:txBody>
      </p:sp>
      <p:sp>
        <p:nvSpPr>
          <p:cNvPr id="8" name="矩形 7"/>
          <p:cNvSpPr/>
          <p:nvPr/>
        </p:nvSpPr>
        <p:spPr>
          <a:xfrm>
            <a:off x="3275856" y="1923678"/>
            <a:ext cx="1728192" cy="168814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Assembler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(by C, Python,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etc. 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or manually)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2781551" y="2427734"/>
            <a:ext cx="489204" cy="484632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5035587" y="2427734"/>
            <a:ext cx="489204" cy="484632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51520" y="4526720"/>
            <a:ext cx="290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Source Code: Assembly Code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28085" y="4526720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Object Code: Machine Code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Timing Closure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H="1" flipV="1">
            <a:off x="2699792" y="1059582"/>
            <a:ext cx="1512168" cy="1479964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8" idx="1"/>
          </p:cNvCxnSpPr>
          <p:nvPr/>
        </p:nvCxnSpPr>
        <p:spPr>
          <a:xfrm flipH="1">
            <a:off x="3131840" y="2571750"/>
            <a:ext cx="1080120" cy="2088232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683568" y="915566"/>
            <a:ext cx="215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Power Consumption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991954" y="4371950"/>
            <a:ext cx="218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Technology Mapping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307581" y="2065525"/>
            <a:ext cx="3364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iterative process to optimize</a:t>
            </a:r>
          </a:p>
          <a:p>
            <a:r>
              <a:rPr lang="en-US" altLang="zh-TW" dirty="0" smtClean="0"/>
              <a:t>timing of an IC circuit by adjusting</a:t>
            </a:r>
          </a:p>
          <a:p>
            <a:r>
              <a:rPr lang="en-US" altLang="zh-TW" dirty="0" smtClean="0"/>
              <a:t>non-functional</a:t>
            </a:r>
            <a:r>
              <a:rPr lang="en-US" altLang="zh-TW" dirty="0"/>
              <a:t> </a:t>
            </a:r>
            <a:r>
              <a:rPr lang="en-US" altLang="zh-TW" dirty="0" smtClean="0"/>
              <a:t>factors including</a:t>
            </a:r>
          </a:p>
          <a:p>
            <a:r>
              <a:rPr lang="en-US" altLang="zh-TW" dirty="0" smtClean="0"/>
              <a:t>power and technology mapping.</a:t>
            </a:r>
          </a:p>
        </p:txBody>
      </p:sp>
      <p:grpSp>
        <p:nvGrpSpPr>
          <p:cNvPr id="53" name="群組 52"/>
          <p:cNvGrpSpPr/>
          <p:nvPr/>
        </p:nvGrpSpPr>
        <p:grpSpPr>
          <a:xfrm>
            <a:off x="4211960" y="1942505"/>
            <a:ext cx="4490261" cy="1330895"/>
            <a:chOff x="4211960" y="1942505"/>
            <a:chExt cx="4490261" cy="1330895"/>
          </a:xfrm>
        </p:grpSpPr>
        <p:sp>
          <p:nvSpPr>
            <p:cNvPr id="8" name="向右箭號 7"/>
            <p:cNvSpPr/>
            <p:nvPr/>
          </p:nvSpPr>
          <p:spPr>
            <a:xfrm>
              <a:off x="4211960" y="2427734"/>
              <a:ext cx="3600400" cy="288032"/>
            </a:xfrm>
            <a:prstGeom prst="rightArrow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884368" y="2361467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Timing</a:t>
              </a:r>
              <a:endParaRPr lang="zh-TW" altLang="en-US" dirty="0"/>
            </a:p>
          </p:txBody>
        </p:sp>
        <p:grpSp>
          <p:nvGrpSpPr>
            <p:cNvPr id="36" name="群組 35"/>
            <p:cNvGrpSpPr/>
            <p:nvPr/>
          </p:nvGrpSpPr>
          <p:grpSpPr>
            <a:xfrm>
              <a:off x="5004048" y="1942505"/>
              <a:ext cx="1774841" cy="1330895"/>
              <a:chOff x="2699793" y="2071928"/>
              <a:chExt cx="1774841" cy="1330895"/>
            </a:xfrm>
          </p:grpSpPr>
          <p:sp>
            <p:nvSpPr>
              <p:cNvPr id="37" name="等腰三角形 39"/>
              <p:cNvSpPr/>
              <p:nvPr/>
            </p:nvSpPr>
            <p:spPr>
              <a:xfrm rot="10800000">
                <a:off x="2699793" y="2071928"/>
                <a:ext cx="1774841" cy="1330895"/>
              </a:xfrm>
              <a:custGeom>
                <a:avLst/>
                <a:gdLst/>
                <a:ahLst/>
                <a:cxnLst/>
                <a:rect l="l" t="t" r="r" b="b"/>
                <a:pathLst>
                  <a:path w="1774841" h="1330895">
                    <a:moveTo>
                      <a:pt x="604102" y="955476"/>
                    </a:moveTo>
                    <a:cubicBezTo>
                      <a:pt x="647691" y="835248"/>
                      <a:pt x="673386" y="676594"/>
                      <a:pt x="673386" y="502803"/>
                    </a:cubicBezTo>
                    <a:lnTo>
                      <a:pt x="673653" y="502803"/>
                    </a:lnTo>
                    <a:cubicBezTo>
                      <a:pt x="673349" y="335830"/>
                      <a:pt x="635834" y="201011"/>
                      <a:pt x="589626" y="201011"/>
                    </a:cubicBezTo>
                    <a:cubicBezTo>
                      <a:pt x="543512" y="201011"/>
                      <a:pt x="506055" y="335288"/>
                      <a:pt x="505655" y="501797"/>
                    </a:cubicBezTo>
                    <a:lnTo>
                      <a:pt x="523085" y="501797"/>
                    </a:lnTo>
                    <a:cubicBezTo>
                      <a:pt x="523085" y="676132"/>
                      <a:pt x="553176" y="835236"/>
                      <a:pt x="604102" y="955476"/>
                    </a:cubicBezTo>
                    <a:close/>
                    <a:moveTo>
                      <a:pt x="1067574" y="970703"/>
                    </a:moveTo>
                    <a:cubicBezTo>
                      <a:pt x="1121716" y="848579"/>
                      <a:pt x="1154389" y="683457"/>
                      <a:pt x="1154389" y="501797"/>
                    </a:cubicBezTo>
                    <a:lnTo>
                      <a:pt x="1162461" y="501797"/>
                    </a:lnTo>
                    <a:cubicBezTo>
                      <a:pt x="1161935" y="335744"/>
                      <a:pt x="1121957" y="201997"/>
                      <a:pt x="1072763" y="201997"/>
                    </a:cubicBezTo>
                    <a:cubicBezTo>
                      <a:pt x="1023469" y="201997"/>
                      <a:pt x="983430" y="336285"/>
                      <a:pt x="983005" y="502803"/>
                    </a:cubicBezTo>
                    <a:lnTo>
                      <a:pt x="984760" y="502803"/>
                    </a:lnTo>
                    <a:cubicBezTo>
                      <a:pt x="984760" y="683962"/>
                      <a:pt x="1015894" y="848674"/>
                      <a:pt x="1067574" y="970703"/>
                    </a:cubicBezTo>
                    <a:close/>
                    <a:moveTo>
                      <a:pt x="1287202" y="1330895"/>
                    </a:moveTo>
                    <a:cubicBezTo>
                      <a:pt x="1206394" y="1330895"/>
                      <a:pt x="1130577" y="1291430"/>
                      <a:pt x="1067249" y="1220327"/>
                    </a:cubicBezTo>
                    <a:cubicBezTo>
                      <a:pt x="1001339" y="1290854"/>
                      <a:pt x="922614" y="1329889"/>
                      <a:pt x="838737" y="1329889"/>
                    </a:cubicBezTo>
                    <a:cubicBezTo>
                      <a:pt x="752519" y="1329889"/>
                      <a:pt x="671746" y="1288645"/>
                      <a:pt x="604409" y="1214742"/>
                    </a:cubicBezTo>
                    <a:cubicBezTo>
                      <a:pt x="546517" y="1289134"/>
                      <a:pt x="476710" y="1330895"/>
                      <a:pt x="402166" y="1330895"/>
                    </a:cubicBezTo>
                    <a:cubicBezTo>
                      <a:pt x="180056" y="1330895"/>
                      <a:pt x="0" y="960146"/>
                      <a:pt x="0" y="502803"/>
                    </a:cubicBezTo>
                    <a:lnTo>
                      <a:pt x="130947" y="502803"/>
                    </a:lnTo>
                    <a:cubicBezTo>
                      <a:pt x="130947" y="880608"/>
                      <a:pt x="252376" y="1186879"/>
                      <a:pt x="402166" y="1186879"/>
                    </a:cubicBezTo>
                    <a:cubicBezTo>
                      <a:pt x="446593" y="1186879"/>
                      <a:pt x="488525" y="1159937"/>
                      <a:pt x="523938" y="1110942"/>
                    </a:cubicBezTo>
                    <a:cubicBezTo>
                      <a:pt x="430636" y="963025"/>
                      <a:pt x="372587" y="750287"/>
                      <a:pt x="371391" y="513509"/>
                    </a:cubicBezTo>
                    <a:lnTo>
                      <a:pt x="371099" y="513509"/>
                    </a:lnTo>
                    <a:cubicBezTo>
                      <a:pt x="370698" y="510367"/>
                      <a:pt x="370686" y="507215"/>
                      <a:pt x="370686" y="504056"/>
                    </a:cubicBezTo>
                    <a:lnTo>
                      <a:pt x="370743" y="502757"/>
                    </a:lnTo>
                    <a:cubicBezTo>
                      <a:pt x="370685" y="502437"/>
                      <a:pt x="370685" y="502117"/>
                      <a:pt x="370685" y="501797"/>
                    </a:cubicBezTo>
                    <a:lnTo>
                      <a:pt x="370785" y="501797"/>
                    </a:lnTo>
                    <a:cubicBezTo>
                      <a:pt x="371217" y="224454"/>
                      <a:pt x="469036" y="0"/>
                      <a:pt x="589626" y="0"/>
                    </a:cubicBezTo>
                    <a:cubicBezTo>
                      <a:pt x="710544" y="0"/>
                      <a:pt x="808567" y="225674"/>
                      <a:pt x="808567" y="504056"/>
                    </a:cubicBezTo>
                    <a:lnTo>
                      <a:pt x="808152" y="513509"/>
                    </a:lnTo>
                    <a:lnTo>
                      <a:pt x="803802" y="513509"/>
                    </a:lnTo>
                    <a:cubicBezTo>
                      <a:pt x="802901" y="740832"/>
                      <a:pt x="757012" y="946074"/>
                      <a:pt x="683320" y="1093825"/>
                    </a:cubicBezTo>
                    <a:cubicBezTo>
                      <a:pt x="727867" y="1152886"/>
                      <a:pt x="781525" y="1185873"/>
                      <a:pt x="838737" y="1185873"/>
                    </a:cubicBezTo>
                    <a:cubicBezTo>
                      <a:pt x="891244" y="1185873"/>
                      <a:pt x="940757" y="1158088"/>
                      <a:pt x="982602" y="1107414"/>
                    </a:cubicBezTo>
                    <a:cubicBezTo>
                      <a:pt x="895004" y="959526"/>
                      <a:pt x="840539" y="748775"/>
                      <a:pt x="839406" y="514495"/>
                    </a:cubicBezTo>
                    <a:lnTo>
                      <a:pt x="839179" y="514495"/>
                    </a:lnTo>
                    <a:cubicBezTo>
                      <a:pt x="838750" y="511353"/>
                      <a:pt x="838737" y="508201"/>
                      <a:pt x="838737" y="505042"/>
                    </a:cubicBezTo>
                    <a:lnTo>
                      <a:pt x="838795" y="503801"/>
                    </a:lnTo>
                    <a:cubicBezTo>
                      <a:pt x="838738" y="503469"/>
                      <a:pt x="838738" y="503136"/>
                      <a:pt x="838738" y="502803"/>
                    </a:cubicBezTo>
                    <a:lnTo>
                      <a:pt x="838842" y="502803"/>
                    </a:lnTo>
                    <a:cubicBezTo>
                      <a:pt x="839299" y="225451"/>
                      <a:pt x="943861" y="986"/>
                      <a:pt x="1072763" y="986"/>
                    </a:cubicBezTo>
                    <a:cubicBezTo>
                      <a:pt x="1201509" y="986"/>
                      <a:pt x="1305974" y="224908"/>
                      <a:pt x="1306637" y="501797"/>
                    </a:cubicBezTo>
                    <a:lnTo>
                      <a:pt x="1306789" y="501797"/>
                    </a:lnTo>
                    <a:lnTo>
                      <a:pt x="1306703" y="503212"/>
                    </a:lnTo>
                    <a:cubicBezTo>
                      <a:pt x="1306788" y="503822"/>
                      <a:pt x="1306789" y="504432"/>
                      <a:pt x="1306789" y="505042"/>
                    </a:cubicBezTo>
                    <a:lnTo>
                      <a:pt x="1306346" y="514495"/>
                    </a:lnTo>
                    <a:lnTo>
                      <a:pt x="1306020" y="514495"/>
                    </a:lnTo>
                    <a:cubicBezTo>
                      <a:pt x="1304718" y="751654"/>
                      <a:pt x="1246326" y="964624"/>
                      <a:pt x="1152566" y="1112358"/>
                    </a:cubicBezTo>
                    <a:cubicBezTo>
                      <a:pt x="1191925" y="1160523"/>
                      <a:pt x="1238203" y="1186879"/>
                      <a:pt x="1287202" y="1186879"/>
                    </a:cubicBezTo>
                    <a:cubicBezTo>
                      <a:pt x="1448260" y="1186879"/>
                      <a:pt x="1579914" y="902134"/>
                      <a:pt x="1587852" y="543040"/>
                    </a:cubicBezTo>
                    <a:lnTo>
                      <a:pt x="1558817" y="543040"/>
                    </a:lnTo>
                    <a:lnTo>
                      <a:pt x="1666829" y="399024"/>
                    </a:lnTo>
                    <a:lnTo>
                      <a:pt x="1774841" y="543040"/>
                    </a:lnTo>
                    <a:lnTo>
                      <a:pt x="1733470" y="543040"/>
                    </a:lnTo>
                    <a:cubicBezTo>
                      <a:pt x="1723768" y="981718"/>
                      <a:pt x="1527568" y="1330895"/>
                      <a:pt x="1287202" y="1330895"/>
                    </a:cubicBezTo>
                    <a:close/>
                  </a:path>
                </a:pathLst>
              </a:custGeom>
              <a:gradFill>
                <a:gsLst>
                  <a:gs pos="33000">
                    <a:srgbClr val="CC9900"/>
                  </a:gs>
                  <a:gs pos="100000">
                    <a:srgbClr val="FFFF66"/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8" name="直線接點 37"/>
              <p:cNvCxnSpPr/>
              <p:nvPr/>
            </p:nvCxnSpPr>
            <p:spPr>
              <a:xfrm flipV="1">
                <a:off x="3317421" y="2179864"/>
                <a:ext cx="87086" cy="106136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 flipV="1">
                <a:off x="3407229" y="2292803"/>
                <a:ext cx="84364" cy="137433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/>
              <p:cNvCxnSpPr/>
              <p:nvPr/>
            </p:nvCxnSpPr>
            <p:spPr>
              <a:xfrm flipV="1">
                <a:off x="3785507" y="2188028"/>
                <a:ext cx="76200" cy="127908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 flipV="1">
                <a:off x="3867150" y="2300968"/>
                <a:ext cx="81643" cy="153761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矩形 43"/>
            <p:cNvSpPr/>
            <p:nvPr/>
          </p:nvSpPr>
          <p:spPr>
            <a:xfrm>
              <a:off x="6171405" y="2499742"/>
              <a:ext cx="664030" cy="144016"/>
            </a:xfrm>
            <a:custGeom>
              <a:avLst/>
              <a:gdLst/>
              <a:ahLst/>
              <a:cxnLst/>
              <a:rect l="l" t="t" r="r" b="b"/>
              <a:pathLst>
                <a:path w="664030" h="144016">
                  <a:moveTo>
                    <a:pt x="0" y="0"/>
                  </a:moveTo>
                  <a:lnTo>
                    <a:pt x="664030" y="0"/>
                  </a:lnTo>
                  <a:lnTo>
                    <a:pt x="664030" y="144016"/>
                  </a:lnTo>
                  <a:lnTo>
                    <a:pt x="0" y="144016"/>
                  </a:lnTo>
                  <a:close/>
                </a:path>
              </a:pathLst>
            </a:custGeom>
            <a:gradFill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lin ang="16200000" scaled="1"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3"/>
            <p:cNvSpPr/>
            <p:nvPr/>
          </p:nvSpPr>
          <p:spPr>
            <a:xfrm>
              <a:off x="5708762" y="2499742"/>
              <a:ext cx="231390" cy="144016"/>
            </a:xfrm>
            <a:custGeom>
              <a:avLst/>
              <a:gdLst/>
              <a:ahLst/>
              <a:cxnLst/>
              <a:rect l="l" t="t" r="r" b="b"/>
              <a:pathLst>
                <a:path w="664030" h="144016">
                  <a:moveTo>
                    <a:pt x="0" y="0"/>
                  </a:moveTo>
                  <a:lnTo>
                    <a:pt x="664030" y="0"/>
                  </a:lnTo>
                  <a:lnTo>
                    <a:pt x="664030" y="144016"/>
                  </a:lnTo>
                  <a:lnTo>
                    <a:pt x="0" y="144016"/>
                  </a:lnTo>
                  <a:close/>
                </a:path>
              </a:pathLst>
            </a:custGeom>
            <a:gradFill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lin ang="16200000" scaled="1"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直線接點 46"/>
            <p:cNvCxnSpPr/>
            <p:nvPr/>
          </p:nvCxnSpPr>
          <p:spPr>
            <a:xfrm flipV="1">
              <a:off x="6171405" y="2499742"/>
              <a:ext cx="664030" cy="397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6171405" y="2643361"/>
              <a:ext cx="664030" cy="397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5667826" y="2643758"/>
              <a:ext cx="272326" cy="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5667826" y="2500139"/>
              <a:ext cx="272326" cy="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917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Practice and Implementation on Cyclone III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843558"/>
            <a:ext cx="7200800" cy="41764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ROM  Reading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RAM  Writing and Reading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Coding SAP444 in Verilog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Coding Assembler in C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Coding Assembly Programs and Testing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7553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 Simplified MIPS Processor in Verilog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9837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Cycles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70" y="825600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81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Memory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module DM(MemRead, MemWrite, ABUS, DIN, DATABUS);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MemWrite: </a:t>
            </a:r>
            <a:r>
              <a:rPr lang="en-US" altLang="zh-TW" sz="1800">
                <a:cs typeface="Courier New" panose="02070309020205020404" pitchFamily="49" charset="0"/>
              </a:rPr>
              <a:t>Nothing happens if 0. If 1, the memory at location 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zh-TW" sz="1800">
                <a:cs typeface="Courier New" panose="02070309020205020404" pitchFamily="49" charset="0"/>
              </a:rPr>
              <a:t>will be written with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DIN</a:t>
            </a:r>
            <a:r>
              <a:rPr lang="en-US" altLang="zh-TW" sz="1800">
                <a:cs typeface="Courier New" panose="02070309020205020404" pitchFamily="49" charset="0"/>
              </a:rPr>
              <a:t>.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ABUS: </a:t>
            </a:r>
            <a:r>
              <a:rPr lang="en-US" altLang="zh-TW" sz="1800">
                <a:cs typeface="Courier New" panose="02070309020205020404" pitchFamily="49" charset="0"/>
              </a:rPr>
              <a:t>At any moment, the data at location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zh-TW" sz="1800">
                <a:cs typeface="Courier New" panose="02070309020205020404" pitchFamily="49" charset="0"/>
              </a:rPr>
              <a:t>will appear at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DATABUS.</a:t>
            </a:r>
            <a:r>
              <a:rPr lang="en-US" altLang="zh-TW" sz="1800">
                <a:cs typeface="Courier New" panose="02070309020205020404" pitchFamily="49" charset="0"/>
              </a:rPr>
              <a:t>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zh-TW" sz="1800"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MemRead: </a:t>
            </a:r>
            <a:r>
              <a:rPr lang="en-US" altLang="zh-TW" sz="1800">
                <a:cs typeface="Courier New" panose="02070309020205020404" pitchFamily="49" charset="0"/>
              </a:rPr>
              <a:t>Not used.</a:t>
            </a:r>
          </a:p>
          <a:p>
            <a:pPr lvl="1" eaLnBrk="1" hangingPunct="1"/>
            <a:endParaRPr lang="en-US" altLang="zh-TW" sz="1800">
              <a:cs typeface="Courier New" panose="02070309020205020404" pitchFamily="49" charset="0"/>
            </a:endParaRPr>
          </a:p>
          <a:p>
            <a:pPr lvl="1" eaLnBrk="1" hangingPunct="1"/>
            <a:endParaRPr lang="en-US" altLang="zh-TW" sz="1800">
              <a:cs typeface="Courier New" panose="02070309020205020404" pitchFamily="49" charset="0"/>
            </a:endParaRPr>
          </a:p>
          <a:p>
            <a:pPr eaLnBrk="1" hangingPunct="1"/>
            <a:endParaRPr lang="en-US" altLang="zh-TW" sz="15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4654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 Major  CPU Models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993" y="1645585"/>
            <a:ext cx="3220863" cy="936104"/>
          </a:xfrm>
        </p:spPr>
        <p:txBody>
          <a:bodyPr/>
          <a:lstStyle/>
          <a:p>
            <a:r>
              <a:rPr lang="en-US" altLang="zh-TW" dirty="0" smtClean="0"/>
              <a:t>Von Neumann (5U)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275856" y="1645585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Harvard Model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156176" y="1645585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Datapath Model</a:t>
            </a:r>
            <a:endParaRPr lang="zh-TW" altLang="en-US" dirty="0"/>
          </a:p>
        </p:txBody>
      </p:sp>
      <p:grpSp>
        <p:nvGrpSpPr>
          <p:cNvPr id="36" name="群組 35"/>
          <p:cNvGrpSpPr/>
          <p:nvPr/>
        </p:nvGrpSpPr>
        <p:grpSpPr>
          <a:xfrm>
            <a:off x="259968" y="2179091"/>
            <a:ext cx="2440288" cy="2457564"/>
            <a:chOff x="251520" y="1923678"/>
            <a:chExt cx="2440288" cy="2457564"/>
          </a:xfrm>
        </p:grpSpPr>
        <p:sp>
          <p:nvSpPr>
            <p:cNvPr id="8" name="矩形 7"/>
            <p:cNvSpPr/>
            <p:nvPr/>
          </p:nvSpPr>
          <p:spPr>
            <a:xfrm>
              <a:off x="1043608" y="2711951"/>
              <a:ext cx="864096" cy="93610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rgbClr val="0000FF"/>
                  </a:solidFill>
                </a:rPr>
                <a:t>MU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9" name="梯形 8"/>
            <p:cNvSpPr/>
            <p:nvPr/>
          </p:nvSpPr>
          <p:spPr>
            <a:xfrm rot="16200000">
              <a:off x="31504" y="2931967"/>
              <a:ext cx="936104" cy="496072"/>
            </a:xfrm>
            <a:prstGeom prst="trapezoid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b="1" dirty="0" smtClean="0">
                  <a:solidFill>
                    <a:srgbClr val="0000FF"/>
                  </a:solidFill>
                </a:rPr>
                <a:t>IU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0" name="梯形 9"/>
            <p:cNvSpPr/>
            <p:nvPr/>
          </p:nvSpPr>
          <p:spPr>
            <a:xfrm rot="5400000">
              <a:off x="1975720" y="2931967"/>
              <a:ext cx="936104" cy="496072"/>
            </a:xfrm>
            <a:prstGeom prst="trapezoid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rtlCol="0" anchor="ctr"/>
            <a:lstStyle/>
            <a:p>
              <a:pPr algn="ctr"/>
              <a:r>
                <a:rPr lang="en-US" altLang="zh-TW" b="1" dirty="0" smtClean="0">
                  <a:solidFill>
                    <a:srgbClr val="0000FF"/>
                  </a:solidFill>
                </a:rPr>
                <a:t>OU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1" name="橢圓 10"/>
            <p:cNvSpPr/>
            <p:nvPr/>
          </p:nvSpPr>
          <p:spPr>
            <a:xfrm>
              <a:off x="1043608" y="1923678"/>
              <a:ext cx="864096" cy="576064"/>
            </a:xfrm>
            <a:prstGeom prst="ellips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CU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17" name="群組 16"/>
            <p:cNvGrpSpPr/>
            <p:nvPr/>
          </p:nvGrpSpPr>
          <p:grpSpPr>
            <a:xfrm>
              <a:off x="1043608" y="3971915"/>
              <a:ext cx="864096" cy="409327"/>
              <a:chOff x="1043608" y="3971915"/>
              <a:chExt cx="864096" cy="409327"/>
            </a:xfrm>
          </p:grpSpPr>
          <p:sp>
            <p:nvSpPr>
              <p:cNvPr id="12" name="梯形 11"/>
              <p:cNvSpPr/>
              <p:nvPr/>
            </p:nvSpPr>
            <p:spPr>
              <a:xfrm rot="10800000">
                <a:off x="1043608" y="3971915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1196637" y="4011910"/>
                <a:ext cx="566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 smtClean="0"/>
                  <a:t>ALU</a:t>
                </a:r>
                <a:endParaRPr lang="zh-TW" altLang="en-US" b="1" dirty="0"/>
              </a:p>
            </p:txBody>
          </p:sp>
        </p:grpSp>
        <p:cxnSp>
          <p:nvCxnSpPr>
            <p:cNvPr id="21" name="直線單箭頭接點 20"/>
            <p:cNvCxnSpPr>
              <a:stCxn id="9" idx="2"/>
              <a:endCxn id="8" idx="1"/>
            </p:cNvCxnSpPr>
            <p:nvPr/>
          </p:nvCxnSpPr>
          <p:spPr>
            <a:xfrm>
              <a:off x="747592" y="3180003"/>
              <a:ext cx="296016" cy="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8" idx="3"/>
              <a:endCxn id="10" idx="2"/>
            </p:cNvCxnSpPr>
            <p:nvPr/>
          </p:nvCxnSpPr>
          <p:spPr>
            <a:xfrm>
              <a:off x="1907704" y="3180003"/>
              <a:ext cx="288032" cy="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/>
            <p:nvPr/>
          </p:nvCxnSpPr>
          <p:spPr>
            <a:xfrm>
              <a:off x="1763587" y="3648055"/>
              <a:ext cx="0" cy="323860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>
              <a:off x="1200004" y="3648055"/>
              <a:ext cx="0" cy="32386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8" idx="0"/>
              <a:endCxn id="11" idx="4"/>
            </p:cNvCxnSpPr>
            <p:nvPr/>
          </p:nvCxnSpPr>
          <p:spPr>
            <a:xfrm flipV="1">
              <a:off x="1475656" y="2499742"/>
              <a:ext cx="0" cy="212209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手繪多邊形 31"/>
            <p:cNvSpPr/>
            <p:nvPr/>
          </p:nvSpPr>
          <p:spPr>
            <a:xfrm>
              <a:off x="731520" y="2283718"/>
              <a:ext cx="312088" cy="459482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手繪多邊形 32"/>
            <p:cNvSpPr/>
            <p:nvPr/>
          </p:nvSpPr>
          <p:spPr>
            <a:xfrm flipH="1">
              <a:off x="1907704" y="2256284"/>
              <a:ext cx="312088" cy="459482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手繪多邊形 33"/>
            <p:cNvSpPr/>
            <p:nvPr/>
          </p:nvSpPr>
          <p:spPr>
            <a:xfrm rot="1507957" flipH="1">
              <a:off x="1751660" y="2376105"/>
              <a:ext cx="312088" cy="459482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 rot="19684162">
              <a:off x="692472" y="2474172"/>
              <a:ext cx="808898" cy="1354278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26" name="Picture 2" descr="https://upload.wikimedia.org/wikipedia/commons/thumb/3/3f/Harvard_architecture.svg/1920px-Harvard_architectur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97699"/>
            <a:ext cx="3657600" cy="232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AutoShape 4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5" name="AutoShape 6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7" name="AutoShape 8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8" name="AutoShape 10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9" name="AutoShape 12" descr="MIPS block diagram"/>
          <p:cNvSpPr>
            <a:spLocks noChangeAspect="1" noChangeArrowheads="1"/>
          </p:cNvSpPr>
          <p:nvPr/>
        </p:nvSpPr>
        <p:spPr bwMode="auto">
          <a:xfrm>
            <a:off x="765175" y="12671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055" name="群組 1054"/>
          <p:cNvGrpSpPr/>
          <p:nvPr/>
        </p:nvGrpSpPr>
        <p:grpSpPr>
          <a:xfrm>
            <a:off x="6732240" y="2364050"/>
            <a:ext cx="2232249" cy="2367940"/>
            <a:chOff x="6084168" y="1562023"/>
            <a:chExt cx="2880321" cy="2367940"/>
          </a:xfrm>
        </p:grpSpPr>
        <p:sp>
          <p:nvSpPr>
            <p:cNvPr id="1030" name="矩形 1029"/>
            <p:cNvSpPr/>
            <p:nvPr/>
          </p:nvSpPr>
          <p:spPr>
            <a:xfrm>
              <a:off x="7740352" y="1563638"/>
              <a:ext cx="576064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8388424" y="1562023"/>
              <a:ext cx="576064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7065785" y="1563638"/>
              <a:ext cx="576064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7236296" y="2486007"/>
              <a:ext cx="792088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矩形 73"/>
            <p:cNvSpPr/>
            <p:nvPr/>
          </p:nvSpPr>
          <p:spPr>
            <a:xfrm>
              <a:off x="8208404" y="2485270"/>
              <a:ext cx="648072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7560332" y="3828505"/>
              <a:ext cx="1368152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1" name="圓角矩形 1030"/>
            <p:cNvSpPr/>
            <p:nvPr/>
          </p:nvSpPr>
          <p:spPr>
            <a:xfrm>
              <a:off x="6084168" y="1816106"/>
              <a:ext cx="792088" cy="1907772"/>
            </a:xfrm>
            <a:prstGeom prst="round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Sequencer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1032" name="群組 1031"/>
            <p:cNvGrpSpPr/>
            <p:nvPr/>
          </p:nvGrpSpPr>
          <p:grpSpPr>
            <a:xfrm>
              <a:off x="7690229" y="2931790"/>
              <a:ext cx="864096" cy="409327"/>
              <a:chOff x="1204456" y="3577701"/>
              <a:chExt cx="864096" cy="409327"/>
            </a:xfrm>
          </p:grpSpPr>
          <p:sp>
            <p:nvSpPr>
              <p:cNvPr id="77" name="梯形 11"/>
              <p:cNvSpPr/>
              <p:nvPr/>
            </p:nvSpPr>
            <p:spPr>
              <a:xfrm rot="10800000">
                <a:off x="1204456" y="3577701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78" name="文字方塊 77"/>
              <p:cNvSpPr txBox="1"/>
              <p:nvPr/>
            </p:nvSpPr>
            <p:spPr>
              <a:xfrm>
                <a:off x="1357485" y="3617696"/>
                <a:ext cx="449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 smtClean="0"/>
                  <a:t>   x</a:t>
                </a:r>
                <a:endParaRPr lang="zh-TW" altLang="en-US" b="1" dirty="0"/>
              </a:p>
            </p:txBody>
          </p:sp>
        </p:grpSp>
        <p:grpSp>
          <p:nvGrpSpPr>
            <p:cNvPr id="80" name="群組 79"/>
            <p:cNvGrpSpPr/>
            <p:nvPr/>
          </p:nvGrpSpPr>
          <p:grpSpPr>
            <a:xfrm>
              <a:off x="7092280" y="1854568"/>
              <a:ext cx="864096" cy="409327"/>
              <a:chOff x="1204456" y="3577701"/>
              <a:chExt cx="864096" cy="409327"/>
            </a:xfrm>
          </p:grpSpPr>
          <p:sp>
            <p:nvSpPr>
              <p:cNvPr id="81" name="梯形 11"/>
              <p:cNvSpPr/>
              <p:nvPr/>
            </p:nvSpPr>
            <p:spPr>
              <a:xfrm rot="10800000">
                <a:off x="1204456" y="3577701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2" name="文字方塊 81"/>
              <p:cNvSpPr txBox="1"/>
              <p:nvPr/>
            </p:nvSpPr>
            <p:spPr>
              <a:xfrm>
                <a:off x="1357485" y="3617696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 smtClean="0"/>
                  <a:t>   +</a:t>
                </a:r>
                <a:endParaRPr lang="zh-TW" altLang="en-US" b="1" dirty="0"/>
              </a:p>
            </p:txBody>
          </p:sp>
        </p:grpSp>
        <p:grpSp>
          <p:nvGrpSpPr>
            <p:cNvPr id="83" name="群組 82"/>
            <p:cNvGrpSpPr/>
            <p:nvPr/>
          </p:nvGrpSpPr>
          <p:grpSpPr>
            <a:xfrm>
              <a:off x="8028384" y="1862005"/>
              <a:ext cx="936105" cy="400035"/>
              <a:chOff x="1204456" y="3577701"/>
              <a:chExt cx="936105" cy="400035"/>
            </a:xfrm>
          </p:grpSpPr>
          <p:sp>
            <p:nvSpPr>
              <p:cNvPr id="84" name="梯形 11"/>
              <p:cNvSpPr/>
              <p:nvPr/>
            </p:nvSpPr>
            <p:spPr>
              <a:xfrm rot="10800000">
                <a:off x="1204456" y="3577701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文字方塊 84"/>
              <p:cNvSpPr txBox="1"/>
              <p:nvPr/>
            </p:nvSpPr>
            <p:spPr>
              <a:xfrm>
                <a:off x="1262439" y="3617696"/>
                <a:ext cx="8781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 smtClean="0"/>
                  <a:t>shift</a:t>
                </a:r>
                <a:endParaRPr lang="zh-TW" altLang="en-US" sz="1600" b="1" dirty="0"/>
              </a:p>
            </p:txBody>
          </p:sp>
        </p:grpSp>
        <p:cxnSp>
          <p:nvCxnSpPr>
            <p:cNvPr id="1034" name="直線單箭頭接點 1033"/>
            <p:cNvCxnSpPr>
              <a:stCxn id="72" idx="2"/>
            </p:cNvCxnSpPr>
            <p:nvPr/>
          </p:nvCxnSpPr>
          <p:spPr>
            <a:xfrm>
              <a:off x="7353817" y="1665096"/>
              <a:ext cx="0" cy="18947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直線單箭頭接點 1035"/>
            <p:cNvCxnSpPr>
              <a:stCxn id="1030" idx="2"/>
            </p:cNvCxnSpPr>
            <p:nvPr/>
          </p:nvCxnSpPr>
          <p:spPr>
            <a:xfrm flipH="1">
              <a:off x="7812360" y="1665096"/>
              <a:ext cx="216024" cy="18947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直線單箭頭接點 1037"/>
            <p:cNvCxnSpPr>
              <a:stCxn id="1030" idx="2"/>
            </p:cNvCxnSpPr>
            <p:nvPr/>
          </p:nvCxnSpPr>
          <p:spPr>
            <a:xfrm>
              <a:off x="8028384" y="1665096"/>
              <a:ext cx="153029" cy="196909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直線單箭頭接點 1039"/>
            <p:cNvCxnSpPr>
              <a:stCxn id="71" idx="2"/>
            </p:cNvCxnSpPr>
            <p:nvPr/>
          </p:nvCxnSpPr>
          <p:spPr>
            <a:xfrm>
              <a:off x="8676456" y="1663481"/>
              <a:ext cx="0" cy="198524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直線單箭頭接點 1041"/>
            <p:cNvCxnSpPr>
              <a:stCxn id="85" idx="2"/>
              <a:endCxn id="74" idx="0"/>
            </p:cNvCxnSpPr>
            <p:nvPr/>
          </p:nvCxnSpPr>
          <p:spPr>
            <a:xfrm>
              <a:off x="8525428" y="2240554"/>
              <a:ext cx="7012" cy="244716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直線單箭頭接點 1043"/>
            <p:cNvCxnSpPr>
              <a:stCxn id="82" idx="2"/>
              <a:endCxn id="73" idx="0"/>
            </p:cNvCxnSpPr>
            <p:nvPr/>
          </p:nvCxnSpPr>
          <p:spPr>
            <a:xfrm>
              <a:off x="7474699" y="2263895"/>
              <a:ext cx="157641" cy="22211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直線單箭頭接點 1045"/>
            <p:cNvCxnSpPr>
              <a:stCxn id="73" idx="2"/>
            </p:cNvCxnSpPr>
            <p:nvPr/>
          </p:nvCxnSpPr>
          <p:spPr>
            <a:xfrm>
              <a:off x="7632340" y="2587465"/>
              <a:ext cx="210918" cy="344325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直線單箭頭接點 1047"/>
            <p:cNvCxnSpPr>
              <a:stCxn id="74" idx="2"/>
            </p:cNvCxnSpPr>
            <p:nvPr/>
          </p:nvCxnSpPr>
          <p:spPr>
            <a:xfrm flipH="1">
              <a:off x="8316416" y="2586728"/>
              <a:ext cx="216024" cy="34506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直線單箭頭接點 1049"/>
            <p:cNvCxnSpPr>
              <a:stCxn id="78" idx="2"/>
            </p:cNvCxnSpPr>
            <p:nvPr/>
          </p:nvCxnSpPr>
          <p:spPr>
            <a:xfrm>
              <a:off x="8067839" y="3341117"/>
              <a:ext cx="37059" cy="48422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直線單箭頭接點 1051"/>
            <p:cNvCxnSpPr/>
            <p:nvPr/>
          </p:nvCxnSpPr>
          <p:spPr>
            <a:xfrm>
              <a:off x="6876256" y="1966845"/>
              <a:ext cx="216024" cy="28841"/>
            </a:xfrm>
            <a:prstGeom prst="straightConnector1">
              <a:avLst/>
            </a:prstGeom>
            <a:ln w="952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單箭頭接點 105"/>
            <p:cNvCxnSpPr/>
            <p:nvPr/>
          </p:nvCxnSpPr>
          <p:spPr>
            <a:xfrm flipV="1">
              <a:off x="6876256" y="3101441"/>
              <a:ext cx="861543" cy="22223"/>
            </a:xfrm>
            <a:prstGeom prst="straightConnector1">
              <a:avLst/>
            </a:prstGeom>
            <a:ln w="952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單箭頭接點 107"/>
            <p:cNvCxnSpPr/>
            <p:nvPr/>
          </p:nvCxnSpPr>
          <p:spPr>
            <a:xfrm flipV="1">
              <a:off x="6876255" y="2196586"/>
              <a:ext cx="1210113" cy="207535"/>
            </a:xfrm>
            <a:prstGeom prst="straightConnector1">
              <a:avLst/>
            </a:prstGeom>
            <a:ln w="952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內容版面配置區 2"/>
          <p:cNvSpPr txBox="1">
            <a:spLocks/>
          </p:cNvSpPr>
          <p:nvPr/>
        </p:nvSpPr>
        <p:spPr>
          <a:xfrm>
            <a:off x="54993" y="951512"/>
            <a:ext cx="4228975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Two Major Flows</a:t>
            </a:r>
          </a:p>
          <a:p>
            <a:pPr lvl="1"/>
            <a:r>
              <a:rPr lang="en-US" altLang="zh-TW" dirty="0" smtClean="0"/>
              <a:t>Control Flow Computers</a:t>
            </a:r>
            <a:endParaRPr lang="zh-TW" altLang="en-US" dirty="0"/>
          </a:p>
        </p:txBody>
      </p:sp>
      <p:sp>
        <p:nvSpPr>
          <p:cNvPr id="115" name="內容版面配置區 2"/>
          <p:cNvSpPr txBox="1">
            <a:spLocks/>
          </p:cNvSpPr>
          <p:nvPr/>
        </p:nvSpPr>
        <p:spPr>
          <a:xfrm>
            <a:off x="4344870" y="951512"/>
            <a:ext cx="4228975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 smtClean="0"/>
          </a:p>
          <a:p>
            <a:pPr lvl="1"/>
            <a:r>
              <a:rPr lang="en-US" altLang="zh-TW" dirty="0" smtClean="0"/>
              <a:t>Data Flow Computers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15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Memory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Address bus: 8 bits.</a:t>
            </a:r>
          </a:p>
          <a:p>
            <a:pPr eaLnBrk="1" hangingPunct="1"/>
            <a:r>
              <a:rPr lang="en-US" altLang="zh-TW" smtClean="0"/>
              <a:t>Data bus: 32 bits. Each memory location holds 32 bits.</a:t>
            </a:r>
          </a:p>
        </p:txBody>
      </p:sp>
    </p:spTree>
    <p:extLst>
      <p:ext uri="{BB962C8B-B14F-4D97-AF65-F5344CB8AC3E}">
        <p14:creationId xmlns:p14="http://schemas.microsoft.com/office/powerpoint/2010/main" val="4179052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Memory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Init the contents in data memory with any value you like: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initial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begin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for (i=0; i &lt;= DM_ADDR_MAX_m1; i = i + 1)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     ram[i] = i*10 + 1;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1868723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Instruction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module IM(CSB,WRB,ABUS,DATABUS);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CSB: </a:t>
            </a:r>
            <a:r>
              <a:rPr lang="en-US" altLang="zh-TW" sz="1800">
                <a:cs typeface="Courier New" panose="02070309020205020404" pitchFamily="49" charset="0"/>
              </a:rPr>
              <a:t>chip select. If 0, selected. If 1, not selected.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WRB: </a:t>
            </a:r>
            <a:r>
              <a:rPr lang="en-US" altLang="zh-TW" sz="1800">
                <a:cs typeface="Courier New" panose="02070309020205020404" pitchFamily="49" charset="0"/>
              </a:rPr>
              <a:t>Not used. 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ABUS: </a:t>
            </a:r>
            <a:r>
              <a:rPr lang="en-US" altLang="zh-TW" sz="1800">
                <a:cs typeface="Courier New" panose="02070309020205020404" pitchFamily="49" charset="0"/>
              </a:rPr>
              <a:t>Address bus.  At any moment, if chip is selected, the data at location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zh-TW" sz="1800">
                <a:cs typeface="Courier New" panose="02070309020205020404" pitchFamily="49" charset="0"/>
              </a:rPr>
              <a:t>will appear at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DATABUS.</a:t>
            </a:r>
            <a:endParaRPr lang="en-US" altLang="zh-TW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396610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Instruction Memory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Address bus: 8 bits.</a:t>
            </a:r>
          </a:p>
          <a:p>
            <a:pPr eaLnBrk="1" hangingPunct="1"/>
            <a:r>
              <a:rPr lang="en-US" altLang="zh-TW" smtClean="0"/>
              <a:t>Data bus: 32 bits. Each memory location holds 32 bits.</a:t>
            </a:r>
          </a:p>
        </p:txBody>
      </p:sp>
    </p:spTree>
    <p:extLst>
      <p:ext uri="{BB962C8B-B14F-4D97-AF65-F5344CB8AC3E}">
        <p14:creationId xmlns:p14="http://schemas.microsoft.com/office/powerpoint/2010/main" val="24405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Instruction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TW" sz="1500"/>
              <a:t>The most straightforward way of loading a program:</a:t>
            </a:r>
          </a:p>
          <a:p>
            <a:pPr eaLnBrk="1" hangingPunct="1">
              <a:lnSpc>
                <a:spcPct val="80000"/>
              </a:lnSpc>
            </a:pPr>
            <a:endParaRPr lang="en-US" altLang="zh-TW" sz="1125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	 ram[0]  = 32'b00100000000000000000000000000000;  // addi $0, $0, 0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ram[1]  = 32'b00100000001000010000000000000001;  // addi $1, $1, 1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ram[2]  = 32'b00100000010000100000000000000010;  // addi $2, $2, 2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ram[3]  = 32'b00100000011000110000000000000011;  // addi $3, $3, 3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ram[4]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ram[5]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ram[6]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ram[7]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ram[8]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ram[9]  = 32'b00000000000000000000000000000000;  // nop</a:t>
            </a:r>
          </a:p>
        </p:txBody>
      </p:sp>
    </p:spTree>
    <p:extLst>
      <p:ext uri="{BB962C8B-B14F-4D97-AF65-F5344CB8AC3E}">
        <p14:creationId xmlns:p14="http://schemas.microsoft.com/office/powerpoint/2010/main" val="625313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Get The Next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module getNextPC (PCSrc, currPC, offset, out);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parameter MIPS_PC_WIDTH_m1 = 7;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input PCSrc;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input [MIPS_PC_WIDTH_m1:0] offset;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input [MIPS_PC_WIDTH_m1:0] currPC;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output reg [MIPS_PC_WIDTH_m1:0] out;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TW" sz="165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always @(PCSrc, currPC, offset)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if (PCSrc == 0)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	out &lt;= currPC + 1;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	out &lt;= currPC + 1 + offset;	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endmodule</a:t>
            </a:r>
          </a:p>
          <a:p>
            <a:pPr eaLnBrk="1" hangingPunct="1">
              <a:lnSpc>
                <a:spcPct val="80000"/>
              </a:lnSpc>
            </a:pPr>
            <a:endParaRPr lang="en-US" altLang="zh-TW" sz="1650"/>
          </a:p>
        </p:txBody>
      </p:sp>
    </p:spTree>
    <p:extLst>
      <p:ext uri="{BB962C8B-B14F-4D97-AF65-F5344CB8AC3E}">
        <p14:creationId xmlns:p14="http://schemas.microsoft.com/office/powerpoint/2010/main" val="1271308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PC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MIPSPC(clk, newPC, PC);</a:t>
            </a:r>
          </a:p>
          <a:p>
            <a:pPr eaLnBrk="1" hangingPunct="1"/>
            <a:r>
              <a:rPr lang="en-US" altLang="zh-TW" smtClean="0"/>
              <a:t>Just an 8-bit D-flip-flop.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43501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Register File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module MIPSREG(clk, RegWrite, ReadAddr1, ReadAddr2, WriteAddr, ReadData1, ReadData2, WriteData);</a:t>
            </a:r>
          </a:p>
          <a:p>
            <a:pPr lvl="1" eaLnBrk="1" hangingPunct="1"/>
            <a:r>
              <a:rPr lang="en-US" altLang="zh-TW" sz="1500"/>
              <a:t>Just as what specified in the book.</a:t>
            </a:r>
          </a:p>
          <a:p>
            <a:pPr lvl="1" eaLnBrk="1" hangingPunct="1"/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RegWrite:</a:t>
            </a:r>
            <a:r>
              <a:rPr lang="en-US" altLang="zh-TW" sz="1500"/>
              <a:t> If 0, disabling write. If 1, register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WriteAddr </a:t>
            </a:r>
            <a:r>
              <a:rPr lang="en-US" altLang="zh-TW" sz="1500"/>
              <a:t>register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WriteAddr </a:t>
            </a:r>
            <a:r>
              <a:rPr lang="en-US" altLang="zh-TW" sz="1500"/>
              <a:t>will be overwritten with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WriteData.</a:t>
            </a:r>
          </a:p>
          <a:p>
            <a:pPr lvl="1" eaLnBrk="1" hangingPunct="1"/>
            <a:r>
              <a:rPr lang="en-US" altLang="zh-TW" sz="1500"/>
              <a:t>At any time, 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ReadData1 </a:t>
            </a:r>
            <a:r>
              <a:rPr lang="en-US" altLang="zh-TW" sz="1500"/>
              <a:t>is the content of reg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ReadAddr1</a:t>
            </a:r>
            <a:r>
              <a:rPr lang="en-US" altLang="zh-TW" sz="1500"/>
              <a:t>, and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ReadData2 </a:t>
            </a:r>
            <a:r>
              <a:rPr lang="en-US" altLang="zh-TW" sz="1500"/>
              <a:t>is the content of reg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ReadAddr2.</a:t>
            </a:r>
            <a:endParaRPr lang="en-US" altLang="zh-TW" sz="1500"/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981018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module MIPSALU (ALUctl, A, B, ALUOut, Zero);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input [3:0] ALUctl;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input [31:0] A,B;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output reg [31:0] ALUOut;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output Zero;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assign Zero = (ALUOut==0); //Zero is true if ALUOut is 0; goes anywhere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always @(ALUctl, A, B) //reevaluate if these change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case (ALUctl)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0: ALUOut &lt;= A &amp;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1: ALUOut &lt;= A |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2: ALUOut &lt;= A +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6: ALUOut &lt;= A -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7: ALUOut &lt;= A &lt; B ? 1:0;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12: ALUOut &lt;= ~(A | B); // result is nor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default: ALUOut &lt;= 0; //default to 0, should not happen;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pPr eaLnBrk="1" hangingPunct="1">
              <a:lnSpc>
                <a:spcPct val="80000"/>
              </a:lnSpc>
            </a:pPr>
            <a:endParaRPr lang="en-US" altLang="zh-TW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875"/>
          </a:p>
        </p:txBody>
      </p:sp>
    </p:spTree>
    <p:extLst>
      <p:ext uri="{BB962C8B-B14F-4D97-AF65-F5344CB8AC3E}">
        <p14:creationId xmlns:p14="http://schemas.microsoft.com/office/powerpoint/2010/main" val="225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Sign Extension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module SignExtend (in, out);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input [15:0] in;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output [31:0] out;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TW" sz="2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assign out[15:0] = in[15:0];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assign out[31:16] = in[15];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798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MIPS: Hybrid with Harvard + Datapath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70" y="825600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73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Two-to-one Selector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module STwoToOne32 (sel, in0, in1, out);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input sel;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input [31:0] in0, in1;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output reg [31:0] out;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TW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always @(sel, in0, in1)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if (sel == 0)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	out &lt;= in0;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	out &lt;= in1;	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pPr eaLnBrk="1" hangingPunct="1">
              <a:lnSpc>
                <a:spcPct val="90000"/>
              </a:lnSpc>
            </a:pPr>
            <a:endParaRPr lang="en-US" altLang="zh-TW" sz="2250"/>
          </a:p>
        </p:txBody>
      </p:sp>
    </p:spTree>
    <p:extLst>
      <p:ext uri="{BB962C8B-B14F-4D97-AF65-F5344CB8AC3E}">
        <p14:creationId xmlns:p14="http://schemas.microsoft.com/office/powerpoint/2010/main" val="13943655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Control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module MIPSCtrl (instr, RegDst, ALUSrc, MemToReg, RegWrite, MemWrite, MemRead, branch, ALUCtrl);</a:t>
            </a:r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zh-TW" sz="1500"/>
              <a:t>Take the 32-bit instruction, generate the control signals.</a:t>
            </a:r>
          </a:p>
          <a:p>
            <a:pPr eaLnBrk="1" hangingPunct="1"/>
            <a:endParaRPr lang="en-US" altLang="zh-TW" sz="15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049716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Path Setup According to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57301"/>
            <a:ext cx="5264944" cy="330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2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Supported instructions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add, sub, addi, lw, sw, beq.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484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Stepping through the program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clock is set to be 200 time units. Run 200 every time. </a:t>
            </a:r>
          </a:p>
          <a:p>
            <a:pPr eaLnBrk="1" hangingPunct="1"/>
            <a:r>
              <a:rPr lang="en-US" altLang="zh-TW" smtClean="0"/>
              <a:t>Check the values of the wires in the waveform</a:t>
            </a:r>
          </a:p>
          <a:p>
            <a:pPr eaLnBrk="1" hangingPunct="1"/>
            <a:r>
              <a:rPr lang="en-US" altLang="zh-TW" smtClean="0"/>
              <a:t>Check the content of the registers and data memories in the memory windows.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988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The waveform after two instructions</a:t>
            </a:r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3050" y="1428750"/>
            <a:ext cx="6030516" cy="3429000"/>
          </a:xfrm>
          <a:noFill/>
        </p:spPr>
      </p:pic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657350" y="914401"/>
            <a:ext cx="57070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350">
                <a:latin typeface="Courier New" panose="02070309020205020404" pitchFamily="49" charset="0"/>
                <a:cs typeface="Courier New" panose="02070309020205020404" pitchFamily="49" charset="0"/>
              </a:rPr>
              <a:t>00100000000000000000000000000000;  // addi $0, $0, 0 </a:t>
            </a:r>
          </a:p>
          <a:p>
            <a:pPr eaLnBrk="1" hangingPunct="1"/>
            <a:r>
              <a:rPr lang="en-US" altLang="zh-TW" sz="1350">
                <a:latin typeface="Courier New" panose="02070309020205020404" pitchFamily="49" charset="0"/>
                <a:cs typeface="Courier New" panose="02070309020205020404" pitchFamily="49" charset="0"/>
              </a:rPr>
              <a:t>00100000001000010000000000000001;  // addi $1, $1, 1 </a:t>
            </a:r>
          </a:p>
        </p:txBody>
      </p:sp>
    </p:spTree>
    <p:extLst>
      <p:ext uri="{BB962C8B-B14F-4D97-AF65-F5344CB8AC3E}">
        <p14:creationId xmlns:p14="http://schemas.microsoft.com/office/powerpoint/2010/main" val="37147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Supporting a new instruction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With the current data path, can we support a new instruction?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mtClean="0">
                <a:latin typeface="Courier New" panose="02070309020205020404" pitchFamily="49" charset="0"/>
                <a:cs typeface="Courier New" panose="02070309020205020404" pitchFamily="49" charset="0"/>
              </a:rPr>
              <a:t>	lwr $rs, $rt, $rd</a:t>
            </a:r>
          </a:p>
          <a:p>
            <a:pPr eaLnBrk="1" hangingPunct="1"/>
            <a:r>
              <a:rPr lang="en-US" altLang="zh-TW" smtClean="0"/>
              <a:t>What it does is to read from data memory at $rs-$rt, and write it to $rd</a:t>
            </a:r>
          </a:p>
          <a:p>
            <a:pPr eaLnBrk="1" hangingPunct="1"/>
            <a:r>
              <a:rPr lang="en-US" altLang="zh-TW" smtClean="0"/>
              <a:t>Suppose its opcode is 000001.</a:t>
            </a:r>
          </a:p>
        </p:txBody>
      </p:sp>
    </p:spTree>
    <p:extLst>
      <p:ext uri="{BB962C8B-B14F-4D97-AF65-F5344CB8AC3E}">
        <p14:creationId xmlns:p14="http://schemas.microsoft.com/office/powerpoint/2010/main" val="9607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Supporting a new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else if (instr[31:26] == 6'b000001) //lwr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RegDst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ALUSrc &lt;= 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MemToReg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RegWrite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MemRead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MemWrite &lt;= 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branch &lt;= 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ALUCtrl &lt;= 4'b0110;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eaLnBrk="1" hangingPunct="1">
              <a:lnSpc>
                <a:spcPct val="90000"/>
              </a:lnSpc>
            </a:pPr>
            <a:endParaRPr lang="en-US" altLang="zh-TW" sz="2250"/>
          </a:p>
        </p:txBody>
      </p:sp>
    </p:spTree>
    <p:extLst>
      <p:ext uri="{BB962C8B-B14F-4D97-AF65-F5344CB8AC3E}">
        <p14:creationId xmlns:p14="http://schemas.microsoft.com/office/powerpoint/2010/main" val="9699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 Categories of Parallel Computers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001" y="843558"/>
            <a:ext cx="4733031" cy="4176464"/>
          </a:xfrm>
        </p:spPr>
        <p:txBody>
          <a:bodyPr/>
          <a:lstStyle/>
          <a:p>
            <a:r>
              <a:rPr lang="en-US" altLang="zh-TW" dirty="0"/>
              <a:t>Pipeline Computers:</a:t>
            </a:r>
          </a:p>
          <a:p>
            <a:pPr lvl="1"/>
            <a:r>
              <a:rPr lang="en-US" altLang="zh-TW" dirty="0"/>
              <a:t>Expiration in Time-Space Diagram</a:t>
            </a:r>
          </a:p>
          <a:p>
            <a:pPr lvl="1"/>
            <a:r>
              <a:rPr lang="en-US" altLang="zh-TW" dirty="0"/>
              <a:t>Multiple-pipelines multiple instruction forwarding for superscalar computers</a:t>
            </a:r>
          </a:p>
          <a:p>
            <a:r>
              <a:rPr lang="en-US" altLang="zh-TW" dirty="0"/>
              <a:t>Array Processors:</a:t>
            </a:r>
          </a:p>
          <a:p>
            <a:pPr lvl="1"/>
            <a:r>
              <a:rPr lang="en-US" altLang="zh-TW" dirty="0"/>
              <a:t>Processors X N + </a:t>
            </a:r>
            <a:r>
              <a:rPr lang="en-US" altLang="zh-TW" dirty="0" smtClean="0"/>
              <a:t>Control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Multiprocessor Systems:</a:t>
            </a:r>
          </a:p>
          <a:p>
            <a:pPr lvl="1"/>
            <a:r>
              <a:rPr lang="en-US" altLang="zh-TW" dirty="0"/>
              <a:t>P1+P2+…+Control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pSp>
        <p:nvGrpSpPr>
          <p:cNvPr id="29" name="群組 28"/>
          <p:cNvGrpSpPr/>
          <p:nvPr/>
        </p:nvGrpSpPr>
        <p:grpSpPr>
          <a:xfrm>
            <a:off x="4221830" y="1059582"/>
            <a:ext cx="4420585" cy="864096"/>
            <a:chOff x="4221830" y="1059582"/>
            <a:chExt cx="4420585" cy="864096"/>
          </a:xfrm>
        </p:grpSpPr>
        <p:sp>
          <p:nvSpPr>
            <p:cNvPr id="8" name="矩形 7"/>
            <p:cNvSpPr/>
            <p:nvPr/>
          </p:nvSpPr>
          <p:spPr>
            <a:xfrm>
              <a:off x="4644008" y="1059582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0000FF"/>
                  </a:solidFill>
                </a:rPr>
                <a:t>A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292080" y="1059582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940152" y="1059582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593532" y="1059582"/>
              <a:ext cx="648072" cy="28803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41604" y="1059582"/>
              <a:ext cx="648072" cy="28803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644008" y="1347614"/>
              <a:ext cx="648072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292080" y="1347614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0000FF"/>
                  </a:solidFill>
                </a:rPr>
                <a:t>A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940152" y="1347614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593532" y="1347614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241604" y="1347614"/>
              <a:ext cx="648072" cy="28803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644008" y="1635646"/>
              <a:ext cx="648072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292080" y="1635646"/>
              <a:ext cx="648072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940152" y="1635646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A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593532" y="1635646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241604" y="1635646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7956376" y="1059582"/>
              <a:ext cx="576064" cy="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7953380" y="1121108"/>
              <a:ext cx="68903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zh-TW" sz="1800" dirty="0" smtClean="0">
                  <a:solidFill>
                    <a:srgbClr val="0000FF"/>
                  </a:solidFill>
                  <a:latin typeface="Arial" charset="0"/>
                </a:rPr>
                <a:t>Time</a:t>
              </a:r>
              <a:endParaRPr lang="en-US" altLang="zh-TW" sz="1800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 rot="5400000">
              <a:off x="3989262" y="1312729"/>
              <a:ext cx="8318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zh-TW" sz="1800" dirty="0">
                  <a:solidFill>
                    <a:srgbClr val="0000FF"/>
                  </a:solidFill>
                  <a:latin typeface="Arial" charset="0"/>
                </a:rPr>
                <a:t>Space</a:t>
              </a: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4139952" y="2391730"/>
            <a:ext cx="1373460" cy="1368152"/>
            <a:chOff x="6516216" y="2283718"/>
            <a:chExt cx="1373460" cy="1368152"/>
          </a:xfrm>
        </p:grpSpPr>
        <p:sp>
          <p:nvSpPr>
            <p:cNvPr id="30" name="矩形 29"/>
            <p:cNvSpPr/>
            <p:nvPr/>
          </p:nvSpPr>
          <p:spPr>
            <a:xfrm>
              <a:off x="6701544" y="2283718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6647538" y="2355726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6593532" y="2427734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6516216" y="2499742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6264188" y="3111810"/>
            <a:ext cx="1671462" cy="1717516"/>
            <a:chOff x="6264188" y="3111810"/>
            <a:chExt cx="1671462" cy="1717516"/>
          </a:xfrm>
        </p:grpSpPr>
        <p:sp>
          <p:nvSpPr>
            <p:cNvPr id="35" name="矩形 34"/>
            <p:cNvSpPr/>
            <p:nvPr/>
          </p:nvSpPr>
          <p:spPr>
            <a:xfrm>
              <a:off x="6264188" y="3615866"/>
              <a:ext cx="756084" cy="684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6801524" y="3111810"/>
              <a:ext cx="756084" cy="99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7179566" y="4266004"/>
              <a:ext cx="756084" cy="5633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00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Set Architecture (ISA)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Model View: an </a:t>
            </a:r>
            <a:r>
              <a:rPr lang="en-US" altLang="zh-TW" dirty="0"/>
              <a:t>abstract model of a </a:t>
            </a:r>
            <a:r>
              <a:rPr lang="en-US" altLang="zh-TW" dirty="0" smtClean="0"/>
              <a:t>computer</a:t>
            </a:r>
          </a:p>
          <a:p>
            <a:r>
              <a:rPr lang="en-US" altLang="zh-TW" dirty="0" smtClean="0"/>
              <a:t>Classified by Complexity:</a:t>
            </a:r>
          </a:p>
          <a:p>
            <a:pPr lvl="1"/>
            <a:r>
              <a:rPr lang="en-US" altLang="zh-TW" dirty="0" smtClean="0"/>
              <a:t>RISC: Reduced Instruction Set Computers</a:t>
            </a:r>
          </a:p>
          <a:p>
            <a:pPr lvl="1"/>
            <a:r>
              <a:rPr lang="en-US" altLang="zh-TW" dirty="0" smtClean="0"/>
              <a:t>CISC: Complex Instruction Set Computers</a:t>
            </a:r>
          </a:p>
          <a:p>
            <a:pPr lvl="1"/>
            <a:r>
              <a:rPr lang="en-US" altLang="zh-TW" dirty="0" smtClean="0"/>
              <a:t>(VLIW: Very-Long-Instruction-Word Computers)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5 Instruction Categories (Types)</a:t>
            </a:r>
          </a:p>
          <a:p>
            <a:pPr marL="914400" lvl="1" indent="-457200">
              <a:buAutoNum type="alphaUcPeriod"/>
            </a:pPr>
            <a:r>
              <a:rPr lang="en-US" altLang="zh-TW" dirty="0" smtClean="0"/>
              <a:t>ALU-related </a:t>
            </a:r>
            <a:r>
              <a:rPr lang="en-US" altLang="zh-TW" dirty="0"/>
              <a:t>Instructions:</a:t>
            </a:r>
          </a:p>
          <a:p>
            <a:pPr marL="857250" lvl="2" indent="0">
              <a:buNone/>
            </a:pPr>
            <a:r>
              <a:rPr lang="en-US" altLang="zh-TW" dirty="0"/>
              <a:t>ADD/SUB, MUL/DIV, SHL/SHR, RLC/RRC, AND/OR/NOT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BUS-related Instructions:</a:t>
            </a:r>
          </a:p>
          <a:p>
            <a:pPr marL="857250" lvl="2" indent="0">
              <a:buNone/>
            </a:pPr>
            <a:r>
              <a:rPr lang="en-US" altLang="zh-TW" dirty="0"/>
              <a:t>MOV  R1, R2;  LDA/STA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CU-related Instructions:</a:t>
            </a:r>
          </a:p>
          <a:p>
            <a:pPr marL="857250" lvl="2" indent="0">
              <a:buNone/>
            </a:pPr>
            <a:r>
              <a:rPr lang="en-US" altLang="zh-TW" dirty="0" err="1"/>
              <a:t>Jmp</a:t>
            </a:r>
            <a:r>
              <a:rPr lang="en-US" altLang="zh-TW" dirty="0"/>
              <a:t>,  JNC, JNZ, branch, Call, return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Data I/O related Instructions</a:t>
            </a:r>
          </a:p>
          <a:p>
            <a:pPr marL="857250" lvl="2" indent="0">
              <a:buNone/>
            </a:pPr>
            <a:r>
              <a:rPr lang="en-US" altLang="zh-TW" dirty="0"/>
              <a:t>IN, OUT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Environmental/System related Instructions</a:t>
            </a:r>
          </a:p>
          <a:p>
            <a:pPr marL="857250" lvl="2" indent="0">
              <a:buNone/>
            </a:pPr>
            <a:r>
              <a:rPr lang="en-US" altLang="zh-TW" dirty="0"/>
              <a:t>INT, HLT, sleep, mode</a:t>
            </a:r>
          </a:p>
          <a:p>
            <a:pPr marL="1314450" lvl="3" indent="0">
              <a:buNone/>
            </a:pPr>
            <a:r>
              <a:rPr lang="en-US" altLang="zh-TW" i="1" dirty="0" smtClean="0"/>
              <a:t>(Note: a little modified from textbooks for convenience of mnemonics)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495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Format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OP Code: operation code</a:t>
                </a:r>
              </a:p>
              <a:p>
                <a:pPr lvl="1"/>
                <a:r>
                  <a:rPr lang="en-US" altLang="zh-TW" i="1" dirty="0" smtClean="0"/>
                  <a:t>m</a:t>
                </a:r>
                <a:r>
                  <a:rPr lang="en-US" altLang="zh-TW" dirty="0" smtClean="0"/>
                  <a:t> bits can encode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zh-TW" b="1" i="1" smtClean="0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altLang="zh-TW" dirty="0" smtClean="0"/>
                  <a:t> instructions</a:t>
                </a:r>
              </a:p>
              <a:p>
                <a:pPr lvl="1"/>
                <a:r>
                  <a:rPr lang="en-US" altLang="zh-TW" dirty="0" smtClean="0"/>
                  <a:t>If one code is used to extend x bits: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zh-TW" b="1" i="1" smtClean="0">
                            <a:latin typeface="Cambria Math"/>
                          </a:rPr>
                          <m:t>𝒎</m:t>
                        </m:r>
                      </m:sup>
                    </m:sSup>
                    <m:r>
                      <a:rPr lang="en-US" altLang="zh-TW" b="1" i="1" smtClean="0">
                        <a:latin typeface="Cambria Math"/>
                      </a:rPr>
                      <m:t>−</m:t>
                    </m:r>
                    <m:r>
                      <a:rPr lang="en-US" altLang="zh-TW" b="1" i="1" smtClean="0">
                        <a:latin typeface="Cambria Math"/>
                      </a:rPr>
                      <m:t>𝟏</m:t>
                    </m:r>
                    <m:r>
                      <a:rPr lang="en-US" altLang="zh-TW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zh-TW" b="1" i="1" smtClean="0"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 lvl="1"/>
                <a:endParaRPr lang="en-US" altLang="zh-TW" dirty="0" smtClean="0"/>
              </a:p>
              <a:p>
                <a:r>
                  <a:rPr lang="en-US" altLang="zh-TW" dirty="0" smtClean="0"/>
                  <a:t>Categorized by #operands - #</a:t>
                </a:r>
                <a:r>
                  <a:rPr lang="en-US" altLang="zh-TW" dirty="0" err="1" smtClean="0"/>
                  <a:t>implied_opernads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0. no operand, or implied to A, C, or special register</a:t>
                </a:r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r>
                  <a:rPr lang="en-US" altLang="zh-TW" dirty="0" smtClean="0"/>
                  <a:t>single operand, or with implied </a:t>
                </a:r>
                <a:r>
                  <a:rPr lang="en-US" altLang="zh-TW" dirty="0" err="1" smtClean="0"/>
                  <a:t>opernand</a:t>
                </a: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r>
                  <a:rPr lang="en-US" altLang="zh-TW" dirty="0" smtClean="0"/>
                  <a:t>two operands</a:t>
                </a:r>
              </a:p>
              <a:p>
                <a:pPr marL="914400" lvl="1" indent="-457200">
                  <a:buAutoNum type="arabicPeriod"/>
                </a:pP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r>
                  <a:rPr lang="en-US" altLang="zh-TW" dirty="0" smtClean="0"/>
                  <a:t>VLIW:</a:t>
                </a:r>
                <a:r>
                  <a:rPr lang="zh-TW" altLang="en-US" dirty="0"/>
                  <a:t> </a:t>
                </a:r>
                <a:r>
                  <a:rPr lang="en-US" altLang="zh-TW" dirty="0" smtClean="0"/>
                  <a:t>Very Long Instruction Word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18" t="-10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660232" y="1275606"/>
            <a:ext cx="720080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60232" y="1563638"/>
            <a:ext cx="720080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Ext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80312" y="1563638"/>
            <a:ext cx="1224136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OP2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87624" y="3507854"/>
            <a:ext cx="792088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71580" y="2859782"/>
            <a:ext cx="3544436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 Code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79712" y="3507854"/>
            <a:ext cx="2736304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Operand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87624" y="4083918"/>
            <a:ext cx="792088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79712" y="4083918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Destination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47864" y="4083918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Source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87624" y="4659982"/>
            <a:ext cx="792088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79712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47864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Opd2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27064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Opd3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95216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Opd4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Addressing Modes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Immediate Data</a:t>
            </a:r>
          </a:p>
          <a:p>
            <a:pPr lvl="1"/>
            <a:r>
              <a:rPr lang="en-US" altLang="zh-TW" dirty="0"/>
              <a:t>ADD  R1, #03FA</a:t>
            </a:r>
          </a:p>
          <a:p>
            <a:r>
              <a:rPr lang="en-US" altLang="zh-TW" dirty="0"/>
              <a:t>Direct Address Mode</a:t>
            </a:r>
          </a:p>
          <a:p>
            <a:pPr lvl="1"/>
            <a:r>
              <a:rPr lang="en-US" altLang="zh-TW" dirty="0"/>
              <a:t>ADD  R1, 03FA</a:t>
            </a:r>
          </a:p>
          <a:p>
            <a:r>
              <a:rPr lang="en-US" altLang="zh-TW" dirty="0"/>
              <a:t>Indirect Address Mode</a:t>
            </a:r>
          </a:p>
          <a:p>
            <a:pPr lvl="1"/>
            <a:r>
              <a:rPr lang="en-US" altLang="zh-TW" dirty="0"/>
              <a:t>ADD  R1, @R2</a:t>
            </a:r>
          </a:p>
          <a:p>
            <a:r>
              <a:rPr lang="en-US" altLang="zh-TW" dirty="0"/>
              <a:t>Indexing Mode</a:t>
            </a:r>
          </a:p>
          <a:p>
            <a:pPr lvl="1"/>
            <a:r>
              <a:rPr lang="en-US" altLang="zh-TW" dirty="0"/>
              <a:t>LDA  R1, X</a:t>
            </a:r>
          </a:p>
          <a:p>
            <a:r>
              <a:rPr lang="en-US" altLang="zh-TW" dirty="0"/>
              <a:t>Register Mode</a:t>
            </a:r>
          </a:p>
          <a:p>
            <a:pPr lvl="1"/>
            <a:r>
              <a:rPr lang="en-US" altLang="zh-TW" dirty="0"/>
              <a:t>ADD  R1, R2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957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Cycles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70" y="825600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51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1708</Words>
  <Application>Microsoft Office PowerPoint</Application>
  <PresentationFormat>如螢幕大小 (16:9)</PresentationFormat>
  <Paragraphs>613</Paragraphs>
  <Slides>47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58" baseType="lpstr">
      <vt:lpstr>Arial Unicode MS</vt:lpstr>
      <vt:lpstr>新細明體</vt:lpstr>
      <vt:lpstr>標楷體</vt:lpstr>
      <vt:lpstr>Arial</vt:lpstr>
      <vt:lpstr>Calibri</vt:lpstr>
      <vt:lpstr>Cambria Math</vt:lpstr>
      <vt:lpstr>Courier New</vt:lpstr>
      <vt:lpstr>Script MT Bold</vt:lpstr>
      <vt:lpstr>Wingdings</vt:lpstr>
      <vt:lpstr>Office 佈景主題</vt:lpstr>
      <vt:lpstr>Visio</vt:lpstr>
      <vt:lpstr>Hardware Description Language  Case Study of HDL CPU SAP444 &amp; Assembler</vt:lpstr>
      <vt:lpstr>Outline</vt:lpstr>
      <vt:lpstr>3 Major  CPU Models</vt:lpstr>
      <vt:lpstr>MIPS: Hybrid with Harvard + Datapath </vt:lpstr>
      <vt:lpstr>3 Categories of Parallel Computers</vt:lpstr>
      <vt:lpstr>Instruction Set Architecture (ISA)</vt:lpstr>
      <vt:lpstr>Instruction Format</vt:lpstr>
      <vt:lpstr>Addressing Modes</vt:lpstr>
      <vt:lpstr>Instruction Cycles</vt:lpstr>
      <vt:lpstr>Case Study 1: SAP3X5</vt:lpstr>
      <vt:lpstr>Instruction Set of SAP3X5</vt:lpstr>
      <vt:lpstr>Assembly Code Example of SAP3X5</vt:lpstr>
      <vt:lpstr>Abstracts of Computer Architecture</vt:lpstr>
      <vt:lpstr>Case Study 2: SAP444</vt:lpstr>
      <vt:lpstr>Instruction Format and Instruction Set</vt:lpstr>
      <vt:lpstr>Simple Memory Management</vt:lpstr>
      <vt:lpstr>Structural Synthesis: Efficient but Glue</vt:lpstr>
      <vt:lpstr>Behavioral Style Synthesis: Simple but Inefficient</vt:lpstr>
      <vt:lpstr>Instruction Cycles</vt:lpstr>
      <vt:lpstr>RTL</vt:lpstr>
      <vt:lpstr>Hierarchy and Simulation of Memory</vt:lpstr>
      <vt:lpstr>Basic Timing of Memory</vt:lpstr>
      <vt:lpstr>RAM Synthesized by MegaWizard</vt:lpstr>
      <vt:lpstr>Simple Assembler for SAP444</vt:lpstr>
      <vt:lpstr>Timing Closure</vt:lpstr>
      <vt:lpstr>Practice and Implementation on Cyclone III</vt:lpstr>
      <vt:lpstr>A Simplified MIPS Processor in Verilog</vt:lpstr>
      <vt:lpstr>Instruction Cycles</vt:lpstr>
      <vt:lpstr>Data Memory</vt:lpstr>
      <vt:lpstr>Data Memory</vt:lpstr>
      <vt:lpstr>Data Memory</vt:lpstr>
      <vt:lpstr>Instruction Memory</vt:lpstr>
      <vt:lpstr>Instruction Memory</vt:lpstr>
      <vt:lpstr>Instruction Memory</vt:lpstr>
      <vt:lpstr>Get The Next PC</vt:lpstr>
      <vt:lpstr>PC</vt:lpstr>
      <vt:lpstr>Register File</vt:lpstr>
      <vt:lpstr>ALU</vt:lpstr>
      <vt:lpstr>Sign Extension</vt:lpstr>
      <vt:lpstr>Two-to-one Selector</vt:lpstr>
      <vt:lpstr>Control </vt:lpstr>
      <vt:lpstr>Data Path Setup According to</vt:lpstr>
      <vt:lpstr>Supported instructions </vt:lpstr>
      <vt:lpstr>Stepping through the program</vt:lpstr>
      <vt:lpstr>The waveform after two instructions</vt:lpstr>
      <vt:lpstr>Supporting a new instruction</vt:lpstr>
      <vt:lpstr>Supporting a new instruction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tch</cp:lastModifiedBy>
  <cp:revision>149</cp:revision>
  <dcterms:created xsi:type="dcterms:W3CDTF">2018-12-01T01:55:39Z</dcterms:created>
  <dcterms:modified xsi:type="dcterms:W3CDTF">2022-09-14T08:05:37Z</dcterms:modified>
</cp:coreProperties>
</file>