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309" r:id="rId3"/>
    <p:sldId id="320" r:id="rId4"/>
    <p:sldId id="351" r:id="rId5"/>
    <p:sldId id="352" r:id="rId6"/>
    <p:sldId id="353" r:id="rId7"/>
    <p:sldId id="322" r:id="rId8"/>
    <p:sldId id="323" r:id="rId9"/>
    <p:sldId id="330" r:id="rId10"/>
    <p:sldId id="332" r:id="rId11"/>
    <p:sldId id="333" r:id="rId12"/>
    <p:sldId id="335" r:id="rId13"/>
    <p:sldId id="336" r:id="rId14"/>
    <p:sldId id="337" r:id="rId15"/>
    <p:sldId id="339" r:id="rId16"/>
    <p:sldId id="340" r:id="rId17"/>
    <p:sldId id="314" r:id="rId18"/>
    <p:sldId id="312" r:id="rId19"/>
    <p:sldId id="341" r:id="rId20"/>
    <p:sldId id="342" r:id="rId21"/>
    <p:sldId id="344" r:id="rId22"/>
    <p:sldId id="345" r:id="rId23"/>
    <p:sldId id="346" r:id="rId24"/>
  </p:sldIdLst>
  <p:sldSz cx="9144000" cy="6858000" type="screen4x3"/>
  <p:notesSz cx="8988425" cy="12907963"/>
  <p:defaultTextStyle>
    <a:defPPr>
      <a:defRPr lang="zh-TW"/>
    </a:defPPr>
    <a:lvl1pPr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Courier New" panose="02070309020205020404" pitchFamily="49" charset="0"/>
        <a:ea typeface="新細明體" panose="02020500000000000000" pitchFamily="18" charset="-120"/>
        <a:cs typeface="+mn-cs"/>
      </a:defRPr>
    </a:lvl9pPr>
  </p:defaultTextStyle>
  <p:modifyVerifier cryptProviderType="rsaAES" cryptAlgorithmClass="hash" cryptAlgorithmType="typeAny" cryptAlgorithmSid="14" spinCount="100000" saltData="mBDvEBH4R3qq3oMEd16a9A==" hashData="47flgSkIVsws41IbohfVRWlhjRVV5CJFvF5G/wJI2Tj8mFWJmGvKmeDNPoG/pqF9Eanqg4oHUNlr2R5GDepgs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  <a:srgbClr val="00FF00"/>
    <a:srgbClr val="FFFFFF"/>
    <a:srgbClr val="0000CC"/>
    <a:srgbClr val="00CC00"/>
    <a:srgbClr val="6699FF"/>
    <a:srgbClr val="FF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7" autoAdjust="0"/>
    <p:restoredTop sz="94458" autoAdjust="0"/>
  </p:normalViewPr>
  <p:slideViewPr>
    <p:cSldViewPr>
      <p:cViewPr>
        <p:scale>
          <a:sx n="125" d="100"/>
          <a:sy n="125" d="100"/>
        </p:scale>
        <p:origin x="6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wmf"/><Relationship Id="rId11" Type="http://schemas.openxmlformats.org/officeDocument/2006/relationships/image" Target="../media/image12.emf"/><Relationship Id="rId5" Type="http://schemas.openxmlformats.org/officeDocument/2006/relationships/image" Target="../media/image6.wmf"/><Relationship Id="rId10" Type="http://schemas.openxmlformats.org/officeDocument/2006/relationships/image" Target="../media/image11.emf"/><Relationship Id="rId4" Type="http://schemas.openxmlformats.org/officeDocument/2006/relationships/image" Target="../media/image5.wmf"/><Relationship Id="rId9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t" anchorCtr="0" compatLnSpc="1">
            <a:prstTxWarp prst="textNoShape">
              <a:avLst/>
            </a:prstTxWarp>
          </a:bodyPr>
          <a:lstStyle>
            <a:lvl1pPr algn="l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094288" y="0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t" anchorCtr="0" compatLnSpc="1">
            <a:prstTxWarp prst="textNoShape">
              <a:avLst/>
            </a:prstTxWarp>
          </a:bodyPr>
          <a:lstStyle>
            <a:lvl1pPr algn="r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2260263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b" anchorCtr="0" compatLnSpc="1">
            <a:prstTxWarp prst="textNoShape">
              <a:avLst/>
            </a:prstTxWarp>
          </a:bodyPr>
          <a:lstStyle>
            <a:lvl1pPr algn="l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94288" y="12260263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b" anchorCtr="0" compatLnSpc="1">
            <a:prstTxWarp prst="textNoShape">
              <a:avLst/>
            </a:prstTxWarp>
          </a:bodyPr>
          <a:lstStyle>
            <a:lvl1pPr algn="r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D6EB0972-AAF6-4BDE-8D50-0D82FD675A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t" anchorCtr="0" compatLnSpc="1">
            <a:prstTxWarp prst="textNoShape">
              <a:avLst/>
            </a:prstTxWarp>
          </a:bodyPr>
          <a:lstStyle>
            <a:lvl1pPr algn="l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94288" y="0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t" anchorCtr="0" compatLnSpc="1">
            <a:prstTxWarp prst="textNoShape">
              <a:avLst/>
            </a:prstTxWarp>
          </a:bodyPr>
          <a:lstStyle>
            <a:lvl1pPr algn="r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968375"/>
            <a:ext cx="6453188" cy="4840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8563" y="6132513"/>
            <a:ext cx="6591300" cy="58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2260263"/>
            <a:ext cx="3894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b" anchorCtr="0" compatLnSpc="1">
            <a:prstTxWarp prst="textNoShape">
              <a:avLst/>
            </a:prstTxWarp>
          </a:bodyPr>
          <a:lstStyle>
            <a:lvl1pPr algn="l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94288" y="12260263"/>
            <a:ext cx="38941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9704" tIns="59851" rIns="119704" bIns="59851" numCol="1" anchor="b" anchorCtr="0" compatLnSpc="1">
            <a:prstTxWarp prst="textNoShape">
              <a:avLst/>
            </a:prstTxWarp>
          </a:bodyPr>
          <a:lstStyle>
            <a:lvl1pPr algn="r" defTabSz="1196975">
              <a:spcBef>
                <a:spcPct val="0"/>
              </a:spcBef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542640A2-63BA-469A-96BE-ADE86AD8DA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8D942A7-D0FF-486A-91F7-A51A67626D75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4E8C6E0-3D6C-4843-B65F-DC8F68FE5E25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DE03AC1E-955B-434B-AAC0-869A581DC19B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25ABD5F8-9C90-4B46-82AE-4163D1B40AFF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AD5DCE3-6817-491B-936F-FE1CD305A2DF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0F0A80A-2A62-4880-8E98-623DA029EB72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84D39968-0A96-4627-A65D-BB2D21A6BAA2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56E3734-8152-49D5-A9BF-798B7A110972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AA7604A-13A9-41ED-A73A-64D6D28568F4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8BAD7BA-EF7B-49F9-9B52-BE4D8D738A99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95733CB-45BD-49B3-8655-EB990FE5ACAC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E1BAECF-70C5-49BC-A1E2-A3A86F333711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607AA6F5-B11F-4650-AE82-8DA225BDEBCA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B34D73A-130F-4090-B372-129D9D1ABCC3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EE6FEE84-4B96-461F-9DB9-AFDFB7DC2B39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7AA6011A-BF2B-4E5C-89BC-6B762CA74B4A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5F48F42-7B6C-43FD-B5CA-939125687334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7488" y="1130300"/>
            <a:ext cx="6011862" cy="4508500"/>
          </a:xfrm>
          <a:ln w="12700" cap="flat">
            <a:solidFill>
              <a:schemeClr val="tx1"/>
            </a:solidFill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5388" y="6137275"/>
            <a:ext cx="6597650" cy="5432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103" tIns="61106" rIns="120103" bIns="61106"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CF69B116-1B6E-457B-A6BC-A49AB9981465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449E221-7F28-4E08-81BB-D5A141C60B1A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948318E-C28F-48DC-BD78-E51EB663C43D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9E7E54C0-6C83-4D5D-A273-91B90DFF7063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defTabSz="1196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defTabSz="1196975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07839C0E-D5B1-4D11-AD56-A6D6CD4F4966}" type="slidenum">
              <a:rPr lang="en-US" altLang="zh-TW" sz="1600">
                <a:solidFill>
                  <a:schemeClr val="tx1"/>
                </a:solidFill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TW" sz="1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89075" y="1131888"/>
            <a:ext cx="6008688" cy="4506912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8563" y="6134100"/>
            <a:ext cx="6594475" cy="5435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0640" tIns="61378" rIns="120640" bIns="61378"/>
          <a:lstStyle/>
          <a:p>
            <a:pPr marL="93663" indent="-93663" defTabSz="882650"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83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6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261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61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6821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72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07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98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57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0721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35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99"/>
            </a:gs>
            <a:gs pos="100000">
              <a:srgbClr val="27277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365" name="Rectangle 341"/>
          <p:cNvSpPr>
            <a:spLocks noChangeArrowheads="1"/>
          </p:cNvSpPr>
          <p:nvPr userDrawn="1"/>
        </p:nvSpPr>
        <p:spPr bwMode="hidden">
          <a:xfrm>
            <a:off x="0" y="6597650"/>
            <a:ext cx="9131300" cy="287338"/>
          </a:xfrm>
          <a:prstGeom prst="rect">
            <a:avLst/>
          </a:pr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368" name="Line 344"/>
          <p:cNvSpPr>
            <a:spLocks noChangeShapeType="1"/>
          </p:cNvSpPr>
          <p:nvPr userDrawn="1"/>
        </p:nvSpPr>
        <p:spPr bwMode="ltGray">
          <a:xfrm flipV="1">
            <a:off x="7507288" y="6202363"/>
            <a:ext cx="163512" cy="295275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69" name="Line 345"/>
          <p:cNvSpPr>
            <a:spLocks noChangeShapeType="1"/>
          </p:cNvSpPr>
          <p:nvPr userDrawn="1"/>
        </p:nvSpPr>
        <p:spPr bwMode="ltGray">
          <a:xfrm flipV="1">
            <a:off x="8413750" y="4632325"/>
            <a:ext cx="57150" cy="112713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70" name="Line 346"/>
          <p:cNvSpPr>
            <a:spLocks noChangeShapeType="1"/>
          </p:cNvSpPr>
          <p:nvPr userDrawn="1"/>
        </p:nvSpPr>
        <p:spPr bwMode="ltGray">
          <a:xfrm flipV="1">
            <a:off x="8509000" y="4437063"/>
            <a:ext cx="57150" cy="1127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67" name="Freeform 343"/>
          <p:cNvSpPr>
            <a:spLocks/>
          </p:cNvSpPr>
          <p:nvPr userDrawn="1"/>
        </p:nvSpPr>
        <p:spPr bwMode="ltGray">
          <a:xfrm>
            <a:off x="7467600" y="4498975"/>
            <a:ext cx="1641475" cy="2020888"/>
          </a:xfrm>
          <a:custGeom>
            <a:avLst/>
            <a:gdLst/>
            <a:ahLst/>
            <a:cxnLst>
              <a:cxn ang="0">
                <a:pos x="646" y="23"/>
              </a:cxn>
              <a:cxn ang="0">
                <a:pos x="765" y="92"/>
              </a:cxn>
              <a:cxn ang="0">
                <a:pos x="866" y="184"/>
              </a:cxn>
              <a:cxn ang="0">
                <a:pos x="944" y="294"/>
              </a:cxn>
              <a:cxn ang="0">
                <a:pos x="1000" y="417"/>
              </a:cxn>
              <a:cxn ang="0">
                <a:pos x="1030" y="550"/>
              </a:cxn>
              <a:cxn ang="0">
                <a:pos x="1030" y="688"/>
              </a:cxn>
              <a:cxn ang="0">
                <a:pos x="1000" y="821"/>
              </a:cxn>
              <a:cxn ang="0">
                <a:pos x="944" y="944"/>
              </a:cxn>
              <a:cxn ang="0">
                <a:pos x="866" y="1055"/>
              </a:cxn>
              <a:cxn ang="0">
                <a:pos x="765" y="1148"/>
              </a:cxn>
              <a:cxn ang="0">
                <a:pos x="646" y="1215"/>
              </a:cxn>
              <a:cxn ang="0">
                <a:pos x="517" y="1257"/>
              </a:cxn>
              <a:cxn ang="0">
                <a:pos x="382" y="1272"/>
              </a:cxn>
              <a:cxn ang="0">
                <a:pos x="246" y="1257"/>
              </a:cxn>
              <a:cxn ang="0">
                <a:pos x="118" y="1215"/>
              </a:cxn>
              <a:cxn ang="0">
                <a:pos x="0" y="1148"/>
              </a:cxn>
              <a:cxn ang="0">
                <a:pos x="89" y="1129"/>
              </a:cxn>
              <a:cxn ang="0">
                <a:pos x="201" y="1179"/>
              </a:cxn>
              <a:cxn ang="0">
                <a:pos x="320" y="1204"/>
              </a:cxn>
              <a:cxn ang="0">
                <a:pos x="443" y="1204"/>
              </a:cxn>
              <a:cxn ang="0">
                <a:pos x="563" y="1179"/>
              </a:cxn>
              <a:cxn ang="0">
                <a:pos x="675" y="1129"/>
              </a:cxn>
              <a:cxn ang="0">
                <a:pos x="775" y="1057"/>
              </a:cxn>
              <a:cxn ang="0">
                <a:pos x="857" y="965"/>
              </a:cxn>
              <a:cxn ang="0">
                <a:pos x="919" y="858"/>
              </a:cxn>
              <a:cxn ang="0">
                <a:pos x="956" y="742"/>
              </a:cxn>
              <a:cxn ang="0">
                <a:pos x="969" y="619"/>
              </a:cxn>
              <a:cxn ang="0">
                <a:pos x="956" y="496"/>
              </a:cxn>
              <a:cxn ang="0">
                <a:pos x="919" y="381"/>
              </a:cxn>
              <a:cxn ang="0">
                <a:pos x="857" y="273"/>
              </a:cxn>
              <a:cxn ang="0">
                <a:pos x="775" y="182"/>
              </a:cxn>
              <a:cxn ang="0">
                <a:pos x="675" y="110"/>
              </a:cxn>
              <a:cxn ang="0">
                <a:pos x="563" y="61"/>
              </a:cxn>
              <a:cxn ang="0">
                <a:pos x="582" y="0"/>
              </a:cxn>
            </a:cxnLst>
            <a:rect l="0" t="0" r="r" b="b"/>
            <a:pathLst>
              <a:path w="1034" h="1273">
                <a:moveTo>
                  <a:pt x="582" y="0"/>
                </a:moveTo>
                <a:lnTo>
                  <a:pt x="646" y="23"/>
                </a:lnTo>
                <a:lnTo>
                  <a:pt x="707" y="56"/>
                </a:lnTo>
                <a:lnTo>
                  <a:pt x="765" y="92"/>
                </a:lnTo>
                <a:lnTo>
                  <a:pt x="818" y="134"/>
                </a:lnTo>
                <a:lnTo>
                  <a:pt x="866" y="184"/>
                </a:lnTo>
                <a:lnTo>
                  <a:pt x="908" y="237"/>
                </a:lnTo>
                <a:lnTo>
                  <a:pt x="944" y="294"/>
                </a:lnTo>
                <a:lnTo>
                  <a:pt x="977" y="353"/>
                </a:lnTo>
                <a:lnTo>
                  <a:pt x="1000" y="417"/>
                </a:lnTo>
                <a:lnTo>
                  <a:pt x="1018" y="483"/>
                </a:lnTo>
                <a:lnTo>
                  <a:pt x="1030" y="550"/>
                </a:lnTo>
                <a:lnTo>
                  <a:pt x="1033" y="619"/>
                </a:lnTo>
                <a:lnTo>
                  <a:pt x="1030" y="688"/>
                </a:lnTo>
                <a:lnTo>
                  <a:pt x="1018" y="756"/>
                </a:lnTo>
                <a:lnTo>
                  <a:pt x="1000" y="821"/>
                </a:lnTo>
                <a:lnTo>
                  <a:pt x="977" y="884"/>
                </a:lnTo>
                <a:lnTo>
                  <a:pt x="944" y="944"/>
                </a:lnTo>
                <a:lnTo>
                  <a:pt x="908" y="1003"/>
                </a:lnTo>
                <a:lnTo>
                  <a:pt x="866" y="1055"/>
                </a:lnTo>
                <a:lnTo>
                  <a:pt x="818" y="1105"/>
                </a:lnTo>
                <a:lnTo>
                  <a:pt x="765" y="1148"/>
                </a:lnTo>
                <a:lnTo>
                  <a:pt x="707" y="1183"/>
                </a:lnTo>
                <a:lnTo>
                  <a:pt x="646" y="1215"/>
                </a:lnTo>
                <a:lnTo>
                  <a:pt x="582" y="1239"/>
                </a:lnTo>
                <a:lnTo>
                  <a:pt x="517" y="1257"/>
                </a:lnTo>
                <a:lnTo>
                  <a:pt x="450" y="1269"/>
                </a:lnTo>
                <a:lnTo>
                  <a:pt x="382" y="1272"/>
                </a:lnTo>
                <a:lnTo>
                  <a:pt x="313" y="1269"/>
                </a:lnTo>
                <a:lnTo>
                  <a:pt x="246" y="1257"/>
                </a:lnTo>
                <a:lnTo>
                  <a:pt x="180" y="1239"/>
                </a:lnTo>
                <a:lnTo>
                  <a:pt x="118" y="1215"/>
                </a:lnTo>
                <a:lnTo>
                  <a:pt x="57" y="1183"/>
                </a:lnTo>
                <a:lnTo>
                  <a:pt x="0" y="1148"/>
                </a:lnTo>
                <a:lnTo>
                  <a:pt x="36" y="1095"/>
                </a:lnTo>
                <a:lnTo>
                  <a:pt x="89" y="1129"/>
                </a:lnTo>
                <a:lnTo>
                  <a:pt x="144" y="1156"/>
                </a:lnTo>
                <a:lnTo>
                  <a:pt x="201" y="1179"/>
                </a:lnTo>
                <a:lnTo>
                  <a:pt x="261" y="1195"/>
                </a:lnTo>
                <a:lnTo>
                  <a:pt x="320" y="1204"/>
                </a:lnTo>
                <a:lnTo>
                  <a:pt x="382" y="1208"/>
                </a:lnTo>
                <a:lnTo>
                  <a:pt x="443" y="1204"/>
                </a:lnTo>
                <a:lnTo>
                  <a:pt x="504" y="1195"/>
                </a:lnTo>
                <a:lnTo>
                  <a:pt x="563" y="1179"/>
                </a:lnTo>
                <a:lnTo>
                  <a:pt x="621" y="1156"/>
                </a:lnTo>
                <a:lnTo>
                  <a:pt x="675" y="1129"/>
                </a:lnTo>
                <a:lnTo>
                  <a:pt x="727" y="1095"/>
                </a:lnTo>
                <a:lnTo>
                  <a:pt x="775" y="1057"/>
                </a:lnTo>
                <a:lnTo>
                  <a:pt x="818" y="1013"/>
                </a:lnTo>
                <a:lnTo>
                  <a:pt x="857" y="965"/>
                </a:lnTo>
                <a:lnTo>
                  <a:pt x="890" y="913"/>
                </a:lnTo>
                <a:lnTo>
                  <a:pt x="919" y="858"/>
                </a:lnTo>
                <a:lnTo>
                  <a:pt x="941" y="802"/>
                </a:lnTo>
                <a:lnTo>
                  <a:pt x="956" y="742"/>
                </a:lnTo>
                <a:lnTo>
                  <a:pt x="965" y="680"/>
                </a:lnTo>
                <a:lnTo>
                  <a:pt x="969" y="619"/>
                </a:lnTo>
                <a:lnTo>
                  <a:pt x="965" y="557"/>
                </a:lnTo>
                <a:lnTo>
                  <a:pt x="956" y="496"/>
                </a:lnTo>
                <a:lnTo>
                  <a:pt x="941" y="437"/>
                </a:lnTo>
                <a:lnTo>
                  <a:pt x="919" y="381"/>
                </a:lnTo>
                <a:lnTo>
                  <a:pt x="890" y="325"/>
                </a:lnTo>
                <a:lnTo>
                  <a:pt x="857" y="273"/>
                </a:lnTo>
                <a:lnTo>
                  <a:pt x="818" y="225"/>
                </a:lnTo>
                <a:lnTo>
                  <a:pt x="775" y="182"/>
                </a:lnTo>
                <a:lnTo>
                  <a:pt x="727" y="144"/>
                </a:lnTo>
                <a:lnTo>
                  <a:pt x="675" y="110"/>
                </a:lnTo>
                <a:lnTo>
                  <a:pt x="621" y="81"/>
                </a:lnTo>
                <a:lnTo>
                  <a:pt x="563" y="61"/>
                </a:lnTo>
                <a:lnTo>
                  <a:pt x="565" y="56"/>
                </a:lnTo>
                <a:lnTo>
                  <a:pt x="582" y="0"/>
                </a:lnTo>
              </a:path>
            </a:pathLst>
          </a:custGeom>
          <a:gradFill rotWithShape="1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71" name="Freeform 347"/>
          <p:cNvSpPr>
            <a:spLocks/>
          </p:cNvSpPr>
          <p:nvPr userDrawn="1"/>
        </p:nvSpPr>
        <p:spPr bwMode="ltGray">
          <a:xfrm>
            <a:off x="7688263" y="6526213"/>
            <a:ext cx="958850" cy="174625"/>
          </a:xfrm>
          <a:custGeom>
            <a:avLst/>
            <a:gdLst/>
            <a:ahLst/>
            <a:cxnLst>
              <a:cxn ang="0">
                <a:pos x="2" y="70"/>
              </a:cxn>
              <a:cxn ang="0">
                <a:pos x="14" y="57"/>
              </a:cxn>
              <a:cxn ang="0">
                <a:pos x="31" y="46"/>
              </a:cxn>
              <a:cxn ang="0">
                <a:pos x="63" y="30"/>
              </a:cxn>
              <a:cxn ang="0">
                <a:pos x="100" y="21"/>
              </a:cxn>
              <a:cxn ang="0">
                <a:pos x="134" y="13"/>
              </a:cxn>
              <a:cxn ang="0">
                <a:pos x="181" y="6"/>
              </a:cxn>
              <a:cxn ang="0">
                <a:pos x="225" y="2"/>
              </a:cxn>
              <a:cxn ang="0">
                <a:pos x="277" y="0"/>
              </a:cxn>
              <a:cxn ang="0">
                <a:pos x="340" y="0"/>
              </a:cxn>
              <a:cxn ang="0">
                <a:pos x="407" y="4"/>
              </a:cxn>
              <a:cxn ang="0">
                <a:pos x="453" y="10"/>
              </a:cxn>
              <a:cxn ang="0">
                <a:pos x="502" y="19"/>
              </a:cxn>
              <a:cxn ang="0">
                <a:pos x="549" y="33"/>
              </a:cxn>
              <a:cxn ang="0">
                <a:pos x="573" y="47"/>
              </a:cxn>
              <a:cxn ang="0">
                <a:pos x="588" y="58"/>
              </a:cxn>
              <a:cxn ang="0">
                <a:pos x="603" y="77"/>
              </a:cxn>
              <a:cxn ang="0">
                <a:pos x="578" y="87"/>
              </a:cxn>
              <a:cxn ang="0">
                <a:pos x="536" y="95"/>
              </a:cxn>
              <a:cxn ang="0">
                <a:pos x="485" y="101"/>
              </a:cxn>
              <a:cxn ang="0">
                <a:pos x="436" y="106"/>
              </a:cxn>
              <a:cxn ang="0">
                <a:pos x="377" y="108"/>
              </a:cxn>
              <a:cxn ang="0">
                <a:pos x="313" y="109"/>
              </a:cxn>
              <a:cxn ang="0">
                <a:pos x="252" y="109"/>
              </a:cxn>
              <a:cxn ang="0">
                <a:pos x="188" y="108"/>
              </a:cxn>
              <a:cxn ang="0">
                <a:pos x="117" y="102"/>
              </a:cxn>
              <a:cxn ang="0">
                <a:pos x="61" y="96"/>
              </a:cxn>
              <a:cxn ang="0">
                <a:pos x="14" y="86"/>
              </a:cxn>
              <a:cxn ang="0">
                <a:pos x="0" y="78"/>
              </a:cxn>
              <a:cxn ang="0">
                <a:pos x="2" y="70"/>
              </a:cxn>
            </a:cxnLst>
            <a:rect l="0" t="0" r="r" b="b"/>
            <a:pathLst>
              <a:path w="604" h="110">
                <a:moveTo>
                  <a:pt x="2" y="70"/>
                </a:moveTo>
                <a:lnTo>
                  <a:pt x="14" y="57"/>
                </a:lnTo>
                <a:lnTo>
                  <a:pt x="31" y="46"/>
                </a:lnTo>
                <a:lnTo>
                  <a:pt x="63" y="30"/>
                </a:lnTo>
                <a:lnTo>
                  <a:pt x="100" y="21"/>
                </a:lnTo>
                <a:lnTo>
                  <a:pt x="134" y="13"/>
                </a:lnTo>
                <a:lnTo>
                  <a:pt x="181" y="6"/>
                </a:lnTo>
                <a:lnTo>
                  <a:pt x="225" y="2"/>
                </a:lnTo>
                <a:lnTo>
                  <a:pt x="277" y="0"/>
                </a:lnTo>
                <a:lnTo>
                  <a:pt x="340" y="0"/>
                </a:lnTo>
                <a:lnTo>
                  <a:pt x="407" y="4"/>
                </a:lnTo>
                <a:lnTo>
                  <a:pt x="453" y="10"/>
                </a:lnTo>
                <a:lnTo>
                  <a:pt x="502" y="19"/>
                </a:lnTo>
                <a:lnTo>
                  <a:pt x="549" y="33"/>
                </a:lnTo>
                <a:lnTo>
                  <a:pt x="573" y="47"/>
                </a:lnTo>
                <a:lnTo>
                  <a:pt x="588" y="58"/>
                </a:lnTo>
                <a:lnTo>
                  <a:pt x="603" y="77"/>
                </a:lnTo>
                <a:lnTo>
                  <a:pt x="578" y="87"/>
                </a:lnTo>
                <a:lnTo>
                  <a:pt x="536" y="95"/>
                </a:lnTo>
                <a:lnTo>
                  <a:pt x="485" y="101"/>
                </a:lnTo>
                <a:lnTo>
                  <a:pt x="436" y="106"/>
                </a:lnTo>
                <a:lnTo>
                  <a:pt x="377" y="108"/>
                </a:lnTo>
                <a:lnTo>
                  <a:pt x="313" y="109"/>
                </a:lnTo>
                <a:lnTo>
                  <a:pt x="252" y="109"/>
                </a:lnTo>
                <a:lnTo>
                  <a:pt x="188" y="108"/>
                </a:lnTo>
                <a:lnTo>
                  <a:pt x="117" y="102"/>
                </a:lnTo>
                <a:lnTo>
                  <a:pt x="61" y="96"/>
                </a:lnTo>
                <a:lnTo>
                  <a:pt x="14" y="86"/>
                </a:lnTo>
                <a:lnTo>
                  <a:pt x="0" y="78"/>
                </a:lnTo>
                <a:lnTo>
                  <a:pt x="2" y="70"/>
                </a:lnTo>
              </a:path>
            </a:pathLst>
          </a:custGeom>
          <a:gradFill rotWithShape="0">
            <a:gsLst>
              <a:gs pos="0">
                <a:srgbClr val="333399"/>
              </a:gs>
              <a:gs pos="100000">
                <a:srgbClr val="000066"/>
              </a:gs>
            </a:gsLst>
            <a:lin ang="2700000" scaled="1"/>
          </a:gra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372" name="Oval 348"/>
          <p:cNvSpPr>
            <a:spLocks noChangeArrowheads="1"/>
          </p:cNvSpPr>
          <p:nvPr userDrawn="1"/>
        </p:nvSpPr>
        <p:spPr bwMode="grayWhite">
          <a:xfrm>
            <a:off x="7219950" y="4640263"/>
            <a:ext cx="1704975" cy="1703387"/>
          </a:xfrm>
          <a:prstGeom prst="ellipse">
            <a:avLst/>
          </a:prstGeom>
          <a:gradFill rotWithShape="0">
            <a:gsLst>
              <a:gs pos="0">
                <a:srgbClr val="333399"/>
              </a:gs>
              <a:gs pos="100000">
                <a:srgbClr val="000038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grpSp>
        <p:nvGrpSpPr>
          <p:cNvPr id="2059" name="Group 349"/>
          <p:cNvGrpSpPr>
            <a:grpSpLocks/>
          </p:cNvGrpSpPr>
          <p:nvPr userDrawn="1"/>
        </p:nvGrpSpPr>
        <p:grpSpPr bwMode="auto">
          <a:xfrm>
            <a:off x="7219950" y="4818063"/>
            <a:ext cx="1585913" cy="1265237"/>
            <a:chOff x="4458" y="2991"/>
            <a:chExt cx="999" cy="797"/>
          </a:xfrm>
        </p:grpSpPr>
        <p:sp>
          <p:nvSpPr>
            <p:cNvPr id="1374" name="Freeform 350"/>
            <p:cNvSpPr>
              <a:spLocks/>
            </p:cNvSpPr>
            <p:nvPr/>
          </p:nvSpPr>
          <p:spPr bwMode="grayWhite">
            <a:xfrm>
              <a:off x="4599" y="3283"/>
              <a:ext cx="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5" name="Freeform 351"/>
            <p:cNvSpPr>
              <a:spLocks/>
            </p:cNvSpPr>
            <p:nvPr/>
          </p:nvSpPr>
          <p:spPr bwMode="grayWhite">
            <a:xfrm>
              <a:off x="4616" y="3305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16" y="16"/>
                </a:cxn>
                <a:cxn ang="0">
                  <a:pos x="0" y="0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6" name="Freeform 352"/>
            <p:cNvSpPr>
              <a:spLocks/>
            </p:cNvSpPr>
            <p:nvPr/>
          </p:nvSpPr>
          <p:spPr bwMode="grayWhite">
            <a:xfrm>
              <a:off x="4674" y="3275"/>
              <a:ext cx="37" cy="35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2" y="0"/>
                </a:cxn>
                <a:cxn ang="0">
                  <a:pos x="14" y="9"/>
                </a:cxn>
                <a:cxn ang="0">
                  <a:pos x="9" y="9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8" y="34"/>
                </a:cxn>
                <a:cxn ang="0">
                  <a:pos x="29" y="34"/>
                </a:cxn>
                <a:cxn ang="0">
                  <a:pos x="36" y="25"/>
                </a:cxn>
                <a:cxn ang="0">
                  <a:pos x="36" y="0"/>
                </a:cxn>
              </a:cxnLst>
              <a:rect l="0" t="0" r="r" b="b"/>
              <a:pathLst>
                <a:path w="37" h="35">
                  <a:moveTo>
                    <a:pt x="36" y="0"/>
                  </a:moveTo>
                  <a:lnTo>
                    <a:pt x="22" y="0"/>
                  </a:lnTo>
                  <a:lnTo>
                    <a:pt x="14" y="9"/>
                  </a:lnTo>
                  <a:lnTo>
                    <a:pt x="9" y="9"/>
                  </a:lnTo>
                  <a:lnTo>
                    <a:pt x="5" y="13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8" y="34"/>
                  </a:lnTo>
                  <a:lnTo>
                    <a:pt x="29" y="34"/>
                  </a:lnTo>
                  <a:lnTo>
                    <a:pt x="36" y="25"/>
                  </a:lnTo>
                  <a:lnTo>
                    <a:pt x="36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7" name="Freeform 353"/>
            <p:cNvSpPr>
              <a:spLocks/>
            </p:cNvSpPr>
            <p:nvPr/>
          </p:nvSpPr>
          <p:spPr bwMode="grayWhite">
            <a:xfrm>
              <a:off x="4458" y="3303"/>
              <a:ext cx="324" cy="422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1" y="11"/>
                </a:cxn>
                <a:cxn ang="0">
                  <a:pos x="45" y="33"/>
                </a:cxn>
                <a:cxn ang="0">
                  <a:pos x="40" y="53"/>
                </a:cxn>
                <a:cxn ang="0">
                  <a:pos x="21" y="68"/>
                </a:cxn>
                <a:cxn ang="0">
                  <a:pos x="8" y="96"/>
                </a:cxn>
                <a:cxn ang="0">
                  <a:pos x="8" y="114"/>
                </a:cxn>
                <a:cxn ang="0">
                  <a:pos x="0" y="144"/>
                </a:cxn>
                <a:cxn ang="0">
                  <a:pos x="11" y="157"/>
                </a:cxn>
                <a:cxn ang="0">
                  <a:pos x="40" y="195"/>
                </a:cxn>
                <a:cxn ang="0">
                  <a:pos x="48" y="190"/>
                </a:cxn>
                <a:cxn ang="0">
                  <a:pos x="99" y="190"/>
                </a:cxn>
                <a:cxn ang="0">
                  <a:pos x="123" y="199"/>
                </a:cxn>
                <a:cxn ang="0">
                  <a:pos x="121" y="229"/>
                </a:cxn>
                <a:cxn ang="0">
                  <a:pos x="138" y="268"/>
                </a:cxn>
                <a:cxn ang="0">
                  <a:pos x="137" y="279"/>
                </a:cxn>
                <a:cxn ang="0">
                  <a:pos x="144" y="291"/>
                </a:cxn>
                <a:cxn ang="0">
                  <a:pos x="133" y="319"/>
                </a:cxn>
                <a:cxn ang="0">
                  <a:pos x="146" y="354"/>
                </a:cxn>
                <a:cxn ang="0">
                  <a:pos x="153" y="382"/>
                </a:cxn>
                <a:cxn ang="0">
                  <a:pos x="162" y="399"/>
                </a:cxn>
                <a:cxn ang="0">
                  <a:pos x="171" y="421"/>
                </a:cxn>
                <a:cxn ang="0">
                  <a:pos x="188" y="418"/>
                </a:cxn>
                <a:cxn ang="0">
                  <a:pos x="216" y="402"/>
                </a:cxn>
                <a:cxn ang="0">
                  <a:pos x="229" y="382"/>
                </a:cxn>
                <a:cxn ang="0">
                  <a:pos x="228" y="369"/>
                </a:cxn>
                <a:cxn ang="0">
                  <a:pos x="245" y="359"/>
                </a:cxn>
                <a:cxn ang="0">
                  <a:pos x="242" y="340"/>
                </a:cxn>
                <a:cxn ang="0">
                  <a:pos x="267" y="310"/>
                </a:cxn>
                <a:cxn ang="0">
                  <a:pos x="271" y="285"/>
                </a:cxn>
                <a:cxn ang="0">
                  <a:pos x="264" y="277"/>
                </a:cxn>
                <a:cxn ang="0">
                  <a:pos x="267" y="267"/>
                </a:cxn>
                <a:cxn ang="0">
                  <a:pos x="261" y="258"/>
                </a:cxn>
                <a:cxn ang="0">
                  <a:pos x="280" y="234"/>
                </a:cxn>
                <a:cxn ang="0">
                  <a:pos x="280" y="222"/>
                </a:cxn>
                <a:cxn ang="0">
                  <a:pos x="306" y="202"/>
                </a:cxn>
                <a:cxn ang="0">
                  <a:pos x="323" y="148"/>
                </a:cxn>
                <a:cxn ang="0">
                  <a:pos x="299" y="162"/>
                </a:cxn>
                <a:cxn ang="0">
                  <a:pos x="278" y="156"/>
                </a:cxn>
                <a:cxn ang="0">
                  <a:pos x="281" y="143"/>
                </a:cxn>
                <a:cxn ang="0">
                  <a:pos x="260" y="129"/>
                </a:cxn>
                <a:cxn ang="0">
                  <a:pos x="250" y="94"/>
                </a:cxn>
                <a:cxn ang="0">
                  <a:pos x="230" y="66"/>
                </a:cxn>
                <a:cxn ang="0">
                  <a:pos x="230" y="47"/>
                </a:cxn>
                <a:cxn ang="0">
                  <a:pos x="219" y="46"/>
                </a:cxn>
                <a:cxn ang="0">
                  <a:pos x="212" y="49"/>
                </a:cxn>
                <a:cxn ang="0">
                  <a:pos x="182" y="38"/>
                </a:cxn>
                <a:cxn ang="0">
                  <a:pos x="174" y="46"/>
                </a:cxn>
                <a:cxn ang="0">
                  <a:pos x="167" y="56"/>
                </a:cxn>
                <a:cxn ang="0">
                  <a:pos x="151" y="38"/>
                </a:cxn>
                <a:cxn ang="0">
                  <a:pos x="135" y="33"/>
                </a:cxn>
                <a:cxn ang="0">
                  <a:pos x="134" y="10"/>
                </a:cxn>
                <a:cxn ang="0">
                  <a:pos x="111" y="14"/>
                </a:cxn>
                <a:cxn ang="0">
                  <a:pos x="96" y="9"/>
                </a:cxn>
                <a:cxn ang="0">
                  <a:pos x="76" y="0"/>
                </a:cxn>
              </a:cxnLst>
              <a:rect l="0" t="0" r="r" b="b"/>
              <a:pathLst>
                <a:path w="324" h="422">
                  <a:moveTo>
                    <a:pt x="76" y="0"/>
                  </a:moveTo>
                  <a:lnTo>
                    <a:pt x="71" y="11"/>
                  </a:lnTo>
                  <a:lnTo>
                    <a:pt x="45" y="33"/>
                  </a:lnTo>
                  <a:lnTo>
                    <a:pt x="40" y="53"/>
                  </a:lnTo>
                  <a:lnTo>
                    <a:pt x="21" y="68"/>
                  </a:lnTo>
                  <a:lnTo>
                    <a:pt x="8" y="96"/>
                  </a:lnTo>
                  <a:lnTo>
                    <a:pt x="8" y="114"/>
                  </a:lnTo>
                  <a:lnTo>
                    <a:pt x="0" y="144"/>
                  </a:lnTo>
                  <a:lnTo>
                    <a:pt x="11" y="157"/>
                  </a:lnTo>
                  <a:lnTo>
                    <a:pt x="40" y="195"/>
                  </a:lnTo>
                  <a:lnTo>
                    <a:pt x="48" y="190"/>
                  </a:lnTo>
                  <a:lnTo>
                    <a:pt x="99" y="190"/>
                  </a:lnTo>
                  <a:lnTo>
                    <a:pt x="123" y="199"/>
                  </a:lnTo>
                  <a:lnTo>
                    <a:pt x="121" y="229"/>
                  </a:lnTo>
                  <a:lnTo>
                    <a:pt x="138" y="268"/>
                  </a:lnTo>
                  <a:lnTo>
                    <a:pt x="137" y="279"/>
                  </a:lnTo>
                  <a:lnTo>
                    <a:pt x="144" y="291"/>
                  </a:lnTo>
                  <a:lnTo>
                    <a:pt x="133" y="319"/>
                  </a:lnTo>
                  <a:lnTo>
                    <a:pt x="146" y="354"/>
                  </a:lnTo>
                  <a:lnTo>
                    <a:pt x="153" y="382"/>
                  </a:lnTo>
                  <a:lnTo>
                    <a:pt x="162" y="399"/>
                  </a:lnTo>
                  <a:lnTo>
                    <a:pt x="171" y="421"/>
                  </a:lnTo>
                  <a:lnTo>
                    <a:pt x="188" y="418"/>
                  </a:lnTo>
                  <a:lnTo>
                    <a:pt x="216" y="402"/>
                  </a:lnTo>
                  <a:lnTo>
                    <a:pt x="229" y="382"/>
                  </a:lnTo>
                  <a:lnTo>
                    <a:pt x="228" y="369"/>
                  </a:lnTo>
                  <a:lnTo>
                    <a:pt x="245" y="359"/>
                  </a:lnTo>
                  <a:lnTo>
                    <a:pt x="242" y="340"/>
                  </a:lnTo>
                  <a:lnTo>
                    <a:pt x="267" y="310"/>
                  </a:lnTo>
                  <a:lnTo>
                    <a:pt x="271" y="285"/>
                  </a:lnTo>
                  <a:lnTo>
                    <a:pt x="264" y="277"/>
                  </a:lnTo>
                  <a:lnTo>
                    <a:pt x="267" y="267"/>
                  </a:lnTo>
                  <a:lnTo>
                    <a:pt x="261" y="258"/>
                  </a:lnTo>
                  <a:lnTo>
                    <a:pt x="280" y="234"/>
                  </a:lnTo>
                  <a:lnTo>
                    <a:pt x="280" y="222"/>
                  </a:lnTo>
                  <a:lnTo>
                    <a:pt x="306" y="202"/>
                  </a:lnTo>
                  <a:lnTo>
                    <a:pt x="323" y="148"/>
                  </a:lnTo>
                  <a:lnTo>
                    <a:pt x="299" y="162"/>
                  </a:lnTo>
                  <a:lnTo>
                    <a:pt x="278" y="156"/>
                  </a:lnTo>
                  <a:lnTo>
                    <a:pt x="281" y="143"/>
                  </a:lnTo>
                  <a:lnTo>
                    <a:pt x="260" y="129"/>
                  </a:lnTo>
                  <a:lnTo>
                    <a:pt x="250" y="94"/>
                  </a:lnTo>
                  <a:lnTo>
                    <a:pt x="230" y="66"/>
                  </a:lnTo>
                  <a:lnTo>
                    <a:pt x="230" y="47"/>
                  </a:lnTo>
                  <a:lnTo>
                    <a:pt x="219" y="46"/>
                  </a:lnTo>
                  <a:lnTo>
                    <a:pt x="212" y="49"/>
                  </a:lnTo>
                  <a:lnTo>
                    <a:pt x="182" y="38"/>
                  </a:lnTo>
                  <a:lnTo>
                    <a:pt x="174" y="46"/>
                  </a:lnTo>
                  <a:lnTo>
                    <a:pt x="167" y="56"/>
                  </a:lnTo>
                  <a:lnTo>
                    <a:pt x="151" y="38"/>
                  </a:lnTo>
                  <a:lnTo>
                    <a:pt x="135" y="33"/>
                  </a:lnTo>
                  <a:lnTo>
                    <a:pt x="134" y="10"/>
                  </a:lnTo>
                  <a:lnTo>
                    <a:pt x="111" y="14"/>
                  </a:lnTo>
                  <a:lnTo>
                    <a:pt x="96" y="9"/>
                  </a:lnTo>
                  <a:lnTo>
                    <a:pt x="76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8" name="Freeform 354"/>
            <p:cNvSpPr>
              <a:spLocks/>
            </p:cNvSpPr>
            <p:nvPr/>
          </p:nvSpPr>
          <p:spPr bwMode="grayWhite">
            <a:xfrm>
              <a:off x="5205" y="3408"/>
              <a:ext cx="17" cy="2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9" y="5"/>
                </a:cxn>
                <a:cxn ang="0">
                  <a:pos x="7" y="10"/>
                </a:cxn>
                <a:cxn ang="0">
                  <a:pos x="7" y="14"/>
                </a:cxn>
                <a:cxn ang="0">
                  <a:pos x="16" y="17"/>
                </a:cxn>
                <a:cxn ang="0">
                  <a:pos x="16" y="20"/>
                </a:cxn>
                <a:cxn ang="0">
                  <a:pos x="9" y="17"/>
                </a:cxn>
                <a:cxn ang="0">
                  <a:pos x="3" y="20"/>
                </a:cxn>
                <a:cxn ang="0">
                  <a:pos x="0" y="17"/>
                </a:cxn>
                <a:cxn ang="0">
                  <a:pos x="3" y="14"/>
                </a:cxn>
                <a:cxn ang="0">
                  <a:pos x="0" y="10"/>
                </a:cxn>
                <a:cxn ang="0">
                  <a:pos x="3" y="2"/>
                </a:cxn>
                <a:cxn ang="0">
                  <a:pos x="7" y="0"/>
                </a:cxn>
              </a:cxnLst>
              <a:rect l="0" t="0" r="r" b="b"/>
              <a:pathLst>
                <a:path w="17" h="21">
                  <a:moveTo>
                    <a:pt x="7" y="0"/>
                  </a:moveTo>
                  <a:lnTo>
                    <a:pt x="9" y="5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6" y="17"/>
                  </a:lnTo>
                  <a:lnTo>
                    <a:pt x="16" y="20"/>
                  </a:lnTo>
                  <a:lnTo>
                    <a:pt x="9" y="17"/>
                  </a:lnTo>
                  <a:lnTo>
                    <a:pt x="3" y="20"/>
                  </a:lnTo>
                  <a:lnTo>
                    <a:pt x="0" y="17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3" y="2"/>
                  </a:lnTo>
                  <a:lnTo>
                    <a:pt x="7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79" name="Freeform 355"/>
            <p:cNvSpPr>
              <a:spLocks/>
            </p:cNvSpPr>
            <p:nvPr/>
          </p:nvSpPr>
          <p:spPr bwMode="grayWhite">
            <a:xfrm>
              <a:off x="5144" y="3496"/>
              <a:ext cx="49" cy="7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7" y="34"/>
                </a:cxn>
                <a:cxn ang="0">
                  <a:pos x="37" y="0"/>
                </a:cxn>
                <a:cxn ang="0">
                  <a:pos x="48" y="20"/>
                </a:cxn>
                <a:cxn ang="0">
                  <a:pos x="39" y="69"/>
                </a:cxn>
                <a:cxn ang="0">
                  <a:pos x="3" y="57"/>
                </a:cxn>
                <a:cxn ang="0">
                  <a:pos x="0" y="34"/>
                </a:cxn>
              </a:cxnLst>
              <a:rect l="0" t="0" r="r" b="b"/>
              <a:pathLst>
                <a:path w="49" h="70">
                  <a:moveTo>
                    <a:pt x="0" y="34"/>
                  </a:moveTo>
                  <a:lnTo>
                    <a:pt x="17" y="34"/>
                  </a:lnTo>
                  <a:lnTo>
                    <a:pt x="37" y="0"/>
                  </a:lnTo>
                  <a:lnTo>
                    <a:pt x="48" y="20"/>
                  </a:lnTo>
                  <a:lnTo>
                    <a:pt x="39" y="69"/>
                  </a:lnTo>
                  <a:lnTo>
                    <a:pt x="3" y="57"/>
                  </a:lnTo>
                  <a:lnTo>
                    <a:pt x="0" y="34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0" name="Freeform 356"/>
            <p:cNvSpPr>
              <a:spLocks/>
            </p:cNvSpPr>
            <p:nvPr/>
          </p:nvSpPr>
          <p:spPr bwMode="grayWhite">
            <a:xfrm>
              <a:off x="5241" y="3523"/>
              <a:ext cx="84" cy="67"/>
            </a:xfrm>
            <a:custGeom>
              <a:avLst/>
              <a:gdLst/>
              <a:ahLst/>
              <a:cxnLst>
                <a:cxn ang="0">
                  <a:pos x="5" y="15"/>
                </a:cxn>
                <a:cxn ang="0">
                  <a:pos x="0" y="0"/>
                </a:cxn>
                <a:cxn ang="0">
                  <a:pos x="27" y="6"/>
                </a:cxn>
                <a:cxn ang="0">
                  <a:pos x="67" y="22"/>
                </a:cxn>
                <a:cxn ang="0">
                  <a:pos x="67" y="34"/>
                </a:cxn>
                <a:cxn ang="0">
                  <a:pos x="83" y="66"/>
                </a:cxn>
                <a:cxn ang="0">
                  <a:pos x="52" y="36"/>
                </a:cxn>
                <a:cxn ang="0">
                  <a:pos x="31" y="38"/>
                </a:cxn>
                <a:cxn ang="0">
                  <a:pos x="5" y="15"/>
                </a:cxn>
              </a:cxnLst>
              <a:rect l="0" t="0" r="r" b="b"/>
              <a:pathLst>
                <a:path w="84" h="67">
                  <a:moveTo>
                    <a:pt x="5" y="15"/>
                  </a:moveTo>
                  <a:lnTo>
                    <a:pt x="0" y="0"/>
                  </a:lnTo>
                  <a:lnTo>
                    <a:pt x="27" y="6"/>
                  </a:lnTo>
                  <a:lnTo>
                    <a:pt x="67" y="22"/>
                  </a:lnTo>
                  <a:lnTo>
                    <a:pt x="67" y="34"/>
                  </a:lnTo>
                  <a:lnTo>
                    <a:pt x="83" y="66"/>
                  </a:lnTo>
                  <a:lnTo>
                    <a:pt x="52" y="36"/>
                  </a:lnTo>
                  <a:lnTo>
                    <a:pt x="31" y="38"/>
                  </a:lnTo>
                  <a:lnTo>
                    <a:pt x="5" y="15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1" name="Freeform 357"/>
            <p:cNvSpPr>
              <a:spLocks/>
            </p:cNvSpPr>
            <p:nvPr/>
          </p:nvSpPr>
          <p:spPr bwMode="grayWhite">
            <a:xfrm>
              <a:off x="5400" y="3660"/>
              <a:ext cx="57" cy="73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56" y="21"/>
                </a:cxn>
                <a:cxn ang="0">
                  <a:pos x="11" y="72"/>
                </a:cxn>
                <a:cxn ang="0">
                  <a:pos x="0" y="60"/>
                </a:cxn>
                <a:cxn ang="0">
                  <a:pos x="32" y="28"/>
                </a:cxn>
                <a:cxn ang="0">
                  <a:pos x="34" y="0"/>
                </a:cxn>
              </a:cxnLst>
              <a:rect l="0" t="0" r="r" b="b"/>
              <a:pathLst>
                <a:path w="57" h="73">
                  <a:moveTo>
                    <a:pt x="34" y="0"/>
                  </a:moveTo>
                  <a:lnTo>
                    <a:pt x="56" y="21"/>
                  </a:lnTo>
                  <a:lnTo>
                    <a:pt x="11" y="72"/>
                  </a:lnTo>
                  <a:lnTo>
                    <a:pt x="0" y="60"/>
                  </a:lnTo>
                  <a:lnTo>
                    <a:pt x="32" y="28"/>
                  </a:lnTo>
                  <a:lnTo>
                    <a:pt x="34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2" name="Freeform 358"/>
            <p:cNvSpPr>
              <a:spLocks/>
            </p:cNvSpPr>
            <p:nvPr/>
          </p:nvSpPr>
          <p:spPr bwMode="grayWhite">
            <a:xfrm>
              <a:off x="4558" y="3167"/>
              <a:ext cx="29" cy="48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20" y="31"/>
                </a:cxn>
                <a:cxn ang="0">
                  <a:pos x="20" y="10"/>
                </a:cxn>
                <a:cxn ang="0">
                  <a:pos x="24" y="5"/>
                </a:cxn>
                <a:cxn ang="0">
                  <a:pos x="17" y="5"/>
                </a:cxn>
                <a:cxn ang="0">
                  <a:pos x="21" y="0"/>
                </a:cxn>
                <a:cxn ang="0">
                  <a:pos x="16" y="0"/>
                </a:cxn>
                <a:cxn ang="0">
                  <a:pos x="10" y="6"/>
                </a:cxn>
                <a:cxn ang="0">
                  <a:pos x="10" y="19"/>
                </a:cxn>
                <a:cxn ang="0">
                  <a:pos x="13" y="22"/>
                </a:cxn>
                <a:cxn ang="0">
                  <a:pos x="13" y="28"/>
                </a:cxn>
                <a:cxn ang="0">
                  <a:pos x="11" y="28"/>
                </a:cxn>
                <a:cxn ang="0">
                  <a:pos x="6" y="33"/>
                </a:cxn>
                <a:cxn ang="0">
                  <a:pos x="6" y="38"/>
                </a:cxn>
                <a:cxn ang="0">
                  <a:pos x="0" y="47"/>
                </a:cxn>
                <a:cxn ang="0">
                  <a:pos x="21" y="47"/>
                </a:cxn>
                <a:cxn ang="0">
                  <a:pos x="28" y="36"/>
                </a:cxn>
              </a:cxnLst>
              <a:rect l="0" t="0" r="r" b="b"/>
              <a:pathLst>
                <a:path w="29" h="48">
                  <a:moveTo>
                    <a:pt x="28" y="36"/>
                  </a:moveTo>
                  <a:lnTo>
                    <a:pt x="20" y="31"/>
                  </a:lnTo>
                  <a:lnTo>
                    <a:pt x="20" y="10"/>
                  </a:lnTo>
                  <a:lnTo>
                    <a:pt x="24" y="5"/>
                  </a:lnTo>
                  <a:lnTo>
                    <a:pt x="17" y="5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6"/>
                  </a:lnTo>
                  <a:lnTo>
                    <a:pt x="10" y="19"/>
                  </a:lnTo>
                  <a:lnTo>
                    <a:pt x="13" y="22"/>
                  </a:lnTo>
                  <a:lnTo>
                    <a:pt x="13" y="28"/>
                  </a:lnTo>
                  <a:lnTo>
                    <a:pt x="11" y="28"/>
                  </a:lnTo>
                  <a:lnTo>
                    <a:pt x="6" y="33"/>
                  </a:lnTo>
                  <a:lnTo>
                    <a:pt x="6" y="38"/>
                  </a:lnTo>
                  <a:lnTo>
                    <a:pt x="0" y="47"/>
                  </a:lnTo>
                  <a:lnTo>
                    <a:pt x="21" y="47"/>
                  </a:lnTo>
                  <a:lnTo>
                    <a:pt x="28" y="3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3" name="Freeform 359"/>
            <p:cNvSpPr>
              <a:spLocks/>
            </p:cNvSpPr>
            <p:nvPr/>
          </p:nvSpPr>
          <p:spPr bwMode="grayWhite">
            <a:xfrm>
              <a:off x="4549" y="3183"/>
              <a:ext cx="17" cy="17"/>
            </a:xfrm>
            <a:custGeom>
              <a:avLst/>
              <a:gdLst/>
              <a:ahLst/>
              <a:cxnLst>
                <a:cxn ang="0">
                  <a:pos x="13" y="5"/>
                </a:cxn>
                <a:cxn ang="0">
                  <a:pos x="16" y="5"/>
                </a:cxn>
                <a:cxn ang="0">
                  <a:pos x="16" y="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0" y="16"/>
                </a:cxn>
                <a:cxn ang="0">
                  <a:pos x="9" y="16"/>
                </a:cxn>
                <a:cxn ang="0">
                  <a:pos x="13" y="11"/>
                </a:cxn>
                <a:cxn ang="0">
                  <a:pos x="13" y="5"/>
                </a:cxn>
              </a:cxnLst>
              <a:rect l="0" t="0" r="r" b="b"/>
              <a:pathLst>
                <a:path w="17" h="17">
                  <a:moveTo>
                    <a:pt x="13" y="5"/>
                  </a:moveTo>
                  <a:lnTo>
                    <a:pt x="16" y="5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9" y="16"/>
                  </a:lnTo>
                  <a:lnTo>
                    <a:pt x="13" y="11"/>
                  </a:lnTo>
                  <a:lnTo>
                    <a:pt x="13" y="5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4" name="Freeform 360"/>
            <p:cNvSpPr>
              <a:spLocks/>
            </p:cNvSpPr>
            <p:nvPr/>
          </p:nvSpPr>
          <p:spPr bwMode="grayWhite">
            <a:xfrm>
              <a:off x="4527" y="3155"/>
              <a:ext cx="184" cy="155"/>
            </a:xfrm>
            <a:custGeom>
              <a:avLst/>
              <a:gdLst/>
              <a:ahLst/>
              <a:cxnLst>
                <a:cxn ang="0">
                  <a:pos x="120" y="10"/>
                </a:cxn>
                <a:cxn ang="0">
                  <a:pos x="144" y="14"/>
                </a:cxn>
                <a:cxn ang="0">
                  <a:pos x="129" y="20"/>
                </a:cxn>
                <a:cxn ang="0">
                  <a:pos x="123" y="29"/>
                </a:cxn>
                <a:cxn ang="0">
                  <a:pos x="114" y="50"/>
                </a:cxn>
                <a:cxn ang="0">
                  <a:pos x="100" y="51"/>
                </a:cxn>
                <a:cxn ang="0">
                  <a:pos x="88" y="49"/>
                </a:cxn>
                <a:cxn ang="0">
                  <a:pos x="94" y="39"/>
                </a:cxn>
                <a:cxn ang="0">
                  <a:pos x="88" y="26"/>
                </a:cxn>
                <a:cxn ang="0">
                  <a:pos x="81" y="49"/>
                </a:cxn>
                <a:cxn ang="0">
                  <a:pos x="62" y="60"/>
                </a:cxn>
                <a:cxn ang="0">
                  <a:pos x="52" y="67"/>
                </a:cxn>
                <a:cxn ang="0">
                  <a:pos x="38" y="77"/>
                </a:cxn>
                <a:cxn ang="0">
                  <a:pos x="30" y="102"/>
                </a:cxn>
                <a:cxn ang="0">
                  <a:pos x="5" y="93"/>
                </a:cxn>
                <a:cxn ang="0">
                  <a:pos x="0" y="111"/>
                </a:cxn>
                <a:cxn ang="0">
                  <a:pos x="10" y="138"/>
                </a:cxn>
                <a:cxn ang="0">
                  <a:pos x="50" y="109"/>
                </a:cxn>
                <a:cxn ang="0">
                  <a:pos x="75" y="103"/>
                </a:cxn>
                <a:cxn ang="0">
                  <a:pos x="79" y="115"/>
                </a:cxn>
                <a:cxn ang="0">
                  <a:pos x="99" y="143"/>
                </a:cxn>
                <a:cxn ang="0">
                  <a:pos x="101" y="135"/>
                </a:cxn>
                <a:cxn ang="0">
                  <a:pos x="107" y="135"/>
                </a:cxn>
                <a:cxn ang="0">
                  <a:pos x="88" y="108"/>
                </a:cxn>
                <a:cxn ang="0">
                  <a:pos x="94" y="99"/>
                </a:cxn>
                <a:cxn ang="0">
                  <a:pos x="114" y="127"/>
                </a:cxn>
                <a:cxn ang="0">
                  <a:pos x="123" y="144"/>
                </a:cxn>
                <a:cxn ang="0">
                  <a:pos x="127" y="154"/>
                </a:cxn>
                <a:cxn ang="0">
                  <a:pos x="131" y="136"/>
                </a:cxn>
                <a:cxn ang="0">
                  <a:pos x="144" y="130"/>
                </a:cxn>
                <a:cxn ang="0">
                  <a:pos x="153" y="126"/>
                </a:cxn>
                <a:cxn ang="0">
                  <a:pos x="150" y="113"/>
                </a:cxn>
                <a:cxn ang="0">
                  <a:pos x="157" y="90"/>
                </a:cxn>
                <a:cxn ang="0">
                  <a:pos x="166" y="93"/>
                </a:cxn>
                <a:cxn ang="0">
                  <a:pos x="169" y="103"/>
                </a:cxn>
                <a:cxn ang="0">
                  <a:pos x="177" y="98"/>
                </a:cxn>
                <a:cxn ang="0">
                  <a:pos x="175" y="95"/>
                </a:cxn>
                <a:cxn ang="0">
                  <a:pos x="180" y="81"/>
                </a:cxn>
                <a:cxn ang="0">
                  <a:pos x="183" y="98"/>
                </a:cxn>
                <a:cxn ang="0">
                  <a:pos x="120" y="0"/>
                </a:cxn>
              </a:cxnLst>
              <a:rect l="0" t="0" r="r" b="b"/>
              <a:pathLst>
                <a:path w="184" h="155">
                  <a:moveTo>
                    <a:pt x="120" y="0"/>
                  </a:moveTo>
                  <a:lnTo>
                    <a:pt x="120" y="10"/>
                  </a:lnTo>
                  <a:lnTo>
                    <a:pt x="124" y="14"/>
                  </a:lnTo>
                  <a:lnTo>
                    <a:pt x="144" y="14"/>
                  </a:lnTo>
                  <a:lnTo>
                    <a:pt x="144" y="20"/>
                  </a:lnTo>
                  <a:lnTo>
                    <a:pt x="129" y="20"/>
                  </a:lnTo>
                  <a:lnTo>
                    <a:pt x="129" y="37"/>
                  </a:lnTo>
                  <a:lnTo>
                    <a:pt x="123" y="29"/>
                  </a:lnTo>
                  <a:lnTo>
                    <a:pt x="123" y="40"/>
                  </a:lnTo>
                  <a:lnTo>
                    <a:pt x="114" y="50"/>
                  </a:lnTo>
                  <a:lnTo>
                    <a:pt x="109" y="44"/>
                  </a:lnTo>
                  <a:lnTo>
                    <a:pt x="100" y="51"/>
                  </a:lnTo>
                  <a:lnTo>
                    <a:pt x="99" y="49"/>
                  </a:lnTo>
                  <a:lnTo>
                    <a:pt x="88" y="49"/>
                  </a:lnTo>
                  <a:lnTo>
                    <a:pt x="94" y="42"/>
                  </a:lnTo>
                  <a:lnTo>
                    <a:pt x="94" y="39"/>
                  </a:lnTo>
                  <a:lnTo>
                    <a:pt x="88" y="34"/>
                  </a:lnTo>
                  <a:lnTo>
                    <a:pt x="88" y="26"/>
                  </a:lnTo>
                  <a:lnTo>
                    <a:pt x="81" y="34"/>
                  </a:lnTo>
                  <a:lnTo>
                    <a:pt x="81" y="49"/>
                  </a:lnTo>
                  <a:lnTo>
                    <a:pt x="73" y="49"/>
                  </a:lnTo>
                  <a:lnTo>
                    <a:pt x="62" y="60"/>
                  </a:lnTo>
                  <a:lnTo>
                    <a:pt x="58" y="60"/>
                  </a:lnTo>
                  <a:lnTo>
                    <a:pt x="52" y="67"/>
                  </a:lnTo>
                  <a:lnTo>
                    <a:pt x="30" y="67"/>
                  </a:lnTo>
                  <a:lnTo>
                    <a:pt x="38" y="77"/>
                  </a:lnTo>
                  <a:lnTo>
                    <a:pt x="38" y="93"/>
                  </a:lnTo>
                  <a:lnTo>
                    <a:pt x="30" y="102"/>
                  </a:lnTo>
                  <a:lnTo>
                    <a:pt x="22" y="93"/>
                  </a:lnTo>
                  <a:lnTo>
                    <a:pt x="5" y="93"/>
                  </a:lnTo>
                  <a:lnTo>
                    <a:pt x="5" y="104"/>
                  </a:lnTo>
                  <a:lnTo>
                    <a:pt x="0" y="111"/>
                  </a:lnTo>
                  <a:lnTo>
                    <a:pt x="0" y="126"/>
                  </a:lnTo>
                  <a:lnTo>
                    <a:pt x="10" y="138"/>
                  </a:lnTo>
                  <a:lnTo>
                    <a:pt x="26" y="138"/>
                  </a:lnTo>
                  <a:lnTo>
                    <a:pt x="50" y="109"/>
                  </a:lnTo>
                  <a:lnTo>
                    <a:pt x="72" y="109"/>
                  </a:lnTo>
                  <a:lnTo>
                    <a:pt x="75" y="103"/>
                  </a:lnTo>
                  <a:lnTo>
                    <a:pt x="80" y="109"/>
                  </a:lnTo>
                  <a:lnTo>
                    <a:pt x="79" y="115"/>
                  </a:lnTo>
                  <a:lnTo>
                    <a:pt x="99" y="135"/>
                  </a:lnTo>
                  <a:lnTo>
                    <a:pt x="99" y="143"/>
                  </a:lnTo>
                  <a:lnTo>
                    <a:pt x="104" y="140"/>
                  </a:lnTo>
                  <a:lnTo>
                    <a:pt x="101" y="135"/>
                  </a:lnTo>
                  <a:lnTo>
                    <a:pt x="104" y="132"/>
                  </a:lnTo>
                  <a:lnTo>
                    <a:pt x="107" y="135"/>
                  </a:lnTo>
                  <a:lnTo>
                    <a:pt x="109" y="134"/>
                  </a:lnTo>
                  <a:lnTo>
                    <a:pt x="88" y="108"/>
                  </a:lnTo>
                  <a:lnTo>
                    <a:pt x="88" y="99"/>
                  </a:lnTo>
                  <a:lnTo>
                    <a:pt x="94" y="99"/>
                  </a:lnTo>
                  <a:lnTo>
                    <a:pt x="94" y="104"/>
                  </a:lnTo>
                  <a:lnTo>
                    <a:pt x="114" y="127"/>
                  </a:lnTo>
                  <a:lnTo>
                    <a:pt x="114" y="134"/>
                  </a:lnTo>
                  <a:lnTo>
                    <a:pt x="123" y="144"/>
                  </a:lnTo>
                  <a:lnTo>
                    <a:pt x="121" y="146"/>
                  </a:lnTo>
                  <a:lnTo>
                    <a:pt x="127" y="154"/>
                  </a:lnTo>
                  <a:lnTo>
                    <a:pt x="137" y="143"/>
                  </a:lnTo>
                  <a:lnTo>
                    <a:pt x="131" y="136"/>
                  </a:lnTo>
                  <a:lnTo>
                    <a:pt x="137" y="130"/>
                  </a:lnTo>
                  <a:lnTo>
                    <a:pt x="144" y="130"/>
                  </a:lnTo>
                  <a:lnTo>
                    <a:pt x="148" y="126"/>
                  </a:lnTo>
                  <a:lnTo>
                    <a:pt x="153" y="126"/>
                  </a:lnTo>
                  <a:lnTo>
                    <a:pt x="147" y="117"/>
                  </a:lnTo>
                  <a:lnTo>
                    <a:pt x="150" y="113"/>
                  </a:lnTo>
                  <a:lnTo>
                    <a:pt x="150" y="98"/>
                  </a:lnTo>
                  <a:lnTo>
                    <a:pt x="157" y="90"/>
                  </a:lnTo>
                  <a:lnTo>
                    <a:pt x="160" y="93"/>
                  </a:lnTo>
                  <a:lnTo>
                    <a:pt x="166" y="93"/>
                  </a:lnTo>
                  <a:lnTo>
                    <a:pt x="163" y="97"/>
                  </a:lnTo>
                  <a:lnTo>
                    <a:pt x="169" y="103"/>
                  </a:lnTo>
                  <a:lnTo>
                    <a:pt x="172" y="98"/>
                  </a:lnTo>
                  <a:lnTo>
                    <a:pt x="177" y="98"/>
                  </a:lnTo>
                  <a:lnTo>
                    <a:pt x="177" y="95"/>
                  </a:lnTo>
                  <a:lnTo>
                    <a:pt x="175" y="95"/>
                  </a:lnTo>
                  <a:lnTo>
                    <a:pt x="171" y="93"/>
                  </a:lnTo>
                  <a:lnTo>
                    <a:pt x="180" y="81"/>
                  </a:lnTo>
                  <a:lnTo>
                    <a:pt x="180" y="98"/>
                  </a:lnTo>
                  <a:lnTo>
                    <a:pt x="183" y="98"/>
                  </a:lnTo>
                  <a:lnTo>
                    <a:pt x="183" y="0"/>
                  </a:lnTo>
                  <a:lnTo>
                    <a:pt x="12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5" name="Freeform 361"/>
            <p:cNvSpPr>
              <a:spLocks/>
            </p:cNvSpPr>
            <p:nvPr/>
          </p:nvSpPr>
          <p:spPr bwMode="grayWhite">
            <a:xfrm>
              <a:off x="4605" y="2991"/>
              <a:ext cx="782" cy="553"/>
            </a:xfrm>
            <a:custGeom>
              <a:avLst/>
              <a:gdLst/>
              <a:ahLst/>
              <a:cxnLst>
                <a:cxn ang="0">
                  <a:pos x="22" y="145"/>
                </a:cxn>
                <a:cxn ang="0">
                  <a:pos x="71" y="96"/>
                </a:cxn>
                <a:cxn ang="0">
                  <a:pos x="101" y="130"/>
                </a:cxn>
                <a:cxn ang="0">
                  <a:pos x="84" y="128"/>
                </a:cxn>
                <a:cxn ang="0">
                  <a:pos x="155" y="123"/>
                </a:cxn>
                <a:cxn ang="0">
                  <a:pos x="172" y="79"/>
                </a:cxn>
                <a:cxn ang="0">
                  <a:pos x="172" y="89"/>
                </a:cxn>
                <a:cxn ang="0">
                  <a:pos x="160" y="123"/>
                </a:cxn>
                <a:cxn ang="0">
                  <a:pos x="216" y="95"/>
                </a:cxn>
                <a:cxn ang="0">
                  <a:pos x="330" y="16"/>
                </a:cxn>
                <a:cxn ang="0">
                  <a:pos x="412" y="20"/>
                </a:cxn>
                <a:cxn ang="0">
                  <a:pos x="503" y="10"/>
                </a:cxn>
                <a:cxn ang="0">
                  <a:pos x="602" y="51"/>
                </a:cxn>
                <a:cxn ang="0">
                  <a:pos x="718" y="65"/>
                </a:cxn>
                <a:cxn ang="0">
                  <a:pos x="775" y="112"/>
                </a:cxn>
                <a:cxn ang="0">
                  <a:pos x="731" y="148"/>
                </a:cxn>
                <a:cxn ang="0">
                  <a:pos x="707" y="194"/>
                </a:cxn>
                <a:cxn ang="0">
                  <a:pos x="678" y="196"/>
                </a:cxn>
                <a:cxn ang="0">
                  <a:pos x="687" y="132"/>
                </a:cxn>
                <a:cxn ang="0">
                  <a:pos x="650" y="166"/>
                </a:cxn>
                <a:cxn ang="0">
                  <a:pos x="623" y="196"/>
                </a:cxn>
                <a:cxn ang="0">
                  <a:pos x="632" y="228"/>
                </a:cxn>
                <a:cxn ang="0">
                  <a:pos x="600" y="276"/>
                </a:cxn>
                <a:cxn ang="0">
                  <a:pos x="605" y="315"/>
                </a:cxn>
                <a:cxn ang="0">
                  <a:pos x="602" y="296"/>
                </a:cxn>
                <a:cxn ang="0">
                  <a:pos x="572" y="299"/>
                </a:cxn>
                <a:cxn ang="0">
                  <a:pos x="594" y="356"/>
                </a:cxn>
                <a:cxn ang="0">
                  <a:pos x="539" y="423"/>
                </a:cxn>
                <a:cxn ang="0">
                  <a:pos x="524" y="442"/>
                </a:cxn>
                <a:cxn ang="0">
                  <a:pos x="504" y="507"/>
                </a:cxn>
                <a:cxn ang="0">
                  <a:pos x="477" y="508"/>
                </a:cxn>
                <a:cxn ang="0">
                  <a:pos x="510" y="552"/>
                </a:cxn>
                <a:cxn ang="0">
                  <a:pos x="455" y="449"/>
                </a:cxn>
                <a:cxn ang="0">
                  <a:pos x="391" y="428"/>
                </a:cxn>
                <a:cxn ang="0">
                  <a:pos x="361" y="495"/>
                </a:cxn>
                <a:cxn ang="0">
                  <a:pos x="338" y="530"/>
                </a:cxn>
                <a:cxn ang="0">
                  <a:pos x="298" y="425"/>
                </a:cxn>
                <a:cxn ang="0">
                  <a:pos x="267" y="436"/>
                </a:cxn>
                <a:cxn ang="0">
                  <a:pos x="241" y="391"/>
                </a:cxn>
                <a:cxn ang="0">
                  <a:pos x="160" y="366"/>
                </a:cxn>
                <a:cxn ang="0">
                  <a:pos x="188" y="414"/>
                </a:cxn>
                <a:cxn ang="0">
                  <a:pos x="167" y="445"/>
                </a:cxn>
                <a:cxn ang="0">
                  <a:pos x="136" y="434"/>
                </a:cxn>
                <a:cxn ang="0">
                  <a:pos x="85" y="355"/>
                </a:cxn>
                <a:cxn ang="0">
                  <a:pos x="106" y="310"/>
                </a:cxn>
                <a:cxn ang="0">
                  <a:pos x="119" y="276"/>
                </a:cxn>
                <a:cxn ang="0">
                  <a:pos x="106" y="162"/>
                </a:cxn>
                <a:cxn ang="0">
                  <a:pos x="61" y="138"/>
                </a:cxn>
                <a:cxn ang="0">
                  <a:pos x="39" y="150"/>
                </a:cxn>
                <a:cxn ang="0">
                  <a:pos x="0" y="162"/>
                </a:cxn>
              </a:cxnLst>
              <a:rect l="0" t="0" r="r" b="b"/>
              <a:pathLst>
                <a:path w="782" h="553">
                  <a:moveTo>
                    <a:pt x="0" y="162"/>
                  </a:moveTo>
                  <a:lnTo>
                    <a:pt x="22" y="145"/>
                  </a:lnTo>
                  <a:lnTo>
                    <a:pt x="44" y="112"/>
                  </a:lnTo>
                  <a:lnTo>
                    <a:pt x="71" y="96"/>
                  </a:lnTo>
                  <a:lnTo>
                    <a:pt x="98" y="115"/>
                  </a:lnTo>
                  <a:lnTo>
                    <a:pt x="101" y="130"/>
                  </a:lnTo>
                  <a:lnTo>
                    <a:pt x="95" y="130"/>
                  </a:lnTo>
                  <a:lnTo>
                    <a:pt x="84" y="128"/>
                  </a:lnTo>
                  <a:lnTo>
                    <a:pt x="98" y="145"/>
                  </a:lnTo>
                  <a:lnTo>
                    <a:pt x="155" y="123"/>
                  </a:lnTo>
                  <a:lnTo>
                    <a:pt x="147" y="107"/>
                  </a:lnTo>
                  <a:lnTo>
                    <a:pt x="172" y="79"/>
                  </a:lnTo>
                  <a:lnTo>
                    <a:pt x="188" y="79"/>
                  </a:lnTo>
                  <a:lnTo>
                    <a:pt x="172" y="89"/>
                  </a:lnTo>
                  <a:lnTo>
                    <a:pt x="160" y="109"/>
                  </a:lnTo>
                  <a:lnTo>
                    <a:pt x="160" y="123"/>
                  </a:lnTo>
                  <a:lnTo>
                    <a:pt x="183" y="138"/>
                  </a:lnTo>
                  <a:lnTo>
                    <a:pt x="216" y="95"/>
                  </a:lnTo>
                  <a:lnTo>
                    <a:pt x="330" y="45"/>
                  </a:lnTo>
                  <a:lnTo>
                    <a:pt x="330" y="16"/>
                  </a:lnTo>
                  <a:lnTo>
                    <a:pt x="382" y="5"/>
                  </a:lnTo>
                  <a:lnTo>
                    <a:pt x="412" y="20"/>
                  </a:lnTo>
                  <a:lnTo>
                    <a:pt x="481" y="0"/>
                  </a:lnTo>
                  <a:lnTo>
                    <a:pt x="503" y="10"/>
                  </a:lnTo>
                  <a:lnTo>
                    <a:pt x="549" y="61"/>
                  </a:lnTo>
                  <a:lnTo>
                    <a:pt x="602" y="51"/>
                  </a:lnTo>
                  <a:lnTo>
                    <a:pt x="635" y="69"/>
                  </a:lnTo>
                  <a:lnTo>
                    <a:pt x="718" y="65"/>
                  </a:lnTo>
                  <a:lnTo>
                    <a:pt x="781" y="84"/>
                  </a:lnTo>
                  <a:lnTo>
                    <a:pt x="775" y="112"/>
                  </a:lnTo>
                  <a:lnTo>
                    <a:pt x="722" y="130"/>
                  </a:lnTo>
                  <a:lnTo>
                    <a:pt x="731" y="148"/>
                  </a:lnTo>
                  <a:lnTo>
                    <a:pt x="708" y="158"/>
                  </a:lnTo>
                  <a:lnTo>
                    <a:pt x="707" y="194"/>
                  </a:lnTo>
                  <a:lnTo>
                    <a:pt x="686" y="218"/>
                  </a:lnTo>
                  <a:lnTo>
                    <a:pt x="678" y="196"/>
                  </a:lnTo>
                  <a:lnTo>
                    <a:pt x="689" y="175"/>
                  </a:lnTo>
                  <a:lnTo>
                    <a:pt x="687" y="132"/>
                  </a:lnTo>
                  <a:lnTo>
                    <a:pt x="666" y="154"/>
                  </a:lnTo>
                  <a:lnTo>
                    <a:pt x="650" y="166"/>
                  </a:lnTo>
                  <a:lnTo>
                    <a:pt x="634" y="147"/>
                  </a:lnTo>
                  <a:lnTo>
                    <a:pt x="623" y="196"/>
                  </a:lnTo>
                  <a:lnTo>
                    <a:pt x="635" y="196"/>
                  </a:lnTo>
                  <a:lnTo>
                    <a:pt x="632" y="228"/>
                  </a:lnTo>
                  <a:lnTo>
                    <a:pt x="618" y="263"/>
                  </a:lnTo>
                  <a:lnTo>
                    <a:pt x="600" y="276"/>
                  </a:lnTo>
                  <a:lnTo>
                    <a:pt x="615" y="299"/>
                  </a:lnTo>
                  <a:lnTo>
                    <a:pt x="605" y="315"/>
                  </a:lnTo>
                  <a:lnTo>
                    <a:pt x="602" y="301"/>
                  </a:lnTo>
                  <a:lnTo>
                    <a:pt x="602" y="296"/>
                  </a:lnTo>
                  <a:lnTo>
                    <a:pt x="590" y="288"/>
                  </a:lnTo>
                  <a:lnTo>
                    <a:pt x="572" y="299"/>
                  </a:lnTo>
                  <a:lnTo>
                    <a:pt x="588" y="337"/>
                  </a:lnTo>
                  <a:lnTo>
                    <a:pt x="594" y="356"/>
                  </a:lnTo>
                  <a:lnTo>
                    <a:pt x="574" y="408"/>
                  </a:lnTo>
                  <a:lnTo>
                    <a:pt x="539" y="423"/>
                  </a:lnTo>
                  <a:lnTo>
                    <a:pt x="509" y="420"/>
                  </a:lnTo>
                  <a:lnTo>
                    <a:pt x="524" y="442"/>
                  </a:lnTo>
                  <a:lnTo>
                    <a:pt x="525" y="472"/>
                  </a:lnTo>
                  <a:lnTo>
                    <a:pt x="504" y="507"/>
                  </a:lnTo>
                  <a:lnTo>
                    <a:pt x="480" y="488"/>
                  </a:lnTo>
                  <a:lnTo>
                    <a:pt x="477" y="508"/>
                  </a:lnTo>
                  <a:lnTo>
                    <a:pt x="495" y="526"/>
                  </a:lnTo>
                  <a:lnTo>
                    <a:pt x="510" y="552"/>
                  </a:lnTo>
                  <a:lnTo>
                    <a:pt x="485" y="536"/>
                  </a:lnTo>
                  <a:lnTo>
                    <a:pt x="455" y="449"/>
                  </a:lnTo>
                  <a:lnTo>
                    <a:pt x="418" y="426"/>
                  </a:lnTo>
                  <a:lnTo>
                    <a:pt x="391" y="428"/>
                  </a:lnTo>
                  <a:lnTo>
                    <a:pt x="356" y="477"/>
                  </a:lnTo>
                  <a:lnTo>
                    <a:pt x="361" y="495"/>
                  </a:lnTo>
                  <a:lnTo>
                    <a:pt x="349" y="530"/>
                  </a:lnTo>
                  <a:lnTo>
                    <a:pt x="338" y="530"/>
                  </a:lnTo>
                  <a:lnTo>
                    <a:pt x="298" y="457"/>
                  </a:lnTo>
                  <a:lnTo>
                    <a:pt x="298" y="425"/>
                  </a:lnTo>
                  <a:lnTo>
                    <a:pt x="290" y="437"/>
                  </a:lnTo>
                  <a:lnTo>
                    <a:pt x="267" y="436"/>
                  </a:lnTo>
                  <a:lnTo>
                    <a:pt x="276" y="416"/>
                  </a:lnTo>
                  <a:lnTo>
                    <a:pt x="241" y="391"/>
                  </a:lnTo>
                  <a:lnTo>
                    <a:pt x="197" y="391"/>
                  </a:lnTo>
                  <a:lnTo>
                    <a:pt x="160" y="366"/>
                  </a:lnTo>
                  <a:lnTo>
                    <a:pt x="157" y="391"/>
                  </a:lnTo>
                  <a:lnTo>
                    <a:pt x="188" y="414"/>
                  </a:lnTo>
                  <a:lnTo>
                    <a:pt x="199" y="414"/>
                  </a:lnTo>
                  <a:lnTo>
                    <a:pt x="167" y="445"/>
                  </a:lnTo>
                  <a:lnTo>
                    <a:pt x="136" y="452"/>
                  </a:lnTo>
                  <a:lnTo>
                    <a:pt x="136" y="434"/>
                  </a:lnTo>
                  <a:lnTo>
                    <a:pt x="91" y="372"/>
                  </a:lnTo>
                  <a:lnTo>
                    <a:pt x="85" y="355"/>
                  </a:lnTo>
                  <a:lnTo>
                    <a:pt x="109" y="335"/>
                  </a:lnTo>
                  <a:lnTo>
                    <a:pt x="106" y="310"/>
                  </a:lnTo>
                  <a:lnTo>
                    <a:pt x="106" y="282"/>
                  </a:lnTo>
                  <a:lnTo>
                    <a:pt x="119" y="276"/>
                  </a:lnTo>
                  <a:lnTo>
                    <a:pt x="106" y="263"/>
                  </a:lnTo>
                  <a:lnTo>
                    <a:pt x="106" y="162"/>
                  </a:lnTo>
                  <a:lnTo>
                    <a:pt x="43" y="162"/>
                  </a:lnTo>
                  <a:lnTo>
                    <a:pt x="61" y="138"/>
                  </a:lnTo>
                  <a:lnTo>
                    <a:pt x="60" y="130"/>
                  </a:lnTo>
                  <a:lnTo>
                    <a:pt x="39" y="150"/>
                  </a:lnTo>
                  <a:lnTo>
                    <a:pt x="32" y="162"/>
                  </a:lnTo>
                  <a:lnTo>
                    <a:pt x="0" y="162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6" name="Freeform 362"/>
            <p:cNvSpPr>
              <a:spLocks/>
            </p:cNvSpPr>
            <p:nvPr/>
          </p:nvSpPr>
          <p:spPr bwMode="grayWhite">
            <a:xfrm>
              <a:off x="5221" y="3217"/>
              <a:ext cx="68" cy="11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45" y="14"/>
                </a:cxn>
                <a:cxn ang="0">
                  <a:pos x="39" y="23"/>
                </a:cxn>
                <a:cxn ang="0">
                  <a:pos x="41" y="38"/>
                </a:cxn>
                <a:cxn ang="0">
                  <a:pos x="33" y="58"/>
                </a:cxn>
                <a:cxn ang="0">
                  <a:pos x="22" y="77"/>
                </a:cxn>
                <a:cxn ang="0">
                  <a:pos x="5" y="89"/>
                </a:cxn>
                <a:cxn ang="0">
                  <a:pos x="0" y="110"/>
                </a:cxn>
                <a:cxn ang="0">
                  <a:pos x="7" y="112"/>
                </a:cxn>
                <a:cxn ang="0">
                  <a:pos x="7" y="92"/>
                </a:cxn>
                <a:cxn ang="0">
                  <a:pos x="31" y="91"/>
                </a:cxn>
                <a:cxn ang="0">
                  <a:pos x="49" y="78"/>
                </a:cxn>
                <a:cxn ang="0">
                  <a:pos x="49" y="51"/>
                </a:cxn>
                <a:cxn ang="0">
                  <a:pos x="55" y="41"/>
                </a:cxn>
                <a:cxn ang="0">
                  <a:pos x="46" y="24"/>
                </a:cxn>
                <a:cxn ang="0">
                  <a:pos x="59" y="19"/>
                </a:cxn>
                <a:cxn ang="0">
                  <a:pos x="67" y="5"/>
                </a:cxn>
                <a:cxn ang="0">
                  <a:pos x="49" y="7"/>
                </a:cxn>
                <a:cxn ang="0">
                  <a:pos x="45" y="0"/>
                </a:cxn>
              </a:cxnLst>
              <a:rect l="0" t="0" r="r" b="b"/>
              <a:pathLst>
                <a:path w="68" h="113">
                  <a:moveTo>
                    <a:pt x="45" y="0"/>
                  </a:moveTo>
                  <a:lnTo>
                    <a:pt x="45" y="14"/>
                  </a:lnTo>
                  <a:lnTo>
                    <a:pt x="39" y="23"/>
                  </a:lnTo>
                  <a:lnTo>
                    <a:pt x="41" y="38"/>
                  </a:lnTo>
                  <a:lnTo>
                    <a:pt x="33" y="58"/>
                  </a:lnTo>
                  <a:lnTo>
                    <a:pt x="22" y="77"/>
                  </a:lnTo>
                  <a:lnTo>
                    <a:pt x="5" y="89"/>
                  </a:lnTo>
                  <a:lnTo>
                    <a:pt x="0" y="110"/>
                  </a:lnTo>
                  <a:lnTo>
                    <a:pt x="7" y="112"/>
                  </a:lnTo>
                  <a:lnTo>
                    <a:pt x="7" y="92"/>
                  </a:lnTo>
                  <a:lnTo>
                    <a:pt x="31" y="91"/>
                  </a:lnTo>
                  <a:lnTo>
                    <a:pt x="49" y="78"/>
                  </a:lnTo>
                  <a:lnTo>
                    <a:pt x="49" y="51"/>
                  </a:lnTo>
                  <a:lnTo>
                    <a:pt x="55" y="41"/>
                  </a:lnTo>
                  <a:lnTo>
                    <a:pt x="46" y="24"/>
                  </a:lnTo>
                  <a:lnTo>
                    <a:pt x="59" y="19"/>
                  </a:lnTo>
                  <a:lnTo>
                    <a:pt x="67" y="5"/>
                  </a:lnTo>
                  <a:lnTo>
                    <a:pt x="49" y="7"/>
                  </a:lnTo>
                  <a:lnTo>
                    <a:pt x="45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7" name="Freeform 363"/>
            <p:cNvSpPr>
              <a:spLocks/>
            </p:cNvSpPr>
            <p:nvPr/>
          </p:nvSpPr>
          <p:spPr bwMode="grayWhite">
            <a:xfrm>
              <a:off x="4967" y="3518"/>
              <a:ext cx="17" cy="2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11"/>
                </a:cxn>
                <a:cxn ang="0">
                  <a:pos x="5" y="25"/>
                </a:cxn>
                <a:cxn ang="0">
                  <a:pos x="16" y="15"/>
                </a:cxn>
                <a:cxn ang="0">
                  <a:pos x="8" y="0"/>
                </a:cxn>
              </a:cxnLst>
              <a:rect l="0" t="0" r="r" b="b"/>
              <a:pathLst>
                <a:path w="17" h="26">
                  <a:moveTo>
                    <a:pt x="8" y="0"/>
                  </a:moveTo>
                  <a:lnTo>
                    <a:pt x="0" y="11"/>
                  </a:lnTo>
                  <a:lnTo>
                    <a:pt x="5" y="25"/>
                  </a:lnTo>
                  <a:lnTo>
                    <a:pt x="16" y="15"/>
                  </a:lnTo>
                  <a:lnTo>
                    <a:pt x="8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8" name="Freeform 364"/>
            <p:cNvSpPr>
              <a:spLocks/>
            </p:cNvSpPr>
            <p:nvPr/>
          </p:nvSpPr>
          <p:spPr bwMode="grayWhite">
            <a:xfrm>
              <a:off x="5069" y="3545"/>
              <a:ext cx="158" cy="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5"/>
                </a:cxn>
                <a:cxn ang="0">
                  <a:pos x="58" y="29"/>
                </a:cxn>
                <a:cxn ang="0">
                  <a:pos x="53" y="43"/>
                </a:cxn>
                <a:cxn ang="0">
                  <a:pos x="82" y="55"/>
                </a:cxn>
                <a:cxn ang="0">
                  <a:pos x="157" y="55"/>
                </a:cxn>
                <a:cxn ang="0">
                  <a:pos x="75" y="67"/>
                </a:cxn>
                <a:cxn ang="0">
                  <a:pos x="53" y="43"/>
                </a:cxn>
                <a:cxn ang="0">
                  <a:pos x="32" y="38"/>
                </a:cxn>
                <a:cxn ang="0">
                  <a:pos x="0" y="0"/>
                </a:cxn>
              </a:cxnLst>
              <a:rect l="0" t="0" r="r" b="b"/>
              <a:pathLst>
                <a:path w="158" h="68">
                  <a:moveTo>
                    <a:pt x="0" y="0"/>
                  </a:moveTo>
                  <a:lnTo>
                    <a:pt x="23" y="5"/>
                  </a:lnTo>
                  <a:lnTo>
                    <a:pt x="58" y="29"/>
                  </a:lnTo>
                  <a:lnTo>
                    <a:pt x="53" y="43"/>
                  </a:lnTo>
                  <a:lnTo>
                    <a:pt x="82" y="55"/>
                  </a:lnTo>
                  <a:lnTo>
                    <a:pt x="157" y="55"/>
                  </a:lnTo>
                  <a:lnTo>
                    <a:pt x="75" y="67"/>
                  </a:lnTo>
                  <a:lnTo>
                    <a:pt x="53" y="43"/>
                  </a:lnTo>
                  <a:lnTo>
                    <a:pt x="32" y="38"/>
                  </a:lnTo>
                  <a:lnTo>
                    <a:pt x="0" y="0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89" name="Freeform 365"/>
            <p:cNvSpPr>
              <a:spLocks/>
            </p:cNvSpPr>
            <p:nvPr/>
          </p:nvSpPr>
          <p:spPr bwMode="grayWhite">
            <a:xfrm>
              <a:off x="5195" y="3601"/>
              <a:ext cx="169" cy="159"/>
            </a:xfrm>
            <a:custGeom>
              <a:avLst/>
              <a:gdLst/>
              <a:ahLst/>
              <a:cxnLst>
                <a:cxn ang="0">
                  <a:pos x="135" y="155"/>
                </a:cxn>
                <a:cxn ang="0">
                  <a:pos x="127" y="152"/>
                </a:cxn>
                <a:cxn ang="0">
                  <a:pos x="110" y="134"/>
                </a:cxn>
                <a:cxn ang="0">
                  <a:pos x="92" y="130"/>
                </a:cxn>
                <a:cxn ang="0">
                  <a:pos x="88" y="119"/>
                </a:cxn>
                <a:cxn ang="0">
                  <a:pos x="78" y="111"/>
                </a:cxn>
                <a:cxn ang="0">
                  <a:pos x="62" y="111"/>
                </a:cxn>
                <a:cxn ang="0">
                  <a:pos x="44" y="118"/>
                </a:cxn>
                <a:cxn ang="0">
                  <a:pos x="28" y="121"/>
                </a:cxn>
                <a:cxn ang="0">
                  <a:pos x="10" y="121"/>
                </a:cxn>
                <a:cxn ang="0">
                  <a:pos x="10" y="109"/>
                </a:cxn>
                <a:cxn ang="0">
                  <a:pos x="3" y="91"/>
                </a:cxn>
                <a:cxn ang="0">
                  <a:pos x="2" y="81"/>
                </a:cxn>
                <a:cxn ang="0">
                  <a:pos x="2" y="56"/>
                </a:cxn>
                <a:cxn ang="0">
                  <a:pos x="31" y="43"/>
                </a:cxn>
                <a:cxn ang="0">
                  <a:pos x="34" y="29"/>
                </a:cxn>
                <a:cxn ang="0">
                  <a:pos x="40" y="30"/>
                </a:cxn>
                <a:cxn ang="0">
                  <a:pos x="55" y="15"/>
                </a:cxn>
                <a:cxn ang="0">
                  <a:pos x="70" y="17"/>
                </a:cxn>
                <a:cxn ang="0">
                  <a:pos x="80" y="7"/>
                </a:cxn>
                <a:cxn ang="0">
                  <a:pos x="89" y="5"/>
                </a:cxn>
                <a:cxn ang="0">
                  <a:pos x="103" y="24"/>
                </a:cxn>
                <a:cxn ang="0">
                  <a:pos x="116" y="30"/>
                </a:cxn>
                <a:cxn ang="0">
                  <a:pos x="117" y="11"/>
                </a:cxn>
                <a:cxn ang="0">
                  <a:pos x="122" y="0"/>
                </a:cxn>
                <a:cxn ang="0">
                  <a:pos x="132" y="15"/>
                </a:cxn>
                <a:cxn ang="0">
                  <a:pos x="140" y="43"/>
                </a:cxn>
                <a:cxn ang="0">
                  <a:pos x="156" y="59"/>
                </a:cxn>
                <a:cxn ang="0">
                  <a:pos x="165" y="72"/>
                </a:cxn>
                <a:cxn ang="0">
                  <a:pos x="168" y="95"/>
                </a:cxn>
                <a:cxn ang="0">
                  <a:pos x="157" y="121"/>
                </a:cxn>
                <a:cxn ang="0">
                  <a:pos x="155" y="145"/>
                </a:cxn>
                <a:cxn ang="0">
                  <a:pos x="140" y="154"/>
                </a:cxn>
              </a:cxnLst>
              <a:rect l="0" t="0" r="r" b="b"/>
              <a:pathLst>
                <a:path w="169" h="159">
                  <a:moveTo>
                    <a:pt x="140" y="154"/>
                  </a:moveTo>
                  <a:lnTo>
                    <a:pt x="135" y="155"/>
                  </a:lnTo>
                  <a:lnTo>
                    <a:pt x="132" y="158"/>
                  </a:lnTo>
                  <a:lnTo>
                    <a:pt x="127" y="152"/>
                  </a:lnTo>
                  <a:lnTo>
                    <a:pt x="112" y="145"/>
                  </a:lnTo>
                  <a:lnTo>
                    <a:pt x="110" y="134"/>
                  </a:lnTo>
                  <a:lnTo>
                    <a:pt x="105" y="130"/>
                  </a:lnTo>
                  <a:lnTo>
                    <a:pt x="92" y="130"/>
                  </a:lnTo>
                  <a:lnTo>
                    <a:pt x="92" y="122"/>
                  </a:lnTo>
                  <a:lnTo>
                    <a:pt x="88" y="119"/>
                  </a:lnTo>
                  <a:lnTo>
                    <a:pt x="87" y="112"/>
                  </a:lnTo>
                  <a:lnTo>
                    <a:pt x="78" y="111"/>
                  </a:lnTo>
                  <a:lnTo>
                    <a:pt x="70" y="109"/>
                  </a:lnTo>
                  <a:lnTo>
                    <a:pt x="62" y="111"/>
                  </a:lnTo>
                  <a:lnTo>
                    <a:pt x="62" y="112"/>
                  </a:lnTo>
                  <a:lnTo>
                    <a:pt x="44" y="118"/>
                  </a:lnTo>
                  <a:lnTo>
                    <a:pt x="44" y="121"/>
                  </a:lnTo>
                  <a:lnTo>
                    <a:pt x="28" y="121"/>
                  </a:lnTo>
                  <a:lnTo>
                    <a:pt x="20" y="126"/>
                  </a:lnTo>
                  <a:lnTo>
                    <a:pt x="10" y="121"/>
                  </a:lnTo>
                  <a:lnTo>
                    <a:pt x="10" y="119"/>
                  </a:lnTo>
                  <a:lnTo>
                    <a:pt x="10" y="109"/>
                  </a:lnTo>
                  <a:lnTo>
                    <a:pt x="7" y="99"/>
                  </a:lnTo>
                  <a:lnTo>
                    <a:pt x="3" y="91"/>
                  </a:lnTo>
                  <a:lnTo>
                    <a:pt x="5" y="84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2" y="56"/>
                  </a:lnTo>
                  <a:lnTo>
                    <a:pt x="11" y="48"/>
                  </a:lnTo>
                  <a:lnTo>
                    <a:pt x="31" y="43"/>
                  </a:lnTo>
                  <a:lnTo>
                    <a:pt x="36" y="36"/>
                  </a:lnTo>
                  <a:lnTo>
                    <a:pt x="34" y="29"/>
                  </a:lnTo>
                  <a:lnTo>
                    <a:pt x="39" y="27"/>
                  </a:lnTo>
                  <a:lnTo>
                    <a:pt x="40" y="30"/>
                  </a:lnTo>
                  <a:lnTo>
                    <a:pt x="42" y="25"/>
                  </a:lnTo>
                  <a:lnTo>
                    <a:pt x="55" y="15"/>
                  </a:lnTo>
                  <a:lnTo>
                    <a:pt x="62" y="20"/>
                  </a:lnTo>
                  <a:lnTo>
                    <a:pt x="70" y="17"/>
                  </a:lnTo>
                  <a:lnTo>
                    <a:pt x="72" y="9"/>
                  </a:lnTo>
                  <a:lnTo>
                    <a:pt x="80" y="7"/>
                  </a:lnTo>
                  <a:lnTo>
                    <a:pt x="78" y="1"/>
                  </a:lnTo>
                  <a:lnTo>
                    <a:pt x="89" y="5"/>
                  </a:lnTo>
                  <a:lnTo>
                    <a:pt x="98" y="3"/>
                  </a:lnTo>
                  <a:lnTo>
                    <a:pt x="103" y="24"/>
                  </a:lnTo>
                  <a:lnTo>
                    <a:pt x="110" y="30"/>
                  </a:lnTo>
                  <a:lnTo>
                    <a:pt x="116" y="30"/>
                  </a:lnTo>
                  <a:lnTo>
                    <a:pt x="119" y="17"/>
                  </a:lnTo>
                  <a:lnTo>
                    <a:pt x="117" y="11"/>
                  </a:lnTo>
                  <a:lnTo>
                    <a:pt x="119" y="1"/>
                  </a:lnTo>
                  <a:lnTo>
                    <a:pt x="122" y="0"/>
                  </a:lnTo>
                  <a:lnTo>
                    <a:pt x="127" y="12"/>
                  </a:lnTo>
                  <a:lnTo>
                    <a:pt x="132" y="15"/>
                  </a:lnTo>
                  <a:lnTo>
                    <a:pt x="135" y="27"/>
                  </a:lnTo>
                  <a:lnTo>
                    <a:pt x="140" y="43"/>
                  </a:lnTo>
                  <a:lnTo>
                    <a:pt x="147" y="47"/>
                  </a:lnTo>
                  <a:lnTo>
                    <a:pt x="156" y="59"/>
                  </a:lnTo>
                  <a:lnTo>
                    <a:pt x="157" y="65"/>
                  </a:lnTo>
                  <a:lnTo>
                    <a:pt x="165" y="72"/>
                  </a:lnTo>
                  <a:lnTo>
                    <a:pt x="168" y="85"/>
                  </a:lnTo>
                  <a:lnTo>
                    <a:pt x="168" y="95"/>
                  </a:lnTo>
                  <a:lnTo>
                    <a:pt x="165" y="111"/>
                  </a:lnTo>
                  <a:lnTo>
                    <a:pt x="157" y="121"/>
                  </a:lnTo>
                  <a:lnTo>
                    <a:pt x="155" y="134"/>
                  </a:lnTo>
                  <a:lnTo>
                    <a:pt x="155" y="145"/>
                  </a:lnTo>
                  <a:lnTo>
                    <a:pt x="147" y="147"/>
                  </a:lnTo>
                  <a:lnTo>
                    <a:pt x="140" y="154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90" name="Freeform 366"/>
            <p:cNvSpPr>
              <a:spLocks/>
            </p:cNvSpPr>
            <p:nvPr/>
          </p:nvSpPr>
          <p:spPr bwMode="grayWhite">
            <a:xfrm>
              <a:off x="5330" y="3768"/>
              <a:ext cx="17" cy="2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2" y="13"/>
                </a:cxn>
                <a:cxn ang="0">
                  <a:pos x="2" y="10"/>
                </a:cxn>
                <a:cxn ang="0">
                  <a:pos x="2" y="8"/>
                </a:cxn>
                <a:cxn ang="0">
                  <a:pos x="1" y="5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8" y="2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14" y="10"/>
                </a:cxn>
                <a:cxn ang="0">
                  <a:pos x="12" y="13"/>
                </a:cxn>
                <a:cxn ang="0">
                  <a:pos x="12" y="16"/>
                </a:cxn>
                <a:cxn ang="0">
                  <a:pos x="11" y="16"/>
                </a:cxn>
                <a:cxn ang="0">
                  <a:pos x="11" y="19"/>
                </a:cxn>
                <a:cxn ang="0">
                  <a:pos x="8" y="16"/>
                </a:cxn>
              </a:cxnLst>
              <a:rect l="0" t="0" r="r" b="b"/>
              <a:pathLst>
                <a:path w="17" h="20">
                  <a:moveTo>
                    <a:pt x="8" y="16"/>
                  </a:moveTo>
                  <a:lnTo>
                    <a:pt x="2" y="13"/>
                  </a:lnTo>
                  <a:lnTo>
                    <a:pt x="2" y="10"/>
                  </a:lnTo>
                  <a:lnTo>
                    <a:pt x="2" y="8"/>
                  </a:lnTo>
                  <a:lnTo>
                    <a:pt x="1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2"/>
                  </a:lnTo>
                  <a:lnTo>
                    <a:pt x="11" y="2"/>
                  </a:lnTo>
                  <a:lnTo>
                    <a:pt x="12" y="2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4" y="10"/>
                  </a:lnTo>
                  <a:lnTo>
                    <a:pt x="12" y="13"/>
                  </a:lnTo>
                  <a:lnTo>
                    <a:pt x="12" y="16"/>
                  </a:lnTo>
                  <a:lnTo>
                    <a:pt x="11" y="16"/>
                  </a:lnTo>
                  <a:lnTo>
                    <a:pt x="11" y="19"/>
                  </a:lnTo>
                  <a:lnTo>
                    <a:pt x="8" y="1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391" name="Freeform 367"/>
            <p:cNvSpPr>
              <a:spLocks/>
            </p:cNvSpPr>
            <p:nvPr/>
          </p:nvSpPr>
          <p:spPr bwMode="grayWhite">
            <a:xfrm>
              <a:off x="4739" y="3587"/>
              <a:ext cx="19" cy="76"/>
            </a:xfrm>
            <a:custGeom>
              <a:avLst/>
              <a:gdLst/>
              <a:ahLst/>
              <a:cxnLst>
                <a:cxn ang="0">
                  <a:pos x="2" y="26"/>
                </a:cxn>
                <a:cxn ang="0">
                  <a:pos x="9" y="20"/>
                </a:cxn>
                <a:cxn ang="0">
                  <a:pos x="14" y="0"/>
                </a:cxn>
                <a:cxn ang="0">
                  <a:pos x="18" y="30"/>
                </a:cxn>
                <a:cxn ang="0">
                  <a:pos x="12" y="67"/>
                </a:cxn>
                <a:cxn ang="0">
                  <a:pos x="0" y="75"/>
                </a:cxn>
                <a:cxn ang="0">
                  <a:pos x="0" y="57"/>
                </a:cxn>
                <a:cxn ang="0">
                  <a:pos x="3" y="45"/>
                </a:cxn>
                <a:cxn ang="0">
                  <a:pos x="2" y="26"/>
                </a:cxn>
              </a:cxnLst>
              <a:rect l="0" t="0" r="r" b="b"/>
              <a:pathLst>
                <a:path w="19" h="76">
                  <a:moveTo>
                    <a:pt x="2" y="26"/>
                  </a:moveTo>
                  <a:lnTo>
                    <a:pt x="9" y="20"/>
                  </a:lnTo>
                  <a:lnTo>
                    <a:pt x="14" y="0"/>
                  </a:lnTo>
                  <a:lnTo>
                    <a:pt x="18" y="30"/>
                  </a:lnTo>
                  <a:lnTo>
                    <a:pt x="12" y="67"/>
                  </a:lnTo>
                  <a:lnTo>
                    <a:pt x="0" y="75"/>
                  </a:lnTo>
                  <a:lnTo>
                    <a:pt x="0" y="57"/>
                  </a:lnTo>
                  <a:lnTo>
                    <a:pt x="3" y="45"/>
                  </a:lnTo>
                  <a:lnTo>
                    <a:pt x="2" y="26"/>
                  </a:lnTo>
                </a:path>
              </a:pathLst>
            </a:custGeom>
            <a:solidFill>
              <a:srgbClr val="333399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183" name="Rectangle 159"/>
          <p:cNvSpPr>
            <a:spLocks noChangeArrowheads="1"/>
          </p:cNvSpPr>
          <p:nvPr userDrawn="1"/>
        </p:nvSpPr>
        <p:spPr bwMode="auto">
          <a:xfrm>
            <a:off x="11113" y="6513513"/>
            <a:ext cx="932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386263" algn="ctr"/>
                <a:tab pos="8970963" algn="r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zh-TW" sz="800" b="1">
                <a:solidFill>
                  <a:srgbClr val="C0C0C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HDL     T.-C. Huang / NCUE   Fall 2005</a:t>
            </a:r>
            <a:r>
              <a:rPr lang="en-US" altLang="zh-TW" sz="1000" b="1">
                <a:solidFill>
                  <a:schemeClr val="bg2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	 	</a:t>
            </a:r>
            <a:fld id="{AD2B9940-5A1E-486F-AB01-BE145499899B}" type="slidenum">
              <a:rPr lang="en-US" altLang="zh-TW" sz="2000" b="1">
                <a:solidFill>
                  <a:schemeClr val="bg1"/>
                </a:solidFill>
                <a:latin typeface="Arial" panose="020B0604020202020204" pitchFamily="34" charset="0"/>
              </a:rPr>
              <a:pPr algn="l">
                <a:spcBef>
                  <a:spcPct val="0"/>
                </a:spcBef>
              </a:pPr>
              <a:t>‹#›</a:t>
            </a:fld>
            <a:endParaRPr lang="en-US" altLang="zh-TW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emf"/><Relationship Id="rId15" Type="http://schemas.openxmlformats.org/officeDocument/2006/relationships/image" Target="../media/image7.wmf"/><Relationship Id="rId23" Type="http://schemas.openxmlformats.org/officeDocument/2006/relationships/image" Target="../media/image11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09800" y="3471863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zh-TW" altLang="zh-TW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5" name="Rectangle 16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460" name="Text Box 316"/>
          <p:cNvSpPr txBox="1">
            <a:spLocks noChangeArrowheads="1"/>
          </p:cNvSpPr>
          <p:nvPr/>
        </p:nvSpPr>
        <p:spPr bwMode="auto">
          <a:xfrm>
            <a:off x="0" y="476250"/>
            <a:ext cx="91440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tabLst>
                <a:tab pos="2695575" algn="r"/>
                <a:tab pos="2954338" algn="l"/>
              </a:tabLs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TW" sz="4400" b="1" dirty="0">
                <a:solidFill>
                  <a:schemeClr val="bg1"/>
                </a:solidFill>
                <a:latin typeface="Arial" panose="020B0604020202020204" pitchFamily="34" charset="0"/>
                <a:ea typeface="全真楷書" pitchFamily="49" charset="-120"/>
              </a:rPr>
              <a:t>Hardware Description Language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4400" b="1" dirty="0">
                <a:solidFill>
                  <a:schemeClr val="bg1"/>
                </a:solidFill>
                <a:latin typeface="Arial" panose="020B0604020202020204" pitchFamily="34" charset="0"/>
                <a:ea typeface="全真楷書" pitchFamily="49" charset="-120"/>
              </a:rPr>
              <a:t>-- Logic Design using Verilog</a:t>
            </a:r>
          </a:p>
          <a:p>
            <a:pPr eaLnBrk="1" hangingPunct="1">
              <a:spcBef>
                <a:spcPct val="0"/>
              </a:spcBef>
            </a:pPr>
            <a:endParaRPr lang="en-US" altLang="zh-TW" sz="4400" b="1" dirty="0">
              <a:solidFill>
                <a:schemeClr val="bg1"/>
              </a:solidFill>
              <a:latin typeface="Arial" panose="020B0604020202020204" pitchFamily="34" charset="0"/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2800" b="1" dirty="0">
              <a:solidFill>
                <a:srgbClr val="FFFF99"/>
              </a:solidFill>
              <a:latin typeface="Arial" panose="020B0604020202020204" pitchFamily="34" charset="0"/>
              <a:ea typeface="全真楷書" pitchFamily="49" charset="-12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FFFF99"/>
                </a:solidFill>
                <a:latin typeface="Arial" panose="020B0604020202020204" pitchFamily="34" charset="0"/>
                <a:ea typeface="全真楷書" pitchFamily="49" charset="-120"/>
              </a:rPr>
              <a:t>	Tsung-Chu Huang</a:t>
            </a:r>
          </a:p>
          <a:p>
            <a:pPr algn="l" eaLnBrk="1" hangingPunct="1">
              <a:spcBef>
                <a:spcPct val="0"/>
              </a:spcBef>
            </a:pPr>
            <a:endParaRPr lang="en-US" altLang="zh-TW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66FFFF"/>
                </a:solidFill>
                <a:latin typeface="Arial" panose="020B0604020202020204" pitchFamily="34" charset="0"/>
              </a:rPr>
              <a:t>Dept. of Electronic Eng.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rgbClr val="66FFFF"/>
                </a:solidFill>
                <a:latin typeface="Arial" panose="020B0604020202020204" pitchFamily="34" charset="0"/>
              </a:rPr>
              <a:t>National Changhua University of 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z="2800" b="1" dirty="0">
                <a:solidFill>
                  <a:schemeClr val="bg1"/>
                </a:solidFill>
                <a:latin typeface="Arial" panose="020B0604020202020204" pitchFamily="34" charset="0"/>
              </a:rPr>
              <a:t>Email: tch@cc.ncue.edu.tw</a:t>
            </a:r>
          </a:p>
          <a:p>
            <a:pPr eaLnBrk="1" hangingPunct="1">
              <a:spcBef>
                <a:spcPct val="0"/>
              </a:spcBef>
            </a:pPr>
            <a:endParaRPr lang="en-US" altLang="zh-TW" sz="3200" b="1" dirty="0">
              <a:solidFill>
                <a:srgbClr val="F8FD9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b="1" dirty="0" smtClean="0">
                <a:solidFill>
                  <a:srgbClr val="F8FD91"/>
                </a:solidFill>
                <a:latin typeface="Arial" panose="020B0604020202020204" pitchFamily="34" charset="0"/>
              </a:rPr>
              <a:t>2022/11/24</a:t>
            </a:r>
            <a:endParaRPr lang="en-US" altLang="zh-TW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4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Historical Evolution of DRAM</a:t>
            </a:r>
          </a:p>
          <a:p>
            <a:pPr>
              <a:spcBef>
                <a:spcPct val="0"/>
              </a:spcBef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675188" y="-1323975"/>
            <a:ext cx="47513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38" y="742950"/>
            <a:ext cx="4375150" cy="2757488"/>
            <a:chOff x="5" y="468"/>
            <a:chExt cx="2756" cy="1737"/>
          </a:xfrm>
        </p:grpSpPr>
        <p:grpSp>
          <p:nvGrpSpPr>
            <p:cNvPr id="11361" name="Group 5"/>
            <p:cNvGrpSpPr>
              <a:grpSpLocks noChangeAspect="1"/>
            </p:cNvGrpSpPr>
            <p:nvPr/>
          </p:nvGrpSpPr>
          <p:grpSpPr bwMode="auto">
            <a:xfrm>
              <a:off x="1049" y="989"/>
              <a:ext cx="477" cy="952"/>
              <a:chOff x="1573" y="3112"/>
              <a:chExt cx="318" cy="635"/>
            </a:xfrm>
          </p:grpSpPr>
          <p:sp>
            <p:nvSpPr>
              <p:cNvPr id="11394" name="Line 6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95" name="Freeform 7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96" name="Line 8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362" name="Group 9"/>
            <p:cNvGrpSpPr>
              <a:grpSpLocks noChangeAspect="1"/>
            </p:cNvGrpSpPr>
            <p:nvPr/>
          </p:nvGrpSpPr>
          <p:grpSpPr bwMode="auto">
            <a:xfrm rot="5400000" flipH="1">
              <a:off x="293" y="1229"/>
              <a:ext cx="477" cy="952"/>
              <a:chOff x="1573" y="3112"/>
              <a:chExt cx="318" cy="635"/>
            </a:xfrm>
          </p:grpSpPr>
          <p:sp>
            <p:nvSpPr>
              <p:cNvPr id="11391" name="Line 10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92" name="Freeform 11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93" name="Line 12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63" name="Line 13"/>
            <p:cNvSpPr>
              <a:spLocks noChangeShapeType="1"/>
            </p:cNvSpPr>
            <p:nvPr/>
          </p:nvSpPr>
          <p:spPr bwMode="auto">
            <a:xfrm>
              <a:off x="51" y="604"/>
              <a:ext cx="0" cy="142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64" name="Line 14"/>
            <p:cNvSpPr>
              <a:spLocks noChangeShapeType="1"/>
            </p:cNvSpPr>
            <p:nvPr/>
          </p:nvSpPr>
          <p:spPr bwMode="auto">
            <a:xfrm>
              <a:off x="2476" y="559"/>
              <a:ext cx="0" cy="133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65" name="Line 15"/>
            <p:cNvSpPr>
              <a:spLocks noChangeShapeType="1"/>
            </p:cNvSpPr>
            <p:nvPr/>
          </p:nvSpPr>
          <p:spPr bwMode="auto">
            <a:xfrm>
              <a:off x="534" y="1938"/>
              <a:ext cx="0" cy="20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66" name="Line 16"/>
            <p:cNvSpPr>
              <a:spLocks noChangeShapeType="1"/>
            </p:cNvSpPr>
            <p:nvPr/>
          </p:nvSpPr>
          <p:spPr bwMode="auto">
            <a:xfrm>
              <a:off x="958" y="1466"/>
              <a:ext cx="0" cy="2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67" name="Oval 17"/>
            <p:cNvSpPr>
              <a:spLocks noChangeArrowheads="1"/>
            </p:cNvSpPr>
            <p:nvPr/>
          </p:nvSpPr>
          <p:spPr bwMode="auto">
            <a:xfrm>
              <a:off x="5" y="1420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68" name="Oval 18"/>
            <p:cNvSpPr>
              <a:spLocks noChangeArrowheads="1"/>
            </p:cNvSpPr>
            <p:nvPr/>
          </p:nvSpPr>
          <p:spPr bwMode="auto">
            <a:xfrm>
              <a:off x="2426" y="938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69" name="Line 19"/>
            <p:cNvSpPr>
              <a:spLocks noChangeShapeType="1"/>
            </p:cNvSpPr>
            <p:nvPr/>
          </p:nvSpPr>
          <p:spPr bwMode="auto">
            <a:xfrm>
              <a:off x="142" y="2147"/>
              <a:ext cx="2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70" name="Oval 20"/>
            <p:cNvSpPr>
              <a:spLocks noChangeArrowheads="1"/>
            </p:cNvSpPr>
            <p:nvPr/>
          </p:nvSpPr>
          <p:spPr bwMode="auto">
            <a:xfrm>
              <a:off x="485" y="2102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71" name="Oval 21"/>
            <p:cNvSpPr>
              <a:spLocks noChangeArrowheads="1"/>
            </p:cNvSpPr>
            <p:nvPr/>
          </p:nvSpPr>
          <p:spPr bwMode="auto">
            <a:xfrm>
              <a:off x="913" y="1420"/>
              <a:ext cx="91" cy="9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72" name="Text Box 22"/>
            <p:cNvSpPr txBox="1">
              <a:spLocks noChangeArrowheads="1"/>
            </p:cNvSpPr>
            <p:nvPr/>
          </p:nvSpPr>
          <p:spPr bwMode="auto">
            <a:xfrm>
              <a:off x="1610" y="1917"/>
              <a:ext cx="11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Write Select</a:t>
              </a:r>
            </a:p>
          </p:txBody>
        </p:sp>
        <p:sp>
          <p:nvSpPr>
            <p:cNvPr id="11373" name="Text Box 23"/>
            <p:cNvSpPr txBox="1">
              <a:spLocks noChangeArrowheads="1"/>
            </p:cNvSpPr>
            <p:nvPr/>
          </p:nvSpPr>
          <p:spPr bwMode="auto">
            <a:xfrm>
              <a:off x="1911" y="121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Read</a:t>
              </a:r>
            </a:p>
          </p:txBody>
        </p:sp>
        <p:sp>
          <p:nvSpPr>
            <p:cNvPr id="11374" name="Line 24"/>
            <p:cNvSpPr>
              <a:spLocks noChangeShapeType="1"/>
            </p:cNvSpPr>
            <p:nvPr/>
          </p:nvSpPr>
          <p:spPr bwMode="auto">
            <a:xfrm>
              <a:off x="822" y="1693"/>
              <a:ext cx="27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75" name="Line 25"/>
            <p:cNvSpPr>
              <a:spLocks noChangeShapeType="1"/>
            </p:cNvSpPr>
            <p:nvPr/>
          </p:nvSpPr>
          <p:spPr bwMode="auto">
            <a:xfrm>
              <a:off x="822" y="1746"/>
              <a:ext cx="27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76" name="Line 26"/>
            <p:cNvSpPr>
              <a:spLocks noChangeShapeType="1"/>
            </p:cNvSpPr>
            <p:nvPr/>
          </p:nvSpPr>
          <p:spPr bwMode="auto">
            <a:xfrm>
              <a:off x="822" y="1466"/>
              <a:ext cx="40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77" name="Line 27"/>
            <p:cNvSpPr>
              <a:spLocks noChangeShapeType="1"/>
            </p:cNvSpPr>
            <p:nvPr/>
          </p:nvSpPr>
          <p:spPr bwMode="auto">
            <a:xfrm>
              <a:off x="958" y="1743"/>
              <a:ext cx="0" cy="22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78" name="AutoShape 28"/>
            <p:cNvSpPr>
              <a:spLocks noChangeArrowheads="1"/>
            </p:cNvSpPr>
            <p:nvPr/>
          </p:nvSpPr>
          <p:spPr bwMode="auto">
            <a:xfrm flipV="1">
              <a:off x="868" y="1965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bg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379" name="Group 29"/>
            <p:cNvGrpSpPr>
              <a:grpSpLocks/>
            </p:cNvGrpSpPr>
            <p:nvPr/>
          </p:nvGrpSpPr>
          <p:grpSpPr bwMode="auto">
            <a:xfrm>
              <a:off x="1412" y="1941"/>
              <a:ext cx="227" cy="115"/>
              <a:chOff x="2971" y="2363"/>
              <a:chExt cx="227" cy="115"/>
            </a:xfrm>
          </p:grpSpPr>
          <p:sp>
            <p:nvSpPr>
              <p:cNvPr id="11388" name="Line 30"/>
              <p:cNvSpPr>
                <a:spLocks noChangeShapeType="1"/>
              </p:cNvSpPr>
              <p:nvPr/>
            </p:nvSpPr>
            <p:spPr bwMode="auto">
              <a:xfrm>
                <a:off x="2971" y="236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89" name="Line 31"/>
              <p:cNvSpPr>
                <a:spLocks noChangeShapeType="1"/>
              </p:cNvSpPr>
              <p:nvPr/>
            </p:nvSpPr>
            <p:spPr bwMode="auto">
              <a:xfrm>
                <a:off x="3016" y="242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90" name="Line 32"/>
              <p:cNvSpPr>
                <a:spLocks noChangeShapeType="1"/>
              </p:cNvSpPr>
              <p:nvPr/>
            </p:nvSpPr>
            <p:spPr bwMode="auto">
              <a:xfrm>
                <a:off x="3061" y="2478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380" name="Group 33"/>
            <p:cNvGrpSpPr>
              <a:grpSpLocks noChangeAspect="1"/>
            </p:cNvGrpSpPr>
            <p:nvPr/>
          </p:nvGrpSpPr>
          <p:grpSpPr bwMode="auto">
            <a:xfrm rot="5400000">
              <a:off x="1769" y="276"/>
              <a:ext cx="477" cy="952"/>
              <a:chOff x="1573" y="3112"/>
              <a:chExt cx="318" cy="635"/>
            </a:xfrm>
          </p:grpSpPr>
          <p:sp>
            <p:nvSpPr>
              <p:cNvPr id="11385" name="Line 34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86" name="Freeform 35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87" name="Line 36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81" name="Line 37"/>
            <p:cNvSpPr>
              <a:spLocks noChangeShapeType="1"/>
            </p:cNvSpPr>
            <p:nvPr/>
          </p:nvSpPr>
          <p:spPr bwMode="auto">
            <a:xfrm>
              <a:off x="323" y="513"/>
              <a:ext cx="19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82" name="Oval 38"/>
            <p:cNvSpPr>
              <a:spLocks noChangeArrowheads="1"/>
            </p:cNvSpPr>
            <p:nvPr/>
          </p:nvSpPr>
          <p:spPr bwMode="auto">
            <a:xfrm>
              <a:off x="1956" y="468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83" name="Text Box 39"/>
            <p:cNvSpPr txBox="1">
              <a:spLocks noChangeArrowheads="1"/>
            </p:cNvSpPr>
            <p:nvPr/>
          </p:nvSpPr>
          <p:spPr bwMode="auto">
            <a:xfrm>
              <a:off x="839" y="490"/>
              <a:ext cx="11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Read Select</a:t>
              </a:r>
            </a:p>
          </p:txBody>
        </p:sp>
        <p:sp>
          <p:nvSpPr>
            <p:cNvPr id="11384" name="Text Box 40"/>
            <p:cNvSpPr txBox="1">
              <a:spLocks noChangeArrowheads="1"/>
            </p:cNvSpPr>
            <p:nvPr/>
          </p:nvSpPr>
          <p:spPr bwMode="auto">
            <a:xfrm>
              <a:off x="58" y="967"/>
              <a:ext cx="5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Write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186363" y="739775"/>
            <a:ext cx="3922712" cy="2524125"/>
            <a:chOff x="3267" y="466"/>
            <a:chExt cx="2471" cy="1590"/>
          </a:xfrm>
        </p:grpSpPr>
        <p:grpSp>
          <p:nvGrpSpPr>
            <p:cNvPr id="11334" name="Group 42"/>
            <p:cNvGrpSpPr>
              <a:grpSpLocks noChangeAspect="1"/>
            </p:cNvGrpSpPr>
            <p:nvPr/>
          </p:nvGrpSpPr>
          <p:grpSpPr bwMode="auto">
            <a:xfrm>
              <a:off x="4270" y="989"/>
              <a:ext cx="477" cy="952"/>
              <a:chOff x="1573" y="3112"/>
              <a:chExt cx="318" cy="635"/>
            </a:xfrm>
          </p:grpSpPr>
          <p:sp>
            <p:nvSpPr>
              <p:cNvPr id="11358" name="Line 43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9" name="Freeform 44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60" name="Line 45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335" name="Group 46"/>
            <p:cNvGrpSpPr>
              <a:grpSpLocks noChangeAspect="1"/>
            </p:cNvGrpSpPr>
            <p:nvPr/>
          </p:nvGrpSpPr>
          <p:grpSpPr bwMode="auto">
            <a:xfrm rot="-5400000" flipH="1" flipV="1">
              <a:off x="3617" y="752"/>
              <a:ext cx="477" cy="952"/>
              <a:chOff x="1573" y="3112"/>
              <a:chExt cx="318" cy="635"/>
            </a:xfrm>
          </p:grpSpPr>
          <p:sp>
            <p:nvSpPr>
              <p:cNvPr id="11355" name="Line 47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6" name="Freeform 48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7" name="Line 49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36" name="Line 50"/>
            <p:cNvSpPr>
              <a:spLocks noChangeShapeType="1"/>
            </p:cNvSpPr>
            <p:nvPr/>
          </p:nvSpPr>
          <p:spPr bwMode="auto">
            <a:xfrm>
              <a:off x="3375" y="604"/>
              <a:ext cx="0" cy="142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37" name="Line 51"/>
            <p:cNvSpPr>
              <a:spLocks noChangeShapeType="1"/>
            </p:cNvSpPr>
            <p:nvPr/>
          </p:nvSpPr>
          <p:spPr bwMode="auto">
            <a:xfrm>
              <a:off x="5697" y="559"/>
              <a:ext cx="0" cy="133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38" name="Line 52"/>
            <p:cNvSpPr>
              <a:spLocks noChangeShapeType="1"/>
            </p:cNvSpPr>
            <p:nvPr/>
          </p:nvSpPr>
          <p:spPr bwMode="auto">
            <a:xfrm>
              <a:off x="3858" y="512"/>
              <a:ext cx="0" cy="52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39" name="Oval 53"/>
            <p:cNvSpPr>
              <a:spLocks noChangeArrowheads="1"/>
            </p:cNvSpPr>
            <p:nvPr/>
          </p:nvSpPr>
          <p:spPr bwMode="auto">
            <a:xfrm>
              <a:off x="3329" y="1420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40" name="Oval 54"/>
            <p:cNvSpPr>
              <a:spLocks noChangeArrowheads="1"/>
            </p:cNvSpPr>
            <p:nvPr/>
          </p:nvSpPr>
          <p:spPr bwMode="auto">
            <a:xfrm>
              <a:off x="5647" y="938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41" name="Oval 55"/>
            <p:cNvSpPr>
              <a:spLocks noChangeArrowheads="1"/>
            </p:cNvSpPr>
            <p:nvPr/>
          </p:nvSpPr>
          <p:spPr bwMode="auto">
            <a:xfrm>
              <a:off x="3809" y="466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42" name="Text Box 56"/>
            <p:cNvSpPr txBox="1">
              <a:spLocks noChangeArrowheads="1"/>
            </p:cNvSpPr>
            <p:nvPr/>
          </p:nvSpPr>
          <p:spPr bwMode="auto">
            <a:xfrm>
              <a:off x="5132" y="121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Read</a:t>
              </a:r>
            </a:p>
          </p:txBody>
        </p:sp>
        <p:grpSp>
          <p:nvGrpSpPr>
            <p:cNvPr id="11343" name="Group 57"/>
            <p:cNvGrpSpPr>
              <a:grpSpLocks/>
            </p:cNvGrpSpPr>
            <p:nvPr/>
          </p:nvGrpSpPr>
          <p:grpSpPr bwMode="auto">
            <a:xfrm>
              <a:off x="4633" y="1941"/>
              <a:ext cx="227" cy="115"/>
              <a:chOff x="2971" y="2363"/>
              <a:chExt cx="227" cy="115"/>
            </a:xfrm>
          </p:grpSpPr>
          <p:sp>
            <p:nvSpPr>
              <p:cNvPr id="11352" name="Line 58"/>
              <p:cNvSpPr>
                <a:spLocks noChangeShapeType="1"/>
              </p:cNvSpPr>
              <p:nvPr/>
            </p:nvSpPr>
            <p:spPr bwMode="auto">
              <a:xfrm>
                <a:off x="2971" y="236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3" name="Line 59"/>
              <p:cNvSpPr>
                <a:spLocks noChangeShapeType="1"/>
              </p:cNvSpPr>
              <p:nvPr/>
            </p:nvSpPr>
            <p:spPr bwMode="auto">
              <a:xfrm>
                <a:off x="3016" y="242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4" name="Line 60"/>
              <p:cNvSpPr>
                <a:spLocks noChangeShapeType="1"/>
              </p:cNvSpPr>
              <p:nvPr/>
            </p:nvSpPr>
            <p:spPr bwMode="auto">
              <a:xfrm>
                <a:off x="3061" y="2478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344" name="Group 61"/>
            <p:cNvGrpSpPr>
              <a:grpSpLocks noChangeAspect="1"/>
            </p:cNvGrpSpPr>
            <p:nvPr/>
          </p:nvGrpSpPr>
          <p:grpSpPr bwMode="auto">
            <a:xfrm rot="5400000">
              <a:off x="4990" y="276"/>
              <a:ext cx="477" cy="952"/>
              <a:chOff x="1573" y="3112"/>
              <a:chExt cx="318" cy="635"/>
            </a:xfrm>
          </p:grpSpPr>
          <p:sp>
            <p:nvSpPr>
              <p:cNvPr id="11349" name="Line 62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0" name="Freeform 63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51" name="Line 64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45" name="Line 65"/>
            <p:cNvSpPr>
              <a:spLocks noChangeShapeType="1"/>
            </p:cNvSpPr>
            <p:nvPr/>
          </p:nvSpPr>
          <p:spPr bwMode="auto">
            <a:xfrm>
              <a:off x="3544" y="513"/>
              <a:ext cx="19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46" name="Oval 66"/>
            <p:cNvSpPr>
              <a:spLocks noChangeArrowheads="1"/>
            </p:cNvSpPr>
            <p:nvPr/>
          </p:nvSpPr>
          <p:spPr bwMode="auto">
            <a:xfrm>
              <a:off x="5177" y="468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47" name="Text Box 67"/>
            <p:cNvSpPr txBox="1">
              <a:spLocks noChangeArrowheads="1"/>
            </p:cNvSpPr>
            <p:nvPr/>
          </p:nvSpPr>
          <p:spPr bwMode="auto">
            <a:xfrm>
              <a:off x="4105" y="490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R/W Select</a:t>
              </a:r>
            </a:p>
          </p:txBody>
        </p:sp>
        <p:sp>
          <p:nvSpPr>
            <p:cNvPr id="11348" name="Text Box 68"/>
            <p:cNvSpPr txBox="1">
              <a:spLocks noChangeArrowheads="1"/>
            </p:cNvSpPr>
            <p:nvPr/>
          </p:nvSpPr>
          <p:spPr bwMode="auto">
            <a:xfrm>
              <a:off x="3267" y="762"/>
              <a:ext cx="5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Write</a:t>
              </a:r>
            </a:p>
          </p:txBody>
        </p:sp>
      </p:grpSp>
      <p:grpSp>
        <p:nvGrpSpPr>
          <p:cNvPr id="12" name="Group 69"/>
          <p:cNvGrpSpPr>
            <a:grpSpLocks/>
          </p:cNvGrpSpPr>
          <p:nvPr/>
        </p:nvGrpSpPr>
        <p:grpSpPr bwMode="auto">
          <a:xfrm>
            <a:off x="0" y="3721100"/>
            <a:ext cx="4383088" cy="2757488"/>
            <a:chOff x="0" y="2344"/>
            <a:chExt cx="2761" cy="1737"/>
          </a:xfrm>
        </p:grpSpPr>
        <p:grpSp>
          <p:nvGrpSpPr>
            <p:cNvPr id="11299" name="Group 70"/>
            <p:cNvGrpSpPr>
              <a:grpSpLocks noChangeAspect="1"/>
            </p:cNvGrpSpPr>
            <p:nvPr/>
          </p:nvGrpSpPr>
          <p:grpSpPr bwMode="auto">
            <a:xfrm>
              <a:off x="1049" y="2865"/>
              <a:ext cx="477" cy="952"/>
              <a:chOff x="1573" y="3112"/>
              <a:chExt cx="318" cy="635"/>
            </a:xfrm>
          </p:grpSpPr>
          <p:sp>
            <p:nvSpPr>
              <p:cNvPr id="11331" name="Line 71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32" name="Freeform 72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33" name="Line 73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300" name="Group 74"/>
            <p:cNvGrpSpPr>
              <a:grpSpLocks noChangeAspect="1"/>
            </p:cNvGrpSpPr>
            <p:nvPr/>
          </p:nvGrpSpPr>
          <p:grpSpPr bwMode="auto">
            <a:xfrm rot="5400000" flipH="1">
              <a:off x="293" y="3105"/>
              <a:ext cx="477" cy="952"/>
              <a:chOff x="1573" y="3112"/>
              <a:chExt cx="318" cy="635"/>
            </a:xfrm>
          </p:grpSpPr>
          <p:sp>
            <p:nvSpPr>
              <p:cNvPr id="11328" name="Line 75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29" name="Freeform 76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30" name="Line 77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01" name="Line 78"/>
            <p:cNvSpPr>
              <a:spLocks noChangeShapeType="1"/>
            </p:cNvSpPr>
            <p:nvPr/>
          </p:nvSpPr>
          <p:spPr bwMode="auto">
            <a:xfrm>
              <a:off x="51" y="2480"/>
              <a:ext cx="0" cy="142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02" name="Line 79"/>
            <p:cNvSpPr>
              <a:spLocks noChangeShapeType="1"/>
            </p:cNvSpPr>
            <p:nvPr/>
          </p:nvSpPr>
          <p:spPr bwMode="auto">
            <a:xfrm>
              <a:off x="534" y="3814"/>
              <a:ext cx="0" cy="209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03" name="Line 80"/>
            <p:cNvSpPr>
              <a:spLocks noChangeShapeType="1"/>
            </p:cNvSpPr>
            <p:nvPr/>
          </p:nvSpPr>
          <p:spPr bwMode="auto">
            <a:xfrm>
              <a:off x="958" y="3342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04" name="Oval 81"/>
            <p:cNvSpPr>
              <a:spLocks noChangeArrowheads="1"/>
            </p:cNvSpPr>
            <p:nvPr/>
          </p:nvSpPr>
          <p:spPr bwMode="auto">
            <a:xfrm>
              <a:off x="5" y="3296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05" name="Oval 82"/>
            <p:cNvSpPr>
              <a:spLocks noChangeArrowheads="1"/>
            </p:cNvSpPr>
            <p:nvPr/>
          </p:nvSpPr>
          <p:spPr bwMode="auto">
            <a:xfrm>
              <a:off x="0" y="2814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06" name="Line 83"/>
            <p:cNvSpPr>
              <a:spLocks noChangeShapeType="1"/>
            </p:cNvSpPr>
            <p:nvPr/>
          </p:nvSpPr>
          <p:spPr bwMode="auto">
            <a:xfrm>
              <a:off x="142" y="4023"/>
              <a:ext cx="213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07" name="Oval 84"/>
            <p:cNvSpPr>
              <a:spLocks noChangeArrowheads="1"/>
            </p:cNvSpPr>
            <p:nvPr/>
          </p:nvSpPr>
          <p:spPr bwMode="auto">
            <a:xfrm>
              <a:off x="485" y="3978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08" name="Oval 85"/>
            <p:cNvSpPr>
              <a:spLocks noChangeArrowheads="1"/>
            </p:cNvSpPr>
            <p:nvPr/>
          </p:nvSpPr>
          <p:spPr bwMode="auto">
            <a:xfrm>
              <a:off x="913" y="3296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09" name="Text Box 86"/>
            <p:cNvSpPr txBox="1">
              <a:spLocks noChangeArrowheads="1"/>
            </p:cNvSpPr>
            <p:nvPr/>
          </p:nvSpPr>
          <p:spPr bwMode="auto">
            <a:xfrm>
              <a:off x="1610" y="3793"/>
              <a:ext cx="11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Write Select</a:t>
              </a:r>
            </a:p>
          </p:txBody>
        </p:sp>
        <p:sp>
          <p:nvSpPr>
            <p:cNvPr id="11310" name="Line 87"/>
            <p:cNvSpPr>
              <a:spLocks noChangeShapeType="1"/>
            </p:cNvSpPr>
            <p:nvPr/>
          </p:nvSpPr>
          <p:spPr bwMode="auto">
            <a:xfrm>
              <a:off x="822" y="3569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11" name="Line 88"/>
            <p:cNvSpPr>
              <a:spLocks noChangeShapeType="1"/>
            </p:cNvSpPr>
            <p:nvPr/>
          </p:nvSpPr>
          <p:spPr bwMode="auto">
            <a:xfrm>
              <a:off x="822" y="3622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12" name="Line 89"/>
            <p:cNvSpPr>
              <a:spLocks noChangeShapeType="1"/>
            </p:cNvSpPr>
            <p:nvPr/>
          </p:nvSpPr>
          <p:spPr bwMode="auto">
            <a:xfrm>
              <a:off x="822" y="3342"/>
              <a:ext cx="40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13" name="Line 90"/>
            <p:cNvSpPr>
              <a:spLocks noChangeShapeType="1"/>
            </p:cNvSpPr>
            <p:nvPr/>
          </p:nvSpPr>
          <p:spPr bwMode="auto">
            <a:xfrm>
              <a:off x="958" y="3619"/>
              <a:ext cx="0" cy="22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14" name="AutoShape 91"/>
            <p:cNvSpPr>
              <a:spLocks noChangeArrowheads="1"/>
            </p:cNvSpPr>
            <p:nvPr/>
          </p:nvSpPr>
          <p:spPr bwMode="auto">
            <a:xfrm flipV="1">
              <a:off x="868" y="3841"/>
              <a:ext cx="181" cy="1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315" name="Group 92"/>
            <p:cNvGrpSpPr>
              <a:grpSpLocks/>
            </p:cNvGrpSpPr>
            <p:nvPr/>
          </p:nvGrpSpPr>
          <p:grpSpPr bwMode="auto">
            <a:xfrm>
              <a:off x="1412" y="3817"/>
              <a:ext cx="227" cy="115"/>
              <a:chOff x="2971" y="2363"/>
              <a:chExt cx="227" cy="115"/>
            </a:xfrm>
          </p:grpSpPr>
          <p:sp>
            <p:nvSpPr>
              <p:cNvPr id="11325" name="Line 93"/>
              <p:cNvSpPr>
                <a:spLocks noChangeShapeType="1"/>
              </p:cNvSpPr>
              <p:nvPr/>
            </p:nvSpPr>
            <p:spPr bwMode="auto">
              <a:xfrm>
                <a:off x="2971" y="236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26" name="Line 94"/>
              <p:cNvSpPr>
                <a:spLocks noChangeShapeType="1"/>
              </p:cNvSpPr>
              <p:nvPr/>
            </p:nvSpPr>
            <p:spPr bwMode="auto">
              <a:xfrm>
                <a:off x="3016" y="242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27" name="Line 95"/>
              <p:cNvSpPr>
                <a:spLocks noChangeShapeType="1"/>
              </p:cNvSpPr>
              <p:nvPr/>
            </p:nvSpPr>
            <p:spPr bwMode="auto">
              <a:xfrm>
                <a:off x="3061" y="2478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316" name="Group 96"/>
            <p:cNvGrpSpPr>
              <a:grpSpLocks noChangeAspect="1"/>
            </p:cNvGrpSpPr>
            <p:nvPr/>
          </p:nvGrpSpPr>
          <p:grpSpPr bwMode="auto">
            <a:xfrm rot="5400000">
              <a:off x="281" y="2150"/>
              <a:ext cx="477" cy="952"/>
              <a:chOff x="1573" y="3112"/>
              <a:chExt cx="318" cy="635"/>
            </a:xfrm>
          </p:grpSpPr>
          <p:sp>
            <p:nvSpPr>
              <p:cNvPr id="11322" name="Line 97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23" name="Freeform 98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324" name="Line 99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17" name="Line 100"/>
            <p:cNvSpPr>
              <a:spLocks noChangeShapeType="1"/>
            </p:cNvSpPr>
            <p:nvPr/>
          </p:nvSpPr>
          <p:spPr bwMode="auto">
            <a:xfrm>
              <a:off x="323" y="2389"/>
              <a:ext cx="19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18" name="Oval 101"/>
            <p:cNvSpPr>
              <a:spLocks noChangeArrowheads="1"/>
            </p:cNvSpPr>
            <p:nvPr/>
          </p:nvSpPr>
          <p:spPr bwMode="auto">
            <a:xfrm>
              <a:off x="476" y="2344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19" name="Text Box 102"/>
            <p:cNvSpPr txBox="1">
              <a:spLocks noChangeArrowheads="1"/>
            </p:cNvSpPr>
            <p:nvPr/>
          </p:nvSpPr>
          <p:spPr bwMode="auto">
            <a:xfrm>
              <a:off x="839" y="2366"/>
              <a:ext cx="11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Read Select</a:t>
              </a:r>
            </a:p>
          </p:txBody>
        </p:sp>
        <p:sp>
          <p:nvSpPr>
            <p:cNvPr id="11320" name="Text Box 103"/>
            <p:cNvSpPr txBox="1">
              <a:spLocks noChangeArrowheads="1"/>
            </p:cNvSpPr>
            <p:nvPr/>
          </p:nvSpPr>
          <p:spPr bwMode="auto">
            <a:xfrm>
              <a:off x="0" y="2931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11321" name="Line 104"/>
            <p:cNvSpPr>
              <a:spLocks noChangeShapeType="1"/>
            </p:cNvSpPr>
            <p:nvPr/>
          </p:nvSpPr>
          <p:spPr bwMode="auto">
            <a:xfrm>
              <a:off x="975" y="2862"/>
              <a:ext cx="5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17" name="Group 105"/>
          <p:cNvGrpSpPr>
            <a:grpSpLocks/>
          </p:cNvGrpSpPr>
          <p:nvPr/>
        </p:nvGrpSpPr>
        <p:grpSpPr bwMode="auto">
          <a:xfrm>
            <a:off x="5148263" y="3606800"/>
            <a:ext cx="3759200" cy="3206750"/>
            <a:chOff x="3243" y="2272"/>
            <a:chExt cx="2368" cy="2020"/>
          </a:xfrm>
        </p:grpSpPr>
        <p:grpSp>
          <p:nvGrpSpPr>
            <p:cNvPr id="11272" name="Group 106"/>
            <p:cNvGrpSpPr>
              <a:grpSpLocks noChangeAspect="1"/>
            </p:cNvGrpSpPr>
            <p:nvPr/>
          </p:nvGrpSpPr>
          <p:grpSpPr bwMode="auto">
            <a:xfrm>
              <a:off x="3741" y="3225"/>
              <a:ext cx="477" cy="952"/>
              <a:chOff x="1573" y="3112"/>
              <a:chExt cx="318" cy="635"/>
            </a:xfrm>
          </p:grpSpPr>
          <p:sp>
            <p:nvSpPr>
              <p:cNvPr id="11296" name="Line 107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7" name="Freeform 108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8" name="Line 109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273" name="Group 110"/>
            <p:cNvGrpSpPr>
              <a:grpSpLocks noChangeAspect="1"/>
            </p:cNvGrpSpPr>
            <p:nvPr/>
          </p:nvGrpSpPr>
          <p:grpSpPr bwMode="auto">
            <a:xfrm flipH="1" flipV="1">
              <a:off x="3265" y="2499"/>
              <a:ext cx="477" cy="952"/>
              <a:chOff x="1573" y="3112"/>
              <a:chExt cx="318" cy="635"/>
            </a:xfrm>
          </p:grpSpPr>
          <p:sp>
            <p:nvSpPr>
              <p:cNvPr id="11293" name="Line 111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4" name="Freeform 112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5" name="Line 113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274" name="Line 114"/>
            <p:cNvSpPr>
              <a:spLocks noChangeShapeType="1"/>
            </p:cNvSpPr>
            <p:nvPr/>
          </p:nvSpPr>
          <p:spPr bwMode="auto">
            <a:xfrm rot="5400000">
              <a:off x="3957" y="1649"/>
              <a:ext cx="0" cy="142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5" name="Line 115"/>
            <p:cNvSpPr>
              <a:spLocks noChangeShapeType="1"/>
            </p:cNvSpPr>
            <p:nvPr/>
          </p:nvSpPr>
          <p:spPr bwMode="auto">
            <a:xfrm>
              <a:off x="4422" y="2272"/>
              <a:ext cx="0" cy="195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6" name="Line 116"/>
            <p:cNvSpPr>
              <a:spLocks noChangeShapeType="1"/>
            </p:cNvSpPr>
            <p:nvPr/>
          </p:nvSpPr>
          <p:spPr bwMode="auto">
            <a:xfrm>
              <a:off x="3742" y="2363"/>
              <a:ext cx="0" cy="61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7" name="Oval 117"/>
            <p:cNvSpPr>
              <a:spLocks noChangeArrowheads="1"/>
            </p:cNvSpPr>
            <p:nvPr/>
          </p:nvSpPr>
          <p:spPr bwMode="auto">
            <a:xfrm>
              <a:off x="3696" y="2318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8" name="Oval 118"/>
            <p:cNvSpPr>
              <a:spLocks noChangeArrowheads="1"/>
            </p:cNvSpPr>
            <p:nvPr/>
          </p:nvSpPr>
          <p:spPr bwMode="auto">
            <a:xfrm>
              <a:off x="4377" y="2454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79" name="Oval 119"/>
            <p:cNvSpPr>
              <a:spLocks noChangeArrowheads="1"/>
            </p:cNvSpPr>
            <p:nvPr/>
          </p:nvSpPr>
          <p:spPr bwMode="auto">
            <a:xfrm>
              <a:off x="3696" y="2929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280" name="Group 120"/>
            <p:cNvGrpSpPr>
              <a:grpSpLocks/>
            </p:cNvGrpSpPr>
            <p:nvPr/>
          </p:nvGrpSpPr>
          <p:grpSpPr bwMode="auto">
            <a:xfrm>
              <a:off x="4104" y="4177"/>
              <a:ext cx="227" cy="115"/>
              <a:chOff x="2971" y="2363"/>
              <a:chExt cx="227" cy="115"/>
            </a:xfrm>
          </p:grpSpPr>
          <p:sp>
            <p:nvSpPr>
              <p:cNvPr id="11290" name="Line 121"/>
              <p:cNvSpPr>
                <a:spLocks noChangeShapeType="1"/>
              </p:cNvSpPr>
              <p:nvPr/>
            </p:nvSpPr>
            <p:spPr bwMode="auto">
              <a:xfrm>
                <a:off x="2971" y="2363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1" name="Line 122"/>
              <p:cNvSpPr>
                <a:spLocks noChangeShapeType="1"/>
              </p:cNvSpPr>
              <p:nvPr/>
            </p:nvSpPr>
            <p:spPr bwMode="auto">
              <a:xfrm>
                <a:off x="3016" y="242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92" name="Line 123"/>
              <p:cNvSpPr>
                <a:spLocks noChangeShapeType="1"/>
              </p:cNvSpPr>
              <p:nvPr/>
            </p:nvSpPr>
            <p:spPr bwMode="auto">
              <a:xfrm>
                <a:off x="3061" y="2478"/>
                <a:ext cx="46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1281" name="Group 124"/>
            <p:cNvGrpSpPr>
              <a:grpSpLocks noChangeAspect="1"/>
            </p:cNvGrpSpPr>
            <p:nvPr/>
          </p:nvGrpSpPr>
          <p:grpSpPr bwMode="auto">
            <a:xfrm>
              <a:off x="3742" y="2499"/>
              <a:ext cx="477" cy="952"/>
              <a:chOff x="1573" y="3112"/>
              <a:chExt cx="318" cy="635"/>
            </a:xfrm>
          </p:grpSpPr>
          <p:sp>
            <p:nvSpPr>
              <p:cNvPr id="11287" name="Line 125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88" name="Freeform 126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289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282" name="Line 128"/>
            <p:cNvSpPr>
              <a:spLocks noChangeShapeType="1"/>
            </p:cNvSpPr>
            <p:nvPr/>
          </p:nvSpPr>
          <p:spPr bwMode="auto">
            <a:xfrm>
              <a:off x="3264" y="2499"/>
              <a:ext cx="115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83" name="Oval 129"/>
            <p:cNvSpPr>
              <a:spLocks noChangeArrowheads="1"/>
            </p:cNvSpPr>
            <p:nvPr/>
          </p:nvSpPr>
          <p:spPr bwMode="auto">
            <a:xfrm>
              <a:off x="4179" y="2454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84" name="Freeform 130"/>
            <p:cNvSpPr>
              <a:spLocks/>
            </p:cNvSpPr>
            <p:nvPr/>
          </p:nvSpPr>
          <p:spPr bwMode="auto">
            <a:xfrm>
              <a:off x="3264" y="3382"/>
              <a:ext cx="499" cy="318"/>
            </a:xfrm>
            <a:custGeom>
              <a:avLst/>
              <a:gdLst>
                <a:gd name="T0" fmla="*/ 0 w 499"/>
                <a:gd name="T1" fmla="*/ 0 h 318"/>
                <a:gd name="T2" fmla="*/ 0 w 499"/>
                <a:gd name="T3" fmla="*/ 318 h 318"/>
                <a:gd name="T4" fmla="*/ 499 w 499"/>
                <a:gd name="T5" fmla="*/ 318 h 318"/>
                <a:gd name="T6" fmla="*/ 0 60000 65536"/>
                <a:gd name="T7" fmla="*/ 0 60000 65536"/>
                <a:gd name="T8" fmla="*/ 0 60000 65536"/>
                <a:gd name="T9" fmla="*/ 0 w 499"/>
                <a:gd name="T10" fmla="*/ 0 h 318"/>
                <a:gd name="T11" fmla="*/ 499 w 499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9" h="318">
                  <a:moveTo>
                    <a:pt x="0" y="0"/>
                  </a:moveTo>
                  <a:lnTo>
                    <a:pt x="0" y="318"/>
                  </a:lnTo>
                  <a:lnTo>
                    <a:pt x="499" y="318"/>
                  </a:lnTo>
                </a:path>
              </a:pathLst>
            </a:custGeom>
            <a:noFill/>
            <a:ln w="28575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85" name="Text Box 131"/>
            <p:cNvSpPr txBox="1">
              <a:spLocks noChangeArrowheads="1"/>
            </p:cNvSpPr>
            <p:nvPr/>
          </p:nvSpPr>
          <p:spPr bwMode="auto">
            <a:xfrm>
              <a:off x="4444" y="2861"/>
              <a:ext cx="5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11286" name="Text Box 132"/>
            <p:cNvSpPr txBox="1">
              <a:spLocks noChangeArrowheads="1"/>
            </p:cNvSpPr>
            <p:nvPr/>
          </p:nvSpPr>
          <p:spPr bwMode="auto">
            <a:xfrm>
              <a:off x="4535" y="2362"/>
              <a:ext cx="10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R/W Select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Historical Evolution of DRAM</a:t>
            </a:r>
          </a:p>
          <a:p>
            <a:pPr>
              <a:spcBef>
                <a:spcPct val="0"/>
              </a:spcBef>
            </a:pPr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Basic Planar and Trench DRAM Cells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4675188" y="-1323975"/>
            <a:ext cx="47513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539750" y="1555750"/>
            <a:ext cx="8353425" cy="1368425"/>
            <a:chOff x="340" y="980"/>
            <a:chExt cx="5262" cy="862"/>
          </a:xfrm>
        </p:grpSpPr>
        <p:grpSp>
          <p:nvGrpSpPr>
            <p:cNvPr id="12334" name="Group 5"/>
            <p:cNvGrpSpPr>
              <a:grpSpLocks/>
            </p:cNvGrpSpPr>
            <p:nvPr/>
          </p:nvGrpSpPr>
          <p:grpSpPr bwMode="auto">
            <a:xfrm>
              <a:off x="1655" y="980"/>
              <a:ext cx="1270" cy="862"/>
              <a:chOff x="1066" y="799"/>
              <a:chExt cx="1270" cy="862"/>
            </a:xfrm>
          </p:grpSpPr>
          <p:grpSp>
            <p:nvGrpSpPr>
              <p:cNvPr id="12346" name="Group 6"/>
              <p:cNvGrpSpPr>
                <a:grpSpLocks noChangeAspect="1"/>
              </p:cNvGrpSpPr>
              <p:nvPr/>
            </p:nvGrpSpPr>
            <p:grpSpPr bwMode="auto">
              <a:xfrm rot="-5400000" flipH="1" flipV="1">
                <a:off x="1354" y="813"/>
                <a:ext cx="477" cy="952"/>
                <a:chOff x="1573" y="3112"/>
                <a:chExt cx="318" cy="635"/>
              </a:xfrm>
            </p:grpSpPr>
            <p:sp>
              <p:nvSpPr>
                <p:cNvPr id="12358" name="Line 7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2359" name="Freeform 8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2360" name="Line 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12347" name="Line 10"/>
              <p:cNvSpPr>
                <a:spLocks noChangeShapeType="1"/>
              </p:cNvSpPr>
              <p:nvPr/>
            </p:nvSpPr>
            <p:spPr bwMode="auto">
              <a:xfrm>
                <a:off x="1112" y="1026"/>
                <a:ext cx="0" cy="63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48" name="Line 11"/>
              <p:cNvSpPr>
                <a:spLocks noChangeShapeType="1"/>
              </p:cNvSpPr>
              <p:nvPr/>
            </p:nvSpPr>
            <p:spPr bwMode="auto">
              <a:xfrm>
                <a:off x="1595" y="845"/>
                <a:ext cx="0" cy="25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49" name="Oval 12"/>
              <p:cNvSpPr>
                <a:spLocks noChangeArrowheads="1"/>
              </p:cNvSpPr>
              <p:nvPr/>
            </p:nvSpPr>
            <p:spPr bwMode="auto">
              <a:xfrm>
                <a:off x="1066" y="1481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350" name="Oval 13"/>
              <p:cNvSpPr>
                <a:spLocks noChangeArrowheads="1"/>
              </p:cNvSpPr>
              <p:nvPr/>
            </p:nvSpPr>
            <p:spPr bwMode="auto">
              <a:xfrm>
                <a:off x="1546" y="799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351" name="Line 14"/>
              <p:cNvSpPr>
                <a:spLocks noChangeShapeType="1"/>
              </p:cNvSpPr>
              <p:nvPr/>
            </p:nvSpPr>
            <p:spPr bwMode="auto">
              <a:xfrm>
                <a:off x="1281" y="846"/>
                <a:ext cx="81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52" name="Text Box 15"/>
              <p:cNvSpPr txBox="1">
                <a:spLocks noChangeArrowheads="1"/>
              </p:cNvSpPr>
              <p:nvPr/>
            </p:nvSpPr>
            <p:spPr bwMode="auto">
              <a:xfrm>
                <a:off x="1677" y="890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Word</a:t>
                </a:r>
              </a:p>
            </p:txBody>
          </p:sp>
          <p:sp>
            <p:nvSpPr>
              <p:cNvPr id="12353" name="Text Box 16"/>
              <p:cNvSpPr txBox="1">
                <a:spLocks noChangeArrowheads="1"/>
              </p:cNvSpPr>
              <p:nvPr/>
            </p:nvSpPr>
            <p:spPr bwMode="auto">
              <a:xfrm>
                <a:off x="1141" y="981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Bit</a:t>
                </a:r>
              </a:p>
            </p:txBody>
          </p:sp>
          <p:sp>
            <p:nvSpPr>
              <p:cNvPr id="12354" name="Line 17"/>
              <p:cNvSpPr>
                <a:spLocks noChangeShapeType="1"/>
              </p:cNvSpPr>
              <p:nvPr/>
            </p:nvSpPr>
            <p:spPr bwMode="auto">
              <a:xfrm>
                <a:off x="2064" y="1434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55" name="Line 18"/>
              <p:cNvSpPr>
                <a:spLocks noChangeShapeType="1"/>
              </p:cNvSpPr>
              <p:nvPr/>
            </p:nvSpPr>
            <p:spPr bwMode="auto">
              <a:xfrm>
                <a:off x="2064" y="1525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56" name="Line 19"/>
              <p:cNvSpPr>
                <a:spLocks noChangeShapeType="1"/>
              </p:cNvSpPr>
              <p:nvPr/>
            </p:nvSpPr>
            <p:spPr bwMode="auto">
              <a:xfrm flipV="1">
                <a:off x="2200" y="1298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57" name="Oval 20"/>
              <p:cNvSpPr>
                <a:spLocks noChangeArrowheads="1"/>
              </p:cNvSpPr>
              <p:nvPr/>
            </p:nvSpPr>
            <p:spPr bwMode="auto">
              <a:xfrm>
                <a:off x="2133" y="1162"/>
                <a:ext cx="136" cy="136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2335" name="Text Box 21"/>
            <p:cNvSpPr txBox="1">
              <a:spLocks noChangeArrowheads="1"/>
            </p:cNvSpPr>
            <p:nvPr/>
          </p:nvSpPr>
          <p:spPr bwMode="auto">
            <a:xfrm>
              <a:off x="340" y="1264"/>
              <a:ext cx="10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Planar Cell</a:t>
              </a:r>
            </a:p>
          </p:txBody>
        </p:sp>
        <p:sp>
          <p:nvSpPr>
            <p:cNvPr id="12336" name="Rectangle 22"/>
            <p:cNvSpPr>
              <a:spLocks noChangeArrowheads="1"/>
            </p:cNvSpPr>
            <p:nvPr/>
          </p:nvSpPr>
          <p:spPr bwMode="auto">
            <a:xfrm>
              <a:off x="3288" y="1253"/>
              <a:ext cx="2314" cy="5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37" name="Rectangle 23"/>
            <p:cNvSpPr>
              <a:spLocks noChangeArrowheads="1"/>
            </p:cNvSpPr>
            <p:nvPr/>
          </p:nvSpPr>
          <p:spPr bwMode="auto">
            <a:xfrm>
              <a:off x="3379" y="1253"/>
              <a:ext cx="136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38" name="Rectangle 24"/>
            <p:cNvSpPr>
              <a:spLocks noChangeArrowheads="1"/>
            </p:cNvSpPr>
            <p:nvPr/>
          </p:nvSpPr>
          <p:spPr bwMode="auto">
            <a:xfrm>
              <a:off x="3696" y="1253"/>
              <a:ext cx="227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39" name="Rectangle 25"/>
            <p:cNvSpPr>
              <a:spLocks noChangeArrowheads="1"/>
            </p:cNvSpPr>
            <p:nvPr/>
          </p:nvSpPr>
          <p:spPr bwMode="auto">
            <a:xfrm>
              <a:off x="3515" y="1207"/>
              <a:ext cx="181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40" name="Rectangle 26"/>
            <p:cNvSpPr>
              <a:spLocks noChangeArrowheads="1"/>
            </p:cNvSpPr>
            <p:nvPr/>
          </p:nvSpPr>
          <p:spPr bwMode="auto">
            <a:xfrm>
              <a:off x="3833" y="1207"/>
              <a:ext cx="1587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41" name="Line 27"/>
            <p:cNvSpPr>
              <a:spLocks noChangeShapeType="1"/>
            </p:cNvSpPr>
            <p:nvPr/>
          </p:nvSpPr>
          <p:spPr bwMode="auto">
            <a:xfrm>
              <a:off x="3923" y="1269"/>
              <a:ext cx="1497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42" name="Rectangle 28"/>
            <p:cNvSpPr>
              <a:spLocks noChangeArrowheads="1"/>
            </p:cNvSpPr>
            <p:nvPr/>
          </p:nvSpPr>
          <p:spPr bwMode="auto">
            <a:xfrm>
              <a:off x="3515" y="1162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43" name="Rectangle 29"/>
            <p:cNvSpPr>
              <a:spLocks noChangeArrowheads="1"/>
            </p:cNvSpPr>
            <p:nvPr/>
          </p:nvSpPr>
          <p:spPr bwMode="auto">
            <a:xfrm>
              <a:off x="3833" y="1162"/>
              <a:ext cx="1587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44" name="Rectangle 30"/>
            <p:cNvSpPr>
              <a:spLocks noChangeArrowheads="1"/>
            </p:cNvSpPr>
            <p:nvPr/>
          </p:nvSpPr>
          <p:spPr bwMode="auto">
            <a:xfrm>
              <a:off x="3833" y="1117"/>
              <a:ext cx="1587" cy="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45" name="Rectangle 31"/>
            <p:cNvSpPr>
              <a:spLocks noChangeArrowheads="1"/>
            </p:cNvSpPr>
            <p:nvPr/>
          </p:nvSpPr>
          <p:spPr bwMode="auto">
            <a:xfrm>
              <a:off x="3515" y="1117"/>
              <a:ext cx="181" cy="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grpSp>
        <p:nvGrpSpPr>
          <p:cNvPr id="12293" name="Group 32"/>
          <p:cNvGrpSpPr>
            <a:grpSpLocks/>
          </p:cNvGrpSpPr>
          <p:nvPr/>
        </p:nvGrpSpPr>
        <p:grpSpPr bwMode="auto">
          <a:xfrm>
            <a:off x="508000" y="3500438"/>
            <a:ext cx="8385175" cy="2233612"/>
            <a:chOff x="320" y="2205"/>
            <a:chExt cx="5282" cy="1407"/>
          </a:xfrm>
        </p:grpSpPr>
        <p:sp>
          <p:nvSpPr>
            <p:cNvPr id="12294" name="Text Box 33"/>
            <p:cNvSpPr txBox="1">
              <a:spLocks noChangeArrowheads="1"/>
            </p:cNvSpPr>
            <p:nvPr/>
          </p:nvSpPr>
          <p:spPr bwMode="auto">
            <a:xfrm>
              <a:off x="320" y="2478"/>
              <a:ext cx="10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Trench Cell</a:t>
              </a:r>
            </a:p>
          </p:txBody>
        </p:sp>
        <p:sp>
          <p:nvSpPr>
            <p:cNvPr id="12295" name="Rectangle 34"/>
            <p:cNvSpPr>
              <a:spLocks noChangeArrowheads="1"/>
            </p:cNvSpPr>
            <p:nvPr/>
          </p:nvSpPr>
          <p:spPr bwMode="auto">
            <a:xfrm>
              <a:off x="3288" y="2478"/>
              <a:ext cx="2314" cy="544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296" name="Rectangle 35"/>
            <p:cNvSpPr>
              <a:spLocks noChangeArrowheads="1"/>
            </p:cNvSpPr>
            <p:nvPr/>
          </p:nvSpPr>
          <p:spPr bwMode="auto">
            <a:xfrm>
              <a:off x="3379" y="2478"/>
              <a:ext cx="136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297" name="Rectangle 36"/>
            <p:cNvSpPr>
              <a:spLocks noChangeArrowheads="1"/>
            </p:cNvSpPr>
            <p:nvPr/>
          </p:nvSpPr>
          <p:spPr bwMode="auto">
            <a:xfrm>
              <a:off x="3696" y="2478"/>
              <a:ext cx="227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298" name="Rectangle 37"/>
            <p:cNvSpPr>
              <a:spLocks noChangeArrowheads="1"/>
            </p:cNvSpPr>
            <p:nvPr/>
          </p:nvSpPr>
          <p:spPr bwMode="auto">
            <a:xfrm>
              <a:off x="3515" y="2432"/>
              <a:ext cx="181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299" name="Rectangle 38"/>
            <p:cNvSpPr>
              <a:spLocks noChangeArrowheads="1"/>
            </p:cNvSpPr>
            <p:nvPr/>
          </p:nvSpPr>
          <p:spPr bwMode="auto">
            <a:xfrm>
              <a:off x="3515" y="2387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00" name="Rectangle 39"/>
            <p:cNvSpPr>
              <a:spLocks noChangeArrowheads="1"/>
            </p:cNvSpPr>
            <p:nvPr/>
          </p:nvSpPr>
          <p:spPr bwMode="auto">
            <a:xfrm>
              <a:off x="3515" y="2342"/>
              <a:ext cx="181" cy="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2301" name="Group 40"/>
            <p:cNvGrpSpPr>
              <a:grpSpLocks/>
            </p:cNvGrpSpPr>
            <p:nvPr/>
          </p:nvGrpSpPr>
          <p:grpSpPr bwMode="auto">
            <a:xfrm>
              <a:off x="1655" y="2205"/>
              <a:ext cx="1186" cy="1407"/>
              <a:chOff x="1655" y="2205"/>
              <a:chExt cx="1186" cy="1407"/>
            </a:xfrm>
          </p:grpSpPr>
          <p:grpSp>
            <p:nvGrpSpPr>
              <p:cNvPr id="12321" name="Group 41"/>
              <p:cNvGrpSpPr>
                <a:grpSpLocks noChangeAspect="1"/>
              </p:cNvGrpSpPr>
              <p:nvPr/>
            </p:nvGrpSpPr>
            <p:grpSpPr bwMode="auto">
              <a:xfrm rot="-5400000" flipH="1" flipV="1">
                <a:off x="1943" y="2219"/>
                <a:ext cx="477" cy="952"/>
                <a:chOff x="1573" y="3112"/>
                <a:chExt cx="318" cy="635"/>
              </a:xfrm>
            </p:grpSpPr>
            <p:sp>
              <p:nvSpPr>
                <p:cNvPr id="12331" name="Line 42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2332" name="Freeform 43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12333" name="Line 4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12322" name="Line 45"/>
              <p:cNvSpPr>
                <a:spLocks noChangeShapeType="1"/>
              </p:cNvSpPr>
              <p:nvPr/>
            </p:nvSpPr>
            <p:spPr bwMode="auto">
              <a:xfrm>
                <a:off x="1701" y="2432"/>
                <a:ext cx="0" cy="63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23" name="Line 46"/>
              <p:cNvSpPr>
                <a:spLocks noChangeShapeType="1"/>
              </p:cNvSpPr>
              <p:nvPr/>
            </p:nvSpPr>
            <p:spPr bwMode="auto">
              <a:xfrm>
                <a:off x="2184" y="2251"/>
                <a:ext cx="0" cy="251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24" name="Oval 47"/>
              <p:cNvSpPr>
                <a:spLocks noChangeArrowheads="1"/>
              </p:cNvSpPr>
              <p:nvPr/>
            </p:nvSpPr>
            <p:spPr bwMode="auto">
              <a:xfrm>
                <a:off x="1655" y="2887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325" name="Oval 48"/>
              <p:cNvSpPr>
                <a:spLocks noChangeArrowheads="1"/>
              </p:cNvSpPr>
              <p:nvPr/>
            </p:nvSpPr>
            <p:spPr bwMode="auto">
              <a:xfrm>
                <a:off x="2135" y="2205"/>
                <a:ext cx="91" cy="9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326" name="Line 49"/>
              <p:cNvSpPr>
                <a:spLocks noChangeShapeType="1"/>
              </p:cNvSpPr>
              <p:nvPr/>
            </p:nvSpPr>
            <p:spPr bwMode="auto">
              <a:xfrm>
                <a:off x="1870" y="2252"/>
                <a:ext cx="81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27" name="Text Box 50"/>
              <p:cNvSpPr txBox="1">
                <a:spLocks noChangeArrowheads="1"/>
              </p:cNvSpPr>
              <p:nvPr/>
            </p:nvSpPr>
            <p:spPr bwMode="auto">
              <a:xfrm>
                <a:off x="2266" y="2296"/>
                <a:ext cx="57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Word</a:t>
                </a:r>
              </a:p>
            </p:txBody>
          </p:sp>
          <p:sp>
            <p:nvSpPr>
              <p:cNvPr id="12328" name="Text Box 51"/>
              <p:cNvSpPr txBox="1">
                <a:spLocks noChangeArrowheads="1"/>
              </p:cNvSpPr>
              <p:nvPr/>
            </p:nvSpPr>
            <p:spPr bwMode="auto">
              <a:xfrm>
                <a:off x="1730" y="2387"/>
                <a:ext cx="3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Bit</a:t>
                </a:r>
              </a:p>
            </p:txBody>
          </p:sp>
          <p:sp>
            <p:nvSpPr>
              <p:cNvPr id="12329" name="Line 52"/>
              <p:cNvSpPr>
                <a:spLocks noChangeShapeType="1"/>
              </p:cNvSpPr>
              <p:nvPr/>
            </p:nvSpPr>
            <p:spPr bwMode="auto">
              <a:xfrm>
                <a:off x="2653" y="2931"/>
                <a:ext cx="0" cy="635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30" name="Freeform 53"/>
              <p:cNvSpPr>
                <a:spLocks/>
              </p:cNvSpPr>
              <p:nvPr/>
            </p:nvSpPr>
            <p:spPr bwMode="auto">
              <a:xfrm>
                <a:off x="2608" y="2976"/>
                <a:ext cx="91" cy="636"/>
              </a:xfrm>
              <a:custGeom>
                <a:avLst/>
                <a:gdLst>
                  <a:gd name="T0" fmla="*/ 0 w 91"/>
                  <a:gd name="T1" fmla="*/ 0 h 636"/>
                  <a:gd name="T2" fmla="*/ 0 w 91"/>
                  <a:gd name="T3" fmla="*/ 636 h 636"/>
                  <a:gd name="T4" fmla="*/ 91 w 91"/>
                  <a:gd name="T5" fmla="*/ 636 h 636"/>
                  <a:gd name="T6" fmla="*/ 91 w 91"/>
                  <a:gd name="T7" fmla="*/ 0 h 6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1"/>
                  <a:gd name="T13" fmla="*/ 0 h 636"/>
                  <a:gd name="T14" fmla="*/ 91 w 91"/>
                  <a:gd name="T15" fmla="*/ 636 h 6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1" h="636">
                    <a:moveTo>
                      <a:pt x="0" y="0"/>
                    </a:moveTo>
                    <a:lnTo>
                      <a:pt x="0" y="636"/>
                    </a:lnTo>
                    <a:lnTo>
                      <a:pt x="91" y="636"/>
                    </a:lnTo>
                    <a:lnTo>
                      <a:pt x="91" y="0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2302" name="Freeform 54"/>
            <p:cNvSpPr>
              <a:spLocks/>
            </p:cNvSpPr>
            <p:nvPr/>
          </p:nvSpPr>
          <p:spPr bwMode="auto">
            <a:xfrm>
              <a:off x="3915" y="2478"/>
              <a:ext cx="107" cy="498"/>
            </a:xfrm>
            <a:custGeom>
              <a:avLst/>
              <a:gdLst>
                <a:gd name="T0" fmla="*/ 8 w 107"/>
                <a:gd name="T1" fmla="*/ 0 h 498"/>
                <a:gd name="T2" fmla="*/ 8 w 107"/>
                <a:gd name="T3" fmla="*/ 408 h 498"/>
                <a:gd name="T4" fmla="*/ 54 w 107"/>
                <a:gd name="T5" fmla="*/ 498 h 498"/>
                <a:gd name="T6" fmla="*/ 99 w 107"/>
                <a:gd name="T7" fmla="*/ 408 h 498"/>
                <a:gd name="T8" fmla="*/ 99 w 107"/>
                <a:gd name="T9" fmla="*/ 0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98"/>
                <a:gd name="T17" fmla="*/ 107 w 107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98">
                  <a:moveTo>
                    <a:pt x="8" y="0"/>
                  </a:moveTo>
                  <a:cubicBezTo>
                    <a:pt x="4" y="162"/>
                    <a:pt x="0" y="325"/>
                    <a:pt x="8" y="408"/>
                  </a:cubicBezTo>
                  <a:cubicBezTo>
                    <a:pt x="16" y="491"/>
                    <a:pt x="39" y="498"/>
                    <a:pt x="54" y="498"/>
                  </a:cubicBezTo>
                  <a:cubicBezTo>
                    <a:pt x="69" y="498"/>
                    <a:pt x="91" y="491"/>
                    <a:pt x="99" y="408"/>
                  </a:cubicBezTo>
                  <a:cubicBezTo>
                    <a:pt x="107" y="325"/>
                    <a:pt x="103" y="162"/>
                    <a:pt x="99" y="0"/>
                  </a:cubicBezTo>
                </a:path>
              </a:pathLst>
            </a:custGeom>
            <a:solidFill>
              <a:schemeClr val="bg1"/>
            </a:solidFill>
            <a:ln w="762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03" name="Freeform 55"/>
            <p:cNvSpPr>
              <a:spLocks/>
            </p:cNvSpPr>
            <p:nvPr/>
          </p:nvSpPr>
          <p:spPr bwMode="auto">
            <a:xfrm>
              <a:off x="3918" y="2470"/>
              <a:ext cx="107" cy="498"/>
            </a:xfrm>
            <a:custGeom>
              <a:avLst/>
              <a:gdLst>
                <a:gd name="T0" fmla="*/ 8 w 107"/>
                <a:gd name="T1" fmla="*/ 0 h 498"/>
                <a:gd name="T2" fmla="*/ 8 w 107"/>
                <a:gd name="T3" fmla="*/ 408 h 498"/>
                <a:gd name="T4" fmla="*/ 54 w 107"/>
                <a:gd name="T5" fmla="*/ 498 h 498"/>
                <a:gd name="T6" fmla="*/ 99 w 107"/>
                <a:gd name="T7" fmla="*/ 408 h 498"/>
                <a:gd name="T8" fmla="*/ 99 w 107"/>
                <a:gd name="T9" fmla="*/ 0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98"/>
                <a:gd name="T17" fmla="*/ 107 w 107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98">
                  <a:moveTo>
                    <a:pt x="8" y="0"/>
                  </a:moveTo>
                  <a:cubicBezTo>
                    <a:pt x="4" y="162"/>
                    <a:pt x="0" y="325"/>
                    <a:pt x="8" y="408"/>
                  </a:cubicBezTo>
                  <a:cubicBezTo>
                    <a:pt x="16" y="491"/>
                    <a:pt x="39" y="498"/>
                    <a:pt x="54" y="498"/>
                  </a:cubicBezTo>
                  <a:cubicBezTo>
                    <a:pt x="69" y="498"/>
                    <a:pt x="91" y="491"/>
                    <a:pt x="99" y="408"/>
                  </a:cubicBezTo>
                  <a:cubicBezTo>
                    <a:pt x="107" y="325"/>
                    <a:pt x="103" y="162"/>
                    <a:pt x="99" y="0"/>
                  </a:cubicBezTo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04" name="Rectangle 56"/>
            <p:cNvSpPr>
              <a:spLocks noChangeArrowheads="1"/>
            </p:cNvSpPr>
            <p:nvPr/>
          </p:nvSpPr>
          <p:spPr bwMode="auto">
            <a:xfrm>
              <a:off x="3849" y="2432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05" name="Rectangle 57"/>
            <p:cNvSpPr>
              <a:spLocks noChangeArrowheads="1"/>
            </p:cNvSpPr>
            <p:nvPr/>
          </p:nvSpPr>
          <p:spPr bwMode="auto">
            <a:xfrm>
              <a:off x="4110" y="2478"/>
              <a:ext cx="136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06" name="Rectangle 58"/>
            <p:cNvSpPr>
              <a:spLocks noChangeArrowheads="1"/>
            </p:cNvSpPr>
            <p:nvPr/>
          </p:nvSpPr>
          <p:spPr bwMode="auto">
            <a:xfrm>
              <a:off x="4427" y="2478"/>
              <a:ext cx="227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07" name="Rectangle 59"/>
            <p:cNvSpPr>
              <a:spLocks noChangeArrowheads="1"/>
            </p:cNvSpPr>
            <p:nvPr/>
          </p:nvSpPr>
          <p:spPr bwMode="auto">
            <a:xfrm>
              <a:off x="4246" y="2432"/>
              <a:ext cx="181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08" name="Rectangle 60"/>
            <p:cNvSpPr>
              <a:spLocks noChangeArrowheads="1"/>
            </p:cNvSpPr>
            <p:nvPr/>
          </p:nvSpPr>
          <p:spPr bwMode="auto">
            <a:xfrm>
              <a:off x="4246" y="2387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09" name="Rectangle 61"/>
            <p:cNvSpPr>
              <a:spLocks noChangeArrowheads="1"/>
            </p:cNvSpPr>
            <p:nvPr/>
          </p:nvSpPr>
          <p:spPr bwMode="auto">
            <a:xfrm>
              <a:off x="4246" y="2342"/>
              <a:ext cx="181" cy="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0" name="Freeform 62"/>
            <p:cNvSpPr>
              <a:spLocks/>
            </p:cNvSpPr>
            <p:nvPr/>
          </p:nvSpPr>
          <p:spPr bwMode="auto">
            <a:xfrm>
              <a:off x="4646" y="2478"/>
              <a:ext cx="107" cy="498"/>
            </a:xfrm>
            <a:custGeom>
              <a:avLst/>
              <a:gdLst>
                <a:gd name="T0" fmla="*/ 8 w 107"/>
                <a:gd name="T1" fmla="*/ 0 h 498"/>
                <a:gd name="T2" fmla="*/ 8 w 107"/>
                <a:gd name="T3" fmla="*/ 408 h 498"/>
                <a:gd name="T4" fmla="*/ 54 w 107"/>
                <a:gd name="T5" fmla="*/ 498 h 498"/>
                <a:gd name="T6" fmla="*/ 99 w 107"/>
                <a:gd name="T7" fmla="*/ 408 h 498"/>
                <a:gd name="T8" fmla="*/ 99 w 107"/>
                <a:gd name="T9" fmla="*/ 0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98"/>
                <a:gd name="T17" fmla="*/ 107 w 107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98">
                  <a:moveTo>
                    <a:pt x="8" y="0"/>
                  </a:moveTo>
                  <a:cubicBezTo>
                    <a:pt x="4" y="162"/>
                    <a:pt x="0" y="325"/>
                    <a:pt x="8" y="408"/>
                  </a:cubicBezTo>
                  <a:cubicBezTo>
                    <a:pt x="16" y="491"/>
                    <a:pt x="39" y="498"/>
                    <a:pt x="54" y="498"/>
                  </a:cubicBezTo>
                  <a:cubicBezTo>
                    <a:pt x="69" y="498"/>
                    <a:pt x="91" y="491"/>
                    <a:pt x="99" y="408"/>
                  </a:cubicBezTo>
                  <a:cubicBezTo>
                    <a:pt x="107" y="325"/>
                    <a:pt x="103" y="162"/>
                    <a:pt x="99" y="0"/>
                  </a:cubicBezTo>
                </a:path>
              </a:pathLst>
            </a:custGeom>
            <a:solidFill>
              <a:schemeClr val="bg1"/>
            </a:solidFill>
            <a:ln w="762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11" name="Freeform 63"/>
            <p:cNvSpPr>
              <a:spLocks/>
            </p:cNvSpPr>
            <p:nvPr/>
          </p:nvSpPr>
          <p:spPr bwMode="auto">
            <a:xfrm>
              <a:off x="4649" y="2470"/>
              <a:ext cx="107" cy="498"/>
            </a:xfrm>
            <a:custGeom>
              <a:avLst/>
              <a:gdLst>
                <a:gd name="T0" fmla="*/ 8 w 107"/>
                <a:gd name="T1" fmla="*/ 0 h 498"/>
                <a:gd name="T2" fmla="*/ 8 w 107"/>
                <a:gd name="T3" fmla="*/ 408 h 498"/>
                <a:gd name="T4" fmla="*/ 54 w 107"/>
                <a:gd name="T5" fmla="*/ 498 h 498"/>
                <a:gd name="T6" fmla="*/ 99 w 107"/>
                <a:gd name="T7" fmla="*/ 408 h 498"/>
                <a:gd name="T8" fmla="*/ 99 w 107"/>
                <a:gd name="T9" fmla="*/ 0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98"/>
                <a:gd name="T17" fmla="*/ 107 w 107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98">
                  <a:moveTo>
                    <a:pt x="8" y="0"/>
                  </a:moveTo>
                  <a:cubicBezTo>
                    <a:pt x="4" y="162"/>
                    <a:pt x="0" y="325"/>
                    <a:pt x="8" y="408"/>
                  </a:cubicBezTo>
                  <a:cubicBezTo>
                    <a:pt x="16" y="491"/>
                    <a:pt x="39" y="498"/>
                    <a:pt x="54" y="498"/>
                  </a:cubicBezTo>
                  <a:cubicBezTo>
                    <a:pt x="69" y="498"/>
                    <a:pt x="91" y="491"/>
                    <a:pt x="99" y="408"/>
                  </a:cubicBezTo>
                  <a:cubicBezTo>
                    <a:pt x="107" y="325"/>
                    <a:pt x="103" y="162"/>
                    <a:pt x="99" y="0"/>
                  </a:cubicBezTo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12" name="Rectangle 64"/>
            <p:cNvSpPr>
              <a:spLocks noChangeArrowheads="1"/>
            </p:cNvSpPr>
            <p:nvPr/>
          </p:nvSpPr>
          <p:spPr bwMode="auto">
            <a:xfrm>
              <a:off x="4580" y="2432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3" name="Rectangle 65"/>
            <p:cNvSpPr>
              <a:spLocks noChangeArrowheads="1"/>
            </p:cNvSpPr>
            <p:nvPr/>
          </p:nvSpPr>
          <p:spPr bwMode="auto">
            <a:xfrm>
              <a:off x="4836" y="2478"/>
              <a:ext cx="136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4" name="Rectangle 66"/>
            <p:cNvSpPr>
              <a:spLocks noChangeArrowheads="1"/>
            </p:cNvSpPr>
            <p:nvPr/>
          </p:nvSpPr>
          <p:spPr bwMode="auto">
            <a:xfrm>
              <a:off x="5153" y="2478"/>
              <a:ext cx="227" cy="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5" name="Rectangle 67"/>
            <p:cNvSpPr>
              <a:spLocks noChangeArrowheads="1"/>
            </p:cNvSpPr>
            <p:nvPr/>
          </p:nvSpPr>
          <p:spPr bwMode="auto">
            <a:xfrm>
              <a:off x="4972" y="2432"/>
              <a:ext cx="181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6" name="Rectangle 68"/>
            <p:cNvSpPr>
              <a:spLocks noChangeArrowheads="1"/>
            </p:cNvSpPr>
            <p:nvPr/>
          </p:nvSpPr>
          <p:spPr bwMode="auto">
            <a:xfrm>
              <a:off x="4972" y="2387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7" name="Rectangle 69"/>
            <p:cNvSpPr>
              <a:spLocks noChangeArrowheads="1"/>
            </p:cNvSpPr>
            <p:nvPr/>
          </p:nvSpPr>
          <p:spPr bwMode="auto">
            <a:xfrm>
              <a:off x="4972" y="2342"/>
              <a:ext cx="181" cy="4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2318" name="Freeform 70"/>
            <p:cNvSpPr>
              <a:spLocks/>
            </p:cNvSpPr>
            <p:nvPr/>
          </p:nvSpPr>
          <p:spPr bwMode="auto">
            <a:xfrm>
              <a:off x="5372" y="2478"/>
              <a:ext cx="107" cy="498"/>
            </a:xfrm>
            <a:custGeom>
              <a:avLst/>
              <a:gdLst>
                <a:gd name="T0" fmla="*/ 8 w 107"/>
                <a:gd name="T1" fmla="*/ 0 h 498"/>
                <a:gd name="T2" fmla="*/ 8 w 107"/>
                <a:gd name="T3" fmla="*/ 408 h 498"/>
                <a:gd name="T4" fmla="*/ 54 w 107"/>
                <a:gd name="T5" fmla="*/ 498 h 498"/>
                <a:gd name="T6" fmla="*/ 99 w 107"/>
                <a:gd name="T7" fmla="*/ 408 h 498"/>
                <a:gd name="T8" fmla="*/ 99 w 107"/>
                <a:gd name="T9" fmla="*/ 0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98"/>
                <a:gd name="T17" fmla="*/ 107 w 107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98">
                  <a:moveTo>
                    <a:pt x="8" y="0"/>
                  </a:moveTo>
                  <a:cubicBezTo>
                    <a:pt x="4" y="162"/>
                    <a:pt x="0" y="325"/>
                    <a:pt x="8" y="408"/>
                  </a:cubicBezTo>
                  <a:cubicBezTo>
                    <a:pt x="16" y="491"/>
                    <a:pt x="39" y="498"/>
                    <a:pt x="54" y="498"/>
                  </a:cubicBezTo>
                  <a:cubicBezTo>
                    <a:pt x="69" y="498"/>
                    <a:pt x="91" y="491"/>
                    <a:pt x="99" y="408"/>
                  </a:cubicBezTo>
                  <a:cubicBezTo>
                    <a:pt x="107" y="325"/>
                    <a:pt x="103" y="162"/>
                    <a:pt x="99" y="0"/>
                  </a:cubicBezTo>
                </a:path>
              </a:pathLst>
            </a:custGeom>
            <a:solidFill>
              <a:schemeClr val="bg1"/>
            </a:solidFill>
            <a:ln w="76200" cap="flat" cmpd="sng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19" name="Freeform 71"/>
            <p:cNvSpPr>
              <a:spLocks/>
            </p:cNvSpPr>
            <p:nvPr/>
          </p:nvSpPr>
          <p:spPr bwMode="auto">
            <a:xfrm>
              <a:off x="5375" y="2470"/>
              <a:ext cx="107" cy="498"/>
            </a:xfrm>
            <a:custGeom>
              <a:avLst/>
              <a:gdLst>
                <a:gd name="T0" fmla="*/ 8 w 107"/>
                <a:gd name="T1" fmla="*/ 0 h 498"/>
                <a:gd name="T2" fmla="*/ 8 w 107"/>
                <a:gd name="T3" fmla="*/ 408 h 498"/>
                <a:gd name="T4" fmla="*/ 54 w 107"/>
                <a:gd name="T5" fmla="*/ 498 h 498"/>
                <a:gd name="T6" fmla="*/ 99 w 107"/>
                <a:gd name="T7" fmla="*/ 408 h 498"/>
                <a:gd name="T8" fmla="*/ 99 w 107"/>
                <a:gd name="T9" fmla="*/ 0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98"/>
                <a:gd name="T17" fmla="*/ 107 w 107"/>
                <a:gd name="T18" fmla="*/ 498 h 4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98">
                  <a:moveTo>
                    <a:pt x="8" y="0"/>
                  </a:moveTo>
                  <a:cubicBezTo>
                    <a:pt x="4" y="162"/>
                    <a:pt x="0" y="325"/>
                    <a:pt x="8" y="408"/>
                  </a:cubicBezTo>
                  <a:cubicBezTo>
                    <a:pt x="16" y="491"/>
                    <a:pt x="39" y="498"/>
                    <a:pt x="54" y="498"/>
                  </a:cubicBezTo>
                  <a:cubicBezTo>
                    <a:pt x="69" y="498"/>
                    <a:pt x="91" y="491"/>
                    <a:pt x="99" y="408"/>
                  </a:cubicBezTo>
                  <a:cubicBezTo>
                    <a:pt x="107" y="325"/>
                    <a:pt x="103" y="162"/>
                    <a:pt x="99" y="0"/>
                  </a:cubicBezTo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2320" name="Rectangle 72"/>
            <p:cNvSpPr>
              <a:spLocks noChangeArrowheads="1"/>
            </p:cNvSpPr>
            <p:nvPr/>
          </p:nvSpPr>
          <p:spPr bwMode="auto">
            <a:xfrm>
              <a:off x="5306" y="2432"/>
              <a:ext cx="181" cy="4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Basic ROM Architecture</a:t>
            </a:r>
          </a:p>
          <a:p>
            <a:pPr>
              <a:spcBef>
                <a:spcPct val="0"/>
              </a:spcBef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4675188" y="-1323975"/>
            <a:ext cx="475138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467544" y="548680"/>
            <a:ext cx="8496944" cy="6120680"/>
            <a:chOff x="467544" y="548680"/>
            <a:chExt cx="8496944" cy="6120680"/>
          </a:xfrm>
        </p:grpSpPr>
        <p:sp>
          <p:nvSpPr>
            <p:cNvPr id="2" name="矩形 1"/>
            <p:cNvSpPr/>
            <p:nvPr/>
          </p:nvSpPr>
          <p:spPr bwMode="auto">
            <a:xfrm>
              <a:off x="1799968" y="595312"/>
              <a:ext cx="7164519" cy="4807123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Courier New" pitchFamily="49" charset="0"/>
                <a:ea typeface="新細明體" pitchFamily="18" charset="-120"/>
              </a:endParaRPr>
            </a:p>
          </p:txBody>
        </p:sp>
        <p:graphicFrame>
          <p:nvGraphicFramePr>
            <p:cNvPr id="115" name="物件 1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95791"/>
                </p:ext>
              </p:extLst>
            </p:nvPr>
          </p:nvGraphicFramePr>
          <p:xfrm>
            <a:off x="1856726" y="548680"/>
            <a:ext cx="7107762" cy="4752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Visio" r:id="rId4" imgW="3219444" imgH="2152710" progId="Visio.Drawing.15">
                    <p:embed/>
                  </p:oleObj>
                </mc:Choice>
                <mc:Fallback>
                  <p:oleObj name="Visio" r:id="rId4" imgW="3219444" imgH="2152710" progId="Visio.Drawing.15">
                    <p:embed/>
                    <p:pic>
                      <p:nvPicPr>
                        <p:cNvPr id="4" name="物件 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856726" y="548680"/>
                          <a:ext cx="7107762" cy="47525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圓角矩形圖說文字 3"/>
            <p:cNvSpPr/>
            <p:nvPr/>
          </p:nvSpPr>
          <p:spPr bwMode="auto">
            <a:xfrm>
              <a:off x="467544" y="4725144"/>
              <a:ext cx="3312368" cy="1944216"/>
            </a:xfrm>
            <a:prstGeom prst="wedgeRoundRectCallout">
              <a:avLst>
                <a:gd name="adj1" fmla="val 86225"/>
                <a:gd name="adj2" fmla="val -85778"/>
                <a:gd name="adj3" fmla="val 16667"/>
              </a:avLst>
            </a:prstGeom>
            <a:solidFill>
              <a:srgbClr val="FFC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400" b="0" i="0" u="none" strike="noStrike" cap="none" normalizeH="0" baseline="0" smtClean="0">
                <a:ln>
                  <a:noFill/>
                </a:ln>
                <a:solidFill>
                  <a:srgbClr val="FFFF66"/>
                </a:solidFill>
                <a:effectLst/>
                <a:latin typeface="Courier New" pitchFamily="49" charset="0"/>
                <a:ea typeface="新細明體" pitchFamily="18" charset="-120"/>
              </a:endParaRPr>
            </a:p>
          </p:txBody>
        </p:sp>
        <p:grpSp>
          <p:nvGrpSpPr>
            <p:cNvPr id="118" name="群組 117"/>
            <p:cNvGrpSpPr/>
            <p:nvPr/>
          </p:nvGrpSpPr>
          <p:grpSpPr>
            <a:xfrm>
              <a:off x="840046" y="4852216"/>
              <a:ext cx="2567364" cy="1690071"/>
              <a:chOff x="5256076" y="2012751"/>
              <a:chExt cx="3019771" cy="2175096"/>
            </a:xfrm>
          </p:grpSpPr>
          <p:grpSp>
            <p:nvGrpSpPr>
              <p:cNvPr id="119" name="群組 118"/>
              <p:cNvGrpSpPr>
                <a:grpSpLocks noChangeAspect="1"/>
              </p:cNvGrpSpPr>
              <p:nvPr/>
            </p:nvGrpSpPr>
            <p:grpSpPr>
              <a:xfrm>
                <a:off x="6774075" y="2012751"/>
                <a:ext cx="756084" cy="720080"/>
                <a:chOff x="1475656" y="1988840"/>
                <a:chExt cx="1512168" cy="1440160"/>
              </a:xfrm>
            </p:grpSpPr>
            <p:sp>
              <p:nvSpPr>
                <p:cNvPr id="200" name="矩形 199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1" name="矩形 200"/>
                <p:cNvSpPr/>
                <p:nvPr/>
              </p:nvSpPr>
              <p:spPr bwMode="auto">
                <a:xfrm>
                  <a:off x="2159732" y="2124692"/>
                  <a:ext cx="504056" cy="1224136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2" name="矩形 201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3" name="矩形 202"/>
                <p:cNvSpPr/>
                <p:nvPr/>
              </p:nvSpPr>
              <p:spPr bwMode="auto">
                <a:xfrm rot="5400000">
                  <a:off x="2123728" y="2041348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4" name="矩形 203"/>
                <p:cNvSpPr/>
                <p:nvPr/>
              </p:nvSpPr>
              <p:spPr bwMode="auto">
                <a:xfrm rot="5400000">
                  <a:off x="2267744" y="2182930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5" name="矩形 204"/>
                <p:cNvSpPr/>
                <p:nvPr/>
              </p:nvSpPr>
              <p:spPr bwMode="auto">
                <a:xfrm rot="5400000">
                  <a:off x="2411760" y="2834173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6" name="矩形 205"/>
                <p:cNvSpPr/>
                <p:nvPr/>
              </p:nvSpPr>
              <p:spPr bwMode="auto">
                <a:xfrm rot="5400000">
                  <a:off x="2267744" y="2975755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7" name="矩形 206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208" name="矩形 207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0" name="群組 119"/>
              <p:cNvGrpSpPr>
                <a:grpSpLocks noChangeAspect="1"/>
              </p:cNvGrpSpPr>
              <p:nvPr/>
            </p:nvGrpSpPr>
            <p:grpSpPr>
              <a:xfrm flipH="1">
                <a:off x="6012160" y="2012914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91" name="矩形 190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2" name="矩形 191"/>
                <p:cNvSpPr/>
                <p:nvPr/>
              </p:nvSpPr>
              <p:spPr bwMode="auto">
                <a:xfrm>
                  <a:off x="2159732" y="2124692"/>
                  <a:ext cx="504056" cy="1224136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3" name="矩形 192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4" name="矩形 193"/>
                <p:cNvSpPr/>
                <p:nvPr/>
              </p:nvSpPr>
              <p:spPr bwMode="auto">
                <a:xfrm rot="5400000">
                  <a:off x="2123728" y="2041348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5" name="矩形 194"/>
                <p:cNvSpPr/>
                <p:nvPr/>
              </p:nvSpPr>
              <p:spPr bwMode="auto">
                <a:xfrm rot="5400000">
                  <a:off x="2267744" y="2182930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6" name="矩形 195"/>
                <p:cNvSpPr/>
                <p:nvPr/>
              </p:nvSpPr>
              <p:spPr bwMode="auto">
                <a:xfrm rot="5400000">
                  <a:off x="2411760" y="2834173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7" name="矩形 196"/>
                <p:cNvSpPr/>
                <p:nvPr/>
              </p:nvSpPr>
              <p:spPr bwMode="auto">
                <a:xfrm rot="5400000">
                  <a:off x="2267744" y="2975755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8" name="矩形 197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9" name="矩形 198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1" name="群組 120"/>
              <p:cNvGrpSpPr>
                <a:grpSpLocks noChangeAspect="1"/>
              </p:cNvGrpSpPr>
              <p:nvPr/>
            </p:nvGrpSpPr>
            <p:grpSpPr>
              <a:xfrm>
                <a:off x="5261325" y="2014635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87" name="矩形 186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8" name="矩形 187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9" name="矩形 188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90" name="矩形 189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2" name="群組 121"/>
              <p:cNvGrpSpPr>
                <a:grpSpLocks noChangeAspect="1"/>
              </p:cNvGrpSpPr>
              <p:nvPr/>
            </p:nvGrpSpPr>
            <p:grpSpPr>
              <a:xfrm flipH="1">
                <a:off x="6012160" y="2740373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83" name="矩形 182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4" name="矩形 183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5" name="矩形 184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6" name="矩形 185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3" name="群組 122"/>
              <p:cNvGrpSpPr>
                <a:grpSpLocks noChangeAspect="1"/>
              </p:cNvGrpSpPr>
              <p:nvPr/>
            </p:nvGrpSpPr>
            <p:grpSpPr>
              <a:xfrm>
                <a:off x="6774075" y="2736429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74" name="矩形 173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5" name="矩形 174"/>
                <p:cNvSpPr/>
                <p:nvPr/>
              </p:nvSpPr>
              <p:spPr bwMode="auto">
                <a:xfrm>
                  <a:off x="2159732" y="2124692"/>
                  <a:ext cx="504056" cy="1224136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6" name="矩形 175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7" name="矩形 176"/>
                <p:cNvSpPr/>
                <p:nvPr/>
              </p:nvSpPr>
              <p:spPr bwMode="auto">
                <a:xfrm rot="5400000">
                  <a:off x="2123728" y="2041348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8" name="矩形 177"/>
                <p:cNvSpPr/>
                <p:nvPr/>
              </p:nvSpPr>
              <p:spPr bwMode="auto">
                <a:xfrm rot="5400000">
                  <a:off x="2267744" y="2182930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9" name="矩形 178"/>
                <p:cNvSpPr/>
                <p:nvPr/>
              </p:nvSpPr>
              <p:spPr bwMode="auto">
                <a:xfrm rot="5400000">
                  <a:off x="2411760" y="2834173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0" name="矩形 179"/>
                <p:cNvSpPr/>
                <p:nvPr/>
              </p:nvSpPr>
              <p:spPr bwMode="auto">
                <a:xfrm rot="5400000">
                  <a:off x="2267744" y="2975755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1" name="矩形 180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82" name="矩形 181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4" name="群組 123"/>
              <p:cNvGrpSpPr>
                <a:grpSpLocks noChangeAspect="1"/>
              </p:cNvGrpSpPr>
              <p:nvPr/>
            </p:nvGrpSpPr>
            <p:grpSpPr>
              <a:xfrm>
                <a:off x="5256076" y="2737791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65" name="矩形 164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6" name="矩形 165"/>
                <p:cNvSpPr/>
                <p:nvPr/>
              </p:nvSpPr>
              <p:spPr bwMode="auto">
                <a:xfrm>
                  <a:off x="2159732" y="2124692"/>
                  <a:ext cx="504056" cy="1224136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7" name="矩形 166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8" name="矩形 167"/>
                <p:cNvSpPr/>
                <p:nvPr/>
              </p:nvSpPr>
              <p:spPr bwMode="auto">
                <a:xfrm rot="5400000">
                  <a:off x="2123728" y="2041348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9" name="矩形 168"/>
                <p:cNvSpPr/>
                <p:nvPr/>
              </p:nvSpPr>
              <p:spPr bwMode="auto">
                <a:xfrm rot="5400000">
                  <a:off x="2267744" y="2182930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0" name="矩形 169"/>
                <p:cNvSpPr/>
                <p:nvPr/>
              </p:nvSpPr>
              <p:spPr bwMode="auto">
                <a:xfrm rot="5400000">
                  <a:off x="2411760" y="2834173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1" name="矩形 170"/>
                <p:cNvSpPr/>
                <p:nvPr/>
              </p:nvSpPr>
              <p:spPr bwMode="auto">
                <a:xfrm rot="5400000">
                  <a:off x="2267744" y="2975755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2" name="矩形 171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73" name="矩形 172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5" name="群組 124"/>
              <p:cNvGrpSpPr>
                <a:grpSpLocks noChangeAspect="1"/>
              </p:cNvGrpSpPr>
              <p:nvPr/>
            </p:nvGrpSpPr>
            <p:grpSpPr>
              <a:xfrm flipH="1">
                <a:off x="7512157" y="2740373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56" name="矩形 155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7" name="矩形 156"/>
                <p:cNvSpPr/>
                <p:nvPr/>
              </p:nvSpPr>
              <p:spPr bwMode="auto">
                <a:xfrm>
                  <a:off x="2159732" y="2124692"/>
                  <a:ext cx="504056" cy="1224136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8" name="矩形 157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9" name="矩形 158"/>
                <p:cNvSpPr/>
                <p:nvPr/>
              </p:nvSpPr>
              <p:spPr bwMode="auto">
                <a:xfrm rot="5400000">
                  <a:off x="2123728" y="2041348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0" name="矩形 159"/>
                <p:cNvSpPr/>
                <p:nvPr/>
              </p:nvSpPr>
              <p:spPr bwMode="auto">
                <a:xfrm rot="5400000">
                  <a:off x="2267744" y="2182930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1" name="矩形 160"/>
                <p:cNvSpPr/>
                <p:nvPr/>
              </p:nvSpPr>
              <p:spPr bwMode="auto">
                <a:xfrm rot="5400000">
                  <a:off x="2411760" y="2834173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2" name="矩形 161"/>
                <p:cNvSpPr/>
                <p:nvPr/>
              </p:nvSpPr>
              <p:spPr bwMode="auto">
                <a:xfrm rot="5400000">
                  <a:off x="2267744" y="2975755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3" name="矩形 162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64" name="矩形 163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6" name="群組 125"/>
              <p:cNvGrpSpPr>
                <a:grpSpLocks noChangeAspect="1"/>
              </p:cNvGrpSpPr>
              <p:nvPr/>
            </p:nvGrpSpPr>
            <p:grpSpPr>
              <a:xfrm flipH="1">
                <a:off x="7519763" y="2012979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52" name="矩形 151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3" name="矩形 152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4" name="矩形 153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5" name="矩形 154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7" name="群組 126"/>
              <p:cNvGrpSpPr>
                <a:grpSpLocks noChangeAspect="1"/>
              </p:cNvGrpSpPr>
              <p:nvPr/>
            </p:nvGrpSpPr>
            <p:grpSpPr>
              <a:xfrm>
                <a:off x="5256076" y="3454158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43" name="矩形 142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4" name="矩形 143"/>
                <p:cNvSpPr/>
                <p:nvPr/>
              </p:nvSpPr>
              <p:spPr bwMode="auto">
                <a:xfrm>
                  <a:off x="2159732" y="2124692"/>
                  <a:ext cx="504056" cy="1224136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5" name="矩形 144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6" name="矩形 145"/>
                <p:cNvSpPr/>
                <p:nvPr/>
              </p:nvSpPr>
              <p:spPr bwMode="auto">
                <a:xfrm rot="5400000">
                  <a:off x="2123728" y="2041348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7" name="矩形 146"/>
                <p:cNvSpPr/>
                <p:nvPr/>
              </p:nvSpPr>
              <p:spPr bwMode="auto">
                <a:xfrm rot="5400000">
                  <a:off x="2267744" y="2182930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8" name="矩形 147"/>
                <p:cNvSpPr/>
                <p:nvPr/>
              </p:nvSpPr>
              <p:spPr bwMode="auto">
                <a:xfrm rot="5400000">
                  <a:off x="2411760" y="2834173"/>
                  <a:ext cx="288032" cy="576064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9" name="矩形 148"/>
                <p:cNvSpPr/>
                <p:nvPr/>
              </p:nvSpPr>
              <p:spPr bwMode="auto">
                <a:xfrm rot="5400000">
                  <a:off x="2267744" y="2975755"/>
                  <a:ext cx="288032" cy="288032"/>
                </a:xfrm>
                <a:prstGeom prst="rect">
                  <a:avLst/>
                </a:prstGeom>
                <a:solidFill>
                  <a:srgbClr val="00FF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0" name="矩形 149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51" name="矩形 150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8" name="群組 127"/>
              <p:cNvGrpSpPr>
                <a:grpSpLocks noChangeAspect="1"/>
              </p:cNvGrpSpPr>
              <p:nvPr/>
            </p:nvGrpSpPr>
            <p:grpSpPr>
              <a:xfrm flipH="1">
                <a:off x="6012160" y="3460079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39" name="矩形 138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0" name="矩形 139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1" name="矩形 140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42" name="矩形 141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29" name="群組 128"/>
              <p:cNvGrpSpPr>
                <a:grpSpLocks noChangeAspect="1"/>
              </p:cNvGrpSpPr>
              <p:nvPr/>
            </p:nvGrpSpPr>
            <p:grpSpPr>
              <a:xfrm>
                <a:off x="6778286" y="3467767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35" name="矩形 134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36" name="矩形 135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37" name="矩形 136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38" name="矩形 137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30" name="群組 129"/>
              <p:cNvGrpSpPr>
                <a:grpSpLocks noChangeAspect="1"/>
              </p:cNvGrpSpPr>
              <p:nvPr/>
            </p:nvGrpSpPr>
            <p:grpSpPr>
              <a:xfrm flipH="1">
                <a:off x="7515403" y="3460079"/>
                <a:ext cx="756084" cy="720080"/>
                <a:chOff x="1475656" y="1988840"/>
                <a:chExt cx="1512168" cy="1440160"/>
              </a:xfrm>
            </p:grpSpPr>
            <p:sp>
              <p:nvSpPr>
                <p:cNvPr id="131" name="矩形 130"/>
                <p:cNvSpPr/>
                <p:nvPr/>
              </p:nvSpPr>
              <p:spPr bwMode="auto">
                <a:xfrm>
                  <a:off x="1691680" y="1988840"/>
                  <a:ext cx="288032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32" name="矩形 131"/>
                <p:cNvSpPr/>
                <p:nvPr/>
              </p:nvSpPr>
              <p:spPr bwMode="auto">
                <a:xfrm>
                  <a:off x="2843808" y="1988840"/>
                  <a:ext cx="144016" cy="144016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33" name="矩形 132"/>
                <p:cNvSpPr/>
                <p:nvPr/>
              </p:nvSpPr>
              <p:spPr bwMode="auto">
                <a:xfrm rot="5400000">
                  <a:off x="2087724" y="1953826"/>
                  <a:ext cx="288032" cy="1512168"/>
                </a:xfrm>
                <a:prstGeom prst="rect">
                  <a:avLst/>
                </a:prstGeom>
                <a:solidFill>
                  <a:srgbClr val="FF0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34" name="矩形 133"/>
                <p:cNvSpPr/>
                <p:nvPr/>
              </p:nvSpPr>
              <p:spPr bwMode="auto">
                <a:xfrm>
                  <a:off x="1475656" y="1988840"/>
                  <a:ext cx="1512168" cy="1440160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zh-TW" altLang="en-US" sz="18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ahoma" pitchFamily="34" charset="0"/>
                    <a:ea typeface="新細明體" pitchFamily="18" charset="-12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Typical Storage Hierarchy</a:t>
            </a:r>
          </a:p>
          <a:p>
            <a:pPr>
              <a:spcBef>
                <a:spcPct val="0"/>
              </a:spcBef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58888" y="1052513"/>
            <a:ext cx="6985000" cy="5111750"/>
            <a:chOff x="793" y="663"/>
            <a:chExt cx="4400" cy="3220"/>
          </a:xfrm>
        </p:grpSpPr>
        <p:sp>
          <p:nvSpPr>
            <p:cNvPr id="14340" name="AutoShape 4"/>
            <p:cNvSpPr>
              <a:spLocks noChangeArrowheads="1"/>
            </p:cNvSpPr>
            <p:nvPr/>
          </p:nvSpPr>
          <p:spPr bwMode="auto">
            <a:xfrm>
              <a:off x="793" y="663"/>
              <a:ext cx="4400" cy="3220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156" y="3385"/>
              <a:ext cx="367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474" y="2886"/>
              <a:ext cx="303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1807" y="2387"/>
              <a:ext cx="2359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2517" y="1344"/>
              <a:ext cx="953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1247" y="3521"/>
              <a:ext cx="9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Archive II</a:t>
              </a:r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1519" y="3022"/>
              <a:ext cx="8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Archive I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746" y="2523"/>
              <a:ext cx="12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Main Memory</a:t>
              </a:r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2200" y="1842"/>
              <a:ext cx="158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2191" y="1979"/>
              <a:ext cx="9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L2 Cache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2426" y="1344"/>
              <a:ext cx="9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L1 Cache</a:t>
              </a:r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633" y="1071"/>
              <a:ext cx="7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000">
                  <a:solidFill>
                    <a:srgbClr val="FFFF00"/>
                  </a:solidFill>
                  <a:latin typeface="Arial" panose="020B0604020202020204" pitchFamily="34" charset="0"/>
                </a:rPr>
                <a:t>Register</a:t>
              </a:r>
            </a:p>
          </p:txBody>
        </p: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3422" y="3521"/>
              <a:ext cx="11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Optical disk</a:t>
              </a:r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334" y="3022"/>
              <a:ext cx="12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Magnetic disk</a:t>
              </a:r>
            </a:p>
          </p:txBody>
        </p:sp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3457" y="2523"/>
              <a:ext cx="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DRAM</a:t>
              </a:r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3107" y="1842"/>
              <a:ext cx="68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SRAM</a:t>
              </a:r>
            </a:p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DRAM</a:t>
              </a:r>
            </a:p>
          </p:txBody>
        </p:sp>
        <p:sp>
          <p:nvSpPr>
            <p:cNvPr id="14356" name="Text Box 20"/>
            <p:cNvSpPr txBox="1">
              <a:spLocks noChangeArrowheads="1"/>
            </p:cNvSpPr>
            <p:nvPr/>
          </p:nvSpPr>
          <p:spPr bwMode="auto">
            <a:xfrm>
              <a:off x="3021" y="1525"/>
              <a:ext cx="6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SRAM</a:t>
              </a:r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2860" y="890"/>
              <a:ext cx="3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66FF99"/>
                  </a:solidFill>
                  <a:latin typeface="Arial" panose="020B0604020202020204" pitchFamily="34" charset="0"/>
                </a:rPr>
                <a:t>FF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Basic Standards of Timing Diagrams</a:t>
            </a:r>
          </a:p>
          <a:p>
            <a:pPr>
              <a:spcBef>
                <a:spcPct val="0"/>
              </a:spcBef>
            </a:pPr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Basic I/O Signals</a:t>
            </a:r>
          </a:p>
        </p:txBody>
      </p:sp>
      <p:sp>
        <p:nvSpPr>
          <p:cNvPr id="837635" name="Rectangle 3"/>
          <p:cNvSpPr>
            <a:spLocks noChangeArrowheads="1"/>
          </p:cNvSpPr>
          <p:nvPr/>
        </p:nvSpPr>
        <p:spPr bwMode="auto">
          <a:xfrm>
            <a:off x="179388" y="1700213"/>
            <a:ext cx="6553200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CS: Chip Select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Adr.: Address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WE: Write Enable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OE: Output Enable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Di: Data-input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Do: Data-output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RAS: Y Address Strobe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CAS: Column Address Strobe</a:t>
            </a:r>
          </a:p>
        </p:txBody>
      </p:sp>
      <p:sp>
        <p:nvSpPr>
          <p:cNvPr id="837636" name="Rectangle 4"/>
          <p:cNvSpPr>
            <a:spLocks noChangeArrowheads="1"/>
          </p:cNvSpPr>
          <p:nvPr/>
        </p:nvSpPr>
        <p:spPr bwMode="auto">
          <a:xfrm>
            <a:off x="4427538" y="1341438"/>
            <a:ext cx="4248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Asynchronous Ports</a:t>
            </a:r>
          </a:p>
        </p:txBody>
      </p:sp>
      <p:sp>
        <p:nvSpPr>
          <p:cNvPr id="837637" name="Rectangle 5"/>
          <p:cNvSpPr>
            <a:spLocks noChangeArrowheads="1"/>
          </p:cNvSpPr>
          <p:nvPr/>
        </p:nvSpPr>
        <p:spPr bwMode="auto">
          <a:xfrm>
            <a:off x="4427538" y="3429000"/>
            <a:ext cx="4248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sz="2800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Synchronous Ports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478338" y="4122738"/>
            <a:ext cx="4054475" cy="1708150"/>
            <a:chOff x="2821" y="2597"/>
            <a:chExt cx="2554" cy="1076"/>
          </a:xfrm>
        </p:grpSpPr>
        <p:grpSp>
          <p:nvGrpSpPr>
            <p:cNvPr id="15378" name="Group 10"/>
            <p:cNvGrpSpPr>
              <a:grpSpLocks/>
            </p:cNvGrpSpPr>
            <p:nvPr/>
          </p:nvGrpSpPr>
          <p:grpSpPr bwMode="auto">
            <a:xfrm>
              <a:off x="3742" y="2614"/>
              <a:ext cx="1633" cy="272"/>
              <a:chOff x="3107" y="2568"/>
              <a:chExt cx="1633" cy="272"/>
            </a:xfrm>
          </p:grpSpPr>
          <p:sp>
            <p:nvSpPr>
              <p:cNvPr id="15389" name="Freeform 6"/>
              <p:cNvSpPr>
                <a:spLocks/>
              </p:cNvSpPr>
              <p:nvPr/>
            </p:nvSpPr>
            <p:spPr bwMode="auto">
              <a:xfrm>
                <a:off x="3334" y="2568"/>
                <a:ext cx="907" cy="136"/>
              </a:xfrm>
              <a:custGeom>
                <a:avLst/>
                <a:gdLst>
                  <a:gd name="T0" fmla="*/ 0 w 907"/>
                  <a:gd name="T1" fmla="*/ 136 h 136"/>
                  <a:gd name="T2" fmla="*/ 45 w 907"/>
                  <a:gd name="T3" fmla="*/ 0 h 136"/>
                  <a:gd name="T4" fmla="*/ 861 w 907"/>
                  <a:gd name="T5" fmla="*/ 0 h 136"/>
                  <a:gd name="T6" fmla="*/ 907 w 90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7"/>
                  <a:gd name="T13" fmla="*/ 0 h 136"/>
                  <a:gd name="T14" fmla="*/ 907 w 90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7" h="136">
                    <a:moveTo>
                      <a:pt x="0" y="136"/>
                    </a:moveTo>
                    <a:lnTo>
                      <a:pt x="45" y="0"/>
                    </a:lnTo>
                    <a:lnTo>
                      <a:pt x="861" y="0"/>
                    </a:lnTo>
                    <a:lnTo>
                      <a:pt x="907" y="13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90" name="Freeform 7"/>
              <p:cNvSpPr>
                <a:spLocks/>
              </p:cNvSpPr>
              <p:nvPr/>
            </p:nvSpPr>
            <p:spPr bwMode="auto">
              <a:xfrm flipV="1">
                <a:off x="3334" y="2704"/>
                <a:ext cx="907" cy="136"/>
              </a:xfrm>
              <a:custGeom>
                <a:avLst/>
                <a:gdLst>
                  <a:gd name="T0" fmla="*/ 0 w 907"/>
                  <a:gd name="T1" fmla="*/ 136 h 136"/>
                  <a:gd name="T2" fmla="*/ 45 w 907"/>
                  <a:gd name="T3" fmla="*/ 0 h 136"/>
                  <a:gd name="T4" fmla="*/ 861 w 907"/>
                  <a:gd name="T5" fmla="*/ 0 h 136"/>
                  <a:gd name="T6" fmla="*/ 907 w 90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7"/>
                  <a:gd name="T13" fmla="*/ 0 h 136"/>
                  <a:gd name="T14" fmla="*/ 907 w 90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7" h="136">
                    <a:moveTo>
                      <a:pt x="0" y="136"/>
                    </a:moveTo>
                    <a:lnTo>
                      <a:pt x="45" y="0"/>
                    </a:lnTo>
                    <a:lnTo>
                      <a:pt x="861" y="0"/>
                    </a:lnTo>
                    <a:lnTo>
                      <a:pt x="907" y="13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91" name="Line 8"/>
              <p:cNvSpPr>
                <a:spLocks noChangeShapeType="1"/>
              </p:cNvSpPr>
              <p:nvPr/>
            </p:nvSpPr>
            <p:spPr bwMode="auto">
              <a:xfrm flipH="1">
                <a:off x="3107" y="2704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92" name="Line 9"/>
              <p:cNvSpPr>
                <a:spLocks noChangeShapeType="1"/>
              </p:cNvSpPr>
              <p:nvPr/>
            </p:nvSpPr>
            <p:spPr bwMode="auto">
              <a:xfrm>
                <a:off x="4241" y="2704"/>
                <a:ext cx="499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379" name="Text Box 11"/>
            <p:cNvSpPr txBox="1">
              <a:spLocks noChangeArrowheads="1"/>
            </p:cNvSpPr>
            <p:nvPr/>
          </p:nvSpPr>
          <p:spPr bwMode="auto">
            <a:xfrm>
              <a:off x="3105" y="2597"/>
              <a:ext cx="4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Adr</a:t>
              </a:r>
            </a:p>
          </p:txBody>
        </p:sp>
        <p:sp>
          <p:nvSpPr>
            <p:cNvPr id="15380" name="Freeform 12"/>
            <p:cNvSpPr>
              <a:spLocks/>
            </p:cNvSpPr>
            <p:nvPr/>
          </p:nvSpPr>
          <p:spPr bwMode="auto">
            <a:xfrm>
              <a:off x="3742" y="2976"/>
              <a:ext cx="1633" cy="182"/>
            </a:xfrm>
            <a:custGeom>
              <a:avLst/>
              <a:gdLst>
                <a:gd name="T0" fmla="*/ 0 w 1633"/>
                <a:gd name="T1" fmla="*/ 182 h 182"/>
                <a:gd name="T2" fmla="*/ 408 w 1633"/>
                <a:gd name="T3" fmla="*/ 182 h 182"/>
                <a:gd name="T4" fmla="*/ 408 w 1633"/>
                <a:gd name="T5" fmla="*/ 0 h 182"/>
                <a:gd name="T6" fmla="*/ 998 w 1633"/>
                <a:gd name="T7" fmla="*/ 0 h 182"/>
                <a:gd name="T8" fmla="*/ 998 w 1633"/>
                <a:gd name="T9" fmla="*/ 182 h 182"/>
                <a:gd name="T10" fmla="*/ 1633 w 1633"/>
                <a:gd name="T11" fmla="*/ 182 h 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3"/>
                <a:gd name="T19" fmla="*/ 0 h 182"/>
                <a:gd name="T20" fmla="*/ 1633 w 1633"/>
                <a:gd name="T21" fmla="*/ 182 h 1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3" h="182">
                  <a:moveTo>
                    <a:pt x="0" y="182"/>
                  </a:moveTo>
                  <a:lnTo>
                    <a:pt x="408" y="182"/>
                  </a:lnTo>
                  <a:lnTo>
                    <a:pt x="408" y="0"/>
                  </a:lnTo>
                  <a:lnTo>
                    <a:pt x="998" y="0"/>
                  </a:lnTo>
                  <a:lnTo>
                    <a:pt x="998" y="182"/>
                  </a:lnTo>
                  <a:lnTo>
                    <a:pt x="1633" y="182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1" name="Freeform 13"/>
            <p:cNvSpPr>
              <a:spLocks/>
            </p:cNvSpPr>
            <p:nvPr/>
          </p:nvSpPr>
          <p:spPr bwMode="auto">
            <a:xfrm>
              <a:off x="3742" y="3384"/>
              <a:ext cx="1587" cy="182"/>
            </a:xfrm>
            <a:custGeom>
              <a:avLst/>
              <a:gdLst>
                <a:gd name="T0" fmla="*/ 0 w 1587"/>
                <a:gd name="T1" fmla="*/ 182 h 182"/>
                <a:gd name="T2" fmla="*/ 726 w 1587"/>
                <a:gd name="T3" fmla="*/ 182 h 182"/>
                <a:gd name="T4" fmla="*/ 726 w 1587"/>
                <a:gd name="T5" fmla="*/ 0 h 182"/>
                <a:gd name="T6" fmla="*/ 1587 w 1587"/>
                <a:gd name="T7" fmla="*/ 0 h 1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7"/>
                <a:gd name="T13" fmla="*/ 0 h 182"/>
                <a:gd name="T14" fmla="*/ 1587 w 1587"/>
                <a:gd name="T15" fmla="*/ 182 h 1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7" h="182">
                  <a:moveTo>
                    <a:pt x="0" y="182"/>
                  </a:moveTo>
                  <a:lnTo>
                    <a:pt x="726" y="182"/>
                  </a:lnTo>
                  <a:lnTo>
                    <a:pt x="726" y="0"/>
                  </a:lnTo>
                  <a:lnTo>
                    <a:pt x="1587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2" name="Line 14"/>
            <p:cNvSpPr>
              <a:spLocks noChangeShapeType="1"/>
            </p:cNvSpPr>
            <p:nvPr/>
          </p:nvSpPr>
          <p:spPr bwMode="auto">
            <a:xfrm flipV="1">
              <a:off x="4468" y="2659"/>
              <a:ext cx="0" cy="68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3" name="Freeform 15"/>
            <p:cNvSpPr>
              <a:spLocks/>
            </p:cNvSpPr>
            <p:nvPr/>
          </p:nvSpPr>
          <p:spPr bwMode="auto">
            <a:xfrm>
              <a:off x="3886" y="2750"/>
              <a:ext cx="582" cy="725"/>
            </a:xfrm>
            <a:custGeom>
              <a:avLst/>
              <a:gdLst>
                <a:gd name="T0" fmla="*/ 83 w 582"/>
                <a:gd name="T1" fmla="*/ 0 h 725"/>
                <a:gd name="T2" fmla="*/ 83 w 582"/>
                <a:gd name="T3" fmla="*/ 544 h 725"/>
                <a:gd name="T4" fmla="*/ 582 w 582"/>
                <a:gd name="T5" fmla="*/ 725 h 725"/>
                <a:gd name="T6" fmla="*/ 0 60000 65536"/>
                <a:gd name="T7" fmla="*/ 0 60000 65536"/>
                <a:gd name="T8" fmla="*/ 0 60000 65536"/>
                <a:gd name="T9" fmla="*/ 0 w 582"/>
                <a:gd name="T10" fmla="*/ 0 h 725"/>
                <a:gd name="T11" fmla="*/ 582 w 582"/>
                <a:gd name="T12" fmla="*/ 725 h 7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2" h="725">
                  <a:moveTo>
                    <a:pt x="83" y="0"/>
                  </a:moveTo>
                  <a:cubicBezTo>
                    <a:pt x="41" y="211"/>
                    <a:pt x="0" y="423"/>
                    <a:pt x="83" y="544"/>
                  </a:cubicBezTo>
                  <a:cubicBezTo>
                    <a:pt x="166" y="665"/>
                    <a:pt x="374" y="695"/>
                    <a:pt x="582" y="725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4" name="Freeform 16"/>
            <p:cNvSpPr>
              <a:spLocks/>
            </p:cNvSpPr>
            <p:nvPr/>
          </p:nvSpPr>
          <p:spPr bwMode="auto">
            <a:xfrm>
              <a:off x="4150" y="3067"/>
              <a:ext cx="318" cy="363"/>
            </a:xfrm>
            <a:custGeom>
              <a:avLst/>
              <a:gdLst>
                <a:gd name="T0" fmla="*/ 0 w 318"/>
                <a:gd name="T1" fmla="*/ 0 h 363"/>
                <a:gd name="T2" fmla="*/ 91 w 318"/>
                <a:gd name="T3" fmla="*/ 272 h 363"/>
                <a:gd name="T4" fmla="*/ 318 w 318"/>
                <a:gd name="T5" fmla="*/ 363 h 363"/>
                <a:gd name="T6" fmla="*/ 0 60000 65536"/>
                <a:gd name="T7" fmla="*/ 0 60000 65536"/>
                <a:gd name="T8" fmla="*/ 0 60000 65536"/>
                <a:gd name="T9" fmla="*/ 0 w 318"/>
                <a:gd name="T10" fmla="*/ 0 h 363"/>
                <a:gd name="T11" fmla="*/ 318 w 318"/>
                <a:gd name="T12" fmla="*/ 363 h 3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8" h="363">
                  <a:moveTo>
                    <a:pt x="0" y="0"/>
                  </a:moveTo>
                  <a:cubicBezTo>
                    <a:pt x="19" y="106"/>
                    <a:pt x="38" y="212"/>
                    <a:pt x="91" y="272"/>
                  </a:cubicBezTo>
                  <a:cubicBezTo>
                    <a:pt x="144" y="332"/>
                    <a:pt x="231" y="347"/>
                    <a:pt x="318" y="363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5" name="Freeform 17"/>
            <p:cNvSpPr>
              <a:spLocks/>
            </p:cNvSpPr>
            <p:nvPr/>
          </p:nvSpPr>
          <p:spPr bwMode="auto">
            <a:xfrm>
              <a:off x="4468" y="2750"/>
              <a:ext cx="408" cy="771"/>
            </a:xfrm>
            <a:custGeom>
              <a:avLst/>
              <a:gdLst>
                <a:gd name="T0" fmla="*/ 0 w 408"/>
                <a:gd name="T1" fmla="*/ 771 h 771"/>
                <a:gd name="T2" fmla="*/ 317 w 408"/>
                <a:gd name="T3" fmla="*/ 499 h 771"/>
                <a:gd name="T4" fmla="*/ 408 w 408"/>
                <a:gd name="T5" fmla="*/ 0 h 771"/>
                <a:gd name="T6" fmla="*/ 0 60000 65536"/>
                <a:gd name="T7" fmla="*/ 0 60000 65536"/>
                <a:gd name="T8" fmla="*/ 0 60000 65536"/>
                <a:gd name="T9" fmla="*/ 0 w 408"/>
                <a:gd name="T10" fmla="*/ 0 h 771"/>
                <a:gd name="T11" fmla="*/ 408 w 408"/>
                <a:gd name="T12" fmla="*/ 771 h 7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8" h="771">
                  <a:moveTo>
                    <a:pt x="0" y="771"/>
                  </a:moveTo>
                  <a:cubicBezTo>
                    <a:pt x="124" y="699"/>
                    <a:pt x="249" y="628"/>
                    <a:pt x="317" y="499"/>
                  </a:cubicBezTo>
                  <a:cubicBezTo>
                    <a:pt x="385" y="370"/>
                    <a:pt x="396" y="185"/>
                    <a:pt x="408" y="0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6" name="Line 18"/>
            <p:cNvSpPr>
              <a:spLocks noChangeShapeType="1"/>
            </p:cNvSpPr>
            <p:nvPr/>
          </p:nvSpPr>
          <p:spPr bwMode="auto">
            <a:xfrm flipV="1">
              <a:off x="4468" y="3067"/>
              <a:ext cx="272" cy="40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87" name="Text Box 19"/>
            <p:cNvSpPr txBox="1">
              <a:spLocks noChangeArrowheads="1"/>
            </p:cNvSpPr>
            <p:nvPr/>
          </p:nvSpPr>
          <p:spPr bwMode="auto">
            <a:xfrm>
              <a:off x="3163" y="3022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WE</a:t>
              </a:r>
            </a:p>
          </p:txBody>
        </p:sp>
        <p:sp>
          <p:nvSpPr>
            <p:cNvPr id="15388" name="Text Box 20"/>
            <p:cNvSpPr txBox="1">
              <a:spLocks noChangeArrowheads="1"/>
            </p:cNvSpPr>
            <p:nvPr/>
          </p:nvSpPr>
          <p:spPr bwMode="auto">
            <a:xfrm>
              <a:off x="2821" y="3385"/>
              <a:ext cx="10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In_Clock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929188" y="1989138"/>
            <a:ext cx="3603625" cy="1131887"/>
            <a:chOff x="3105" y="1253"/>
            <a:chExt cx="2270" cy="713"/>
          </a:xfrm>
        </p:grpSpPr>
        <p:grpSp>
          <p:nvGrpSpPr>
            <p:cNvPr id="15368" name="Group 23"/>
            <p:cNvGrpSpPr>
              <a:grpSpLocks/>
            </p:cNvGrpSpPr>
            <p:nvPr/>
          </p:nvGrpSpPr>
          <p:grpSpPr bwMode="auto">
            <a:xfrm>
              <a:off x="3742" y="1270"/>
              <a:ext cx="1633" cy="272"/>
              <a:chOff x="3107" y="2568"/>
              <a:chExt cx="1633" cy="272"/>
            </a:xfrm>
          </p:grpSpPr>
          <p:sp>
            <p:nvSpPr>
              <p:cNvPr id="15374" name="Freeform 24"/>
              <p:cNvSpPr>
                <a:spLocks/>
              </p:cNvSpPr>
              <p:nvPr/>
            </p:nvSpPr>
            <p:spPr bwMode="auto">
              <a:xfrm>
                <a:off x="3334" y="2568"/>
                <a:ext cx="907" cy="136"/>
              </a:xfrm>
              <a:custGeom>
                <a:avLst/>
                <a:gdLst>
                  <a:gd name="T0" fmla="*/ 0 w 907"/>
                  <a:gd name="T1" fmla="*/ 136 h 136"/>
                  <a:gd name="T2" fmla="*/ 45 w 907"/>
                  <a:gd name="T3" fmla="*/ 0 h 136"/>
                  <a:gd name="T4" fmla="*/ 861 w 907"/>
                  <a:gd name="T5" fmla="*/ 0 h 136"/>
                  <a:gd name="T6" fmla="*/ 907 w 90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7"/>
                  <a:gd name="T13" fmla="*/ 0 h 136"/>
                  <a:gd name="T14" fmla="*/ 907 w 90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7" h="136">
                    <a:moveTo>
                      <a:pt x="0" y="136"/>
                    </a:moveTo>
                    <a:lnTo>
                      <a:pt x="45" y="0"/>
                    </a:lnTo>
                    <a:lnTo>
                      <a:pt x="861" y="0"/>
                    </a:lnTo>
                    <a:lnTo>
                      <a:pt x="907" y="13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75" name="Freeform 25"/>
              <p:cNvSpPr>
                <a:spLocks/>
              </p:cNvSpPr>
              <p:nvPr/>
            </p:nvSpPr>
            <p:spPr bwMode="auto">
              <a:xfrm flipV="1">
                <a:off x="3334" y="2704"/>
                <a:ext cx="907" cy="136"/>
              </a:xfrm>
              <a:custGeom>
                <a:avLst/>
                <a:gdLst>
                  <a:gd name="T0" fmla="*/ 0 w 907"/>
                  <a:gd name="T1" fmla="*/ 136 h 136"/>
                  <a:gd name="T2" fmla="*/ 45 w 907"/>
                  <a:gd name="T3" fmla="*/ 0 h 136"/>
                  <a:gd name="T4" fmla="*/ 861 w 907"/>
                  <a:gd name="T5" fmla="*/ 0 h 136"/>
                  <a:gd name="T6" fmla="*/ 907 w 907"/>
                  <a:gd name="T7" fmla="*/ 136 h 1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07"/>
                  <a:gd name="T13" fmla="*/ 0 h 136"/>
                  <a:gd name="T14" fmla="*/ 907 w 907"/>
                  <a:gd name="T15" fmla="*/ 136 h 1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07" h="136">
                    <a:moveTo>
                      <a:pt x="0" y="136"/>
                    </a:moveTo>
                    <a:lnTo>
                      <a:pt x="45" y="0"/>
                    </a:lnTo>
                    <a:lnTo>
                      <a:pt x="861" y="0"/>
                    </a:lnTo>
                    <a:lnTo>
                      <a:pt x="907" y="136"/>
                    </a:lnTo>
                  </a:path>
                </a:pathLst>
              </a:custGeom>
              <a:noFill/>
              <a:ln w="12700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76" name="Line 26"/>
              <p:cNvSpPr>
                <a:spLocks noChangeShapeType="1"/>
              </p:cNvSpPr>
              <p:nvPr/>
            </p:nvSpPr>
            <p:spPr bwMode="auto">
              <a:xfrm flipH="1">
                <a:off x="3107" y="2704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5377" name="Line 27"/>
              <p:cNvSpPr>
                <a:spLocks noChangeShapeType="1"/>
              </p:cNvSpPr>
              <p:nvPr/>
            </p:nvSpPr>
            <p:spPr bwMode="auto">
              <a:xfrm>
                <a:off x="4241" y="2704"/>
                <a:ext cx="499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5369" name="Text Box 28"/>
            <p:cNvSpPr txBox="1">
              <a:spLocks noChangeArrowheads="1"/>
            </p:cNvSpPr>
            <p:nvPr/>
          </p:nvSpPr>
          <p:spPr bwMode="auto">
            <a:xfrm>
              <a:off x="3105" y="1253"/>
              <a:ext cx="4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Adr</a:t>
              </a:r>
            </a:p>
          </p:txBody>
        </p:sp>
        <p:sp>
          <p:nvSpPr>
            <p:cNvPr id="15370" name="Freeform 29"/>
            <p:cNvSpPr>
              <a:spLocks/>
            </p:cNvSpPr>
            <p:nvPr/>
          </p:nvSpPr>
          <p:spPr bwMode="auto">
            <a:xfrm>
              <a:off x="3742" y="1632"/>
              <a:ext cx="1633" cy="182"/>
            </a:xfrm>
            <a:custGeom>
              <a:avLst/>
              <a:gdLst>
                <a:gd name="T0" fmla="*/ 0 w 1633"/>
                <a:gd name="T1" fmla="*/ 182 h 182"/>
                <a:gd name="T2" fmla="*/ 408 w 1633"/>
                <a:gd name="T3" fmla="*/ 182 h 182"/>
                <a:gd name="T4" fmla="*/ 408 w 1633"/>
                <a:gd name="T5" fmla="*/ 0 h 182"/>
                <a:gd name="T6" fmla="*/ 998 w 1633"/>
                <a:gd name="T7" fmla="*/ 0 h 182"/>
                <a:gd name="T8" fmla="*/ 998 w 1633"/>
                <a:gd name="T9" fmla="*/ 182 h 182"/>
                <a:gd name="T10" fmla="*/ 1633 w 1633"/>
                <a:gd name="T11" fmla="*/ 182 h 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33"/>
                <a:gd name="T19" fmla="*/ 0 h 182"/>
                <a:gd name="T20" fmla="*/ 1633 w 1633"/>
                <a:gd name="T21" fmla="*/ 182 h 1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33" h="182">
                  <a:moveTo>
                    <a:pt x="0" y="182"/>
                  </a:moveTo>
                  <a:lnTo>
                    <a:pt x="408" y="182"/>
                  </a:lnTo>
                  <a:lnTo>
                    <a:pt x="408" y="0"/>
                  </a:lnTo>
                  <a:lnTo>
                    <a:pt x="998" y="0"/>
                  </a:lnTo>
                  <a:lnTo>
                    <a:pt x="998" y="182"/>
                  </a:lnTo>
                  <a:lnTo>
                    <a:pt x="1633" y="182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1" name="Text Box 36"/>
            <p:cNvSpPr txBox="1">
              <a:spLocks noChangeArrowheads="1"/>
            </p:cNvSpPr>
            <p:nvPr/>
          </p:nvSpPr>
          <p:spPr bwMode="auto">
            <a:xfrm>
              <a:off x="3163" y="1678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WE</a:t>
              </a:r>
            </a:p>
          </p:txBody>
        </p:sp>
        <p:sp>
          <p:nvSpPr>
            <p:cNvPr id="15372" name="Freeform 38"/>
            <p:cNvSpPr>
              <a:spLocks/>
            </p:cNvSpPr>
            <p:nvPr/>
          </p:nvSpPr>
          <p:spPr bwMode="auto">
            <a:xfrm>
              <a:off x="3969" y="1389"/>
              <a:ext cx="181" cy="317"/>
            </a:xfrm>
            <a:custGeom>
              <a:avLst/>
              <a:gdLst>
                <a:gd name="T0" fmla="*/ 0 w 181"/>
                <a:gd name="T1" fmla="*/ 0 h 317"/>
                <a:gd name="T2" fmla="*/ 45 w 181"/>
                <a:gd name="T3" fmla="*/ 227 h 317"/>
                <a:gd name="T4" fmla="*/ 181 w 181"/>
                <a:gd name="T5" fmla="*/ 317 h 317"/>
                <a:gd name="T6" fmla="*/ 0 60000 65536"/>
                <a:gd name="T7" fmla="*/ 0 60000 65536"/>
                <a:gd name="T8" fmla="*/ 0 60000 65536"/>
                <a:gd name="T9" fmla="*/ 0 w 181"/>
                <a:gd name="T10" fmla="*/ 0 h 317"/>
                <a:gd name="T11" fmla="*/ 181 w 181"/>
                <a:gd name="T12" fmla="*/ 317 h 3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7">
                  <a:moveTo>
                    <a:pt x="0" y="0"/>
                  </a:moveTo>
                  <a:cubicBezTo>
                    <a:pt x="7" y="87"/>
                    <a:pt x="15" y="174"/>
                    <a:pt x="45" y="227"/>
                  </a:cubicBezTo>
                  <a:cubicBezTo>
                    <a:pt x="75" y="280"/>
                    <a:pt x="128" y="298"/>
                    <a:pt x="181" y="317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373" name="Freeform 39"/>
            <p:cNvSpPr>
              <a:spLocks/>
            </p:cNvSpPr>
            <p:nvPr/>
          </p:nvSpPr>
          <p:spPr bwMode="auto">
            <a:xfrm>
              <a:off x="4740" y="1389"/>
              <a:ext cx="136" cy="325"/>
            </a:xfrm>
            <a:custGeom>
              <a:avLst/>
              <a:gdLst>
                <a:gd name="T0" fmla="*/ 0 w 136"/>
                <a:gd name="T1" fmla="*/ 317 h 325"/>
                <a:gd name="T2" fmla="*/ 90 w 136"/>
                <a:gd name="T3" fmla="*/ 272 h 325"/>
                <a:gd name="T4" fmla="*/ 136 w 136"/>
                <a:gd name="T5" fmla="*/ 0 h 325"/>
                <a:gd name="T6" fmla="*/ 0 60000 65536"/>
                <a:gd name="T7" fmla="*/ 0 60000 65536"/>
                <a:gd name="T8" fmla="*/ 0 60000 65536"/>
                <a:gd name="T9" fmla="*/ 0 w 136"/>
                <a:gd name="T10" fmla="*/ 0 h 325"/>
                <a:gd name="T11" fmla="*/ 136 w 136"/>
                <a:gd name="T12" fmla="*/ 325 h 3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6" h="325">
                  <a:moveTo>
                    <a:pt x="0" y="317"/>
                  </a:moveTo>
                  <a:cubicBezTo>
                    <a:pt x="33" y="321"/>
                    <a:pt x="67" y="325"/>
                    <a:pt x="90" y="272"/>
                  </a:cubicBezTo>
                  <a:cubicBezTo>
                    <a:pt x="113" y="219"/>
                    <a:pt x="124" y="109"/>
                    <a:pt x="136" y="0"/>
                  </a:cubicBezTo>
                </a:path>
              </a:pathLst>
            </a:custGeom>
            <a:noFill/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7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7635" grpId="0" build="p" autoUpdateAnimBg="0"/>
      <p:bldP spid="837636" grpId="0" build="p" autoUpdateAnimBg="0"/>
      <p:bldP spid="83763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Memory Simulation in Verilog HDL</a:t>
            </a:r>
          </a:p>
          <a:p>
            <a:pPr>
              <a:spcBef>
                <a:spcPct val="0"/>
              </a:spcBef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856067" name="Rectangle 3"/>
          <p:cNvSpPr>
            <a:spLocks noChangeArrowheads="1"/>
          </p:cNvSpPr>
          <p:nvPr/>
        </p:nvSpPr>
        <p:spPr bwMode="auto">
          <a:xfrm>
            <a:off x="250825" y="908050"/>
            <a:ext cx="8713788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252538" indent="-307975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Simulated by reg</a:t>
            </a:r>
          </a:p>
          <a:p>
            <a:pPr lvl="1" algn="l" fontAlgn="ctr">
              <a:spcBef>
                <a:spcPct val="10000"/>
              </a:spcBef>
            </a:pPr>
            <a:r>
              <a:rPr lang="en-US" altLang="zh-TW" sz="2000">
                <a:solidFill>
                  <a:schemeClr val="bg1"/>
                </a:solidFill>
                <a:ea typeface="標楷體" panose="03000509000000000000" pitchFamily="65" charset="-120"/>
              </a:rPr>
              <a:t>parameter WordLength=8, AddressBits;</a:t>
            </a:r>
          </a:p>
          <a:p>
            <a:pPr lvl="1" algn="l" fontAlgn="ctr">
              <a:spcBef>
                <a:spcPct val="10000"/>
              </a:spcBef>
            </a:pPr>
            <a:r>
              <a:rPr lang="en-US" altLang="zh-TW" sz="2000">
                <a:solidFill>
                  <a:schemeClr val="bg1"/>
                </a:solidFill>
                <a:ea typeface="標楷體" panose="03000509000000000000" pitchFamily="65" charset="-120"/>
              </a:rPr>
              <a:t>reg [WordLength-1:0] Mem[0:(1&lt;&lt;AddressBits)-1];</a:t>
            </a:r>
          </a:p>
          <a:p>
            <a:pPr lvl="1" algn="l" fontAlgn="ctr">
              <a:spcBef>
                <a:spcPct val="10000"/>
              </a:spcBef>
            </a:pPr>
            <a:r>
              <a:rPr lang="en-US" altLang="zh-TW" sz="2000">
                <a:solidFill>
                  <a:schemeClr val="bg1"/>
                </a:solidFill>
                <a:ea typeface="標楷體" panose="03000509000000000000" pitchFamily="65" charset="-120"/>
              </a:rPr>
              <a:t>reg [3:0] SmallMem[0:11]; //12 Nibbles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Only addressed word can be individually assigned.</a:t>
            </a:r>
          </a:p>
          <a:p>
            <a:pPr lvl="1" algn="l" fontAlgn="ctr">
              <a:spcBef>
                <a:spcPct val="10000"/>
              </a:spcBef>
            </a:pPr>
            <a:r>
              <a:rPr lang="en-US" altLang="zh-TW" sz="2000">
                <a:solidFill>
                  <a:schemeClr val="bg1"/>
                </a:solidFill>
                <a:ea typeface="標楷體" panose="03000509000000000000" pitchFamily="65" charset="-120"/>
              </a:rPr>
              <a:t>SmallMem[7] = 4’b1011; </a:t>
            </a:r>
          </a:p>
          <a:p>
            <a:pPr lvl="1" algn="l" fontAlgn="ctr">
              <a:spcBef>
                <a:spcPct val="10000"/>
              </a:spcBef>
            </a:pPr>
            <a:r>
              <a:rPr lang="en-US" altLang="zh-TW" sz="2000">
                <a:solidFill>
                  <a:schemeClr val="bg1"/>
                </a:solidFill>
                <a:ea typeface="標楷體" panose="03000509000000000000" pitchFamily="65" charset="-120"/>
              </a:rPr>
              <a:t>SmallMem[7][3]= 1’b0;  </a:t>
            </a:r>
            <a:r>
              <a:rPr lang="en-US" altLang="zh-TW" sz="2000" b="1">
                <a:solidFill>
                  <a:schemeClr val="accent1"/>
                </a:solidFill>
                <a:ea typeface="標楷體" panose="03000509000000000000" pitchFamily="65" charset="-120"/>
              </a:rPr>
              <a:t>//Wrong!</a:t>
            </a:r>
          </a:p>
          <a:p>
            <a:pPr lvl="1" algn="l" fontAlgn="ctr">
              <a:spcBef>
                <a:spcPct val="10000"/>
              </a:spcBef>
            </a:pPr>
            <a:r>
              <a:rPr lang="en-US" altLang="zh-TW" sz="2000">
                <a:solidFill>
                  <a:schemeClr val="bg1"/>
                </a:solidFill>
                <a:ea typeface="標楷體" panose="03000509000000000000" pitchFamily="65" charset="-120"/>
              </a:rPr>
              <a:t>SmallMem = AnotherBlock; </a:t>
            </a:r>
            <a:r>
              <a:rPr lang="en-US" altLang="zh-TW" sz="2000" b="1">
                <a:solidFill>
                  <a:schemeClr val="accent1"/>
                </a:solidFill>
                <a:ea typeface="標楷體" panose="03000509000000000000" pitchFamily="65" charset="-120"/>
              </a:rPr>
              <a:t>//Wrong!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Simulated by Files in VerilogXL/Cadence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Defined by </a:t>
            </a:r>
          </a:p>
          <a:p>
            <a:pPr lvl="1" algn="l" fontAlgn="ctr">
              <a:spcBef>
                <a:spcPct val="10000"/>
              </a:spcBef>
              <a:buFontTx/>
              <a:buChar char="•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Using $readmemb(“text_file”, Mem); and $writememb(“text_file”, Mem) to do mass read/write.</a:t>
            </a:r>
          </a:p>
          <a:p>
            <a:pPr lvl="1" algn="l" fontAlgn="ctr">
              <a:spcBef>
                <a:spcPct val="10000"/>
              </a:spcBef>
              <a:buFontTx/>
              <a:buChar char="•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Using $displayb(Mem[1023]); to display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endParaRPr lang="en-US" altLang="zh-TW">
              <a:solidFill>
                <a:srgbClr val="FFFF00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60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Memory Synthesis for Chip Layout</a:t>
            </a:r>
          </a:p>
          <a:p>
            <a:pPr>
              <a:spcBef>
                <a:spcPct val="0"/>
              </a:spcBef>
            </a:pPr>
            <a:endParaRPr lang="en-US" altLang="zh-TW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858115" name="Rectangle 3"/>
          <p:cNvSpPr>
            <a:spLocks noChangeArrowheads="1"/>
          </p:cNvSpPr>
          <p:nvPr/>
        </p:nvSpPr>
        <p:spPr bwMode="auto">
          <a:xfrm>
            <a:off x="755650" y="1196975"/>
            <a:ext cx="7561263" cy="480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Tx/>
              <a:buChar char="•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Cell Base Layout: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Survey the recent information from the CIC.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Usually they support some memory cores with fixed sizes.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Read the specification and request the simulation model and simulated module.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Simulate your system embedding the memory module.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The foundry will “paste” the real block to the hole in your layout.</a:t>
            </a: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 </a:t>
            </a:r>
          </a:p>
          <a:p>
            <a:pPr algn="l" fontAlgn="ctr">
              <a:spcBef>
                <a:spcPct val="10000"/>
              </a:spcBef>
              <a:buFontTx/>
              <a:buChar char="•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Full Custom Layout: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Layout the RAM Cell by yourself.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200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Some foundries give suggested circuits.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4932363" y="2852738"/>
            <a:ext cx="4211637" cy="2160587"/>
            <a:chOff x="3107" y="1797"/>
            <a:chExt cx="2653" cy="1361"/>
          </a:xfrm>
        </p:grpSpPr>
        <p:sp>
          <p:nvSpPr>
            <p:cNvPr id="18478" name="AutoShape 107"/>
            <p:cNvSpPr>
              <a:spLocks noChangeArrowheads="1"/>
            </p:cNvSpPr>
            <p:nvPr/>
          </p:nvSpPr>
          <p:spPr bwMode="auto">
            <a:xfrm>
              <a:off x="3107" y="1797"/>
              <a:ext cx="2653" cy="1361"/>
            </a:xfrm>
            <a:prstGeom prst="cloudCallout">
              <a:avLst>
                <a:gd name="adj1" fmla="val -20069"/>
                <a:gd name="adj2" fmla="val 437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grpSp>
          <p:nvGrpSpPr>
            <p:cNvPr id="18479" name="Group 106"/>
            <p:cNvGrpSpPr>
              <a:grpSpLocks/>
            </p:cNvGrpSpPr>
            <p:nvPr/>
          </p:nvGrpSpPr>
          <p:grpSpPr bwMode="auto">
            <a:xfrm>
              <a:off x="3378" y="2159"/>
              <a:ext cx="2043" cy="636"/>
              <a:chOff x="3015" y="1887"/>
              <a:chExt cx="2043" cy="636"/>
            </a:xfrm>
          </p:grpSpPr>
          <p:sp>
            <p:nvSpPr>
              <p:cNvPr id="18480" name="AutoShape 78"/>
              <p:cNvSpPr>
                <a:spLocks noChangeArrowheads="1"/>
              </p:cNvSpPr>
              <p:nvPr/>
            </p:nvSpPr>
            <p:spPr bwMode="auto">
              <a:xfrm>
                <a:off x="3015" y="1887"/>
                <a:ext cx="635" cy="635"/>
              </a:xfrm>
              <a:prstGeom prst="flowChartAlternateProcess">
                <a:avLst/>
              </a:prstGeom>
              <a:solidFill>
                <a:srgbClr val="000000"/>
              </a:solidFill>
              <a:ln w="1905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grpSp>
            <p:nvGrpSpPr>
              <p:cNvPr id="18481" name="Group 83"/>
              <p:cNvGrpSpPr>
                <a:grpSpLocks/>
              </p:cNvGrpSpPr>
              <p:nvPr/>
            </p:nvGrpSpPr>
            <p:grpSpPr bwMode="auto">
              <a:xfrm>
                <a:off x="3015" y="1887"/>
                <a:ext cx="409" cy="136"/>
                <a:chOff x="2925" y="1661"/>
                <a:chExt cx="409" cy="136"/>
              </a:xfrm>
            </p:grpSpPr>
            <p:sp>
              <p:nvSpPr>
                <p:cNvPr id="18504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05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409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06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273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482" name="Group 84"/>
              <p:cNvGrpSpPr>
                <a:grpSpLocks/>
              </p:cNvGrpSpPr>
              <p:nvPr/>
            </p:nvGrpSpPr>
            <p:grpSpPr bwMode="auto">
              <a:xfrm rot="5400000">
                <a:off x="3377" y="2024"/>
                <a:ext cx="409" cy="136"/>
                <a:chOff x="2925" y="1661"/>
                <a:chExt cx="409" cy="136"/>
              </a:xfrm>
            </p:grpSpPr>
            <p:sp>
              <p:nvSpPr>
                <p:cNvPr id="1850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02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409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03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273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483" name="Group 88"/>
              <p:cNvGrpSpPr>
                <a:grpSpLocks/>
              </p:cNvGrpSpPr>
              <p:nvPr/>
            </p:nvGrpSpPr>
            <p:grpSpPr bwMode="auto">
              <a:xfrm rot="10800000">
                <a:off x="3242" y="2386"/>
                <a:ext cx="409" cy="136"/>
                <a:chOff x="2925" y="1661"/>
                <a:chExt cx="409" cy="136"/>
              </a:xfrm>
            </p:grpSpPr>
            <p:sp>
              <p:nvSpPr>
                <p:cNvPr id="18498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499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409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500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273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8484" name="Group 92"/>
              <p:cNvGrpSpPr>
                <a:grpSpLocks/>
              </p:cNvGrpSpPr>
              <p:nvPr/>
            </p:nvGrpSpPr>
            <p:grpSpPr bwMode="auto">
              <a:xfrm rot="-5400000">
                <a:off x="2878" y="2251"/>
                <a:ext cx="409" cy="136"/>
                <a:chOff x="2925" y="1661"/>
                <a:chExt cx="409" cy="136"/>
              </a:xfrm>
            </p:grpSpPr>
            <p:sp>
              <p:nvSpPr>
                <p:cNvPr id="18495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136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496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409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8497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2925" y="1661"/>
                  <a:ext cx="273" cy="136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18485" name="AutoShape 96"/>
              <p:cNvSpPr>
                <a:spLocks noChangeArrowheads="1"/>
              </p:cNvSpPr>
              <p:nvPr/>
            </p:nvSpPr>
            <p:spPr bwMode="auto">
              <a:xfrm>
                <a:off x="3833" y="1887"/>
                <a:ext cx="635" cy="635"/>
              </a:xfrm>
              <a:prstGeom prst="flowChartAlternateProcess">
                <a:avLst/>
              </a:prstGeom>
              <a:solidFill>
                <a:srgbClr val="000000"/>
              </a:solidFill>
              <a:ln w="1905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8486" name="Line 97"/>
              <p:cNvSpPr>
                <a:spLocks noChangeShapeType="1"/>
              </p:cNvSpPr>
              <p:nvPr/>
            </p:nvSpPr>
            <p:spPr bwMode="auto">
              <a:xfrm flipV="1">
                <a:off x="3833" y="1888"/>
                <a:ext cx="226" cy="13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87" name="Line 98"/>
              <p:cNvSpPr>
                <a:spLocks noChangeShapeType="1"/>
              </p:cNvSpPr>
              <p:nvPr/>
            </p:nvSpPr>
            <p:spPr bwMode="auto">
              <a:xfrm>
                <a:off x="3833" y="2024"/>
                <a:ext cx="635" cy="45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88" name="Line 99"/>
              <p:cNvSpPr>
                <a:spLocks noChangeShapeType="1"/>
              </p:cNvSpPr>
              <p:nvPr/>
            </p:nvSpPr>
            <p:spPr bwMode="auto">
              <a:xfrm>
                <a:off x="3833" y="2024"/>
                <a:ext cx="408" cy="49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89" name="Line 100"/>
              <p:cNvSpPr>
                <a:spLocks noChangeShapeType="1"/>
              </p:cNvSpPr>
              <p:nvPr/>
            </p:nvSpPr>
            <p:spPr bwMode="auto">
              <a:xfrm>
                <a:off x="4286" y="1888"/>
                <a:ext cx="182" cy="317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90" name="Line 101"/>
              <p:cNvSpPr>
                <a:spLocks noChangeShapeType="1"/>
              </p:cNvSpPr>
              <p:nvPr/>
            </p:nvSpPr>
            <p:spPr bwMode="auto">
              <a:xfrm flipH="1">
                <a:off x="4105" y="1888"/>
                <a:ext cx="181" cy="635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91" name="Line 102"/>
              <p:cNvSpPr>
                <a:spLocks noChangeShapeType="1"/>
              </p:cNvSpPr>
              <p:nvPr/>
            </p:nvSpPr>
            <p:spPr bwMode="auto">
              <a:xfrm flipH="1">
                <a:off x="3833" y="1888"/>
                <a:ext cx="453" cy="49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92" name="Oval 103"/>
              <p:cNvSpPr>
                <a:spLocks noChangeArrowheads="1"/>
              </p:cNvSpPr>
              <p:nvPr/>
            </p:nvSpPr>
            <p:spPr bwMode="auto">
              <a:xfrm>
                <a:off x="4604" y="2387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8493" name="Oval 104"/>
              <p:cNvSpPr>
                <a:spLocks noChangeArrowheads="1"/>
              </p:cNvSpPr>
              <p:nvPr/>
            </p:nvSpPr>
            <p:spPr bwMode="auto">
              <a:xfrm>
                <a:off x="4785" y="2387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8494" name="Oval 105"/>
              <p:cNvSpPr>
                <a:spLocks noChangeArrowheads="1"/>
              </p:cNvSpPr>
              <p:nvPr/>
            </p:nvSpPr>
            <p:spPr bwMode="auto">
              <a:xfrm>
                <a:off x="4967" y="2387"/>
                <a:ext cx="91" cy="91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</p:grp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Memory In FPGA/CPLD 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790531" name="Rectangle 3"/>
          <p:cNvSpPr>
            <a:spLocks noChangeArrowheads="1"/>
          </p:cNvSpPr>
          <p:nvPr/>
        </p:nvSpPr>
        <p:spPr bwMode="auto">
          <a:xfrm>
            <a:off x="0" y="83661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</a:rPr>
              <a:t>The basic memory for FPGA/CPLD is to record the switch states for routes</a:t>
            </a:r>
          </a:p>
        </p:txBody>
      </p:sp>
      <p:sp>
        <p:nvSpPr>
          <p:cNvPr id="790569" name="AutoShape 41"/>
          <p:cNvSpPr>
            <a:spLocks noChangeArrowheads="1"/>
          </p:cNvSpPr>
          <p:nvPr/>
        </p:nvSpPr>
        <p:spPr bwMode="auto">
          <a:xfrm>
            <a:off x="2987675" y="1989138"/>
            <a:ext cx="1008063" cy="1008062"/>
          </a:xfrm>
          <a:prstGeom prst="flowChartAlternateProcess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539750" y="1628775"/>
            <a:ext cx="3457575" cy="3744913"/>
            <a:chOff x="521" y="935"/>
            <a:chExt cx="2178" cy="2359"/>
          </a:xfrm>
        </p:grpSpPr>
        <p:sp>
          <p:nvSpPr>
            <p:cNvPr id="18445" name="Line 43"/>
            <p:cNvSpPr>
              <a:spLocks noChangeShapeType="1"/>
            </p:cNvSpPr>
            <p:nvPr/>
          </p:nvSpPr>
          <p:spPr bwMode="auto">
            <a:xfrm>
              <a:off x="521" y="1253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6" name="Line 44"/>
            <p:cNvSpPr>
              <a:spLocks noChangeShapeType="1"/>
            </p:cNvSpPr>
            <p:nvPr/>
          </p:nvSpPr>
          <p:spPr bwMode="auto">
            <a:xfrm>
              <a:off x="521" y="1344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7" name="Line 45"/>
            <p:cNvSpPr>
              <a:spLocks noChangeShapeType="1"/>
            </p:cNvSpPr>
            <p:nvPr/>
          </p:nvSpPr>
          <p:spPr bwMode="auto">
            <a:xfrm>
              <a:off x="521" y="1434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8" name="Line 46"/>
            <p:cNvSpPr>
              <a:spLocks noChangeShapeType="1"/>
            </p:cNvSpPr>
            <p:nvPr/>
          </p:nvSpPr>
          <p:spPr bwMode="auto">
            <a:xfrm>
              <a:off x="521" y="1525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9" name="Line 47"/>
            <p:cNvSpPr>
              <a:spLocks noChangeShapeType="1"/>
            </p:cNvSpPr>
            <p:nvPr/>
          </p:nvSpPr>
          <p:spPr bwMode="auto">
            <a:xfrm>
              <a:off x="521" y="1616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0" name="Line 48"/>
            <p:cNvSpPr>
              <a:spLocks noChangeShapeType="1"/>
            </p:cNvSpPr>
            <p:nvPr/>
          </p:nvSpPr>
          <p:spPr bwMode="auto">
            <a:xfrm>
              <a:off x="521" y="1707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1" name="Line 49"/>
            <p:cNvSpPr>
              <a:spLocks noChangeShapeType="1"/>
            </p:cNvSpPr>
            <p:nvPr/>
          </p:nvSpPr>
          <p:spPr bwMode="auto">
            <a:xfrm>
              <a:off x="703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2" name="Line 50"/>
            <p:cNvSpPr>
              <a:spLocks noChangeShapeType="1"/>
            </p:cNvSpPr>
            <p:nvPr/>
          </p:nvSpPr>
          <p:spPr bwMode="auto">
            <a:xfrm>
              <a:off x="794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3" name="Line 51"/>
            <p:cNvSpPr>
              <a:spLocks noChangeShapeType="1"/>
            </p:cNvSpPr>
            <p:nvPr/>
          </p:nvSpPr>
          <p:spPr bwMode="auto">
            <a:xfrm>
              <a:off x="884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4" name="Line 52"/>
            <p:cNvSpPr>
              <a:spLocks noChangeShapeType="1"/>
            </p:cNvSpPr>
            <p:nvPr/>
          </p:nvSpPr>
          <p:spPr bwMode="auto">
            <a:xfrm>
              <a:off x="975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5" name="Line 53"/>
            <p:cNvSpPr>
              <a:spLocks noChangeShapeType="1"/>
            </p:cNvSpPr>
            <p:nvPr/>
          </p:nvSpPr>
          <p:spPr bwMode="auto">
            <a:xfrm>
              <a:off x="1065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6" name="Line 54"/>
            <p:cNvSpPr>
              <a:spLocks noChangeShapeType="1"/>
            </p:cNvSpPr>
            <p:nvPr/>
          </p:nvSpPr>
          <p:spPr bwMode="auto">
            <a:xfrm>
              <a:off x="1156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7" name="Line 55"/>
            <p:cNvSpPr>
              <a:spLocks noChangeShapeType="1"/>
            </p:cNvSpPr>
            <p:nvPr/>
          </p:nvSpPr>
          <p:spPr bwMode="auto">
            <a:xfrm>
              <a:off x="521" y="2704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8" name="Line 56"/>
            <p:cNvSpPr>
              <a:spLocks noChangeShapeType="1"/>
            </p:cNvSpPr>
            <p:nvPr/>
          </p:nvSpPr>
          <p:spPr bwMode="auto">
            <a:xfrm>
              <a:off x="521" y="2795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9" name="Line 57"/>
            <p:cNvSpPr>
              <a:spLocks noChangeShapeType="1"/>
            </p:cNvSpPr>
            <p:nvPr/>
          </p:nvSpPr>
          <p:spPr bwMode="auto">
            <a:xfrm>
              <a:off x="521" y="2885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0" name="Line 58"/>
            <p:cNvSpPr>
              <a:spLocks noChangeShapeType="1"/>
            </p:cNvSpPr>
            <p:nvPr/>
          </p:nvSpPr>
          <p:spPr bwMode="auto">
            <a:xfrm>
              <a:off x="521" y="2976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1" name="Line 59"/>
            <p:cNvSpPr>
              <a:spLocks noChangeShapeType="1"/>
            </p:cNvSpPr>
            <p:nvPr/>
          </p:nvSpPr>
          <p:spPr bwMode="auto">
            <a:xfrm>
              <a:off x="521" y="3067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2" name="Line 60"/>
            <p:cNvSpPr>
              <a:spLocks noChangeShapeType="1"/>
            </p:cNvSpPr>
            <p:nvPr/>
          </p:nvSpPr>
          <p:spPr bwMode="auto">
            <a:xfrm>
              <a:off x="521" y="3158"/>
              <a:ext cx="2178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3" name="Line 61"/>
            <p:cNvSpPr>
              <a:spLocks noChangeShapeType="1"/>
            </p:cNvSpPr>
            <p:nvPr/>
          </p:nvSpPr>
          <p:spPr bwMode="auto">
            <a:xfrm>
              <a:off x="2154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4" name="Line 62"/>
            <p:cNvSpPr>
              <a:spLocks noChangeShapeType="1"/>
            </p:cNvSpPr>
            <p:nvPr/>
          </p:nvSpPr>
          <p:spPr bwMode="auto">
            <a:xfrm>
              <a:off x="2246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5" name="Line 63"/>
            <p:cNvSpPr>
              <a:spLocks noChangeShapeType="1"/>
            </p:cNvSpPr>
            <p:nvPr/>
          </p:nvSpPr>
          <p:spPr bwMode="auto">
            <a:xfrm>
              <a:off x="2336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6" name="Line 64"/>
            <p:cNvSpPr>
              <a:spLocks noChangeShapeType="1"/>
            </p:cNvSpPr>
            <p:nvPr/>
          </p:nvSpPr>
          <p:spPr bwMode="auto">
            <a:xfrm>
              <a:off x="2427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7" name="Line 65"/>
            <p:cNvSpPr>
              <a:spLocks noChangeShapeType="1"/>
            </p:cNvSpPr>
            <p:nvPr/>
          </p:nvSpPr>
          <p:spPr bwMode="auto">
            <a:xfrm>
              <a:off x="2517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8" name="Line 66"/>
            <p:cNvSpPr>
              <a:spLocks noChangeShapeType="1"/>
            </p:cNvSpPr>
            <p:nvPr/>
          </p:nvSpPr>
          <p:spPr bwMode="auto">
            <a:xfrm>
              <a:off x="2608" y="1162"/>
              <a:ext cx="0" cy="21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9" name="Rectangle 67"/>
            <p:cNvSpPr>
              <a:spLocks noChangeArrowheads="1"/>
            </p:cNvSpPr>
            <p:nvPr/>
          </p:nvSpPr>
          <p:spPr bwMode="auto">
            <a:xfrm>
              <a:off x="1247" y="1797"/>
              <a:ext cx="817" cy="81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>
                  <a:latin typeface="Arial" panose="020B0604020202020204" pitchFamily="34" charset="0"/>
                </a:rPr>
                <a:t>CLB</a:t>
              </a:r>
            </a:p>
          </p:txBody>
        </p:sp>
        <p:grpSp>
          <p:nvGrpSpPr>
            <p:cNvPr id="18470" name="Group 68"/>
            <p:cNvGrpSpPr>
              <a:grpSpLocks/>
            </p:cNvGrpSpPr>
            <p:nvPr/>
          </p:nvGrpSpPr>
          <p:grpSpPr bwMode="auto">
            <a:xfrm>
              <a:off x="2064" y="1978"/>
              <a:ext cx="635" cy="454"/>
              <a:chOff x="521" y="1978"/>
              <a:chExt cx="2178" cy="454"/>
            </a:xfrm>
          </p:grpSpPr>
          <p:sp>
            <p:nvSpPr>
              <p:cNvPr id="18472" name="Line 69"/>
              <p:cNvSpPr>
                <a:spLocks noChangeShapeType="1"/>
              </p:cNvSpPr>
              <p:nvPr/>
            </p:nvSpPr>
            <p:spPr bwMode="auto">
              <a:xfrm>
                <a:off x="521" y="1978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73" name="Line 70"/>
              <p:cNvSpPr>
                <a:spLocks noChangeShapeType="1"/>
              </p:cNvSpPr>
              <p:nvPr/>
            </p:nvSpPr>
            <p:spPr bwMode="auto">
              <a:xfrm>
                <a:off x="521" y="2069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74" name="Line 71"/>
              <p:cNvSpPr>
                <a:spLocks noChangeShapeType="1"/>
              </p:cNvSpPr>
              <p:nvPr/>
            </p:nvSpPr>
            <p:spPr bwMode="auto">
              <a:xfrm>
                <a:off x="521" y="2159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75" name="Line 72"/>
              <p:cNvSpPr>
                <a:spLocks noChangeShapeType="1"/>
              </p:cNvSpPr>
              <p:nvPr/>
            </p:nvSpPr>
            <p:spPr bwMode="auto">
              <a:xfrm>
                <a:off x="521" y="2250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76" name="Line 73"/>
              <p:cNvSpPr>
                <a:spLocks noChangeShapeType="1"/>
              </p:cNvSpPr>
              <p:nvPr/>
            </p:nvSpPr>
            <p:spPr bwMode="auto">
              <a:xfrm>
                <a:off x="521" y="2341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8477" name="Line 74"/>
              <p:cNvSpPr>
                <a:spLocks noChangeShapeType="1"/>
              </p:cNvSpPr>
              <p:nvPr/>
            </p:nvSpPr>
            <p:spPr bwMode="auto">
              <a:xfrm>
                <a:off x="521" y="2432"/>
                <a:ext cx="217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8471" name="Text Box 75"/>
            <p:cNvSpPr txBox="1">
              <a:spLocks noChangeArrowheads="1"/>
            </p:cNvSpPr>
            <p:nvPr/>
          </p:nvSpPr>
          <p:spPr bwMode="auto">
            <a:xfrm>
              <a:off x="521" y="935"/>
              <a:ext cx="16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latin typeface="Arial" panose="020B0604020202020204" pitchFamily="34" charset="0"/>
                </a:rPr>
                <a:t>For an ideal example:</a:t>
              </a:r>
            </a:p>
          </p:txBody>
        </p:sp>
      </p:grpSp>
      <p:sp>
        <p:nvSpPr>
          <p:cNvPr id="790605" name="AutoShape 77"/>
          <p:cNvSpPr>
            <a:spLocks noChangeArrowheads="1"/>
          </p:cNvSpPr>
          <p:nvPr/>
        </p:nvSpPr>
        <p:spPr bwMode="auto">
          <a:xfrm>
            <a:off x="4140200" y="1268413"/>
            <a:ext cx="2016125" cy="1257300"/>
          </a:xfrm>
          <a:prstGeom prst="wedgeRoundRectCallout">
            <a:avLst>
              <a:gd name="adj1" fmla="val -74801"/>
              <a:gd name="adj2" fmla="val 4217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1800">
                <a:solidFill>
                  <a:schemeClr val="accent2"/>
                </a:solidFill>
                <a:latin typeface="Arial" panose="020B0604020202020204" pitchFamily="34" charset="0"/>
              </a:rPr>
              <a:t>An NxN ideal crossbar switch needs N</a:t>
            </a:r>
            <a:r>
              <a:rPr lang="en-US" altLang="zh-TW" sz="1800" baseline="3000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  <a:r>
              <a:rPr lang="en-US" altLang="zh-TW" sz="1800">
                <a:solidFill>
                  <a:schemeClr val="accent2"/>
                </a:solidFill>
                <a:latin typeface="Arial" panose="020B0604020202020204" pitchFamily="34" charset="0"/>
              </a:rPr>
              <a:t> bits of memory.</a:t>
            </a:r>
          </a:p>
          <a:p>
            <a:pPr algn="l" eaLnBrk="1" hangingPunct="1"/>
            <a:endParaRPr lang="en-US" altLang="zh-TW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90637" name="AutoShape 109"/>
          <p:cNvSpPr>
            <a:spLocks noChangeArrowheads="1"/>
          </p:cNvSpPr>
          <p:nvPr/>
        </p:nvSpPr>
        <p:spPr bwMode="auto">
          <a:xfrm>
            <a:off x="6227763" y="1341438"/>
            <a:ext cx="2808287" cy="1366837"/>
          </a:xfrm>
          <a:prstGeom prst="wedgeRoundRectCallout">
            <a:avLst>
              <a:gd name="adj1" fmla="val -42310"/>
              <a:gd name="adj2" fmla="val 13769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1800">
                <a:solidFill>
                  <a:schemeClr val="accent2"/>
                </a:solidFill>
                <a:latin typeface="Arial" panose="020B0604020202020204" pitchFamily="34" charset="0"/>
              </a:rPr>
              <a:t>Frequent-used states are minimized and stored in fewer bits of memory.</a:t>
            </a:r>
          </a:p>
          <a:p>
            <a:pPr algn="l" eaLnBrk="1" hangingPunct="1"/>
            <a:endParaRPr lang="en-US" altLang="zh-TW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90639" name="Rectangle 111"/>
          <p:cNvSpPr>
            <a:spLocks noChangeArrowheads="1"/>
          </p:cNvSpPr>
          <p:nvPr/>
        </p:nvSpPr>
        <p:spPr bwMode="auto">
          <a:xfrm>
            <a:off x="1692275" y="5229225"/>
            <a:ext cx="1295400" cy="1223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accent2"/>
                </a:solidFill>
                <a:latin typeface="Arial" panose="020B0604020202020204" pitchFamily="34" charset="0"/>
              </a:rPr>
              <a:t>EAB</a:t>
            </a:r>
          </a:p>
        </p:txBody>
      </p:sp>
      <p:sp>
        <p:nvSpPr>
          <p:cNvPr id="790640" name="AutoShape 112"/>
          <p:cNvSpPr>
            <a:spLocks noChangeArrowheads="1"/>
          </p:cNvSpPr>
          <p:nvPr/>
        </p:nvSpPr>
        <p:spPr bwMode="auto">
          <a:xfrm>
            <a:off x="3959225" y="5084763"/>
            <a:ext cx="5184775" cy="1257300"/>
          </a:xfrm>
          <a:prstGeom prst="wedgeRoundRectCallout">
            <a:avLst>
              <a:gd name="adj1" fmla="val -75199"/>
              <a:gd name="adj2" fmla="val 181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1800">
                <a:solidFill>
                  <a:schemeClr val="accent2"/>
                </a:solidFill>
                <a:latin typeface="Arial" panose="020B0604020202020204" pitchFamily="34" charset="0"/>
              </a:rPr>
              <a:t>Embedded Array Block implementing logic or RAM in Altera/FLEX10K device. 1 EAB consists of 8 EAB Cells.  1 Cell can implement 256 bits.</a:t>
            </a:r>
          </a:p>
        </p:txBody>
      </p:sp>
      <p:sp>
        <p:nvSpPr>
          <p:cNvPr id="790642" name="Rectangle 114"/>
          <p:cNvSpPr>
            <a:spLocks noChangeArrowheads="1"/>
          </p:cNvSpPr>
          <p:nvPr/>
        </p:nvSpPr>
        <p:spPr bwMode="auto">
          <a:xfrm>
            <a:off x="0" y="635635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>
                <a:solidFill>
                  <a:srgbClr val="FFFF00"/>
                </a:solidFill>
                <a:latin typeface="Arial" panose="020B0604020202020204" pitchFamily="34" charset="0"/>
              </a:rPr>
              <a:t>Flipflops are usually synthesized as a RAM bit if without RAM</a:t>
            </a:r>
          </a:p>
        </p:txBody>
      </p:sp>
      <p:sp>
        <p:nvSpPr>
          <p:cNvPr id="790643" name="Line 115"/>
          <p:cNvSpPr>
            <a:spLocks noChangeShapeType="1"/>
          </p:cNvSpPr>
          <p:nvPr/>
        </p:nvSpPr>
        <p:spPr bwMode="auto">
          <a:xfrm flipV="1">
            <a:off x="684213" y="4005263"/>
            <a:ext cx="1223962" cy="23764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0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0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9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0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0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90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9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31" grpId="0" build="p" bldLvl="2"/>
      <p:bldP spid="790569" grpId="0" animBg="1"/>
      <p:bldP spid="790605" grpId="0" animBg="1"/>
      <p:bldP spid="790637" grpId="0" animBg="1"/>
      <p:bldP spid="790639" grpId="0" animBg="1"/>
      <p:bldP spid="790640" grpId="0" animBg="1"/>
      <p:bldP spid="790642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MegaWizard in Altera’s Tools (1)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786435" name="Rectangle 3"/>
          <p:cNvSpPr>
            <a:spLocks noChangeArrowheads="1"/>
          </p:cNvSpPr>
          <p:nvPr/>
        </p:nvSpPr>
        <p:spPr bwMode="auto">
          <a:xfrm>
            <a:off x="0" y="1196975"/>
            <a:ext cx="8532813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5922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Tools → MegaWizard Plug-In Manager</a:t>
            </a:r>
          </a:p>
          <a:p>
            <a:pPr lvl="1" algn="l">
              <a:buFont typeface="Wingdings" panose="05000000000000000000" pitchFamily="2" charset="2"/>
              <a:buAutoNum type="arabicPeriod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LPM: Library of Parametered Modules </a:t>
            </a:r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Decoders</a:t>
            </a:r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IO Ports</a:t>
            </a:r>
          </a:p>
          <a:p>
            <a:pPr lvl="2"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LPM_RAM</a:t>
            </a:r>
          </a:p>
          <a:p>
            <a:pPr lvl="1" algn="l">
              <a:buFont typeface="Wingdings" panose="05000000000000000000" pitchFamily="2" charset="2"/>
              <a:buAutoNum type="arabicPeriod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Mega Functions</a:t>
            </a:r>
          </a:p>
          <a:p>
            <a:pPr lvl="1" algn="l">
              <a:buFont typeface="Wingdings" panose="05000000000000000000" pitchFamily="2" charset="2"/>
              <a:buAutoNum type="arabicPeriod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SOPC Builters</a:t>
            </a:r>
          </a:p>
        </p:txBody>
      </p:sp>
      <p:pic>
        <p:nvPicPr>
          <p:cNvPr id="786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644900"/>
            <a:ext cx="4313238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MegaWizard in Altera’s Tools (2)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860163" name="Rectangle 3"/>
          <p:cNvSpPr>
            <a:spLocks noChangeArrowheads="1"/>
          </p:cNvSpPr>
          <p:nvPr/>
        </p:nvSpPr>
        <p:spPr bwMode="auto">
          <a:xfrm>
            <a:off x="0" y="981075"/>
            <a:ext cx="810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Select Device, HDL, Function and Object file</a:t>
            </a:r>
          </a:p>
        </p:txBody>
      </p:sp>
      <p:pic>
        <p:nvPicPr>
          <p:cNvPr id="8601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00213"/>
            <a:ext cx="5837237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60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Outline 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780291" name="Rectangle 3"/>
          <p:cNvSpPr>
            <a:spLocks noChangeArrowheads="1"/>
          </p:cNvSpPr>
          <p:nvPr/>
        </p:nvSpPr>
        <p:spPr bwMode="auto">
          <a:xfrm>
            <a:off x="1547813" y="1196975"/>
            <a:ext cx="7380287" cy="491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Introduction to Physical Memory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ROM, RAM, DRAM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Typical Memory Access Timing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Memory Simulation in Verilog HDL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Memory Synthesis for Chip Layout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Memory in FPGA/CPLD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Routing Switch Control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Reconfigurable RAM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Memory Synthesis in FPGA/CPLD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Flipflop based</a:t>
            </a:r>
          </a:p>
          <a:p>
            <a:pPr lvl="1" algn="l">
              <a:buFontTx/>
              <a:buAutoNum type="arabicPeriod"/>
            </a:pPr>
            <a:r>
              <a:rPr lang="en-US" altLang="zh-TW" sz="2000">
                <a:solidFill>
                  <a:schemeClr val="bg1"/>
                </a:solidFill>
                <a:latin typeface="Arial" panose="020B0604020202020204" pitchFamily="34" charset="0"/>
              </a:rPr>
              <a:t>RAM based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</a:rPr>
              <a:t>Tutorial: Simple Memory IO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1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MegaWizard in Altera’s Tools (3)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862211" name="Rectangle 3"/>
          <p:cNvSpPr>
            <a:spLocks noChangeArrowheads="1"/>
          </p:cNvSpPr>
          <p:nvPr/>
        </p:nvSpPr>
        <p:spPr bwMode="auto">
          <a:xfrm>
            <a:off x="0" y="981075"/>
            <a:ext cx="4787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Select Size Parameters</a:t>
            </a:r>
          </a:p>
        </p:txBody>
      </p:sp>
      <p:pic>
        <p:nvPicPr>
          <p:cNvPr id="8622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501332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22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3860800"/>
            <a:ext cx="5013325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1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MegaWizard in Altera’s Tools (4)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866307" name="Rectangle 3"/>
          <p:cNvSpPr>
            <a:spLocks noChangeArrowheads="1"/>
          </p:cNvSpPr>
          <p:nvPr/>
        </p:nvSpPr>
        <p:spPr bwMode="auto">
          <a:xfrm>
            <a:off x="0" y="981075"/>
            <a:ext cx="4787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Select mif (Memory Initial File).</a:t>
            </a:r>
          </a:p>
        </p:txBody>
      </p:sp>
      <p:pic>
        <p:nvPicPr>
          <p:cNvPr id="8663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060575"/>
            <a:ext cx="51657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07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Sample of MIF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868355" name="Rectangle 3"/>
          <p:cNvSpPr>
            <a:spLocks noChangeArrowheads="1"/>
          </p:cNvSpPr>
          <p:nvPr/>
        </p:nvSpPr>
        <p:spPr bwMode="auto">
          <a:xfrm>
            <a:off x="0" y="981075"/>
            <a:ext cx="4787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A sample can be get by indexing mif.</a:t>
            </a:r>
          </a:p>
        </p:txBody>
      </p:sp>
      <p:sp>
        <p:nvSpPr>
          <p:cNvPr id="868357" name="Text Box 5"/>
          <p:cNvSpPr txBox="1">
            <a:spLocks noChangeArrowheads="1"/>
          </p:cNvSpPr>
          <p:nvPr/>
        </p:nvSpPr>
        <p:spPr bwMode="auto">
          <a:xfrm>
            <a:off x="142875" y="1484313"/>
            <a:ext cx="8893175" cy="4341812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1800"/>
              <a:t>DEPTH = 32; 	</a:t>
            </a:r>
            <a:r>
              <a:rPr lang="en-US" altLang="zh-TW" sz="1800">
                <a:solidFill>
                  <a:srgbClr val="00FF00"/>
                </a:solidFill>
              </a:rPr>
              <a:t>% Memory depth and width are required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WIDTH = 14; 	</a:t>
            </a:r>
            <a:r>
              <a:rPr lang="en-US" altLang="zh-TW" sz="1800">
                <a:solidFill>
                  <a:srgbClr val="00FF00"/>
                </a:solidFill>
              </a:rPr>
              <a:t>% Enter a decimal number %</a:t>
            </a:r>
            <a:r>
              <a:rPr lang="en-US" altLang="zh-TW" sz="1800"/>
              <a:t> </a:t>
            </a:r>
          </a:p>
          <a:p>
            <a:pPr algn="l" eaLnBrk="1" hangingPunct="1"/>
            <a:endParaRPr lang="en-US" altLang="zh-TW" sz="1800"/>
          </a:p>
          <a:p>
            <a:pPr algn="l" eaLnBrk="1" hangingPunct="1"/>
            <a:r>
              <a:rPr lang="en-US" altLang="zh-TW" sz="1800"/>
              <a:t>ADDRESS_RADIX = HEX;	</a:t>
            </a:r>
            <a:r>
              <a:rPr lang="en-US" altLang="zh-TW" sz="1800">
                <a:solidFill>
                  <a:srgbClr val="00FF00"/>
                </a:solidFill>
              </a:rPr>
              <a:t>% Address and value radixes are required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DATA_RADIX = HEX; 	</a:t>
            </a:r>
            <a:r>
              <a:rPr lang="en-US" altLang="zh-TW" sz="1800">
                <a:solidFill>
                  <a:srgbClr val="00FF00"/>
                </a:solidFill>
              </a:rPr>
              <a:t>% Enter BIN, DEC, HEX, OCT, or UNS; %</a:t>
            </a:r>
          </a:p>
          <a:p>
            <a:pPr algn="l" eaLnBrk="1" hangingPunct="1"/>
            <a:r>
              <a:rPr lang="en-US" altLang="zh-TW" sz="1800">
                <a:solidFill>
                  <a:srgbClr val="00FF00"/>
                </a:solidFill>
              </a:rPr>
              <a:t>			% unless otherwise specified, radixes=HEX% </a:t>
            </a:r>
          </a:p>
          <a:p>
            <a:pPr algn="l" eaLnBrk="1" hangingPunct="1"/>
            <a:r>
              <a:rPr lang="en-US" altLang="zh-TW" sz="1800">
                <a:solidFill>
                  <a:srgbClr val="00FF00"/>
                </a:solidFill>
              </a:rPr>
              <a:t>-- Specify values for addresses, which can be single or range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CONTENT </a:t>
            </a:r>
          </a:p>
          <a:p>
            <a:pPr algn="l" eaLnBrk="1" hangingPunct="1"/>
            <a:r>
              <a:rPr lang="en-US" altLang="zh-TW" sz="1800"/>
              <a:t>   BEGIN </a:t>
            </a:r>
          </a:p>
          <a:p>
            <a:pPr algn="l" eaLnBrk="1" hangingPunct="1"/>
            <a:r>
              <a:rPr lang="en-US" altLang="zh-TW" sz="1800"/>
              <a:t>      [0..F]	: 3FFF; 	</a:t>
            </a:r>
            <a:r>
              <a:rPr lang="en-US" altLang="zh-TW" sz="1800">
                <a:solidFill>
                  <a:srgbClr val="00FF00"/>
                </a:solidFill>
              </a:rPr>
              <a:t>% Range from 0 to F = 3FFF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      6 	: F;		</a:t>
            </a:r>
            <a:r>
              <a:rPr lang="en-US" altLang="zh-TW" sz="1800">
                <a:solidFill>
                  <a:srgbClr val="00FF00"/>
                </a:solidFill>
              </a:rPr>
              <a:t>% Single address--Address 6 = F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      8	: F E 5; 	</a:t>
            </a:r>
            <a:r>
              <a:rPr lang="en-US" altLang="zh-TW" sz="1800">
                <a:solidFill>
                  <a:srgbClr val="00FF00"/>
                </a:solidFill>
              </a:rPr>
              <a:t>% Range starting from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   END;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6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5" grpId="0" build="p" bldLvl="2"/>
      <p:bldP spid="86835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Example 1</a:t>
            </a:r>
          </a:p>
          <a:p>
            <a:pPr>
              <a:spcBef>
                <a:spcPct val="0"/>
              </a:spcBef>
            </a:pPr>
            <a:r>
              <a:rPr lang="en-US" altLang="zh-TW">
                <a:solidFill>
                  <a:schemeClr val="bg1"/>
                </a:solidFill>
              </a:rPr>
              <a:t>Timer-base ASM with RAM Output</a:t>
            </a:r>
          </a:p>
        </p:txBody>
      </p:sp>
      <p:sp>
        <p:nvSpPr>
          <p:cNvPr id="870403" name="Rectangle 3"/>
          <p:cNvSpPr>
            <a:spLocks noChangeArrowheads="1"/>
          </p:cNvSpPr>
          <p:nvPr/>
        </p:nvSpPr>
        <p:spPr bwMode="auto">
          <a:xfrm>
            <a:off x="0" y="1404938"/>
            <a:ext cx="874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Output 6 successive BCDs to a 7-seg. LED cyclically.</a:t>
            </a:r>
          </a:p>
        </p:txBody>
      </p:sp>
      <p:sp>
        <p:nvSpPr>
          <p:cNvPr id="870404" name="Text Box 4"/>
          <p:cNvSpPr txBox="1">
            <a:spLocks noChangeArrowheads="1"/>
          </p:cNvSpPr>
          <p:nvPr/>
        </p:nvSpPr>
        <p:spPr bwMode="auto">
          <a:xfrm>
            <a:off x="142875" y="1908175"/>
            <a:ext cx="8893175" cy="3681413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/>
            <a:r>
              <a:rPr lang="en-US" altLang="zh-TW" sz="1800"/>
              <a:t>DEPTH = 6; 	</a:t>
            </a:r>
            <a:r>
              <a:rPr lang="en-US" altLang="zh-TW" sz="1800">
                <a:solidFill>
                  <a:srgbClr val="00FF00"/>
                </a:solidFill>
              </a:rPr>
              <a:t>% 6 words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WIDTH = 4; 	</a:t>
            </a:r>
            <a:r>
              <a:rPr lang="en-US" altLang="zh-TW" sz="1800">
                <a:solidFill>
                  <a:srgbClr val="00FF00"/>
                </a:solidFill>
              </a:rPr>
              <a:t>% 1 word = 1 nibble %</a:t>
            </a:r>
            <a:r>
              <a:rPr lang="en-US" altLang="zh-TW" sz="1800"/>
              <a:t> </a:t>
            </a:r>
          </a:p>
          <a:p>
            <a:pPr algn="l" eaLnBrk="1" hangingPunct="1"/>
            <a:endParaRPr lang="en-US" altLang="zh-TW" sz="1800"/>
          </a:p>
          <a:p>
            <a:pPr algn="l" eaLnBrk="1" hangingPunct="1"/>
            <a:r>
              <a:rPr lang="en-US" altLang="zh-TW" sz="1800"/>
              <a:t>ADDRESS_RADIX = HEX;	</a:t>
            </a:r>
            <a:r>
              <a:rPr lang="en-US" altLang="zh-TW" sz="1800">
                <a:solidFill>
                  <a:srgbClr val="00FF00"/>
                </a:solidFill>
              </a:rPr>
              <a:t>% Address and value radixes are required %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DATA_RADIX = HEX; 	</a:t>
            </a:r>
            <a:r>
              <a:rPr lang="en-US" altLang="zh-TW" sz="1800">
                <a:solidFill>
                  <a:srgbClr val="00FF00"/>
                </a:solidFill>
              </a:rPr>
              <a:t>% Enter BIN, DEC, HEX, OCT, or UNS; %</a:t>
            </a:r>
          </a:p>
          <a:p>
            <a:pPr algn="l" eaLnBrk="1" hangingPunct="1"/>
            <a:r>
              <a:rPr lang="en-US" altLang="zh-TW" sz="1800">
                <a:solidFill>
                  <a:srgbClr val="00FF00"/>
                </a:solidFill>
              </a:rPr>
              <a:t>			% unless otherwise specified, radixes=HEX% </a:t>
            </a:r>
          </a:p>
          <a:p>
            <a:pPr algn="l" eaLnBrk="1" hangingPunct="1"/>
            <a:r>
              <a:rPr lang="en-US" altLang="zh-TW" sz="1800">
                <a:solidFill>
                  <a:srgbClr val="00FF00"/>
                </a:solidFill>
              </a:rPr>
              <a:t>-- Specify values for addresses, which can be single or range</a:t>
            </a:r>
            <a:r>
              <a:rPr lang="en-US" altLang="zh-TW" sz="1800"/>
              <a:t> </a:t>
            </a:r>
          </a:p>
          <a:p>
            <a:pPr algn="l" eaLnBrk="1" hangingPunct="1"/>
            <a:r>
              <a:rPr lang="en-US" altLang="zh-TW" sz="1800"/>
              <a:t>CONTENT </a:t>
            </a:r>
          </a:p>
          <a:p>
            <a:pPr algn="l" eaLnBrk="1" hangingPunct="1"/>
            <a:r>
              <a:rPr lang="en-US" altLang="zh-TW" sz="1800"/>
              <a:t>   BEGIN </a:t>
            </a:r>
          </a:p>
          <a:p>
            <a:pPr algn="l" eaLnBrk="1" hangingPunct="1"/>
            <a:r>
              <a:rPr lang="en-US" altLang="zh-TW" sz="1800"/>
              <a:t>      0 : 1 7 8 9 0 6; 	 </a:t>
            </a:r>
          </a:p>
          <a:p>
            <a:pPr algn="l" eaLnBrk="1" hangingPunct="1"/>
            <a:r>
              <a:rPr lang="en-US" altLang="zh-TW" sz="1800"/>
              <a:t>   END;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7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03" grpId="0" build="p" bldLvl="2"/>
      <p:bldP spid="8704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Taxonomy</a:t>
            </a:r>
          </a:p>
          <a:p>
            <a:pPr>
              <a:spcBef>
                <a:spcPct val="0"/>
              </a:spcBef>
            </a:pPr>
            <a:r>
              <a:rPr lang="en-US" altLang="zh-TW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Introduction to Physical Memory</a:t>
            </a:r>
          </a:p>
        </p:txBody>
      </p:sp>
      <p:sp>
        <p:nvSpPr>
          <p:cNvPr id="802819" name="Rectangle 3"/>
          <p:cNvSpPr>
            <a:spLocks noChangeArrowheads="1"/>
          </p:cNvSpPr>
          <p:nvPr/>
        </p:nvSpPr>
        <p:spPr bwMode="auto">
          <a:xfrm>
            <a:off x="468313" y="1052513"/>
            <a:ext cx="84232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by Access Structure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Random Access Memory (RAM)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Serial Access Memory (SAM)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Content Access Memory (CAM)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by Alterability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RAM: R/W Memory, SRAM, DRAM, CCD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ROM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EPROM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EEPROM</a:t>
            </a:r>
          </a:p>
          <a:p>
            <a:pPr lvl="1"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Filed Alterable ROM, e.g., Flash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by Device: BJT, NMOS, CMOS, CCD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Memory Design in General FPGA/CPLD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868355" name="Rectangle 3"/>
          <p:cNvSpPr>
            <a:spLocks noChangeArrowheads="1"/>
          </p:cNvSpPr>
          <p:nvPr/>
        </p:nvSpPr>
        <p:spPr bwMode="auto">
          <a:xfrm>
            <a:off x="0" y="620713"/>
            <a:ext cx="637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Basic Syntheses for Memory</a:t>
            </a:r>
          </a:p>
        </p:txBody>
      </p:sp>
      <p:grpSp>
        <p:nvGrpSpPr>
          <p:cNvPr id="2" name="群組 16"/>
          <p:cNvGrpSpPr>
            <a:grpSpLocks/>
          </p:cNvGrpSpPr>
          <p:nvPr/>
        </p:nvGrpSpPr>
        <p:grpSpPr bwMode="auto">
          <a:xfrm>
            <a:off x="3995738" y="2276475"/>
            <a:ext cx="1290637" cy="3270250"/>
            <a:chOff x="4001342" y="1023119"/>
            <a:chExt cx="1290738" cy="3269977"/>
          </a:xfrm>
        </p:grpSpPr>
        <p:sp>
          <p:nvSpPr>
            <p:cNvPr id="6180" name="矩形 6"/>
            <p:cNvSpPr>
              <a:spLocks noChangeArrowheads="1"/>
            </p:cNvSpPr>
            <p:nvPr/>
          </p:nvSpPr>
          <p:spPr bwMode="auto">
            <a:xfrm>
              <a:off x="4139952" y="141277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M[7]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1" name="矩形 7"/>
            <p:cNvSpPr>
              <a:spLocks noChangeArrowheads="1"/>
            </p:cNvSpPr>
            <p:nvPr/>
          </p:nvSpPr>
          <p:spPr bwMode="auto">
            <a:xfrm>
              <a:off x="4139952" y="177281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M[6]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2" name="矩形 8"/>
            <p:cNvSpPr>
              <a:spLocks noChangeArrowheads="1"/>
            </p:cNvSpPr>
            <p:nvPr/>
          </p:nvSpPr>
          <p:spPr bwMode="auto">
            <a:xfrm>
              <a:off x="4139952" y="213285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M[5]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3" name="矩形 9"/>
            <p:cNvSpPr>
              <a:spLocks noChangeArrowheads="1"/>
            </p:cNvSpPr>
            <p:nvPr/>
          </p:nvSpPr>
          <p:spPr bwMode="auto">
            <a:xfrm>
              <a:off x="4139952" y="249289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M[4]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4" name="矩形 10"/>
            <p:cNvSpPr>
              <a:spLocks noChangeArrowheads="1"/>
            </p:cNvSpPr>
            <p:nvPr/>
          </p:nvSpPr>
          <p:spPr bwMode="auto">
            <a:xfrm>
              <a:off x="4139952" y="285293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M[3]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5" name="矩形 11"/>
            <p:cNvSpPr>
              <a:spLocks noChangeArrowheads="1"/>
            </p:cNvSpPr>
            <p:nvPr/>
          </p:nvSpPr>
          <p:spPr bwMode="auto">
            <a:xfrm>
              <a:off x="4139952" y="321297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M[2]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6" name="矩形 12"/>
            <p:cNvSpPr>
              <a:spLocks noChangeArrowheads="1"/>
            </p:cNvSpPr>
            <p:nvPr/>
          </p:nvSpPr>
          <p:spPr bwMode="auto">
            <a:xfrm>
              <a:off x="4139952" y="357301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M[1]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7" name="矩形 13"/>
            <p:cNvSpPr>
              <a:spLocks noChangeArrowheads="1"/>
            </p:cNvSpPr>
            <p:nvPr/>
          </p:nvSpPr>
          <p:spPr bwMode="auto">
            <a:xfrm>
              <a:off x="4139952" y="3933056"/>
              <a:ext cx="1008112" cy="360040"/>
            </a:xfrm>
            <a:prstGeom prst="rect">
              <a:avLst/>
            </a:prstGeom>
            <a:solidFill>
              <a:srgbClr val="00FF00"/>
            </a:solidFill>
            <a:ln w="19050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00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M[0]</a:t>
              </a:r>
              <a:endParaRPr lang="zh-TW" altLang="en-US" sz="200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88" name="文字方塊 15"/>
            <p:cNvSpPr txBox="1">
              <a:spLocks noChangeArrowheads="1"/>
            </p:cNvSpPr>
            <p:nvPr/>
          </p:nvSpPr>
          <p:spPr bwMode="auto">
            <a:xfrm>
              <a:off x="4001342" y="1023119"/>
              <a:ext cx="1290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15...0</a:t>
              </a:r>
              <a:endParaRPr lang="zh-TW" altLang="en-US"/>
            </a:p>
          </p:txBody>
        </p:sp>
      </p:grp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2916238" y="1700213"/>
            <a:ext cx="3502025" cy="461962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reg [15:0] M[0:7];</a:t>
            </a:r>
            <a:endParaRPr lang="zh-TW" altLang="en-US"/>
          </a:p>
        </p:txBody>
      </p:sp>
      <p:sp>
        <p:nvSpPr>
          <p:cNvPr id="19" name="文字方塊 18"/>
          <p:cNvSpPr txBox="1">
            <a:spLocks noChangeArrowheads="1"/>
          </p:cNvSpPr>
          <p:nvPr/>
        </p:nvSpPr>
        <p:spPr bwMode="auto">
          <a:xfrm>
            <a:off x="755650" y="1700213"/>
            <a:ext cx="1843088" cy="461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M[A]</a:t>
            </a:r>
            <a:r>
              <a:rPr lang="zh-TW" altLang="en-US">
                <a:solidFill>
                  <a:srgbClr val="0000CC"/>
                </a:solidFill>
              </a:rPr>
              <a:t> </a:t>
            </a:r>
            <a:r>
              <a:rPr lang="en-US" altLang="zh-TW">
                <a:solidFill>
                  <a:srgbClr val="0000CC"/>
                </a:solidFill>
              </a:rPr>
              <a:t>= D;</a:t>
            </a:r>
            <a:endParaRPr lang="zh-TW" altLang="en-US">
              <a:solidFill>
                <a:srgbClr val="0000CC"/>
              </a:solidFill>
            </a:endParaRPr>
          </a:p>
        </p:txBody>
      </p:sp>
      <p:grpSp>
        <p:nvGrpSpPr>
          <p:cNvPr id="3" name="群組 39"/>
          <p:cNvGrpSpPr>
            <a:grpSpLocks/>
          </p:cNvGrpSpPr>
          <p:nvPr/>
        </p:nvGrpSpPr>
        <p:grpSpPr bwMode="auto">
          <a:xfrm>
            <a:off x="1547813" y="2636838"/>
            <a:ext cx="2586037" cy="3702050"/>
            <a:chOff x="1547664" y="2636912"/>
            <a:chExt cx="2586882" cy="3702025"/>
          </a:xfrm>
        </p:grpSpPr>
        <p:sp>
          <p:nvSpPr>
            <p:cNvPr id="20" name="梯形 19"/>
            <p:cNvSpPr/>
            <p:nvPr/>
          </p:nvSpPr>
          <p:spPr bwMode="auto">
            <a:xfrm rot="16200000">
              <a:off x="1579904" y="3613064"/>
              <a:ext cx="2879706" cy="927403"/>
            </a:xfrm>
            <a:prstGeom prst="trapezoid">
              <a:avLst>
                <a:gd name="adj" fmla="val 60404"/>
              </a:avLst>
            </a:prstGeom>
            <a:solidFill>
              <a:srgbClr val="FFFFFF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cxnSp>
          <p:nvCxnSpPr>
            <p:cNvPr id="6168" name="直線接點 21"/>
            <p:cNvCxnSpPr>
              <a:cxnSpLocks noChangeShapeType="1"/>
              <a:endCxn id="6180" idx="1"/>
            </p:cNvCxnSpPr>
            <p:nvPr/>
          </p:nvCxnSpPr>
          <p:spPr bwMode="auto">
            <a:xfrm flipV="1">
              <a:off x="3491880" y="284654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69" name="直線接點 22"/>
            <p:cNvCxnSpPr>
              <a:cxnSpLocks noChangeShapeType="1"/>
            </p:cNvCxnSpPr>
            <p:nvPr/>
          </p:nvCxnSpPr>
          <p:spPr bwMode="auto">
            <a:xfrm flipV="1">
              <a:off x="3491880" y="321297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0" name="直線接點 23"/>
            <p:cNvCxnSpPr>
              <a:cxnSpLocks noChangeShapeType="1"/>
            </p:cNvCxnSpPr>
            <p:nvPr/>
          </p:nvCxnSpPr>
          <p:spPr bwMode="auto">
            <a:xfrm flipV="1">
              <a:off x="3491880" y="356662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1" name="直線接點 24"/>
            <p:cNvCxnSpPr>
              <a:cxnSpLocks noChangeShapeType="1"/>
            </p:cNvCxnSpPr>
            <p:nvPr/>
          </p:nvCxnSpPr>
          <p:spPr bwMode="auto">
            <a:xfrm flipV="1">
              <a:off x="3491880" y="393305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2" name="直線接點 25"/>
            <p:cNvCxnSpPr>
              <a:cxnSpLocks noChangeShapeType="1"/>
            </p:cNvCxnSpPr>
            <p:nvPr/>
          </p:nvCxnSpPr>
          <p:spPr bwMode="auto">
            <a:xfrm flipV="1">
              <a:off x="3491880" y="428670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3" name="直線接點 26"/>
            <p:cNvCxnSpPr>
              <a:cxnSpLocks noChangeShapeType="1"/>
            </p:cNvCxnSpPr>
            <p:nvPr/>
          </p:nvCxnSpPr>
          <p:spPr bwMode="auto">
            <a:xfrm flipV="1">
              <a:off x="3491880" y="465313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4" name="直線接點 27"/>
            <p:cNvCxnSpPr>
              <a:cxnSpLocks noChangeShapeType="1"/>
            </p:cNvCxnSpPr>
            <p:nvPr/>
          </p:nvCxnSpPr>
          <p:spPr bwMode="auto">
            <a:xfrm flipV="1">
              <a:off x="3491880" y="500678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5" name="直線接點 28"/>
            <p:cNvCxnSpPr>
              <a:cxnSpLocks noChangeShapeType="1"/>
            </p:cNvCxnSpPr>
            <p:nvPr/>
          </p:nvCxnSpPr>
          <p:spPr bwMode="auto">
            <a:xfrm flipV="1">
              <a:off x="3491880" y="537321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6" name="直線接點 29"/>
            <p:cNvCxnSpPr>
              <a:cxnSpLocks noChangeShapeType="1"/>
            </p:cNvCxnSpPr>
            <p:nvPr/>
          </p:nvCxnSpPr>
          <p:spPr bwMode="auto">
            <a:xfrm flipV="1">
              <a:off x="1907704" y="4077072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6177" name="直線接點 30"/>
            <p:cNvCxnSpPr>
              <a:cxnSpLocks noChangeShapeType="1"/>
              <a:endCxn id="20" idx="1"/>
            </p:cNvCxnSpPr>
            <p:nvPr/>
          </p:nvCxnSpPr>
          <p:spPr bwMode="auto">
            <a:xfrm flipV="1">
              <a:off x="3018440" y="5236921"/>
              <a:ext cx="1396" cy="712359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sp>
          <p:nvSpPr>
            <p:cNvPr id="6178" name="文字方塊 37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3690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/>
                <a:t>D</a:t>
              </a:r>
              <a:endParaRPr lang="zh-TW" altLang="en-US" b="1"/>
            </a:p>
          </p:txBody>
        </p:sp>
        <p:sp>
          <p:nvSpPr>
            <p:cNvPr id="6179" name="文字方塊 38"/>
            <p:cNvSpPr txBox="1">
              <a:spLocks noChangeArrowheads="1"/>
            </p:cNvSpPr>
            <p:nvPr/>
          </p:nvSpPr>
          <p:spPr bwMode="auto">
            <a:xfrm>
              <a:off x="2843807" y="5877272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/>
                <a:t>A</a:t>
              </a:r>
              <a:endParaRPr lang="zh-TW" altLang="en-US" b="1"/>
            </a:p>
          </p:txBody>
        </p:sp>
      </p:grpSp>
      <p:sp>
        <p:nvSpPr>
          <p:cNvPr id="41" name="文字方塊 40"/>
          <p:cNvSpPr txBox="1">
            <a:spLocks noChangeArrowheads="1"/>
          </p:cNvSpPr>
          <p:nvPr/>
        </p:nvSpPr>
        <p:spPr bwMode="auto">
          <a:xfrm>
            <a:off x="6659563" y="1700213"/>
            <a:ext cx="1844675" cy="461962"/>
          </a:xfrm>
          <a:prstGeom prst="rect">
            <a:avLst/>
          </a:prstGeom>
          <a:solidFill>
            <a:srgbClr val="FFCC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00CC"/>
                </a:solidFill>
              </a:rPr>
              <a:t>Q = M[A];</a:t>
            </a:r>
            <a:endParaRPr lang="zh-TW" altLang="en-US">
              <a:solidFill>
                <a:srgbClr val="0000CC"/>
              </a:solidFill>
            </a:endParaRPr>
          </a:p>
        </p:txBody>
      </p:sp>
      <p:grpSp>
        <p:nvGrpSpPr>
          <p:cNvPr id="4" name="群組 41"/>
          <p:cNvGrpSpPr>
            <a:grpSpLocks/>
          </p:cNvGrpSpPr>
          <p:nvPr/>
        </p:nvGrpSpPr>
        <p:grpSpPr bwMode="auto">
          <a:xfrm flipH="1">
            <a:off x="5148263" y="2636838"/>
            <a:ext cx="2586037" cy="3702050"/>
            <a:chOff x="1547664" y="2636912"/>
            <a:chExt cx="2586882" cy="3702025"/>
          </a:xfrm>
        </p:grpSpPr>
        <p:sp>
          <p:nvSpPr>
            <p:cNvPr id="43" name="梯形 42"/>
            <p:cNvSpPr/>
            <p:nvPr/>
          </p:nvSpPr>
          <p:spPr bwMode="auto">
            <a:xfrm rot="16200000">
              <a:off x="1579905" y="3613064"/>
              <a:ext cx="2879706" cy="927403"/>
            </a:xfrm>
            <a:prstGeom prst="trapezoid">
              <a:avLst>
                <a:gd name="adj" fmla="val 60404"/>
              </a:avLst>
            </a:prstGeom>
            <a:solidFill>
              <a:srgbClr val="FFCC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cxnSp>
          <p:nvCxnSpPr>
            <p:cNvPr id="6155" name="直線接點 43"/>
            <p:cNvCxnSpPr>
              <a:cxnSpLocks noChangeShapeType="1"/>
            </p:cNvCxnSpPr>
            <p:nvPr/>
          </p:nvCxnSpPr>
          <p:spPr bwMode="auto">
            <a:xfrm flipV="1">
              <a:off x="3491880" y="284654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56" name="直線接點 44"/>
            <p:cNvCxnSpPr>
              <a:cxnSpLocks noChangeShapeType="1"/>
            </p:cNvCxnSpPr>
            <p:nvPr/>
          </p:nvCxnSpPr>
          <p:spPr bwMode="auto">
            <a:xfrm flipV="1">
              <a:off x="3491880" y="321297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57" name="直線接點 45"/>
            <p:cNvCxnSpPr>
              <a:cxnSpLocks noChangeShapeType="1"/>
            </p:cNvCxnSpPr>
            <p:nvPr/>
          </p:nvCxnSpPr>
          <p:spPr bwMode="auto">
            <a:xfrm flipV="1">
              <a:off x="3491880" y="356662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58" name="直線接點 46"/>
            <p:cNvCxnSpPr>
              <a:cxnSpLocks noChangeShapeType="1"/>
            </p:cNvCxnSpPr>
            <p:nvPr/>
          </p:nvCxnSpPr>
          <p:spPr bwMode="auto">
            <a:xfrm flipV="1">
              <a:off x="3491880" y="393305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59" name="直線接點 47"/>
            <p:cNvCxnSpPr>
              <a:cxnSpLocks noChangeShapeType="1"/>
            </p:cNvCxnSpPr>
            <p:nvPr/>
          </p:nvCxnSpPr>
          <p:spPr bwMode="auto">
            <a:xfrm flipV="1">
              <a:off x="3491880" y="428670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60" name="直線接點 48"/>
            <p:cNvCxnSpPr>
              <a:cxnSpLocks noChangeShapeType="1"/>
            </p:cNvCxnSpPr>
            <p:nvPr/>
          </p:nvCxnSpPr>
          <p:spPr bwMode="auto">
            <a:xfrm flipV="1">
              <a:off x="3491880" y="465313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61" name="直線接點 49"/>
            <p:cNvCxnSpPr>
              <a:cxnSpLocks noChangeShapeType="1"/>
            </p:cNvCxnSpPr>
            <p:nvPr/>
          </p:nvCxnSpPr>
          <p:spPr bwMode="auto">
            <a:xfrm flipV="1">
              <a:off x="3491880" y="5006789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62" name="直線接點 50"/>
            <p:cNvCxnSpPr>
              <a:cxnSpLocks noChangeShapeType="1"/>
            </p:cNvCxnSpPr>
            <p:nvPr/>
          </p:nvCxnSpPr>
          <p:spPr bwMode="auto">
            <a:xfrm flipV="1">
              <a:off x="3491880" y="5373216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63" name="直線接點 51"/>
            <p:cNvCxnSpPr>
              <a:cxnSpLocks noChangeShapeType="1"/>
            </p:cNvCxnSpPr>
            <p:nvPr/>
          </p:nvCxnSpPr>
          <p:spPr bwMode="auto">
            <a:xfrm flipV="1">
              <a:off x="1907704" y="4077072"/>
              <a:ext cx="642666" cy="6387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 type="triangle" w="med" len="med"/>
              <a:tailEnd/>
            </a:ln>
          </p:spPr>
        </p:cxnSp>
        <p:cxnSp>
          <p:nvCxnSpPr>
            <p:cNvPr id="6164" name="直線接點 52"/>
            <p:cNvCxnSpPr>
              <a:cxnSpLocks noChangeShapeType="1"/>
              <a:endCxn id="43" idx="1"/>
            </p:cNvCxnSpPr>
            <p:nvPr/>
          </p:nvCxnSpPr>
          <p:spPr bwMode="auto">
            <a:xfrm flipV="1">
              <a:off x="3018440" y="5236921"/>
              <a:ext cx="1396" cy="712359"/>
            </a:xfrm>
            <a:prstGeom prst="line">
              <a:avLst/>
            </a:prstGeom>
            <a:noFill/>
            <a:ln w="19050" algn="ctr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sp>
          <p:nvSpPr>
            <p:cNvPr id="6165" name="文字方塊 53"/>
            <p:cNvSpPr txBox="1">
              <a:spLocks noChangeArrowheads="1"/>
            </p:cNvSpPr>
            <p:nvPr/>
          </p:nvSpPr>
          <p:spPr bwMode="auto">
            <a:xfrm>
              <a:off x="1547664" y="3861048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/>
                <a:t>Q</a:t>
              </a:r>
              <a:endParaRPr lang="zh-TW" altLang="en-US" b="1"/>
            </a:p>
          </p:txBody>
        </p:sp>
        <p:sp>
          <p:nvSpPr>
            <p:cNvPr id="6166" name="文字方塊 54"/>
            <p:cNvSpPr txBox="1">
              <a:spLocks noChangeArrowheads="1"/>
            </p:cNvSpPr>
            <p:nvPr/>
          </p:nvSpPr>
          <p:spPr bwMode="auto">
            <a:xfrm>
              <a:off x="2843807" y="5877272"/>
              <a:ext cx="3690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b="1"/>
                <a:t>A</a:t>
              </a:r>
              <a:endParaRPr lang="zh-TW" alt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5" grpId="0" build="p" bldLvl="2"/>
      <p:bldP spid="18" grpId="0" animBg="1"/>
      <p:bldP spid="19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</a:rPr>
              <a:t>Memory Design in General FPGA/CPLD</a:t>
            </a:r>
            <a:endParaRPr lang="en-US" altLang="zh-TW" sz="3600">
              <a:solidFill>
                <a:schemeClr val="bg1"/>
              </a:solidFill>
            </a:endParaRPr>
          </a:p>
        </p:txBody>
      </p:sp>
      <p:sp>
        <p:nvSpPr>
          <p:cNvPr id="868355" name="Rectangle 3"/>
          <p:cNvSpPr>
            <a:spLocks noChangeArrowheads="1"/>
          </p:cNvSpPr>
          <p:nvPr/>
        </p:nvSpPr>
        <p:spPr bwMode="auto">
          <a:xfrm>
            <a:off x="0" y="620713"/>
            <a:ext cx="6372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>
              <a:buFont typeface="Wingdings" panose="05000000000000000000" pitchFamily="2" charset="2"/>
              <a:buChar char="Ø"/>
            </a:pPr>
            <a:r>
              <a:rPr lang="en-US" altLang="zh-TW" sz="2000">
                <a:solidFill>
                  <a:srgbClr val="FFFF00"/>
                </a:solidFill>
                <a:latin typeface="Arial" panose="020B0604020202020204" pitchFamily="34" charset="0"/>
              </a:rPr>
              <a:t>Single-Port RAM:</a:t>
            </a:r>
          </a:p>
        </p:txBody>
      </p:sp>
      <p:sp>
        <p:nvSpPr>
          <p:cNvPr id="868357" name="Text Box 5"/>
          <p:cNvSpPr txBox="1">
            <a:spLocks noChangeArrowheads="1"/>
          </p:cNvSpPr>
          <p:nvPr/>
        </p:nvSpPr>
        <p:spPr bwMode="auto">
          <a:xfrm>
            <a:off x="142875" y="1052513"/>
            <a:ext cx="8893175" cy="5334000"/>
          </a:xfrm>
          <a:prstGeom prst="rect">
            <a:avLst/>
          </a:prstGeom>
          <a:solidFill>
            <a:schemeClr val="tx1"/>
          </a:solidFill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module single_port_ram(input [7:0] data,	input [5:0] addr,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input we, clk,output [7:0] q);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 altLang="zh-TW" sz="1800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</a:t>
            </a:r>
            <a:r>
              <a:rPr lang="en-US" altLang="zh-TW" sz="1800">
                <a:solidFill>
                  <a:srgbClr val="00CC00"/>
                </a:solidFill>
              </a:rPr>
              <a:t>// Declare the RAM variable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reg [7:0] ram[63:0];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>
                <a:solidFill>
                  <a:srgbClr val="00CC00"/>
                </a:solidFill>
              </a:rPr>
              <a:t>	// Variable to hold the registered read address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reg [5:0] addr_reg;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always @ (posedge clk)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begin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>
                <a:solidFill>
                  <a:srgbClr val="00CC00"/>
                </a:solidFill>
              </a:rPr>
              <a:t>	// Write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	if (we)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		ram[addr] &lt;= data;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	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	addr_reg &lt;= addr;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	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end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>
                <a:solidFill>
                  <a:srgbClr val="00CC00"/>
                </a:solidFill>
              </a:rPr>
              <a:t>	// Continuous assignment implies read returns NEW data.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>
                <a:solidFill>
                  <a:srgbClr val="00CC00"/>
                </a:solidFill>
              </a:rPr>
              <a:t>	// This is the natural behavior of the TriMatrix memory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>
                <a:solidFill>
                  <a:srgbClr val="00CC00"/>
                </a:solidFill>
              </a:rPr>
              <a:t>	// blocks in Single Port mode.  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	assign q = ram[addr_reg];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zh-TW" sz="1800"/>
              <a:t>endmodule; </a:t>
            </a:r>
          </a:p>
        </p:txBody>
      </p:sp>
      <p:pic>
        <p:nvPicPr>
          <p:cNvPr id="7173" name="Picture 2" descr="http://www.altera.com/support/examples/images/single-port-ram-vlo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924175"/>
            <a:ext cx="21177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6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5" grpId="0" build="p" bldLvl="2"/>
      <p:bldP spid="8683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700" y="0"/>
            <a:ext cx="913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Use of Memory in FPGA/CPLD</a:t>
            </a:r>
            <a:endParaRPr lang="en-US" altLang="zh-TW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802819" name="Rectangle 3"/>
          <p:cNvSpPr>
            <a:spLocks noChangeArrowheads="1"/>
          </p:cNvSpPr>
          <p:nvPr/>
        </p:nvSpPr>
        <p:spPr bwMode="auto">
          <a:xfrm>
            <a:off x="468313" y="1052513"/>
            <a:ext cx="8423275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8589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Purposes</a:t>
            </a:r>
          </a:p>
          <a:p>
            <a:pPr lvl="1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Emulate the Real Memory</a:t>
            </a:r>
          </a:p>
          <a:p>
            <a:pPr lvl="1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Just Simulation</a:t>
            </a:r>
          </a:p>
          <a:p>
            <a:pPr lvl="1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Just Functional Usage</a:t>
            </a:r>
          </a:p>
          <a:p>
            <a:pPr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Resources of your FPGA/CPLD Chips</a:t>
            </a:r>
          </a:p>
          <a:p>
            <a:pPr lvl="1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Real Memory</a:t>
            </a:r>
          </a:p>
          <a:p>
            <a:pPr lvl="2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CCFF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Compact, High Capacity</a:t>
            </a:r>
          </a:p>
          <a:p>
            <a:pPr lvl="2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FFCCFF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Can emulate real memory in the same type</a:t>
            </a:r>
          </a:p>
          <a:p>
            <a:pPr lvl="1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Registers </a:t>
            </a: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  <a:sym typeface="Wingdings" panose="05000000000000000000" pitchFamily="2" charset="2"/>
              </a:rPr>
              <a:t> emulating RAM</a:t>
            </a:r>
            <a:endParaRPr lang="en-US" altLang="zh-TW" b="1">
              <a:solidFill>
                <a:srgbClr val="00FF00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  <a:p>
            <a:pPr lvl="1" algn="l" fontAlgn="ctr">
              <a:spcBef>
                <a:spcPct val="10000"/>
              </a:spcBef>
              <a:buFont typeface="Wingdings" panose="05000000000000000000" pitchFamily="2" charset="2"/>
              <a:buChar char="Ø"/>
            </a:pP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Logic gates </a:t>
            </a:r>
            <a:r>
              <a:rPr lang="en-US" altLang="zh-TW" b="1">
                <a:solidFill>
                  <a:srgbClr val="00FF00"/>
                </a:solidFill>
                <a:latin typeface="Arial" panose="020B0604020202020204" pitchFamily="34" charset="0"/>
                <a:ea typeface="標楷體" panose="03000509000000000000" pitchFamily="65" charset="-120"/>
                <a:sym typeface="Wingdings" panose="05000000000000000000" pitchFamily="2" charset="2"/>
              </a:rPr>
              <a:t> emulating ROM</a:t>
            </a:r>
            <a:endParaRPr lang="en-US" altLang="zh-TW" b="1">
              <a:solidFill>
                <a:srgbClr val="00FF00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700" y="0"/>
            <a:ext cx="91313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Basic Static RAM (SRAM)</a:t>
            </a:r>
          </a:p>
          <a:p>
            <a:pPr>
              <a:spcBef>
                <a:spcPct val="0"/>
              </a:spcBef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39750" y="1196975"/>
            <a:ext cx="7272338" cy="4895850"/>
            <a:chOff x="340" y="754"/>
            <a:chExt cx="4581" cy="3084"/>
          </a:xfrm>
        </p:grpSpPr>
        <p:grpSp>
          <p:nvGrpSpPr>
            <p:cNvPr id="9220" name="Group 4"/>
            <p:cNvGrpSpPr>
              <a:grpSpLocks/>
            </p:cNvGrpSpPr>
            <p:nvPr/>
          </p:nvGrpSpPr>
          <p:grpSpPr bwMode="auto">
            <a:xfrm>
              <a:off x="2562" y="1327"/>
              <a:ext cx="453" cy="408"/>
              <a:chOff x="4650" y="1868"/>
              <a:chExt cx="453" cy="408"/>
            </a:xfrm>
          </p:grpSpPr>
          <p:sp>
            <p:nvSpPr>
              <p:cNvPr id="9252" name="AutoShape 5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253" name="Oval 6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9221" name="Group 7"/>
            <p:cNvGrpSpPr>
              <a:grpSpLocks/>
            </p:cNvGrpSpPr>
            <p:nvPr/>
          </p:nvGrpSpPr>
          <p:grpSpPr bwMode="auto">
            <a:xfrm flipH="1">
              <a:off x="2562" y="1957"/>
              <a:ext cx="453" cy="408"/>
              <a:chOff x="4650" y="1868"/>
              <a:chExt cx="453" cy="408"/>
            </a:xfrm>
          </p:grpSpPr>
          <p:sp>
            <p:nvSpPr>
              <p:cNvPr id="9250" name="AutoShape 8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9251" name="Oval 9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9222" name="Group 10"/>
            <p:cNvGrpSpPr>
              <a:grpSpLocks/>
            </p:cNvGrpSpPr>
            <p:nvPr/>
          </p:nvGrpSpPr>
          <p:grpSpPr bwMode="auto">
            <a:xfrm>
              <a:off x="3016" y="1525"/>
              <a:ext cx="1224" cy="840"/>
              <a:chOff x="3016" y="1525"/>
              <a:chExt cx="1224" cy="840"/>
            </a:xfrm>
          </p:grpSpPr>
          <p:grpSp>
            <p:nvGrpSpPr>
              <p:cNvPr id="9245" name="Group 11"/>
              <p:cNvGrpSpPr>
                <a:grpSpLocks noChangeAspect="1"/>
              </p:cNvGrpSpPr>
              <p:nvPr/>
            </p:nvGrpSpPr>
            <p:grpSpPr bwMode="auto">
              <a:xfrm rot="-5400000">
                <a:off x="3525" y="1651"/>
                <a:ext cx="477" cy="952"/>
                <a:chOff x="1573" y="3112"/>
                <a:chExt cx="318" cy="635"/>
              </a:xfrm>
            </p:grpSpPr>
            <p:sp>
              <p:nvSpPr>
                <p:cNvPr id="9247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9248" name="Freeform 13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9249" name="Line 1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9246" name="Freeform 15"/>
              <p:cNvSpPr>
                <a:spLocks/>
              </p:cNvSpPr>
              <p:nvPr/>
            </p:nvSpPr>
            <p:spPr bwMode="auto">
              <a:xfrm>
                <a:off x="3016" y="1525"/>
                <a:ext cx="272" cy="635"/>
              </a:xfrm>
              <a:custGeom>
                <a:avLst/>
                <a:gdLst>
                  <a:gd name="T0" fmla="*/ 0 w 272"/>
                  <a:gd name="T1" fmla="*/ 0 h 635"/>
                  <a:gd name="T2" fmla="*/ 272 w 272"/>
                  <a:gd name="T3" fmla="*/ 0 h 635"/>
                  <a:gd name="T4" fmla="*/ 272 w 272"/>
                  <a:gd name="T5" fmla="*/ 635 h 635"/>
                  <a:gd name="T6" fmla="*/ 0 w 272"/>
                  <a:gd name="T7" fmla="*/ 635 h 6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2"/>
                  <a:gd name="T13" fmla="*/ 0 h 635"/>
                  <a:gd name="T14" fmla="*/ 272 w 272"/>
                  <a:gd name="T15" fmla="*/ 635 h 6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2" h="635">
                    <a:moveTo>
                      <a:pt x="0" y="0"/>
                    </a:moveTo>
                    <a:lnTo>
                      <a:pt x="272" y="0"/>
                    </a:lnTo>
                    <a:lnTo>
                      <a:pt x="272" y="635"/>
                    </a:lnTo>
                    <a:lnTo>
                      <a:pt x="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9223" name="Group 16"/>
            <p:cNvGrpSpPr>
              <a:grpSpLocks/>
            </p:cNvGrpSpPr>
            <p:nvPr/>
          </p:nvGrpSpPr>
          <p:grpSpPr bwMode="auto">
            <a:xfrm flipH="1">
              <a:off x="1343" y="1525"/>
              <a:ext cx="1224" cy="840"/>
              <a:chOff x="3016" y="1525"/>
              <a:chExt cx="1224" cy="840"/>
            </a:xfrm>
          </p:grpSpPr>
          <p:grpSp>
            <p:nvGrpSpPr>
              <p:cNvPr id="9240" name="Group 17"/>
              <p:cNvGrpSpPr>
                <a:grpSpLocks noChangeAspect="1"/>
              </p:cNvGrpSpPr>
              <p:nvPr/>
            </p:nvGrpSpPr>
            <p:grpSpPr bwMode="auto">
              <a:xfrm rot="-5400000">
                <a:off x="3525" y="1651"/>
                <a:ext cx="477" cy="952"/>
                <a:chOff x="1573" y="3112"/>
                <a:chExt cx="318" cy="635"/>
              </a:xfrm>
            </p:grpSpPr>
            <p:sp>
              <p:nvSpPr>
                <p:cNvPr id="9242" name="Line 18"/>
                <p:cNvSpPr>
                  <a:spLocks noChangeAspect="1" noChangeShapeType="1"/>
                </p:cNvSpPr>
                <p:nvPr/>
              </p:nvSpPr>
              <p:spPr bwMode="auto">
                <a:xfrm>
                  <a:off x="1755" y="3293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9243" name="Freeform 19"/>
                <p:cNvSpPr>
                  <a:spLocks noChangeAspect="1"/>
                </p:cNvSpPr>
                <p:nvPr/>
              </p:nvSpPr>
              <p:spPr bwMode="auto">
                <a:xfrm>
                  <a:off x="1801" y="3112"/>
                  <a:ext cx="90" cy="635"/>
                </a:xfrm>
                <a:custGeom>
                  <a:avLst/>
                  <a:gdLst>
                    <a:gd name="T0" fmla="*/ 90 w 90"/>
                    <a:gd name="T1" fmla="*/ 0 h 635"/>
                    <a:gd name="T2" fmla="*/ 90 w 90"/>
                    <a:gd name="T3" fmla="*/ 181 h 635"/>
                    <a:gd name="T4" fmla="*/ 0 w 90"/>
                    <a:gd name="T5" fmla="*/ 181 h 635"/>
                    <a:gd name="T6" fmla="*/ 0 w 90"/>
                    <a:gd name="T7" fmla="*/ 453 h 635"/>
                    <a:gd name="T8" fmla="*/ 90 w 90"/>
                    <a:gd name="T9" fmla="*/ 453 h 635"/>
                    <a:gd name="T10" fmla="*/ 90 w 90"/>
                    <a:gd name="T11" fmla="*/ 635 h 63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0"/>
                    <a:gd name="T19" fmla="*/ 0 h 635"/>
                    <a:gd name="T20" fmla="*/ 90 w 90"/>
                    <a:gd name="T21" fmla="*/ 635 h 635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0" h="635">
                      <a:moveTo>
                        <a:pt x="90" y="0"/>
                      </a:moveTo>
                      <a:lnTo>
                        <a:pt x="90" y="181"/>
                      </a:lnTo>
                      <a:lnTo>
                        <a:pt x="0" y="181"/>
                      </a:lnTo>
                      <a:lnTo>
                        <a:pt x="0" y="453"/>
                      </a:lnTo>
                      <a:lnTo>
                        <a:pt x="90" y="453"/>
                      </a:lnTo>
                      <a:lnTo>
                        <a:pt x="90" y="635"/>
                      </a:lnTo>
                    </a:path>
                  </a:pathLst>
                </a:custGeom>
                <a:noFill/>
                <a:ln w="28575" cap="flat" cmpd="sng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9244" name="Line 2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573" y="3429"/>
                  <a:ext cx="182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  <p:sp>
            <p:nvSpPr>
              <p:cNvPr id="9241" name="Freeform 21"/>
              <p:cNvSpPr>
                <a:spLocks/>
              </p:cNvSpPr>
              <p:nvPr/>
            </p:nvSpPr>
            <p:spPr bwMode="auto">
              <a:xfrm>
                <a:off x="3016" y="1525"/>
                <a:ext cx="272" cy="635"/>
              </a:xfrm>
              <a:custGeom>
                <a:avLst/>
                <a:gdLst>
                  <a:gd name="T0" fmla="*/ 0 w 272"/>
                  <a:gd name="T1" fmla="*/ 0 h 635"/>
                  <a:gd name="T2" fmla="*/ 272 w 272"/>
                  <a:gd name="T3" fmla="*/ 0 h 635"/>
                  <a:gd name="T4" fmla="*/ 272 w 272"/>
                  <a:gd name="T5" fmla="*/ 635 h 635"/>
                  <a:gd name="T6" fmla="*/ 0 w 272"/>
                  <a:gd name="T7" fmla="*/ 635 h 63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2"/>
                  <a:gd name="T13" fmla="*/ 0 h 635"/>
                  <a:gd name="T14" fmla="*/ 272 w 272"/>
                  <a:gd name="T15" fmla="*/ 635 h 63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2" h="635">
                    <a:moveTo>
                      <a:pt x="0" y="0"/>
                    </a:moveTo>
                    <a:lnTo>
                      <a:pt x="272" y="0"/>
                    </a:lnTo>
                    <a:lnTo>
                      <a:pt x="272" y="635"/>
                    </a:lnTo>
                    <a:lnTo>
                      <a:pt x="0" y="635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9224" name="Line 22"/>
            <p:cNvSpPr>
              <a:spLocks noChangeShapeType="1"/>
            </p:cNvSpPr>
            <p:nvPr/>
          </p:nvSpPr>
          <p:spPr bwMode="auto">
            <a:xfrm>
              <a:off x="1338" y="1026"/>
              <a:ext cx="0" cy="2767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9225" name="Line 23"/>
            <p:cNvSpPr>
              <a:spLocks noChangeShapeType="1"/>
            </p:cNvSpPr>
            <p:nvPr/>
          </p:nvSpPr>
          <p:spPr bwMode="auto">
            <a:xfrm>
              <a:off x="4241" y="1026"/>
              <a:ext cx="0" cy="2812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9226" name="Line 24"/>
            <p:cNvSpPr>
              <a:spLocks noChangeShapeType="1"/>
            </p:cNvSpPr>
            <p:nvPr/>
          </p:nvSpPr>
          <p:spPr bwMode="auto">
            <a:xfrm>
              <a:off x="1821" y="2360"/>
              <a:ext cx="0" cy="3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9227" name="Line 25"/>
            <p:cNvSpPr>
              <a:spLocks noChangeShapeType="1"/>
            </p:cNvSpPr>
            <p:nvPr/>
          </p:nvSpPr>
          <p:spPr bwMode="auto">
            <a:xfrm>
              <a:off x="3762" y="2360"/>
              <a:ext cx="0" cy="344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9228" name="Oval 26"/>
            <p:cNvSpPr>
              <a:spLocks noChangeArrowheads="1"/>
            </p:cNvSpPr>
            <p:nvPr/>
          </p:nvSpPr>
          <p:spPr bwMode="auto">
            <a:xfrm>
              <a:off x="1292" y="1842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229" name="Oval 27"/>
            <p:cNvSpPr>
              <a:spLocks noChangeArrowheads="1"/>
            </p:cNvSpPr>
            <p:nvPr/>
          </p:nvSpPr>
          <p:spPr bwMode="auto">
            <a:xfrm>
              <a:off x="2245" y="1842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230" name="Oval 28"/>
            <p:cNvSpPr>
              <a:spLocks noChangeArrowheads="1"/>
            </p:cNvSpPr>
            <p:nvPr/>
          </p:nvSpPr>
          <p:spPr bwMode="auto">
            <a:xfrm>
              <a:off x="3243" y="1842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231" name="Oval 29"/>
            <p:cNvSpPr>
              <a:spLocks noChangeArrowheads="1"/>
            </p:cNvSpPr>
            <p:nvPr/>
          </p:nvSpPr>
          <p:spPr bwMode="auto">
            <a:xfrm>
              <a:off x="4195" y="1842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232" name="Line 30"/>
            <p:cNvSpPr>
              <a:spLocks noChangeShapeType="1"/>
            </p:cNvSpPr>
            <p:nvPr/>
          </p:nvSpPr>
          <p:spPr bwMode="auto">
            <a:xfrm>
              <a:off x="657" y="2704"/>
              <a:ext cx="426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9233" name="Oval 31"/>
            <p:cNvSpPr>
              <a:spLocks noChangeArrowheads="1"/>
            </p:cNvSpPr>
            <p:nvPr/>
          </p:nvSpPr>
          <p:spPr bwMode="auto">
            <a:xfrm>
              <a:off x="1772" y="2659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234" name="Oval 32"/>
            <p:cNvSpPr>
              <a:spLocks noChangeArrowheads="1"/>
            </p:cNvSpPr>
            <p:nvPr/>
          </p:nvSpPr>
          <p:spPr bwMode="auto">
            <a:xfrm>
              <a:off x="3718" y="2659"/>
              <a:ext cx="91" cy="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235" name="Text Box 33"/>
            <p:cNvSpPr txBox="1">
              <a:spLocks noChangeArrowheads="1"/>
            </p:cNvSpPr>
            <p:nvPr/>
          </p:nvSpPr>
          <p:spPr bwMode="auto">
            <a:xfrm>
              <a:off x="340" y="2704"/>
              <a:ext cx="9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Word Line</a:t>
              </a:r>
            </a:p>
          </p:txBody>
        </p:sp>
        <p:sp>
          <p:nvSpPr>
            <p:cNvPr id="9236" name="Text Box 34"/>
            <p:cNvSpPr txBox="1">
              <a:spLocks noChangeArrowheads="1"/>
            </p:cNvSpPr>
            <p:nvPr/>
          </p:nvSpPr>
          <p:spPr bwMode="auto">
            <a:xfrm>
              <a:off x="957" y="754"/>
              <a:ext cx="7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Bit Line</a:t>
              </a:r>
            </a:p>
          </p:txBody>
        </p:sp>
        <p:grpSp>
          <p:nvGrpSpPr>
            <p:cNvPr id="9237" name="Group 35"/>
            <p:cNvGrpSpPr>
              <a:grpSpLocks/>
            </p:cNvGrpSpPr>
            <p:nvPr/>
          </p:nvGrpSpPr>
          <p:grpSpPr bwMode="auto">
            <a:xfrm>
              <a:off x="3878" y="754"/>
              <a:ext cx="757" cy="288"/>
              <a:chOff x="3878" y="754"/>
              <a:chExt cx="757" cy="288"/>
            </a:xfrm>
          </p:grpSpPr>
          <p:sp>
            <p:nvSpPr>
              <p:cNvPr id="9238" name="Text Box 36"/>
              <p:cNvSpPr txBox="1">
                <a:spLocks noChangeArrowheads="1"/>
              </p:cNvSpPr>
              <p:nvPr/>
            </p:nvSpPr>
            <p:spPr bwMode="auto">
              <a:xfrm>
                <a:off x="3878" y="754"/>
                <a:ext cx="75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Bit Line</a:t>
                </a:r>
              </a:p>
            </p:txBody>
          </p:sp>
          <p:sp>
            <p:nvSpPr>
              <p:cNvPr id="9239" name="Line 37"/>
              <p:cNvSpPr>
                <a:spLocks noChangeShapeType="1"/>
              </p:cNvSpPr>
              <p:nvPr/>
            </p:nvSpPr>
            <p:spPr bwMode="auto">
              <a:xfrm>
                <a:off x="3923" y="799"/>
                <a:ext cx="227" cy="0"/>
              </a:xfrm>
              <a:prstGeom prst="line">
                <a:avLst/>
              </a:prstGeom>
              <a:noFill/>
              <a:ln w="28575">
                <a:solidFill>
                  <a:srgbClr val="FF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ChangeArrowheads="1"/>
          </p:cNvSpPr>
          <p:nvPr/>
        </p:nvSpPr>
        <p:spPr bwMode="auto">
          <a:xfrm>
            <a:off x="12700" y="-14288"/>
            <a:ext cx="9131300" cy="119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Basic SRAM Architecture</a:t>
            </a:r>
          </a:p>
          <a:p>
            <a:pPr>
              <a:spcBef>
                <a:spcPct val="0"/>
              </a:spcBef>
            </a:pPr>
            <a:endParaRPr lang="en-US" altLang="zh-TW" sz="3600" b="1">
              <a:solidFill>
                <a:schemeClr val="bg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grpSp>
        <p:nvGrpSpPr>
          <p:cNvPr id="1039" name="Group 3"/>
          <p:cNvGrpSpPr>
            <a:grpSpLocks/>
          </p:cNvGrpSpPr>
          <p:nvPr/>
        </p:nvGrpSpPr>
        <p:grpSpPr bwMode="auto">
          <a:xfrm>
            <a:off x="33338" y="692150"/>
            <a:ext cx="9075737" cy="6121400"/>
            <a:chOff x="68" y="255"/>
            <a:chExt cx="5717" cy="3856"/>
          </a:xfrm>
        </p:grpSpPr>
        <p:sp>
          <p:nvSpPr>
            <p:cNvPr id="1040" name="Rectangle 4"/>
            <p:cNvSpPr>
              <a:spLocks noChangeArrowheads="1"/>
            </p:cNvSpPr>
            <p:nvPr/>
          </p:nvSpPr>
          <p:spPr bwMode="auto">
            <a:xfrm>
              <a:off x="1908" y="572"/>
              <a:ext cx="2585" cy="16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563" y="572"/>
              <a:ext cx="13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Memory Array</a:t>
              </a:r>
            </a:p>
          </p:txBody>
        </p:sp>
        <p:sp>
          <p:nvSpPr>
            <p:cNvPr id="1042" name="Line 6"/>
            <p:cNvSpPr>
              <a:spLocks noChangeShapeType="1"/>
            </p:cNvSpPr>
            <p:nvPr/>
          </p:nvSpPr>
          <p:spPr bwMode="auto">
            <a:xfrm flipV="1">
              <a:off x="1908" y="346"/>
              <a:ext cx="0" cy="18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43" name="Line 7"/>
            <p:cNvSpPr>
              <a:spLocks noChangeShapeType="1"/>
            </p:cNvSpPr>
            <p:nvPr/>
          </p:nvSpPr>
          <p:spPr bwMode="auto">
            <a:xfrm flipV="1">
              <a:off x="4493" y="346"/>
              <a:ext cx="0" cy="18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44" name="Line 8"/>
            <p:cNvSpPr>
              <a:spLocks noChangeShapeType="1"/>
            </p:cNvSpPr>
            <p:nvPr/>
          </p:nvSpPr>
          <p:spPr bwMode="auto">
            <a:xfrm flipH="1">
              <a:off x="1908" y="436"/>
              <a:ext cx="63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45" name="Line 9"/>
            <p:cNvSpPr>
              <a:spLocks noChangeShapeType="1"/>
            </p:cNvSpPr>
            <p:nvPr/>
          </p:nvSpPr>
          <p:spPr bwMode="auto">
            <a:xfrm>
              <a:off x="3858" y="436"/>
              <a:ext cx="63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aphicFrame>
          <p:nvGraphicFramePr>
            <p:cNvPr id="1026" name="Object 10"/>
            <p:cNvGraphicFramePr>
              <a:graphicFrameLocks noChangeAspect="1"/>
            </p:cNvGraphicFramePr>
            <p:nvPr/>
          </p:nvGraphicFramePr>
          <p:xfrm>
            <a:off x="2823" y="255"/>
            <a:ext cx="1271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4" name="方程式" r:id="rId4" imgW="927000" imgH="190440" progId="Equation.3">
                    <p:embed/>
                  </p:oleObj>
                </mc:Choice>
                <mc:Fallback>
                  <p:oleObj name="方程式" r:id="rId4" imgW="927000" imgH="1904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3" y="255"/>
                          <a:ext cx="1271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46" name="Group 11"/>
            <p:cNvGrpSpPr>
              <a:grpSpLocks/>
            </p:cNvGrpSpPr>
            <p:nvPr/>
          </p:nvGrpSpPr>
          <p:grpSpPr bwMode="auto">
            <a:xfrm>
              <a:off x="4630" y="572"/>
              <a:ext cx="181" cy="590"/>
              <a:chOff x="4967" y="935"/>
              <a:chExt cx="181" cy="454"/>
            </a:xfrm>
          </p:grpSpPr>
          <p:sp>
            <p:nvSpPr>
              <p:cNvPr id="1234" name="Line 12"/>
              <p:cNvSpPr>
                <a:spLocks noChangeShapeType="1"/>
              </p:cNvSpPr>
              <p:nvPr/>
            </p:nvSpPr>
            <p:spPr bwMode="auto">
              <a:xfrm rot="5400000" flipV="1">
                <a:off x="5058" y="844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5" name="Line 13"/>
              <p:cNvSpPr>
                <a:spLocks noChangeShapeType="1"/>
              </p:cNvSpPr>
              <p:nvPr/>
            </p:nvSpPr>
            <p:spPr bwMode="auto">
              <a:xfrm rot="5400000" flipH="1">
                <a:off x="4832" y="1162"/>
                <a:ext cx="454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1047" name="Group 14"/>
            <p:cNvGrpSpPr>
              <a:grpSpLocks/>
            </p:cNvGrpSpPr>
            <p:nvPr/>
          </p:nvGrpSpPr>
          <p:grpSpPr bwMode="auto">
            <a:xfrm>
              <a:off x="4630" y="1434"/>
              <a:ext cx="181" cy="771"/>
              <a:chOff x="4967" y="3067"/>
              <a:chExt cx="181" cy="453"/>
            </a:xfrm>
          </p:grpSpPr>
          <p:sp>
            <p:nvSpPr>
              <p:cNvPr id="1232" name="Line 15"/>
              <p:cNvSpPr>
                <a:spLocks noChangeShapeType="1"/>
              </p:cNvSpPr>
              <p:nvPr/>
            </p:nvSpPr>
            <p:spPr bwMode="auto">
              <a:xfrm rot="5400000" flipV="1">
                <a:off x="5058" y="3429"/>
                <a:ext cx="0" cy="181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33" name="Line 16"/>
              <p:cNvSpPr>
                <a:spLocks noChangeShapeType="1"/>
              </p:cNvSpPr>
              <p:nvPr/>
            </p:nvSpPr>
            <p:spPr bwMode="auto">
              <a:xfrm rot="5400000">
                <a:off x="4832" y="3294"/>
                <a:ext cx="453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aphicFrame>
          <p:nvGraphicFramePr>
            <p:cNvPr id="1027" name="Object 17"/>
            <p:cNvGraphicFramePr>
              <a:graphicFrameLocks noChangeAspect="1"/>
            </p:cNvGraphicFramePr>
            <p:nvPr/>
          </p:nvGraphicFramePr>
          <p:xfrm>
            <a:off x="4457" y="1162"/>
            <a:ext cx="1009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5" name="方程式" r:id="rId6" imgW="736560" imgH="190440" progId="Equation.3">
                    <p:embed/>
                  </p:oleObj>
                </mc:Choice>
                <mc:Fallback>
                  <p:oleObj name="方程式" r:id="rId6" imgW="736560" imgH="1904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7" y="1162"/>
                          <a:ext cx="1009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1294" y="572"/>
              <a:ext cx="273" cy="1588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endParaRPr lang="zh-TW" altLang="zh-TW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9" name="Text Box 19"/>
            <p:cNvSpPr txBox="1">
              <a:spLocks noChangeArrowheads="1"/>
            </p:cNvSpPr>
            <p:nvPr/>
          </p:nvSpPr>
          <p:spPr bwMode="auto">
            <a:xfrm>
              <a:off x="1283" y="882"/>
              <a:ext cx="346" cy="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Y Decoder</a:t>
              </a: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1908" y="2931"/>
              <a:ext cx="2585" cy="22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Column Decoder</a:t>
              </a:r>
            </a:p>
          </p:txBody>
        </p:sp>
        <p:grpSp>
          <p:nvGrpSpPr>
            <p:cNvPr id="1051" name="Group 21"/>
            <p:cNvGrpSpPr>
              <a:grpSpLocks/>
            </p:cNvGrpSpPr>
            <p:nvPr/>
          </p:nvGrpSpPr>
          <p:grpSpPr bwMode="auto">
            <a:xfrm>
              <a:off x="932" y="832"/>
              <a:ext cx="362" cy="372"/>
              <a:chOff x="1429" y="1673"/>
              <a:chExt cx="362" cy="372"/>
            </a:xfrm>
          </p:grpSpPr>
          <p:sp>
            <p:nvSpPr>
              <p:cNvPr id="1229" name="Line 22"/>
              <p:cNvSpPr>
                <a:spLocks noChangeShapeType="1"/>
              </p:cNvSpPr>
              <p:nvPr/>
            </p:nvSpPr>
            <p:spPr bwMode="auto">
              <a:xfrm>
                <a:off x="1429" y="1979"/>
                <a:ext cx="36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0" name="Line 23"/>
              <p:cNvSpPr>
                <a:spLocks noChangeShapeType="1"/>
              </p:cNvSpPr>
              <p:nvPr/>
            </p:nvSpPr>
            <p:spPr bwMode="auto">
              <a:xfrm flipV="1">
                <a:off x="1519" y="1909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1" name="Text Box 24"/>
              <p:cNvSpPr txBox="1">
                <a:spLocks noChangeArrowheads="1"/>
              </p:cNvSpPr>
              <p:nvPr/>
            </p:nvSpPr>
            <p:spPr bwMode="auto">
              <a:xfrm>
                <a:off x="1446" y="1673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1052" name="Group 25"/>
            <p:cNvGrpSpPr>
              <a:grpSpLocks/>
            </p:cNvGrpSpPr>
            <p:nvPr/>
          </p:nvGrpSpPr>
          <p:grpSpPr bwMode="auto">
            <a:xfrm>
              <a:off x="1566" y="1070"/>
              <a:ext cx="362" cy="372"/>
              <a:chOff x="1429" y="1673"/>
              <a:chExt cx="362" cy="372"/>
            </a:xfrm>
          </p:grpSpPr>
          <p:sp>
            <p:nvSpPr>
              <p:cNvPr id="1226" name="Line 26"/>
              <p:cNvSpPr>
                <a:spLocks noChangeShapeType="1"/>
              </p:cNvSpPr>
              <p:nvPr/>
            </p:nvSpPr>
            <p:spPr bwMode="auto">
              <a:xfrm>
                <a:off x="1429" y="1979"/>
                <a:ext cx="36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7" name="Line 27"/>
              <p:cNvSpPr>
                <a:spLocks noChangeShapeType="1"/>
              </p:cNvSpPr>
              <p:nvPr/>
            </p:nvSpPr>
            <p:spPr bwMode="auto">
              <a:xfrm flipV="1">
                <a:off x="1519" y="1909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8" name="Text Box 28"/>
              <p:cNvSpPr txBox="1">
                <a:spLocks noChangeArrowheads="1"/>
              </p:cNvSpPr>
              <p:nvPr/>
            </p:nvSpPr>
            <p:spPr bwMode="auto">
              <a:xfrm>
                <a:off x="1446" y="1673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R</a:t>
                </a:r>
              </a:p>
            </p:txBody>
          </p:sp>
        </p:grp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3459" y="572"/>
              <a:ext cx="0" cy="163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1908" y="1189"/>
              <a:ext cx="2585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3837" y="826"/>
              <a:ext cx="144" cy="143"/>
              <a:chOff x="4650" y="1868"/>
              <a:chExt cx="453" cy="408"/>
            </a:xfrm>
          </p:grpSpPr>
          <p:sp>
            <p:nvSpPr>
              <p:cNvPr id="1224" name="AutoShape 32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25" name="Oval 33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1056" name="Group 34"/>
            <p:cNvGrpSpPr>
              <a:grpSpLocks/>
            </p:cNvGrpSpPr>
            <p:nvPr/>
          </p:nvGrpSpPr>
          <p:grpSpPr bwMode="auto">
            <a:xfrm flipH="1">
              <a:off x="3837" y="1047"/>
              <a:ext cx="144" cy="143"/>
              <a:chOff x="4650" y="1868"/>
              <a:chExt cx="453" cy="408"/>
            </a:xfrm>
          </p:grpSpPr>
          <p:sp>
            <p:nvSpPr>
              <p:cNvPr id="1222" name="AutoShape 35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223" name="Oval 36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57" name="Freeform 37"/>
            <p:cNvSpPr>
              <a:spLocks/>
            </p:cNvSpPr>
            <p:nvPr/>
          </p:nvSpPr>
          <p:spPr bwMode="auto">
            <a:xfrm>
              <a:off x="3981" y="895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058" name="Group 38"/>
            <p:cNvGrpSpPr>
              <a:grpSpLocks noChangeAspect="1"/>
            </p:cNvGrpSpPr>
            <p:nvPr/>
          </p:nvGrpSpPr>
          <p:grpSpPr bwMode="auto">
            <a:xfrm rot="5400000" flipH="1">
              <a:off x="3522" y="954"/>
              <a:ext cx="168" cy="303"/>
              <a:chOff x="1573" y="3112"/>
              <a:chExt cx="318" cy="635"/>
            </a:xfrm>
          </p:grpSpPr>
          <p:sp>
            <p:nvSpPr>
              <p:cNvPr id="1219" name="Line 39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20" name="Freeform 40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221" name="Line 41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059" name="Freeform 42"/>
            <p:cNvSpPr>
              <a:spLocks/>
            </p:cNvSpPr>
            <p:nvPr/>
          </p:nvSpPr>
          <p:spPr bwMode="auto">
            <a:xfrm flipH="1">
              <a:off x="3752" y="895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60" name="Oval 43"/>
            <p:cNvSpPr>
              <a:spLocks noChangeArrowheads="1"/>
            </p:cNvSpPr>
            <p:nvPr/>
          </p:nvSpPr>
          <p:spPr bwMode="auto">
            <a:xfrm>
              <a:off x="3736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61" name="Text Box 44"/>
            <p:cNvSpPr txBox="1">
              <a:spLocks noChangeArrowheads="1"/>
            </p:cNvSpPr>
            <p:nvPr/>
          </p:nvSpPr>
          <p:spPr bwMode="auto">
            <a:xfrm>
              <a:off x="2971" y="1797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WL</a:t>
              </a:r>
            </a:p>
          </p:txBody>
        </p:sp>
        <p:sp>
          <p:nvSpPr>
            <p:cNvPr id="1062" name="Text Box 45"/>
            <p:cNvSpPr txBox="1">
              <a:spLocks noChangeArrowheads="1"/>
            </p:cNvSpPr>
            <p:nvPr/>
          </p:nvSpPr>
          <p:spPr bwMode="auto">
            <a:xfrm>
              <a:off x="3424" y="1253"/>
              <a:ext cx="3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BL</a:t>
              </a:r>
            </a:p>
          </p:txBody>
        </p:sp>
        <p:sp>
          <p:nvSpPr>
            <p:cNvPr id="1063" name="Rectangle 46"/>
            <p:cNvSpPr>
              <a:spLocks noChangeArrowheads="1"/>
            </p:cNvSpPr>
            <p:nvPr/>
          </p:nvSpPr>
          <p:spPr bwMode="auto">
            <a:xfrm>
              <a:off x="658" y="2931"/>
              <a:ext cx="635" cy="81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000">
                  <a:solidFill>
                    <a:srgbClr val="008000"/>
                  </a:solidFill>
                  <a:latin typeface="Arial" panose="020B0604020202020204" pitchFamily="34" charset="0"/>
                </a:rPr>
                <a:t>Control</a:t>
              </a:r>
            </a:p>
          </p:txBody>
        </p:sp>
        <p:sp>
          <p:nvSpPr>
            <p:cNvPr id="1064" name="Line 47"/>
            <p:cNvSpPr>
              <a:spLocks noChangeShapeType="1"/>
            </p:cNvSpPr>
            <p:nvPr/>
          </p:nvSpPr>
          <p:spPr bwMode="auto">
            <a:xfrm>
              <a:off x="521" y="3203"/>
              <a:ext cx="136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65" name="Rectangle 48"/>
            <p:cNvSpPr>
              <a:spLocks noChangeArrowheads="1"/>
            </p:cNvSpPr>
            <p:nvPr/>
          </p:nvSpPr>
          <p:spPr bwMode="auto">
            <a:xfrm>
              <a:off x="644" y="572"/>
              <a:ext cx="273" cy="1588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endParaRPr lang="zh-TW" altLang="zh-TW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66" name="Text Box 49"/>
            <p:cNvSpPr txBox="1">
              <a:spLocks noChangeArrowheads="1"/>
            </p:cNvSpPr>
            <p:nvPr/>
          </p:nvSpPr>
          <p:spPr bwMode="auto">
            <a:xfrm>
              <a:off x="641" y="725"/>
              <a:ext cx="308" cy="1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 sz="2000">
                  <a:solidFill>
                    <a:schemeClr val="tx1"/>
                  </a:solidFill>
                  <a:latin typeface="Arial" panose="020B0604020202020204" pitchFamily="34" charset="0"/>
                </a:rPr>
                <a:t>Y Address Buffer</a:t>
              </a:r>
            </a:p>
          </p:txBody>
        </p:sp>
        <p:grpSp>
          <p:nvGrpSpPr>
            <p:cNvPr id="1067" name="Group 50"/>
            <p:cNvGrpSpPr>
              <a:grpSpLocks/>
            </p:cNvGrpSpPr>
            <p:nvPr/>
          </p:nvGrpSpPr>
          <p:grpSpPr bwMode="auto">
            <a:xfrm>
              <a:off x="282" y="1070"/>
              <a:ext cx="362" cy="372"/>
              <a:chOff x="1429" y="1673"/>
              <a:chExt cx="362" cy="372"/>
            </a:xfrm>
          </p:grpSpPr>
          <p:sp>
            <p:nvSpPr>
              <p:cNvPr id="1216" name="Line 51"/>
              <p:cNvSpPr>
                <a:spLocks noChangeShapeType="1"/>
              </p:cNvSpPr>
              <p:nvPr/>
            </p:nvSpPr>
            <p:spPr bwMode="auto">
              <a:xfrm>
                <a:off x="1429" y="1979"/>
                <a:ext cx="362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7" name="Line 52"/>
              <p:cNvSpPr>
                <a:spLocks noChangeShapeType="1"/>
              </p:cNvSpPr>
              <p:nvPr/>
            </p:nvSpPr>
            <p:spPr bwMode="auto">
              <a:xfrm flipV="1">
                <a:off x="1519" y="1909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8" name="Text Box 53"/>
              <p:cNvSpPr txBox="1">
                <a:spLocks noChangeArrowheads="1"/>
              </p:cNvSpPr>
              <p:nvPr/>
            </p:nvSpPr>
            <p:spPr bwMode="auto">
              <a:xfrm>
                <a:off x="1446" y="1673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1068" name="Group 54"/>
            <p:cNvGrpSpPr>
              <a:grpSpLocks/>
            </p:cNvGrpSpPr>
            <p:nvPr/>
          </p:nvGrpSpPr>
          <p:grpSpPr bwMode="auto">
            <a:xfrm>
              <a:off x="930" y="1330"/>
              <a:ext cx="380" cy="376"/>
              <a:chOff x="1186" y="1979"/>
              <a:chExt cx="380" cy="376"/>
            </a:xfrm>
          </p:grpSpPr>
          <p:grpSp>
            <p:nvGrpSpPr>
              <p:cNvPr id="1211" name="Group 55"/>
              <p:cNvGrpSpPr>
                <a:grpSpLocks/>
              </p:cNvGrpSpPr>
              <p:nvPr/>
            </p:nvGrpSpPr>
            <p:grpSpPr bwMode="auto">
              <a:xfrm>
                <a:off x="1274" y="1979"/>
                <a:ext cx="292" cy="372"/>
                <a:chOff x="1405" y="1673"/>
                <a:chExt cx="386" cy="372"/>
              </a:xfrm>
            </p:grpSpPr>
            <p:sp>
              <p:nvSpPr>
                <p:cNvPr id="1213" name="Line 56"/>
                <p:cNvSpPr>
                  <a:spLocks noChangeShapeType="1"/>
                </p:cNvSpPr>
                <p:nvPr/>
              </p:nvSpPr>
              <p:spPr bwMode="auto">
                <a:xfrm>
                  <a:off x="1429" y="1979"/>
                  <a:ext cx="362" cy="0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1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519" y="1909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15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405" y="1673"/>
                  <a:ext cx="337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TW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N</a:t>
                  </a:r>
                </a:p>
              </p:txBody>
            </p:sp>
          </p:grpSp>
          <p:sp>
            <p:nvSpPr>
              <p:cNvPr id="1212" name="Oval 59"/>
              <p:cNvSpPr>
                <a:spLocks noChangeArrowheads="1"/>
              </p:cNvSpPr>
              <p:nvPr/>
            </p:nvSpPr>
            <p:spPr bwMode="auto">
              <a:xfrm>
                <a:off x="1186" y="2219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069" name="Rectangle 60"/>
            <p:cNvSpPr>
              <a:spLocks noChangeArrowheads="1"/>
            </p:cNvSpPr>
            <p:nvPr/>
          </p:nvSpPr>
          <p:spPr bwMode="auto">
            <a:xfrm>
              <a:off x="1908" y="3521"/>
              <a:ext cx="2585" cy="227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chemeClr val="tx1"/>
                  </a:solidFill>
                  <a:latin typeface="Arial" panose="020B0604020202020204" pitchFamily="34" charset="0"/>
                </a:rPr>
                <a:t>Column Address Buffer</a:t>
              </a:r>
            </a:p>
          </p:txBody>
        </p:sp>
        <p:grpSp>
          <p:nvGrpSpPr>
            <p:cNvPr id="1070" name="Group 61"/>
            <p:cNvGrpSpPr>
              <a:grpSpLocks/>
            </p:cNvGrpSpPr>
            <p:nvPr/>
          </p:nvGrpSpPr>
          <p:grpSpPr bwMode="auto">
            <a:xfrm>
              <a:off x="3087" y="3748"/>
              <a:ext cx="367" cy="363"/>
              <a:chOff x="3424" y="3566"/>
              <a:chExt cx="367" cy="363"/>
            </a:xfrm>
          </p:grpSpPr>
          <p:sp>
            <p:nvSpPr>
              <p:cNvPr id="1208" name="Line 62"/>
              <p:cNvSpPr>
                <a:spLocks noChangeShapeType="1"/>
              </p:cNvSpPr>
              <p:nvPr/>
            </p:nvSpPr>
            <p:spPr bwMode="auto">
              <a:xfrm flipV="1">
                <a:off x="3515" y="3566"/>
                <a:ext cx="0" cy="363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9" name="Line 63"/>
              <p:cNvSpPr>
                <a:spLocks noChangeShapeType="1"/>
              </p:cNvSpPr>
              <p:nvPr/>
            </p:nvSpPr>
            <p:spPr bwMode="auto">
              <a:xfrm flipV="1">
                <a:off x="3424" y="3748"/>
                <a:ext cx="182" cy="4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10" name="Text Box 64"/>
              <p:cNvSpPr txBox="1">
                <a:spLocks noChangeArrowheads="1"/>
              </p:cNvSpPr>
              <p:nvPr/>
            </p:nvSpPr>
            <p:spPr bwMode="auto">
              <a:xfrm>
                <a:off x="3515" y="361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M</a:t>
                </a:r>
              </a:p>
            </p:txBody>
          </p:sp>
        </p:grpSp>
        <p:grpSp>
          <p:nvGrpSpPr>
            <p:cNvPr id="1071" name="Group 65"/>
            <p:cNvGrpSpPr>
              <a:grpSpLocks/>
            </p:cNvGrpSpPr>
            <p:nvPr/>
          </p:nvGrpSpPr>
          <p:grpSpPr bwMode="auto">
            <a:xfrm>
              <a:off x="2699" y="3158"/>
              <a:ext cx="367" cy="363"/>
              <a:chOff x="3424" y="3566"/>
              <a:chExt cx="367" cy="363"/>
            </a:xfrm>
          </p:grpSpPr>
          <p:sp>
            <p:nvSpPr>
              <p:cNvPr id="1205" name="Line 66"/>
              <p:cNvSpPr>
                <a:spLocks noChangeShapeType="1"/>
              </p:cNvSpPr>
              <p:nvPr/>
            </p:nvSpPr>
            <p:spPr bwMode="auto">
              <a:xfrm flipV="1">
                <a:off x="3515" y="3566"/>
                <a:ext cx="0" cy="363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6" name="Line 67"/>
              <p:cNvSpPr>
                <a:spLocks noChangeShapeType="1"/>
              </p:cNvSpPr>
              <p:nvPr/>
            </p:nvSpPr>
            <p:spPr bwMode="auto">
              <a:xfrm flipV="1">
                <a:off x="3424" y="3748"/>
                <a:ext cx="182" cy="45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7" name="Text Box 68"/>
              <p:cNvSpPr txBox="1">
                <a:spLocks noChangeArrowheads="1"/>
              </p:cNvSpPr>
              <p:nvPr/>
            </p:nvSpPr>
            <p:spPr bwMode="auto">
              <a:xfrm>
                <a:off x="3515" y="361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TW">
                    <a:solidFill>
                      <a:srgbClr val="FFFF00"/>
                    </a:solidFill>
                    <a:latin typeface="Arial" panose="020B0604020202020204" pitchFamily="34" charset="0"/>
                  </a:rPr>
                  <a:t>M</a:t>
                </a:r>
              </a:p>
            </p:txBody>
          </p:sp>
        </p:grpSp>
        <p:grpSp>
          <p:nvGrpSpPr>
            <p:cNvPr id="1072" name="Group 69"/>
            <p:cNvGrpSpPr>
              <a:grpSpLocks/>
            </p:cNvGrpSpPr>
            <p:nvPr/>
          </p:nvGrpSpPr>
          <p:grpSpPr bwMode="auto">
            <a:xfrm>
              <a:off x="3379" y="3158"/>
              <a:ext cx="367" cy="363"/>
              <a:chOff x="3651" y="3339"/>
              <a:chExt cx="367" cy="363"/>
            </a:xfrm>
          </p:grpSpPr>
          <p:grpSp>
            <p:nvGrpSpPr>
              <p:cNvPr id="1200" name="Group 70"/>
              <p:cNvGrpSpPr>
                <a:grpSpLocks/>
              </p:cNvGrpSpPr>
              <p:nvPr/>
            </p:nvGrpSpPr>
            <p:grpSpPr bwMode="auto">
              <a:xfrm>
                <a:off x="3651" y="3339"/>
                <a:ext cx="367" cy="323"/>
                <a:chOff x="3424" y="3566"/>
                <a:chExt cx="367" cy="429"/>
              </a:xfrm>
            </p:grpSpPr>
            <p:sp>
              <p:nvSpPr>
                <p:cNvPr id="1202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515" y="3566"/>
                  <a:ext cx="0" cy="363"/>
                </a:xfrm>
                <a:prstGeom prst="line">
                  <a:avLst/>
                </a:prstGeom>
                <a:noFill/>
                <a:ln w="57150">
                  <a:solidFill>
                    <a:srgbClr val="FFFF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03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3424" y="3748"/>
                  <a:ext cx="182" cy="4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204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515" y="3613"/>
                  <a:ext cx="276" cy="3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1pPr>
                  <a:lvl2pPr marL="742950" indent="-28575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2pPr>
                  <a:lvl3pPr marL="1143000" indent="-22860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3pPr>
                  <a:lvl4pPr marL="1600200" indent="-22860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4pPr>
                  <a:lvl5pPr marL="2057400" indent="-228600" eaLnBrk="0" hangingPunct="0"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5pPr>
                  <a:lvl6pPr marL="25146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6pPr>
                  <a:lvl7pPr marL="29718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7pPr>
                  <a:lvl8pPr marL="34290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8pPr>
                  <a:lvl9pPr marL="3886200" indent="-228600" algn="ctr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defRPr kumimoji="1" sz="2400">
                      <a:solidFill>
                        <a:srgbClr val="FFFF66"/>
                      </a:solidFill>
                      <a:latin typeface="Courier New" panose="02070309020205020404" pitchFamily="49" charset="0"/>
                      <a:ea typeface="新細明體" panose="02020500000000000000" pitchFamily="18" charset="-120"/>
                    </a:defRPr>
                  </a:lvl9pPr>
                </a:lstStyle>
                <a:p>
                  <a:pPr>
                    <a:spcBef>
                      <a:spcPct val="0"/>
                    </a:spcBef>
                  </a:pPr>
                  <a:r>
                    <a:rPr lang="en-US" altLang="zh-TW">
                      <a:solidFill>
                        <a:srgbClr val="FFFF00"/>
                      </a:solidFill>
                      <a:latin typeface="Arial" panose="020B0604020202020204" pitchFamily="34" charset="0"/>
                    </a:rPr>
                    <a:t>M</a:t>
                  </a:r>
                </a:p>
              </p:txBody>
            </p:sp>
          </p:grpSp>
          <p:sp>
            <p:nvSpPr>
              <p:cNvPr id="1201" name="Oval 74"/>
              <p:cNvSpPr>
                <a:spLocks noChangeArrowheads="1"/>
              </p:cNvSpPr>
              <p:nvPr/>
            </p:nvSpPr>
            <p:spPr bwMode="auto">
              <a:xfrm>
                <a:off x="3669" y="3566"/>
                <a:ext cx="137" cy="136"/>
              </a:xfrm>
              <a:prstGeom prst="ellipse">
                <a:avLst/>
              </a:prstGeom>
              <a:solidFill>
                <a:schemeClr val="bg1"/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1073" name="Group 75"/>
            <p:cNvGrpSpPr>
              <a:grpSpLocks noChangeAspect="1"/>
            </p:cNvGrpSpPr>
            <p:nvPr/>
          </p:nvGrpSpPr>
          <p:grpSpPr bwMode="auto">
            <a:xfrm rot="5400000" flipH="1">
              <a:off x="4136" y="954"/>
              <a:ext cx="168" cy="303"/>
              <a:chOff x="1573" y="3112"/>
              <a:chExt cx="318" cy="635"/>
            </a:xfrm>
          </p:grpSpPr>
          <p:sp>
            <p:nvSpPr>
              <p:cNvPr id="1197" name="Line 76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98" name="Freeform 77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99" name="Line 78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074" name="Oval 79"/>
            <p:cNvSpPr>
              <a:spLocks noChangeArrowheads="1"/>
            </p:cNvSpPr>
            <p:nvPr/>
          </p:nvSpPr>
          <p:spPr bwMode="auto">
            <a:xfrm>
              <a:off x="4056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75" name="Line 80"/>
            <p:cNvSpPr>
              <a:spLocks noChangeShapeType="1"/>
            </p:cNvSpPr>
            <p:nvPr/>
          </p:nvSpPr>
          <p:spPr bwMode="auto">
            <a:xfrm>
              <a:off x="4359" y="572"/>
              <a:ext cx="0" cy="163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076" name="Oval 81"/>
            <p:cNvSpPr>
              <a:spLocks noChangeArrowheads="1"/>
            </p:cNvSpPr>
            <p:nvPr/>
          </p:nvSpPr>
          <p:spPr bwMode="auto">
            <a:xfrm>
              <a:off x="3439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77" name="Oval 82"/>
            <p:cNvSpPr>
              <a:spLocks noChangeArrowheads="1"/>
            </p:cNvSpPr>
            <p:nvPr/>
          </p:nvSpPr>
          <p:spPr bwMode="auto">
            <a:xfrm>
              <a:off x="4347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78" name="Oval 83"/>
            <p:cNvSpPr>
              <a:spLocks noChangeArrowheads="1"/>
            </p:cNvSpPr>
            <p:nvPr/>
          </p:nvSpPr>
          <p:spPr bwMode="auto">
            <a:xfrm>
              <a:off x="3592" y="117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79" name="Oval 84"/>
            <p:cNvSpPr>
              <a:spLocks noChangeArrowheads="1"/>
            </p:cNvSpPr>
            <p:nvPr/>
          </p:nvSpPr>
          <p:spPr bwMode="auto">
            <a:xfrm>
              <a:off x="4204" y="117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80" name="Line 85"/>
            <p:cNvSpPr>
              <a:spLocks noChangeShapeType="1"/>
            </p:cNvSpPr>
            <p:nvPr/>
          </p:nvSpPr>
          <p:spPr bwMode="auto">
            <a:xfrm>
              <a:off x="3542" y="2341"/>
              <a:ext cx="7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1" name="Line 86"/>
            <p:cNvSpPr>
              <a:spLocks noChangeShapeType="1"/>
            </p:cNvSpPr>
            <p:nvPr/>
          </p:nvSpPr>
          <p:spPr bwMode="auto">
            <a:xfrm>
              <a:off x="3932" y="2341"/>
              <a:ext cx="0" cy="5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2" name="Oval 87"/>
            <p:cNvSpPr>
              <a:spLocks noChangeArrowheads="1"/>
            </p:cNvSpPr>
            <p:nvPr/>
          </p:nvSpPr>
          <p:spPr bwMode="auto">
            <a:xfrm>
              <a:off x="3911" y="2317"/>
              <a:ext cx="45" cy="4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083" name="Group 88"/>
            <p:cNvGrpSpPr>
              <a:grpSpLocks/>
            </p:cNvGrpSpPr>
            <p:nvPr/>
          </p:nvGrpSpPr>
          <p:grpSpPr bwMode="auto">
            <a:xfrm>
              <a:off x="4649" y="2387"/>
              <a:ext cx="408" cy="499"/>
              <a:chOff x="4559" y="2387"/>
              <a:chExt cx="408" cy="499"/>
            </a:xfrm>
          </p:grpSpPr>
          <p:sp>
            <p:nvSpPr>
              <p:cNvPr id="1193" name="AutoShape 89"/>
              <p:cNvSpPr>
                <a:spLocks noChangeArrowheads="1"/>
              </p:cNvSpPr>
              <p:nvPr/>
            </p:nvSpPr>
            <p:spPr bwMode="auto">
              <a:xfrm rot="5400000">
                <a:off x="4513" y="2433"/>
                <a:ext cx="499" cy="408"/>
              </a:xfrm>
              <a:prstGeom prst="triangle">
                <a:avLst>
                  <a:gd name="adj" fmla="val 50000"/>
                </a:avLst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94" name="Line 90"/>
              <p:cNvSpPr>
                <a:spLocks noChangeShapeType="1"/>
              </p:cNvSpPr>
              <p:nvPr/>
            </p:nvSpPr>
            <p:spPr bwMode="auto">
              <a:xfrm>
                <a:off x="4604" y="2523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5" name="Line 91"/>
              <p:cNvSpPr>
                <a:spLocks noChangeShapeType="1"/>
              </p:cNvSpPr>
              <p:nvPr/>
            </p:nvSpPr>
            <p:spPr bwMode="auto">
              <a:xfrm>
                <a:off x="4649" y="2478"/>
                <a:ext cx="0" cy="9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6" name="Line 92"/>
              <p:cNvSpPr>
                <a:spLocks noChangeShapeType="1"/>
              </p:cNvSpPr>
              <p:nvPr/>
            </p:nvSpPr>
            <p:spPr bwMode="auto">
              <a:xfrm>
                <a:off x="4604" y="2750"/>
                <a:ext cx="9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84" name="Group 93"/>
            <p:cNvGrpSpPr>
              <a:grpSpLocks/>
            </p:cNvGrpSpPr>
            <p:nvPr/>
          </p:nvGrpSpPr>
          <p:grpSpPr bwMode="auto">
            <a:xfrm>
              <a:off x="4277" y="2205"/>
              <a:ext cx="79" cy="273"/>
              <a:chOff x="4268" y="2205"/>
              <a:chExt cx="79" cy="273"/>
            </a:xfrm>
          </p:grpSpPr>
          <p:sp>
            <p:nvSpPr>
              <p:cNvPr id="1191" name="Line 94"/>
              <p:cNvSpPr>
                <a:spLocks noChangeShapeType="1"/>
              </p:cNvSpPr>
              <p:nvPr/>
            </p:nvSpPr>
            <p:spPr bwMode="auto">
              <a:xfrm>
                <a:off x="4268" y="2250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2" name="Freeform 95"/>
              <p:cNvSpPr>
                <a:spLocks/>
              </p:cNvSpPr>
              <p:nvPr/>
            </p:nvSpPr>
            <p:spPr bwMode="auto">
              <a:xfrm>
                <a:off x="4301" y="2205"/>
                <a:ext cx="46" cy="273"/>
              </a:xfrm>
              <a:custGeom>
                <a:avLst/>
                <a:gdLst>
                  <a:gd name="T0" fmla="*/ 46 w 46"/>
                  <a:gd name="T1" fmla="*/ 0 h 273"/>
                  <a:gd name="T2" fmla="*/ 46 w 46"/>
                  <a:gd name="T3" fmla="*/ 46 h 273"/>
                  <a:gd name="T4" fmla="*/ 0 w 46"/>
                  <a:gd name="T5" fmla="*/ 46 h 273"/>
                  <a:gd name="T6" fmla="*/ 0 w 46"/>
                  <a:gd name="T7" fmla="*/ 227 h 273"/>
                  <a:gd name="T8" fmla="*/ 46 w 46"/>
                  <a:gd name="T9" fmla="*/ 227 h 273"/>
                  <a:gd name="T10" fmla="*/ 46 w 46"/>
                  <a:gd name="T11" fmla="*/ 273 h 2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273"/>
                  <a:gd name="T20" fmla="*/ 46 w 46"/>
                  <a:gd name="T21" fmla="*/ 273 h 2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273">
                    <a:moveTo>
                      <a:pt x="46" y="0"/>
                    </a:moveTo>
                    <a:lnTo>
                      <a:pt x="46" y="46"/>
                    </a:lnTo>
                    <a:lnTo>
                      <a:pt x="0" y="46"/>
                    </a:lnTo>
                    <a:lnTo>
                      <a:pt x="0" y="227"/>
                    </a:lnTo>
                    <a:lnTo>
                      <a:pt x="46" y="227"/>
                    </a:lnTo>
                    <a:lnTo>
                      <a:pt x="46" y="273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085" name="Group 96"/>
            <p:cNvGrpSpPr>
              <a:grpSpLocks/>
            </p:cNvGrpSpPr>
            <p:nvPr/>
          </p:nvGrpSpPr>
          <p:grpSpPr bwMode="auto">
            <a:xfrm flipH="1">
              <a:off x="3459" y="2205"/>
              <a:ext cx="79" cy="273"/>
              <a:chOff x="4268" y="2205"/>
              <a:chExt cx="79" cy="273"/>
            </a:xfrm>
          </p:grpSpPr>
          <p:sp>
            <p:nvSpPr>
              <p:cNvPr id="1189" name="Line 97"/>
              <p:cNvSpPr>
                <a:spLocks noChangeShapeType="1"/>
              </p:cNvSpPr>
              <p:nvPr/>
            </p:nvSpPr>
            <p:spPr bwMode="auto">
              <a:xfrm>
                <a:off x="4268" y="2250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0" name="Freeform 98"/>
              <p:cNvSpPr>
                <a:spLocks/>
              </p:cNvSpPr>
              <p:nvPr/>
            </p:nvSpPr>
            <p:spPr bwMode="auto">
              <a:xfrm>
                <a:off x="4301" y="2205"/>
                <a:ext cx="46" cy="273"/>
              </a:xfrm>
              <a:custGeom>
                <a:avLst/>
                <a:gdLst>
                  <a:gd name="T0" fmla="*/ 46 w 46"/>
                  <a:gd name="T1" fmla="*/ 0 h 273"/>
                  <a:gd name="T2" fmla="*/ 46 w 46"/>
                  <a:gd name="T3" fmla="*/ 46 h 273"/>
                  <a:gd name="T4" fmla="*/ 0 w 46"/>
                  <a:gd name="T5" fmla="*/ 46 h 273"/>
                  <a:gd name="T6" fmla="*/ 0 w 46"/>
                  <a:gd name="T7" fmla="*/ 227 h 273"/>
                  <a:gd name="T8" fmla="*/ 46 w 46"/>
                  <a:gd name="T9" fmla="*/ 227 h 273"/>
                  <a:gd name="T10" fmla="*/ 46 w 46"/>
                  <a:gd name="T11" fmla="*/ 273 h 2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273"/>
                  <a:gd name="T20" fmla="*/ 46 w 46"/>
                  <a:gd name="T21" fmla="*/ 273 h 2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273">
                    <a:moveTo>
                      <a:pt x="46" y="0"/>
                    </a:moveTo>
                    <a:lnTo>
                      <a:pt x="46" y="46"/>
                    </a:lnTo>
                    <a:lnTo>
                      <a:pt x="0" y="46"/>
                    </a:lnTo>
                    <a:lnTo>
                      <a:pt x="0" y="227"/>
                    </a:lnTo>
                    <a:lnTo>
                      <a:pt x="46" y="227"/>
                    </a:lnTo>
                    <a:lnTo>
                      <a:pt x="46" y="273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086" name="AutoShape 99"/>
            <p:cNvSpPr>
              <a:spLocks noChangeArrowheads="1"/>
            </p:cNvSpPr>
            <p:nvPr/>
          </p:nvSpPr>
          <p:spPr bwMode="auto">
            <a:xfrm rot="5400000">
              <a:off x="1384" y="2477"/>
              <a:ext cx="408" cy="31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87" name="Line 100"/>
            <p:cNvSpPr>
              <a:spLocks noChangeShapeType="1"/>
            </p:cNvSpPr>
            <p:nvPr/>
          </p:nvSpPr>
          <p:spPr bwMode="auto">
            <a:xfrm flipH="1">
              <a:off x="1565" y="2523"/>
              <a:ext cx="308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8" name="Line 101"/>
            <p:cNvSpPr>
              <a:spLocks noChangeShapeType="1"/>
            </p:cNvSpPr>
            <p:nvPr/>
          </p:nvSpPr>
          <p:spPr bwMode="auto">
            <a:xfrm flipH="1">
              <a:off x="1701" y="2750"/>
              <a:ext cx="294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89" name="Oval 102"/>
            <p:cNvSpPr>
              <a:spLocks noChangeArrowheads="1"/>
            </p:cNvSpPr>
            <p:nvPr/>
          </p:nvSpPr>
          <p:spPr bwMode="auto">
            <a:xfrm flipH="1">
              <a:off x="1610" y="2704"/>
              <a:ext cx="91" cy="91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90" name="Line 103"/>
            <p:cNvSpPr>
              <a:spLocks noChangeShapeType="1"/>
            </p:cNvSpPr>
            <p:nvPr/>
          </p:nvSpPr>
          <p:spPr bwMode="auto">
            <a:xfrm>
              <a:off x="3459" y="2432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1" name="Line 104"/>
            <p:cNvSpPr>
              <a:spLocks noChangeShapeType="1"/>
            </p:cNvSpPr>
            <p:nvPr/>
          </p:nvSpPr>
          <p:spPr bwMode="auto">
            <a:xfrm>
              <a:off x="4356" y="2432"/>
              <a:ext cx="0" cy="31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2" name="Oval 105"/>
            <p:cNvSpPr>
              <a:spLocks noChangeArrowheads="1"/>
            </p:cNvSpPr>
            <p:nvPr/>
          </p:nvSpPr>
          <p:spPr bwMode="auto">
            <a:xfrm>
              <a:off x="4332" y="2726"/>
              <a:ext cx="45" cy="4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93" name="Oval 106"/>
            <p:cNvSpPr>
              <a:spLocks noChangeArrowheads="1"/>
            </p:cNvSpPr>
            <p:nvPr/>
          </p:nvSpPr>
          <p:spPr bwMode="auto">
            <a:xfrm>
              <a:off x="3433" y="2499"/>
              <a:ext cx="45" cy="4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94" name="AutoShape 107"/>
            <p:cNvSpPr>
              <a:spLocks noChangeArrowheads="1"/>
            </p:cNvSpPr>
            <p:nvPr/>
          </p:nvSpPr>
          <p:spPr bwMode="auto">
            <a:xfrm rot="5400000">
              <a:off x="5126" y="2477"/>
              <a:ext cx="408" cy="317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095" name="Line 108"/>
            <p:cNvSpPr>
              <a:spLocks noChangeShapeType="1"/>
            </p:cNvSpPr>
            <p:nvPr/>
          </p:nvSpPr>
          <p:spPr bwMode="auto">
            <a:xfrm>
              <a:off x="5033" y="2635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6" name="Line 109"/>
            <p:cNvSpPr>
              <a:spLocks noChangeShapeType="1"/>
            </p:cNvSpPr>
            <p:nvPr/>
          </p:nvSpPr>
          <p:spPr bwMode="auto">
            <a:xfrm>
              <a:off x="1157" y="2635"/>
              <a:ext cx="26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97" name="Line 110"/>
            <p:cNvSpPr>
              <a:spLocks noChangeShapeType="1"/>
            </p:cNvSpPr>
            <p:nvPr/>
          </p:nvSpPr>
          <p:spPr bwMode="auto">
            <a:xfrm>
              <a:off x="2018" y="572"/>
              <a:ext cx="0" cy="163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098" name="Group 111"/>
            <p:cNvGrpSpPr>
              <a:grpSpLocks/>
            </p:cNvGrpSpPr>
            <p:nvPr/>
          </p:nvGrpSpPr>
          <p:grpSpPr bwMode="auto">
            <a:xfrm>
              <a:off x="2396" y="826"/>
              <a:ext cx="144" cy="143"/>
              <a:chOff x="4650" y="1868"/>
              <a:chExt cx="453" cy="408"/>
            </a:xfrm>
          </p:grpSpPr>
          <p:sp>
            <p:nvSpPr>
              <p:cNvPr id="1187" name="AutoShape 112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88" name="Oval 113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1099" name="Group 114"/>
            <p:cNvGrpSpPr>
              <a:grpSpLocks/>
            </p:cNvGrpSpPr>
            <p:nvPr/>
          </p:nvGrpSpPr>
          <p:grpSpPr bwMode="auto">
            <a:xfrm flipH="1">
              <a:off x="2396" y="1047"/>
              <a:ext cx="144" cy="143"/>
              <a:chOff x="4650" y="1868"/>
              <a:chExt cx="453" cy="408"/>
            </a:xfrm>
          </p:grpSpPr>
          <p:sp>
            <p:nvSpPr>
              <p:cNvPr id="1185" name="AutoShape 115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86" name="Oval 116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100" name="Freeform 117"/>
            <p:cNvSpPr>
              <a:spLocks/>
            </p:cNvSpPr>
            <p:nvPr/>
          </p:nvSpPr>
          <p:spPr bwMode="auto">
            <a:xfrm>
              <a:off x="2540" y="895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101" name="Group 118"/>
            <p:cNvGrpSpPr>
              <a:grpSpLocks noChangeAspect="1"/>
            </p:cNvGrpSpPr>
            <p:nvPr/>
          </p:nvGrpSpPr>
          <p:grpSpPr bwMode="auto">
            <a:xfrm rot="5400000" flipH="1">
              <a:off x="2081" y="954"/>
              <a:ext cx="168" cy="303"/>
              <a:chOff x="1573" y="3112"/>
              <a:chExt cx="318" cy="635"/>
            </a:xfrm>
          </p:grpSpPr>
          <p:sp>
            <p:nvSpPr>
              <p:cNvPr id="1182" name="Line 119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83" name="Freeform 120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84" name="Line 121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02" name="Freeform 122"/>
            <p:cNvSpPr>
              <a:spLocks/>
            </p:cNvSpPr>
            <p:nvPr/>
          </p:nvSpPr>
          <p:spPr bwMode="auto">
            <a:xfrm flipH="1">
              <a:off x="2311" y="895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03" name="Oval 123"/>
            <p:cNvSpPr>
              <a:spLocks noChangeArrowheads="1"/>
            </p:cNvSpPr>
            <p:nvPr/>
          </p:nvSpPr>
          <p:spPr bwMode="auto">
            <a:xfrm>
              <a:off x="2295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04" name="Group 124"/>
            <p:cNvGrpSpPr>
              <a:grpSpLocks noChangeAspect="1"/>
            </p:cNvGrpSpPr>
            <p:nvPr/>
          </p:nvGrpSpPr>
          <p:grpSpPr bwMode="auto">
            <a:xfrm rot="5400000" flipH="1">
              <a:off x="2695" y="954"/>
              <a:ext cx="168" cy="303"/>
              <a:chOff x="1573" y="3112"/>
              <a:chExt cx="318" cy="635"/>
            </a:xfrm>
          </p:grpSpPr>
          <p:sp>
            <p:nvSpPr>
              <p:cNvPr id="1179" name="Line 125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80" name="Freeform 126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81" name="Line 127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05" name="Oval 128"/>
            <p:cNvSpPr>
              <a:spLocks noChangeArrowheads="1"/>
            </p:cNvSpPr>
            <p:nvPr/>
          </p:nvSpPr>
          <p:spPr bwMode="auto">
            <a:xfrm>
              <a:off x="2615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06" name="Line 129"/>
            <p:cNvSpPr>
              <a:spLocks noChangeShapeType="1"/>
            </p:cNvSpPr>
            <p:nvPr/>
          </p:nvSpPr>
          <p:spPr bwMode="auto">
            <a:xfrm>
              <a:off x="2918" y="572"/>
              <a:ext cx="0" cy="1633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07" name="Oval 130"/>
            <p:cNvSpPr>
              <a:spLocks noChangeArrowheads="1"/>
            </p:cNvSpPr>
            <p:nvPr/>
          </p:nvSpPr>
          <p:spPr bwMode="auto">
            <a:xfrm>
              <a:off x="1998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08" name="Oval 131"/>
            <p:cNvSpPr>
              <a:spLocks noChangeArrowheads="1"/>
            </p:cNvSpPr>
            <p:nvPr/>
          </p:nvSpPr>
          <p:spPr bwMode="auto">
            <a:xfrm>
              <a:off x="2906" y="1007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09" name="Oval 132"/>
            <p:cNvSpPr>
              <a:spLocks noChangeArrowheads="1"/>
            </p:cNvSpPr>
            <p:nvPr/>
          </p:nvSpPr>
          <p:spPr bwMode="auto">
            <a:xfrm>
              <a:off x="2151" y="117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10" name="Oval 133"/>
            <p:cNvSpPr>
              <a:spLocks noChangeArrowheads="1"/>
            </p:cNvSpPr>
            <p:nvPr/>
          </p:nvSpPr>
          <p:spPr bwMode="auto">
            <a:xfrm>
              <a:off x="2763" y="117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11" name="Line 134"/>
            <p:cNvSpPr>
              <a:spLocks noChangeShapeType="1"/>
            </p:cNvSpPr>
            <p:nvPr/>
          </p:nvSpPr>
          <p:spPr bwMode="auto">
            <a:xfrm>
              <a:off x="2101" y="2341"/>
              <a:ext cx="7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2" name="Line 135"/>
            <p:cNvSpPr>
              <a:spLocks noChangeShapeType="1"/>
            </p:cNvSpPr>
            <p:nvPr/>
          </p:nvSpPr>
          <p:spPr bwMode="auto">
            <a:xfrm>
              <a:off x="2491" y="2341"/>
              <a:ext cx="0" cy="59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3" name="Oval 136"/>
            <p:cNvSpPr>
              <a:spLocks noChangeArrowheads="1"/>
            </p:cNvSpPr>
            <p:nvPr/>
          </p:nvSpPr>
          <p:spPr bwMode="auto">
            <a:xfrm>
              <a:off x="2470" y="2317"/>
              <a:ext cx="45" cy="4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14" name="Group 137"/>
            <p:cNvGrpSpPr>
              <a:grpSpLocks/>
            </p:cNvGrpSpPr>
            <p:nvPr/>
          </p:nvGrpSpPr>
          <p:grpSpPr bwMode="auto">
            <a:xfrm>
              <a:off x="2836" y="2205"/>
              <a:ext cx="79" cy="273"/>
              <a:chOff x="4268" y="2205"/>
              <a:chExt cx="79" cy="273"/>
            </a:xfrm>
          </p:grpSpPr>
          <p:sp>
            <p:nvSpPr>
              <p:cNvPr id="1177" name="Line 138"/>
              <p:cNvSpPr>
                <a:spLocks noChangeShapeType="1"/>
              </p:cNvSpPr>
              <p:nvPr/>
            </p:nvSpPr>
            <p:spPr bwMode="auto">
              <a:xfrm>
                <a:off x="4268" y="2250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8" name="Freeform 139"/>
              <p:cNvSpPr>
                <a:spLocks/>
              </p:cNvSpPr>
              <p:nvPr/>
            </p:nvSpPr>
            <p:spPr bwMode="auto">
              <a:xfrm>
                <a:off x="4301" y="2205"/>
                <a:ext cx="46" cy="273"/>
              </a:xfrm>
              <a:custGeom>
                <a:avLst/>
                <a:gdLst>
                  <a:gd name="T0" fmla="*/ 46 w 46"/>
                  <a:gd name="T1" fmla="*/ 0 h 273"/>
                  <a:gd name="T2" fmla="*/ 46 w 46"/>
                  <a:gd name="T3" fmla="*/ 46 h 273"/>
                  <a:gd name="T4" fmla="*/ 0 w 46"/>
                  <a:gd name="T5" fmla="*/ 46 h 273"/>
                  <a:gd name="T6" fmla="*/ 0 w 46"/>
                  <a:gd name="T7" fmla="*/ 227 h 273"/>
                  <a:gd name="T8" fmla="*/ 46 w 46"/>
                  <a:gd name="T9" fmla="*/ 227 h 273"/>
                  <a:gd name="T10" fmla="*/ 46 w 46"/>
                  <a:gd name="T11" fmla="*/ 273 h 2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273"/>
                  <a:gd name="T20" fmla="*/ 46 w 46"/>
                  <a:gd name="T21" fmla="*/ 273 h 2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273">
                    <a:moveTo>
                      <a:pt x="46" y="0"/>
                    </a:moveTo>
                    <a:lnTo>
                      <a:pt x="46" y="46"/>
                    </a:lnTo>
                    <a:lnTo>
                      <a:pt x="0" y="46"/>
                    </a:lnTo>
                    <a:lnTo>
                      <a:pt x="0" y="227"/>
                    </a:lnTo>
                    <a:lnTo>
                      <a:pt x="46" y="227"/>
                    </a:lnTo>
                    <a:lnTo>
                      <a:pt x="46" y="273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115" name="Group 140"/>
            <p:cNvGrpSpPr>
              <a:grpSpLocks/>
            </p:cNvGrpSpPr>
            <p:nvPr/>
          </p:nvGrpSpPr>
          <p:grpSpPr bwMode="auto">
            <a:xfrm flipH="1">
              <a:off x="2018" y="2205"/>
              <a:ext cx="79" cy="273"/>
              <a:chOff x="4268" y="2205"/>
              <a:chExt cx="79" cy="273"/>
            </a:xfrm>
          </p:grpSpPr>
          <p:sp>
            <p:nvSpPr>
              <p:cNvPr id="1175" name="Line 141"/>
              <p:cNvSpPr>
                <a:spLocks noChangeShapeType="1"/>
              </p:cNvSpPr>
              <p:nvPr/>
            </p:nvSpPr>
            <p:spPr bwMode="auto">
              <a:xfrm>
                <a:off x="4268" y="2250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76" name="Freeform 142"/>
              <p:cNvSpPr>
                <a:spLocks/>
              </p:cNvSpPr>
              <p:nvPr/>
            </p:nvSpPr>
            <p:spPr bwMode="auto">
              <a:xfrm>
                <a:off x="4301" y="2205"/>
                <a:ext cx="46" cy="273"/>
              </a:xfrm>
              <a:custGeom>
                <a:avLst/>
                <a:gdLst>
                  <a:gd name="T0" fmla="*/ 46 w 46"/>
                  <a:gd name="T1" fmla="*/ 0 h 273"/>
                  <a:gd name="T2" fmla="*/ 46 w 46"/>
                  <a:gd name="T3" fmla="*/ 46 h 273"/>
                  <a:gd name="T4" fmla="*/ 0 w 46"/>
                  <a:gd name="T5" fmla="*/ 46 h 273"/>
                  <a:gd name="T6" fmla="*/ 0 w 46"/>
                  <a:gd name="T7" fmla="*/ 227 h 273"/>
                  <a:gd name="T8" fmla="*/ 46 w 46"/>
                  <a:gd name="T9" fmla="*/ 227 h 273"/>
                  <a:gd name="T10" fmla="*/ 46 w 46"/>
                  <a:gd name="T11" fmla="*/ 273 h 27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"/>
                  <a:gd name="T19" fmla="*/ 0 h 273"/>
                  <a:gd name="T20" fmla="*/ 46 w 46"/>
                  <a:gd name="T21" fmla="*/ 273 h 27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" h="273">
                    <a:moveTo>
                      <a:pt x="46" y="0"/>
                    </a:moveTo>
                    <a:lnTo>
                      <a:pt x="46" y="46"/>
                    </a:lnTo>
                    <a:lnTo>
                      <a:pt x="0" y="46"/>
                    </a:lnTo>
                    <a:lnTo>
                      <a:pt x="0" y="227"/>
                    </a:lnTo>
                    <a:lnTo>
                      <a:pt x="46" y="227"/>
                    </a:lnTo>
                    <a:lnTo>
                      <a:pt x="46" y="273"/>
                    </a:lnTo>
                  </a:path>
                </a:pathLst>
              </a:custGeom>
              <a:noFill/>
              <a:ln w="28575" cap="flat" cmpd="sng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116" name="Line 143"/>
            <p:cNvSpPr>
              <a:spLocks noChangeShapeType="1"/>
            </p:cNvSpPr>
            <p:nvPr/>
          </p:nvSpPr>
          <p:spPr bwMode="auto">
            <a:xfrm>
              <a:off x="2018" y="2432"/>
              <a:ext cx="0" cy="91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7" name="Line 144"/>
            <p:cNvSpPr>
              <a:spLocks noChangeShapeType="1"/>
            </p:cNvSpPr>
            <p:nvPr/>
          </p:nvSpPr>
          <p:spPr bwMode="auto">
            <a:xfrm>
              <a:off x="2915" y="2432"/>
              <a:ext cx="0" cy="318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8" name="Oval 145"/>
            <p:cNvSpPr>
              <a:spLocks noChangeArrowheads="1"/>
            </p:cNvSpPr>
            <p:nvPr/>
          </p:nvSpPr>
          <p:spPr bwMode="auto">
            <a:xfrm>
              <a:off x="2891" y="2726"/>
              <a:ext cx="45" cy="4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19" name="Oval 146"/>
            <p:cNvSpPr>
              <a:spLocks noChangeArrowheads="1"/>
            </p:cNvSpPr>
            <p:nvPr/>
          </p:nvSpPr>
          <p:spPr bwMode="auto">
            <a:xfrm>
              <a:off x="1992" y="2499"/>
              <a:ext cx="45" cy="46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0" name="Line 147"/>
            <p:cNvSpPr>
              <a:spLocks noChangeShapeType="1"/>
            </p:cNvSpPr>
            <p:nvPr/>
          </p:nvSpPr>
          <p:spPr bwMode="auto">
            <a:xfrm>
              <a:off x="1908" y="1797"/>
              <a:ext cx="2585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121" name="Group 148"/>
            <p:cNvGrpSpPr>
              <a:grpSpLocks/>
            </p:cNvGrpSpPr>
            <p:nvPr/>
          </p:nvGrpSpPr>
          <p:grpSpPr bwMode="auto">
            <a:xfrm>
              <a:off x="3837" y="1434"/>
              <a:ext cx="144" cy="143"/>
              <a:chOff x="4650" y="1868"/>
              <a:chExt cx="453" cy="408"/>
            </a:xfrm>
          </p:grpSpPr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74" name="Oval 150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1122" name="Group 151"/>
            <p:cNvGrpSpPr>
              <a:grpSpLocks/>
            </p:cNvGrpSpPr>
            <p:nvPr/>
          </p:nvGrpSpPr>
          <p:grpSpPr bwMode="auto">
            <a:xfrm flipH="1">
              <a:off x="3837" y="1655"/>
              <a:ext cx="144" cy="143"/>
              <a:chOff x="4650" y="1868"/>
              <a:chExt cx="453" cy="408"/>
            </a:xfrm>
          </p:grpSpPr>
          <p:sp>
            <p:nvSpPr>
              <p:cNvPr id="1171" name="AutoShape 152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72" name="Oval 153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123" name="Freeform 154"/>
            <p:cNvSpPr>
              <a:spLocks/>
            </p:cNvSpPr>
            <p:nvPr/>
          </p:nvSpPr>
          <p:spPr bwMode="auto">
            <a:xfrm>
              <a:off x="3981" y="1503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124" name="Group 155"/>
            <p:cNvGrpSpPr>
              <a:grpSpLocks noChangeAspect="1"/>
            </p:cNvGrpSpPr>
            <p:nvPr/>
          </p:nvGrpSpPr>
          <p:grpSpPr bwMode="auto">
            <a:xfrm rot="5400000" flipH="1">
              <a:off x="3522" y="1562"/>
              <a:ext cx="168" cy="303"/>
              <a:chOff x="1573" y="3112"/>
              <a:chExt cx="318" cy="635"/>
            </a:xfrm>
          </p:grpSpPr>
          <p:sp>
            <p:nvSpPr>
              <p:cNvPr id="1168" name="Line 156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69" name="Freeform 157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70" name="Line 158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25" name="Freeform 159"/>
            <p:cNvSpPr>
              <a:spLocks/>
            </p:cNvSpPr>
            <p:nvPr/>
          </p:nvSpPr>
          <p:spPr bwMode="auto">
            <a:xfrm flipH="1">
              <a:off x="3752" y="1503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6" name="Oval 160"/>
            <p:cNvSpPr>
              <a:spLocks noChangeArrowheads="1"/>
            </p:cNvSpPr>
            <p:nvPr/>
          </p:nvSpPr>
          <p:spPr bwMode="auto">
            <a:xfrm>
              <a:off x="3736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27" name="Group 161"/>
            <p:cNvGrpSpPr>
              <a:grpSpLocks noChangeAspect="1"/>
            </p:cNvGrpSpPr>
            <p:nvPr/>
          </p:nvGrpSpPr>
          <p:grpSpPr bwMode="auto">
            <a:xfrm rot="5400000" flipH="1">
              <a:off x="4136" y="1562"/>
              <a:ext cx="168" cy="303"/>
              <a:chOff x="1573" y="3112"/>
              <a:chExt cx="318" cy="635"/>
            </a:xfrm>
          </p:grpSpPr>
          <p:sp>
            <p:nvSpPr>
              <p:cNvPr id="1165" name="Line 162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66" name="Freeform 163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67" name="Line 164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28" name="Oval 165"/>
            <p:cNvSpPr>
              <a:spLocks noChangeArrowheads="1"/>
            </p:cNvSpPr>
            <p:nvPr/>
          </p:nvSpPr>
          <p:spPr bwMode="auto">
            <a:xfrm>
              <a:off x="4056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29" name="Oval 166"/>
            <p:cNvSpPr>
              <a:spLocks noChangeArrowheads="1"/>
            </p:cNvSpPr>
            <p:nvPr/>
          </p:nvSpPr>
          <p:spPr bwMode="auto">
            <a:xfrm>
              <a:off x="3439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0" name="Oval 167"/>
            <p:cNvSpPr>
              <a:spLocks noChangeArrowheads="1"/>
            </p:cNvSpPr>
            <p:nvPr/>
          </p:nvSpPr>
          <p:spPr bwMode="auto">
            <a:xfrm>
              <a:off x="4347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1" name="Oval 168"/>
            <p:cNvSpPr>
              <a:spLocks noChangeArrowheads="1"/>
            </p:cNvSpPr>
            <p:nvPr/>
          </p:nvSpPr>
          <p:spPr bwMode="auto">
            <a:xfrm>
              <a:off x="3592" y="1783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32" name="Oval 169"/>
            <p:cNvSpPr>
              <a:spLocks noChangeArrowheads="1"/>
            </p:cNvSpPr>
            <p:nvPr/>
          </p:nvSpPr>
          <p:spPr bwMode="auto">
            <a:xfrm>
              <a:off x="4204" y="1783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33" name="Group 170"/>
            <p:cNvGrpSpPr>
              <a:grpSpLocks/>
            </p:cNvGrpSpPr>
            <p:nvPr/>
          </p:nvGrpSpPr>
          <p:grpSpPr bwMode="auto">
            <a:xfrm>
              <a:off x="2396" y="1434"/>
              <a:ext cx="144" cy="143"/>
              <a:chOff x="4650" y="1868"/>
              <a:chExt cx="453" cy="408"/>
            </a:xfrm>
          </p:grpSpPr>
          <p:sp>
            <p:nvSpPr>
              <p:cNvPr id="1163" name="AutoShape 171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64" name="Oval 172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1134" name="Group 173"/>
            <p:cNvGrpSpPr>
              <a:grpSpLocks/>
            </p:cNvGrpSpPr>
            <p:nvPr/>
          </p:nvGrpSpPr>
          <p:grpSpPr bwMode="auto">
            <a:xfrm flipH="1">
              <a:off x="2396" y="1655"/>
              <a:ext cx="144" cy="143"/>
              <a:chOff x="4650" y="1868"/>
              <a:chExt cx="453" cy="408"/>
            </a:xfrm>
          </p:grpSpPr>
          <p:sp>
            <p:nvSpPr>
              <p:cNvPr id="1161" name="AutoShape 174"/>
              <p:cNvSpPr>
                <a:spLocks noChangeArrowheads="1"/>
              </p:cNvSpPr>
              <p:nvPr/>
            </p:nvSpPr>
            <p:spPr bwMode="auto">
              <a:xfrm rot="5400000">
                <a:off x="4605" y="1913"/>
                <a:ext cx="408" cy="317"/>
              </a:xfrm>
              <a:prstGeom prst="triangle">
                <a:avLst>
                  <a:gd name="adj" fmla="val 50000"/>
                </a:avLst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62" name="Oval 175"/>
              <p:cNvSpPr>
                <a:spLocks noChangeArrowheads="1"/>
              </p:cNvSpPr>
              <p:nvPr/>
            </p:nvSpPr>
            <p:spPr bwMode="auto">
              <a:xfrm>
                <a:off x="4967" y="2004"/>
                <a:ext cx="136" cy="136"/>
              </a:xfrm>
              <a:prstGeom prst="ellipse">
                <a:avLst/>
              </a:prstGeom>
              <a:solidFill>
                <a:srgbClr val="008000"/>
              </a:solidFill>
              <a:ln w="1905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5pPr>
                <a:lvl6pPr marL="25146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6pPr>
                <a:lvl7pPr marL="29718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7pPr>
                <a:lvl8pPr marL="34290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8pPr>
                <a:lvl9pPr marL="3886200" indent="-228600"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defRPr kumimoji="1" sz="2400">
                    <a:solidFill>
                      <a:srgbClr val="FFFF66"/>
                    </a:solidFill>
                    <a:latin typeface="Courier New" panose="02070309020205020404" pitchFamily="49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1135" name="Freeform 176"/>
            <p:cNvSpPr>
              <a:spLocks/>
            </p:cNvSpPr>
            <p:nvPr/>
          </p:nvSpPr>
          <p:spPr bwMode="auto">
            <a:xfrm>
              <a:off x="2540" y="1503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1136" name="Group 177"/>
            <p:cNvGrpSpPr>
              <a:grpSpLocks noChangeAspect="1"/>
            </p:cNvGrpSpPr>
            <p:nvPr/>
          </p:nvGrpSpPr>
          <p:grpSpPr bwMode="auto">
            <a:xfrm rot="5400000" flipH="1">
              <a:off x="2081" y="1562"/>
              <a:ext cx="168" cy="303"/>
              <a:chOff x="1573" y="3112"/>
              <a:chExt cx="318" cy="635"/>
            </a:xfrm>
          </p:grpSpPr>
          <p:sp>
            <p:nvSpPr>
              <p:cNvPr id="1158" name="Line 178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59" name="Freeform 179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60" name="Line 180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37" name="Freeform 181"/>
            <p:cNvSpPr>
              <a:spLocks/>
            </p:cNvSpPr>
            <p:nvPr/>
          </p:nvSpPr>
          <p:spPr bwMode="auto">
            <a:xfrm flipH="1">
              <a:off x="2311" y="1503"/>
              <a:ext cx="87" cy="223"/>
            </a:xfrm>
            <a:custGeom>
              <a:avLst/>
              <a:gdLst>
                <a:gd name="T0" fmla="*/ 0 w 272"/>
                <a:gd name="T1" fmla="*/ 0 h 635"/>
                <a:gd name="T2" fmla="*/ 87 w 272"/>
                <a:gd name="T3" fmla="*/ 0 h 635"/>
                <a:gd name="T4" fmla="*/ 87 w 272"/>
                <a:gd name="T5" fmla="*/ 223 h 635"/>
                <a:gd name="T6" fmla="*/ 0 w 272"/>
                <a:gd name="T7" fmla="*/ 223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72"/>
                <a:gd name="T13" fmla="*/ 0 h 635"/>
                <a:gd name="T14" fmla="*/ 272 w 27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2" h="635">
                  <a:moveTo>
                    <a:pt x="0" y="0"/>
                  </a:moveTo>
                  <a:lnTo>
                    <a:pt x="272" y="0"/>
                  </a:lnTo>
                  <a:lnTo>
                    <a:pt x="272" y="635"/>
                  </a:lnTo>
                  <a:lnTo>
                    <a:pt x="0" y="635"/>
                  </a:lnTo>
                </a:path>
              </a:pathLst>
            </a:custGeom>
            <a:noFill/>
            <a:ln w="1905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38" name="Oval 182"/>
            <p:cNvSpPr>
              <a:spLocks noChangeArrowheads="1"/>
            </p:cNvSpPr>
            <p:nvPr/>
          </p:nvSpPr>
          <p:spPr bwMode="auto">
            <a:xfrm>
              <a:off x="2295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pSp>
          <p:nvGrpSpPr>
            <p:cNvPr id="1139" name="Group 183"/>
            <p:cNvGrpSpPr>
              <a:grpSpLocks noChangeAspect="1"/>
            </p:cNvGrpSpPr>
            <p:nvPr/>
          </p:nvGrpSpPr>
          <p:grpSpPr bwMode="auto">
            <a:xfrm rot="5400000" flipH="1">
              <a:off x="2695" y="1562"/>
              <a:ext cx="168" cy="303"/>
              <a:chOff x="1573" y="3112"/>
              <a:chExt cx="318" cy="635"/>
            </a:xfrm>
          </p:grpSpPr>
          <p:sp>
            <p:nvSpPr>
              <p:cNvPr id="1155" name="Line 184"/>
              <p:cNvSpPr>
                <a:spLocks noChangeAspect="1" noChangeShapeType="1"/>
              </p:cNvSpPr>
              <p:nvPr/>
            </p:nvSpPr>
            <p:spPr bwMode="auto">
              <a:xfrm>
                <a:off x="1755" y="3293"/>
                <a:ext cx="0" cy="27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56" name="Freeform 185"/>
              <p:cNvSpPr>
                <a:spLocks noChangeAspect="1"/>
              </p:cNvSpPr>
              <p:nvPr/>
            </p:nvSpPr>
            <p:spPr bwMode="auto">
              <a:xfrm>
                <a:off x="1801" y="3112"/>
                <a:ext cx="90" cy="635"/>
              </a:xfrm>
              <a:custGeom>
                <a:avLst/>
                <a:gdLst>
                  <a:gd name="T0" fmla="*/ 90 w 90"/>
                  <a:gd name="T1" fmla="*/ 0 h 635"/>
                  <a:gd name="T2" fmla="*/ 90 w 90"/>
                  <a:gd name="T3" fmla="*/ 181 h 635"/>
                  <a:gd name="T4" fmla="*/ 0 w 90"/>
                  <a:gd name="T5" fmla="*/ 181 h 635"/>
                  <a:gd name="T6" fmla="*/ 0 w 90"/>
                  <a:gd name="T7" fmla="*/ 453 h 635"/>
                  <a:gd name="T8" fmla="*/ 90 w 90"/>
                  <a:gd name="T9" fmla="*/ 453 h 635"/>
                  <a:gd name="T10" fmla="*/ 90 w 90"/>
                  <a:gd name="T11" fmla="*/ 635 h 6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0"/>
                  <a:gd name="T19" fmla="*/ 0 h 635"/>
                  <a:gd name="T20" fmla="*/ 90 w 90"/>
                  <a:gd name="T21" fmla="*/ 635 h 6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0" h="635">
                    <a:moveTo>
                      <a:pt x="90" y="0"/>
                    </a:moveTo>
                    <a:lnTo>
                      <a:pt x="90" y="181"/>
                    </a:lnTo>
                    <a:lnTo>
                      <a:pt x="0" y="181"/>
                    </a:lnTo>
                    <a:lnTo>
                      <a:pt x="0" y="453"/>
                    </a:lnTo>
                    <a:lnTo>
                      <a:pt x="90" y="453"/>
                    </a:lnTo>
                    <a:lnTo>
                      <a:pt x="90" y="635"/>
                    </a:lnTo>
                  </a:path>
                </a:pathLst>
              </a:custGeom>
              <a:noFill/>
              <a:ln w="19050" cap="flat" cmpd="sng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1157" name="Line 186"/>
              <p:cNvSpPr>
                <a:spLocks noChangeAspect="1" noChangeShapeType="1"/>
              </p:cNvSpPr>
              <p:nvPr/>
            </p:nvSpPr>
            <p:spPr bwMode="auto">
              <a:xfrm flipH="1">
                <a:off x="1573" y="3429"/>
                <a:ext cx="182" cy="0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sp>
          <p:nvSpPr>
            <p:cNvPr id="1140" name="Oval 187"/>
            <p:cNvSpPr>
              <a:spLocks noChangeArrowheads="1"/>
            </p:cNvSpPr>
            <p:nvPr/>
          </p:nvSpPr>
          <p:spPr bwMode="auto">
            <a:xfrm>
              <a:off x="2615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1" name="Oval 188"/>
            <p:cNvSpPr>
              <a:spLocks noChangeArrowheads="1"/>
            </p:cNvSpPr>
            <p:nvPr/>
          </p:nvSpPr>
          <p:spPr bwMode="auto">
            <a:xfrm>
              <a:off x="1998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2" name="Oval 189"/>
            <p:cNvSpPr>
              <a:spLocks noChangeArrowheads="1"/>
            </p:cNvSpPr>
            <p:nvPr/>
          </p:nvSpPr>
          <p:spPr bwMode="auto">
            <a:xfrm>
              <a:off x="2906" y="1615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3" name="Oval 190"/>
            <p:cNvSpPr>
              <a:spLocks noChangeArrowheads="1"/>
            </p:cNvSpPr>
            <p:nvPr/>
          </p:nvSpPr>
          <p:spPr bwMode="auto">
            <a:xfrm>
              <a:off x="2151" y="1783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4" name="Oval 191"/>
            <p:cNvSpPr>
              <a:spLocks noChangeArrowheads="1"/>
            </p:cNvSpPr>
            <p:nvPr/>
          </p:nvSpPr>
          <p:spPr bwMode="auto">
            <a:xfrm>
              <a:off x="2763" y="1783"/>
              <a:ext cx="29" cy="32"/>
            </a:xfrm>
            <a:prstGeom prst="ellipse">
              <a:avLst/>
            </a:prstGeom>
            <a:solidFill>
              <a:srgbClr val="008000"/>
            </a:solidFill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5" name="Oval 192"/>
            <p:cNvSpPr>
              <a:spLocks noChangeArrowheads="1"/>
            </p:cNvSpPr>
            <p:nvPr/>
          </p:nvSpPr>
          <p:spPr bwMode="auto">
            <a:xfrm>
              <a:off x="2971" y="1298"/>
              <a:ext cx="29" cy="3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6" name="Oval 193"/>
            <p:cNvSpPr>
              <a:spLocks noChangeArrowheads="1"/>
            </p:cNvSpPr>
            <p:nvPr/>
          </p:nvSpPr>
          <p:spPr bwMode="auto">
            <a:xfrm>
              <a:off x="3062" y="1389"/>
              <a:ext cx="29" cy="3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7" name="Oval 194"/>
            <p:cNvSpPr>
              <a:spLocks noChangeArrowheads="1"/>
            </p:cNvSpPr>
            <p:nvPr/>
          </p:nvSpPr>
          <p:spPr bwMode="auto">
            <a:xfrm>
              <a:off x="3152" y="1480"/>
              <a:ext cx="29" cy="3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8" name="Oval 195"/>
            <p:cNvSpPr>
              <a:spLocks noChangeArrowheads="1"/>
            </p:cNvSpPr>
            <p:nvPr/>
          </p:nvSpPr>
          <p:spPr bwMode="auto">
            <a:xfrm>
              <a:off x="3243" y="1570"/>
              <a:ext cx="29" cy="3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1149" name="Oval 196"/>
            <p:cNvSpPr>
              <a:spLocks noChangeArrowheads="1"/>
            </p:cNvSpPr>
            <p:nvPr/>
          </p:nvSpPr>
          <p:spPr bwMode="auto">
            <a:xfrm>
              <a:off x="3334" y="1661"/>
              <a:ext cx="29" cy="32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graphicFrame>
          <p:nvGraphicFramePr>
            <p:cNvPr id="1028" name="Object 197"/>
            <p:cNvGraphicFramePr>
              <a:graphicFrameLocks noChangeAspect="1"/>
            </p:cNvGraphicFramePr>
            <p:nvPr/>
          </p:nvGraphicFramePr>
          <p:xfrm>
            <a:off x="2018" y="1888"/>
            <a:ext cx="174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6" name="方程式" r:id="rId8" imgW="164880" imgH="215640" progId="Equation.3">
                    <p:embed/>
                  </p:oleObj>
                </mc:Choice>
                <mc:Fallback>
                  <p:oleObj name="方程式" r:id="rId8" imgW="164880" imgH="215640" progId="Equation.3">
                    <p:embed/>
                    <p:pic>
                      <p:nvPicPr>
                        <p:cNvPr id="0" name="Object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888"/>
                          <a:ext cx="174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198"/>
            <p:cNvGraphicFramePr>
              <a:graphicFrameLocks noChangeAspect="1"/>
            </p:cNvGraphicFramePr>
            <p:nvPr/>
          </p:nvGraphicFramePr>
          <p:xfrm>
            <a:off x="2750" y="1901"/>
            <a:ext cx="161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7" name="方程式" r:id="rId10" imgW="152280" imgH="190440" progId="Equation.3">
                    <p:embed/>
                  </p:oleObj>
                </mc:Choice>
                <mc:Fallback>
                  <p:oleObj name="方程式" r:id="rId10" imgW="152280" imgH="190440" progId="Equation.3">
                    <p:embed/>
                    <p:pic>
                      <p:nvPicPr>
                        <p:cNvPr id="0" name="Object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0" y="1901"/>
                          <a:ext cx="161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199"/>
            <p:cNvGraphicFramePr>
              <a:graphicFrameLocks noChangeAspect="1"/>
            </p:cNvGraphicFramePr>
            <p:nvPr/>
          </p:nvGraphicFramePr>
          <p:xfrm>
            <a:off x="3475" y="1888"/>
            <a:ext cx="267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8" name="方程式" r:id="rId12" imgW="253800" imgH="215640" progId="Equation.3">
                    <p:embed/>
                  </p:oleObj>
                </mc:Choice>
                <mc:Fallback>
                  <p:oleObj name="方程式" r:id="rId12" imgW="253800" imgH="215640" progId="Equation.3">
                    <p:embed/>
                    <p:pic>
                      <p:nvPicPr>
                        <p:cNvPr id="0" name="Object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5" y="1888"/>
                          <a:ext cx="267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200"/>
            <p:cNvGraphicFramePr>
              <a:graphicFrameLocks noChangeAspect="1"/>
            </p:cNvGraphicFramePr>
            <p:nvPr/>
          </p:nvGraphicFramePr>
          <p:xfrm>
            <a:off x="4090" y="1901"/>
            <a:ext cx="24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89" name="方程式" r:id="rId14" imgW="228600" imgH="190440" progId="Equation.3">
                    <p:embed/>
                  </p:oleObj>
                </mc:Choice>
                <mc:Fallback>
                  <p:oleObj name="方程式" r:id="rId14" imgW="228600" imgH="190440" progId="Equation.3">
                    <p:embed/>
                    <p:pic>
                      <p:nvPicPr>
                        <p:cNvPr id="0" name="Object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0" y="1901"/>
                          <a:ext cx="24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201"/>
            <p:cNvGraphicFramePr>
              <a:graphicFrameLocks noChangeAspect="1"/>
            </p:cNvGraphicFramePr>
            <p:nvPr/>
          </p:nvGraphicFramePr>
          <p:xfrm>
            <a:off x="3107" y="1007"/>
            <a:ext cx="18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" name="方程式" r:id="rId16" imgW="177480" imgH="190440" progId="Equation.3">
                    <p:embed/>
                  </p:oleObj>
                </mc:Choice>
                <mc:Fallback>
                  <p:oleObj name="方程式" r:id="rId16" imgW="177480" imgH="190440" progId="Equation.3">
                    <p:embed/>
                    <p:pic>
                      <p:nvPicPr>
                        <p:cNvPr id="0" name="Object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1007"/>
                          <a:ext cx="18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202"/>
            <p:cNvGraphicFramePr>
              <a:graphicFrameLocks noChangeAspect="1"/>
            </p:cNvGraphicFramePr>
            <p:nvPr/>
          </p:nvGraphicFramePr>
          <p:xfrm>
            <a:off x="3054" y="1616"/>
            <a:ext cx="295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1" name="方程式" r:id="rId18" imgW="279360" imgH="190440" progId="Equation.3">
                    <p:embed/>
                  </p:oleObj>
                </mc:Choice>
                <mc:Fallback>
                  <p:oleObj name="方程式" r:id="rId18" imgW="279360" imgH="190440" progId="Equation.3">
                    <p:embed/>
                    <p:pic>
                      <p:nvPicPr>
                        <p:cNvPr id="0" name="Object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4" y="1616"/>
                          <a:ext cx="295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0" name="Line 203"/>
            <p:cNvSpPr>
              <a:spLocks noChangeShapeType="1"/>
            </p:cNvSpPr>
            <p:nvPr/>
          </p:nvSpPr>
          <p:spPr bwMode="auto">
            <a:xfrm>
              <a:off x="431" y="3521"/>
              <a:ext cx="227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aphicFrame>
          <p:nvGraphicFramePr>
            <p:cNvPr id="1034" name="Object 204"/>
            <p:cNvGraphicFramePr>
              <a:graphicFrameLocks noChangeAspect="1"/>
            </p:cNvGraphicFramePr>
            <p:nvPr/>
          </p:nvGraphicFramePr>
          <p:xfrm>
            <a:off x="68" y="3067"/>
            <a:ext cx="43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2" name="方程式" r:id="rId20" imgW="317160" imgH="190440" progId="Equation.3">
                    <p:embed/>
                  </p:oleObj>
                </mc:Choice>
                <mc:Fallback>
                  <p:oleObj name="方程式" r:id="rId20" imgW="317160" imgH="190440" progId="Equation.3">
                    <p:embed/>
                    <p:pic>
                      <p:nvPicPr>
                        <p:cNvPr id="0" name="Object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" y="3067"/>
                          <a:ext cx="435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5" name="Object 205"/>
            <p:cNvGraphicFramePr>
              <a:graphicFrameLocks noChangeAspect="1"/>
            </p:cNvGraphicFramePr>
            <p:nvPr/>
          </p:nvGraphicFramePr>
          <p:xfrm>
            <a:off x="107" y="3385"/>
            <a:ext cx="278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3" name="方程式" r:id="rId22" imgW="203040" imgH="190440" progId="Equation.3">
                    <p:embed/>
                  </p:oleObj>
                </mc:Choice>
                <mc:Fallback>
                  <p:oleObj name="方程式" r:id="rId22" imgW="203040" imgH="190440" progId="Equation.3">
                    <p:embed/>
                    <p:pic>
                      <p:nvPicPr>
                        <p:cNvPr id="0" name="Object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" y="3385"/>
                          <a:ext cx="278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1" name="Freeform 206"/>
            <p:cNvSpPr>
              <a:spLocks/>
            </p:cNvSpPr>
            <p:nvPr/>
          </p:nvSpPr>
          <p:spPr bwMode="auto">
            <a:xfrm>
              <a:off x="1293" y="2795"/>
              <a:ext cx="226" cy="454"/>
            </a:xfrm>
            <a:custGeom>
              <a:avLst/>
              <a:gdLst>
                <a:gd name="T0" fmla="*/ 0 w 272"/>
                <a:gd name="T1" fmla="*/ 454 h 454"/>
                <a:gd name="T2" fmla="*/ 226 w 272"/>
                <a:gd name="T3" fmla="*/ 454 h 454"/>
                <a:gd name="T4" fmla="*/ 226 w 272"/>
                <a:gd name="T5" fmla="*/ 0 h 454"/>
                <a:gd name="T6" fmla="*/ 0 60000 65536"/>
                <a:gd name="T7" fmla="*/ 0 60000 65536"/>
                <a:gd name="T8" fmla="*/ 0 60000 65536"/>
                <a:gd name="T9" fmla="*/ 0 w 272"/>
                <a:gd name="T10" fmla="*/ 0 h 454"/>
                <a:gd name="T11" fmla="*/ 272 w 272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54">
                  <a:moveTo>
                    <a:pt x="0" y="454"/>
                  </a:moveTo>
                  <a:lnTo>
                    <a:pt x="272" y="454"/>
                  </a:lnTo>
                  <a:lnTo>
                    <a:pt x="272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2" name="Freeform 207"/>
            <p:cNvSpPr>
              <a:spLocks/>
            </p:cNvSpPr>
            <p:nvPr/>
          </p:nvSpPr>
          <p:spPr bwMode="auto">
            <a:xfrm>
              <a:off x="1293" y="2750"/>
              <a:ext cx="4037" cy="589"/>
            </a:xfrm>
            <a:custGeom>
              <a:avLst/>
              <a:gdLst>
                <a:gd name="T0" fmla="*/ 0 w 272"/>
                <a:gd name="T1" fmla="*/ 589 h 454"/>
                <a:gd name="T2" fmla="*/ 4037 w 272"/>
                <a:gd name="T3" fmla="*/ 589 h 454"/>
                <a:gd name="T4" fmla="*/ 4037 w 272"/>
                <a:gd name="T5" fmla="*/ 0 h 454"/>
                <a:gd name="T6" fmla="*/ 0 60000 65536"/>
                <a:gd name="T7" fmla="*/ 0 60000 65536"/>
                <a:gd name="T8" fmla="*/ 0 60000 65536"/>
                <a:gd name="T9" fmla="*/ 0 w 272"/>
                <a:gd name="T10" fmla="*/ 0 h 454"/>
                <a:gd name="T11" fmla="*/ 272 w 272"/>
                <a:gd name="T12" fmla="*/ 454 h 45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454">
                  <a:moveTo>
                    <a:pt x="0" y="454"/>
                  </a:moveTo>
                  <a:lnTo>
                    <a:pt x="272" y="454"/>
                  </a:lnTo>
                  <a:lnTo>
                    <a:pt x="272" y="0"/>
                  </a:lnTo>
                </a:path>
              </a:pathLst>
            </a:custGeom>
            <a:noFill/>
            <a:ln w="12700" cap="flat" cmpd="sng">
              <a:solidFill>
                <a:schemeClr val="bg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53" name="Text Box 208"/>
            <p:cNvSpPr txBox="1">
              <a:spLocks noChangeArrowheads="1"/>
            </p:cNvSpPr>
            <p:nvPr/>
          </p:nvSpPr>
          <p:spPr bwMode="auto">
            <a:xfrm>
              <a:off x="4679" y="2795"/>
              <a:ext cx="3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2400">
                  <a:solidFill>
                    <a:srgbClr val="FFFF66"/>
                  </a:solidFill>
                  <a:latin typeface="Courier New" panose="02070309020205020404" pitchFamily="49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zh-TW">
                  <a:solidFill>
                    <a:srgbClr val="FFFF00"/>
                  </a:solidFill>
                  <a:latin typeface="Arial" panose="020B0604020202020204" pitchFamily="34" charset="0"/>
                </a:rPr>
                <a:t>SA</a:t>
              </a:r>
            </a:p>
          </p:txBody>
        </p:sp>
        <p:sp>
          <p:nvSpPr>
            <p:cNvPr id="1154" name="Line 209"/>
            <p:cNvSpPr>
              <a:spLocks noChangeShapeType="1"/>
            </p:cNvSpPr>
            <p:nvPr/>
          </p:nvSpPr>
          <p:spPr bwMode="auto">
            <a:xfrm>
              <a:off x="5495" y="2635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aphicFrame>
          <p:nvGraphicFramePr>
            <p:cNvPr id="1036" name="Object 210"/>
            <p:cNvGraphicFramePr>
              <a:graphicFrameLocks noChangeAspect="1"/>
            </p:cNvGraphicFramePr>
            <p:nvPr/>
          </p:nvGraphicFramePr>
          <p:xfrm>
            <a:off x="793" y="2478"/>
            <a:ext cx="296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4" name="方程式" r:id="rId24" imgW="215640" imgH="190440" progId="Equation.3">
                    <p:embed/>
                  </p:oleObj>
                </mc:Choice>
                <mc:Fallback>
                  <p:oleObj name="方程式" r:id="rId24" imgW="215640" imgH="190440" progId="Equation.3">
                    <p:embed/>
                    <p:pic>
                      <p:nvPicPr>
                        <p:cNvPr id="0" name="Object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" y="2478"/>
                          <a:ext cx="296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7" name="Object 211"/>
            <p:cNvGraphicFramePr>
              <a:graphicFrameLocks noChangeAspect="1"/>
            </p:cNvGraphicFramePr>
            <p:nvPr/>
          </p:nvGraphicFramePr>
          <p:xfrm>
            <a:off x="5420" y="2387"/>
            <a:ext cx="36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5" name="方程式" r:id="rId26" imgW="266400" imgH="190440" progId="Equation.3">
                    <p:embed/>
                  </p:oleObj>
                </mc:Choice>
                <mc:Fallback>
                  <p:oleObj name="方程式" r:id="rId26" imgW="266400" imgH="190440" progId="Equation.3">
                    <p:embed/>
                    <p:pic>
                      <p:nvPicPr>
                        <p:cNvPr id="0" name="Object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0" y="2387"/>
                          <a:ext cx="365" cy="2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700" y="0"/>
            <a:ext cx="913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3600" b="1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Related Techniques of DRAM</a:t>
            </a:r>
          </a:p>
        </p:txBody>
      </p:sp>
      <p:sp>
        <p:nvSpPr>
          <p:cNvPr id="823299" name="Rectangle 3"/>
          <p:cNvSpPr>
            <a:spLocks noChangeArrowheads="1"/>
          </p:cNvSpPr>
          <p:nvPr/>
        </p:nvSpPr>
        <p:spPr bwMode="auto">
          <a:xfrm>
            <a:off x="827088" y="1557338"/>
            <a:ext cx="74898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1pPr>
            <a:lvl2pPr marL="1401763" indent="-4572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rgbClr val="FFFF66"/>
                </a:solidFill>
                <a:latin typeface="Courier New" panose="02070309020205020404" pitchFamily="49" charset="0"/>
                <a:ea typeface="新細明體" panose="02020500000000000000" pitchFamily="18" charset="-120"/>
              </a:defRPr>
            </a:lvl9pPr>
          </a:lstStyle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EDO: Extended Data Output</a:t>
            </a:r>
          </a:p>
          <a:p>
            <a:pPr lvl="1" algn="l" fontAlgn="ctr">
              <a:spcBef>
                <a:spcPct val="10000"/>
              </a:spcBef>
              <a:buFont typeface="Arial" panose="020B0604020202020204" pitchFamily="34" charset="0"/>
              <a:buChar char="+"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Fast Page Mode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BEDO: Burst EDO (4 addr. per burst)</a:t>
            </a:r>
          </a:p>
          <a:p>
            <a:pPr lvl="1" algn="l" fontAlgn="ctr">
              <a:spcBef>
                <a:spcPct val="10000"/>
              </a:spcBef>
              <a:buFont typeface="Arial" panose="020B0604020202020204" pitchFamily="34" charset="0"/>
              <a:buChar char="+"/>
            </a:pPr>
            <a:r>
              <a:rPr lang="en-US" altLang="zh-TW">
                <a:solidFill>
                  <a:schemeClr val="bg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Burst Mode: 4 Addresses per burst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DDR: Double Data Rate Technique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SDRAM: Synchronous DRAM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RDRAM: RAMBus DRAM</a:t>
            </a:r>
          </a:p>
          <a:p>
            <a:pPr algn="l" fontAlgn="ctr">
              <a:spcBef>
                <a:spcPct val="10000"/>
              </a:spcBef>
              <a:buFontTx/>
              <a:buAutoNum type="arabicPeriod"/>
            </a:pPr>
            <a:r>
              <a:rPr lang="en-US" altLang="zh-TW" sz="2800" b="1">
                <a:solidFill>
                  <a:srgbClr val="FFFF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VDRAM: Video 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299" grpId="0" build="p" autoUpdateAnimBg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Courier New" pitchFamily="49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Courier New" pitchFamily="49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14228</TotalTime>
  <Words>803</Words>
  <Application>Microsoft Office PowerPoint</Application>
  <PresentationFormat>如螢幕大小 (4:3)</PresentationFormat>
  <Paragraphs>269</Paragraphs>
  <Slides>23</Slides>
  <Notes>22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全真楷書</vt:lpstr>
      <vt:lpstr>新細明體</vt:lpstr>
      <vt:lpstr>Arial</vt:lpstr>
      <vt:lpstr>Courier New</vt:lpstr>
      <vt:lpstr>Tahoma</vt:lpstr>
      <vt:lpstr>Times New Roman</vt:lpstr>
      <vt:lpstr>Wingdings</vt:lpstr>
      <vt:lpstr>標楷體</vt:lpstr>
      <vt:lpstr>預設簡報設計</vt:lpstr>
      <vt:lpstr>方程式</vt:lpstr>
      <vt:lpstr>Visio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彰師大電子系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Description Language</dc:title>
  <dc:creator>黃宗柱</dc:creator>
  <cp:keywords>HDL, Verilog, FPGA</cp:keywords>
  <cp:lastModifiedBy>tch</cp:lastModifiedBy>
  <cp:revision>309</cp:revision>
  <cp:lastPrinted>2001-09-01T13:57:24Z</cp:lastPrinted>
  <dcterms:created xsi:type="dcterms:W3CDTF">2000-05-18T04:35:42Z</dcterms:created>
  <dcterms:modified xsi:type="dcterms:W3CDTF">2022-11-23T07:07:29Z</dcterms:modified>
</cp:coreProperties>
</file>