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4"/>
  </p:notesMasterIdLst>
  <p:sldIdLst>
    <p:sldId id="256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  <p:sldId id="362" r:id="rId39"/>
    <p:sldId id="257" r:id="rId40"/>
    <p:sldId id="298" r:id="rId41"/>
    <p:sldId id="277" r:id="rId42"/>
    <p:sldId id="300" r:id="rId43"/>
    <p:sldId id="320" r:id="rId44"/>
    <p:sldId id="321" r:id="rId45"/>
    <p:sldId id="325" r:id="rId46"/>
    <p:sldId id="324" r:id="rId47"/>
    <p:sldId id="301" r:id="rId48"/>
    <p:sldId id="302" r:id="rId49"/>
    <p:sldId id="303" r:id="rId50"/>
    <p:sldId id="323" r:id="rId51"/>
    <p:sldId id="304" r:id="rId52"/>
    <p:sldId id="322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5" r:id="rId62"/>
    <p:sldId id="316" r:id="rId63"/>
    <p:sldId id="314" r:id="rId64"/>
    <p:sldId id="317" r:id="rId65"/>
    <p:sldId id="318" r:id="rId66"/>
    <p:sldId id="319" r:id="rId67"/>
    <p:sldId id="258" r:id="rId68"/>
    <p:sldId id="297" r:id="rId69"/>
    <p:sldId id="276" r:id="rId70"/>
    <p:sldId id="278" r:id="rId71"/>
    <p:sldId id="279" r:id="rId72"/>
    <p:sldId id="280" r:id="rId73"/>
    <p:sldId id="259" r:id="rId74"/>
    <p:sldId id="281" r:id="rId75"/>
    <p:sldId id="282" r:id="rId76"/>
    <p:sldId id="283" r:id="rId77"/>
    <p:sldId id="284" r:id="rId78"/>
    <p:sldId id="285" r:id="rId79"/>
    <p:sldId id="286" r:id="rId80"/>
    <p:sldId id="260" r:id="rId81"/>
    <p:sldId id="261" r:id="rId82"/>
    <p:sldId id="262" r:id="rId83"/>
    <p:sldId id="264" r:id="rId84"/>
    <p:sldId id="265" r:id="rId85"/>
    <p:sldId id="266" r:id="rId86"/>
    <p:sldId id="267" r:id="rId87"/>
    <p:sldId id="268" r:id="rId88"/>
    <p:sldId id="269" r:id="rId89"/>
    <p:sldId id="270" r:id="rId90"/>
    <p:sldId id="271" r:id="rId91"/>
    <p:sldId id="272" r:id="rId92"/>
    <p:sldId id="273" r:id="rId93"/>
    <p:sldId id="274" r:id="rId94"/>
    <p:sldId id="287" r:id="rId95"/>
    <p:sldId id="288" r:id="rId96"/>
    <p:sldId id="289" r:id="rId97"/>
    <p:sldId id="290" r:id="rId98"/>
    <p:sldId id="291" r:id="rId99"/>
    <p:sldId id="292" r:id="rId100"/>
    <p:sldId id="296" r:id="rId101"/>
    <p:sldId id="293" r:id="rId102"/>
    <p:sldId id="295" r:id="rId103"/>
    <p:sldId id="294" r:id="rId104"/>
    <p:sldId id="363" r:id="rId105"/>
    <p:sldId id="364" r:id="rId106"/>
    <p:sldId id="365" r:id="rId107"/>
    <p:sldId id="366" r:id="rId108"/>
    <p:sldId id="367" r:id="rId109"/>
    <p:sldId id="368" r:id="rId110"/>
    <p:sldId id="369" r:id="rId111"/>
    <p:sldId id="370" r:id="rId112"/>
    <p:sldId id="371" r:id="rId113"/>
    <p:sldId id="372" r:id="rId114"/>
    <p:sldId id="373" r:id="rId115"/>
    <p:sldId id="374" r:id="rId116"/>
    <p:sldId id="375" r:id="rId117"/>
    <p:sldId id="376" r:id="rId118"/>
    <p:sldId id="377" r:id="rId119"/>
    <p:sldId id="378" r:id="rId120"/>
    <p:sldId id="379" r:id="rId121"/>
    <p:sldId id="380" r:id="rId122"/>
    <p:sldId id="381" r:id="rId1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00"/>
    <a:srgbClr val="FF0000"/>
    <a:srgbClr val="00CC00"/>
    <a:srgbClr val="006600"/>
    <a:srgbClr val="FFFF00"/>
    <a:srgbClr val="000000"/>
    <a:srgbClr val="FF00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56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BCE44-6484-4DA6-8176-2FE02ED2430B}" type="datetimeFigureOut">
              <a:rPr lang="zh-TW" altLang="en-US" smtClean="0"/>
              <a:pPr/>
              <a:t>2022/9/14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F599-5646-4123-99C8-58BFCF2495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8865B-DDC0-4CFB-92B1-E942779587C7}" type="slidenum">
              <a:rPr lang="en-US" altLang="zh-TW"/>
              <a:pPr/>
              <a:t>53</a:t>
            </a:fld>
            <a:endParaRPr lang="en-US" altLang="zh-TW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592288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250825" y="2802756"/>
            <a:ext cx="914400" cy="917575"/>
            <a:chOff x="521" y="164"/>
            <a:chExt cx="576" cy="578"/>
          </a:xfrm>
        </p:grpSpPr>
        <p:sp>
          <p:nvSpPr>
            <p:cNvPr id="8" name="Oval 19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  <p:grpSp>
          <p:nvGrpSpPr>
            <p:cNvPr id="9" name="Group 20"/>
            <p:cNvGrpSpPr>
              <a:grpSpLocks/>
            </p:cNvGrpSpPr>
            <p:nvPr userDrawn="1"/>
          </p:nvGrpSpPr>
          <p:grpSpPr bwMode="auto">
            <a:xfrm>
              <a:off x="518" y="164"/>
              <a:ext cx="572" cy="579"/>
              <a:chOff x="1610" y="255"/>
              <a:chExt cx="635" cy="635"/>
            </a:xfrm>
          </p:grpSpPr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</p:grpSp>
      </p:grpSp>
      <p:grpSp>
        <p:nvGrpSpPr>
          <p:cNvPr id="59" name="Group 73"/>
          <p:cNvGrpSpPr>
            <a:grpSpLocks/>
          </p:cNvGrpSpPr>
          <p:nvPr userDrawn="1"/>
        </p:nvGrpSpPr>
        <p:grpSpPr bwMode="auto">
          <a:xfrm>
            <a:off x="127000" y="3385369"/>
            <a:ext cx="8882063" cy="547687"/>
            <a:chOff x="80" y="1847"/>
            <a:chExt cx="5595" cy="345"/>
          </a:xfrm>
        </p:grpSpPr>
        <p:sp>
          <p:nvSpPr>
            <p:cNvPr id="62" name="Rectangle 72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71"/>
            <p:cNvSpPr>
              <a:spLocks noChangeArrowheads="1"/>
            </p:cNvSpPr>
            <p:nvPr userDrawn="1"/>
          </p:nvSpPr>
          <p:spPr bwMode="ltGray">
            <a:xfrm>
              <a:off x="249" y="1965"/>
              <a:ext cx="557" cy="227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>
                    <a:alpha val="29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3" name="Rectangle 11"/>
            <p:cNvSpPr>
              <a:spLocks noChangeArrowheads="1"/>
            </p:cNvSpPr>
            <p:nvPr/>
          </p:nvSpPr>
          <p:spPr bwMode="auto">
            <a:xfrm flipV="1">
              <a:off x="199" y="2010"/>
              <a:ext cx="5476" cy="35"/>
            </a:xfrm>
            <a:prstGeom prst="rect">
              <a:avLst/>
            </a:prstGeom>
            <a:gradFill rotWithShape="0">
              <a:gsLst>
                <a:gs pos="39000">
                  <a:schemeClr val="accent3">
                    <a:lumMod val="75000"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</a:lstStyle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</a:lstStyle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5908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A0008F12-493C-4108-8021-ADEEADB5CA9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250825" y="260648"/>
            <a:ext cx="914400" cy="917575"/>
            <a:chOff x="521" y="164"/>
            <a:chExt cx="576" cy="578"/>
          </a:xfrm>
        </p:grpSpPr>
        <p:sp>
          <p:nvSpPr>
            <p:cNvPr id="8" name="Oval 19"/>
            <p:cNvSpPr>
              <a:spLocks noChangeArrowheads="1"/>
            </p:cNvSpPr>
            <p:nvPr userDrawn="1"/>
          </p:nvSpPr>
          <p:spPr bwMode="auto">
            <a:xfrm>
              <a:off x="521" y="164"/>
              <a:ext cx="576" cy="576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50000">
                  <a:srgbClr val="FFFF66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  <p:grpSp>
          <p:nvGrpSpPr>
            <p:cNvPr id="9" name="Group 20"/>
            <p:cNvGrpSpPr>
              <a:grpSpLocks/>
            </p:cNvGrpSpPr>
            <p:nvPr userDrawn="1"/>
          </p:nvGrpSpPr>
          <p:grpSpPr bwMode="auto">
            <a:xfrm>
              <a:off x="518" y="164"/>
              <a:ext cx="572" cy="579"/>
              <a:chOff x="1610" y="255"/>
              <a:chExt cx="635" cy="635"/>
            </a:xfrm>
          </p:grpSpPr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auto">
              <a:xfrm>
                <a:off x="1610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auto">
              <a:xfrm>
                <a:off x="1610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auto">
              <a:xfrm>
                <a:off x="1610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auto">
              <a:xfrm>
                <a:off x="1610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auto">
              <a:xfrm>
                <a:off x="1610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auto">
              <a:xfrm>
                <a:off x="1610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auto">
              <a:xfrm>
                <a:off x="1610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auto">
              <a:xfrm>
                <a:off x="170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auto">
              <a:xfrm>
                <a:off x="170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auto">
              <a:xfrm>
                <a:off x="170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auto">
              <a:xfrm>
                <a:off x="1701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auto">
              <a:xfrm>
                <a:off x="170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auto">
              <a:xfrm>
                <a:off x="170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auto">
              <a:xfrm>
                <a:off x="170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auto">
              <a:xfrm>
                <a:off x="1791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auto">
              <a:xfrm>
                <a:off x="1791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auto">
              <a:xfrm>
                <a:off x="1791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auto">
              <a:xfrm>
                <a:off x="1791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auto">
              <a:xfrm>
                <a:off x="1791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auto">
              <a:xfrm>
                <a:off x="1791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auto">
              <a:xfrm>
                <a:off x="1791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auto">
              <a:xfrm>
                <a:off x="1882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auto">
              <a:xfrm>
                <a:off x="1882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auto">
              <a:xfrm>
                <a:off x="1882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auto">
              <a:xfrm>
                <a:off x="1882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auto">
              <a:xfrm>
                <a:off x="1882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auto">
              <a:xfrm>
                <a:off x="1882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auto">
              <a:xfrm>
                <a:off x="1973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auto">
              <a:xfrm>
                <a:off x="1973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auto">
              <a:xfrm>
                <a:off x="1973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auto">
              <a:xfrm>
                <a:off x="1973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auto">
              <a:xfrm>
                <a:off x="1973" y="709"/>
                <a:ext cx="91" cy="9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auto">
              <a:xfrm>
                <a:off x="1973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auto">
              <a:xfrm>
                <a:off x="206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auto">
              <a:xfrm>
                <a:off x="206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auto">
              <a:xfrm>
                <a:off x="206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auto">
              <a:xfrm>
                <a:off x="2064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auto">
              <a:xfrm>
                <a:off x="206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auto">
              <a:xfrm>
                <a:off x="206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auto">
              <a:xfrm>
                <a:off x="206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auto">
              <a:xfrm>
                <a:off x="2154" y="255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auto">
              <a:xfrm>
                <a:off x="2154" y="34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auto">
              <a:xfrm>
                <a:off x="2154" y="436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auto">
              <a:xfrm>
                <a:off x="2154" y="527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auto">
              <a:xfrm>
                <a:off x="2154" y="618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auto">
              <a:xfrm>
                <a:off x="2154" y="70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auto">
              <a:xfrm>
                <a:off x="2154" y="799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defRPr/>
                </a:pPr>
                <a:endParaRPr lang="zh-TW" altLang="en-US">
                  <a:ea typeface="新細明體" pitchFamily="18" charset="-120"/>
                </a:endParaRPr>
              </a:p>
            </p:txBody>
          </p:sp>
        </p:grpSp>
      </p:grpSp>
      <p:grpSp>
        <p:nvGrpSpPr>
          <p:cNvPr id="59" name="Group 73"/>
          <p:cNvGrpSpPr>
            <a:grpSpLocks/>
          </p:cNvGrpSpPr>
          <p:nvPr userDrawn="1"/>
        </p:nvGrpSpPr>
        <p:grpSpPr bwMode="auto">
          <a:xfrm>
            <a:off x="127000" y="843261"/>
            <a:ext cx="8882063" cy="547687"/>
            <a:chOff x="80" y="1847"/>
            <a:chExt cx="5595" cy="345"/>
          </a:xfrm>
        </p:grpSpPr>
        <p:sp>
          <p:nvSpPr>
            <p:cNvPr id="60" name="Rectangle 72"/>
            <p:cNvSpPr>
              <a:spLocks noChangeArrowheads="1"/>
            </p:cNvSpPr>
            <p:nvPr userDrawn="1"/>
          </p:nvSpPr>
          <p:spPr bwMode="ltGray">
            <a:xfrm>
              <a:off x="80" y="1847"/>
              <a:ext cx="353" cy="21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1" name="Rectangle 71"/>
            <p:cNvSpPr>
              <a:spLocks noChangeArrowheads="1"/>
            </p:cNvSpPr>
            <p:nvPr userDrawn="1"/>
          </p:nvSpPr>
          <p:spPr bwMode="ltGray">
            <a:xfrm>
              <a:off x="249" y="1965"/>
              <a:ext cx="557" cy="227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>
                    <a:alpha val="29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zh-TW" sz="2400" i="0">
                <a:latin typeface="Arial" charset="0"/>
                <a:ea typeface="標楷體" pitchFamily="65" charset="-120"/>
              </a:endParaRPr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auto">
            <a:xfrm flipV="1">
              <a:off x="199" y="2010"/>
              <a:ext cx="5476" cy="35"/>
            </a:xfrm>
            <a:prstGeom prst="rect">
              <a:avLst/>
            </a:prstGeom>
            <a:gradFill rotWithShape="0">
              <a:gsLst>
                <a:gs pos="39000">
                  <a:schemeClr val="accent3">
                    <a:lumMod val="75000"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91440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51520" y="6520259"/>
            <a:ext cx="2339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00FF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1pPr>
          </a:lstStyle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00FF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1pPr>
          </a:lstStyle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339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FF"/>
                </a:solidFill>
                <a:latin typeface="Arial" pitchFamily="34" charset="0"/>
                <a:ea typeface="標楷體" pitchFamily="65" charset="-120"/>
                <a:cs typeface="Arial" pitchFamily="34" charset="0"/>
              </a:defRPr>
            </a:lvl1pPr>
          </a:lstStyle>
          <a:p>
            <a:fld id="{A0008F12-493C-4108-8021-ADEEADB5CA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00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標楷體" pitchFamily="65" charset="-120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b="1" kern="1200">
          <a:solidFill>
            <a:srgbClr val="993300"/>
          </a:solidFill>
          <a:latin typeface="Arial" pitchFamily="34" charset="0"/>
          <a:ea typeface="標楷體" pitchFamily="65" charset="-120"/>
          <a:cs typeface="Arial" pitchFamily="34" charset="0"/>
        </a:defRPr>
      </a:lvl1pPr>
      <a:lvl2pPr marL="971550" indent="-514350" algn="l" defTabSz="914400" rtl="0" eaLnBrk="1" latinLnBrk="0" hangingPunct="1">
        <a:spcBef>
          <a:spcPct val="20000"/>
        </a:spcBef>
        <a:buFont typeface="+mj-lt"/>
        <a:buAutoNum type="arabicPeriod"/>
        <a:defRPr sz="2800" b="1" kern="1200">
          <a:solidFill>
            <a:srgbClr val="339966"/>
          </a:solidFill>
          <a:latin typeface="Arial" pitchFamily="34" charset="0"/>
          <a:ea typeface="標楷體" pitchFamily="65" charset="-120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660066"/>
          </a:solidFill>
          <a:latin typeface="Arial" pitchFamily="34" charset="0"/>
          <a:ea typeface="標楷體" pitchFamily="65" charset="-120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006666"/>
          </a:solidFill>
          <a:latin typeface="Arial" pitchFamily="34" charset="0"/>
          <a:ea typeface="標楷體" pitchFamily="65" charset="-120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Arial" pitchFamily="34" charset="0"/>
          <a:ea typeface="標楷體" pitchFamily="65" charset="-12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ampusweb.yuntech.edu.tw/~icdesign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259228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Notes and Examples</a:t>
            </a:r>
            <a:br>
              <a:rPr lang="en-US" altLang="zh-TW" dirty="0" smtClean="0"/>
            </a:br>
            <a:r>
              <a:rPr lang="en-US" altLang="zh-TW" dirty="0" smtClean="0"/>
              <a:t>for </a:t>
            </a:r>
            <a:r>
              <a:rPr lang="en-US" altLang="zh-TW" dirty="0" err="1" smtClean="0"/>
              <a:t>Verilog</a:t>
            </a:r>
            <a:r>
              <a:rPr lang="en-US" altLang="zh-TW" dirty="0" smtClean="0"/>
              <a:t> Design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Tsung-Chu Huang</a:t>
            </a:r>
          </a:p>
          <a:p>
            <a:r>
              <a:rPr lang="en-US" altLang="zh-TW" dirty="0" smtClean="0"/>
              <a:t>Nat’l Changhua Univ. of </a:t>
            </a:r>
            <a:r>
              <a:rPr lang="en-US" altLang="zh-TW" dirty="0" err="1" smtClean="0"/>
              <a:t>Edu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2022/11/10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2.2.4	 Decoders and ROM</a:t>
            </a:r>
            <a:endParaRPr lang="zh-TW" altLang="en-US" smtClean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 bwMode="auto">
          <a:xfrm>
            <a:off x="0" y="642938"/>
            <a:ext cx="4357688" cy="5500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Encoder/Decoders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(Full) Address Decoder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(Full) Address Encoder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One-hot Code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Thermal(-meter) Code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Berger Code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Hamming Code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Seven-Segment Code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ASCII Code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BCD Code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zh-TW" smtClean="0"/>
              <a:t>Gray (Grey) code</a:t>
            </a:r>
          </a:p>
          <a:p>
            <a:pPr marL="914400" lvl="1" indent="-514350" eaLnBrk="1" hangingPunct="1">
              <a:buFontTx/>
              <a:buAutoNum type="arabicPeriod"/>
            </a:pPr>
            <a:endParaRPr lang="en-US" altLang="zh-TW" smtClean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4572000" y="642938"/>
            <a:ext cx="4357688" cy="55006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914400" lvl="1" indent="-514350">
              <a:spcBef>
                <a:spcPct val="20000"/>
              </a:spcBef>
              <a:buFont typeface="+mj-lt"/>
              <a:buAutoNum type="arabicPeriod" startAt="11"/>
              <a:defRPr/>
            </a:pPr>
            <a:r>
              <a:rPr lang="en-US" altLang="zh-TW" sz="2400" kern="0" dirty="0">
                <a:solidFill>
                  <a:srgbClr val="006600"/>
                </a:solidFill>
                <a:latin typeface="+mn-lt"/>
                <a:ea typeface="+mn-ea"/>
              </a:rPr>
              <a:t>Borden code</a:t>
            </a:r>
          </a:p>
          <a:p>
            <a:pPr marL="914400" lvl="1" indent="-514350">
              <a:spcBef>
                <a:spcPct val="20000"/>
              </a:spcBef>
              <a:buFont typeface="+mj-lt"/>
              <a:buAutoNum type="arabicPeriod" startAt="11"/>
              <a:defRPr/>
            </a:pPr>
            <a:r>
              <a:rPr lang="en-US" altLang="zh-TW" sz="2400" kern="0" dirty="0">
                <a:solidFill>
                  <a:srgbClr val="006600"/>
                </a:solidFill>
                <a:latin typeface="+mn-lt"/>
                <a:ea typeface="+mn-ea"/>
              </a:rPr>
              <a:t>m/n code</a:t>
            </a:r>
          </a:p>
          <a:p>
            <a:pPr marL="914400" lvl="1" indent="-514350">
              <a:spcBef>
                <a:spcPct val="20000"/>
              </a:spcBef>
              <a:buFont typeface="+mj-lt"/>
              <a:buAutoNum type="arabicPeriod" startAt="11"/>
              <a:defRPr/>
            </a:pPr>
            <a:r>
              <a:rPr lang="en-US" altLang="zh-TW" sz="2400" kern="0" dirty="0">
                <a:solidFill>
                  <a:srgbClr val="006600"/>
                </a:solidFill>
                <a:latin typeface="+mn-lt"/>
                <a:ea typeface="+mn-ea"/>
              </a:rPr>
              <a:t>Huffman code</a:t>
            </a:r>
          </a:p>
          <a:p>
            <a:pPr marL="914400" lvl="1" indent="-514350">
              <a:spcBef>
                <a:spcPct val="20000"/>
              </a:spcBef>
              <a:buFont typeface="+mj-lt"/>
              <a:buAutoNum type="arabicPeriod" startAt="11"/>
              <a:defRPr/>
            </a:pPr>
            <a:r>
              <a:rPr lang="en-US" altLang="zh-TW" sz="2400" kern="0" dirty="0">
                <a:solidFill>
                  <a:srgbClr val="006600"/>
                </a:solidFill>
                <a:latin typeface="+mn-lt"/>
                <a:ea typeface="+mn-ea"/>
              </a:rPr>
              <a:t>Johnson </a:t>
            </a:r>
            <a:r>
              <a:rPr lang="en-US" altLang="zh-TW" sz="2400" kern="0">
                <a:solidFill>
                  <a:srgbClr val="006600"/>
                </a:solidFill>
                <a:latin typeface="+mn-lt"/>
                <a:ea typeface="+mn-ea"/>
              </a:rPr>
              <a:t>(counter) code</a:t>
            </a:r>
          </a:p>
          <a:p>
            <a:pPr marL="914400" lvl="1" indent="-514350">
              <a:spcBef>
                <a:spcPct val="20000"/>
              </a:spcBef>
              <a:buFont typeface="+mj-lt"/>
              <a:buAutoNum type="arabicPeriod" startAt="11"/>
              <a:defRPr/>
            </a:pPr>
            <a:endParaRPr lang="en-US" altLang="zh-TW" sz="2400" kern="0" dirty="0">
              <a:solidFill>
                <a:srgbClr val="006600"/>
              </a:solidFill>
              <a:latin typeface="+mn-lt"/>
              <a:ea typeface="+mn-ea"/>
            </a:endParaRPr>
          </a:p>
          <a:p>
            <a:pPr marL="914400" lvl="1" indent="-514350">
              <a:spcBef>
                <a:spcPct val="20000"/>
              </a:spcBef>
              <a:buFontTx/>
              <a:buAutoNum type="arabicPeriod" startAt="11"/>
              <a:defRPr/>
            </a:pPr>
            <a:endParaRPr lang="en-US" altLang="zh-TW" sz="2400" kern="0" dirty="0">
              <a:solidFill>
                <a:srgbClr val="006600"/>
              </a:solidFill>
              <a:latin typeface="+mn-lt"/>
              <a:ea typeface="+mn-ea"/>
            </a:endParaRPr>
          </a:p>
          <a:p>
            <a:pPr marL="914400" lvl="1" indent="-514350">
              <a:spcBef>
                <a:spcPct val="20000"/>
              </a:spcBef>
              <a:buFontTx/>
              <a:buAutoNum type="arabicPeriod" startAt="11"/>
              <a:defRPr/>
            </a:pPr>
            <a:endParaRPr lang="en-US" altLang="zh-TW" sz="2400" kern="0" dirty="0">
              <a:solidFill>
                <a:srgbClr val="0066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56150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Divider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100</a:t>
            </a:fld>
            <a:endParaRPr lang="zh-TW" alt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Prime Number Generator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101</a:t>
            </a:fld>
            <a:endParaRPr lang="zh-TW" altLang="en-US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7606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Coding in C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11560" y="1844824"/>
            <a:ext cx="7704856" cy="4708981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U=10000, R=100;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for(p=2; p&lt;U; p++){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Prime = 1;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p%M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]==0){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	Prime=0;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if(Prime) 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TimeUp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("%d,", p);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CountDown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if(p&lt;R) M[N++]=p;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橢圓 23"/>
          <p:cNvSpPr/>
          <p:nvPr/>
        </p:nvSpPr>
        <p:spPr>
          <a:xfrm>
            <a:off x="2877716" y="3097535"/>
            <a:ext cx="1656184" cy="3600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22"/>
          <p:cNvSpPr/>
          <p:nvPr/>
        </p:nvSpPr>
        <p:spPr>
          <a:xfrm>
            <a:off x="3165748" y="2805311"/>
            <a:ext cx="144016" cy="288032"/>
          </a:xfrm>
          <a:prstGeom prst="roundRect">
            <a:avLst/>
          </a:prstGeom>
          <a:solidFill>
            <a:srgbClr val="FF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圓角矩形 15"/>
          <p:cNvSpPr/>
          <p:nvPr/>
        </p:nvSpPr>
        <p:spPr>
          <a:xfrm>
            <a:off x="2195736" y="2204864"/>
            <a:ext cx="144016" cy="288032"/>
          </a:xfrm>
          <a:prstGeom prst="roundRect">
            <a:avLst/>
          </a:prstGeom>
          <a:solidFill>
            <a:srgbClr val="FF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3779912" y="2799978"/>
            <a:ext cx="504056" cy="288032"/>
          </a:xfrm>
          <a:prstGeom prst="roundRect">
            <a:avLst/>
          </a:prstGeom>
          <a:solidFill>
            <a:srgbClr val="FFCC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2843808" y="2204864"/>
            <a:ext cx="504056" cy="288032"/>
          </a:xfrm>
          <a:prstGeom prst="roundRect">
            <a:avLst/>
          </a:prstGeom>
          <a:solidFill>
            <a:srgbClr val="FFCC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2214786" y="2805311"/>
            <a:ext cx="629022" cy="288032"/>
          </a:xfrm>
          <a:prstGeom prst="roundRect">
            <a:avLst/>
          </a:prstGeom>
          <a:solidFill>
            <a:srgbClr val="CCFFCC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1619672" y="2521471"/>
            <a:ext cx="1512168" cy="288032"/>
          </a:xfrm>
          <a:prstGeom prst="roundRect">
            <a:avLst/>
          </a:prstGeom>
          <a:solidFill>
            <a:srgbClr val="CCFFCC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1312590" y="2223914"/>
            <a:ext cx="595114" cy="288032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683568" y="1916832"/>
            <a:ext cx="4896544" cy="288032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Prime Number Generator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102</a:t>
            </a:fld>
            <a:endParaRPr lang="zh-TW" altLang="en-US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7606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zh-TW" dirty="0" smtClean="0"/>
              <a:t>State Diagram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11560" y="1844824"/>
            <a:ext cx="7704856" cy="4708981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U=10000, R=100, N=0, M[100];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for(p=2; p&lt;U; p++){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Prime = 1;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p%M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]==0){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	Prime=0;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if(Prime) 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TimeUp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("%d,", p);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CountDown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if(p&lt;R) M[N++]=p;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3995936" y="1268760"/>
            <a:ext cx="4896544" cy="288032"/>
          </a:xfrm>
          <a:prstGeom prst="roundRect">
            <a:avLst/>
          </a:prstGeom>
          <a:solidFill>
            <a:srgbClr val="CCFFCC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8676456" y="2276872"/>
            <a:ext cx="144016" cy="288032"/>
          </a:xfrm>
          <a:prstGeom prst="round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ABCDEF for FSM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Algorithm: usually given by the contest problem.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Blocks: usually partitioned by the contest problem.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Coding: C programming for verification.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Diagram: mapping C program to state diagram.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Editing: by state (graph) or </a:t>
            </a:r>
            <a:r>
              <a:rPr lang="en-US" altLang="zh-TW" dirty="0" err="1" smtClean="0"/>
              <a:t>Verilog</a:t>
            </a:r>
            <a:r>
              <a:rPr lang="en-US" altLang="zh-TW" dirty="0" smtClean="0"/>
              <a:t> editor.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FSM typical style.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103</a:t>
            </a:fld>
            <a:endParaRPr lang="zh-TW" alt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2592288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Verilog</a:t>
            </a:r>
            <a:r>
              <a:rPr lang="en-US" altLang="zh-TW" dirty="0" smtClean="0"/>
              <a:t> Design for Fixed-Point Fast Fourier Transformers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Tsung-Chu Huang</a:t>
            </a:r>
          </a:p>
          <a:p>
            <a:r>
              <a:rPr lang="en-US" altLang="zh-TW" dirty="0" smtClean="0"/>
              <a:t>Nat’l Changhua Univ. of </a:t>
            </a:r>
            <a:r>
              <a:rPr lang="en-US" altLang="zh-TW" dirty="0" err="1" smtClean="0"/>
              <a:t>Edu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2015/08/27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4334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3600" dirty="0" smtClean="0"/>
              <a:t>2’s Complement Fixed-Point in V2K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 smtClean="0"/>
              <a:t>Basics of 2</a:t>
            </a:r>
            <a:r>
              <a:rPr lang="en-US" altLang="zh-TW" sz="3600" baseline="30000" dirty="0" smtClean="0"/>
              <a:t>m</a:t>
            </a:r>
            <a:r>
              <a:rPr lang="en-US" altLang="zh-TW" sz="3600" dirty="0" smtClean="0"/>
              <a:t>-point FFT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 smtClean="0"/>
              <a:t>Recursive Expansion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 smtClean="0"/>
              <a:t>Synthesizer using </a:t>
            </a:r>
            <a:r>
              <a:rPr lang="en-US" altLang="zh-TW" sz="3600" i="1" dirty="0" smtClean="0"/>
              <a:t>generate</a:t>
            </a:r>
            <a:r>
              <a:rPr lang="en-US" altLang="zh-TW" sz="3600" dirty="0" smtClean="0"/>
              <a:t>-</a:t>
            </a:r>
            <a:r>
              <a:rPr lang="en-US" altLang="zh-TW" sz="3600" i="1" dirty="0" err="1" smtClean="0"/>
              <a:t>endgenerate</a:t>
            </a:r>
            <a:endParaRPr lang="en-US" altLang="zh-TW" sz="36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 smtClean="0"/>
              <a:t>Synthesizer using C or </a:t>
            </a:r>
            <a:r>
              <a:rPr lang="en-US" altLang="zh-TW" sz="3600" dirty="0" err="1" smtClean="0"/>
              <a:t>matlab</a:t>
            </a:r>
            <a:endParaRPr lang="en-US" altLang="zh-TW" sz="36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 smtClean="0"/>
              <a:t>Validation using C or </a:t>
            </a:r>
            <a:r>
              <a:rPr lang="en-US" altLang="zh-TW" sz="3600" dirty="0" err="1" smtClean="0"/>
              <a:t>matlab</a:t>
            </a:r>
            <a:endParaRPr lang="en-US" altLang="zh-TW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sz="3600" dirty="0" smtClean="0"/>
              <a:t>Clocked-Latching and Pipeline</a:t>
            </a:r>
          </a:p>
          <a:p>
            <a:pPr marL="514350" indent="-514350">
              <a:buFont typeface="+mj-lt"/>
              <a:buAutoNum type="arabicPeriod"/>
            </a:pPr>
            <a:endParaRPr lang="en-US" altLang="zh-TW" sz="3600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sz="36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105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324962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Ring of 2’s Complements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when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=4,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-2</a:t>
            </a:r>
            <a:r>
              <a:rPr lang="en-US" altLang="zh-TW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~2</a:t>
            </a:r>
            <a:r>
              <a:rPr lang="en-US" altLang="zh-TW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1143000" lvl="1">
              <a:buNone/>
            </a:pPr>
            <a:endParaRPr lang="en-US" altLang="zh-TW" dirty="0" smtClean="0"/>
          </a:p>
          <a:p>
            <a:pPr marL="1143000" lvl="1">
              <a:buNone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106</a:t>
            </a:fld>
            <a:endParaRPr lang="zh-TW" altLang="en-US"/>
          </a:p>
        </p:txBody>
      </p:sp>
      <p:grpSp>
        <p:nvGrpSpPr>
          <p:cNvPr id="71" name="群組 70"/>
          <p:cNvGrpSpPr/>
          <p:nvPr/>
        </p:nvGrpSpPr>
        <p:grpSpPr>
          <a:xfrm>
            <a:off x="2699792" y="2132856"/>
            <a:ext cx="3744416" cy="3767474"/>
            <a:chOff x="467544" y="2383160"/>
            <a:chExt cx="3744416" cy="3767474"/>
          </a:xfrm>
        </p:grpSpPr>
        <p:sp>
          <p:nvSpPr>
            <p:cNvPr id="50" name="文字方塊 49"/>
            <p:cNvSpPr txBox="1"/>
            <p:nvPr/>
          </p:nvSpPr>
          <p:spPr>
            <a:xfrm>
              <a:off x="2021171" y="242088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0000</a:t>
              </a:r>
              <a:endParaRPr lang="zh-TW" altLang="en-US" dirty="0"/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2627784" y="255561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0001</a:t>
              </a:r>
              <a:endParaRPr lang="zh-TW" altLang="en-US" dirty="0"/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3127169" y="291565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0010</a:t>
              </a:r>
              <a:endParaRPr lang="zh-TW" altLang="en-US" dirty="0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3419872" y="3491716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0011</a:t>
              </a:r>
              <a:endParaRPr lang="zh-TW" altLang="en-US" dirty="0"/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3559217" y="406778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0100</a:t>
              </a:r>
              <a:endParaRPr lang="zh-TW" altLang="en-US" dirty="0"/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3419872" y="4643844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0101</a:t>
              </a:r>
              <a:endParaRPr lang="zh-TW" altLang="en-US" dirty="0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3127169" y="514790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0110</a:t>
              </a:r>
              <a:endParaRPr lang="zh-TW" altLang="en-US" dirty="0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2627784" y="550794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0111</a:t>
              </a:r>
              <a:endParaRPr lang="zh-TW" altLang="en-US" dirty="0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2021171" y="566034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1000</a:t>
              </a:r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1403648" y="551723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1001</a:t>
              </a:r>
              <a:endParaRPr lang="zh-TW" altLang="en-US" dirty="0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894921" y="515719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1010</a:t>
              </a:r>
              <a:endParaRPr lang="zh-TW" altLang="en-US" dirty="0"/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611560" y="4653136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1011</a:t>
              </a:r>
              <a:endParaRPr lang="zh-TW" altLang="en-US" dirty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534881" y="407707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1100</a:t>
              </a:r>
              <a:endParaRPr lang="zh-TW" altLang="en-US" dirty="0"/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611560" y="350100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1101</a:t>
              </a:r>
              <a:endParaRPr lang="zh-TW" altLang="en-US" dirty="0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966929" y="299695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1110</a:t>
              </a:r>
              <a:endParaRPr lang="zh-TW" altLang="en-US" dirty="0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1403648" y="263691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1111</a:t>
              </a:r>
              <a:endParaRPr lang="zh-TW" altLang="en-US" dirty="0"/>
            </a:p>
          </p:txBody>
        </p:sp>
        <p:grpSp>
          <p:nvGrpSpPr>
            <p:cNvPr id="69" name="群組 68"/>
            <p:cNvGrpSpPr/>
            <p:nvPr/>
          </p:nvGrpSpPr>
          <p:grpSpPr>
            <a:xfrm>
              <a:off x="467544" y="2383160"/>
              <a:ext cx="3710136" cy="3767474"/>
              <a:chOff x="467544" y="2383160"/>
              <a:chExt cx="3710136" cy="3767474"/>
            </a:xfrm>
          </p:grpSpPr>
          <p:cxnSp>
            <p:nvCxnSpPr>
              <p:cNvPr id="67" name="直線接點 66"/>
              <p:cNvCxnSpPr/>
              <p:nvPr/>
            </p:nvCxnSpPr>
            <p:spPr>
              <a:xfrm>
                <a:off x="2267744" y="4293096"/>
                <a:ext cx="458203" cy="185753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文字方塊 67"/>
              <p:cNvSpPr txBox="1"/>
              <p:nvPr/>
            </p:nvSpPr>
            <p:spPr>
              <a:xfrm rot="4555442">
                <a:off x="1936992" y="4716331"/>
                <a:ext cx="10124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overflow</a:t>
                </a:r>
                <a:endParaRPr lang="zh-TW" altLang="en-US" dirty="0"/>
              </a:p>
            </p:txBody>
          </p:sp>
          <p:grpSp>
            <p:nvGrpSpPr>
              <p:cNvPr id="49" name="群組 48"/>
              <p:cNvGrpSpPr/>
              <p:nvPr/>
            </p:nvGrpSpPr>
            <p:grpSpPr>
              <a:xfrm>
                <a:off x="467544" y="2383160"/>
                <a:ext cx="3710136" cy="3710136"/>
                <a:chOff x="2699792" y="1735088"/>
                <a:chExt cx="3710136" cy="3710136"/>
              </a:xfrm>
            </p:grpSpPr>
            <p:grpSp>
              <p:nvGrpSpPr>
                <p:cNvPr id="26" name="群組 25"/>
                <p:cNvGrpSpPr/>
                <p:nvPr/>
              </p:nvGrpSpPr>
              <p:grpSpPr>
                <a:xfrm>
                  <a:off x="2699792" y="1735088"/>
                  <a:ext cx="3710136" cy="3710136"/>
                  <a:chOff x="2607308" y="1484784"/>
                  <a:chExt cx="3710136" cy="3710136"/>
                </a:xfrm>
                <a:solidFill>
                  <a:srgbClr val="FFFF00">
                    <a:alpha val="29804"/>
                  </a:srgbClr>
                </a:solidFill>
              </p:grpSpPr>
              <p:grpSp>
                <p:nvGrpSpPr>
                  <p:cNvPr id="18" name="群組 17"/>
                  <p:cNvGrpSpPr/>
                  <p:nvPr/>
                </p:nvGrpSpPr>
                <p:grpSpPr>
                  <a:xfrm>
                    <a:off x="2607308" y="1484784"/>
                    <a:ext cx="3710136" cy="3710136"/>
                    <a:chOff x="2607308" y="1484784"/>
                    <a:chExt cx="3710136" cy="3710136"/>
                  </a:xfrm>
                  <a:grpFill/>
                </p:grpSpPr>
                <p:grpSp>
                  <p:nvGrpSpPr>
                    <p:cNvPr id="11" name="群組 10"/>
                    <p:cNvGrpSpPr/>
                    <p:nvPr/>
                  </p:nvGrpSpPr>
                  <p:grpSpPr>
                    <a:xfrm>
                      <a:off x="4114800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7" name="橢圓 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grpFill/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10" name="橢圓 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  <p:grpSp>
                  <p:nvGrpSpPr>
                    <p:cNvPr id="15" name="群組 14"/>
                    <p:cNvGrpSpPr/>
                    <p:nvPr/>
                  </p:nvGrpSpPr>
                  <p:grpSpPr>
                    <a:xfrm rot="5400000">
                      <a:off x="4119476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16" name="橢圓 1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17" name="橢圓 1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9" name="群組 18"/>
                  <p:cNvGrpSpPr/>
                  <p:nvPr/>
                </p:nvGrpSpPr>
                <p:grpSpPr>
                  <a:xfrm rot="2700000">
                    <a:off x="2607308" y="1484784"/>
                    <a:ext cx="3710136" cy="3710136"/>
                    <a:chOff x="2607308" y="1484784"/>
                    <a:chExt cx="3710136" cy="3710136"/>
                  </a:xfrm>
                  <a:grpFill/>
                </p:grpSpPr>
                <p:grpSp>
                  <p:nvGrpSpPr>
                    <p:cNvPr id="20" name="群組 10"/>
                    <p:cNvGrpSpPr/>
                    <p:nvPr/>
                  </p:nvGrpSpPr>
                  <p:grpSpPr>
                    <a:xfrm>
                      <a:off x="4114800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24" name="橢圓 2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25" name="橢圓 2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  <p:grpSp>
                  <p:nvGrpSpPr>
                    <p:cNvPr id="21" name="群組 14"/>
                    <p:cNvGrpSpPr/>
                    <p:nvPr/>
                  </p:nvGrpSpPr>
                  <p:grpSpPr>
                    <a:xfrm rot="5400000">
                      <a:off x="4119476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22" name="橢圓 2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23" name="橢圓 2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</p:grpSp>
            </p:grpSp>
            <p:grpSp>
              <p:nvGrpSpPr>
                <p:cNvPr id="34" name="群組 33"/>
                <p:cNvGrpSpPr>
                  <a:grpSpLocks noChangeAspect="1"/>
                </p:cNvGrpSpPr>
                <p:nvPr/>
              </p:nvGrpSpPr>
              <p:grpSpPr>
                <a:xfrm rot="1320000">
                  <a:off x="2699792" y="1735088"/>
                  <a:ext cx="3710136" cy="3710136"/>
                  <a:chOff x="2607308" y="1484784"/>
                  <a:chExt cx="3710136" cy="3710136"/>
                </a:xfrm>
                <a:solidFill>
                  <a:srgbClr val="FFFF00">
                    <a:alpha val="29804"/>
                  </a:srgbClr>
                </a:solidFill>
              </p:grpSpPr>
              <p:grpSp>
                <p:nvGrpSpPr>
                  <p:cNvPr id="35" name="群組 17"/>
                  <p:cNvGrpSpPr/>
                  <p:nvPr/>
                </p:nvGrpSpPr>
                <p:grpSpPr>
                  <a:xfrm>
                    <a:off x="2607308" y="1484784"/>
                    <a:ext cx="3710136" cy="3710136"/>
                    <a:chOff x="2607308" y="1484784"/>
                    <a:chExt cx="3710136" cy="3710136"/>
                  </a:xfrm>
                  <a:grpFill/>
                </p:grpSpPr>
                <p:grpSp>
                  <p:nvGrpSpPr>
                    <p:cNvPr id="43" name="群組 42"/>
                    <p:cNvGrpSpPr/>
                    <p:nvPr/>
                  </p:nvGrpSpPr>
                  <p:grpSpPr>
                    <a:xfrm>
                      <a:off x="4114800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47" name="橢圓 4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48" name="橢圓 4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  <p:grpSp>
                  <p:nvGrpSpPr>
                    <p:cNvPr id="44" name="群組 14"/>
                    <p:cNvGrpSpPr/>
                    <p:nvPr/>
                  </p:nvGrpSpPr>
                  <p:grpSpPr>
                    <a:xfrm rot="5400000">
                      <a:off x="4119476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45" name="橢圓 4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46" name="橢圓 4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36" name="群組 18"/>
                  <p:cNvGrpSpPr/>
                  <p:nvPr/>
                </p:nvGrpSpPr>
                <p:grpSpPr>
                  <a:xfrm rot="2700000">
                    <a:off x="2607308" y="1484784"/>
                    <a:ext cx="3710136" cy="3710136"/>
                    <a:chOff x="2607308" y="1484784"/>
                    <a:chExt cx="3710136" cy="3710136"/>
                  </a:xfrm>
                  <a:grpFill/>
                </p:grpSpPr>
                <p:grpSp>
                  <p:nvGrpSpPr>
                    <p:cNvPr id="37" name="群組 10"/>
                    <p:cNvGrpSpPr/>
                    <p:nvPr/>
                  </p:nvGrpSpPr>
                  <p:grpSpPr>
                    <a:xfrm>
                      <a:off x="4114800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41" name="橢圓 4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42" name="橢圓 4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  <p:grpSp>
                  <p:nvGrpSpPr>
                    <p:cNvPr id="38" name="群組 14"/>
                    <p:cNvGrpSpPr/>
                    <p:nvPr/>
                  </p:nvGrpSpPr>
                  <p:grpSpPr>
                    <a:xfrm rot="5400000">
                      <a:off x="4119476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39" name="橢圓 3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40" name="橢圓 3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22775108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Shift of 2’s Complements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Shift Left: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&lt;&lt; 1; 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N=N</a:t>
            </a:r>
            <a:r>
              <a:rPr lang="zh-TW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2;</a:t>
            </a:r>
          </a:p>
          <a:p>
            <a:pPr lvl="1">
              <a:buNone/>
            </a:pPr>
            <a:r>
              <a:rPr lang="en-US" altLang="zh-TW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Eg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-3 ==1101</a:t>
            </a:r>
            <a:r>
              <a:rPr lang="en-US" altLang="zh-TW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&lt;&lt;1 == -6 == 1010</a:t>
            </a:r>
            <a:r>
              <a:rPr lang="en-US" altLang="zh-TW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-7 == 1001</a:t>
            </a:r>
            <a:r>
              <a:rPr lang="en-US" altLang="zh-TW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&lt;&lt;1 == -14 == 0010</a:t>
            </a:r>
            <a:r>
              <a:rPr lang="en-US" altLang="zh-TW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== +2 (Overflow!)</a:t>
            </a:r>
          </a:p>
          <a:p>
            <a:pPr lvl="1">
              <a:buNone/>
            </a:pPr>
            <a:endPara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/>
              <a:t>Shift Right: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&gt;&gt; 1; 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N=N/2;</a:t>
            </a:r>
          </a:p>
          <a:p>
            <a:pPr lvl="1">
              <a:buNone/>
            </a:pPr>
            <a:r>
              <a:rPr lang="en-US" altLang="zh-TW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Eg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-4 ==1100</a:t>
            </a:r>
            <a:r>
              <a:rPr lang="en-US" altLang="zh-TW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&gt;&gt;1 == -2 == 1110</a:t>
            </a:r>
            <a:r>
              <a:rPr lang="en-US" altLang="zh-TW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</a:p>
          <a:p>
            <a:pPr marL="1143000" lvl="1">
              <a:buNone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107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07087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Fixed-Point Decimal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Maintain a notation for position computation</a:t>
            </a:r>
          </a:p>
          <a:p>
            <a:pPr lvl="1"/>
            <a:r>
              <a:rPr lang="en-US" altLang="zh-TW" dirty="0" smtClean="0"/>
              <a:t>For example, &lt;5.3&gt; can mean 5 bits of integer with 3 bits of decimal. </a:t>
            </a:r>
            <a:r>
              <a:rPr lang="en-US" altLang="zh-TW" dirty="0" smtClean="0">
                <a:sym typeface="Wingdings" pitchFamily="2" charset="2"/>
              </a:rPr>
              <a:t> &lt;</a:t>
            </a:r>
            <a:r>
              <a:rPr lang="en-US" altLang="zh-TW" dirty="0" err="1" smtClean="0">
                <a:sym typeface="Wingdings" pitchFamily="2" charset="2"/>
              </a:rPr>
              <a:t>i.d</a:t>
            </a:r>
            <a:r>
              <a:rPr lang="en-US" altLang="zh-TW" dirty="0" smtClean="0">
                <a:sym typeface="Wingdings" pitchFamily="2" charset="2"/>
              </a:rPr>
              <a:t>&gt;</a:t>
            </a:r>
            <a:endParaRPr lang="en-US" altLang="zh-TW" dirty="0" smtClean="0"/>
          </a:p>
          <a:p>
            <a:r>
              <a:rPr lang="en-US" altLang="zh-TW" dirty="0" smtClean="0"/>
              <a:t>Fixed-Point Operations</a:t>
            </a: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a.b</a:t>
            </a:r>
            <a:r>
              <a:rPr lang="en-US" altLang="zh-TW" sz="2400" dirty="0" smtClean="0">
                <a:solidFill>
                  <a:schemeClr val="tx1"/>
                </a:solidFill>
              </a:rPr>
              <a:t>&gt; + 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c.d</a:t>
            </a:r>
            <a:r>
              <a:rPr lang="en-US" altLang="zh-TW" sz="2400" dirty="0" smtClean="0">
                <a:solidFill>
                  <a:schemeClr val="tx1"/>
                </a:solidFill>
              </a:rPr>
              <a:t>&gt; 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 &lt;max(a, c)+1.max(b, d)&gt;  truncated</a:t>
            </a: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&lt;</a:t>
            </a:r>
            <a:r>
              <a:rPr lang="en-US" altLang="zh-TW" sz="2400" dirty="0" err="1" smtClean="0">
                <a:solidFill>
                  <a:schemeClr val="tx1"/>
                </a:solidFill>
                <a:sym typeface="Wingdings" pitchFamily="2" charset="2"/>
              </a:rPr>
              <a:t>a.b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&gt; - &lt;</a:t>
            </a:r>
            <a:r>
              <a:rPr lang="en-US" altLang="zh-TW" sz="2400" dirty="0" err="1" smtClean="0">
                <a:solidFill>
                  <a:schemeClr val="tx1"/>
                </a:solidFill>
                <a:sym typeface="Wingdings" pitchFamily="2" charset="2"/>
              </a:rPr>
              <a:t>c.d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&gt;  &lt;max(a, c).max(b, d)&gt;  truncated</a:t>
            </a: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a.b</a:t>
            </a:r>
            <a:r>
              <a:rPr lang="en-US" altLang="zh-TW" sz="2400" dirty="0" smtClean="0">
                <a:solidFill>
                  <a:schemeClr val="tx1"/>
                </a:solidFill>
              </a:rPr>
              <a:t>&gt; * 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c.d</a:t>
            </a:r>
            <a:r>
              <a:rPr lang="en-US" altLang="zh-TW" sz="2400" dirty="0" smtClean="0">
                <a:solidFill>
                  <a:schemeClr val="tx1"/>
                </a:solidFill>
              </a:rPr>
              <a:t>&gt; 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 &lt;</a:t>
            </a:r>
            <a:r>
              <a:rPr lang="en-US" altLang="zh-TW" sz="2400" dirty="0" err="1" smtClean="0">
                <a:solidFill>
                  <a:schemeClr val="tx1"/>
                </a:solidFill>
                <a:sym typeface="Wingdings" pitchFamily="2" charset="2"/>
              </a:rPr>
              <a:t>a+c.b+d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&gt;  truncated</a:t>
            </a: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a.b</a:t>
            </a:r>
            <a:r>
              <a:rPr lang="en-US" altLang="zh-TW" sz="2400" dirty="0" smtClean="0">
                <a:solidFill>
                  <a:schemeClr val="tx1"/>
                </a:solidFill>
              </a:rPr>
              <a:t>&gt; / 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c.d</a:t>
            </a:r>
            <a:r>
              <a:rPr lang="en-US" altLang="zh-TW" sz="2400" dirty="0" smtClean="0">
                <a:solidFill>
                  <a:schemeClr val="tx1"/>
                </a:solidFill>
              </a:rPr>
              <a:t>&gt; 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 &lt;a-c+1.b+c&gt;  truncated</a:t>
            </a:r>
          </a:p>
          <a:p>
            <a:r>
              <a:rPr lang="en-US" altLang="zh-TW" dirty="0" smtClean="0"/>
              <a:t>Floating-Point</a:t>
            </a:r>
          </a:p>
          <a:p>
            <a:pPr lvl="1"/>
            <a:r>
              <a:rPr lang="en-US" altLang="zh-TW" sz="2000" dirty="0" smtClean="0">
                <a:solidFill>
                  <a:schemeClr val="tx1"/>
                </a:solidFill>
              </a:rPr>
              <a:t>IEEE 754</a:t>
            </a:r>
          </a:p>
          <a:p>
            <a:pPr lvl="1"/>
            <a:r>
              <a:rPr lang="en-US" altLang="zh-TW" sz="2000" dirty="0" smtClean="0">
                <a:solidFill>
                  <a:schemeClr val="tx1"/>
                </a:solidFill>
              </a:rPr>
              <a:t>(-1)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baseline="30000" dirty="0" smtClean="0">
                <a:solidFill>
                  <a:schemeClr val="tx1"/>
                </a:solidFill>
              </a:rPr>
              <a:t>s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</a:rPr>
              <a:t>c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err="1" smtClean="0">
                <a:solidFill>
                  <a:schemeClr val="tx1"/>
                </a:solidFill>
              </a:rPr>
              <a:t>b</a:t>
            </a:r>
            <a:r>
              <a:rPr lang="en-US" altLang="zh-TW" sz="2000" baseline="30000" dirty="0" err="1" smtClean="0">
                <a:solidFill>
                  <a:schemeClr val="tx1"/>
                </a:solidFill>
              </a:rPr>
              <a:t>q</a:t>
            </a:r>
            <a:endParaRPr lang="en-US" altLang="zh-TW" sz="2000" baseline="30000" dirty="0" smtClean="0">
              <a:solidFill>
                <a:schemeClr val="tx1"/>
              </a:solidFill>
            </a:endParaRPr>
          </a:p>
          <a:p>
            <a:pPr lvl="1"/>
            <a:r>
              <a:rPr lang="en-US" altLang="zh-TW" sz="2000" dirty="0" smtClean="0">
                <a:solidFill>
                  <a:schemeClr val="tx1"/>
                </a:solidFill>
              </a:rPr>
              <a:t>Sign, coefficient, base and exponent</a:t>
            </a:r>
          </a:p>
          <a:p>
            <a:pPr lvl="1"/>
            <a:endParaRPr lang="zh-TW" altLang="en-US" sz="2000" baseline="300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108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46604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2’s Complement Multiplier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Sufficient Condition to Skip Sign Extension</a:t>
            </a:r>
          </a:p>
          <a:p>
            <a:pPr lvl="1">
              <a:buFont typeface="Wingdings" pitchFamily="2" charset="2"/>
              <a:buChar char="n"/>
            </a:pPr>
            <a:r>
              <a:rPr lang="en-US" altLang="zh-TW" dirty="0" smtClean="0"/>
              <a:t>Same and enough width without overflow!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109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2008" y="2276872"/>
            <a:ext cx="9036496" cy="3477875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module MUL88(A, B, P);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input  [15:0] A, B; //FP8.8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output [23:0] P; //FP16.8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wire   [31:0] Ax,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; //FP16.16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Ax[31:16] = A[15]?16’hFF:16’h00;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Ax[15:0] = A;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[31:16] = B[15]?16’hFF:16’h00;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[15:0] = B;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= Ax *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P =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Px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[31:8];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endmodule</a:t>
            </a:r>
          </a:p>
        </p:txBody>
      </p:sp>
    </p:spTree>
    <p:extLst>
      <p:ext uri="{BB962C8B-B14F-4D97-AF65-F5344CB8AC3E}">
        <p14:creationId xmlns:p14="http://schemas.microsoft.com/office/powerpoint/2010/main" val="33149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2.2.5	 Register Arrays and Memory</a:t>
            </a:r>
            <a:endParaRPr lang="zh-TW" altLang="en-US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5438" y="692150"/>
            <a:ext cx="4175125" cy="26543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LFSR</a:t>
            </a:r>
          </a:p>
          <a:p>
            <a:pPr eaLnBrk="1" hangingPunct="1"/>
            <a:r>
              <a:rPr lang="en-US" altLang="zh-TW" sz="1400" b="1">
                <a:solidFill>
                  <a:srgbClr val="0000CC"/>
                </a:solidFill>
                <a:latin typeface="Courier New" panose="02070309020205020404" pitchFamily="49" charset="0"/>
              </a:rPr>
              <a:t>`define Seed = 5’b10101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LFSR(Rst, Clk,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[4:0] 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	Q = </a:t>
            </a:r>
            <a:r>
              <a:rPr lang="en-US" altLang="zh-TW" sz="1400" b="1">
                <a:solidFill>
                  <a:srgbClr val="0000CC"/>
                </a:solidFill>
                <a:latin typeface="Courier New" panose="02070309020205020404" pitchFamily="49" charset="0"/>
              </a:rPr>
              <a:t>`Seed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 begin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       Q[3:0]</a:t>
            </a:r>
            <a:r>
              <a:rPr lang="en-US" altLang="zh-TW" sz="1400" b="1">
                <a:solidFill>
                  <a:srgbClr val="A50021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 Q[4:1];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       Q[4]  </a:t>
            </a:r>
            <a:r>
              <a:rPr lang="en-US" altLang="zh-TW" sz="1400" b="1">
                <a:solidFill>
                  <a:srgbClr val="A50021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 Q[4] ^ Q[0];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     end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</p:spTree>
    <p:extLst>
      <p:ext uri="{BB962C8B-B14F-4D97-AF65-F5344CB8AC3E}">
        <p14:creationId xmlns:p14="http://schemas.microsoft.com/office/powerpoint/2010/main" val="406694606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2’s Complement Complex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Sign Extension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110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2008" y="1916832"/>
            <a:ext cx="9036496" cy="4401205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cMul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(A, B, P); // Fixed-Point 8.8 Complex Multiply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input [15:0] A[2], B[2];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output [15:0] P[2];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wire [31:0] Q[2],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, Ai, Br, Bi;</a:t>
            </a:r>
          </a:p>
          <a:p>
            <a:endParaRPr lang="en-US" altLang="zh-TW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={A[0][15]?8’hFF:8’h00, A[0]};//sign ext.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Ax={A[1][15]?8’hFF:8’h00, A[1]};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Br={B[0][15]?8’hFF:8’h00, B[0]};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Bi={B[1][15]?8’hFF:8’h00, B[1]};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Q[0]=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*Br-Ai*Bi;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Q[1]=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Bi+Ai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*Br;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P[0]=Q[0][23:8];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P[1]=Q[1][23:8];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endmodule</a:t>
            </a:r>
          </a:p>
        </p:txBody>
      </p:sp>
    </p:spTree>
    <p:extLst>
      <p:ext uri="{BB962C8B-B14F-4D97-AF65-F5344CB8AC3E}">
        <p14:creationId xmlns:p14="http://schemas.microsoft.com/office/powerpoint/2010/main" val="37483151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groups.csail.mit.edu/netmit/sFFT/images/sFFT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109" y="2383134"/>
            <a:ext cx="7597371" cy="4070202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FFT: Fast Fourier Transform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Spectrum (Optics)</a:t>
            </a:r>
          </a:p>
          <a:p>
            <a:r>
              <a:rPr lang="en-US" altLang="zh-TW" dirty="0" smtClean="0"/>
              <a:t>Signature (Recognition)</a:t>
            </a:r>
          </a:p>
          <a:p>
            <a:r>
              <a:rPr lang="en-US" altLang="zh-TW" dirty="0" smtClean="0"/>
              <a:t>Modulation, Filter (DSP)</a:t>
            </a:r>
          </a:p>
          <a:p>
            <a:r>
              <a:rPr lang="en-US" altLang="zh-TW" dirty="0" smtClean="0"/>
              <a:t>Testing</a:t>
            </a:r>
          </a:p>
          <a:p>
            <a:r>
              <a:rPr lang="en-US" altLang="zh-TW" dirty="0" smtClean="0"/>
              <a:t>etc.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732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Complex Constant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Definition</a:t>
            </a:r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dirty="0" err="1" smtClean="0"/>
              <a:t>wher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Lemma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The w constants can be generated by C or Excel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112</a:t>
            </a:fld>
            <a:endParaRPr lang="zh-TW" altLang="en-US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7164288" y="-13883"/>
          <a:ext cx="936104" cy="994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203040" imgH="215640" progId="Equation.3">
                  <p:embed/>
                </p:oleObj>
              </mc:Choice>
              <mc:Fallback>
                <p:oleObj name="Equation" r:id="rId3" imgW="203040" imgH="215640" progId="Equation.3">
                  <p:embed/>
                  <p:pic>
                    <p:nvPicPr>
                      <p:cNvPr id="8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-13883"/>
                        <a:ext cx="936104" cy="994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30238" y="1628775"/>
          <a:ext cx="67627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841400" imgH="215640" progId="Equation.3">
                  <p:embed/>
                </p:oleObj>
              </mc:Choice>
              <mc:Fallback>
                <p:oleObj name="Equation" r:id="rId5" imgW="1841400" imgH="21564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628775"/>
                        <a:ext cx="67627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619672" y="2229173"/>
          <a:ext cx="17716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482400" imgH="228600" progId="Equation.3">
                  <p:embed/>
                </p:oleObj>
              </mc:Choice>
              <mc:Fallback>
                <p:oleObj name="Equation" r:id="rId7" imgW="482400" imgH="228600" progId="Equation.3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229173"/>
                        <a:ext cx="1771650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44500" y="3887788"/>
          <a:ext cx="22399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609480" imgH="266400" progId="Equation.3">
                  <p:embed/>
                </p:oleObj>
              </mc:Choice>
              <mc:Fallback>
                <p:oleObj name="Equation" r:id="rId9" imgW="609480" imgH="266400" progId="Equation.3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3887788"/>
                        <a:ext cx="2239963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646095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1-stage 2-point FFT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2-point FFT</a:t>
            </a:r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113</a:t>
            </a:fld>
            <a:endParaRPr lang="zh-TW" alt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14588" y="1700213"/>
          <a:ext cx="16335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444240" imgH="215640" progId="Equation.3">
                  <p:embed/>
                </p:oleObj>
              </mc:Choice>
              <mc:Fallback>
                <p:oleObj name="Equation" r:id="rId3" imgW="444240" imgH="21564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1700213"/>
                        <a:ext cx="1633537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39552" y="1700733"/>
          <a:ext cx="13525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368280" imgH="215640" progId="Equation.3">
                  <p:embed/>
                </p:oleObj>
              </mc:Choice>
              <mc:Fallback>
                <p:oleObj name="Equation" r:id="rId5" imgW="368280" imgH="215640" progId="Equation.3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00733"/>
                        <a:ext cx="13525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群組 41"/>
          <p:cNvGrpSpPr/>
          <p:nvPr/>
        </p:nvGrpSpPr>
        <p:grpSpPr>
          <a:xfrm>
            <a:off x="1213502" y="3212976"/>
            <a:ext cx="7246930" cy="1909712"/>
            <a:chOff x="2411760" y="3967560"/>
            <a:chExt cx="7246930" cy="1909712"/>
          </a:xfrm>
        </p:grpSpPr>
        <p:cxnSp>
          <p:nvCxnSpPr>
            <p:cNvPr id="14" name="直線單箭頭接點 13"/>
            <p:cNvCxnSpPr/>
            <p:nvPr/>
          </p:nvCxnSpPr>
          <p:spPr>
            <a:xfrm>
              <a:off x="2411760" y="4149080"/>
              <a:ext cx="216024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3131840" y="4149080"/>
              <a:ext cx="1440160" cy="144016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26"/>
            <p:cNvGrpSpPr/>
            <p:nvPr/>
          </p:nvGrpSpPr>
          <p:grpSpPr>
            <a:xfrm>
              <a:off x="4572000" y="3967560"/>
              <a:ext cx="360040" cy="360040"/>
              <a:chOff x="5292080" y="3789040"/>
              <a:chExt cx="360040" cy="360040"/>
            </a:xfrm>
          </p:grpSpPr>
          <p:sp>
            <p:nvSpPr>
              <p:cNvPr id="19" name="橢圓 18"/>
              <p:cNvSpPr/>
              <p:nvPr/>
            </p:nvSpPr>
            <p:spPr>
              <a:xfrm>
                <a:off x="5292080" y="3789040"/>
                <a:ext cx="360040" cy="360040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 smtClean="0"/>
                  <a:t>+</a:t>
                </a:r>
                <a:endParaRPr lang="zh-TW" altLang="en-US" b="1" dirty="0"/>
              </a:p>
            </p:txBody>
          </p:sp>
          <p:cxnSp>
            <p:nvCxnSpPr>
              <p:cNvPr id="20" name="直線單箭頭接點 19"/>
              <p:cNvCxnSpPr/>
              <p:nvPr/>
            </p:nvCxnSpPr>
            <p:spPr>
              <a:xfrm>
                <a:off x="5326584" y="3976186"/>
                <a:ext cx="288032" cy="0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單箭頭接點 22"/>
              <p:cNvCxnSpPr/>
              <p:nvPr/>
            </p:nvCxnSpPr>
            <p:spPr>
              <a:xfrm flipV="1">
                <a:off x="5461974" y="3832170"/>
                <a:ext cx="0" cy="28803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群組 27"/>
            <p:cNvGrpSpPr/>
            <p:nvPr/>
          </p:nvGrpSpPr>
          <p:grpSpPr>
            <a:xfrm>
              <a:off x="4572000" y="5517232"/>
              <a:ext cx="360040" cy="360040"/>
              <a:chOff x="5292080" y="3789040"/>
              <a:chExt cx="360040" cy="360040"/>
            </a:xfrm>
          </p:grpSpPr>
          <p:sp>
            <p:nvSpPr>
              <p:cNvPr id="29" name="橢圓 28"/>
              <p:cNvSpPr/>
              <p:nvPr/>
            </p:nvSpPr>
            <p:spPr>
              <a:xfrm>
                <a:off x="5292080" y="3789040"/>
                <a:ext cx="360040" cy="360040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 smtClean="0"/>
                  <a:t>+</a:t>
                </a:r>
                <a:endParaRPr lang="zh-TW" altLang="en-US" b="1" dirty="0"/>
              </a:p>
            </p:txBody>
          </p:sp>
          <p:cxnSp>
            <p:nvCxnSpPr>
              <p:cNvPr id="30" name="直線單箭頭接點 29"/>
              <p:cNvCxnSpPr/>
              <p:nvPr/>
            </p:nvCxnSpPr>
            <p:spPr>
              <a:xfrm>
                <a:off x="5326584" y="3976186"/>
                <a:ext cx="288032" cy="0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直線單箭頭接點 31"/>
            <p:cNvCxnSpPr/>
            <p:nvPr/>
          </p:nvCxnSpPr>
          <p:spPr>
            <a:xfrm flipV="1">
              <a:off x="2411760" y="5695752"/>
              <a:ext cx="216024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flipV="1">
              <a:off x="3131840" y="4246966"/>
              <a:ext cx="1440160" cy="144016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oval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群組 33"/>
            <p:cNvGrpSpPr/>
            <p:nvPr/>
          </p:nvGrpSpPr>
          <p:grpSpPr>
            <a:xfrm rot="2449760">
              <a:off x="7128669" y="5508606"/>
              <a:ext cx="360040" cy="360040"/>
              <a:chOff x="5292080" y="3789040"/>
              <a:chExt cx="360040" cy="360040"/>
            </a:xfrm>
          </p:grpSpPr>
          <p:sp>
            <p:nvSpPr>
              <p:cNvPr id="35" name="橢圓 34"/>
              <p:cNvSpPr/>
              <p:nvPr/>
            </p:nvSpPr>
            <p:spPr>
              <a:xfrm>
                <a:off x="5292080" y="3789040"/>
                <a:ext cx="360040" cy="360040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 smtClean="0"/>
                  <a:t>+</a:t>
                </a:r>
                <a:endParaRPr lang="zh-TW" altLang="en-US" b="1" dirty="0"/>
              </a:p>
            </p:txBody>
          </p:sp>
          <p:cxnSp>
            <p:nvCxnSpPr>
              <p:cNvPr id="36" name="直線單箭頭接點 35"/>
              <p:cNvCxnSpPr/>
              <p:nvPr/>
            </p:nvCxnSpPr>
            <p:spPr>
              <a:xfrm>
                <a:off x="5326584" y="3976186"/>
                <a:ext cx="288032" cy="0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36"/>
              <p:cNvCxnSpPr/>
              <p:nvPr/>
            </p:nvCxnSpPr>
            <p:spPr>
              <a:xfrm flipV="1">
                <a:off x="5461974" y="3832170"/>
                <a:ext cx="0" cy="28803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線單箭頭接點 37"/>
            <p:cNvCxnSpPr/>
            <p:nvPr/>
          </p:nvCxnSpPr>
          <p:spPr>
            <a:xfrm flipV="1">
              <a:off x="4949292" y="5687126"/>
              <a:ext cx="216024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/>
            <p:nvPr/>
          </p:nvCxnSpPr>
          <p:spPr>
            <a:xfrm>
              <a:off x="4932040" y="4149080"/>
              <a:ext cx="468052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/>
            <p:nvPr/>
          </p:nvCxnSpPr>
          <p:spPr>
            <a:xfrm flipV="1">
              <a:off x="7498450" y="5687126"/>
              <a:ext cx="216024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字方塊 42"/>
          <p:cNvSpPr txBox="1"/>
          <p:nvPr/>
        </p:nvSpPr>
        <p:spPr>
          <a:xfrm>
            <a:off x="961103" y="2895327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altLang="zh-TW" sz="2400" b="1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a+jb</a:t>
            </a:r>
            <a:endParaRPr lang="zh-TW" altLang="en-US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961103" y="4941168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altLang="zh-TW" sz="2400" b="1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c+jd</a:t>
            </a:r>
            <a:endParaRPr lang="zh-TW" altLang="en-US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851920" y="2895327"/>
            <a:ext cx="2335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a+c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+j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b+d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3563888" y="4941168"/>
            <a:ext cx="2379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x-y = 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a-c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+j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b-d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4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6228184" y="4941168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Y= 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x-y</a:t>
            </a:r>
            <a:r>
              <a:rPr lang="en-US" altLang="zh-TW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TW" sz="2400" b="1" i="1" dirty="0" smtClean="0">
                <a:solidFill>
                  <a:srgbClr val="66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altLang="zh-TW" sz="2400" b="1" i="1" baseline="-25000" dirty="0" smtClean="0">
                <a:solidFill>
                  <a:srgbClr val="663300"/>
                </a:solidFill>
                <a:latin typeface="Symbol" pitchFamily="18" charset="2"/>
                <a:cs typeface="Times New Roman" pitchFamily="18" charset="0"/>
              </a:rPr>
              <a:t>2</a:t>
            </a:r>
            <a:endParaRPr lang="zh-TW" altLang="en-US" sz="2400" b="1" i="1" baseline="-25000" dirty="0">
              <a:solidFill>
                <a:srgbClr val="663300"/>
              </a:solidFill>
              <a:latin typeface="Symbol" pitchFamily="18" charset="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133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3-stage 8-point FFT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8-point FFT</a:t>
            </a:r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114</a:t>
            </a:fld>
            <a:endParaRPr lang="zh-TW" alt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971600" y="1710419"/>
          <a:ext cx="7272808" cy="566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2933640" imgH="228600" progId="Equation.3">
                  <p:embed/>
                </p:oleObj>
              </mc:Choice>
              <mc:Fallback>
                <p:oleObj name="Equation" r:id="rId3" imgW="2933640" imgH="228600" progId="Equation.3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710419"/>
                        <a:ext cx="7272808" cy="566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" name="群組 66"/>
          <p:cNvGrpSpPr/>
          <p:nvPr/>
        </p:nvGrpSpPr>
        <p:grpSpPr>
          <a:xfrm>
            <a:off x="939932" y="2420888"/>
            <a:ext cx="7369807" cy="4181475"/>
            <a:chOff x="939932" y="2271861"/>
            <a:chExt cx="7369807" cy="4181475"/>
          </a:xfrm>
        </p:grpSpPr>
        <p:pic>
          <p:nvPicPr>
            <p:cNvPr id="2060" name="Picture 12" descr="https://upload.wikimedia.org/wikipedia/commons/f/f8/DIF_N8_ALL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91680" y="2271861"/>
              <a:ext cx="5972175" cy="4181475"/>
            </a:xfrm>
            <a:prstGeom prst="rect">
              <a:avLst/>
            </a:prstGeom>
            <a:noFill/>
          </p:spPr>
        </p:pic>
        <p:sp>
          <p:nvSpPr>
            <p:cNvPr id="51" name="文字方塊 50"/>
            <p:cNvSpPr txBox="1"/>
            <p:nvPr/>
          </p:nvSpPr>
          <p:spPr>
            <a:xfrm>
              <a:off x="939932" y="227687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000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939932" y="278092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001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939932" y="334770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010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939932" y="3851756"/>
              <a:ext cx="552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011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939932" y="443711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100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939932" y="494116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101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939932" y="5507940"/>
              <a:ext cx="552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110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939932" y="6011996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111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740352" y="227687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000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7740352" y="278092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100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740352" y="334770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010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7740352" y="3851756"/>
              <a:ext cx="552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110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7740352" y="443711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001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7740352" y="494116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101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7740352" y="5507940"/>
              <a:ext cx="552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011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7740352" y="6011996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111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854060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Recursion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N-point Decimation-in-frequency FFT</a:t>
            </a:r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115</a:t>
            </a:fld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939932" y="1988840"/>
            <a:ext cx="7369807" cy="4181475"/>
            <a:chOff x="939932" y="2271861"/>
            <a:chExt cx="7369807" cy="4181475"/>
          </a:xfrm>
        </p:grpSpPr>
        <p:grpSp>
          <p:nvGrpSpPr>
            <p:cNvPr id="7" name="群組 66"/>
            <p:cNvGrpSpPr/>
            <p:nvPr/>
          </p:nvGrpSpPr>
          <p:grpSpPr>
            <a:xfrm>
              <a:off x="939932" y="2271861"/>
              <a:ext cx="7369807" cy="4181475"/>
              <a:chOff x="939932" y="2271861"/>
              <a:chExt cx="7369807" cy="4181475"/>
            </a:xfrm>
          </p:grpSpPr>
          <p:pic>
            <p:nvPicPr>
              <p:cNvPr id="2060" name="Picture 12" descr="https://upload.wikimedia.org/wikipedia/commons/f/f8/DIF_N8_AL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91680" y="2271861"/>
                <a:ext cx="5972175" cy="4181475"/>
              </a:xfrm>
              <a:prstGeom prst="rect">
                <a:avLst/>
              </a:prstGeom>
              <a:noFill/>
            </p:spPr>
          </p:pic>
          <p:sp>
            <p:nvSpPr>
              <p:cNvPr id="51" name="文字方塊 50"/>
              <p:cNvSpPr txBox="1"/>
              <p:nvPr/>
            </p:nvSpPr>
            <p:spPr>
              <a:xfrm>
                <a:off x="939932" y="2276872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000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文字方塊 51"/>
              <p:cNvSpPr txBox="1"/>
              <p:nvPr/>
            </p:nvSpPr>
            <p:spPr>
              <a:xfrm>
                <a:off x="939932" y="2780928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001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文字方塊 52"/>
              <p:cNvSpPr txBox="1"/>
              <p:nvPr/>
            </p:nvSpPr>
            <p:spPr>
              <a:xfrm>
                <a:off x="939932" y="3347700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010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文字方塊 53"/>
              <p:cNvSpPr txBox="1"/>
              <p:nvPr/>
            </p:nvSpPr>
            <p:spPr>
              <a:xfrm>
                <a:off x="939932" y="3851756"/>
                <a:ext cx="552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011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文字方塊 54"/>
              <p:cNvSpPr txBox="1"/>
              <p:nvPr/>
            </p:nvSpPr>
            <p:spPr>
              <a:xfrm>
                <a:off x="939932" y="4437112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100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文字方塊 55"/>
              <p:cNvSpPr txBox="1"/>
              <p:nvPr/>
            </p:nvSpPr>
            <p:spPr>
              <a:xfrm>
                <a:off x="939932" y="4941168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101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文字方塊 56"/>
              <p:cNvSpPr txBox="1"/>
              <p:nvPr/>
            </p:nvSpPr>
            <p:spPr>
              <a:xfrm>
                <a:off x="939932" y="5507940"/>
                <a:ext cx="552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110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文字方塊 57"/>
              <p:cNvSpPr txBox="1"/>
              <p:nvPr/>
            </p:nvSpPr>
            <p:spPr>
              <a:xfrm>
                <a:off x="939932" y="6011996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111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7740352" y="2276872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000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文字方塊 59"/>
              <p:cNvSpPr txBox="1"/>
              <p:nvPr/>
            </p:nvSpPr>
            <p:spPr>
              <a:xfrm>
                <a:off x="7740352" y="2780928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100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文字方塊 60"/>
              <p:cNvSpPr txBox="1"/>
              <p:nvPr/>
            </p:nvSpPr>
            <p:spPr>
              <a:xfrm>
                <a:off x="7740352" y="3347700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010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文字方塊 61"/>
              <p:cNvSpPr txBox="1"/>
              <p:nvPr/>
            </p:nvSpPr>
            <p:spPr>
              <a:xfrm>
                <a:off x="7740352" y="3851756"/>
                <a:ext cx="552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110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文字方塊 62"/>
              <p:cNvSpPr txBox="1"/>
              <p:nvPr/>
            </p:nvSpPr>
            <p:spPr>
              <a:xfrm>
                <a:off x="7740352" y="4437112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001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文字方塊 63"/>
              <p:cNvSpPr txBox="1"/>
              <p:nvPr/>
            </p:nvSpPr>
            <p:spPr>
              <a:xfrm>
                <a:off x="7740352" y="4941168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101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文字方塊 64"/>
              <p:cNvSpPr txBox="1"/>
              <p:nvPr/>
            </p:nvSpPr>
            <p:spPr>
              <a:xfrm>
                <a:off x="7740352" y="5507940"/>
                <a:ext cx="552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011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文字方塊 65"/>
              <p:cNvSpPr txBox="1"/>
              <p:nvPr/>
            </p:nvSpPr>
            <p:spPr>
              <a:xfrm>
                <a:off x="7740352" y="6011996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i="1" dirty="0" smtClean="0">
                    <a:solidFill>
                      <a:srgbClr val="993300"/>
                    </a:solidFill>
                    <a:latin typeface="Arial" pitchFamily="34" charset="0"/>
                    <a:cs typeface="Arial" pitchFamily="34" charset="0"/>
                  </a:rPr>
                  <a:t>111</a:t>
                </a:r>
                <a:endParaRPr lang="zh-TW" altLang="en-US" b="1" i="1" dirty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" name="矩形 25"/>
            <p:cNvSpPr/>
            <p:nvPr/>
          </p:nvSpPr>
          <p:spPr>
            <a:xfrm>
              <a:off x="3851920" y="2348880"/>
              <a:ext cx="3168352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b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N/2-point FFT</a:t>
              </a:r>
              <a:endParaRPr lang="zh-TW" altLang="en-US" sz="2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851920" y="4509120"/>
              <a:ext cx="3168352" cy="194421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b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N/2-point FFT</a:t>
              </a:r>
              <a:endParaRPr lang="zh-TW" altLang="en-US" sz="2800" b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719044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Recursion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N-point Decimation-in-time FFT</a:t>
            </a:r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116</a:t>
            </a:fld>
            <a:endParaRPr lang="zh-TW" altLang="en-US"/>
          </a:p>
        </p:txBody>
      </p:sp>
      <p:grpSp>
        <p:nvGrpSpPr>
          <p:cNvPr id="29" name="群組 28"/>
          <p:cNvGrpSpPr/>
          <p:nvPr/>
        </p:nvGrpSpPr>
        <p:grpSpPr>
          <a:xfrm>
            <a:off x="7668344" y="1993851"/>
            <a:ext cx="569387" cy="4104456"/>
            <a:chOff x="939932" y="1993851"/>
            <a:chExt cx="569387" cy="4104456"/>
          </a:xfrm>
        </p:grpSpPr>
        <p:sp>
          <p:nvSpPr>
            <p:cNvPr id="51" name="文字方塊 50"/>
            <p:cNvSpPr txBox="1"/>
            <p:nvPr/>
          </p:nvSpPr>
          <p:spPr>
            <a:xfrm>
              <a:off x="939932" y="19938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000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939932" y="249790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001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939932" y="306467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010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939932" y="3568735"/>
              <a:ext cx="552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011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939932" y="415409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100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939932" y="465814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101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939932" y="5224919"/>
              <a:ext cx="552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110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939932" y="572897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111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1187624" y="1993851"/>
            <a:ext cx="569387" cy="4104456"/>
            <a:chOff x="7740352" y="1993851"/>
            <a:chExt cx="569387" cy="4104456"/>
          </a:xfrm>
        </p:grpSpPr>
        <p:sp>
          <p:nvSpPr>
            <p:cNvPr id="59" name="文字方塊 58"/>
            <p:cNvSpPr txBox="1"/>
            <p:nvPr/>
          </p:nvSpPr>
          <p:spPr>
            <a:xfrm>
              <a:off x="7740352" y="19938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000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7740352" y="249790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100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740352" y="306467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010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7740352" y="3568735"/>
              <a:ext cx="552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110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7740352" y="415409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001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7740352" y="465814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101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7740352" y="5224919"/>
              <a:ext cx="552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011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7740352" y="5728975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993300"/>
                  </a:solidFill>
                  <a:latin typeface="Arial" pitchFamily="34" charset="0"/>
                  <a:cs typeface="Arial" pitchFamily="34" charset="0"/>
                </a:rPr>
                <a:t>111</a:t>
              </a:r>
              <a:endParaRPr lang="zh-TW" altLang="en-US" b="1" i="1" dirty="0">
                <a:solidFill>
                  <a:srgbClr val="9933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604867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076906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Recursion of Sorting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Batcher Bitonic Sorter</a:t>
            </a:r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117</a:t>
            </a:fld>
            <a:endParaRPr lang="zh-TW" altLang="en-US"/>
          </a:p>
        </p:txBody>
      </p:sp>
      <p:grpSp>
        <p:nvGrpSpPr>
          <p:cNvPr id="26" name="Group 418"/>
          <p:cNvGrpSpPr>
            <a:grpSpLocks/>
          </p:cNvGrpSpPr>
          <p:nvPr/>
        </p:nvGrpSpPr>
        <p:grpSpPr bwMode="auto">
          <a:xfrm>
            <a:off x="107504" y="1772816"/>
            <a:ext cx="3096344" cy="3312368"/>
            <a:chOff x="431" y="799"/>
            <a:chExt cx="2374" cy="2540"/>
          </a:xfrm>
        </p:grpSpPr>
        <p:grpSp>
          <p:nvGrpSpPr>
            <p:cNvPr id="27" name="Group 415"/>
            <p:cNvGrpSpPr>
              <a:grpSpLocks/>
            </p:cNvGrpSpPr>
            <p:nvPr/>
          </p:nvGrpSpPr>
          <p:grpSpPr bwMode="auto">
            <a:xfrm>
              <a:off x="431" y="1071"/>
              <a:ext cx="2268" cy="2268"/>
              <a:chOff x="431" y="1071"/>
              <a:chExt cx="2268" cy="2268"/>
            </a:xfrm>
          </p:grpSpPr>
          <p:sp>
            <p:nvSpPr>
              <p:cNvPr id="31" name="Rectangle 371"/>
              <p:cNvSpPr>
                <a:spLocks noChangeArrowheads="1"/>
              </p:cNvSpPr>
              <p:nvPr/>
            </p:nvSpPr>
            <p:spPr bwMode="auto">
              <a:xfrm>
                <a:off x="657" y="1071"/>
                <a:ext cx="998" cy="1089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CC6600"/>
                  </a:gs>
                </a:gsLst>
                <a:lin ang="5400000" scaled="1"/>
              </a:gradFill>
              <a:ln w="38100" algn="ctr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" name="Rectangle 372"/>
              <p:cNvSpPr>
                <a:spLocks noChangeArrowheads="1"/>
              </p:cNvSpPr>
              <p:nvPr/>
            </p:nvSpPr>
            <p:spPr bwMode="auto">
              <a:xfrm flipV="1">
                <a:off x="657" y="2251"/>
                <a:ext cx="998" cy="1088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CC6600"/>
                  </a:gs>
                </a:gsLst>
                <a:lin ang="5400000" scaled="1"/>
              </a:gradFill>
              <a:ln w="38100" algn="ctr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" name="Rectangle 373"/>
              <p:cNvSpPr>
                <a:spLocks noChangeArrowheads="1"/>
              </p:cNvSpPr>
              <p:nvPr/>
            </p:nvSpPr>
            <p:spPr bwMode="auto">
              <a:xfrm>
                <a:off x="1791" y="1071"/>
                <a:ext cx="817" cy="2268"/>
              </a:xfrm>
              <a:prstGeom prst="rect">
                <a:avLst/>
              </a:prstGeom>
              <a:solidFill>
                <a:srgbClr val="FFFFCC"/>
              </a:solidFill>
              <a:ln w="28575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" name="Line 374"/>
              <p:cNvSpPr>
                <a:spLocks noChangeShapeType="1"/>
              </p:cNvSpPr>
              <p:nvPr/>
            </p:nvSpPr>
            <p:spPr bwMode="auto">
              <a:xfrm>
                <a:off x="1655" y="1207"/>
                <a:ext cx="1044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5" name="Oval 375"/>
              <p:cNvSpPr>
                <a:spLocks noChangeArrowheads="1"/>
              </p:cNvSpPr>
              <p:nvPr/>
            </p:nvSpPr>
            <p:spPr bwMode="auto">
              <a:xfrm>
                <a:off x="1837" y="1117"/>
                <a:ext cx="182" cy="181"/>
              </a:xfrm>
              <a:prstGeom prst="ellipse">
                <a:avLst/>
              </a:prstGeom>
              <a:gradFill rotWithShape="1">
                <a:gsLst>
                  <a:gs pos="0">
                    <a:srgbClr val="0000CC"/>
                  </a:gs>
                  <a:gs pos="100000">
                    <a:srgbClr val="00005E"/>
                  </a:gs>
                </a:gsLst>
                <a:path path="shape">
                  <a:fillToRect l="50000" t="50000" r="50000" b="50000"/>
                </a:path>
              </a:gradFill>
              <a:ln w="2857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srgbClr val="FFFFCC"/>
                  </a:solidFill>
                </a:endParaRPr>
              </a:p>
            </p:txBody>
          </p:sp>
          <p:sp>
            <p:nvSpPr>
              <p:cNvPr id="36" name="Line 376"/>
              <p:cNvSpPr>
                <a:spLocks noChangeShapeType="1"/>
              </p:cNvSpPr>
              <p:nvPr/>
            </p:nvSpPr>
            <p:spPr bwMode="auto">
              <a:xfrm>
                <a:off x="1655" y="1480"/>
                <a:ext cx="1044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7" name="Oval 377"/>
              <p:cNvSpPr>
                <a:spLocks noChangeArrowheads="1"/>
              </p:cNvSpPr>
              <p:nvPr/>
            </p:nvSpPr>
            <p:spPr bwMode="auto">
              <a:xfrm>
                <a:off x="2018" y="1390"/>
                <a:ext cx="182" cy="181"/>
              </a:xfrm>
              <a:prstGeom prst="ellipse">
                <a:avLst/>
              </a:prstGeom>
              <a:gradFill rotWithShape="1">
                <a:gsLst>
                  <a:gs pos="0">
                    <a:srgbClr val="0000CC"/>
                  </a:gs>
                  <a:gs pos="100000">
                    <a:srgbClr val="00005E"/>
                  </a:gs>
                </a:gsLst>
                <a:path path="shape">
                  <a:fillToRect l="50000" t="50000" r="50000" b="50000"/>
                </a:path>
              </a:gradFill>
              <a:ln w="2857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srgbClr val="FFFFCC"/>
                  </a:solidFill>
                </a:endParaRPr>
              </a:p>
            </p:txBody>
          </p:sp>
          <p:sp>
            <p:nvSpPr>
              <p:cNvPr id="38" name="Line 378"/>
              <p:cNvSpPr>
                <a:spLocks noChangeShapeType="1"/>
              </p:cNvSpPr>
              <p:nvPr/>
            </p:nvSpPr>
            <p:spPr bwMode="auto">
              <a:xfrm>
                <a:off x="1655" y="1752"/>
                <a:ext cx="1044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9" name="Oval 379"/>
              <p:cNvSpPr>
                <a:spLocks noChangeArrowheads="1"/>
              </p:cNvSpPr>
              <p:nvPr/>
            </p:nvSpPr>
            <p:spPr bwMode="auto">
              <a:xfrm>
                <a:off x="2200" y="1661"/>
                <a:ext cx="182" cy="181"/>
              </a:xfrm>
              <a:prstGeom prst="ellipse">
                <a:avLst/>
              </a:prstGeom>
              <a:gradFill rotWithShape="1">
                <a:gsLst>
                  <a:gs pos="0">
                    <a:srgbClr val="0000CC"/>
                  </a:gs>
                  <a:gs pos="100000">
                    <a:srgbClr val="00005E"/>
                  </a:gs>
                </a:gsLst>
                <a:path path="shape">
                  <a:fillToRect l="50000" t="50000" r="50000" b="50000"/>
                </a:path>
              </a:gradFill>
              <a:ln w="2857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srgbClr val="FFFFCC"/>
                  </a:solidFill>
                </a:endParaRPr>
              </a:p>
            </p:txBody>
          </p:sp>
          <p:sp>
            <p:nvSpPr>
              <p:cNvPr id="40" name="Line 380"/>
              <p:cNvSpPr>
                <a:spLocks noChangeShapeType="1"/>
              </p:cNvSpPr>
              <p:nvPr/>
            </p:nvSpPr>
            <p:spPr bwMode="auto">
              <a:xfrm>
                <a:off x="1655" y="2024"/>
                <a:ext cx="1044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" name="Oval 381"/>
              <p:cNvSpPr>
                <a:spLocks noChangeArrowheads="1"/>
              </p:cNvSpPr>
              <p:nvPr/>
            </p:nvSpPr>
            <p:spPr bwMode="auto">
              <a:xfrm>
                <a:off x="2381" y="1933"/>
                <a:ext cx="182" cy="181"/>
              </a:xfrm>
              <a:prstGeom prst="ellipse">
                <a:avLst/>
              </a:prstGeom>
              <a:gradFill rotWithShape="1">
                <a:gsLst>
                  <a:gs pos="0">
                    <a:srgbClr val="0000CC"/>
                  </a:gs>
                  <a:gs pos="100000">
                    <a:srgbClr val="00005E"/>
                  </a:gs>
                </a:gsLst>
                <a:path path="shape">
                  <a:fillToRect l="50000" t="50000" r="50000" b="50000"/>
                </a:path>
              </a:gradFill>
              <a:ln w="2857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srgbClr val="FFFFCC"/>
                  </a:solidFill>
                </a:endParaRPr>
              </a:p>
            </p:txBody>
          </p:sp>
          <p:sp>
            <p:nvSpPr>
              <p:cNvPr id="42" name="Line 390"/>
              <p:cNvSpPr>
                <a:spLocks noChangeShapeType="1"/>
              </p:cNvSpPr>
              <p:nvPr/>
            </p:nvSpPr>
            <p:spPr bwMode="auto">
              <a:xfrm>
                <a:off x="1655" y="2341"/>
                <a:ext cx="1044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3" name="Oval 391"/>
              <p:cNvSpPr>
                <a:spLocks noChangeArrowheads="1"/>
              </p:cNvSpPr>
              <p:nvPr/>
            </p:nvSpPr>
            <p:spPr bwMode="auto">
              <a:xfrm>
                <a:off x="1837" y="2251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srgbClr val="FFFFCC"/>
                  </a:solidFill>
                </a:endParaRPr>
              </a:p>
            </p:txBody>
          </p:sp>
          <p:sp>
            <p:nvSpPr>
              <p:cNvPr id="44" name="Line 392"/>
              <p:cNvSpPr>
                <a:spLocks noChangeShapeType="1"/>
              </p:cNvSpPr>
              <p:nvPr/>
            </p:nvSpPr>
            <p:spPr bwMode="auto">
              <a:xfrm>
                <a:off x="1655" y="2614"/>
                <a:ext cx="1044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" name="Oval 393"/>
              <p:cNvSpPr>
                <a:spLocks noChangeArrowheads="1"/>
              </p:cNvSpPr>
              <p:nvPr/>
            </p:nvSpPr>
            <p:spPr bwMode="auto">
              <a:xfrm>
                <a:off x="2018" y="2524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srgbClr val="FFFFCC"/>
                  </a:solidFill>
                </a:endParaRPr>
              </a:p>
            </p:txBody>
          </p:sp>
          <p:sp>
            <p:nvSpPr>
              <p:cNvPr id="46" name="Line 394"/>
              <p:cNvSpPr>
                <a:spLocks noChangeShapeType="1"/>
              </p:cNvSpPr>
              <p:nvPr/>
            </p:nvSpPr>
            <p:spPr bwMode="auto">
              <a:xfrm>
                <a:off x="1655" y="2886"/>
                <a:ext cx="1044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7" name="Oval 395"/>
              <p:cNvSpPr>
                <a:spLocks noChangeArrowheads="1"/>
              </p:cNvSpPr>
              <p:nvPr/>
            </p:nvSpPr>
            <p:spPr bwMode="auto">
              <a:xfrm>
                <a:off x="2200" y="279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srgbClr val="FFFFCC"/>
                  </a:solidFill>
                </a:endParaRPr>
              </a:p>
            </p:txBody>
          </p:sp>
          <p:sp>
            <p:nvSpPr>
              <p:cNvPr id="48" name="Line 396"/>
              <p:cNvSpPr>
                <a:spLocks noChangeShapeType="1"/>
              </p:cNvSpPr>
              <p:nvPr/>
            </p:nvSpPr>
            <p:spPr bwMode="auto">
              <a:xfrm>
                <a:off x="1655" y="3158"/>
                <a:ext cx="1044" cy="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>
                <a:prstShdw prst="shdw17" dist="17961" dir="2700000">
                  <a:srgbClr val="00007A"/>
                </a:prst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" name="Oval 397"/>
              <p:cNvSpPr>
                <a:spLocks noChangeArrowheads="1"/>
              </p:cNvSpPr>
              <p:nvPr/>
            </p:nvSpPr>
            <p:spPr bwMode="auto">
              <a:xfrm>
                <a:off x="2381" y="3067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solidFill>
                    <a:srgbClr val="FFFFCC"/>
                  </a:solidFill>
                </a:endParaRPr>
              </a:p>
            </p:txBody>
          </p:sp>
          <p:sp>
            <p:nvSpPr>
              <p:cNvPr id="50" name="Line 398"/>
              <p:cNvSpPr>
                <a:spLocks noChangeShapeType="1"/>
              </p:cNvSpPr>
              <p:nvPr/>
            </p:nvSpPr>
            <p:spPr bwMode="auto">
              <a:xfrm>
                <a:off x="1927" y="1298"/>
                <a:ext cx="0" cy="953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 type="stealth" w="lg" len="lg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7" name="Line 400"/>
              <p:cNvSpPr>
                <a:spLocks noChangeShapeType="1"/>
              </p:cNvSpPr>
              <p:nvPr/>
            </p:nvSpPr>
            <p:spPr bwMode="auto">
              <a:xfrm>
                <a:off x="2109" y="1570"/>
                <a:ext cx="0" cy="953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 type="stealth" w="lg" len="lg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8" name="Line 401"/>
              <p:cNvSpPr>
                <a:spLocks noChangeShapeType="1"/>
              </p:cNvSpPr>
              <p:nvPr/>
            </p:nvSpPr>
            <p:spPr bwMode="auto">
              <a:xfrm>
                <a:off x="2290" y="1842"/>
                <a:ext cx="0" cy="953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 type="stealth" w="lg" len="lg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9" name="Line 402"/>
              <p:cNvSpPr>
                <a:spLocks noChangeShapeType="1"/>
              </p:cNvSpPr>
              <p:nvPr/>
            </p:nvSpPr>
            <p:spPr bwMode="auto">
              <a:xfrm>
                <a:off x="2472" y="2115"/>
                <a:ext cx="0" cy="953"/>
              </a:xfrm>
              <a:prstGeom prst="line">
                <a:avLst/>
              </a:prstGeom>
              <a:noFill/>
              <a:ln w="38100">
                <a:solidFill>
                  <a:srgbClr val="000066"/>
                </a:solidFill>
                <a:round/>
                <a:headEnd type="stealth" w="lg" len="lg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0" name="Line 403"/>
              <p:cNvSpPr>
                <a:spLocks noChangeShapeType="1"/>
              </p:cNvSpPr>
              <p:nvPr/>
            </p:nvSpPr>
            <p:spPr bwMode="auto">
              <a:xfrm>
                <a:off x="1156" y="1298"/>
                <a:ext cx="0" cy="725"/>
              </a:xfrm>
              <a:prstGeom prst="line">
                <a:avLst/>
              </a:prstGeom>
              <a:noFill/>
              <a:ln w="76200">
                <a:solidFill>
                  <a:srgbClr val="000066"/>
                </a:solidFill>
                <a:round/>
                <a:headEnd type="stealth" w="lg" len="lg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" name="Line 405"/>
              <p:cNvSpPr>
                <a:spLocks noChangeShapeType="1"/>
              </p:cNvSpPr>
              <p:nvPr/>
            </p:nvSpPr>
            <p:spPr bwMode="auto">
              <a:xfrm flipV="1">
                <a:off x="1156" y="2478"/>
                <a:ext cx="0" cy="725"/>
              </a:xfrm>
              <a:prstGeom prst="line">
                <a:avLst/>
              </a:prstGeom>
              <a:noFill/>
              <a:ln w="76200">
                <a:solidFill>
                  <a:srgbClr val="000066"/>
                </a:solidFill>
                <a:round/>
                <a:headEnd type="stealth" w="lg" len="lg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72" name="Group 414"/>
              <p:cNvGrpSpPr>
                <a:grpSpLocks/>
              </p:cNvGrpSpPr>
              <p:nvPr/>
            </p:nvGrpSpPr>
            <p:grpSpPr bwMode="auto">
              <a:xfrm>
                <a:off x="431" y="1207"/>
                <a:ext cx="227" cy="1951"/>
                <a:chOff x="-386" y="1207"/>
                <a:chExt cx="1044" cy="1951"/>
              </a:xfrm>
            </p:grpSpPr>
            <p:sp>
              <p:nvSpPr>
                <p:cNvPr id="73" name="Line 406"/>
                <p:cNvSpPr>
                  <a:spLocks noChangeShapeType="1"/>
                </p:cNvSpPr>
                <p:nvPr/>
              </p:nvSpPr>
              <p:spPr bwMode="auto">
                <a:xfrm>
                  <a:off x="-386" y="1207"/>
                  <a:ext cx="104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00007A"/>
                  </a:prst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4" name="Line 407"/>
                <p:cNvSpPr>
                  <a:spLocks noChangeShapeType="1"/>
                </p:cNvSpPr>
                <p:nvPr/>
              </p:nvSpPr>
              <p:spPr bwMode="auto">
                <a:xfrm>
                  <a:off x="-386" y="1480"/>
                  <a:ext cx="104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00007A"/>
                  </a:prst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5" name="Line 408"/>
                <p:cNvSpPr>
                  <a:spLocks noChangeShapeType="1"/>
                </p:cNvSpPr>
                <p:nvPr/>
              </p:nvSpPr>
              <p:spPr bwMode="auto">
                <a:xfrm>
                  <a:off x="-386" y="1752"/>
                  <a:ext cx="104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00007A"/>
                  </a:prst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6" name="Line 409"/>
                <p:cNvSpPr>
                  <a:spLocks noChangeShapeType="1"/>
                </p:cNvSpPr>
                <p:nvPr/>
              </p:nvSpPr>
              <p:spPr bwMode="auto">
                <a:xfrm>
                  <a:off x="-386" y="2024"/>
                  <a:ext cx="104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00007A"/>
                  </a:prst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7" name="Line 410"/>
                <p:cNvSpPr>
                  <a:spLocks noChangeShapeType="1"/>
                </p:cNvSpPr>
                <p:nvPr/>
              </p:nvSpPr>
              <p:spPr bwMode="auto">
                <a:xfrm>
                  <a:off x="-386" y="2341"/>
                  <a:ext cx="104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00007A"/>
                  </a:prst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8" name="Line 411"/>
                <p:cNvSpPr>
                  <a:spLocks noChangeShapeType="1"/>
                </p:cNvSpPr>
                <p:nvPr/>
              </p:nvSpPr>
              <p:spPr bwMode="auto">
                <a:xfrm>
                  <a:off x="-386" y="2614"/>
                  <a:ext cx="104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00007A"/>
                  </a:prst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9" name="Line 412"/>
                <p:cNvSpPr>
                  <a:spLocks noChangeShapeType="1"/>
                </p:cNvSpPr>
                <p:nvPr/>
              </p:nvSpPr>
              <p:spPr bwMode="auto">
                <a:xfrm>
                  <a:off x="-386" y="2886"/>
                  <a:ext cx="104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00007A"/>
                  </a:prst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80" name="Line 413"/>
                <p:cNvSpPr>
                  <a:spLocks noChangeShapeType="1"/>
                </p:cNvSpPr>
                <p:nvPr/>
              </p:nvSpPr>
              <p:spPr bwMode="auto">
                <a:xfrm>
                  <a:off x="-386" y="3158"/>
                  <a:ext cx="1044" cy="0"/>
                </a:xfrm>
                <a:prstGeom prst="line">
                  <a:avLst/>
                </a:prstGeom>
                <a:noFill/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00007A"/>
                  </a:prst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9" name="Text Box 416"/>
            <p:cNvSpPr txBox="1">
              <a:spLocks noChangeArrowheads="1"/>
            </p:cNvSpPr>
            <p:nvPr/>
          </p:nvSpPr>
          <p:spPr bwMode="auto">
            <a:xfrm>
              <a:off x="476" y="799"/>
              <a:ext cx="1267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 i="0">
                  <a:solidFill>
                    <a:srgbClr val="0000CC"/>
                  </a:solidFill>
                </a:rPr>
                <a:t>Parallel Sorter</a:t>
              </a:r>
            </a:p>
          </p:txBody>
        </p:sp>
        <p:sp>
          <p:nvSpPr>
            <p:cNvPr id="30" name="Text Box 417"/>
            <p:cNvSpPr txBox="1">
              <a:spLocks noChangeArrowheads="1"/>
            </p:cNvSpPr>
            <p:nvPr/>
          </p:nvSpPr>
          <p:spPr bwMode="auto">
            <a:xfrm>
              <a:off x="1681" y="799"/>
              <a:ext cx="1124" cy="25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 i="0">
                  <a:solidFill>
                    <a:srgbClr val="CC6600"/>
                  </a:solidFill>
                </a:rPr>
                <a:t>Half-Cleaner</a:t>
              </a:r>
            </a:p>
          </p:txBody>
        </p:sp>
      </p:grpSp>
      <p:pic>
        <p:nvPicPr>
          <p:cNvPr id="81" name="Object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5150" y="3429000"/>
            <a:ext cx="5998849" cy="302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469313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Syntheses of </a:t>
            </a:r>
            <a:br>
              <a:rPr lang="en-US" altLang="zh-TW" dirty="0" smtClean="0"/>
            </a:br>
            <a:r>
              <a:rPr lang="en-US" altLang="zh-TW" dirty="0" smtClean="0"/>
              <a:t>Regular-Indexed Module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12568"/>
          </a:xfrm>
        </p:spPr>
        <p:txBody>
          <a:bodyPr/>
          <a:lstStyle/>
          <a:p>
            <a:r>
              <a:rPr lang="en-US" altLang="zh-TW" dirty="0" smtClean="0"/>
              <a:t>V2K using </a:t>
            </a:r>
            <a:r>
              <a:rPr lang="en-US" altLang="zh-TW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generate</a:t>
            </a:r>
            <a:r>
              <a:rPr lang="en-US" altLang="zh-TW" dirty="0" smtClean="0"/>
              <a:t>/</a:t>
            </a:r>
            <a:r>
              <a:rPr lang="en-US" altLang="zh-TW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endgenerate</a:t>
            </a:r>
            <a:r>
              <a:rPr lang="en-US" altLang="zh-TW" dirty="0" smtClean="0"/>
              <a:t> with </a:t>
            </a:r>
            <a:r>
              <a:rPr lang="en-US" altLang="zh-TW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en-US" altLang="zh-TW" dirty="0" smtClean="0"/>
              <a:t> indices</a:t>
            </a:r>
          </a:p>
          <a:p>
            <a:r>
              <a:rPr lang="en-US" altLang="zh-TW" dirty="0" smtClean="0"/>
              <a:t>Generating text in EXCEL</a:t>
            </a:r>
          </a:p>
          <a:p>
            <a:r>
              <a:rPr lang="en-US" altLang="zh-TW" dirty="0" smtClean="0"/>
              <a:t>Synthesizer by C</a:t>
            </a:r>
          </a:p>
          <a:p>
            <a:r>
              <a:rPr lang="en-US" altLang="zh-TW" dirty="0" smtClean="0"/>
              <a:t>Synthesizer by </a:t>
            </a:r>
            <a:r>
              <a:rPr lang="en-US" altLang="zh-TW" dirty="0" err="1" smtClean="0"/>
              <a:t>matlab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55149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Catching the Regularity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Mathematical Induction (</a:t>
            </a:r>
            <a:r>
              <a:rPr lang="zh-TW" altLang="en-US" dirty="0" smtClean="0"/>
              <a:t>數學歸納法</a:t>
            </a:r>
            <a:r>
              <a:rPr lang="en-US" altLang="zh-TW" dirty="0" smtClean="0"/>
              <a:t>)</a:t>
            </a:r>
          </a:p>
          <a:p>
            <a:pPr marL="1143000" lvl="1"/>
            <a:r>
              <a:rPr lang="en-US" altLang="zh-TW" dirty="0" smtClean="0"/>
              <a:t>Initial Condition</a:t>
            </a:r>
          </a:p>
          <a:p>
            <a:pPr marL="1143000" lvl="1"/>
            <a:r>
              <a:rPr lang="en-US" altLang="zh-TW" dirty="0" smtClean="0"/>
              <a:t>Successive Relation</a:t>
            </a:r>
          </a:p>
          <a:p>
            <a:r>
              <a:rPr lang="en-US" altLang="zh-TW" dirty="0" smtClean="0"/>
              <a:t>Exercise the initial cases</a:t>
            </a:r>
          </a:p>
          <a:p>
            <a:pPr lvl="1"/>
            <a:r>
              <a:rPr lang="en-US" altLang="zh-TW" dirty="0" smtClean="0"/>
              <a:t>N=1 </a:t>
            </a:r>
            <a:r>
              <a:rPr lang="en-US" altLang="zh-TW" dirty="0" smtClean="0">
                <a:sym typeface="Wingdings" pitchFamily="2" charset="2"/>
              </a:rPr>
              <a:t> FFT2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N=2 </a:t>
            </a:r>
            <a:r>
              <a:rPr lang="en-US" altLang="zh-TW" dirty="0" smtClean="0">
                <a:sym typeface="Wingdings" pitchFamily="2" charset="2"/>
              </a:rPr>
              <a:t> FFT4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N=3 </a:t>
            </a:r>
            <a:r>
              <a:rPr lang="en-US" altLang="zh-TW" dirty="0" smtClean="0">
                <a:sym typeface="Wingdings" pitchFamily="2" charset="2"/>
              </a:rPr>
              <a:t> FFT8</a:t>
            </a:r>
          </a:p>
          <a:p>
            <a:r>
              <a:rPr lang="en-US" altLang="zh-TW" dirty="0" smtClean="0">
                <a:sym typeface="Wingdings" pitchFamily="2" charset="2"/>
              </a:rPr>
              <a:t>Providing more convenient assistances in your synthesizer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62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3	Notes</a:t>
            </a:r>
            <a:endParaRPr lang="zh-TW" altLang="en-US" smtClean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 bwMode="auto">
          <a:xfrm>
            <a:off x="0" y="642938"/>
            <a:ext cx="9144000" cy="1982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Blocking and Non-blocking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201655079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generate Block of Verilog-2001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120</a:t>
            </a:fld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72008" y="1844824"/>
            <a:ext cx="9036496" cy="4401205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module …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input… output… reg… wire……;</a:t>
            </a: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other blocks……;</a:t>
            </a:r>
          </a:p>
          <a:p>
            <a:pPr lvl="1"/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 i, j;</a:t>
            </a:r>
          </a:p>
          <a:p>
            <a:pPr lvl="1"/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generate</a:t>
            </a:r>
          </a:p>
          <a:p>
            <a:pPr lvl="1"/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for(i=0; i&lt;N; i=i+1) …</a:t>
            </a:r>
          </a:p>
          <a:p>
            <a:pPr lvl="1"/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   for(j=0; j&lt;M; j=j+1) …</a:t>
            </a:r>
          </a:p>
          <a:p>
            <a:pPr lvl="1"/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begin</a:t>
            </a:r>
          </a:p>
          <a:p>
            <a:pPr lvl="1"/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altLang="zh-TW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module_or_gate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g1(array indexed with i, j);</a:t>
            </a:r>
          </a:p>
          <a:p>
            <a:pPr lvl="1"/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   ……;</a:t>
            </a:r>
          </a:p>
          <a:p>
            <a:pPr lvl="1"/>
            <a:r>
              <a:rPr lang="en-US" altLang="zh-TW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end</a:t>
            </a:r>
          </a:p>
          <a:p>
            <a:pPr lvl="1"/>
            <a:r>
              <a:rPr lang="en-US" altLang="zh-TW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endgenerate</a:t>
            </a:r>
            <a:endParaRPr lang="en-US" altLang="zh-TW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other blocks;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endmodule</a:t>
            </a:r>
          </a:p>
        </p:txBody>
      </p:sp>
    </p:spTree>
    <p:extLst>
      <p:ext uri="{BB962C8B-B14F-4D97-AF65-F5344CB8AC3E}">
        <p14:creationId xmlns:p14="http://schemas.microsoft.com/office/powerpoint/2010/main" val="208458156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Problems of generate Block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Variable-Type and Variable-Size Ports cannot be easily treated by generate blocks.</a:t>
            </a:r>
          </a:p>
          <a:p>
            <a:r>
              <a:rPr lang="en-US" altLang="zh-TW" dirty="0" smtClean="0"/>
              <a:t>Difficult to maintain and extend.</a:t>
            </a:r>
          </a:p>
          <a:p>
            <a:r>
              <a:rPr lang="en-US" altLang="zh-TW" dirty="0" smtClean="0"/>
              <a:t>Still need other shells or programs for system calls and linking.</a:t>
            </a:r>
          </a:p>
          <a:p>
            <a:r>
              <a:rPr lang="en-US" altLang="zh-TW" dirty="0" smtClean="0"/>
              <a:t>Purpose-oriented: Use the proper tools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121</a:t>
            </a:fld>
            <a:endParaRPr lang="zh-TW" altLang="en-US" dirty="0"/>
          </a:p>
        </p:txBody>
      </p:sp>
      <p:grpSp>
        <p:nvGrpSpPr>
          <p:cNvPr id="32" name="群組 31"/>
          <p:cNvGrpSpPr/>
          <p:nvPr/>
        </p:nvGrpSpPr>
        <p:grpSpPr>
          <a:xfrm>
            <a:off x="2051720" y="4509120"/>
            <a:ext cx="4871013" cy="1829817"/>
            <a:chOff x="2051720" y="4509120"/>
            <a:chExt cx="4871013" cy="1829817"/>
          </a:xfrm>
        </p:grpSpPr>
        <p:sp>
          <p:nvSpPr>
            <p:cNvPr id="8" name="文字方塊 7"/>
            <p:cNvSpPr txBox="1"/>
            <p:nvPr/>
          </p:nvSpPr>
          <p:spPr>
            <a:xfrm>
              <a:off x="2051720" y="5085184"/>
              <a:ext cx="1210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EXCEL</a:t>
              </a:r>
              <a:endParaRPr lang="zh-TW" alt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3491880" y="458112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zh-TW" alt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4932040" y="4509120"/>
              <a:ext cx="1159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Matlab</a:t>
              </a:r>
              <a:endParaRPr lang="zh-TW" alt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6156176" y="5085184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C++</a:t>
              </a:r>
              <a:endParaRPr lang="zh-TW" alt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2699792" y="5877272"/>
              <a:ext cx="1209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dirty="0" err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Verilog</a:t>
              </a:r>
              <a:endParaRPr lang="zh-TW" alt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4860032" y="5805264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SPICE</a:t>
              </a:r>
              <a:endParaRPr lang="zh-TW" alt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直線單箭頭接點 14"/>
            <p:cNvCxnSpPr>
              <a:stCxn id="8" idx="3"/>
            </p:cNvCxnSpPr>
            <p:nvPr/>
          </p:nvCxnSpPr>
          <p:spPr>
            <a:xfrm flipV="1">
              <a:off x="3262308" y="4941168"/>
              <a:ext cx="301580" cy="3748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9" idx="2"/>
            </p:cNvCxnSpPr>
            <p:nvPr/>
          </p:nvCxnSpPr>
          <p:spPr>
            <a:xfrm flipH="1">
              <a:off x="3563888" y="5042793"/>
              <a:ext cx="131734" cy="9064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>
              <a:stCxn id="8" idx="3"/>
            </p:cNvCxnSpPr>
            <p:nvPr/>
          </p:nvCxnSpPr>
          <p:spPr>
            <a:xfrm>
              <a:off x="3262308" y="5316017"/>
              <a:ext cx="301580" cy="6332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/>
            <p:cNvCxnSpPr>
              <a:stCxn id="9" idx="2"/>
            </p:cNvCxnSpPr>
            <p:nvPr/>
          </p:nvCxnSpPr>
          <p:spPr>
            <a:xfrm>
              <a:off x="3695622" y="5042793"/>
              <a:ext cx="1308426" cy="7624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/>
            <p:nvPr/>
          </p:nvCxnSpPr>
          <p:spPr>
            <a:xfrm flipH="1">
              <a:off x="3779912" y="4941168"/>
              <a:ext cx="144016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/>
            <p:nvPr/>
          </p:nvCxnSpPr>
          <p:spPr>
            <a:xfrm flipH="1">
              <a:off x="3995936" y="5301208"/>
              <a:ext cx="2232248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endCxn id="13" idx="0"/>
            </p:cNvCxnSpPr>
            <p:nvPr/>
          </p:nvCxnSpPr>
          <p:spPr>
            <a:xfrm>
              <a:off x="5220072" y="5013176"/>
              <a:ext cx="193958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>
              <a:stCxn id="9" idx="3"/>
              <a:endCxn id="10" idx="1"/>
            </p:cNvCxnSpPr>
            <p:nvPr/>
          </p:nvCxnSpPr>
          <p:spPr>
            <a:xfrm flipV="1">
              <a:off x="3899364" y="4739953"/>
              <a:ext cx="1032676" cy="72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手繪多邊形 30"/>
            <p:cNvSpPr/>
            <p:nvPr/>
          </p:nvSpPr>
          <p:spPr>
            <a:xfrm>
              <a:off x="3736622" y="4921956"/>
              <a:ext cx="1174045" cy="959555"/>
            </a:xfrm>
            <a:custGeom>
              <a:avLst/>
              <a:gdLst>
                <a:gd name="connsiteX0" fmla="*/ 0 w 1174045"/>
                <a:gd name="connsiteY0" fmla="*/ 959555 h 959555"/>
                <a:gd name="connsiteX1" fmla="*/ 462845 w 1174045"/>
                <a:gd name="connsiteY1" fmla="*/ 293511 h 959555"/>
                <a:gd name="connsiteX2" fmla="*/ 1174045 w 1174045"/>
                <a:gd name="connsiteY2" fmla="*/ 0 h 959555"/>
                <a:gd name="connsiteX3" fmla="*/ 1174045 w 1174045"/>
                <a:gd name="connsiteY3" fmla="*/ 0 h 95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045" h="959555">
                  <a:moveTo>
                    <a:pt x="0" y="959555"/>
                  </a:moveTo>
                  <a:cubicBezTo>
                    <a:pt x="133585" y="706496"/>
                    <a:pt x="267171" y="453437"/>
                    <a:pt x="462845" y="293511"/>
                  </a:cubicBezTo>
                  <a:cubicBezTo>
                    <a:pt x="658519" y="133585"/>
                    <a:pt x="1174045" y="0"/>
                    <a:pt x="1174045" y="0"/>
                  </a:cubicBezTo>
                  <a:lnTo>
                    <a:pt x="1174045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414062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Tutorials and Next Steps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446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Complex Fix-Point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Parameter Generating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Preliminary Case Study: FFT2, FFT4, FFT8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Regularity Catching and </a:t>
            </a:r>
            <a:r>
              <a:rPr lang="en-US" altLang="zh-TW" dirty="0" err="1" smtClean="0"/>
              <a:t>Generalizaiton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Bench Signal Generating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Validation with Programming Tools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System Calls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Automation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Documentation: Report and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 Rehearsal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122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5688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/>
              <a:t>Sequence Control</a:t>
            </a:r>
            <a:br>
              <a:rPr lang="en-US" altLang="zh-TW" sz="2800"/>
            </a:br>
            <a:r>
              <a:rPr lang="en-US" altLang="zh-TW" sz="1800">
                <a:solidFill>
                  <a:schemeClr val="bg1"/>
                </a:solidFill>
              </a:rPr>
              <a:t>if-then-else</a:t>
            </a:r>
          </a:p>
        </p:txBody>
      </p:sp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2627313" y="1557338"/>
            <a:ext cx="6064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if  (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4787900" y="1557338"/>
            <a:ext cx="12001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}  else {</a:t>
            </a: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4354513" y="1557338"/>
            <a:ext cx="404812" cy="420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3851275" y="1557338"/>
            <a:ext cx="5032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) { </a:t>
            </a:r>
          </a:p>
        </p:txBody>
      </p:sp>
      <p:sp>
        <p:nvSpPr>
          <p:cNvPr id="327687" name="AutoShape 7"/>
          <p:cNvSpPr>
            <a:spLocks noChangeArrowheads="1"/>
          </p:cNvSpPr>
          <p:nvPr/>
        </p:nvSpPr>
        <p:spPr bwMode="auto">
          <a:xfrm>
            <a:off x="3203575" y="1630363"/>
            <a:ext cx="649288" cy="360362"/>
          </a:xfrm>
          <a:prstGeom prst="flowChartDecision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327688" name="Group 8"/>
          <p:cNvGrpSpPr>
            <a:grpSpLocks/>
          </p:cNvGrpSpPr>
          <p:nvPr/>
        </p:nvGrpSpPr>
        <p:grpSpPr bwMode="auto">
          <a:xfrm>
            <a:off x="4789488" y="2889250"/>
            <a:ext cx="1655762" cy="701675"/>
            <a:chOff x="3017" y="1820"/>
            <a:chExt cx="1043" cy="442"/>
          </a:xfrm>
        </p:grpSpPr>
        <p:sp>
          <p:nvSpPr>
            <p:cNvPr id="327689" name="Text Box 9"/>
            <p:cNvSpPr txBox="1">
              <a:spLocks noChangeArrowheads="1"/>
            </p:cNvSpPr>
            <p:nvPr/>
          </p:nvSpPr>
          <p:spPr bwMode="auto">
            <a:xfrm>
              <a:off x="3017" y="182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CC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27690" name="Group 10"/>
            <p:cNvGrpSpPr>
              <a:grpSpLocks/>
            </p:cNvGrpSpPr>
            <p:nvPr/>
          </p:nvGrpSpPr>
          <p:grpSpPr bwMode="auto">
            <a:xfrm>
              <a:off x="3107" y="1910"/>
              <a:ext cx="953" cy="352"/>
              <a:chOff x="4785" y="1570"/>
              <a:chExt cx="953" cy="352"/>
            </a:xfrm>
          </p:grpSpPr>
          <p:sp>
            <p:nvSpPr>
              <p:cNvPr id="327691" name="Text Box 11"/>
              <p:cNvSpPr txBox="1">
                <a:spLocks noChangeArrowheads="1"/>
              </p:cNvSpPr>
              <p:nvPr/>
            </p:nvSpPr>
            <p:spPr bwMode="auto">
              <a:xfrm>
                <a:off x="4967" y="1570"/>
                <a:ext cx="771" cy="3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20000"/>
                  </a:lnSpc>
                </a:pPr>
                <a:r>
                  <a:rPr kumimoji="0" lang="en-US" altLang="zh-TW" sz="24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327692" name="Line 12"/>
              <p:cNvSpPr>
                <a:spLocks noChangeShapeType="1"/>
              </p:cNvSpPr>
              <p:nvPr/>
            </p:nvSpPr>
            <p:spPr bwMode="auto">
              <a:xfrm rot="16200000" flipH="1">
                <a:off x="4876" y="1661"/>
                <a:ext cx="0" cy="1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5938838" y="1557338"/>
            <a:ext cx="404812" cy="420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27694" name="Text Box 14"/>
          <p:cNvSpPr txBox="1">
            <a:spLocks noChangeArrowheads="1"/>
          </p:cNvSpPr>
          <p:nvPr/>
        </p:nvSpPr>
        <p:spPr bwMode="auto">
          <a:xfrm>
            <a:off x="6370638" y="1557338"/>
            <a:ext cx="2857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}</a:t>
            </a:r>
          </a:p>
        </p:txBody>
      </p:sp>
      <p:sp>
        <p:nvSpPr>
          <p:cNvPr id="327695" name="Freeform 15"/>
          <p:cNvSpPr>
            <a:spLocks/>
          </p:cNvSpPr>
          <p:nvPr/>
        </p:nvSpPr>
        <p:spPr bwMode="auto">
          <a:xfrm>
            <a:off x="3924300" y="3575050"/>
            <a:ext cx="1944688" cy="1368425"/>
          </a:xfrm>
          <a:custGeom>
            <a:avLst/>
            <a:gdLst>
              <a:gd name="T0" fmla="*/ 1225 w 1225"/>
              <a:gd name="T1" fmla="*/ 0 h 862"/>
              <a:gd name="T2" fmla="*/ 1225 w 1225"/>
              <a:gd name="T3" fmla="*/ 862 h 862"/>
              <a:gd name="T4" fmla="*/ 0 w 1225"/>
              <a:gd name="T5" fmla="*/ 86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25" h="862">
                <a:moveTo>
                  <a:pt x="1225" y="0"/>
                </a:moveTo>
                <a:lnTo>
                  <a:pt x="1225" y="862"/>
                </a:lnTo>
                <a:lnTo>
                  <a:pt x="0" y="862"/>
                </a:lnTo>
              </a:path>
            </a:pathLst>
          </a:custGeom>
          <a:noFill/>
          <a:ln w="28575" cmpd="sng">
            <a:solidFill>
              <a:srgbClr val="0000CC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27696" name="Group 16"/>
          <p:cNvGrpSpPr>
            <a:grpSpLocks/>
          </p:cNvGrpSpPr>
          <p:nvPr/>
        </p:nvGrpSpPr>
        <p:grpSpPr bwMode="auto">
          <a:xfrm>
            <a:off x="2700338" y="2455863"/>
            <a:ext cx="2376487" cy="2774950"/>
            <a:chOff x="1701" y="1547"/>
            <a:chExt cx="1497" cy="1748"/>
          </a:xfrm>
        </p:grpSpPr>
        <p:sp>
          <p:nvSpPr>
            <p:cNvPr id="327697" name="AutoShape 17"/>
            <p:cNvSpPr>
              <a:spLocks noChangeArrowheads="1"/>
            </p:cNvSpPr>
            <p:nvPr/>
          </p:nvSpPr>
          <p:spPr bwMode="auto">
            <a:xfrm>
              <a:off x="1701" y="1910"/>
              <a:ext cx="1497" cy="363"/>
            </a:xfrm>
            <a:prstGeom prst="flowChartDecision">
              <a:avLst/>
            </a:prstGeom>
            <a:solidFill>
              <a:srgbClr val="FFCC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sz="2400">
                  <a:solidFill>
                    <a:srgbClr val="0000CC"/>
                  </a:solidFill>
                  <a:latin typeface="Times New Roman" panose="02020603050405020304" pitchFamily="18" charset="0"/>
                </a:rPr>
                <a:t>Condition</a:t>
              </a:r>
            </a:p>
          </p:txBody>
        </p:sp>
        <p:sp>
          <p:nvSpPr>
            <p:cNvPr id="327698" name="Line 18"/>
            <p:cNvSpPr>
              <a:spLocks noChangeShapeType="1"/>
            </p:cNvSpPr>
            <p:nvPr/>
          </p:nvSpPr>
          <p:spPr bwMode="auto">
            <a:xfrm>
              <a:off x="2454" y="1547"/>
              <a:ext cx="0" cy="3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7699" name="Text Box 19"/>
            <p:cNvSpPr txBox="1">
              <a:spLocks noChangeArrowheads="1"/>
            </p:cNvSpPr>
            <p:nvPr/>
          </p:nvSpPr>
          <p:spPr bwMode="auto">
            <a:xfrm>
              <a:off x="2472" y="222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CC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327700" name="Line 20"/>
            <p:cNvSpPr>
              <a:spLocks noChangeShapeType="1"/>
            </p:cNvSpPr>
            <p:nvPr/>
          </p:nvSpPr>
          <p:spPr bwMode="auto">
            <a:xfrm>
              <a:off x="2454" y="2273"/>
              <a:ext cx="0" cy="18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7701" name="Text Box 21"/>
            <p:cNvSpPr txBox="1">
              <a:spLocks noChangeArrowheads="1"/>
            </p:cNvSpPr>
            <p:nvPr/>
          </p:nvSpPr>
          <p:spPr bwMode="auto">
            <a:xfrm>
              <a:off x="2064" y="2478"/>
              <a:ext cx="771" cy="3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kumimoji="0" lang="en-US" altLang="zh-TW" sz="2400">
                  <a:solidFill>
                    <a:srgbClr val="0000CC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327702" name="Line 22"/>
            <p:cNvSpPr>
              <a:spLocks noChangeShapeType="1"/>
            </p:cNvSpPr>
            <p:nvPr/>
          </p:nvSpPr>
          <p:spPr bwMode="auto">
            <a:xfrm>
              <a:off x="2454" y="2841"/>
              <a:ext cx="0" cy="4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940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/>
      <p:bldP spid="327684" grpId="0"/>
      <p:bldP spid="327685" grpId="0" animBg="1"/>
      <p:bldP spid="327686" grpId="0"/>
      <p:bldP spid="327687" grpId="0" animBg="1"/>
      <p:bldP spid="327693" grpId="0" animBg="1"/>
      <p:bldP spid="3276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07950" y="2997200"/>
            <a:ext cx="5111750" cy="1800225"/>
          </a:xfrm>
          <a:prstGeom prst="rect">
            <a:avLst/>
          </a:prstGeom>
          <a:noFill/>
          <a:ln w="28575">
            <a:solidFill>
              <a:srgbClr val="FFFF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kumimoji="0" lang="en-US" altLang="zh-TW" sz="1600" b="1">
                <a:solidFill>
                  <a:srgbClr val="0000CC"/>
                </a:solidFill>
                <a:latin typeface="Courier New" panose="02070309020205020404" pitchFamily="49" charset="0"/>
              </a:rPr>
              <a:t>for(i=1;i&lt;=9;i++) {</a:t>
            </a:r>
          </a:p>
          <a:p>
            <a:pPr eaLnBrk="0" hangingPunct="0"/>
            <a:endParaRPr kumimoji="0" lang="en-US" altLang="zh-TW" sz="1600" b="1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pPr eaLnBrk="0" hangingPunct="0"/>
            <a:endParaRPr kumimoji="0" lang="en-US" altLang="zh-TW" sz="1600" b="1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pPr eaLnBrk="0" hangingPunct="0"/>
            <a:endParaRPr kumimoji="0" lang="en-US" altLang="zh-TW" sz="1600" b="1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pPr eaLnBrk="0" hangingPunct="0"/>
            <a:endParaRPr kumimoji="0" lang="en-US" altLang="zh-TW" sz="1600" b="1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pPr eaLnBrk="0" hangingPunct="0"/>
            <a:r>
              <a:rPr kumimoji="0" lang="en-US" altLang="zh-TW" sz="1600" b="1">
                <a:solidFill>
                  <a:srgbClr val="0000CC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/>
              <a:t>Sequence Control</a:t>
            </a:r>
            <a:br>
              <a:rPr lang="en-US" altLang="zh-TW" sz="2800"/>
            </a:br>
            <a:r>
              <a:rPr lang="en-US" altLang="zh-TW" sz="1800">
                <a:solidFill>
                  <a:schemeClr val="bg1"/>
                </a:solidFill>
              </a:rPr>
              <a:t>For-loop</a:t>
            </a:r>
          </a:p>
        </p:txBody>
      </p:sp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107950" y="1568450"/>
            <a:ext cx="72548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for (</a:t>
            </a:r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776288" y="1568450"/>
            <a:ext cx="285750" cy="420688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992188" y="1568450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;</a:t>
            </a: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784350" y="1549400"/>
            <a:ext cx="26828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;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1981200" y="1549400"/>
            <a:ext cx="404813" cy="42068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30761" name="Text Box 9"/>
          <p:cNvSpPr txBox="1">
            <a:spLocks noChangeArrowheads="1"/>
          </p:cNvSpPr>
          <p:nvPr/>
        </p:nvSpPr>
        <p:spPr bwMode="auto">
          <a:xfrm>
            <a:off x="2413000" y="1568450"/>
            <a:ext cx="47148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) {</a:t>
            </a:r>
          </a:p>
        </p:txBody>
      </p:sp>
      <p:sp>
        <p:nvSpPr>
          <p:cNvPr id="330762" name="Text Box 10"/>
          <p:cNvSpPr txBox="1">
            <a:spLocks noChangeArrowheads="1"/>
          </p:cNvSpPr>
          <p:nvPr/>
        </p:nvSpPr>
        <p:spPr bwMode="auto">
          <a:xfrm>
            <a:off x="2844800" y="1549400"/>
            <a:ext cx="354013" cy="4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330763" name="Text Box 11"/>
          <p:cNvSpPr txBox="1">
            <a:spLocks noChangeArrowheads="1"/>
          </p:cNvSpPr>
          <p:nvPr/>
        </p:nvSpPr>
        <p:spPr bwMode="auto">
          <a:xfrm>
            <a:off x="3135313" y="1568450"/>
            <a:ext cx="2857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}</a:t>
            </a:r>
          </a:p>
        </p:txBody>
      </p:sp>
      <p:sp>
        <p:nvSpPr>
          <p:cNvPr id="330764" name="AutoShape 12"/>
          <p:cNvSpPr>
            <a:spLocks noChangeArrowheads="1"/>
          </p:cNvSpPr>
          <p:nvPr/>
        </p:nvSpPr>
        <p:spPr bwMode="auto">
          <a:xfrm>
            <a:off x="1208088" y="1614488"/>
            <a:ext cx="649287" cy="360362"/>
          </a:xfrm>
          <a:prstGeom prst="flowChartDecision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330765" name="Group 13"/>
          <p:cNvGrpSpPr>
            <a:grpSpLocks/>
          </p:cNvGrpSpPr>
          <p:nvPr/>
        </p:nvGrpSpPr>
        <p:grpSpPr bwMode="auto">
          <a:xfrm>
            <a:off x="3492500" y="1016000"/>
            <a:ext cx="2376488" cy="1655763"/>
            <a:chOff x="158" y="1616"/>
            <a:chExt cx="1497" cy="1043"/>
          </a:xfrm>
        </p:grpSpPr>
        <p:sp>
          <p:nvSpPr>
            <p:cNvPr id="330766" name="Text Box 14"/>
            <p:cNvSpPr txBox="1">
              <a:spLocks noChangeArrowheads="1"/>
            </p:cNvSpPr>
            <p:nvPr/>
          </p:nvSpPr>
          <p:spPr bwMode="auto">
            <a:xfrm>
              <a:off x="397" y="1616"/>
              <a:ext cx="1112" cy="283"/>
            </a:xfrm>
            <a:prstGeom prst="rect">
              <a:avLst/>
            </a:prstGeom>
            <a:solidFill>
              <a:srgbClr val="99FF99"/>
            </a:soli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kumimoji="0" lang="en-US" altLang="zh-TW" sz="2400">
                  <a:solidFill>
                    <a:srgbClr val="0000CC"/>
                  </a:solidFill>
                  <a:latin typeface="Times New Roman" panose="02020603050405020304" pitchFamily="18" charset="0"/>
                </a:rPr>
                <a:t>Initialization</a:t>
              </a:r>
            </a:p>
          </p:txBody>
        </p:sp>
        <p:sp>
          <p:nvSpPr>
            <p:cNvPr id="330767" name="AutoShape 15"/>
            <p:cNvSpPr>
              <a:spLocks noChangeArrowheads="1"/>
            </p:cNvSpPr>
            <p:nvPr/>
          </p:nvSpPr>
          <p:spPr bwMode="auto">
            <a:xfrm>
              <a:off x="158" y="2296"/>
              <a:ext cx="1497" cy="363"/>
            </a:xfrm>
            <a:prstGeom prst="flowChartDecision">
              <a:avLst/>
            </a:prstGeom>
            <a:solidFill>
              <a:srgbClr val="FFCCFF"/>
            </a:soli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sz="2400">
                  <a:solidFill>
                    <a:srgbClr val="0000CC"/>
                  </a:solidFill>
                  <a:latin typeface="Times New Roman" panose="02020603050405020304" pitchFamily="18" charset="0"/>
                </a:rPr>
                <a:t>Condition</a:t>
              </a:r>
            </a:p>
          </p:txBody>
        </p:sp>
        <p:sp>
          <p:nvSpPr>
            <p:cNvPr id="330768" name="Line 16"/>
            <p:cNvSpPr>
              <a:spLocks noChangeShapeType="1"/>
            </p:cNvSpPr>
            <p:nvPr/>
          </p:nvSpPr>
          <p:spPr bwMode="auto">
            <a:xfrm>
              <a:off x="896" y="1888"/>
              <a:ext cx="0" cy="40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0769" name="Freeform 17"/>
          <p:cNvSpPr>
            <a:spLocks/>
          </p:cNvSpPr>
          <p:nvPr/>
        </p:nvSpPr>
        <p:spPr bwMode="auto">
          <a:xfrm>
            <a:off x="4664075" y="1735138"/>
            <a:ext cx="3581400" cy="358775"/>
          </a:xfrm>
          <a:custGeom>
            <a:avLst/>
            <a:gdLst>
              <a:gd name="T0" fmla="*/ 2540 w 2540"/>
              <a:gd name="T1" fmla="*/ 226 h 226"/>
              <a:gd name="T2" fmla="*/ 2540 w 2540"/>
              <a:gd name="T3" fmla="*/ 147 h 226"/>
              <a:gd name="T4" fmla="*/ 2540 w 2540"/>
              <a:gd name="T5" fmla="*/ 0 h 226"/>
              <a:gd name="T6" fmla="*/ 0 w 2540"/>
              <a:gd name="T7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0" h="226">
                <a:moveTo>
                  <a:pt x="2540" y="226"/>
                </a:moveTo>
                <a:cubicBezTo>
                  <a:pt x="2540" y="200"/>
                  <a:pt x="2540" y="173"/>
                  <a:pt x="2540" y="147"/>
                </a:cubicBezTo>
                <a:lnTo>
                  <a:pt x="2540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CC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30770" name="Group 18"/>
          <p:cNvGrpSpPr>
            <a:grpSpLocks/>
          </p:cNvGrpSpPr>
          <p:nvPr/>
        </p:nvGrpSpPr>
        <p:grpSpPr bwMode="auto">
          <a:xfrm>
            <a:off x="5418138" y="1876425"/>
            <a:ext cx="3403600" cy="823913"/>
            <a:chOff x="1371" y="2158"/>
            <a:chExt cx="2144" cy="519"/>
          </a:xfrm>
        </p:grpSpPr>
        <p:sp>
          <p:nvSpPr>
            <p:cNvPr id="330771" name="Text Box 19"/>
            <p:cNvSpPr txBox="1">
              <a:spLocks noChangeArrowheads="1"/>
            </p:cNvSpPr>
            <p:nvPr/>
          </p:nvSpPr>
          <p:spPr bwMode="auto">
            <a:xfrm>
              <a:off x="1837" y="2325"/>
              <a:ext cx="771" cy="3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kumimoji="0" lang="en-US" altLang="zh-TW" sz="2400">
                  <a:solidFill>
                    <a:srgbClr val="0000CC"/>
                  </a:solidFill>
                  <a:latin typeface="Times New Roman" panose="02020603050405020304" pitchFamily="18" charset="0"/>
                </a:rPr>
                <a:t>Process</a:t>
              </a:r>
            </a:p>
          </p:txBody>
        </p:sp>
        <p:sp>
          <p:nvSpPr>
            <p:cNvPr id="330772" name="Text Box 20"/>
            <p:cNvSpPr txBox="1">
              <a:spLocks noChangeArrowheads="1"/>
            </p:cNvSpPr>
            <p:nvPr/>
          </p:nvSpPr>
          <p:spPr bwMode="auto">
            <a:xfrm>
              <a:off x="2789" y="2296"/>
              <a:ext cx="726" cy="35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kumimoji="0" lang="en-US" altLang="zh-TW" sz="2400">
                  <a:solidFill>
                    <a:srgbClr val="0000CC"/>
                  </a:solidFill>
                  <a:latin typeface="Times New Roman" panose="02020603050405020304" pitchFamily="18" charset="0"/>
                </a:rPr>
                <a:t>Next</a:t>
              </a:r>
            </a:p>
          </p:txBody>
        </p:sp>
        <p:sp>
          <p:nvSpPr>
            <p:cNvPr id="330773" name="Line 21"/>
            <p:cNvSpPr>
              <a:spLocks noChangeShapeType="1"/>
            </p:cNvSpPr>
            <p:nvPr/>
          </p:nvSpPr>
          <p:spPr bwMode="auto">
            <a:xfrm>
              <a:off x="1621" y="2478"/>
              <a:ext cx="216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0774" name="Line 22"/>
            <p:cNvSpPr>
              <a:spLocks noChangeShapeType="1"/>
            </p:cNvSpPr>
            <p:nvPr/>
          </p:nvSpPr>
          <p:spPr bwMode="auto">
            <a:xfrm>
              <a:off x="2608" y="2478"/>
              <a:ext cx="170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0775" name="Text Box 23"/>
            <p:cNvSpPr txBox="1">
              <a:spLocks noChangeArrowheads="1"/>
            </p:cNvSpPr>
            <p:nvPr/>
          </p:nvSpPr>
          <p:spPr bwMode="auto">
            <a:xfrm>
              <a:off x="1371" y="215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CC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</p:grpSp>
      <p:grpSp>
        <p:nvGrpSpPr>
          <p:cNvPr id="330776" name="Group 24"/>
          <p:cNvGrpSpPr>
            <a:grpSpLocks/>
          </p:cNvGrpSpPr>
          <p:nvPr/>
        </p:nvGrpSpPr>
        <p:grpSpPr bwMode="auto">
          <a:xfrm>
            <a:off x="4664075" y="2600325"/>
            <a:ext cx="422275" cy="396875"/>
            <a:chOff x="896" y="2614"/>
            <a:chExt cx="266" cy="250"/>
          </a:xfrm>
        </p:grpSpPr>
        <p:sp>
          <p:nvSpPr>
            <p:cNvPr id="330777" name="Line 25"/>
            <p:cNvSpPr>
              <a:spLocks noChangeShapeType="1"/>
            </p:cNvSpPr>
            <p:nvPr/>
          </p:nvSpPr>
          <p:spPr bwMode="auto">
            <a:xfrm>
              <a:off x="896" y="2659"/>
              <a:ext cx="0" cy="18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0778" name="Text Box 26"/>
            <p:cNvSpPr txBox="1">
              <a:spLocks noChangeArrowheads="1"/>
            </p:cNvSpPr>
            <p:nvPr/>
          </p:nvSpPr>
          <p:spPr bwMode="auto">
            <a:xfrm>
              <a:off x="930" y="261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CC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330779" name="Rectangle 27"/>
          <p:cNvSpPr>
            <a:spLocks noChangeArrowheads="1"/>
          </p:cNvSpPr>
          <p:nvPr/>
        </p:nvSpPr>
        <p:spPr bwMode="auto">
          <a:xfrm>
            <a:off x="466725" y="3429000"/>
            <a:ext cx="4465638" cy="86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kumimoji="0" lang="en-US" altLang="zh-TW" sz="1600" b="1">
                <a:solidFill>
                  <a:srgbClr val="0000CC"/>
                </a:solidFill>
                <a:latin typeface="Courier New" panose="02070309020205020404" pitchFamily="49" charset="0"/>
              </a:rPr>
              <a:t>for(j=1;j&lt;=9;j++)</a:t>
            </a:r>
          </a:p>
          <a:p>
            <a:pPr eaLnBrk="0" hangingPunct="0"/>
            <a:r>
              <a:rPr kumimoji="0" lang="en-US" altLang="zh-TW" sz="1600" b="1">
                <a:solidFill>
                  <a:srgbClr val="0000CC"/>
                </a:solidFill>
                <a:latin typeface="Courier New" panose="02070309020205020404" pitchFamily="49" charset="0"/>
              </a:rPr>
              <a:t>   printf(“%dX%d=%2d\t”,i,j,i*j);</a:t>
            </a:r>
          </a:p>
          <a:p>
            <a:pPr eaLnBrk="0" hangingPunct="0"/>
            <a:r>
              <a:rPr kumimoji="0" lang="en-US" altLang="zh-TW" sz="1600" b="1">
                <a:solidFill>
                  <a:srgbClr val="0000CC"/>
                </a:solidFill>
                <a:latin typeface="Courier New" panose="02070309020205020404" pitchFamily="49" charset="0"/>
              </a:rPr>
              <a:t>printf(“\n”);</a:t>
            </a:r>
          </a:p>
        </p:txBody>
      </p:sp>
      <p:pic>
        <p:nvPicPr>
          <p:cNvPr id="330780" name="Picture 2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4005263"/>
            <a:ext cx="5813425" cy="250666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88941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3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3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0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0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animBg="1"/>
      <p:bldP spid="330756" grpId="0"/>
      <p:bldP spid="330757" grpId="0" animBg="1"/>
      <p:bldP spid="330758" grpId="0"/>
      <p:bldP spid="330759" grpId="0"/>
      <p:bldP spid="330760" grpId="0" animBg="1"/>
      <p:bldP spid="330761" grpId="0"/>
      <p:bldP spid="330762" grpId="0" animBg="1"/>
      <p:bldP spid="330763" grpId="0"/>
      <p:bldP spid="330764" grpId="0" animBg="1"/>
      <p:bldP spid="3307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2800"/>
              <a:t>Sequence Control</a:t>
            </a:r>
            <a:br>
              <a:rPr lang="en-US" altLang="zh-TW" sz="2800"/>
            </a:br>
            <a:r>
              <a:rPr lang="en-US" altLang="zh-TW" sz="1800">
                <a:solidFill>
                  <a:schemeClr val="bg1"/>
                </a:solidFill>
              </a:rPr>
              <a:t>Do-While-Loop and While-Do-Loop</a:t>
            </a:r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395288" y="2166938"/>
            <a:ext cx="70961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do {</a:t>
            </a:r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3059113" y="2166938"/>
            <a:ext cx="4540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} ;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1042988" y="2166938"/>
            <a:ext cx="354012" cy="420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1403350" y="2166938"/>
            <a:ext cx="14398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} while(</a:t>
            </a:r>
          </a:p>
        </p:txBody>
      </p:sp>
      <p:sp>
        <p:nvSpPr>
          <p:cNvPr id="332807" name="AutoShape 7"/>
          <p:cNvSpPr>
            <a:spLocks noChangeArrowheads="1"/>
          </p:cNvSpPr>
          <p:nvPr/>
        </p:nvSpPr>
        <p:spPr bwMode="auto">
          <a:xfrm>
            <a:off x="2484438" y="2238375"/>
            <a:ext cx="649287" cy="360363"/>
          </a:xfrm>
          <a:prstGeom prst="flowChartDecision">
            <a:avLst/>
          </a:prstGeom>
          <a:solidFill>
            <a:srgbClr val="FFCCFF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332808" name="Group 8"/>
          <p:cNvGrpSpPr>
            <a:grpSpLocks/>
          </p:cNvGrpSpPr>
          <p:nvPr/>
        </p:nvGrpSpPr>
        <p:grpSpPr bwMode="auto">
          <a:xfrm>
            <a:off x="2411413" y="3319463"/>
            <a:ext cx="720725" cy="792162"/>
            <a:chOff x="1519" y="1253"/>
            <a:chExt cx="454" cy="499"/>
          </a:xfrm>
        </p:grpSpPr>
        <p:sp>
          <p:nvSpPr>
            <p:cNvPr id="332809" name="Text Box 9"/>
            <p:cNvSpPr txBox="1">
              <a:spLocks noChangeArrowheads="1"/>
            </p:cNvSpPr>
            <p:nvPr/>
          </p:nvSpPr>
          <p:spPr bwMode="auto">
            <a:xfrm>
              <a:off x="1701" y="148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CC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32810" name="Freeform 10"/>
            <p:cNvSpPr>
              <a:spLocks/>
            </p:cNvSpPr>
            <p:nvPr/>
          </p:nvSpPr>
          <p:spPr bwMode="auto">
            <a:xfrm>
              <a:off x="1519" y="1253"/>
              <a:ext cx="454" cy="499"/>
            </a:xfrm>
            <a:custGeom>
              <a:avLst/>
              <a:gdLst>
                <a:gd name="T0" fmla="*/ 318 w 454"/>
                <a:gd name="T1" fmla="*/ 499 h 499"/>
                <a:gd name="T2" fmla="*/ 454 w 454"/>
                <a:gd name="T3" fmla="*/ 499 h 499"/>
                <a:gd name="T4" fmla="*/ 454 w 454"/>
                <a:gd name="T5" fmla="*/ 0 h 499"/>
                <a:gd name="T6" fmla="*/ 0 w 454"/>
                <a:gd name="T7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4" h="499">
                  <a:moveTo>
                    <a:pt x="318" y="499"/>
                  </a:moveTo>
                  <a:lnTo>
                    <a:pt x="454" y="499"/>
                  </a:lnTo>
                  <a:lnTo>
                    <a:pt x="454" y="0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CC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32811" name="Group 11"/>
          <p:cNvGrpSpPr>
            <a:grpSpLocks/>
          </p:cNvGrpSpPr>
          <p:nvPr/>
        </p:nvGrpSpPr>
        <p:grpSpPr bwMode="auto">
          <a:xfrm>
            <a:off x="611188" y="2743200"/>
            <a:ext cx="2376487" cy="1981200"/>
            <a:chOff x="385" y="890"/>
            <a:chExt cx="1497" cy="1248"/>
          </a:xfrm>
        </p:grpSpPr>
        <p:sp>
          <p:nvSpPr>
            <p:cNvPr id="332812" name="AutoShape 12"/>
            <p:cNvSpPr>
              <a:spLocks noChangeArrowheads="1"/>
            </p:cNvSpPr>
            <p:nvPr/>
          </p:nvSpPr>
          <p:spPr bwMode="auto">
            <a:xfrm>
              <a:off x="385" y="1570"/>
              <a:ext cx="1497" cy="363"/>
            </a:xfrm>
            <a:prstGeom prst="flowChartDecision">
              <a:avLst/>
            </a:prstGeom>
            <a:solidFill>
              <a:srgbClr val="FFCCFF"/>
            </a:soli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sz="2400">
                  <a:solidFill>
                    <a:srgbClr val="0000CC"/>
                  </a:solidFill>
                  <a:latin typeface="Times New Roman" panose="02020603050405020304" pitchFamily="18" charset="0"/>
                </a:rPr>
                <a:t>Condition</a:t>
              </a:r>
            </a:p>
          </p:txBody>
        </p:sp>
        <p:sp>
          <p:nvSpPr>
            <p:cNvPr id="332813" name="Text Box 13"/>
            <p:cNvSpPr txBox="1">
              <a:spLocks noChangeArrowheads="1"/>
            </p:cNvSpPr>
            <p:nvPr/>
          </p:nvSpPr>
          <p:spPr bwMode="auto">
            <a:xfrm>
              <a:off x="748" y="1071"/>
              <a:ext cx="771" cy="3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kumimoji="0" lang="en-US" altLang="zh-TW" sz="2400">
                  <a:solidFill>
                    <a:srgbClr val="0000CC"/>
                  </a:solidFill>
                  <a:latin typeface="Times New Roman" panose="02020603050405020304" pitchFamily="18" charset="0"/>
                </a:rPr>
                <a:t>Process</a:t>
              </a:r>
            </a:p>
          </p:txBody>
        </p:sp>
        <p:sp>
          <p:nvSpPr>
            <p:cNvPr id="332814" name="Line 14"/>
            <p:cNvSpPr>
              <a:spLocks noChangeShapeType="1"/>
            </p:cNvSpPr>
            <p:nvPr/>
          </p:nvSpPr>
          <p:spPr bwMode="auto">
            <a:xfrm>
              <a:off x="1138" y="890"/>
              <a:ext cx="0" cy="18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2815" name="Text Box 15"/>
            <p:cNvSpPr txBox="1">
              <a:spLocks noChangeArrowheads="1"/>
            </p:cNvSpPr>
            <p:nvPr/>
          </p:nvSpPr>
          <p:spPr bwMode="auto">
            <a:xfrm>
              <a:off x="1156" y="188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CC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332816" name="Line 16"/>
            <p:cNvSpPr>
              <a:spLocks noChangeShapeType="1"/>
            </p:cNvSpPr>
            <p:nvPr/>
          </p:nvSpPr>
          <p:spPr bwMode="auto">
            <a:xfrm>
              <a:off x="1138" y="1389"/>
              <a:ext cx="0" cy="18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2817" name="Line 17"/>
            <p:cNvSpPr>
              <a:spLocks noChangeShapeType="1"/>
            </p:cNvSpPr>
            <p:nvPr/>
          </p:nvSpPr>
          <p:spPr bwMode="auto">
            <a:xfrm>
              <a:off x="1138" y="1933"/>
              <a:ext cx="0" cy="18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5148263" y="2166938"/>
            <a:ext cx="1066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while (</a:t>
            </a:r>
          </a:p>
        </p:txBody>
      </p:sp>
      <p:sp>
        <p:nvSpPr>
          <p:cNvPr id="332819" name="Text Box 19"/>
          <p:cNvSpPr txBox="1">
            <a:spLocks noChangeArrowheads="1"/>
          </p:cNvSpPr>
          <p:nvPr/>
        </p:nvSpPr>
        <p:spPr bwMode="auto">
          <a:xfrm>
            <a:off x="8172450" y="2166938"/>
            <a:ext cx="4540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} ;</a:t>
            </a:r>
          </a:p>
        </p:txBody>
      </p:sp>
      <p:sp>
        <p:nvSpPr>
          <p:cNvPr id="332820" name="Text Box 20"/>
          <p:cNvSpPr txBox="1">
            <a:spLocks noChangeArrowheads="1"/>
          </p:cNvSpPr>
          <p:nvPr/>
        </p:nvSpPr>
        <p:spPr bwMode="auto">
          <a:xfrm>
            <a:off x="7740650" y="2166938"/>
            <a:ext cx="354013" cy="420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6950075" y="2166938"/>
            <a:ext cx="9350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2400">
                <a:solidFill>
                  <a:srgbClr val="0000CC"/>
                </a:solidFill>
              </a:rPr>
              <a:t>)    {</a:t>
            </a:r>
          </a:p>
        </p:txBody>
      </p:sp>
      <p:sp>
        <p:nvSpPr>
          <p:cNvPr id="332822" name="AutoShape 22"/>
          <p:cNvSpPr>
            <a:spLocks noChangeArrowheads="1"/>
          </p:cNvSpPr>
          <p:nvPr/>
        </p:nvSpPr>
        <p:spPr bwMode="auto">
          <a:xfrm>
            <a:off x="6227763" y="2238375"/>
            <a:ext cx="649287" cy="360363"/>
          </a:xfrm>
          <a:prstGeom prst="flowChartDecision">
            <a:avLst/>
          </a:prstGeom>
          <a:solidFill>
            <a:srgbClr val="FFCCFF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en-US" altLang="zh-TW" sz="2400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332823" name="Group 23"/>
          <p:cNvGrpSpPr>
            <a:grpSpLocks/>
          </p:cNvGrpSpPr>
          <p:nvPr/>
        </p:nvGrpSpPr>
        <p:grpSpPr bwMode="auto">
          <a:xfrm>
            <a:off x="7453313" y="3679825"/>
            <a:ext cx="1655762" cy="701675"/>
            <a:chOff x="4695" y="1480"/>
            <a:chExt cx="1043" cy="442"/>
          </a:xfrm>
        </p:grpSpPr>
        <p:sp>
          <p:nvSpPr>
            <p:cNvPr id="332824" name="Text Box 24"/>
            <p:cNvSpPr txBox="1">
              <a:spLocks noChangeArrowheads="1"/>
            </p:cNvSpPr>
            <p:nvPr/>
          </p:nvSpPr>
          <p:spPr bwMode="auto">
            <a:xfrm>
              <a:off x="4695" y="148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CC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32825" name="Group 25"/>
            <p:cNvGrpSpPr>
              <a:grpSpLocks/>
            </p:cNvGrpSpPr>
            <p:nvPr/>
          </p:nvGrpSpPr>
          <p:grpSpPr bwMode="auto">
            <a:xfrm>
              <a:off x="4785" y="1570"/>
              <a:ext cx="953" cy="352"/>
              <a:chOff x="4785" y="1570"/>
              <a:chExt cx="953" cy="352"/>
            </a:xfrm>
          </p:grpSpPr>
          <p:sp>
            <p:nvSpPr>
              <p:cNvPr id="332826" name="Text Box 26"/>
              <p:cNvSpPr txBox="1">
                <a:spLocks noChangeArrowheads="1"/>
              </p:cNvSpPr>
              <p:nvPr/>
            </p:nvSpPr>
            <p:spPr bwMode="auto">
              <a:xfrm>
                <a:off x="4967" y="1570"/>
                <a:ext cx="771" cy="3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20000"/>
                  </a:lnSpc>
                </a:pPr>
                <a:r>
                  <a:rPr kumimoji="0" lang="en-US" altLang="zh-TW" sz="240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Process</a:t>
                </a:r>
              </a:p>
            </p:txBody>
          </p:sp>
          <p:sp>
            <p:nvSpPr>
              <p:cNvPr id="332827" name="Line 27"/>
              <p:cNvSpPr>
                <a:spLocks noChangeShapeType="1"/>
              </p:cNvSpPr>
              <p:nvPr/>
            </p:nvSpPr>
            <p:spPr bwMode="auto">
              <a:xfrm rot="16200000" flipH="1">
                <a:off x="4876" y="1661"/>
                <a:ext cx="0" cy="181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332828" name="Group 28"/>
          <p:cNvGrpSpPr>
            <a:grpSpLocks/>
          </p:cNvGrpSpPr>
          <p:nvPr/>
        </p:nvGrpSpPr>
        <p:grpSpPr bwMode="auto">
          <a:xfrm>
            <a:off x="5364163" y="3246438"/>
            <a:ext cx="2376487" cy="1477962"/>
            <a:chOff x="3379" y="1207"/>
            <a:chExt cx="1497" cy="931"/>
          </a:xfrm>
        </p:grpSpPr>
        <p:sp>
          <p:nvSpPr>
            <p:cNvPr id="332829" name="AutoShape 29"/>
            <p:cNvSpPr>
              <a:spLocks noChangeArrowheads="1"/>
            </p:cNvSpPr>
            <p:nvPr/>
          </p:nvSpPr>
          <p:spPr bwMode="auto">
            <a:xfrm>
              <a:off x="3379" y="1570"/>
              <a:ext cx="1497" cy="363"/>
            </a:xfrm>
            <a:prstGeom prst="flowChartDecision">
              <a:avLst/>
            </a:prstGeom>
            <a:solidFill>
              <a:srgbClr val="FFCCFF"/>
            </a:soli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0" lang="en-US" altLang="zh-TW" sz="2400">
                  <a:solidFill>
                    <a:srgbClr val="0000CC"/>
                  </a:solidFill>
                  <a:latin typeface="Times New Roman" panose="02020603050405020304" pitchFamily="18" charset="0"/>
                </a:rPr>
                <a:t>Condition</a:t>
              </a:r>
            </a:p>
          </p:txBody>
        </p:sp>
        <p:sp>
          <p:nvSpPr>
            <p:cNvPr id="332830" name="Line 30"/>
            <p:cNvSpPr>
              <a:spLocks noChangeShapeType="1"/>
            </p:cNvSpPr>
            <p:nvPr/>
          </p:nvSpPr>
          <p:spPr bwMode="auto">
            <a:xfrm>
              <a:off x="4132" y="1207"/>
              <a:ext cx="0" cy="3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2831" name="Text Box 31"/>
            <p:cNvSpPr txBox="1">
              <a:spLocks noChangeArrowheads="1"/>
            </p:cNvSpPr>
            <p:nvPr/>
          </p:nvSpPr>
          <p:spPr bwMode="auto">
            <a:xfrm>
              <a:off x="4150" y="188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en-US" altLang="zh-TW" sz="2000">
                  <a:solidFill>
                    <a:srgbClr val="0000CC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332832" name="Line 32"/>
            <p:cNvSpPr>
              <a:spLocks noChangeShapeType="1"/>
            </p:cNvSpPr>
            <p:nvPr/>
          </p:nvSpPr>
          <p:spPr bwMode="auto">
            <a:xfrm>
              <a:off x="4132" y="1933"/>
              <a:ext cx="0" cy="181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2833" name="Freeform 33"/>
          <p:cNvSpPr>
            <a:spLocks/>
          </p:cNvSpPr>
          <p:nvPr/>
        </p:nvSpPr>
        <p:spPr bwMode="auto">
          <a:xfrm>
            <a:off x="6588125" y="3535363"/>
            <a:ext cx="1944688" cy="287337"/>
          </a:xfrm>
          <a:custGeom>
            <a:avLst/>
            <a:gdLst>
              <a:gd name="T0" fmla="*/ 1225 w 1225"/>
              <a:gd name="T1" fmla="*/ 181 h 181"/>
              <a:gd name="T2" fmla="*/ 1225 w 1225"/>
              <a:gd name="T3" fmla="*/ 0 h 181"/>
              <a:gd name="T4" fmla="*/ 0 w 1225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25" h="181">
                <a:moveTo>
                  <a:pt x="1225" y="181"/>
                </a:moveTo>
                <a:lnTo>
                  <a:pt x="1225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CC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66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3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3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/>
      <p:bldP spid="332804" grpId="0"/>
      <p:bldP spid="332805" grpId="0" animBg="1"/>
      <p:bldP spid="332806" grpId="0"/>
      <p:bldP spid="332807" grpId="0" animBg="1"/>
      <p:bldP spid="332818" grpId="0"/>
      <p:bldP spid="332819" grpId="0"/>
      <p:bldP spid="332820" grpId="0" animBg="1"/>
      <p:bldP spid="332821" grpId="0"/>
      <p:bldP spid="3328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4	Examples</a:t>
            </a:r>
            <a:endParaRPr lang="zh-TW" altLang="en-US" smtClean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 bwMode="auto">
          <a:xfrm>
            <a:off x="0" y="642938"/>
            <a:ext cx="9144000" cy="1982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Introduction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Basics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Notes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Examples</a:t>
            </a: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673930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RTL Code of ALU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68313" y="692150"/>
            <a:ext cx="3887787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RTL code of Adders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Adder(A, B, Ci, Co, S);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[15:0] A, B;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i8nput	Ci;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Co;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[15:0] S;</a:t>
            </a:r>
          </a:p>
          <a:p>
            <a:pPr lvl="1"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assign {Co, S} = A + B + Ci;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68313" y="2781300"/>
            <a:ext cx="3887787" cy="137795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RTL code of Multipliers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Mul(A, B, P);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[15:0] A, B;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[31:0] P;</a:t>
            </a:r>
          </a:p>
          <a:p>
            <a:pPr lvl="1"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assign P = A * B;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572000" y="692150"/>
            <a:ext cx="3887788" cy="222885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RTL code of Adder/subtractor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ALU(ADD, A, B, Ci, Co, S);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[15:0] A, B;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i8nput	Ci;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Co;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[15:0] S;</a:t>
            </a:r>
          </a:p>
          <a:p>
            <a:pPr lvl="1"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assign {Co, S} =</a:t>
            </a:r>
          </a:p>
          <a:p>
            <a:pPr lvl="1"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ADD ? (A + B + Ci)</a:t>
            </a:r>
          </a:p>
          <a:p>
            <a:pPr lvl="1"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    : (A – B – Ci);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572000" y="3068638"/>
            <a:ext cx="3887788" cy="137795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RTL code of 2</a:t>
            </a:r>
            <a:r>
              <a:rPr lang="en-US" altLang="zh-TW" sz="1400" baseline="30000">
                <a:solidFill>
                  <a:srgbClr val="A50021"/>
                </a:solidFill>
                <a:latin typeface="Courier New" panose="02070309020205020404" pitchFamily="49" charset="0"/>
              </a:rPr>
              <a:t>m</a:t>
            </a:r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 Divider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Div(A, m,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[15:0] A;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[3:0]  m;</a:t>
            </a:r>
          </a:p>
          <a:p>
            <a:pPr lvl="1"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assign Q = Q &gt;&gt; m;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68313" y="4437063"/>
            <a:ext cx="3887787" cy="2016125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Multiplier and Accumulator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A(Rst, Clk, X, A);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 	Rst;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[15:0] X;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[31:0] P;</a:t>
            </a:r>
          </a:p>
          <a:p>
            <a:pPr lvl="1"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lvl="1"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if(Rst) A=0;</a:t>
            </a:r>
          </a:p>
          <a:p>
            <a:pPr lvl="1"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 A = A + A[15:0]*X; 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</p:spTree>
    <p:extLst>
      <p:ext uri="{BB962C8B-B14F-4D97-AF65-F5344CB8AC3E}">
        <p14:creationId xmlns:p14="http://schemas.microsoft.com/office/powerpoint/2010/main" val="1294393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Decoders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68313" y="692150"/>
            <a:ext cx="5832475" cy="563245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BCD to 7-Seg Decoder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BCD7Seg(HEX, LED);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[3:0] HEX;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[7:0] LED;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always@(HEX) </a:t>
            </a:r>
            <a:r>
              <a:rPr lang="en-US" altLang="zh-TW" sz="1400" b="1">
                <a:solidFill>
                  <a:srgbClr val="A50021"/>
                </a:solidFill>
                <a:latin typeface="Courier New" panose="02070309020205020404" pitchFamily="49" charset="0"/>
              </a:rPr>
              <a:t>// Sensitivity List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case(HEX)	 </a:t>
            </a:r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//hgfedcba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0:LED=	8'b00111111;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1:LED=	8'b00000110;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2:LED=	8'b01011011;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3:LED=	8'b01001111;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4:LED=	8'b01100110;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5:LED=	8'b01101101;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6:LED=	8'b01111101;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7:LED=	8'b00000111;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8:LED=	8'b01111111;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9:LED=	8'b01101111;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10:LED=	8'b01011111;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11:LED=	8'b01111100;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12:LED=	8'b01011000;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13:LED=	8'b01011110;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14:LED=	8'b01111001;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15:LED=	8'b01110001;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  	default: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   LED=	8'b10000000;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endcase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219700" y="2060575"/>
            <a:ext cx="647700" cy="1008063"/>
            <a:chOff x="4604" y="1117"/>
            <a:chExt cx="408" cy="635"/>
          </a:xfrm>
        </p:grpSpPr>
        <p:sp>
          <p:nvSpPr>
            <p:cNvPr id="18437" name="Rectangle 6"/>
            <p:cNvSpPr>
              <a:spLocks noChangeArrowheads="1"/>
            </p:cNvSpPr>
            <p:nvPr/>
          </p:nvSpPr>
          <p:spPr bwMode="auto">
            <a:xfrm>
              <a:off x="4604" y="1117"/>
              <a:ext cx="408" cy="63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8438" name="Rectangle 7"/>
            <p:cNvSpPr>
              <a:spLocks noChangeArrowheads="1"/>
            </p:cNvSpPr>
            <p:nvPr/>
          </p:nvSpPr>
          <p:spPr bwMode="auto">
            <a:xfrm>
              <a:off x="4694" y="1207"/>
              <a:ext cx="226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8439" name="Rectangle 10"/>
            <p:cNvSpPr>
              <a:spLocks noChangeArrowheads="1"/>
            </p:cNvSpPr>
            <p:nvPr/>
          </p:nvSpPr>
          <p:spPr bwMode="auto">
            <a:xfrm>
              <a:off x="4694" y="1480"/>
              <a:ext cx="226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 flipH="1">
              <a:off x="4604" y="1389"/>
              <a:ext cx="9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1" name="Line 12"/>
            <p:cNvSpPr>
              <a:spLocks noChangeShapeType="1"/>
            </p:cNvSpPr>
            <p:nvPr/>
          </p:nvSpPr>
          <p:spPr bwMode="auto">
            <a:xfrm>
              <a:off x="4604" y="1434"/>
              <a:ext cx="9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2" name="Line 13"/>
            <p:cNvSpPr>
              <a:spLocks noChangeShapeType="1"/>
            </p:cNvSpPr>
            <p:nvPr/>
          </p:nvSpPr>
          <p:spPr bwMode="auto">
            <a:xfrm>
              <a:off x="4604" y="1117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3" name="Line 14"/>
            <p:cNvSpPr>
              <a:spLocks noChangeShapeType="1"/>
            </p:cNvSpPr>
            <p:nvPr/>
          </p:nvSpPr>
          <p:spPr bwMode="auto">
            <a:xfrm>
              <a:off x="4921" y="1661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4" name="Line 15"/>
            <p:cNvSpPr>
              <a:spLocks noChangeShapeType="1"/>
            </p:cNvSpPr>
            <p:nvPr/>
          </p:nvSpPr>
          <p:spPr bwMode="auto">
            <a:xfrm flipH="1">
              <a:off x="4921" y="1117"/>
              <a:ext cx="9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5" name="Line 16"/>
            <p:cNvSpPr>
              <a:spLocks noChangeShapeType="1"/>
            </p:cNvSpPr>
            <p:nvPr/>
          </p:nvSpPr>
          <p:spPr bwMode="auto">
            <a:xfrm flipH="1">
              <a:off x="4604" y="1661"/>
              <a:ext cx="9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6" name="Line 17"/>
            <p:cNvSpPr>
              <a:spLocks noChangeShapeType="1"/>
            </p:cNvSpPr>
            <p:nvPr/>
          </p:nvSpPr>
          <p:spPr bwMode="auto">
            <a:xfrm>
              <a:off x="4922" y="1389"/>
              <a:ext cx="9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7" name="Line 18"/>
            <p:cNvSpPr>
              <a:spLocks noChangeShapeType="1"/>
            </p:cNvSpPr>
            <p:nvPr/>
          </p:nvSpPr>
          <p:spPr bwMode="auto">
            <a:xfrm flipH="1">
              <a:off x="4922" y="1434"/>
              <a:ext cx="9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09123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Finite State Machine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00113" y="836613"/>
            <a:ext cx="7056437" cy="563245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Simple Finite State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Lock(Clk, X, Z)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     Clk, X;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    Z;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reg       Z;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parameter W1011=2’b00, W011=2’b01, W11=2’b10, W1=2’b11;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reg [1:0] Present_State, Next_State;</a:t>
            </a:r>
          </a:p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	// Transitions of Sequential Circuits with </a:t>
            </a:r>
            <a:r>
              <a:rPr lang="en-US" altLang="zh-TW" sz="1400" b="1">
                <a:solidFill>
                  <a:srgbClr val="A50021"/>
                </a:solidFill>
                <a:latin typeface="Courier New" panose="02070309020205020404" pitchFamily="49" charset="0"/>
              </a:rPr>
              <a:t>Event Clk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always@(posedge Clk)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Present_State = Next_State;</a:t>
            </a:r>
          </a:p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	// Combination Circuits with </a:t>
            </a:r>
            <a:r>
              <a:rPr lang="en-US" altLang="zh-TW" sz="1400" b="1">
                <a:solidFill>
                  <a:srgbClr val="A50021"/>
                </a:solidFill>
                <a:latin typeface="Courier New" panose="02070309020205020404" pitchFamily="49" charset="0"/>
              </a:rPr>
              <a:t>Input/Sensitivity List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always@(X or Present_State) begin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Next_State = Present_State;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case(Present_State)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	W1011  : Next_State = X ? W011 : W1011;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	W011   : Next_State = X ? W011 : W11;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	W11    : Next_State = X ? W1   : W1011;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	W1     : Next_State = X ? W011 : W11;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	default: Next_State = W011;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endcase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case(Present_State)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	W1     : Z = X ? 1 : 0;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	default: Z = 0;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	endcase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end // always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</a:t>
            </a:r>
          </a:p>
        </p:txBody>
      </p:sp>
    </p:spTree>
    <p:extLst>
      <p:ext uri="{BB962C8B-B14F-4D97-AF65-F5344CB8AC3E}">
        <p14:creationId xmlns:p14="http://schemas.microsoft.com/office/powerpoint/2010/main" val="4419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1.1	 IC/FPGA Contest</a:t>
            </a:r>
            <a:endParaRPr lang="zh-TW" altLang="en-US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 bwMode="auto">
          <a:xfrm>
            <a:off x="179512" y="1340768"/>
            <a:ext cx="9144000" cy="60984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14350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dirty="0" smtClean="0"/>
              <a:t>Web: </a:t>
            </a:r>
            <a:r>
              <a:rPr lang="en-US" altLang="zh-TW" sz="2000" dirty="0" smtClean="0">
                <a:hlinkClick r:id="rId2"/>
              </a:rPr>
              <a:t>http://campusweb.yuntech.edu.tw/~icdesign/index.html</a:t>
            </a:r>
            <a:endParaRPr lang="en-US" altLang="zh-TW" sz="2000" dirty="0" smtClean="0"/>
          </a:p>
          <a:p>
            <a:pPr marL="514350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dirty="0" smtClean="0"/>
              <a:t>Dates</a:t>
            </a:r>
          </a:p>
          <a:p>
            <a:pPr marL="914400" lvl="1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sz="2000" dirty="0" smtClean="0"/>
              <a:t>Pretest: 8:30am-8:30pm, Wed. 2010/3/24</a:t>
            </a:r>
          </a:p>
          <a:p>
            <a:pPr marL="914400" lvl="1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sz="2000" dirty="0" smtClean="0"/>
              <a:t>Finals: Thu. 8:30am-8:30pm, 2010/4/29</a:t>
            </a:r>
          </a:p>
          <a:p>
            <a:pPr marL="514350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dirty="0" smtClean="0"/>
              <a:t>Tools</a:t>
            </a:r>
          </a:p>
          <a:p>
            <a:pPr marL="914400" lvl="1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sz="2000" dirty="0" smtClean="0"/>
              <a:t>Design/Simulation: Quartus II, </a:t>
            </a:r>
            <a:r>
              <a:rPr lang="en-US" altLang="zh-TW" sz="2000" dirty="0" err="1" smtClean="0"/>
              <a:t>ModelSim</a:t>
            </a:r>
            <a:r>
              <a:rPr lang="en-US" altLang="zh-TW" sz="2000" dirty="0" smtClean="0"/>
              <a:t> 6.3</a:t>
            </a:r>
          </a:p>
          <a:p>
            <a:pPr marL="914400" lvl="1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sz="2000" dirty="0" smtClean="0"/>
              <a:t>Auxiliary: Word, Excel</a:t>
            </a:r>
          </a:p>
          <a:p>
            <a:pPr marL="914400" lvl="1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sz="2000" dirty="0" smtClean="0"/>
              <a:t>Others: paper notes</a:t>
            </a:r>
          </a:p>
          <a:p>
            <a:pPr marL="514350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dirty="0" smtClean="0"/>
              <a:t>Training</a:t>
            </a:r>
          </a:p>
          <a:p>
            <a:pPr marL="914400" lvl="1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sz="2000" dirty="0" smtClean="0"/>
              <a:t>Prior to Pretest: 8:30am-3:30pm, Sat. 3/6, 3/13, 3/20</a:t>
            </a:r>
          </a:p>
          <a:p>
            <a:pPr marL="1314450" lvl="2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sz="1600" dirty="0" err="1" smtClean="0"/>
              <a:t>ModelSim</a:t>
            </a:r>
            <a:r>
              <a:rPr lang="en-US" altLang="zh-TW" sz="1600" dirty="0" smtClean="0"/>
              <a:t>, Basic Design, Excises, Past/Mock Exams</a:t>
            </a:r>
          </a:p>
          <a:p>
            <a:pPr marL="914400" lvl="1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sz="2000" dirty="0" smtClean="0"/>
              <a:t>Post to Pretest: 8:30am-3:30pm, Sat. 4/17, 4/24</a:t>
            </a:r>
          </a:p>
          <a:p>
            <a:pPr marL="1314450" lvl="2" indent="-514350" eaLnBrk="1" hangingPunct="1">
              <a:spcBef>
                <a:spcPts val="300"/>
              </a:spcBef>
              <a:buFontTx/>
              <a:buAutoNum type="arabicPeriod"/>
            </a:pPr>
            <a:r>
              <a:rPr lang="en-US" altLang="zh-TW" sz="1600" dirty="0" smtClean="0"/>
              <a:t>FPGA Programming, Improvement and Report</a:t>
            </a:r>
            <a:endParaRPr lang="en-US" altLang="zh-TW" dirty="0" smtClean="0"/>
          </a:p>
          <a:p>
            <a:pPr marL="514350" indent="-514350" eaLnBrk="1" hangingPunct="1">
              <a:spcBef>
                <a:spcPts val="300"/>
              </a:spcBef>
              <a:buFontTx/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3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Memory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11188" y="620713"/>
            <a:ext cx="7848600" cy="393065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RAM Generated by </a:t>
            </a:r>
            <a:r>
              <a:rPr lang="en-US" altLang="zh-TW" sz="1400">
                <a:solidFill>
                  <a:srgbClr val="0000FF"/>
                </a:solidFill>
                <a:latin typeface="Courier New" panose="02070309020205020404" pitchFamily="49" charset="0"/>
              </a:rPr>
              <a:t>MegaWizard</a:t>
            </a:r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/Quartus II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ram8x32 (address, we, data,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[4:0]  address;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we;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[7:0]  data;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[7:0]  q;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wire [7:0] sub_wire0;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wire [7:0] q = sub_wire0[7:0];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lpm_ram_dq lpm_ram_dq_component(address, data, we, sub_wire0);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Defparam 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lpm_ram_dq_component.lpm_width = 8,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lpm_ram_dq_component.lpm_widthad = 5,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lpm_ram_dq_component.lpm_indata = "UNREGISTERED",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lpm_ram_dq_component.lpm_address_control = "UNREGISTERED",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lpm_ram_dq_component.lpm_outdata = "UNREGISTERED",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lpm_ram_dq_component.lpm_file = "C:/demo/SAP3X5/Program1.mif",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	lpm_ram_dq_component.lpm_hint = "USE_EAB=ON";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11188" y="4652963"/>
            <a:ext cx="7848600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RAM for Advanced Compiler eg. ModelSim or VerilogXL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RAM8x32 (AD, WE, D, Q);</a:t>
            </a:r>
          </a:p>
          <a:p>
            <a:pPr lvl="1" eaLnBrk="1" hangingPunct="1"/>
            <a:r>
              <a:rPr lang="en-US" altLang="zh-TW" sz="1400">
                <a:latin typeface="Courier New" panose="02070309020205020404" pitchFamily="49" charset="0"/>
              </a:rPr>
              <a:t>input	[4:0]  AD;</a:t>
            </a:r>
          </a:p>
          <a:p>
            <a:pPr lvl="1" eaLnBrk="1" hangingPunct="1"/>
            <a:r>
              <a:rPr lang="en-US" altLang="zh-TW" sz="1400">
                <a:latin typeface="Courier New" panose="02070309020205020404" pitchFamily="49" charset="0"/>
              </a:rPr>
              <a:t>Input	WE;</a:t>
            </a:r>
          </a:p>
          <a:p>
            <a:pPr lvl="1" eaLnBrk="1" hangingPunct="1"/>
            <a:r>
              <a:rPr lang="en-US" altLang="zh-TW" sz="1400">
                <a:latin typeface="Courier New" panose="02070309020205020404" pitchFamily="49" charset="0"/>
              </a:rPr>
              <a:t>input	[7:0]  D;</a:t>
            </a:r>
          </a:p>
          <a:p>
            <a:pPr lvl="1" eaLnBrk="1" hangingPunct="1"/>
            <a:r>
              <a:rPr lang="en-US" altLang="zh-TW" sz="1400">
                <a:latin typeface="Courier New" panose="02070309020205020404" pitchFamily="49" charset="0"/>
              </a:rPr>
              <a:t>output	[7:0]  Q;</a:t>
            </a:r>
          </a:p>
          <a:p>
            <a:pPr lvl="1" eaLnBrk="1" hangingPunct="1"/>
            <a:r>
              <a:rPr lang="en-US" altLang="zh-TW" sz="1400" b="1">
                <a:solidFill>
                  <a:srgbClr val="0000FF"/>
                </a:solidFill>
                <a:latin typeface="Courier New" panose="02070309020205020404" pitchFamily="49" charset="0"/>
              </a:rPr>
              <a:t>Reg	[7:0]  RAM[4:0];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</a:t>
            </a:r>
          </a:p>
        </p:txBody>
      </p:sp>
    </p:spTree>
    <p:extLst>
      <p:ext uri="{BB962C8B-B14F-4D97-AF65-F5344CB8AC3E}">
        <p14:creationId xmlns:p14="http://schemas.microsoft.com/office/powerpoint/2010/main" val="1609945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Divided-by-10 Divider</a:t>
            </a:r>
          </a:p>
        </p:txBody>
      </p:sp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325438" y="692150"/>
            <a:ext cx="8494712" cy="7112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>
                <a:solidFill>
                  <a:srgbClr val="0000FF"/>
                </a:solidFill>
              </a:rPr>
              <a:t>Given a </a:t>
            </a:r>
            <a:r>
              <a:rPr lang="en-US" altLang="zh-TW" sz="2000" b="1">
                <a:solidFill>
                  <a:srgbClr val="CC3300"/>
                </a:solidFill>
              </a:rPr>
              <a:t>long</a:t>
            </a:r>
            <a:r>
              <a:rPr lang="en-US" altLang="zh-TW" sz="2000" b="1">
                <a:solidFill>
                  <a:srgbClr val="0000FF"/>
                </a:solidFill>
              </a:rPr>
              <a:t> binary number from a DIP switch, display the decimal number on the 7-segment LEDs.</a:t>
            </a:r>
          </a:p>
        </p:txBody>
      </p:sp>
      <p:grpSp>
        <p:nvGrpSpPr>
          <p:cNvPr id="21508" name="Group 77"/>
          <p:cNvGrpSpPr>
            <a:grpSpLocks/>
          </p:cNvGrpSpPr>
          <p:nvPr/>
        </p:nvGrpSpPr>
        <p:grpSpPr bwMode="auto">
          <a:xfrm>
            <a:off x="2771775" y="1557338"/>
            <a:ext cx="3095625" cy="1800225"/>
            <a:chOff x="1746" y="1298"/>
            <a:chExt cx="1950" cy="1134"/>
          </a:xfrm>
        </p:grpSpPr>
        <p:grpSp>
          <p:nvGrpSpPr>
            <p:cNvPr id="21510" name="Group 76"/>
            <p:cNvGrpSpPr>
              <a:grpSpLocks/>
            </p:cNvGrpSpPr>
            <p:nvPr/>
          </p:nvGrpSpPr>
          <p:grpSpPr bwMode="auto">
            <a:xfrm>
              <a:off x="1746" y="1298"/>
              <a:ext cx="1950" cy="635"/>
              <a:chOff x="1746" y="1298"/>
              <a:chExt cx="1950" cy="635"/>
            </a:xfrm>
          </p:grpSpPr>
          <p:grpSp>
            <p:nvGrpSpPr>
              <p:cNvPr id="21529" name="Group 10"/>
              <p:cNvGrpSpPr>
                <a:grpSpLocks/>
              </p:cNvGrpSpPr>
              <p:nvPr/>
            </p:nvGrpSpPr>
            <p:grpSpPr bwMode="auto">
              <a:xfrm>
                <a:off x="3288" y="1298"/>
                <a:ext cx="408" cy="635"/>
                <a:chOff x="4604" y="1117"/>
                <a:chExt cx="408" cy="635"/>
              </a:xfrm>
            </p:grpSpPr>
            <p:sp>
              <p:nvSpPr>
                <p:cNvPr id="215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604" y="1117"/>
                  <a:ext cx="408" cy="635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67" name="Rectangle 12"/>
                <p:cNvSpPr>
                  <a:spLocks noChangeArrowheads="1"/>
                </p:cNvSpPr>
                <p:nvPr/>
              </p:nvSpPr>
              <p:spPr bwMode="auto">
                <a:xfrm>
                  <a:off x="4694" y="1207"/>
                  <a:ext cx="226" cy="18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68" name="Rectangle 13"/>
                <p:cNvSpPr>
                  <a:spLocks noChangeArrowheads="1"/>
                </p:cNvSpPr>
                <p:nvPr/>
              </p:nvSpPr>
              <p:spPr bwMode="auto">
                <a:xfrm>
                  <a:off x="4694" y="1480"/>
                  <a:ext cx="226" cy="18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69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604" y="1389"/>
                  <a:ext cx="9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70" name="Line 15"/>
                <p:cNvSpPr>
                  <a:spLocks noChangeShapeType="1"/>
                </p:cNvSpPr>
                <p:nvPr/>
              </p:nvSpPr>
              <p:spPr bwMode="auto">
                <a:xfrm>
                  <a:off x="4604" y="1434"/>
                  <a:ext cx="90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71" name="Line 16"/>
                <p:cNvSpPr>
                  <a:spLocks noChangeShapeType="1"/>
                </p:cNvSpPr>
                <p:nvPr/>
              </p:nvSpPr>
              <p:spPr bwMode="auto">
                <a:xfrm>
                  <a:off x="4604" y="1117"/>
                  <a:ext cx="9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72" name="Line 17"/>
                <p:cNvSpPr>
                  <a:spLocks noChangeShapeType="1"/>
                </p:cNvSpPr>
                <p:nvPr/>
              </p:nvSpPr>
              <p:spPr bwMode="auto">
                <a:xfrm>
                  <a:off x="4921" y="1661"/>
                  <a:ext cx="9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73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921" y="1117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74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4604" y="1661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75" name="Line 20"/>
                <p:cNvSpPr>
                  <a:spLocks noChangeShapeType="1"/>
                </p:cNvSpPr>
                <p:nvPr/>
              </p:nvSpPr>
              <p:spPr bwMode="auto">
                <a:xfrm>
                  <a:off x="4922" y="1389"/>
                  <a:ext cx="9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7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922" y="1434"/>
                  <a:ext cx="90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530" name="Group 22"/>
              <p:cNvGrpSpPr>
                <a:grpSpLocks/>
              </p:cNvGrpSpPr>
              <p:nvPr/>
            </p:nvGrpSpPr>
            <p:grpSpPr bwMode="auto">
              <a:xfrm>
                <a:off x="2789" y="1298"/>
                <a:ext cx="408" cy="635"/>
                <a:chOff x="4604" y="1117"/>
                <a:chExt cx="408" cy="635"/>
              </a:xfrm>
            </p:grpSpPr>
            <p:sp>
              <p:nvSpPr>
                <p:cNvPr id="21555" name="Rectangle 23"/>
                <p:cNvSpPr>
                  <a:spLocks noChangeArrowheads="1"/>
                </p:cNvSpPr>
                <p:nvPr/>
              </p:nvSpPr>
              <p:spPr bwMode="auto">
                <a:xfrm>
                  <a:off x="4604" y="1117"/>
                  <a:ext cx="408" cy="635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56" name="Rectangle 24"/>
                <p:cNvSpPr>
                  <a:spLocks noChangeArrowheads="1"/>
                </p:cNvSpPr>
                <p:nvPr/>
              </p:nvSpPr>
              <p:spPr bwMode="auto">
                <a:xfrm>
                  <a:off x="4694" y="1207"/>
                  <a:ext cx="226" cy="18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57" name="Rectangle 25"/>
                <p:cNvSpPr>
                  <a:spLocks noChangeArrowheads="1"/>
                </p:cNvSpPr>
                <p:nvPr/>
              </p:nvSpPr>
              <p:spPr bwMode="auto">
                <a:xfrm>
                  <a:off x="4694" y="1480"/>
                  <a:ext cx="226" cy="18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5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4604" y="1389"/>
                  <a:ext cx="9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59" name="Line 27"/>
                <p:cNvSpPr>
                  <a:spLocks noChangeShapeType="1"/>
                </p:cNvSpPr>
                <p:nvPr/>
              </p:nvSpPr>
              <p:spPr bwMode="auto">
                <a:xfrm>
                  <a:off x="4604" y="1434"/>
                  <a:ext cx="90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60" name="Line 28"/>
                <p:cNvSpPr>
                  <a:spLocks noChangeShapeType="1"/>
                </p:cNvSpPr>
                <p:nvPr/>
              </p:nvSpPr>
              <p:spPr bwMode="auto">
                <a:xfrm>
                  <a:off x="4604" y="1117"/>
                  <a:ext cx="9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61" name="Line 29"/>
                <p:cNvSpPr>
                  <a:spLocks noChangeShapeType="1"/>
                </p:cNvSpPr>
                <p:nvPr/>
              </p:nvSpPr>
              <p:spPr bwMode="auto">
                <a:xfrm>
                  <a:off x="4921" y="1661"/>
                  <a:ext cx="9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62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4921" y="1117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63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4604" y="1661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64" name="Line 32"/>
                <p:cNvSpPr>
                  <a:spLocks noChangeShapeType="1"/>
                </p:cNvSpPr>
                <p:nvPr/>
              </p:nvSpPr>
              <p:spPr bwMode="auto">
                <a:xfrm>
                  <a:off x="4922" y="1389"/>
                  <a:ext cx="9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65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922" y="1434"/>
                  <a:ext cx="90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531" name="Group 34"/>
              <p:cNvGrpSpPr>
                <a:grpSpLocks/>
              </p:cNvGrpSpPr>
              <p:nvPr/>
            </p:nvGrpSpPr>
            <p:grpSpPr bwMode="auto">
              <a:xfrm>
                <a:off x="2245" y="1298"/>
                <a:ext cx="408" cy="635"/>
                <a:chOff x="4604" y="1117"/>
                <a:chExt cx="408" cy="635"/>
              </a:xfrm>
            </p:grpSpPr>
            <p:sp>
              <p:nvSpPr>
                <p:cNvPr id="21544" name="Rectangle 35"/>
                <p:cNvSpPr>
                  <a:spLocks noChangeArrowheads="1"/>
                </p:cNvSpPr>
                <p:nvPr/>
              </p:nvSpPr>
              <p:spPr bwMode="auto">
                <a:xfrm>
                  <a:off x="4604" y="1117"/>
                  <a:ext cx="408" cy="635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45" name="Rectangle 36"/>
                <p:cNvSpPr>
                  <a:spLocks noChangeArrowheads="1"/>
                </p:cNvSpPr>
                <p:nvPr/>
              </p:nvSpPr>
              <p:spPr bwMode="auto">
                <a:xfrm>
                  <a:off x="4694" y="1207"/>
                  <a:ext cx="226" cy="18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46" name="Rectangle 37"/>
                <p:cNvSpPr>
                  <a:spLocks noChangeArrowheads="1"/>
                </p:cNvSpPr>
                <p:nvPr/>
              </p:nvSpPr>
              <p:spPr bwMode="auto">
                <a:xfrm>
                  <a:off x="4694" y="1480"/>
                  <a:ext cx="226" cy="18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47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4604" y="1389"/>
                  <a:ext cx="9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48" name="Line 39"/>
                <p:cNvSpPr>
                  <a:spLocks noChangeShapeType="1"/>
                </p:cNvSpPr>
                <p:nvPr/>
              </p:nvSpPr>
              <p:spPr bwMode="auto">
                <a:xfrm>
                  <a:off x="4604" y="1434"/>
                  <a:ext cx="90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49" name="Line 40"/>
                <p:cNvSpPr>
                  <a:spLocks noChangeShapeType="1"/>
                </p:cNvSpPr>
                <p:nvPr/>
              </p:nvSpPr>
              <p:spPr bwMode="auto">
                <a:xfrm>
                  <a:off x="4604" y="1117"/>
                  <a:ext cx="9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50" name="Line 41"/>
                <p:cNvSpPr>
                  <a:spLocks noChangeShapeType="1"/>
                </p:cNvSpPr>
                <p:nvPr/>
              </p:nvSpPr>
              <p:spPr bwMode="auto">
                <a:xfrm>
                  <a:off x="4921" y="1661"/>
                  <a:ext cx="9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51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4921" y="1117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52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604" y="1661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53" name="Line 44"/>
                <p:cNvSpPr>
                  <a:spLocks noChangeShapeType="1"/>
                </p:cNvSpPr>
                <p:nvPr/>
              </p:nvSpPr>
              <p:spPr bwMode="auto">
                <a:xfrm>
                  <a:off x="4922" y="1389"/>
                  <a:ext cx="9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54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4922" y="1434"/>
                  <a:ext cx="90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532" name="Group 46"/>
              <p:cNvGrpSpPr>
                <a:grpSpLocks/>
              </p:cNvGrpSpPr>
              <p:nvPr/>
            </p:nvGrpSpPr>
            <p:grpSpPr bwMode="auto">
              <a:xfrm>
                <a:off x="1746" y="1298"/>
                <a:ext cx="408" cy="635"/>
                <a:chOff x="4604" y="1117"/>
                <a:chExt cx="408" cy="635"/>
              </a:xfrm>
            </p:grpSpPr>
            <p:sp>
              <p:nvSpPr>
                <p:cNvPr id="21533" name="Rectangle 47"/>
                <p:cNvSpPr>
                  <a:spLocks noChangeArrowheads="1"/>
                </p:cNvSpPr>
                <p:nvPr/>
              </p:nvSpPr>
              <p:spPr bwMode="auto">
                <a:xfrm>
                  <a:off x="4604" y="1117"/>
                  <a:ext cx="408" cy="635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34" name="Rectangle 48"/>
                <p:cNvSpPr>
                  <a:spLocks noChangeArrowheads="1"/>
                </p:cNvSpPr>
                <p:nvPr/>
              </p:nvSpPr>
              <p:spPr bwMode="auto">
                <a:xfrm>
                  <a:off x="4694" y="1207"/>
                  <a:ext cx="226" cy="18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35" name="Rectangle 49"/>
                <p:cNvSpPr>
                  <a:spLocks noChangeArrowheads="1"/>
                </p:cNvSpPr>
                <p:nvPr/>
              </p:nvSpPr>
              <p:spPr bwMode="auto">
                <a:xfrm>
                  <a:off x="4694" y="1480"/>
                  <a:ext cx="226" cy="18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1536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4604" y="1389"/>
                  <a:ext cx="9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37" name="Line 51"/>
                <p:cNvSpPr>
                  <a:spLocks noChangeShapeType="1"/>
                </p:cNvSpPr>
                <p:nvPr/>
              </p:nvSpPr>
              <p:spPr bwMode="auto">
                <a:xfrm>
                  <a:off x="4604" y="1434"/>
                  <a:ext cx="90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38" name="Line 52"/>
                <p:cNvSpPr>
                  <a:spLocks noChangeShapeType="1"/>
                </p:cNvSpPr>
                <p:nvPr/>
              </p:nvSpPr>
              <p:spPr bwMode="auto">
                <a:xfrm>
                  <a:off x="4604" y="1117"/>
                  <a:ext cx="9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39" name="Line 53"/>
                <p:cNvSpPr>
                  <a:spLocks noChangeShapeType="1"/>
                </p:cNvSpPr>
                <p:nvPr/>
              </p:nvSpPr>
              <p:spPr bwMode="auto">
                <a:xfrm>
                  <a:off x="4921" y="1661"/>
                  <a:ext cx="9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40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4921" y="1117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41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4604" y="1661"/>
                  <a:ext cx="91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42" name="Line 56"/>
                <p:cNvSpPr>
                  <a:spLocks noChangeShapeType="1"/>
                </p:cNvSpPr>
                <p:nvPr/>
              </p:nvSpPr>
              <p:spPr bwMode="auto">
                <a:xfrm>
                  <a:off x="4922" y="1389"/>
                  <a:ext cx="90" cy="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1543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4922" y="1434"/>
                  <a:ext cx="90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21511" name="Group 75"/>
            <p:cNvGrpSpPr>
              <a:grpSpLocks/>
            </p:cNvGrpSpPr>
            <p:nvPr/>
          </p:nvGrpSpPr>
          <p:grpSpPr bwMode="auto">
            <a:xfrm>
              <a:off x="2154" y="2069"/>
              <a:ext cx="1134" cy="363"/>
              <a:chOff x="2200" y="2795"/>
              <a:chExt cx="1134" cy="363"/>
            </a:xfrm>
          </p:grpSpPr>
          <p:sp>
            <p:nvSpPr>
              <p:cNvPr id="21512" name="Rectangle 58"/>
              <p:cNvSpPr>
                <a:spLocks noChangeArrowheads="1"/>
              </p:cNvSpPr>
              <p:nvPr/>
            </p:nvSpPr>
            <p:spPr bwMode="auto">
              <a:xfrm>
                <a:off x="2200" y="2795"/>
                <a:ext cx="1134" cy="363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13" name="Rectangle 59"/>
              <p:cNvSpPr>
                <a:spLocks noChangeArrowheads="1"/>
              </p:cNvSpPr>
              <p:nvPr/>
            </p:nvSpPr>
            <p:spPr bwMode="auto">
              <a:xfrm>
                <a:off x="2245" y="2840"/>
                <a:ext cx="91" cy="2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14" name="Rectangle 60"/>
              <p:cNvSpPr>
                <a:spLocks noChangeArrowheads="1"/>
              </p:cNvSpPr>
              <p:nvPr/>
            </p:nvSpPr>
            <p:spPr bwMode="auto">
              <a:xfrm>
                <a:off x="2381" y="2840"/>
                <a:ext cx="91" cy="2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15" name="Rectangle 61"/>
              <p:cNvSpPr>
                <a:spLocks noChangeArrowheads="1"/>
              </p:cNvSpPr>
              <p:nvPr/>
            </p:nvSpPr>
            <p:spPr bwMode="auto">
              <a:xfrm>
                <a:off x="2517" y="2840"/>
                <a:ext cx="91" cy="2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16" name="Rectangle 62"/>
              <p:cNvSpPr>
                <a:spLocks noChangeArrowheads="1"/>
              </p:cNvSpPr>
              <p:nvPr/>
            </p:nvSpPr>
            <p:spPr bwMode="auto">
              <a:xfrm>
                <a:off x="2653" y="2840"/>
                <a:ext cx="91" cy="2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17" name="Rectangle 63"/>
              <p:cNvSpPr>
                <a:spLocks noChangeArrowheads="1"/>
              </p:cNvSpPr>
              <p:nvPr/>
            </p:nvSpPr>
            <p:spPr bwMode="auto">
              <a:xfrm>
                <a:off x="2790" y="2840"/>
                <a:ext cx="91" cy="2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18" name="Rectangle 64"/>
              <p:cNvSpPr>
                <a:spLocks noChangeArrowheads="1"/>
              </p:cNvSpPr>
              <p:nvPr/>
            </p:nvSpPr>
            <p:spPr bwMode="auto">
              <a:xfrm>
                <a:off x="2926" y="2840"/>
                <a:ext cx="91" cy="2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19" name="Rectangle 65"/>
              <p:cNvSpPr>
                <a:spLocks noChangeArrowheads="1"/>
              </p:cNvSpPr>
              <p:nvPr/>
            </p:nvSpPr>
            <p:spPr bwMode="auto">
              <a:xfrm>
                <a:off x="3062" y="2840"/>
                <a:ext cx="91" cy="2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20" name="Rectangle 66"/>
              <p:cNvSpPr>
                <a:spLocks noChangeArrowheads="1"/>
              </p:cNvSpPr>
              <p:nvPr/>
            </p:nvSpPr>
            <p:spPr bwMode="auto">
              <a:xfrm>
                <a:off x="3198" y="2840"/>
                <a:ext cx="91" cy="2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21" name="Rectangle 67"/>
              <p:cNvSpPr>
                <a:spLocks noChangeArrowheads="1"/>
              </p:cNvSpPr>
              <p:nvPr/>
            </p:nvSpPr>
            <p:spPr bwMode="auto">
              <a:xfrm>
                <a:off x="2245" y="2840"/>
                <a:ext cx="91" cy="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22" name="Rectangle 68"/>
              <p:cNvSpPr>
                <a:spLocks noChangeArrowheads="1"/>
              </p:cNvSpPr>
              <p:nvPr/>
            </p:nvSpPr>
            <p:spPr bwMode="auto">
              <a:xfrm>
                <a:off x="2381" y="3022"/>
                <a:ext cx="91" cy="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23" name="Rectangle 69"/>
              <p:cNvSpPr>
                <a:spLocks noChangeArrowheads="1"/>
              </p:cNvSpPr>
              <p:nvPr/>
            </p:nvSpPr>
            <p:spPr bwMode="auto">
              <a:xfrm>
                <a:off x="2517" y="2840"/>
                <a:ext cx="91" cy="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24" name="Rectangle 70"/>
              <p:cNvSpPr>
                <a:spLocks noChangeArrowheads="1"/>
              </p:cNvSpPr>
              <p:nvPr/>
            </p:nvSpPr>
            <p:spPr bwMode="auto">
              <a:xfrm>
                <a:off x="2653" y="2840"/>
                <a:ext cx="91" cy="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25" name="Rectangle 71"/>
              <p:cNvSpPr>
                <a:spLocks noChangeArrowheads="1"/>
              </p:cNvSpPr>
              <p:nvPr/>
            </p:nvSpPr>
            <p:spPr bwMode="auto">
              <a:xfrm>
                <a:off x="2789" y="3022"/>
                <a:ext cx="91" cy="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26" name="Rectangle 72"/>
              <p:cNvSpPr>
                <a:spLocks noChangeArrowheads="1"/>
              </p:cNvSpPr>
              <p:nvPr/>
            </p:nvSpPr>
            <p:spPr bwMode="auto">
              <a:xfrm>
                <a:off x="2925" y="3022"/>
                <a:ext cx="91" cy="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27" name="Rectangle 73"/>
              <p:cNvSpPr>
                <a:spLocks noChangeArrowheads="1"/>
              </p:cNvSpPr>
              <p:nvPr/>
            </p:nvSpPr>
            <p:spPr bwMode="auto">
              <a:xfrm>
                <a:off x="3061" y="3022"/>
                <a:ext cx="91" cy="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1528" name="Rectangle 74"/>
              <p:cNvSpPr>
                <a:spLocks noChangeArrowheads="1"/>
              </p:cNvSpPr>
              <p:nvPr/>
            </p:nvSpPr>
            <p:spPr bwMode="auto">
              <a:xfrm>
                <a:off x="3198" y="2840"/>
                <a:ext cx="91" cy="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</p:grpSp>
      <p:sp>
        <p:nvSpPr>
          <p:cNvPr id="21509" name="Text Box 79"/>
          <p:cNvSpPr txBox="1">
            <a:spLocks noChangeArrowheads="1"/>
          </p:cNvSpPr>
          <p:nvPr/>
        </p:nvSpPr>
        <p:spPr bwMode="auto">
          <a:xfrm>
            <a:off x="325438" y="3716338"/>
            <a:ext cx="8494712" cy="1930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>
                <a:solidFill>
                  <a:srgbClr val="0000FF"/>
                </a:solidFill>
              </a:rPr>
              <a:t>Assumptions:</a:t>
            </a:r>
          </a:p>
          <a:p>
            <a:pPr eaLnBrk="1" hangingPunct="1"/>
            <a:endParaRPr lang="en-US" altLang="zh-TW" sz="2000" b="1">
              <a:solidFill>
                <a:srgbClr val="0000FF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altLang="zh-TW" sz="2000" b="1">
                <a:solidFill>
                  <a:srgbClr val="0000FF"/>
                </a:solidFill>
              </a:rPr>
              <a:t>The DIP switch is changed one by one.</a:t>
            </a:r>
          </a:p>
          <a:p>
            <a:pPr eaLnBrk="1" hangingPunct="1">
              <a:buFontTx/>
              <a:buAutoNum type="arabicPeriod"/>
            </a:pPr>
            <a:r>
              <a:rPr lang="en-US" altLang="zh-TW" sz="2000" b="1">
                <a:solidFill>
                  <a:srgbClr val="0000FF"/>
                </a:solidFill>
              </a:rPr>
              <a:t>Note that the binary number is so long that the transformation cannot be implemented by a decoder.</a:t>
            </a:r>
          </a:p>
          <a:p>
            <a:pPr eaLnBrk="1" hangingPunct="1">
              <a:buFontTx/>
              <a:buAutoNum type="arabicPeriod"/>
            </a:pPr>
            <a:r>
              <a:rPr lang="en-US" altLang="zh-TW" sz="2000" b="1">
                <a:solidFill>
                  <a:srgbClr val="0000FF"/>
                </a:solidFill>
              </a:rPr>
              <a:t>A divided-by-10 divider is suggested.</a:t>
            </a:r>
          </a:p>
        </p:txBody>
      </p:sp>
    </p:spTree>
    <p:extLst>
      <p:ext uri="{BB962C8B-B14F-4D97-AF65-F5344CB8AC3E}">
        <p14:creationId xmlns:p14="http://schemas.microsoft.com/office/powerpoint/2010/main" val="2686912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One-Shot RESET</a:t>
            </a:r>
          </a:p>
        </p:txBody>
      </p:sp>
      <p:grpSp>
        <p:nvGrpSpPr>
          <p:cNvPr id="22531" name="Group 162"/>
          <p:cNvGrpSpPr>
            <a:grpSpLocks/>
          </p:cNvGrpSpPr>
          <p:nvPr/>
        </p:nvGrpSpPr>
        <p:grpSpPr bwMode="auto">
          <a:xfrm>
            <a:off x="323850" y="765175"/>
            <a:ext cx="8640763" cy="5057775"/>
            <a:chOff x="204" y="482"/>
            <a:chExt cx="5443" cy="3186"/>
          </a:xfrm>
        </p:grpSpPr>
        <p:grpSp>
          <p:nvGrpSpPr>
            <p:cNvPr id="22532" name="Group 125"/>
            <p:cNvGrpSpPr>
              <a:grpSpLocks/>
            </p:cNvGrpSpPr>
            <p:nvPr/>
          </p:nvGrpSpPr>
          <p:grpSpPr bwMode="auto">
            <a:xfrm>
              <a:off x="521" y="482"/>
              <a:ext cx="4944" cy="3186"/>
              <a:chOff x="521" y="482"/>
              <a:chExt cx="4944" cy="3186"/>
            </a:xfrm>
          </p:grpSpPr>
          <p:grpSp>
            <p:nvGrpSpPr>
              <p:cNvPr id="22556" name="Group 60"/>
              <p:cNvGrpSpPr>
                <a:grpSpLocks/>
              </p:cNvGrpSpPr>
              <p:nvPr/>
            </p:nvGrpSpPr>
            <p:grpSpPr bwMode="auto">
              <a:xfrm>
                <a:off x="521" y="482"/>
                <a:ext cx="2438" cy="3186"/>
                <a:chOff x="1247" y="663"/>
                <a:chExt cx="2438" cy="3186"/>
              </a:xfrm>
            </p:grpSpPr>
            <p:sp>
              <p:nvSpPr>
                <p:cNvPr id="22573" name="Rectangle 7"/>
                <p:cNvSpPr>
                  <a:spLocks noChangeArrowheads="1"/>
                </p:cNvSpPr>
                <p:nvPr/>
              </p:nvSpPr>
              <p:spPr bwMode="auto">
                <a:xfrm>
                  <a:off x="2018" y="845"/>
                  <a:ext cx="363" cy="36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74" name="AutoShape 8"/>
                <p:cNvSpPr>
                  <a:spLocks noChangeArrowheads="1"/>
                </p:cNvSpPr>
                <p:nvPr/>
              </p:nvSpPr>
              <p:spPr bwMode="auto">
                <a:xfrm rot="5400000">
                  <a:off x="2018" y="981"/>
                  <a:ext cx="91" cy="91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7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985" y="816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D</a:t>
                  </a:r>
                </a:p>
              </p:txBody>
            </p:sp>
            <p:sp>
              <p:nvSpPr>
                <p:cNvPr id="2257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217" y="816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Q</a:t>
                  </a:r>
                </a:p>
              </p:txBody>
            </p:sp>
            <p:sp>
              <p:nvSpPr>
                <p:cNvPr id="22577" name="Oval 12"/>
                <p:cNvSpPr>
                  <a:spLocks noChangeArrowheads="1"/>
                </p:cNvSpPr>
                <p:nvPr/>
              </p:nvSpPr>
              <p:spPr bwMode="auto">
                <a:xfrm>
                  <a:off x="1837" y="663"/>
                  <a:ext cx="91" cy="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78" name="Freeform 13"/>
                <p:cNvSpPr>
                  <a:spLocks/>
                </p:cNvSpPr>
                <p:nvPr/>
              </p:nvSpPr>
              <p:spPr bwMode="auto">
                <a:xfrm>
                  <a:off x="1882" y="753"/>
                  <a:ext cx="136" cy="136"/>
                </a:xfrm>
                <a:custGeom>
                  <a:avLst/>
                  <a:gdLst>
                    <a:gd name="T0" fmla="*/ 136 w 136"/>
                    <a:gd name="T1" fmla="*/ 136 h 136"/>
                    <a:gd name="T2" fmla="*/ 0 w 136"/>
                    <a:gd name="T3" fmla="*/ 136 h 136"/>
                    <a:gd name="T4" fmla="*/ 0 w 136"/>
                    <a:gd name="T5" fmla="*/ 0 h 136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136"/>
                    <a:gd name="T11" fmla="*/ 136 w 136"/>
                    <a:gd name="T12" fmla="*/ 136 h 1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136">
                      <a:moveTo>
                        <a:pt x="136" y="136"/>
                      </a:moveTo>
                      <a:lnTo>
                        <a:pt x="0" y="13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7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041" y="1055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CLR</a:t>
                  </a:r>
                </a:p>
              </p:txBody>
            </p:sp>
            <p:sp>
              <p:nvSpPr>
                <p:cNvPr id="22580" name="Rectangle 16"/>
                <p:cNvSpPr>
                  <a:spLocks noChangeArrowheads="1"/>
                </p:cNvSpPr>
                <p:nvPr/>
              </p:nvSpPr>
              <p:spPr bwMode="auto">
                <a:xfrm>
                  <a:off x="2018" y="1542"/>
                  <a:ext cx="363" cy="36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81" name="AutoShape 17"/>
                <p:cNvSpPr>
                  <a:spLocks noChangeArrowheads="1"/>
                </p:cNvSpPr>
                <p:nvPr/>
              </p:nvSpPr>
              <p:spPr bwMode="auto">
                <a:xfrm rot="5400000">
                  <a:off x="2018" y="1678"/>
                  <a:ext cx="91" cy="91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8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985" y="1513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D</a:t>
                  </a:r>
                </a:p>
              </p:txBody>
            </p:sp>
            <p:sp>
              <p:nvSpPr>
                <p:cNvPr id="225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217" y="1513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Q</a:t>
                  </a:r>
                </a:p>
              </p:txBody>
            </p:sp>
            <p:sp>
              <p:nvSpPr>
                <p:cNvPr id="22584" name="Oval 20"/>
                <p:cNvSpPr>
                  <a:spLocks noChangeArrowheads="1"/>
                </p:cNvSpPr>
                <p:nvPr/>
              </p:nvSpPr>
              <p:spPr bwMode="auto">
                <a:xfrm>
                  <a:off x="1837" y="1360"/>
                  <a:ext cx="91" cy="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85" name="Freeform 21"/>
                <p:cNvSpPr>
                  <a:spLocks/>
                </p:cNvSpPr>
                <p:nvPr/>
              </p:nvSpPr>
              <p:spPr bwMode="auto">
                <a:xfrm>
                  <a:off x="1882" y="1450"/>
                  <a:ext cx="136" cy="136"/>
                </a:xfrm>
                <a:custGeom>
                  <a:avLst/>
                  <a:gdLst>
                    <a:gd name="T0" fmla="*/ 136 w 136"/>
                    <a:gd name="T1" fmla="*/ 136 h 136"/>
                    <a:gd name="T2" fmla="*/ 0 w 136"/>
                    <a:gd name="T3" fmla="*/ 136 h 136"/>
                    <a:gd name="T4" fmla="*/ 0 w 136"/>
                    <a:gd name="T5" fmla="*/ 0 h 136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136"/>
                    <a:gd name="T11" fmla="*/ 136 w 136"/>
                    <a:gd name="T12" fmla="*/ 136 h 1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136">
                      <a:moveTo>
                        <a:pt x="136" y="136"/>
                      </a:moveTo>
                      <a:lnTo>
                        <a:pt x="0" y="13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041" y="1752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CLR</a:t>
                  </a:r>
                </a:p>
              </p:txBody>
            </p:sp>
            <p:sp>
              <p:nvSpPr>
                <p:cNvPr id="22587" name="Oval 23"/>
                <p:cNvSpPr>
                  <a:spLocks noChangeArrowheads="1"/>
                </p:cNvSpPr>
                <p:nvPr/>
              </p:nvSpPr>
              <p:spPr bwMode="auto">
                <a:xfrm>
                  <a:off x="1927" y="1678"/>
                  <a:ext cx="91" cy="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88" name="Line 24"/>
                <p:cNvSpPr>
                  <a:spLocks noChangeShapeType="1"/>
                </p:cNvSpPr>
                <p:nvPr/>
              </p:nvSpPr>
              <p:spPr bwMode="auto">
                <a:xfrm>
                  <a:off x="2381" y="890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589" name="Line 25"/>
                <p:cNvSpPr>
                  <a:spLocks noChangeShapeType="1"/>
                </p:cNvSpPr>
                <p:nvPr/>
              </p:nvSpPr>
              <p:spPr bwMode="auto">
                <a:xfrm>
                  <a:off x="2381" y="1592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22590" name="Group 31"/>
                <p:cNvGrpSpPr>
                  <a:grpSpLocks/>
                </p:cNvGrpSpPr>
                <p:nvPr/>
              </p:nvGrpSpPr>
              <p:grpSpPr bwMode="auto">
                <a:xfrm>
                  <a:off x="2699" y="1979"/>
                  <a:ext cx="986" cy="626"/>
                  <a:chOff x="261" y="2976"/>
                  <a:chExt cx="1179" cy="626"/>
                </a:xfrm>
              </p:grpSpPr>
              <p:sp>
                <p:nvSpPr>
                  <p:cNvPr id="22617" name="Arc 26"/>
                  <p:cNvSpPr>
                    <a:spLocks/>
                  </p:cNvSpPr>
                  <p:nvPr/>
                </p:nvSpPr>
                <p:spPr bwMode="auto">
                  <a:xfrm>
                    <a:off x="930" y="2976"/>
                    <a:ext cx="510" cy="576"/>
                  </a:xfrm>
                  <a:custGeom>
                    <a:avLst/>
                    <a:gdLst>
                      <a:gd name="T0" fmla="*/ 0 w 19139"/>
                      <a:gd name="T1" fmla="*/ 0 h 21600"/>
                      <a:gd name="T2" fmla="*/ 0 w 19139"/>
                      <a:gd name="T3" fmla="*/ 0 h 21600"/>
                      <a:gd name="T4" fmla="*/ 0 w 19139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19139"/>
                      <a:gd name="T10" fmla="*/ 0 h 21600"/>
                      <a:gd name="T11" fmla="*/ 19139 w 19139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139" h="21600" fill="none" extrusionOk="0">
                        <a:moveTo>
                          <a:pt x="-1" y="0"/>
                        </a:moveTo>
                        <a:cubicBezTo>
                          <a:pt x="8038" y="0"/>
                          <a:pt x="15412" y="4464"/>
                          <a:pt x="19138" y="11587"/>
                        </a:cubicBezTo>
                      </a:path>
                      <a:path w="19139" h="21600" stroke="0" extrusionOk="0">
                        <a:moveTo>
                          <a:pt x="-1" y="0"/>
                        </a:moveTo>
                        <a:cubicBezTo>
                          <a:pt x="8038" y="0"/>
                          <a:pt x="15412" y="4464"/>
                          <a:pt x="19138" y="1158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22618" name="Arc 27"/>
                  <p:cNvSpPr>
                    <a:spLocks/>
                  </p:cNvSpPr>
                  <p:nvPr/>
                </p:nvSpPr>
                <p:spPr bwMode="auto">
                  <a:xfrm flipV="1">
                    <a:off x="930" y="3024"/>
                    <a:ext cx="510" cy="576"/>
                  </a:xfrm>
                  <a:custGeom>
                    <a:avLst/>
                    <a:gdLst>
                      <a:gd name="T0" fmla="*/ 0 w 19139"/>
                      <a:gd name="T1" fmla="*/ 0 h 21600"/>
                      <a:gd name="T2" fmla="*/ 0 w 19139"/>
                      <a:gd name="T3" fmla="*/ 0 h 21600"/>
                      <a:gd name="T4" fmla="*/ 0 w 19139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19139"/>
                      <a:gd name="T10" fmla="*/ 0 h 21600"/>
                      <a:gd name="T11" fmla="*/ 19139 w 19139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139" h="21600" fill="none" extrusionOk="0">
                        <a:moveTo>
                          <a:pt x="-1" y="0"/>
                        </a:moveTo>
                        <a:cubicBezTo>
                          <a:pt x="8038" y="0"/>
                          <a:pt x="15412" y="4464"/>
                          <a:pt x="19138" y="11587"/>
                        </a:cubicBezTo>
                      </a:path>
                      <a:path w="19139" h="21600" stroke="0" extrusionOk="0">
                        <a:moveTo>
                          <a:pt x="-1" y="0"/>
                        </a:moveTo>
                        <a:cubicBezTo>
                          <a:pt x="8038" y="0"/>
                          <a:pt x="15412" y="4464"/>
                          <a:pt x="19138" y="1158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22619" name="Arc 28"/>
                  <p:cNvSpPr>
                    <a:spLocks/>
                  </p:cNvSpPr>
                  <p:nvPr/>
                </p:nvSpPr>
                <p:spPr bwMode="auto">
                  <a:xfrm flipV="1">
                    <a:off x="261" y="2980"/>
                    <a:ext cx="576" cy="622"/>
                  </a:xfrm>
                  <a:custGeom>
                    <a:avLst/>
                    <a:gdLst>
                      <a:gd name="T0" fmla="*/ 0 w 21600"/>
                      <a:gd name="T1" fmla="*/ 0 h 23338"/>
                      <a:gd name="T2" fmla="*/ 0 w 21600"/>
                      <a:gd name="T3" fmla="*/ 0 h 23338"/>
                      <a:gd name="T4" fmla="*/ 0 w 21600"/>
                      <a:gd name="T5" fmla="*/ 0 h 23338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3338"/>
                      <a:gd name="T11" fmla="*/ 21600 w 21600"/>
                      <a:gd name="T12" fmla="*/ 23338 h 2333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3338" fill="none" extrusionOk="0">
                        <a:moveTo>
                          <a:pt x="18147" y="0"/>
                        </a:moveTo>
                        <a:cubicBezTo>
                          <a:pt x="20401" y="3491"/>
                          <a:pt x="21600" y="7558"/>
                          <a:pt x="21600" y="11714"/>
                        </a:cubicBezTo>
                        <a:cubicBezTo>
                          <a:pt x="21600" y="15832"/>
                          <a:pt x="20422" y="19866"/>
                          <a:pt x="18205" y="23337"/>
                        </a:cubicBezTo>
                      </a:path>
                      <a:path w="21600" h="23338" stroke="0" extrusionOk="0">
                        <a:moveTo>
                          <a:pt x="18147" y="0"/>
                        </a:moveTo>
                        <a:cubicBezTo>
                          <a:pt x="20401" y="3491"/>
                          <a:pt x="21600" y="7558"/>
                          <a:pt x="21600" y="11714"/>
                        </a:cubicBezTo>
                        <a:cubicBezTo>
                          <a:pt x="21600" y="15832"/>
                          <a:pt x="20422" y="19866"/>
                          <a:pt x="18205" y="23337"/>
                        </a:cubicBezTo>
                        <a:lnTo>
                          <a:pt x="0" y="11714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22620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8" y="2976"/>
                    <a:ext cx="18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22621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9" y="3600"/>
                    <a:ext cx="18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22591" name="Freeform 33"/>
                <p:cNvSpPr>
                  <a:spLocks/>
                </p:cNvSpPr>
                <p:nvPr/>
              </p:nvSpPr>
              <p:spPr bwMode="auto">
                <a:xfrm>
                  <a:off x="1655" y="1026"/>
                  <a:ext cx="363" cy="702"/>
                </a:xfrm>
                <a:custGeom>
                  <a:avLst/>
                  <a:gdLst>
                    <a:gd name="T0" fmla="*/ 363 w 363"/>
                    <a:gd name="T1" fmla="*/ 0 h 680"/>
                    <a:gd name="T2" fmla="*/ 0 w 363"/>
                    <a:gd name="T3" fmla="*/ 0 h 680"/>
                    <a:gd name="T4" fmla="*/ 0 w 363"/>
                    <a:gd name="T5" fmla="*/ 748 h 680"/>
                    <a:gd name="T6" fmla="*/ 272 w 363"/>
                    <a:gd name="T7" fmla="*/ 748 h 6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3"/>
                    <a:gd name="T13" fmla="*/ 0 h 680"/>
                    <a:gd name="T14" fmla="*/ 363 w 363"/>
                    <a:gd name="T15" fmla="*/ 680 h 6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3" h="680">
                      <a:moveTo>
                        <a:pt x="363" y="0"/>
                      </a:moveTo>
                      <a:lnTo>
                        <a:pt x="0" y="0"/>
                      </a:lnTo>
                      <a:lnTo>
                        <a:pt x="0" y="680"/>
                      </a:lnTo>
                      <a:lnTo>
                        <a:pt x="272" y="68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92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247" y="1389"/>
                  <a:ext cx="4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593" name="Rectangle 35"/>
                <p:cNvSpPr>
                  <a:spLocks noChangeArrowheads="1"/>
                </p:cNvSpPr>
                <p:nvPr/>
              </p:nvSpPr>
              <p:spPr bwMode="auto">
                <a:xfrm>
                  <a:off x="2018" y="2750"/>
                  <a:ext cx="363" cy="36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94" name="AutoShape 36"/>
                <p:cNvSpPr>
                  <a:spLocks noChangeArrowheads="1"/>
                </p:cNvSpPr>
                <p:nvPr/>
              </p:nvSpPr>
              <p:spPr bwMode="auto">
                <a:xfrm rot="5400000">
                  <a:off x="2018" y="2886"/>
                  <a:ext cx="91" cy="91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9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985" y="2721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D</a:t>
                  </a:r>
                </a:p>
              </p:txBody>
            </p:sp>
            <p:sp>
              <p:nvSpPr>
                <p:cNvPr id="2259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17" y="2721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Q</a:t>
                  </a:r>
                </a:p>
              </p:txBody>
            </p:sp>
            <p:sp>
              <p:nvSpPr>
                <p:cNvPr id="22597" name="Oval 39"/>
                <p:cNvSpPr>
                  <a:spLocks noChangeArrowheads="1"/>
                </p:cNvSpPr>
                <p:nvPr/>
              </p:nvSpPr>
              <p:spPr bwMode="auto">
                <a:xfrm>
                  <a:off x="1837" y="2568"/>
                  <a:ext cx="91" cy="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98" name="Freeform 40"/>
                <p:cNvSpPr>
                  <a:spLocks/>
                </p:cNvSpPr>
                <p:nvPr/>
              </p:nvSpPr>
              <p:spPr bwMode="auto">
                <a:xfrm>
                  <a:off x="1882" y="2658"/>
                  <a:ext cx="136" cy="136"/>
                </a:xfrm>
                <a:custGeom>
                  <a:avLst/>
                  <a:gdLst>
                    <a:gd name="T0" fmla="*/ 136 w 136"/>
                    <a:gd name="T1" fmla="*/ 136 h 136"/>
                    <a:gd name="T2" fmla="*/ 0 w 136"/>
                    <a:gd name="T3" fmla="*/ 136 h 136"/>
                    <a:gd name="T4" fmla="*/ 0 w 136"/>
                    <a:gd name="T5" fmla="*/ 0 h 136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136"/>
                    <a:gd name="T11" fmla="*/ 136 w 136"/>
                    <a:gd name="T12" fmla="*/ 136 h 1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136">
                      <a:moveTo>
                        <a:pt x="136" y="136"/>
                      </a:moveTo>
                      <a:lnTo>
                        <a:pt x="0" y="13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59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041" y="296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CLR</a:t>
                  </a:r>
                </a:p>
              </p:txBody>
            </p:sp>
            <p:sp>
              <p:nvSpPr>
                <p:cNvPr id="22600" name="Rectangle 42"/>
                <p:cNvSpPr>
                  <a:spLocks noChangeArrowheads="1"/>
                </p:cNvSpPr>
                <p:nvPr/>
              </p:nvSpPr>
              <p:spPr bwMode="auto">
                <a:xfrm>
                  <a:off x="2018" y="3447"/>
                  <a:ext cx="363" cy="36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601" name="AutoShape 43"/>
                <p:cNvSpPr>
                  <a:spLocks noChangeArrowheads="1"/>
                </p:cNvSpPr>
                <p:nvPr/>
              </p:nvSpPr>
              <p:spPr bwMode="auto">
                <a:xfrm rot="5400000">
                  <a:off x="2018" y="3583"/>
                  <a:ext cx="91" cy="91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60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985" y="3418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D</a:t>
                  </a:r>
                </a:p>
              </p:txBody>
            </p:sp>
            <p:sp>
              <p:nvSpPr>
                <p:cNvPr id="2260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217" y="3418"/>
                  <a:ext cx="203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Q</a:t>
                  </a:r>
                </a:p>
              </p:txBody>
            </p:sp>
            <p:sp>
              <p:nvSpPr>
                <p:cNvPr id="22604" name="Oval 46"/>
                <p:cNvSpPr>
                  <a:spLocks noChangeArrowheads="1"/>
                </p:cNvSpPr>
                <p:nvPr/>
              </p:nvSpPr>
              <p:spPr bwMode="auto">
                <a:xfrm>
                  <a:off x="1837" y="3265"/>
                  <a:ext cx="91" cy="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605" name="Freeform 47"/>
                <p:cNvSpPr>
                  <a:spLocks/>
                </p:cNvSpPr>
                <p:nvPr/>
              </p:nvSpPr>
              <p:spPr bwMode="auto">
                <a:xfrm>
                  <a:off x="1882" y="3355"/>
                  <a:ext cx="136" cy="136"/>
                </a:xfrm>
                <a:custGeom>
                  <a:avLst/>
                  <a:gdLst>
                    <a:gd name="T0" fmla="*/ 136 w 136"/>
                    <a:gd name="T1" fmla="*/ 136 h 136"/>
                    <a:gd name="T2" fmla="*/ 0 w 136"/>
                    <a:gd name="T3" fmla="*/ 136 h 136"/>
                    <a:gd name="T4" fmla="*/ 0 w 136"/>
                    <a:gd name="T5" fmla="*/ 0 h 136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136"/>
                    <a:gd name="T11" fmla="*/ 136 w 136"/>
                    <a:gd name="T12" fmla="*/ 136 h 1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136">
                      <a:moveTo>
                        <a:pt x="136" y="136"/>
                      </a:moveTo>
                      <a:lnTo>
                        <a:pt x="0" y="13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60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041" y="3657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400"/>
                    <a:t>CLR</a:t>
                  </a:r>
                </a:p>
              </p:txBody>
            </p:sp>
            <p:sp>
              <p:nvSpPr>
                <p:cNvPr id="22607" name="Oval 49"/>
                <p:cNvSpPr>
                  <a:spLocks noChangeArrowheads="1"/>
                </p:cNvSpPr>
                <p:nvPr/>
              </p:nvSpPr>
              <p:spPr bwMode="auto">
                <a:xfrm>
                  <a:off x="1927" y="3583"/>
                  <a:ext cx="91" cy="9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608" name="Line 50"/>
                <p:cNvSpPr>
                  <a:spLocks noChangeShapeType="1"/>
                </p:cNvSpPr>
                <p:nvPr/>
              </p:nvSpPr>
              <p:spPr bwMode="auto">
                <a:xfrm>
                  <a:off x="2381" y="2795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09" name="Line 51"/>
                <p:cNvSpPr>
                  <a:spLocks noChangeShapeType="1"/>
                </p:cNvSpPr>
                <p:nvPr/>
              </p:nvSpPr>
              <p:spPr bwMode="auto">
                <a:xfrm>
                  <a:off x="2381" y="3497"/>
                  <a:ext cx="18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10" name="Freeform 52"/>
                <p:cNvSpPr>
                  <a:spLocks/>
                </p:cNvSpPr>
                <p:nvPr/>
              </p:nvSpPr>
              <p:spPr bwMode="auto">
                <a:xfrm>
                  <a:off x="1655" y="2931"/>
                  <a:ext cx="363" cy="702"/>
                </a:xfrm>
                <a:custGeom>
                  <a:avLst/>
                  <a:gdLst>
                    <a:gd name="T0" fmla="*/ 363 w 363"/>
                    <a:gd name="T1" fmla="*/ 0 h 680"/>
                    <a:gd name="T2" fmla="*/ 0 w 363"/>
                    <a:gd name="T3" fmla="*/ 0 h 680"/>
                    <a:gd name="T4" fmla="*/ 0 w 363"/>
                    <a:gd name="T5" fmla="*/ 748 h 680"/>
                    <a:gd name="T6" fmla="*/ 272 w 363"/>
                    <a:gd name="T7" fmla="*/ 748 h 6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3"/>
                    <a:gd name="T13" fmla="*/ 0 h 680"/>
                    <a:gd name="T14" fmla="*/ 363 w 363"/>
                    <a:gd name="T15" fmla="*/ 680 h 6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3" h="680">
                      <a:moveTo>
                        <a:pt x="363" y="0"/>
                      </a:moveTo>
                      <a:lnTo>
                        <a:pt x="0" y="0"/>
                      </a:lnTo>
                      <a:lnTo>
                        <a:pt x="0" y="680"/>
                      </a:lnTo>
                      <a:lnTo>
                        <a:pt x="272" y="68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611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1247" y="3294"/>
                  <a:ext cx="4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1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245" y="2115"/>
                  <a:ext cx="0" cy="408"/>
                </a:xfrm>
                <a:prstGeom prst="line">
                  <a:avLst/>
                </a:prstGeom>
                <a:noFill/>
                <a:ln w="762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2613" name="Freeform 55"/>
                <p:cNvSpPr>
                  <a:spLocks/>
                </p:cNvSpPr>
                <p:nvPr/>
              </p:nvSpPr>
              <p:spPr bwMode="auto">
                <a:xfrm>
                  <a:off x="2562" y="890"/>
                  <a:ext cx="590" cy="1179"/>
                </a:xfrm>
                <a:custGeom>
                  <a:avLst/>
                  <a:gdLst>
                    <a:gd name="T0" fmla="*/ 0 w 590"/>
                    <a:gd name="T1" fmla="*/ 0 h 1179"/>
                    <a:gd name="T2" fmla="*/ 273 w 590"/>
                    <a:gd name="T3" fmla="*/ 0 h 1179"/>
                    <a:gd name="T4" fmla="*/ 273 w 590"/>
                    <a:gd name="T5" fmla="*/ 1179 h 1179"/>
                    <a:gd name="T6" fmla="*/ 590 w 590"/>
                    <a:gd name="T7" fmla="*/ 1179 h 117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0"/>
                    <a:gd name="T13" fmla="*/ 0 h 1179"/>
                    <a:gd name="T14" fmla="*/ 590 w 590"/>
                    <a:gd name="T15" fmla="*/ 1179 h 117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0" h="1179">
                      <a:moveTo>
                        <a:pt x="0" y="0"/>
                      </a:moveTo>
                      <a:lnTo>
                        <a:pt x="273" y="0"/>
                      </a:lnTo>
                      <a:lnTo>
                        <a:pt x="273" y="1179"/>
                      </a:lnTo>
                      <a:lnTo>
                        <a:pt x="590" y="1179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614" name="Freeform 56"/>
                <p:cNvSpPr>
                  <a:spLocks/>
                </p:cNvSpPr>
                <p:nvPr/>
              </p:nvSpPr>
              <p:spPr bwMode="auto">
                <a:xfrm>
                  <a:off x="2562" y="1590"/>
                  <a:ext cx="590" cy="615"/>
                </a:xfrm>
                <a:custGeom>
                  <a:avLst/>
                  <a:gdLst>
                    <a:gd name="T0" fmla="*/ 0 w 590"/>
                    <a:gd name="T1" fmla="*/ 0 h 635"/>
                    <a:gd name="T2" fmla="*/ 137 w 590"/>
                    <a:gd name="T3" fmla="*/ 0 h 635"/>
                    <a:gd name="T4" fmla="*/ 137 w 590"/>
                    <a:gd name="T5" fmla="*/ 577 h 635"/>
                    <a:gd name="T6" fmla="*/ 590 w 590"/>
                    <a:gd name="T7" fmla="*/ 577 h 6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0"/>
                    <a:gd name="T13" fmla="*/ 0 h 635"/>
                    <a:gd name="T14" fmla="*/ 590 w 590"/>
                    <a:gd name="T15" fmla="*/ 635 h 6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0" h="635">
                      <a:moveTo>
                        <a:pt x="0" y="0"/>
                      </a:moveTo>
                      <a:lnTo>
                        <a:pt x="137" y="0"/>
                      </a:lnTo>
                      <a:lnTo>
                        <a:pt x="137" y="635"/>
                      </a:lnTo>
                      <a:lnTo>
                        <a:pt x="590" y="635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615" name="Freeform 58"/>
                <p:cNvSpPr>
                  <a:spLocks/>
                </p:cNvSpPr>
                <p:nvPr/>
              </p:nvSpPr>
              <p:spPr bwMode="auto">
                <a:xfrm flipV="1">
                  <a:off x="2562" y="2478"/>
                  <a:ext cx="590" cy="1021"/>
                </a:xfrm>
                <a:custGeom>
                  <a:avLst/>
                  <a:gdLst>
                    <a:gd name="T0" fmla="*/ 0 w 590"/>
                    <a:gd name="T1" fmla="*/ 0 h 1179"/>
                    <a:gd name="T2" fmla="*/ 273 w 590"/>
                    <a:gd name="T3" fmla="*/ 0 h 1179"/>
                    <a:gd name="T4" fmla="*/ 273 w 590"/>
                    <a:gd name="T5" fmla="*/ 766 h 1179"/>
                    <a:gd name="T6" fmla="*/ 590 w 590"/>
                    <a:gd name="T7" fmla="*/ 766 h 117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0"/>
                    <a:gd name="T13" fmla="*/ 0 h 1179"/>
                    <a:gd name="T14" fmla="*/ 590 w 590"/>
                    <a:gd name="T15" fmla="*/ 1179 h 117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0" h="1179">
                      <a:moveTo>
                        <a:pt x="0" y="0"/>
                      </a:moveTo>
                      <a:lnTo>
                        <a:pt x="273" y="0"/>
                      </a:lnTo>
                      <a:lnTo>
                        <a:pt x="273" y="1179"/>
                      </a:lnTo>
                      <a:lnTo>
                        <a:pt x="590" y="1179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2616" name="Freeform 59"/>
                <p:cNvSpPr>
                  <a:spLocks/>
                </p:cNvSpPr>
                <p:nvPr/>
              </p:nvSpPr>
              <p:spPr bwMode="auto">
                <a:xfrm flipV="1">
                  <a:off x="2562" y="2387"/>
                  <a:ext cx="618" cy="408"/>
                </a:xfrm>
                <a:custGeom>
                  <a:avLst/>
                  <a:gdLst>
                    <a:gd name="T0" fmla="*/ 0 w 590"/>
                    <a:gd name="T1" fmla="*/ 0 h 635"/>
                    <a:gd name="T2" fmla="*/ 158 w 590"/>
                    <a:gd name="T3" fmla="*/ 0 h 635"/>
                    <a:gd name="T4" fmla="*/ 158 w 590"/>
                    <a:gd name="T5" fmla="*/ 168 h 635"/>
                    <a:gd name="T6" fmla="*/ 678 w 590"/>
                    <a:gd name="T7" fmla="*/ 168 h 6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0"/>
                    <a:gd name="T13" fmla="*/ 0 h 635"/>
                    <a:gd name="T14" fmla="*/ 590 w 590"/>
                    <a:gd name="T15" fmla="*/ 635 h 6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0" h="635">
                      <a:moveTo>
                        <a:pt x="0" y="0"/>
                      </a:moveTo>
                      <a:lnTo>
                        <a:pt x="137" y="0"/>
                      </a:lnTo>
                      <a:lnTo>
                        <a:pt x="137" y="635"/>
                      </a:lnTo>
                      <a:lnTo>
                        <a:pt x="590" y="635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sp>
            <p:nvSpPr>
              <p:cNvPr id="22557" name="Line 61"/>
              <p:cNvSpPr>
                <a:spLocks noChangeShapeType="1"/>
              </p:cNvSpPr>
              <p:nvPr/>
            </p:nvSpPr>
            <p:spPr bwMode="auto">
              <a:xfrm>
                <a:off x="2971" y="2115"/>
                <a:ext cx="24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58" name="Line 118"/>
              <p:cNvSpPr>
                <a:spLocks noChangeShapeType="1"/>
              </p:cNvSpPr>
              <p:nvPr/>
            </p:nvSpPr>
            <p:spPr bwMode="auto">
              <a:xfrm>
                <a:off x="3844" y="267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59" name="Rectangle 63"/>
              <p:cNvSpPr>
                <a:spLocks noChangeArrowheads="1"/>
              </p:cNvSpPr>
              <p:nvPr/>
            </p:nvSpPr>
            <p:spPr bwMode="auto">
              <a:xfrm>
                <a:off x="3922" y="2613"/>
                <a:ext cx="363" cy="36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60" name="AutoShape 64"/>
              <p:cNvSpPr>
                <a:spLocks noChangeArrowheads="1"/>
              </p:cNvSpPr>
              <p:nvPr/>
            </p:nvSpPr>
            <p:spPr bwMode="auto">
              <a:xfrm>
                <a:off x="4070" y="2883"/>
                <a:ext cx="91" cy="9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61" name="Text Box 65"/>
              <p:cNvSpPr txBox="1">
                <a:spLocks noChangeArrowheads="1"/>
              </p:cNvSpPr>
              <p:nvPr/>
            </p:nvSpPr>
            <p:spPr bwMode="auto">
              <a:xfrm>
                <a:off x="3889" y="2584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400"/>
                  <a:t>Q</a:t>
                </a:r>
              </a:p>
            </p:txBody>
          </p:sp>
          <p:sp>
            <p:nvSpPr>
              <p:cNvPr id="22562" name="Text Box 66"/>
              <p:cNvSpPr txBox="1">
                <a:spLocks noChangeArrowheads="1"/>
              </p:cNvSpPr>
              <p:nvPr/>
            </p:nvSpPr>
            <p:spPr bwMode="auto">
              <a:xfrm>
                <a:off x="4121" y="2584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400"/>
                  <a:t>D</a:t>
                </a:r>
              </a:p>
            </p:txBody>
          </p:sp>
          <p:sp>
            <p:nvSpPr>
              <p:cNvPr id="22563" name="Line 78"/>
              <p:cNvSpPr>
                <a:spLocks noChangeShapeType="1"/>
              </p:cNvSpPr>
              <p:nvPr/>
            </p:nvSpPr>
            <p:spPr bwMode="auto">
              <a:xfrm>
                <a:off x="4285" y="2658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64" name="Rectangle 114"/>
              <p:cNvSpPr>
                <a:spLocks noChangeArrowheads="1"/>
              </p:cNvSpPr>
              <p:nvPr/>
            </p:nvSpPr>
            <p:spPr bwMode="auto">
              <a:xfrm>
                <a:off x="3481" y="2613"/>
                <a:ext cx="363" cy="36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65" name="AutoShape 115"/>
              <p:cNvSpPr>
                <a:spLocks noChangeArrowheads="1"/>
              </p:cNvSpPr>
              <p:nvPr/>
            </p:nvSpPr>
            <p:spPr bwMode="auto">
              <a:xfrm>
                <a:off x="3629" y="2883"/>
                <a:ext cx="91" cy="9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66" name="Text Box 116"/>
              <p:cNvSpPr txBox="1">
                <a:spLocks noChangeArrowheads="1"/>
              </p:cNvSpPr>
              <p:nvPr/>
            </p:nvSpPr>
            <p:spPr bwMode="auto">
              <a:xfrm>
                <a:off x="3448" y="2584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400"/>
                  <a:t>Q</a:t>
                </a:r>
              </a:p>
            </p:txBody>
          </p:sp>
          <p:sp>
            <p:nvSpPr>
              <p:cNvPr id="22567" name="Text Box 117"/>
              <p:cNvSpPr txBox="1">
                <a:spLocks noChangeArrowheads="1"/>
              </p:cNvSpPr>
              <p:nvPr/>
            </p:nvSpPr>
            <p:spPr bwMode="auto">
              <a:xfrm>
                <a:off x="3680" y="2584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400"/>
                  <a:t>D</a:t>
                </a:r>
              </a:p>
            </p:txBody>
          </p:sp>
          <p:sp>
            <p:nvSpPr>
              <p:cNvPr id="22568" name="Line 119"/>
              <p:cNvSpPr>
                <a:spLocks noChangeShapeType="1"/>
              </p:cNvSpPr>
              <p:nvPr/>
            </p:nvSpPr>
            <p:spPr bwMode="auto">
              <a:xfrm>
                <a:off x="3300" y="2675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69" name="Line 121"/>
              <p:cNvSpPr>
                <a:spLocks noChangeShapeType="1"/>
              </p:cNvSpPr>
              <p:nvPr/>
            </p:nvSpPr>
            <p:spPr bwMode="auto">
              <a:xfrm flipV="1">
                <a:off x="4468" y="2115"/>
                <a:ext cx="0" cy="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70" name="Oval 122"/>
              <p:cNvSpPr>
                <a:spLocks noChangeArrowheads="1"/>
              </p:cNvSpPr>
              <p:nvPr/>
            </p:nvSpPr>
            <p:spPr bwMode="auto">
              <a:xfrm>
                <a:off x="906" y="3089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71" name="Oval 123"/>
              <p:cNvSpPr>
                <a:spLocks noChangeArrowheads="1"/>
              </p:cNvSpPr>
              <p:nvPr/>
            </p:nvSpPr>
            <p:spPr bwMode="auto">
              <a:xfrm>
                <a:off x="4444" y="2091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72" name="Oval 124"/>
              <p:cNvSpPr>
                <a:spLocks noChangeArrowheads="1"/>
              </p:cNvSpPr>
              <p:nvPr/>
            </p:nvSpPr>
            <p:spPr bwMode="auto">
              <a:xfrm>
                <a:off x="906" y="1183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22533" name="Freeform 126"/>
            <p:cNvSpPr>
              <a:spLocks/>
            </p:cNvSpPr>
            <p:nvPr/>
          </p:nvSpPr>
          <p:spPr bwMode="auto">
            <a:xfrm>
              <a:off x="4422" y="1525"/>
              <a:ext cx="1225" cy="181"/>
            </a:xfrm>
            <a:custGeom>
              <a:avLst/>
              <a:gdLst>
                <a:gd name="T0" fmla="*/ 0 w 1225"/>
                <a:gd name="T1" fmla="*/ 181 h 181"/>
                <a:gd name="T2" fmla="*/ 227 w 1225"/>
                <a:gd name="T3" fmla="*/ 181 h 181"/>
                <a:gd name="T4" fmla="*/ 227 w 1225"/>
                <a:gd name="T5" fmla="*/ 0 h 181"/>
                <a:gd name="T6" fmla="*/ 907 w 1225"/>
                <a:gd name="T7" fmla="*/ 0 h 181"/>
                <a:gd name="T8" fmla="*/ 907 w 1225"/>
                <a:gd name="T9" fmla="*/ 181 h 181"/>
                <a:gd name="T10" fmla="*/ 1225 w 1225"/>
                <a:gd name="T11" fmla="*/ 181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25"/>
                <a:gd name="T19" fmla="*/ 0 h 181"/>
                <a:gd name="T20" fmla="*/ 1225 w 1225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25" h="181">
                  <a:moveTo>
                    <a:pt x="0" y="181"/>
                  </a:moveTo>
                  <a:lnTo>
                    <a:pt x="227" y="181"/>
                  </a:lnTo>
                  <a:lnTo>
                    <a:pt x="227" y="0"/>
                  </a:lnTo>
                  <a:lnTo>
                    <a:pt x="907" y="0"/>
                  </a:lnTo>
                  <a:lnTo>
                    <a:pt x="907" y="181"/>
                  </a:lnTo>
                  <a:lnTo>
                    <a:pt x="1225" y="18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22534" name="Group 139"/>
            <p:cNvGrpSpPr>
              <a:grpSpLocks/>
            </p:cNvGrpSpPr>
            <p:nvPr/>
          </p:nvGrpSpPr>
          <p:grpSpPr bwMode="auto">
            <a:xfrm>
              <a:off x="204" y="1026"/>
              <a:ext cx="454" cy="136"/>
              <a:chOff x="2684" y="3657"/>
              <a:chExt cx="898" cy="136"/>
            </a:xfrm>
          </p:grpSpPr>
          <p:sp>
            <p:nvSpPr>
              <p:cNvPr id="22546" name="Freeform 128"/>
              <p:cNvSpPr>
                <a:spLocks/>
              </p:cNvSpPr>
              <p:nvPr/>
            </p:nvSpPr>
            <p:spPr bwMode="auto">
              <a:xfrm>
                <a:off x="2744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47" name="Freeform 129"/>
              <p:cNvSpPr>
                <a:spLocks/>
              </p:cNvSpPr>
              <p:nvPr/>
            </p:nvSpPr>
            <p:spPr bwMode="auto">
              <a:xfrm>
                <a:off x="2880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48" name="Freeform 130"/>
              <p:cNvSpPr>
                <a:spLocks/>
              </p:cNvSpPr>
              <p:nvPr/>
            </p:nvSpPr>
            <p:spPr bwMode="auto">
              <a:xfrm>
                <a:off x="2684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49" name="Freeform 131"/>
              <p:cNvSpPr>
                <a:spLocks/>
              </p:cNvSpPr>
              <p:nvPr/>
            </p:nvSpPr>
            <p:spPr bwMode="auto">
              <a:xfrm>
                <a:off x="2820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50" name="Freeform 132"/>
              <p:cNvSpPr>
                <a:spLocks/>
              </p:cNvSpPr>
              <p:nvPr/>
            </p:nvSpPr>
            <p:spPr bwMode="auto">
              <a:xfrm>
                <a:off x="2956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51" name="Freeform 133"/>
              <p:cNvSpPr>
                <a:spLocks/>
              </p:cNvSpPr>
              <p:nvPr/>
            </p:nvSpPr>
            <p:spPr bwMode="auto">
              <a:xfrm>
                <a:off x="2720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52" name="Freeform 134"/>
              <p:cNvSpPr>
                <a:spLocks/>
              </p:cNvSpPr>
              <p:nvPr/>
            </p:nvSpPr>
            <p:spPr bwMode="auto">
              <a:xfrm>
                <a:off x="2856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53" name="Freeform 135"/>
              <p:cNvSpPr>
                <a:spLocks/>
              </p:cNvSpPr>
              <p:nvPr/>
            </p:nvSpPr>
            <p:spPr bwMode="auto">
              <a:xfrm>
                <a:off x="2992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54" name="Freeform 136"/>
              <p:cNvSpPr>
                <a:spLocks/>
              </p:cNvSpPr>
              <p:nvPr/>
            </p:nvSpPr>
            <p:spPr bwMode="auto">
              <a:xfrm>
                <a:off x="2796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55" name="Freeform 137"/>
              <p:cNvSpPr>
                <a:spLocks/>
              </p:cNvSpPr>
              <p:nvPr/>
            </p:nvSpPr>
            <p:spPr bwMode="auto">
              <a:xfrm>
                <a:off x="2932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22535" name="Group 151"/>
            <p:cNvGrpSpPr>
              <a:grpSpLocks/>
            </p:cNvGrpSpPr>
            <p:nvPr/>
          </p:nvGrpSpPr>
          <p:grpSpPr bwMode="auto">
            <a:xfrm flipH="1">
              <a:off x="385" y="2886"/>
              <a:ext cx="454" cy="136"/>
              <a:chOff x="2684" y="3657"/>
              <a:chExt cx="898" cy="136"/>
            </a:xfrm>
          </p:grpSpPr>
          <p:sp>
            <p:nvSpPr>
              <p:cNvPr id="22536" name="Freeform 152"/>
              <p:cNvSpPr>
                <a:spLocks/>
              </p:cNvSpPr>
              <p:nvPr/>
            </p:nvSpPr>
            <p:spPr bwMode="auto">
              <a:xfrm>
                <a:off x="2744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37" name="Freeform 153"/>
              <p:cNvSpPr>
                <a:spLocks/>
              </p:cNvSpPr>
              <p:nvPr/>
            </p:nvSpPr>
            <p:spPr bwMode="auto">
              <a:xfrm>
                <a:off x="2880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38" name="Freeform 154"/>
              <p:cNvSpPr>
                <a:spLocks/>
              </p:cNvSpPr>
              <p:nvPr/>
            </p:nvSpPr>
            <p:spPr bwMode="auto">
              <a:xfrm>
                <a:off x="2684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39" name="Freeform 155"/>
              <p:cNvSpPr>
                <a:spLocks/>
              </p:cNvSpPr>
              <p:nvPr/>
            </p:nvSpPr>
            <p:spPr bwMode="auto">
              <a:xfrm>
                <a:off x="2820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40" name="Freeform 156"/>
              <p:cNvSpPr>
                <a:spLocks/>
              </p:cNvSpPr>
              <p:nvPr/>
            </p:nvSpPr>
            <p:spPr bwMode="auto">
              <a:xfrm>
                <a:off x="2956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41" name="Freeform 157"/>
              <p:cNvSpPr>
                <a:spLocks/>
              </p:cNvSpPr>
              <p:nvPr/>
            </p:nvSpPr>
            <p:spPr bwMode="auto">
              <a:xfrm>
                <a:off x="2720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42" name="Freeform 158"/>
              <p:cNvSpPr>
                <a:spLocks/>
              </p:cNvSpPr>
              <p:nvPr/>
            </p:nvSpPr>
            <p:spPr bwMode="auto">
              <a:xfrm>
                <a:off x="2856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43" name="Freeform 159"/>
              <p:cNvSpPr>
                <a:spLocks/>
              </p:cNvSpPr>
              <p:nvPr/>
            </p:nvSpPr>
            <p:spPr bwMode="auto">
              <a:xfrm>
                <a:off x="2992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44" name="Freeform 160"/>
              <p:cNvSpPr>
                <a:spLocks/>
              </p:cNvSpPr>
              <p:nvPr/>
            </p:nvSpPr>
            <p:spPr bwMode="auto">
              <a:xfrm>
                <a:off x="2796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22545" name="Freeform 161"/>
              <p:cNvSpPr>
                <a:spLocks/>
              </p:cNvSpPr>
              <p:nvPr/>
            </p:nvSpPr>
            <p:spPr bwMode="auto">
              <a:xfrm>
                <a:off x="2932" y="3657"/>
                <a:ext cx="590" cy="136"/>
              </a:xfrm>
              <a:custGeom>
                <a:avLst/>
                <a:gdLst>
                  <a:gd name="T0" fmla="*/ 0 w 590"/>
                  <a:gd name="T1" fmla="*/ 136 h 136"/>
                  <a:gd name="T2" fmla="*/ 181 w 590"/>
                  <a:gd name="T3" fmla="*/ 136 h 136"/>
                  <a:gd name="T4" fmla="*/ 181 w 590"/>
                  <a:gd name="T5" fmla="*/ 0 h 136"/>
                  <a:gd name="T6" fmla="*/ 590 w 590"/>
                  <a:gd name="T7" fmla="*/ 0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0"/>
                  <a:gd name="T13" fmla="*/ 0 h 136"/>
                  <a:gd name="T14" fmla="*/ 590 w 590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0" h="136">
                    <a:moveTo>
                      <a:pt x="0" y="136"/>
                    </a:moveTo>
                    <a:lnTo>
                      <a:pt x="181" y="136"/>
                    </a:lnTo>
                    <a:lnTo>
                      <a:pt x="181" y="0"/>
                    </a:lnTo>
                    <a:lnTo>
                      <a:pt x="59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1066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QRS</a:t>
            </a:r>
            <a:r>
              <a:rPr lang="en-US" altLang="zh-TW" smtClean="0">
                <a:cs typeface="Arial" panose="020B0604020202020204" pitchFamily="34" charset="0"/>
              </a:rPr>
              <a:t>÷T=Q…R</a:t>
            </a:r>
            <a:endParaRPr lang="en-US" altLang="zh-TW" smtClean="0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303713" y="1484313"/>
            <a:ext cx="2303462" cy="288925"/>
            <a:chOff x="2472" y="935"/>
            <a:chExt cx="1451" cy="182"/>
          </a:xfrm>
        </p:grpSpPr>
        <p:sp>
          <p:nvSpPr>
            <p:cNvPr id="23737" name="Rectangle 4"/>
            <p:cNvSpPr>
              <a:spLocks noChangeArrowheads="1"/>
            </p:cNvSpPr>
            <p:nvPr/>
          </p:nvSpPr>
          <p:spPr bwMode="auto">
            <a:xfrm>
              <a:off x="2472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38" name="Rectangle 5"/>
            <p:cNvSpPr>
              <a:spLocks noChangeArrowheads="1"/>
            </p:cNvSpPr>
            <p:nvPr/>
          </p:nvSpPr>
          <p:spPr bwMode="auto">
            <a:xfrm>
              <a:off x="2653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39" name="Rectangle 6"/>
            <p:cNvSpPr>
              <a:spLocks noChangeArrowheads="1"/>
            </p:cNvSpPr>
            <p:nvPr/>
          </p:nvSpPr>
          <p:spPr bwMode="auto">
            <a:xfrm>
              <a:off x="2835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40" name="Rectangle 7"/>
            <p:cNvSpPr>
              <a:spLocks noChangeArrowheads="1"/>
            </p:cNvSpPr>
            <p:nvPr/>
          </p:nvSpPr>
          <p:spPr bwMode="auto">
            <a:xfrm>
              <a:off x="3016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41" name="Rectangle 8"/>
            <p:cNvSpPr>
              <a:spLocks noChangeArrowheads="1"/>
            </p:cNvSpPr>
            <p:nvPr/>
          </p:nvSpPr>
          <p:spPr bwMode="auto">
            <a:xfrm>
              <a:off x="3198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42" name="Rectangle 9"/>
            <p:cNvSpPr>
              <a:spLocks noChangeArrowheads="1"/>
            </p:cNvSpPr>
            <p:nvPr/>
          </p:nvSpPr>
          <p:spPr bwMode="auto">
            <a:xfrm>
              <a:off x="3379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43" name="Rectangle 10"/>
            <p:cNvSpPr>
              <a:spLocks noChangeArrowheads="1"/>
            </p:cNvSpPr>
            <p:nvPr/>
          </p:nvSpPr>
          <p:spPr bwMode="auto">
            <a:xfrm>
              <a:off x="3561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44" name="Rectangle 11"/>
            <p:cNvSpPr>
              <a:spLocks noChangeArrowheads="1"/>
            </p:cNvSpPr>
            <p:nvPr/>
          </p:nvSpPr>
          <p:spPr bwMode="auto">
            <a:xfrm>
              <a:off x="3742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45" name="Rectangle 20"/>
            <p:cNvSpPr>
              <a:spLocks noChangeArrowheads="1"/>
            </p:cNvSpPr>
            <p:nvPr/>
          </p:nvSpPr>
          <p:spPr bwMode="auto">
            <a:xfrm>
              <a:off x="2472" y="935"/>
              <a:ext cx="181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46" name="Rectangle 21"/>
            <p:cNvSpPr>
              <a:spLocks noChangeArrowheads="1"/>
            </p:cNvSpPr>
            <p:nvPr/>
          </p:nvSpPr>
          <p:spPr bwMode="auto">
            <a:xfrm>
              <a:off x="2653" y="935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47" name="Rectangle 22"/>
            <p:cNvSpPr>
              <a:spLocks noChangeArrowheads="1"/>
            </p:cNvSpPr>
            <p:nvPr/>
          </p:nvSpPr>
          <p:spPr bwMode="auto">
            <a:xfrm>
              <a:off x="2835" y="935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48" name="Rectangle 23"/>
            <p:cNvSpPr>
              <a:spLocks noChangeArrowheads="1"/>
            </p:cNvSpPr>
            <p:nvPr/>
          </p:nvSpPr>
          <p:spPr bwMode="auto">
            <a:xfrm>
              <a:off x="3016" y="935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49" name="Rectangle 24"/>
            <p:cNvSpPr>
              <a:spLocks noChangeArrowheads="1"/>
            </p:cNvSpPr>
            <p:nvPr/>
          </p:nvSpPr>
          <p:spPr bwMode="auto">
            <a:xfrm>
              <a:off x="3198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50" name="Rectangle 25"/>
            <p:cNvSpPr>
              <a:spLocks noChangeArrowheads="1"/>
            </p:cNvSpPr>
            <p:nvPr/>
          </p:nvSpPr>
          <p:spPr bwMode="auto">
            <a:xfrm>
              <a:off x="3379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51" name="Rectangle 26"/>
            <p:cNvSpPr>
              <a:spLocks noChangeArrowheads="1"/>
            </p:cNvSpPr>
            <p:nvPr/>
          </p:nvSpPr>
          <p:spPr bwMode="auto">
            <a:xfrm>
              <a:off x="3561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52" name="Rectangle 27"/>
            <p:cNvSpPr>
              <a:spLocks noChangeArrowheads="1"/>
            </p:cNvSpPr>
            <p:nvPr/>
          </p:nvSpPr>
          <p:spPr bwMode="auto">
            <a:xfrm>
              <a:off x="3742" y="935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</p:grpSp>
      <p:sp>
        <p:nvSpPr>
          <p:cNvPr id="315423" name="Rectangle 31"/>
          <p:cNvSpPr>
            <a:spLocks noChangeArrowheads="1"/>
          </p:cNvSpPr>
          <p:nvPr/>
        </p:nvSpPr>
        <p:spPr bwMode="auto">
          <a:xfrm>
            <a:off x="5167313" y="1052513"/>
            <a:ext cx="287337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1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855788" y="1412875"/>
            <a:ext cx="6172200" cy="701675"/>
            <a:chOff x="1487" y="3064"/>
            <a:chExt cx="3888" cy="442"/>
          </a:xfrm>
        </p:grpSpPr>
        <p:sp>
          <p:nvSpPr>
            <p:cNvPr id="23735" name="Arc 36"/>
            <p:cNvSpPr>
              <a:spLocks/>
            </p:cNvSpPr>
            <p:nvPr/>
          </p:nvSpPr>
          <p:spPr bwMode="auto">
            <a:xfrm rot="5400000">
              <a:off x="1554" y="2997"/>
              <a:ext cx="442" cy="576"/>
            </a:xfrm>
            <a:custGeom>
              <a:avLst/>
              <a:gdLst>
                <a:gd name="T0" fmla="*/ 0 w 16561"/>
                <a:gd name="T1" fmla="*/ 0 h 21600"/>
                <a:gd name="T2" fmla="*/ 0 w 16561"/>
                <a:gd name="T3" fmla="*/ 0 h 21600"/>
                <a:gd name="T4" fmla="*/ 0 w 16561"/>
                <a:gd name="T5" fmla="*/ 0 h 21600"/>
                <a:gd name="T6" fmla="*/ 0 60000 65536"/>
                <a:gd name="T7" fmla="*/ 0 60000 65536"/>
                <a:gd name="T8" fmla="*/ 0 60000 65536"/>
                <a:gd name="T9" fmla="*/ 0 w 16561"/>
                <a:gd name="T10" fmla="*/ 0 h 21600"/>
                <a:gd name="T11" fmla="*/ 16561 w 165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61" h="21600" fill="none" extrusionOk="0">
                  <a:moveTo>
                    <a:pt x="-1" y="1721"/>
                  </a:moveTo>
                  <a:cubicBezTo>
                    <a:pt x="2672" y="585"/>
                    <a:pt x="5546" y="-1"/>
                    <a:pt x="8451" y="0"/>
                  </a:cubicBezTo>
                  <a:cubicBezTo>
                    <a:pt x="11230" y="0"/>
                    <a:pt x="13984" y="536"/>
                    <a:pt x="16560" y="1580"/>
                  </a:cubicBezTo>
                </a:path>
                <a:path w="16561" h="21600" stroke="0" extrusionOk="0">
                  <a:moveTo>
                    <a:pt x="-1" y="1721"/>
                  </a:moveTo>
                  <a:cubicBezTo>
                    <a:pt x="2672" y="585"/>
                    <a:pt x="5546" y="-1"/>
                    <a:pt x="8451" y="0"/>
                  </a:cubicBezTo>
                  <a:cubicBezTo>
                    <a:pt x="11230" y="0"/>
                    <a:pt x="13984" y="536"/>
                    <a:pt x="16560" y="1580"/>
                  </a:cubicBezTo>
                  <a:lnTo>
                    <a:pt x="8451" y="21600"/>
                  </a:lnTo>
                  <a:close/>
                </a:path>
              </a:pathLst>
            </a:custGeom>
            <a:noFill/>
            <a:ln w="57150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23736" name="Line 37"/>
            <p:cNvSpPr>
              <a:spLocks noChangeShapeType="1"/>
            </p:cNvSpPr>
            <p:nvPr/>
          </p:nvSpPr>
          <p:spPr bwMode="auto">
            <a:xfrm>
              <a:off x="2018" y="3067"/>
              <a:ext cx="3357" cy="0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1422400" y="1484313"/>
            <a:ext cx="1152525" cy="288925"/>
            <a:chOff x="657" y="935"/>
            <a:chExt cx="726" cy="182"/>
          </a:xfrm>
        </p:grpSpPr>
        <p:sp>
          <p:nvSpPr>
            <p:cNvPr id="23727" name="Rectangle 41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28" name="Rectangle 42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29" name="Rectangle 43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30" name="Rectangle 44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31" name="Rectangle 45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32" name="Rectangle 46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33" name="Rectangle 47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34" name="Rectangle 48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4303713" y="1844675"/>
            <a:ext cx="1152525" cy="288925"/>
            <a:chOff x="657" y="935"/>
            <a:chExt cx="726" cy="182"/>
          </a:xfrm>
        </p:grpSpPr>
        <p:sp>
          <p:nvSpPr>
            <p:cNvPr id="23719" name="Rectangle 55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20" name="Rectangle 56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21" name="Rectangle 57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22" name="Rectangle 58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23" name="Rectangle 59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24" name="Rectangle 60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25" name="Rectangle 61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26" name="Rectangle 62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</p:grpSp>
      <p:sp>
        <p:nvSpPr>
          <p:cNvPr id="315457" name="Line 65"/>
          <p:cNvSpPr>
            <a:spLocks noChangeShapeType="1"/>
          </p:cNvSpPr>
          <p:nvPr/>
        </p:nvSpPr>
        <p:spPr bwMode="auto">
          <a:xfrm>
            <a:off x="4591050" y="2227263"/>
            <a:ext cx="2016125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4591050" y="2708275"/>
            <a:ext cx="1152525" cy="288925"/>
            <a:chOff x="657" y="935"/>
            <a:chExt cx="726" cy="182"/>
          </a:xfrm>
        </p:grpSpPr>
        <p:sp>
          <p:nvSpPr>
            <p:cNvPr id="23711" name="Rectangle 96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12" name="Rectangle 97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13" name="Rectangle 98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14" name="Rectangle 99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15" name="Rectangle 100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16" name="Rectangle 101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17" name="Rectangle 102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18" name="Rectangle 103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</p:grpSp>
      <p:sp>
        <p:nvSpPr>
          <p:cNvPr id="315498" name="Rectangle 106"/>
          <p:cNvSpPr>
            <a:spLocks noChangeArrowheads="1"/>
          </p:cNvSpPr>
          <p:nvPr/>
        </p:nvSpPr>
        <p:spPr bwMode="auto">
          <a:xfrm>
            <a:off x="5167313" y="1052513"/>
            <a:ext cx="287337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315499" name="Rectangle 107"/>
          <p:cNvSpPr>
            <a:spLocks noChangeArrowheads="1"/>
          </p:cNvSpPr>
          <p:nvPr/>
        </p:nvSpPr>
        <p:spPr bwMode="auto">
          <a:xfrm>
            <a:off x="5456238" y="1052513"/>
            <a:ext cx="287337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0</a:t>
            </a:r>
          </a:p>
        </p:txBody>
      </p:sp>
      <p:sp>
        <p:nvSpPr>
          <p:cNvPr id="315500" name="Rectangle 108"/>
          <p:cNvSpPr>
            <a:spLocks noChangeArrowheads="1"/>
          </p:cNvSpPr>
          <p:nvPr/>
        </p:nvSpPr>
        <p:spPr bwMode="auto">
          <a:xfrm>
            <a:off x="5456238" y="1052513"/>
            <a:ext cx="287337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0</a:t>
            </a:r>
          </a:p>
        </p:txBody>
      </p:sp>
      <p:grpSp>
        <p:nvGrpSpPr>
          <p:cNvPr id="7" name="Group 132"/>
          <p:cNvGrpSpPr>
            <a:grpSpLocks/>
          </p:cNvGrpSpPr>
          <p:nvPr/>
        </p:nvGrpSpPr>
        <p:grpSpPr bwMode="auto">
          <a:xfrm>
            <a:off x="4014788" y="2347913"/>
            <a:ext cx="2881312" cy="288925"/>
            <a:chOff x="2290" y="1479"/>
            <a:chExt cx="1815" cy="182"/>
          </a:xfrm>
        </p:grpSpPr>
        <p:sp>
          <p:nvSpPr>
            <p:cNvPr id="23694" name="Rectangle 67"/>
            <p:cNvSpPr>
              <a:spLocks noChangeArrowheads="1"/>
            </p:cNvSpPr>
            <p:nvPr/>
          </p:nvSpPr>
          <p:spPr bwMode="auto">
            <a:xfrm>
              <a:off x="2654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95" name="Rectangle 68"/>
            <p:cNvSpPr>
              <a:spLocks noChangeArrowheads="1"/>
            </p:cNvSpPr>
            <p:nvPr/>
          </p:nvSpPr>
          <p:spPr bwMode="auto">
            <a:xfrm>
              <a:off x="2835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96" name="Rectangle 69"/>
            <p:cNvSpPr>
              <a:spLocks noChangeArrowheads="1"/>
            </p:cNvSpPr>
            <p:nvPr/>
          </p:nvSpPr>
          <p:spPr bwMode="auto">
            <a:xfrm>
              <a:off x="3017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97" name="Rectangle 70"/>
            <p:cNvSpPr>
              <a:spLocks noChangeArrowheads="1"/>
            </p:cNvSpPr>
            <p:nvPr/>
          </p:nvSpPr>
          <p:spPr bwMode="auto">
            <a:xfrm>
              <a:off x="3198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98" name="Rectangle 71"/>
            <p:cNvSpPr>
              <a:spLocks noChangeArrowheads="1"/>
            </p:cNvSpPr>
            <p:nvPr/>
          </p:nvSpPr>
          <p:spPr bwMode="auto">
            <a:xfrm>
              <a:off x="3380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99" name="Rectangle 72"/>
            <p:cNvSpPr>
              <a:spLocks noChangeArrowheads="1"/>
            </p:cNvSpPr>
            <p:nvPr/>
          </p:nvSpPr>
          <p:spPr bwMode="auto">
            <a:xfrm>
              <a:off x="3561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00" name="Rectangle 73"/>
            <p:cNvSpPr>
              <a:spLocks noChangeArrowheads="1"/>
            </p:cNvSpPr>
            <p:nvPr/>
          </p:nvSpPr>
          <p:spPr bwMode="auto">
            <a:xfrm>
              <a:off x="3743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01" name="Rectangle 74"/>
            <p:cNvSpPr>
              <a:spLocks noChangeArrowheads="1"/>
            </p:cNvSpPr>
            <p:nvPr/>
          </p:nvSpPr>
          <p:spPr bwMode="auto">
            <a:xfrm>
              <a:off x="3924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02" name="Rectangle 75"/>
            <p:cNvSpPr>
              <a:spLocks noChangeArrowheads="1"/>
            </p:cNvSpPr>
            <p:nvPr/>
          </p:nvSpPr>
          <p:spPr bwMode="auto">
            <a:xfrm>
              <a:off x="2654" y="1479"/>
              <a:ext cx="181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03" name="Rectangle 76"/>
            <p:cNvSpPr>
              <a:spLocks noChangeArrowheads="1"/>
            </p:cNvSpPr>
            <p:nvPr/>
          </p:nvSpPr>
          <p:spPr bwMode="auto">
            <a:xfrm>
              <a:off x="2835" y="1479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04" name="Rectangle 77"/>
            <p:cNvSpPr>
              <a:spLocks noChangeArrowheads="1"/>
            </p:cNvSpPr>
            <p:nvPr/>
          </p:nvSpPr>
          <p:spPr bwMode="auto">
            <a:xfrm>
              <a:off x="3017" y="1479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05" name="Rectangle 78"/>
            <p:cNvSpPr>
              <a:spLocks noChangeArrowheads="1"/>
            </p:cNvSpPr>
            <p:nvPr/>
          </p:nvSpPr>
          <p:spPr bwMode="auto">
            <a:xfrm>
              <a:off x="3198" y="1479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706" name="Rectangle 79"/>
            <p:cNvSpPr>
              <a:spLocks noChangeArrowheads="1"/>
            </p:cNvSpPr>
            <p:nvPr/>
          </p:nvSpPr>
          <p:spPr bwMode="auto">
            <a:xfrm>
              <a:off x="3380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07" name="Rectangle 80"/>
            <p:cNvSpPr>
              <a:spLocks noChangeArrowheads="1"/>
            </p:cNvSpPr>
            <p:nvPr/>
          </p:nvSpPr>
          <p:spPr bwMode="auto">
            <a:xfrm>
              <a:off x="3561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08" name="Rectangle 81"/>
            <p:cNvSpPr>
              <a:spLocks noChangeArrowheads="1"/>
            </p:cNvSpPr>
            <p:nvPr/>
          </p:nvSpPr>
          <p:spPr bwMode="auto">
            <a:xfrm>
              <a:off x="3743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709" name="Rectangle 82"/>
            <p:cNvSpPr>
              <a:spLocks noChangeArrowheads="1"/>
            </p:cNvSpPr>
            <p:nvPr/>
          </p:nvSpPr>
          <p:spPr bwMode="auto">
            <a:xfrm>
              <a:off x="3924" y="1479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710" name="Rectangle 109"/>
            <p:cNvSpPr>
              <a:spLocks noChangeArrowheads="1"/>
            </p:cNvSpPr>
            <p:nvPr/>
          </p:nvSpPr>
          <p:spPr bwMode="auto">
            <a:xfrm>
              <a:off x="2290" y="1479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</p:grpSp>
      <p:sp>
        <p:nvSpPr>
          <p:cNvPr id="315504" name="Line 112"/>
          <p:cNvSpPr>
            <a:spLocks noChangeShapeType="1"/>
          </p:cNvSpPr>
          <p:nvPr/>
        </p:nvSpPr>
        <p:spPr bwMode="auto">
          <a:xfrm>
            <a:off x="4879975" y="3068638"/>
            <a:ext cx="2016125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8" name="Group 133"/>
          <p:cNvGrpSpPr>
            <a:grpSpLocks/>
          </p:cNvGrpSpPr>
          <p:nvPr/>
        </p:nvGrpSpPr>
        <p:grpSpPr bwMode="auto">
          <a:xfrm>
            <a:off x="4016375" y="3141663"/>
            <a:ext cx="3167063" cy="288925"/>
            <a:chOff x="2064" y="2024"/>
            <a:chExt cx="1995" cy="182"/>
          </a:xfrm>
        </p:grpSpPr>
        <p:sp>
          <p:nvSpPr>
            <p:cNvPr id="23676" name="Rectangle 114"/>
            <p:cNvSpPr>
              <a:spLocks noChangeArrowheads="1"/>
            </p:cNvSpPr>
            <p:nvPr/>
          </p:nvSpPr>
          <p:spPr bwMode="auto">
            <a:xfrm>
              <a:off x="2608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77" name="Rectangle 115"/>
            <p:cNvSpPr>
              <a:spLocks noChangeArrowheads="1"/>
            </p:cNvSpPr>
            <p:nvPr/>
          </p:nvSpPr>
          <p:spPr bwMode="auto">
            <a:xfrm>
              <a:off x="2789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78" name="Rectangle 116"/>
            <p:cNvSpPr>
              <a:spLocks noChangeArrowheads="1"/>
            </p:cNvSpPr>
            <p:nvPr/>
          </p:nvSpPr>
          <p:spPr bwMode="auto">
            <a:xfrm>
              <a:off x="2971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79" name="Rectangle 117"/>
            <p:cNvSpPr>
              <a:spLocks noChangeArrowheads="1"/>
            </p:cNvSpPr>
            <p:nvPr/>
          </p:nvSpPr>
          <p:spPr bwMode="auto">
            <a:xfrm>
              <a:off x="3152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80" name="Rectangle 118"/>
            <p:cNvSpPr>
              <a:spLocks noChangeArrowheads="1"/>
            </p:cNvSpPr>
            <p:nvPr/>
          </p:nvSpPr>
          <p:spPr bwMode="auto">
            <a:xfrm>
              <a:off x="3334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81" name="Rectangle 119"/>
            <p:cNvSpPr>
              <a:spLocks noChangeArrowheads="1"/>
            </p:cNvSpPr>
            <p:nvPr/>
          </p:nvSpPr>
          <p:spPr bwMode="auto">
            <a:xfrm>
              <a:off x="3515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82" name="Rectangle 120"/>
            <p:cNvSpPr>
              <a:spLocks noChangeArrowheads="1"/>
            </p:cNvSpPr>
            <p:nvPr/>
          </p:nvSpPr>
          <p:spPr bwMode="auto">
            <a:xfrm>
              <a:off x="3697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83" name="Rectangle 121"/>
            <p:cNvSpPr>
              <a:spLocks noChangeArrowheads="1"/>
            </p:cNvSpPr>
            <p:nvPr/>
          </p:nvSpPr>
          <p:spPr bwMode="auto">
            <a:xfrm>
              <a:off x="3878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84" name="Rectangle 122"/>
            <p:cNvSpPr>
              <a:spLocks noChangeArrowheads="1"/>
            </p:cNvSpPr>
            <p:nvPr/>
          </p:nvSpPr>
          <p:spPr bwMode="auto">
            <a:xfrm>
              <a:off x="2608" y="2024"/>
              <a:ext cx="181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85" name="Rectangle 123"/>
            <p:cNvSpPr>
              <a:spLocks noChangeArrowheads="1"/>
            </p:cNvSpPr>
            <p:nvPr/>
          </p:nvSpPr>
          <p:spPr bwMode="auto">
            <a:xfrm>
              <a:off x="2789" y="2024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86" name="Rectangle 124"/>
            <p:cNvSpPr>
              <a:spLocks noChangeArrowheads="1"/>
            </p:cNvSpPr>
            <p:nvPr/>
          </p:nvSpPr>
          <p:spPr bwMode="auto">
            <a:xfrm>
              <a:off x="2971" y="2024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87" name="Rectangle 125"/>
            <p:cNvSpPr>
              <a:spLocks noChangeArrowheads="1"/>
            </p:cNvSpPr>
            <p:nvPr/>
          </p:nvSpPr>
          <p:spPr bwMode="auto">
            <a:xfrm>
              <a:off x="3152" y="2024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88" name="Rectangle 126"/>
            <p:cNvSpPr>
              <a:spLocks noChangeArrowheads="1"/>
            </p:cNvSpPr>
            <p:nvPr/>
          </p:nvSpPr>
          <p:spPr bwMode="auto">
            <a:xfrm>
              <a:off x="3334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89" name="Rectangle 127"/>
            <p:cNvSpPr>
              <a:spLocks noChangeArrowheads="1"/>
            </p:cNvSpPr>
            <p:nvPr/>
          </p:nvSpPr>
          <p:spPr bwMode="auto">
            <a:xfrm>
              <a:off x="3515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90" name="Rectangle 128"/>
            <p:cNvSpPr>
              <a:spLocks noChangeArrowheads="1"/>
            </p:cNvSpPr>
            <p:nvPr/>
          </p:nvSpPr>
          <p:spPr bwMode="auto">
            <a:xfrm>
              <a:off x="3697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91" name="Rectangle 129"/>
            <p:cNvSpPr>
              <a:spLocks noChangeArrowheads="1"/>
            </p:cNvSpPr>
            <p:nvPr/>
          </p:nvSpPr>
          <p:spPr bwMode="auto">
            <a:xfrm>
              <a:off x="3878" y="2024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92" name="Rectangle 130"/>
            <p:cNvSpPr>
              <a:spLocks noChangeArrowheads="1"/>
            </p:cNvSpPr>
            <p:nvPr/>
          </p:nvSpPr>
          <p:spPr bwMode="auto">
            <a:xfrm>
              <a:off x="2245" y="2024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0</a:t>
              </a:r>
            </a:p>
          </p:txBody>
        </p:sp>
        <p:sp>
          <p:nvSpPr>
            <p:cNvPr id="23693" name="Rectangle 131"/>
            <p:cNvSpPr>
              <a:spLocks noChangeArrowheads="1"/>
            </p:cNvSpPr>
            <p:nvPr/>
          </p:nvSpPr>
          <p:spPr bwMode="auto">
            <a:xfrm>
              <a:off x="2064" y="2024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</p:grpSp>
      <p:grpSp>
        <p:nvGrpSpPr>
          <p:cNvPr id="9" name="Group 134"/>
          <p:cNvGrpSpPr>
            <a:grpSpLocks/>
          </p:cNvGrpSpPr>
          <p:nvPr/>
        </p:nvGrpSpPr>
        <p:grpSpPr bwMode="auto">
          <a:xfrm>
            <a:off x="4879975" y="3500438"/>
            <a:ext cx="1152525" cy="288925"/>
            <a:chOff x="657" y="935"/>
            <a:chExt cx="726" cy="182"/>
          </a:xfrm>
        </p:grpSpPr>
        <p:sp>
          <p:nvSpPr>
            <p:cNvPr id="23668" name="Rectangle 135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69" name="Rectangle 136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70" name="Rectangle 137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71" name="Rectangle 138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72" name="Rectangle 139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73" name="Rectangle 140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74" name="Rectangle 141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75" name="Rectangle 142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</p:grpSp>
      <p:sp>
        <p:nvSpPr>
          <p:cNvPr id="315535" name="Rectangle 143"/>
          <p:cNvSpPr>
            <a:spLocks noChangeArrowheads="1"/>
          </p:cNvSpPr>
          <p:nvPr/>
        </p:nvSpPr>
        <p:spPr bwMode="auto">
          <a:xfrm>
            <a:off x="5743575" y="1052513"/>
            <a:ext cx="287338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315536" name="Rectangle 144"/>
          <p:cNvSpPr>
            <a:spLocks noChangeArrowheads="1"/>
          </p:cNvSpPr>
          <p:nvPr/>
        </p:nvSpPr>
        <p:spPr bwMode="auto">
          <a:xfrm>
            <a:off x="5743575" y="1052513"/>
            <a:ext cx="287338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315537" name="Line 145"/>
          <p:cNvSpPr>
            <a:spLocks noChangeShapeType="1"/>
          </p:cNvSpPr>
          <p:nvPr/>
        </p:nvSpPr>
        <p:spPr bwMode="auto">
          <a:xfrm>
            <a:off x="5167313" y="3860800"/>
            <a:ext cx="2016125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0" name="Group 167"/>
          <p:cNvGrpSpPr>
            <a:grpSpLocks/>
          </p:cNvGrpSpPr>
          <p:nvPr/>
        </p:nvGrpSpPr>
        <p:grpSpPr bwMode="auto">
          <a:xfrm>
            <a:off x="4016375" y="3933825"/>
            <a:ext cx="3455988" cy="288925"/>
            <a:chOff x="2291" y="2478"/>
            <a:chExt cx="2177" cy="182"/>
          </a:xfrm>
        </p:grpSpPr>
        <p:sp>
          <p:nvSpPr>
            <p:cNvPr id="23648" name="Rectangle 147"/>
            <p:cNvSpPr>
              <a:spLocks noChangeArrowheads="1"/>
            </p:cNvSpPr>
            <p:nvPr/>
          </p:nvSpPr>
          <p:spPr bwMode="auto">
            <a:xfrm>
              <a:off x="3017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49" name="Rectangle 148"/>
            <p:cNvSpPr>
              <a:spLocks noChangeArrowheads="1"/>
            </p:cNvSpPr>
            <p:nvPr/>
          </p:nvSpPr>
          <p:spPr bwMode="auto">
            <a:xfrm>
              <a:off x="3198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50" name="Rectangle 149"/>
            <p:cNvSpPr>
              <a:spLocks noChangeArrowheads="1"/>
            </p:cNvSpPr>
            <p:nvPr/>
          </p:nvSpPr>
          <p:spPr bwMode="auto">
            <a:xfrm>
              <a:off x="3380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51" name="Rectangle 150"/>
            <p:cNvSpPr>
              <a:spLocks noChangeArrowheads="1"/>
            </p:cNvSpPr>
            <p:nvPr/>
          </p:nvSpPr>
          <p:spPr bwMode="auto">
            <a:xfrm>
              <a:off x="3561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52" name="Rectangle 151"/>
            <p:cNvSpPr>
              <a:spLocks noChangeArrowheads="1"/>
            </p:cNvSpPr>
            <p:nvPr/>
          </p:nvSpPr>
          <p:spPr bwMode="auto">
            <a:xfrm>
              <a:off x="3743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53" name="Rectangle 152"/>
            <p:cNvSpPr>
              <a:spLocks noChangeArrowheads="1"/>
            </p:cNvSpPr>
            <p:nvPr/>
          </p:nvSpPr>
          <p:spPr bwMode="auto">
            <a:xfrm>
              <a:off x="3924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54" name="Rectangle 153"/>
            <p:cNvSpPr>
              <a:spLocks noChangeArrowheads="1"/>
            </p:cNvSpPr>
            <p:nvPr/>
          </p:nvSpPr>
          <p:spPr bwMode="auto">
            <a:xfrm>
              <a:off x="4106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55" name="Rectangle 154"/>
            <p:cNvSpPr>
              <a:spLocks noChangeArrowheads="1"/>
            </p:cNvSpPr>
            <p:nvPr/>
          </p:nvSpPr>
          <p:spPr bwMode="auto">
            <a:xfrm>
              <a:off x="4287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56" name="Rectangle 155"/>
            <p:cNvSpPr>
              <a:spLocks noChangeArrowheads="1"/>
            </p:cNvSpPr>
            <p:nvPr/>
          </p:nvSpPr>
          <p:spPr bwMode="auto">
            <a:xfrm>
              <a:off x="3017" y="2478"/>
              <a:ext cx="181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57" name="Rectangle 156"/>
            <p:cNvSpPr>
              <a:spLocks noChangeArrowheads="1"/>
            </p:cNvSpPr>
            <p:nvPr/>
          </p:nvSpPr>
          <p:spPr bwMode="auto">
            <a:xfrm>
              <a:off x="3198" y="2478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58" name="Rectangle 157"/>
            <p:cNvSpPr>
              <a:spLocks noChangeArrowheads="1"/>
            </p:cNvSpPr>
            <p:nvPr/>
          </p:nvSpPr>
          <p:spPr bwMode="auto">
            <a:xfrm>
              <a:off x="3380" y="2478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59" name="Rectangle 158"/>
            <p:cNvSpPr>
              <a:spLocks noChangeArrowheads="1"/>
            </p:cNvSpPr>
            <p:nvPr/>
          </p:nvSpPr>
          <p:spPr bwMode="auto">
            <a:xfrm>
              <a:off x="3561" y="2478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60" name="Rectangle 159"/>
            <p:cNvSpPr>
              <a:spLocks noChangeArrowheads="1"/>
            </p:cNvSpPr>
            <p:nvPr/>
          </p:nvSpPr>
          <p:spPr bwMode="auto">
            <a:xfrm>
              <a:off x="3743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61" name="Rectangle 160"/>
            <p:cNvSpPr>
              <a:spLocks noChangeArrowheads="1"/>
            </p:cNvSpPr>
            <p:nvPr/>
          </p:nvSpPr>
          <p:spPr bwMode="auto">
            <a:xfrm>
              <a:off x="3924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62" name="Rectangle 161"/>
            <p:cNvSpPr>
              <a:spLocks noChangeArrowheads="1"/>
            </p:cNvSpPr>
            <p:nvPr/>
          </p:nvSpPr>
          <p:spPr bwMode="auto">
            <a:xfrm>
              <a:off x="4106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63" name="Rectangle 162"/>
            <p:cNvSpPr>
              <a:spLocks noChangeArrowheads="1"/>
            </p:cNvSpPr>
            <p:nvPr/>
          </p:nvSpPr>
          <p:spPr bwMode="auto">
            <a:xfrm>
              <a:off x="4287" y="247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64" name="Rectangle 163"/>
            <p:cNvSpPr>
              <a:spLocks noChangeArrowheads="1"/>
            </p:cNvSpPr>
            <p:nvPr/>
          </p:nvSpPr>
          <p:spPr bwMode="auto">
            <a:xfrm>
              <a:off x="2654" y="247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23665" name="Rectangle 164"/>
            <p:cNvSpPr>
              <a:spLocks noChangeArrowheads="1"/>
            </p:cNvSpPr>
            <p:nvPr/>
          </p:nvSpPr>
          <p:spPr bwMode="auto">
            <a:xfrm>
              <a:off x="2473" y="247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23666" name="Rectangle 165"/>
            <p:cNvSpPr>
              <a:spLocks noChangeArrowheads="1"/>
            </p:cNvSpPr>
            <p:nvPr/>
          </p:nvSpPr>
          <p:spPr bwMode="auto">
            <a:xfrm>
              <a:off x="2472" y="247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0</a:t>
              </a:r>
            </a:p>
          </p:txBody>
        </p:sp>
        <p:sp>
          <p:nvSpPr>
            <p:cNvPr id="23667" name="Rectangle 166"/>
            <p:cNvSpPr>
              <a:spLocks noChangeArrowheads="1"/>
            </p:cNvSpPr>
            <p:nvPr/>
          </p:nvSpPr>
          <p:spPr bwMode="auto">
            <a:xfrm>
              <a:off x="2291" y="247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</p:grpSp>
      <p:sp>
        <p:nvSpPr>
          <p:cNvPr id="315569" name="Rectangle 177"/>
          <p:cNvSpPr>
            <a:spLocks noChangeArrowheads="1"/>
          </p:cNvSpPr>
          <p:nvPr/>
        </p:nvSpPr>
        <p:spPr bwMode="auto">
          <a:xfrm>
            <a:off x="6030913" y="1052513"/>
            <a:ext cx="287337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0</a:t>
            </a:r>
          </a:p>
        </p:txBody>
      </p:sp>
      <p:sp>
        <p:nvSpPr>
          <p:cNvPr id="315570" name="Rectangle 178"/>
          <p:cNvSpPr>
            <a:spLocks noChangeArrowheads="1"/>
          </p:cNvSpPr>
          <p:nvPr/>
        </p:nvSpPr>
        <p:spPr bwMode="auto">
          <a:xfrm>
            <a:off x="6030913" y="1052513"/>
            <a:ext cx="287337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0</a:t>
            </a:r>
          </a:p>
        </p:txBody>
      </p:sp>
      <p:grpSp>
        <p:nvGrpSpPr>
          <p:cNvPr id="11" name="Group 180"/>
          <p:cNvGrpSpPr>
            <a:grpSpLocks/>
          </p:cNvGrpSpPr>
          <p:nvPr/>
        </p:nvGrpSpPr>
        <p:grpSpPr bwMode="auto">
          <a:xfrm>
            <a:off x="5167313" y="4292600"/>
            <a:ext cx="1152525" cy="288925"/>
            <a:chOff x="657" y="935"/>
            <a:chExt cx="726" cy="182"/>
          </a:xfrm>
        </p:grpSpPr>
        <p:sp>
          <p:nvSpPr>
            <p:cNvPr id="23640" name="Rectangle 181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41" name="Rectangle 182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42" name="Rectangle 183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43" name="Rectangle 184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44" name="Rectangle 185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45" name="Rectangle 186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46" name="Rectangle 187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47" name="Rectangle 188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</p:grpSp>
      <p:sp>
        <p:nvSpPr>
          <p:cNvPr id="315581" name="Line 189"/>
          <p:cNvSpPr>
            <a:spLocks noChangeShapeType="1"/>
          </p:cNvSpPr>
          <p:nvPr/>
        </p:nvSpPr>
        <p:spPr bwMode="auto">
          <a:xfrm>
            <a:off x="5456238" y="4652963"/>
            <a:ext cx="2016125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2" name="Group 212"/>
          <p:cNvGrpSpPr>
            <a:grpSpLocks/>
          </p:cNvGrpSpPr>
          <p:nvPr/>
        </p:nvGrpSpPr>
        <p:grpSpPr bwMode="auto">
          <a:xfrm>
            <a:off x="4014788" y="4724400"/>
            <a:ext cx="3744912" cy="288925"/>
            <a:chOff x="2290" y="2976"/>
            <a:chExt cx="2359" cy="182"/>
          </a:xfrm>
        </p:grpSpPr>
        <p:sp>
          <p:nvSpPr>
            <p:cNvPr id="23619" name="Rectangle 191"/>
            <p:cNvSpPr>
              <a:spLocks noChangeArrowheads="1"/>
            </p:cNvSpPr>
            <p:nvPr/>
          </p:nvSpPr>
          <p:spPr bwMode="auto">
            <a:xfrm>
              <a:off x="3198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20" name="Rectangle 192"/>
            <p:cNvSpPr>
              <a:spLocks noChangeArrowheads="1"/>
            </p:cNvSpPr>
            <p:nvPr/>
          </p:nvSpPr>
          <p:spPr bwMode="auto">
            <a:xfrm>
              <a:off x="3379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21" name="Rectangle 193"/>
            <p:cNvSpPr>
              <a:spLocks noChangeArrowheads="1"/>
            </p:cNvSpPr>
            <p:nvPr/>
          </p:nvSpPr>
          <p:spPr bwMode="auto">
            <a:xfrm>
              <a:off x="3561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22" name="Rectangle 194"/>
            <p:cNvSpPr>
              <a:spLocks noChangeArrowheads="1"/>
            </p:cNvSpPr>
            <p:nvPr/>
          </p:nvSpPr>
          <p:spPr bwMode="auto">
            <a:xfrm>
              <a:off x="3742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23" name="Rectangle 195"/>
            <p:cNvSpPr>
              <a:spLocks noChangeArrowheads="1"/>
            </p:cNvSpPr>
            <p:nvPr/>
          </p:nvSpPr>
          <p:spPr bwMode="auto">
            <a:xfrm>
              <a:off x="3924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24" name="Rectangle 196"/>
            <p:cNvSpPr>
              <a:spLocks noChangeArrowheads="1"/>
            </p:cNvSpPr>
            <p:nvPr/>
          </p:nvSpPr>
          <p:spPr bwMode="auto">
            <a:xfrm>
              <a:off x="4105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25" name="Rectangle 197"/>
            <p:cNvSpPr>
              <a:spLocks noChangeArrowheads="1"/>
            </p:cNvSpPr>
            <p:nvPr/>
          </p:nvSpPr>
          <p:spPr bwMode="auto">
            <a:xfrm>
              <a:off x="4287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26" name="Rectangle 198"/>
            <p:cNvSpPr>
              <a:spLocks noChangeArrowheads="1"/>
            </p:cNvSpPr>
            <p:nvPr/>
          </p:nvSpPr>
          <p:spPr bwMode="auto">
            <a:xfrm>
              <a:off x="4468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27" name="Rectangle 199"/>
            <p:cNvSpPr>
              <a:spLocks noChangeArrowheads="1"/>
            </p:cNvSpPr>
            <p:nvPr/>
          </p:nvSpPr>
          <p:spPr bwMode="auto">
            <a:xfrm>
              <a:off x="3198" y="2976"/>
              <a:ext cx="181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28" name="Rectangle 200"/>
            <p:cNvSpPr>
              <a:spLocks noChangeArrowheads="1"/>
            </p:cNvSpPr>
            <p:nvPr/>
          </p:nvSpPr>
          <p:spPr bwMode="auto">
            <a:xfrm>
              <a:off x="3379" y="2976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29" name="Rectangle 201"/>
            <p:cNvSpPr>
              <a:spLocks noChangeArrowheads="1"/>
            </p:cNvSpPr>
            <p:nvPr/>
          </p:nvSpPr>
          <p:spPr bwMode="auto">
            <a:xfrm>
              <a:off x="3561" y="2976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30" name="Rectangle 202"/>
            <p:cNvSpPr>
              <a:spLocks noChangeArrowheads="1"/>
            </p:cNvSpPr>
            <p:nvPr/>
          </p:nvSpPr>
          <p:spPr bwMode="auto">
            <a:xfrm>
              <a:off x="3742" y="2976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31" name="Rectangle 203"/>
            <p:cNvSpPr>
              <a:spLocks noChangeArrowheads="1"/>
            </p:cNvSpPr>
            <p:nvPr/>
          </p:nvSpPr>
          <p:spPr bwMode="auto">
            <a:xfrm>
              <a:off x="3924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32" name="Rectangle 204"/>
            <p:cNvSpPr>
              <a:spLocks noChangeArrowheads="1"/>
            </p:cNvSpPr>
            <p:nvPr/>
          </p:nvSpPr>
          <p:spPr bwMode="auto">
            <a:xfrm>
              <a:off x="4105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33" name="Rectangle 205"/>
            <p:cNvSpPr>
              <a:spLocks noChangeArrowheads="1"/>
            </p:cNvSpPr>
            <p:nvPr/>
          </p:nvSpPr>
          <p:spPr bwMode="auto">
            <a:xfrm>
              <a:off x="4287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34" name="Rectangle 206"/>
            <p:cNvSpPr>
              <a:spLocks noChangeArrowheads="1"/>
            </p:cNvSpPr>
            <p:nvPr/>
          </p:nvSpPr>
          <p:spPr bwMode="auto">
            <a:xfrm>
              <a:off x="4468" y="2976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35" name="Rectangle 207"/>
            <p:cNvSpPr>
              <a:spLocks noChangeArrowheads="1"/>
            </p:cNvSpPr>
            <p:nvPr/>
          </p:nvSpPr>
          <p:spPr bwMode="auto">
            <a:xfrm>
              <a:off x="2653" y="2976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23636" name="Rectangle 208"/>
            <p:cNvSpPr>
              <a:spLocks noChangeArrowheads="1"/>
            </p:cNvSpPr>
            <p:nvPr/>
          </p:nvSpPr>
          <p:spPr bwMode="auto">
            <a:xfrm>
              <a:off x="2472" y="2976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23637" name="Rectangle 209"/>
            <p:cNvSpPr>
              <a:spLocks noChangeArrowheads="1"/>
            </p:cNvSpPr>
            <p:nvPr/>
          </p:nvSpPr>
          <p:spPr bwMode="auto">
            <a:xfrm>
              <a:off x="2471" y="2976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0</a:t>
              </a:r>
            </a:p>
          </p:txBody>
        </p:sp>
        <p:sp>
          <p:nvSpPr>
            <p:cNvPr id="23638" name="Rectangle 210"/>
            <p:cNvSpPr>
              <a:spLocks noChangeArrowheads="1"/>
            </p:cNvSpPr>
            <p:nvPr/>
          </p:nvSpPr>
          <p:spPr bwMode="auto">
            <a:xfrm>
              <a:off x="2290" y="2976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23639" name="Rectangle 211"/>
            <p:cNvSpPr>
              <a:spLocks noChangeArrowheads="1"/>
            </p:cNvSpPr>
            <p:nvPr/>
          </p:nvSpPr>
          <p:spPr bwMode="auto">
            <a:xfrm>
              <a:off x="2835" y="2976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0</a:t>
              </a:r>
            </a:p>
          </p:txBody>
        </p:sp>
      </p:grpSp>
      <p:grpSp>
        <p:nvGrpSpPr>
          <p:cNvPr id="13" name="Group 213"/>
          <p:cNvGrpSpPr>
            <a:grpSpLocks/>
          </p:cNvGrpSpPr>
          <p:nvPr/>
        </p:nvGrpSpPr>
        <p:grpSpPr bwMode="auto">
          <a:xfrm>
            <a:off x="5456238" y="5084763"/>
            <a:ext cx="1152525" cy="288925"/>
            <a:chOff x="657" y="935"/>
            <a:chExt cx="726" cy="182"/>
          </a:xfrm>
        </p:grpSpPr>
        <p:sp>
          <p:nvSpPr>
            <p:cNvPr id="23611" name="Rectangle 214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12" name="Rectangle 215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13" name="Rectangle 216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14" name="Rectangle 217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15" name="Rectangle 218"/>
            <p:cNvSpPr>
              <a:spLocks noChangeArrowheads="1"/>
            </p:cNvSpPr>
            <p:nvPr/>
          </p:nvSpPr>
          <p:spPr bwMode="auto">
            <a:xfrm>
              <a:off x="657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16" name="Rectangle 219"/>
            <p:cNvSpPr>
              <a:spLocks noChangeArrowheads="1"/>
            </p:cNvSpPr>
            <p:nvPr/>
          </p:nvSpPr>
          <p:spPr bwMode="auto">
            <a:xfrm>
              <a:off x="839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17" name="Rectangle 220"/>
            <p:cNvSpPr>
              <a:spLocks noChangeArrowheads="1"/>
            </p:cNvSpPr>
            <p:nvPr/>
          </p:nvSpPr>
          <p:spPr bwMode="auto">
            <a:xfrm>
              <a:off x="1020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18" name="Rectangle 221"/>
            <p:cNvSpPr>
              <a:spLocks noChangeArrowheads="1"/>
            </p:cNvSpPr>
            <p:nvPr/>
          </p:nvSpPr>
          <p:spPr bwMode="auto">
            <a:xfrm>
              <a:off x="1202" y="935"/>
              <a:ext cx="181" cy="18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</p:grpSp>
      <p:sp>
        <p:nvSpPr>
          <p:cNvPr id="315614" name="Rectangle 222"/>
          <p:cNvSpPr>
            <a:spLocks noChangeArrowheads="1"/>
          </p:cNvSpPr>
          <p:nvPr/>
        </p:nvSpPr>
        <p:spPr bwMode="auto">
          <a:xfrm>
            <a:off x="6319838" y="1052513"/>
            <a:ext cx="287337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315615" name="Rectangle 223"/>
          <p:cNvSpPr>
            <a:spLocks noChangeArrowheads="1"/>
          </p:cNvSpPr>
          <p:nvPr/>
        </p:nvSpPr>
        <p:spPr bwMode="auto">
          <a:xfrm>
            <a:off x="6319838" y="1052513"/>
            <a:ext cx="287337" cy="2889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315616" name="Line 224"/>
          <p:cNvSpPr>
            <a:spLocks noChangeShapeType="1"/>
          </p:cNvSpPr>
          <p:nvPr/>
        </p:nvSpPr>
        <p:spPr bwMode="auto">
          <a:xfrm>
            <a:off x="4014788" y="5445125"/>
            <a:ext cx="3744912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4" name="Group 258"/>
          <p:cNvGrpSpPr>
            <a:grpSpLocks/>
          </p:cNvGrpSpPr>
          <p:nvPr/>
        </p:nvGrpSpPr>
        <p:grpSpPr bwMode="auto">
          <a:xfrm>
            <a:off x="4014788" y="5632450"/>
            <a:ext cx="3744912" cy="288925"/>
            <a:chOff x="2290" y="3548"/>
            <a:chExt cx="2359" cy="182"/>
          </a:xfrm>
        </p:grpSpPr>
        <p:sp>
          <p:nvSpPr>
            <p:cNvPr id="23591" name="Rectangle 227"/>
            <p:cNvSpPr>
              <a:spLocks noChangeArrowheads="1"/>
            </p:cNvSpPr>
            <p:nvPr/>
          </p:nvSpPr>
          <p:spPr bwMode="auto">
            <a:xfrm>
              <a:off x="3379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592" name="Rectangle 228"/>
            <p:cNvSpPr>
              <a:spLocks noChangeArrowheads="1"/>
            </p:cNvSpPr>
            <p:nvPr/>
          </p:nvSpPr>
          <p:spPr bwMode="auto">
            <a:xfrm>
              <a:off x="3561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593" name="Rectangle 229"/>
            <p:cNvSpPr>
              <a:spLocks noChangeArrowheads="1"/>
            </p:cNvSpPr>
            <p:nvPr/>
          </p:nvSpPr>
          <p:spPr bwMode="auto">
            <a:xfrm>
              <a:off x="3742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594" name="Rectangle 230"/>
            <p:cNvSpPr>
              <a:spLocks noChangeArrowheads="1"/>
            </p:cNvSpPr>
            <p:nvPr/>
          </p:nvSpPr>
          <p:spPr bwMode="auto">
            <a:xfrm>
              <a:off x="3924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595" name="Rectangle 231"/>
            <p:cNvSpPr>
              <a:spLocks noChangeArrowheads="1"/>
            </p:cNvSpPr>
            <p:nvPr/>
          </p:nvSpPr>
          <p:spPr bwMode="auto">
            <a:xfrm>
              <a:off x="4105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596" name="Rectangle 232"/>
            <p:cNvSpPr>
              <a:spLocks noChangeArrowheads="1"/>
            </p:cNvSpPr>
            <p:nvPr/>
          </p:nvSpPr>
          <p:spPr bwMode="auto">
            <a:xfrm>
              <a:off x="4287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597" name="Rectangle 233"/>
            <p:cNvSpPr>
              <a:spLocks noChangeArrowheads="1"/>
            </p:cNvSpPr>
            <p:nvPr/>
          </p:nvSpPr>
          <p:spPr bwMode="auto">
            <a:xfrm>
              <a:off x="4468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598" name="Rectangle 235"/>
            <p:cNvSpPr>
              <a:spLocks noChangeArrowheads="1"/>
            </p:cNvSpPr>
            <p:nvPr/>
          </p:nvSpPr>
          <p:spPr bwMode="auto">
            <a:xfrm>
              <a:off x="3379" y="3548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599" name="Rectangle 236"/>
            <p:cNvSpPr>
              <a:spLocks noChangeArrowheads="1"/>
            </p:cNvSpPr>
            <p:nvPr/>
          </p:nvSpPr>
          <p:spPr bwMode="auto">
            <a:xfrm>
              <a:off x="3561" y="3548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0</a:t>
              </a:r>
            </a:p>
          </p:txBody>
        </p:sp>
        <p:sp>
          <p:nvSpPr>
            <p:cNvPr id="23600" name="Rectangle 237"/>
            <p:cNvSpPr>
              <a:spLocks noChangeArrowheads="1"/>
            </p:cNvSpPr>
            <p:nvPr/>
          </p:nvSpPr>
          <p:spPr bwMode="auto">
            <a:xfrm>
              <a:off x="3742" y="3548"/>
              <a:ext cx="181" cy="182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1</a:t>
              </a:r>
            </a:p>
          </p:txBody>
        </p:sp>
        <p:sp>
          <p:nvSpPr>
            <p:cNvPr id="23601" name="Rectangle 238"/>
            <p:cNvSpPr>
              <a:spLocks noChangeArrowheads="1"/>
            </p:cNvSpPr>
            <p:nvPr/>
          </p:nvSpPr>
          <p:spPr bwMode="auto">
            <a:xfrm>
              <a:off x="3924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02" name="Rectangle 239"/>
            <p:cNvSpPr>
              <a:spLocks noChangeArrowheads="1"/>
            </p:cNvSpPr>
            <p:nvPr/>
          </p:nvSpPr>
          <p:spPr bwMode="auto">
            <a:xfrm>
              <a:off x="4105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03" name="Rectangle 240"/>
            <p:cNvSpPr>
              <a:spLocks noChangeArrowheads="1"/>
            </p:cNvSpPr>
            <p:nvPr/>
          </p:nvSpPr>
          <p:spPr bwMode="auto">
            <a:xfrm>
              <a:off x="4287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04" name="Rectangle 241"/>
            <p:cNvSpPr>
              <a:spLocks noChangeArrowheads="1"/>
            </p:cNvSpPr>
            <p:nvPr/>
          </p:nvSpPr>
          <p:spPr bwMode="auto">
            <a:xfrm>
              <a:off x="4468" y="3548"/>
              <a:ext cx="181" cy="1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zh-TW"/>
            </a:p>
          </p:txBody>
        </p:sp>
        <p:sp>
          <p:nvSpPr>
            <p:cNvPr id="23605" name="Rectangle 242"/>
            <p:cNvSpPr>
              <a:spLocks noChangeArrowheads="1"/>
            </p:cNvSpPr>
            <p:nvPr/>
          </p:nvSpPr>
          <p:spPr bwMode="auto">
            <a:xfrm>
              <a:off x="2653" y="354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23606" name="Rectangle 243"/>
            <p:cNvSpPr>
              <a:spLocks noChangeArrowheads="1"/>
            </p:cNvSpPr>
            <p:nvPr/>
          </p:nvSpPr>
          <p:spPr bwMode="auto">
            <a:xfrm>
              <a:off x="2472" y="354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23607" name="Rectangle 244"/>
            <p:cNvSpPr>
              <a:spLocks noChangeArrowheads="1"/>
            </p:cNvSpPr>
            <p:nvPr/>
          </p:nvSpPr>
          <p:spPr bwMode="auto">
            <a:xfrm>
              <a:off x="2471" y="354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0</a:t>
              </a:r>
            </a:p>
          </p:txBody>
        </p:sp>
        <p:sp>
          <p:nvSpPr>
            <p:cNvPr id="23608" name="Rectangle 245"/>
            <p:cNvSpPr>
              <a:spLocks noChangeArrowheads="1"/>
            </p:cNvSpPr>
            <p:nvPr/>
          </p:nvSpPr>
          <p:spPr bwMode="auto">
            <a:xfrm>
              <a:off x="2290" y="354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23609" name="Rectangle 246"/>
            <p:cNvSpPr>
              <a:spLocks noChangeArrowheads="1"/>
            </p:cNvSpPr>
            <p:nvPr/>
          </p:nvSpPr>
          <p:spPr bwMode="auto">
            <a:xfrm>
              <a:off x="2835" y="354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0</a:t>
              </a:r>
            </a:p>
          </p:txBody>
        </p:sp>
        <p:sp>
          <p:nvSpPr>
            <p:cNvPr id="23610" name="Rectangle 247"/>
            <p:cNvSpPr>
              <a:spLocks noChangeArrowheads="1"/>
            </p:cNvSpPr>
            <p:nvPr/>
          </p:nvSpPr>
          <p:spPr bwMode="auto">
            <a:xfrm>
              <a:off x="3017" y="3548"/>
              <a:ext cx="181" cy="18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FF00FF"/>
                  </a:solidFill>
                </a:rPr>
                <a:t>1</a:t>
              </a:r>
            </a:p>
          </p:txBody>
        </p:sp>
      </p:grpSp>
      <p:sp>
        <p:nvSpPr>
          <p:cNvPr id="315641" name="Line 249"/>
          <p:cNvSpPr>
            <a:spLocks noChangeShapeType="1"/>
          </p:cNvSpPr>
          <p:nvPr/>
        </p:nvSpPr>
        <p:spPr bwMode="auto">
          <a:xfrm>
            <a:off x="4014788" y="5551488"/>
            <a:ext cx="3744912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84" name="Text Box 257"/>
          <p:cNvSpPr txBox="1">
            <a:spLocks noChangeArrowheads="1"/>
          </p:cNvSpPr>
          <p:nvPr/>
        </p:nvSpPr>
        <p:spPr bwMode="auto">
          <a:xfrm>
            <a:off x="4951413" y="620713"/>
            <a:ext cx="194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  <a:latin typeface="Times New Roman" panose="02020603050405020304" pitchFamily="18" charset="0"/>
              </a:rPr>
              <a:t>(n-m+1)-</a:t>
            </a:r>
            <a:r>
              <a:rPr lang="en-US" altLang="zh-TW" sz="2400">
                <a:solidFill>
                  <a:srgbClr val="0000FF"/>
                </a:solidFill>
              </a:rPr>
              <a:t>bit </a:t>
            </a:r>
            <a:r>
              <a:rPr lang="en-US" altLang="zh-TW" sz="2400" b="1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315651" name="Text Box 259"/>
          <p:cNvSpPr txBox="1">
            <a:spLocks noChangeArrowheads="1"/>
          </p:cNvSpPr>
          <p:nvPr/>
        </p:nvSpPr>
        <p:spPr bwMode="auto">
          <a:xfrm>
            <a:off x="3295650" y="5876925"/>
            <a:ext cx="194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  <a:latin typeface="Times New Roman" panose="02020603050405020304" pitchFamily="18" charset="0"/>
              </a:rPr>
              <a:t>(n-m+1)-</a:t>
            </a:r>
            <a:r>
              <a:rPr lang="en-US" altLang="zh-TW" sz="2400">
                <a:solidFill>
                  <a:srgbClr val="0000FF"/>
                </a:solidFill>
              </a:rPr>
              <a:t>bit </a:t>
            </a:r>
            <a:r>
              <a:rPr lang="en-US" altLang="zh-TW" sz="2400" b="1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315652" name="Text Box 260"/>
          <p:cNvSpPr txBox="1">
            <a:spLocks noChangeArrowheads="1"/>
          </p:cNvSpPr>
          <p:nvPr/>
        </p:nvSpPr>
        <p:spPr bwMode="auto">
          <a:xfrm>
            <a:off x="6642100" y="1360488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  <a:latin typeface="Times New Roman" panose="02020603050405020304" pitchFamily="18" charset="0"/>
              </a:rPr>
              <a:t>n-</a:t>
            </a:r>
            <a:r>
              <a:rPr lang="en-US" altLang="zh-TW" sz="2400">
                <a:solidFill>
                  <a:srgbClr val="0000FF"/>
                </a:solidFill>
              </a:rPr>
              <a:t>bit</a:t>
            </a:r>
            <a:endParaRPr lang="en-US" altLang="zh-TW" sz="2400" b="1">
              <a:solidFill>
                <a:srgbClr val="0000FF"/>
              </a:solidFill>
            </a:endParaRPr>
          </a:p>
        </p:txBody>
      </p:sp>
      <p:sp>
        <p:nvSpPr>
          <p:cNvPr id="315654" name="Text Box 262"/>
          <p:cNvSpPr txBox="1">
            <a:spLocks noChangeArrowheads="1"/>
          </p:cNvSpPr>
          <p:nvPr/>
        </p:nvSpPr>
        <p:spPr bwMode="auto">
          <a:xfrm>
            <a:off x="1350963" y="1844675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  <a:latin typeface="Times New Roman" panose="02020603050405020304" pitchFamily="18" charset="0"/>
              </a:rPr>
              <a:t>m-</a:t>
            </a:r>
            <a:r>
              <a:rPr lang="en-US" altLang="zh-TW" sz="2400">
                <a:solidFill>
                  <a:srgbClr val="0000FF"/>
                </a:solidFill>
              </a:rPr>
              <a:t>bit </a:t>
            </a:r>
            <a:r>
              <a:rPr lang="en-US" altLang="zh-TW" sz="2400" b="1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315655" name="Text Box 263"/>
          <p:cNvSpPr txBox="1">
            <a:spLocks noChangeArrowheads="1"/>
          </p:cNvSpPr>
          <p:nvPr/>
        </p:nvSpPr>
        <p:spPr bwMode="auto">
          <a:xfrm>
            <a:off x="5289550" y="5876925"/>
            <a:ext cx="160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8000"/>
                </a:solidFill>
                <a:latin typeface="Times New Roman" panose="02020603050405020304" pitchFamily="18" charset="0"/>
              </a:rPr>
              <a:t>(m-1)-</a:t>
            </a:r>
            <a:r>
              <a:rPr lang="en-US" altLang="zh-TW" sz="2400">
                <a:solidFill>
                  <a:srgbClr val="008000"/>
                </a:solidFill>
              </a:rPr>
              <a:t>bit </a:t>
            </a:r>
            <a:r>
              <a:rPr lang="en-US" altLang="zh-TW" sz="2400" b="1">
                <a:solidFill>
                  <a:srgbClr val="008000"/>
                </a:solidFill>
              </a:rPr>
              <a:t>R</a:t>
            </a:r>
          </a:p>
        </p:txBody>
      </p:sp>
      <p:sp>
        <p:nvSpPr>
          <p:cNvPr id="315656" name="Text Box 264"/>
          <p:cNvSpPr txBox="1">
            <a:spLocks noChangeArrowheads="1"/>
          </p:cNvSpPr>
          <p:nvPr/>
        </p:nvSpPr>
        <p:spPr bwMode="auto">
          <a:xfrm>
            <a:off x="1135063" y="4652963"/>
            <a:ext cx="252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  <a:latin typeface="Times New Roman" panose="02020603050405020304" pitchFamily="18" charset="0"/>
              </a:rPr>
              <a:t>(2n-m+1)-</a:t>
            </a:r>
            <a:r>
              <a:rPr lang="en-US" altLang="zh-TW" sz="2400">
                <a:solidFill>
                  <a:srgbClr val="0000FF"/>
                </a:solidFill>
              </a:rPr>
              <a:t>bit </a:t>
            </a:r>
            <a:r>
              <a:rPr lang="en-US" altLang="zh-TW" sz="2400" b="1">
                <a:solidFill>
                  <a:srgbClr val="0000FF"/>
                </a:solidFill>
              </a:rPr>
              <a:t>QRS</a:t>
            </a:r>
          </a:p>
        </p:txBody>
      </p:sp>
      <p:sp>
        <p:nvSpPr>
          <p:cNvPr id="315658" name="AutoShape 266"/>
          <p:cNvSpPr>
            <a:spLocks noChangeArrowheads="1"/>
          </p:cNvSpPr>
          <p:nvPr/>
        </p:nvSpPr>
        <p:spPr bwMode="auto">
          <a:xfrm>
            <a:off x="1279525" y="5013325"/>
            <a:ext cx="2087563" cy="503238"/>
          </a:xfrm>
          <a:prstGeom prst="leftArrow">
            <a:avLst>
              <a:gd name="adj1" fmla="val 50000"/>
              <a:gd name="adj2" fmla="val 10370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008000"/>
                </a:solidFill>
              </a:rPr>
              <a:t>Shift Register</a:t>
            </a:r>
          </a:p>
        </p:txBody>
      </p:sp>
    </p:spTree>
    <p:extLst>
      <p:ext uri="{BB962C8B-B14F-4D97-AF65-F5344CB8AC3E}">
        <p14:creationId xmlns:p14="http://schemas.microsoft.com/office/powerpoint/2010/main" val="33634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3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604 0.06296 " pathEditMode="relative" ptsTypes="AA">
                                      <p:cBhvr>
                                        <p:cTn id="42" dur="2000" fill="hold"/>
                                        <p:tgtEl>
                                          <p:spTgt spid="315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15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15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2000"/>
                                        <p:tgtEl>
                                          <p:spTgt spid="31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8513E-6 L -0.12604 0.1887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15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15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15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2000"/>
                                        <p:tgtEl>
                                          <p:spTgt spid="3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8513E-6 L -0.12587 0.30418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15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315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315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2000"/>
                                        <p:tgtEl>
                                          <p:spTgt spid="31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8513E-6 L -0.12587 0.4196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15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2000" fill="hold"/>
                                        <p:tgtEl>
                                          <p:spTgt spid="315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315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2000"/>
                                        <p:tgtEl>
                                          <p:spTgt spid="31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8513E-6 L -0.12587 0.53504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15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2000" fill="hold"/>
                                        <p:tgtEl>
                                          <p:spTgt spid="31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31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2000" fill="hold"/>
                                        <p:tgtEl>
                                          <p:spTgt spid="315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2000" fill="hold"/>
                                        <p:tgtEl>
                                          <p:spTgt spid="315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1000"/>
                                        <p:tgtEl>
                                          <p:spTgt spid="31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3" dur="1000"/>
                                        <p:tgtEl>
                                          <p:spTgt spid="31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8" dur="1000"/>
                                        <p:tgtEl>
                                          <p:spTgt spid="31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2" dur="1000"/>
                                        <p:tgtEl>
                                          <p:spTgt spid="31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23" grpId="0" animBg="1"/>
      <p:bldP spid="315498" grpId="0" animBg="1"/>
      <p:bldP spid="315498" grpId="1" animBg="1"/>
      <p:bldP spid="315499" grpId="0" animBg="1"/>
      <p:bldP spid="315500" grpId="0" animBg="1"/>
      <p:bldP spid="315500" grpId="1" animBg="1"/>
      <p:bldP spid="315535" grpId="0" animBg="1"/>
      <p:bldP spid="315536" grpId="0" animBg="1"/>
      <p:bldP spid="315536" grpId="1" animBg="1"/>
      <p:bldP spid="315569" grpId="0" animBg="1"/>
      <p:bldP spid="315570" grpId="0" animBg="1"/>
      <p:bldP spid="315570" grpId="1" animBg="1"/>
      <p:bldP spid="315614" grpId="0" animBg="1"/>
      <p:bldP spid="315615" grpId="0" animBg="1"/>
      <p:bldP spid="315615" grpId="1" animBg="1"/>
      <p:bldP spid="315651" grpId="0"/>
      <p:bldP spid="315652" grpId="0"/>
      <p:bldP spid="315654" grpId="0"/>
      <p:bldP spid="315655" grpId="0"/>
      <p:bldP spid="315656" grpId="0"/>
      <p:bldP spid="3156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589588"/>
            <a:ext cx="7096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5888"/>
            <a:ext cx="61626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791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8569325" cy="559435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module DIP2LED(Clk, DIP, LED, SEG);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input Clk;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input [7:0] DIP;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output	[3:0]	LED; 	// Hi-Enable 29, 30, 31, 32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output	[7:0]	SEG; 	// Low-Enable h, .., a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wire [15:0] BCD;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wire [11:0] bcd;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reg [13:0] FD;</a:t>
            </a:r>
          </a:p>
          <a:p>
            <a:pPr eaLnBrk="1" hangingPunct="1"/>
            <a:endParaRPr lang="en-US" altLang="zh-TW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// Frequency Divider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always@(posedge Clk) FD=FD+1;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wire Clk1kHz;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assign Clk1kHz = FD[13];</a:t>
            </a:r>
          </a:p>
          <a:p>
            <a:pPr eaLnBrk="1" hangingPunct="1"/>
            <a:endParaRPr lang="en-US" altLang="zh-TW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IU		U1(Clk1kHz, DIP, OneShot);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OU		U2(Clk1kHz, BCD, LED, SEG);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bin2bcd	U3(Clk, OneShot, DIP, bcd);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assign	BCD={4'b0, bcd};</a:t>
            </a:r>
          </a:p>
          <a:p>
            <a:pPr eaLnBrk="1" hangingPunct="1"/>
            <a:endParaRPr lang="en-US" altLang="zh-TW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endmodule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DIP2LED</a:t>
            </a:r>
          </a:p>
        </p:txBody>
      </p:sp>
    </p:spTree>
    <p:extLst>
      <p:ext uri="{BB962C8B-B14F-4D97-AF65-F5344CB8AC3E}">
        <p14:creationId xmlns:p14="http://schemas.microsoft.com/office/powerpoint/2010/main" val="2528532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High-Level Coding Flow</a:t>
            </a:r>
          </a:p>
        </p:txBody>
      </p:sp>
      <p:grpSp>
        <p:nvGrpSpPr>
          <p:cNvPr id="26627" name="Group 16"/>
          <p:cNvGrpSpPr>
            <a:grpSpLocks/>
          </p:cNvGrpSpPr>
          <p:nvPr/>
        </p:nvGrpSpPr>
        <p:grpSpPr bwMode="auto">
          <a:xfrm>
            <a:off x="3419475" y="1844675"/>
            <a:ext cx="2303463" cy="3600450"/>
            <a:chOff x="1837" y="527"/>
            <a:chExt cx="1451" cy="2268"/>
          </a:xfrm>
        </p:grpSpPr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1837" y="527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Problem or Idea</a:t>
              </a:r>
            </a:p>
          </p:txBody>
        </p:sp>
        <p:sp>
          <p:nvSpPr>
            <p:cNvPr id="26629" name="Line 6"/>
            <p:cNvSpPr>
              <a:spLocks noChangeShapeType="1"/>
            </p:cNvSpPr>
            <p:nvPr/>
          </p:nvSpPr>
          <p:spPr bwMode="auto">
            <a:xfrm>
              <a:off x="2562" y="75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30" name="Rectangle 7"/>
            <p:cNvSpPr>
              <a:spLocks noChangeArrowheads="1"/>
            </p:cNvSpPr>
            <p:nvPr/>
          </p:nvSpPr>
          <p:spPr bwMode="auto">
            <a:xfrm>
              <a:off x="1837" y="935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Pseudo Code</a:t>
              </a:r>
            </a:p>
          </p:txBody>
        </p:sp>
        <p:sp>
          <p:nvSpPr>
            <p:cNvPr id="26631" name="Line 8"/>
            <p:cNvSpPr>
              <a:spLocks noChangeShapeType="1"/>
            </p:cNvSpPr>
            <p:nvPr/>
          </p:nvSpPr>
          <p:spPr bwMode="auto">
            <a:xfrm>
              <a:off x="2562" y="1162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32" name="Rectangle 9"/>
            <p:cNvSpPr>
              <a:spLocks noChangeArrowheads="1"/>
            </p:cNvSpPr>
            <p:nvPr/>
          </p:nvSpPr>
          <p:spPr bwMode="auto">
            <a:xfrm>
              <a:off x="1837" y="1344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Verified by C-Code</a:t>
              </a:r>
            </a:p>
          </p:txBody>
        </p:sp>
        <p:sp>
          <p:nvSpPr>
            <p:cNvPr id="26633" name="Line 10"/>
            <p:cNvSpPr>
              <a:spLocks noChangeShapeType="1"/>
            </p:cNvSpPr>
            <p:nvPr/>
          </p:nvSpPr>
          <p:spPr bwMode="auto">
            <a:xfrm>
              <a:off x="2562" y="157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34" name="Rectangle 11"/>
            <p:cNvSpPr>
              <a:spLocks noChangeArrowheads="1"/>
            </p:cNvSpPr>
            <p:nvPr/>
          </p:nvSpPr>
          <p:spPr bwMode="auto">
            <a:xfrm>
              <a:off x="1837" y="1752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Flow Chart</a:t>
              </a:r>
            </a:p>
          </p:txBody>
        </p:sp>
        <p:sp>
          <p:nvSpPr>
            <p:cNvPr id="26635" name="Line 12"/>
            <p:cNvSpPr>
              <a:spLocks noChangeShapeType="1"/>
            </p:cNvSpPr>
            <p:nvPr/>
          </p:nvSpPr>
          <p:spPr bwMode="auto">
            <a:xfrm>
              <a:off x="2562" y="1979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36" name="Rectangle 13"/>
            <p:cNvSpPr>
              <a:spLocks noChangeArrowheads="1"/>
            </p:cNvSpPr>
            <p:nvPr/>
          </p:nvSpPr>
          <p:spPr bwMode="auto">
            <a:xfrm>
              <a:off x="1837" y="2160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State Diagram</a:t>
              </a:r>
            </a:p>
          </p:txBody>
        </p:sp>
        <p:sp>
          <p:nvSpPr>
            <p:cNvPr id="26637" name="Line 14"/>
            <p:cNvSpPr>
              <a:spLocks noChangeShapeType="1"/>
            </p:cNvSpPr>
            <p:nvPr/>
          </p:nvSpPr>
          <p:spPr bwMode="auto">
            <a:xfrm>
              <a:off x="2562" y="238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38" name="Rectangle 15"/>
            <p:cNvSpPr>
              <a:spLocks noChangeArrowheads="1"/>
            </p:cNvSpPr>
            <p:nvPr/>
          </p:nvSpPr>
          <p:spPr bwMode="auto">
            <a:xfrm>
              <a:off x="1837" y="2568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RTL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7332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Example: Prime Numbers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468313" y="1700213"/>
            <a:ext cx="2303462" cy="3600450"/>
            <a:chOff x="1837" y="527"/>
            <a:chExt cx="1451" cy="2268"/>
          </a:xfrm>
        </p:grpSpPr>
        <p:sp>
          <p:nvSpPr>
            <p:cNvPr id="27653" name="Rectangle 4"/>
            <p:cNvSpPr>
              <a:spLocks noChangeArrowheads="1"/>
            </p:cNvSpPr>
            <p:nvPr/>
          </p:nvSpPr>
          <p:spPr bwMode="auto">
            <a:xfrm>
              <a:off x="1837" y="527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Problem or Idea</a:t>
              </a:r>
            </a:p>
          </p:txBody>
        </p:sp>
        <p:sp>
          <p:nvSpPr>
            <p:cNvPr id="27654" name="Line 5"/>
            <p:cNvSpPr>
              <a:spLocks noChangeShapeType="1"/>
            </p:cNvSpPr>
            <p:nvPr/>
          </p:nvSpPr>
          <p:spPr bwMode="auto">
            <a:xfrm>
              <a:off x="2562" y="75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55" name="Rectangle 6"/>
            <p:cNvSpPr>
              <a:spLocks noChangeArrowheads="1"/>
            </p:cNvSpPr>
            <p:nvPr/>
          </p:nvSpPr>
          <p:spPr bwMode="auto">
            <a:xfrm>
              <a:off x="1837" y="935"/>
              <a:ext cx="1451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Pseudo Code</a:t>
              </a:r>
            </a:p>
          </p:txBody>
        </p:sp>
        <p:sp>
          <p:nvSpPr>
            <p:cNvPr id="27656" name="Line 7"/>
            <p:cNvSpPr>
              <a:spLocks noChangeShapeType="1"/>
            </p:cNvSpPr>
            <p:nvPr/>
          </p:nvSpPr>
          <p:spPr bwMode="auto">
            <a:xfrm>
              <a:off x="2562" y="1162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57" name="Rectangle 8"/>
            <p:cNvSpPr>
              <a:spLocks noChangeArrowheads="1"/>
            </p:cNvSpPr>
            <p:nvPr/>
          </p:nvSpPr>
          <p:spPr bwMode="auto">
            <a:xfrm>
              <a:off x="1837" y="1344"/>
              <a:ext cx="1451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Verified by C-Code</a:t>
              </a:r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2562" y="157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1837" y="1752"/>
              <a:ext cx="1451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Flow Chart</a:t>
              </a:r>
            </a:p>
          </p:txBody>
        </p:sp>
        <p:sp>
          <p:nvSpPr>
            <p:cNvPr id="27660" name="Line 11"/>
            <p:cNvSpPr>
              <a:spLocks noChangeShapeType="1"/>
            </p:cNvSpPr>
            <p:nvPr/>
          </p:nvSpPr>
          <p:spPr bwMode="auto">
            <a:xfrm>
              <a:off x="2562" y="1979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61" name="Rectangle 12"/>
            <p:cNvSpPr>
              <a:spLocks noChangeArrowheads="1"/>
            </p:cNvSpPr>
            <p:nvPr/>
          </p:nvSpPr>
          <p:spPr bwMode="auto">
            <a:xfrm>
              <a:off x="1837" y="2160"/>
              <a:ext cx="1451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Counter/State Diagram</a:t>
              </a:r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2562" y="238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63" name="Rectangle 14"/>
            <p:cNvSpPr>
              <a:spLocks noChangeArrowheads="1"/>
            </p:cNvSpPr>
            <p:nvPr/>
          </p:nvSpPr>
          <p:spPr bwMode="auto">
            <a:xfrm>
              <a:off x="1837" y="2568"/>
              <a:ext cx="1451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RTL Code</a:t>
              </a:r>
            </a:p>
          </p:txBody>
        </p:sp>
      </p:grpSp>
      <p:sp>
        <p:nvSpPr>
          <p:cNvPr id="319503" name="Text Box 15"/>
          <p:cNvSpPr txBox="1">
            <a:spLocks noChangeArrowheads="1"/>
          </p:cNvSpPr>
          <p:nvPr/>
        </p:nvSpPr>
        <p:spPr bwMode="auto">
          <a:xfrm>
            <a:off x="3059113" y="1844675"/>
            <a:ext cx="5832475" cy="32131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en-US" altLang="zh-TW" sz="2000" b="1">
                <a:solidFill>
                  <a:srgbClr val="0000FF"/>
                </a:solidFill>
              </a:rPr>
              <a:t>LEDs show the least prime number, 2, if a button is pressed for more than 2 seconds;</a:t>
            </a:r>
          </a:p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en-US" altLang="zh-TW" sz="2000" b="1">
                <a:solidFill>
                  <a:srgbClr val="0000FF"/>
                </a:solidFill>
              </a:rPr>
              <a:t>Next prime number is displayed if the button is loosen in 2 seconds.</a:t>
            </a:r>
          </a:p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en-US" altLang="zh-TW" sz="2000" b="1">
                <a:solidFill>
                  <a:srgbClr val="0000FF"/>
                </a:solidFill>
              </a:rPr>
              <a:t>Solution 1 shows the time-consuming approach without memory array;</a:t>
            </a:r>
          </a:p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en-US" altLang="zh-TW" sz="2000" b="1">
                <a:solidFill>
                  <a:srgbClr val="0000FF"/>
                </a:solidFill>
              </a:rPr>
              <a:t>Solution 2 uses primary array to speed up.</a:t>
            </a:r>
          </a:p>
          <a:p>
            <a:pPr eaLnBrk="1" hangingPunct="1">
              <a:spcBef>
                <a:spcPct val="30000"/>
              </a:spcBef>
              <a:buFontTx/>
              <a:buAutoNum type="arabicPeriod"/>
            </a:pPr>
            <a:r>
              <a:rPr lang="en-US" altLang="zh-TW" sz="2000" b="1">
                <a:solidFill>
                  <a:srgbClr val="0000FF"/>
                </a:solidFill>
              </a:rPr>
              <a:t>There will be 1253 prime numbers from 2 to 9973.</a:t>
            </a:r>
          </a:p>
        </p:txBody>
      </p:sp>
    </p:spTree>
    <p:extLst>
      <p:ext uri="{BB962C8B-B14F-4D97-AF65-F5344CB8AC3E}">
        <p14:creationId xmlns:p14="http://schemas.microsoft.com/office/powerpoint/2010/main" val="2300395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0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Example: Prime Numbers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468313" y="1700213"/>
            <a:ext cx="2303462" cy="3600450"/>
            <a:chOff x="1837" y="527"/>
            <a:chExt cx="1451" cy="2268"/>
          </a:xfrm>
        </p:grpSpPr>
        <p:sp>
          <p:nvSpPr>
            <p:cNvPr id="28700" name="Rectangle 4"/>
            <p:cNvSpPr>
              <a:spLocks noChangeArrowheads="1"/>
            </p:cNvSpPr>
            <p:nvPr/>
          </p:nvSpPr>
          <p:spPr bwMode="auto">
            <a:xfrm>
              <a:off x="1837" y="527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Problem or Idea</a:t>
              </a:r>
            </a:p>
          </p:txBody>
        </p:sp>
        <p:sp>
          <p:nvSpPr>
            <p:cNvPr id="28701" name="Line 5"/>
            <p:cNvSpPr>
              <a:spLocks noChangeShapeType="1"/>
            </p:cNvSpPr>
            <p:nvPr/>
          </p:nvSpPr>
          <p:spPr bwMode="auto">
            <a:xfrm>
              <a:off x="2562" y="75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2" name="Rectangle 6"/>
            <p:cNvSpPr>
              <a:spLocks noChangeArrowheads="1"/>
            </p:cNvSpPr>
            <p:nvPr/>
          </p:nvSpPr>
          <p:spPr bwMode="auto">
            <a:xfrm>
              <a:off x="1837" y="935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Pseudo Code</a:t>
              </a:r>
            </a:p>
          </p:txBody>
        </p:sp>
        <p:sp>
          <p:nvSpPr>
            <p:cNvPr id="28703" name="Line 7"/>
            <p:cNvSpPr>
              <a:spLocks noChangeShapeType="1"/>
            </p:cNvSpPr>
            <p:nvPr/>
          </p:nvSpPr>
          <p:spPr bwMode="auto">
            <a:xfrm>
              <a:off x="2562" y="1162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4" name="Rectangle 8"/>
            <p:cNvSpPr>
              <a:spLocks noChangeArrowheads="1"/>
            </p:cNvSpPr>
            <p:nvPr/>
          </p:nvSpPr>
          <p:spPr bwMode="auto">
            <a:xfrm>
              <a:off x="1837" y="1344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Verified by C-Code</a:t>
              </a:r>
            </a:p>
          </p:txBody>
        </p:sp>
        <p:sp>
          <p:nvSpPr>
            <p:cNvPr id="28705" name="Line 9"/>
            <p:cNvSpPr>
              <a:spLocks noChangeShapeType="1"/>
            </p:cNvSpPr>
            <p:nvPr/>
          </p:nvSpPr>
          <p:spPr bwMode="auto">
            <a:xfrm>
              <a:off x="2562" y="157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6" name="Rectangle 10"/>
            <p:cNvSpPr>
              <a:spLocks noChangeArrowheads="1"/>
            </p:cNvSpPr>
            <p:nvPr/>
          </p:nvSpPr>
          <p:spPr bwMode="auto">
            <a:xfrm>
              <a:off x="1837" y="1752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Flow Chart</a:t>
              </a:r>
            </a:p>
          </p:txBody>
        </p:sp>
        <p:sp>
          <p:nvSpPr>
            <p:cNvPr id="28707" name="Line 11"/>
            <p:cNvSpPr>
              <a:spLocks noChangeShapeType="1"/>
            </p:cNvSpPr>
            <p:nvPr/>
          </p:nvSpPr>
          <p:spPr bwMode="auto">
            <a:xfrm>
              <a:off x="2562" y="1979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08" name="Rectangle 12"/>
            <p:cNvSpPr>
              <a:spLocks noChangeArrowheads="1"/>
            </p:cNvSpPr>
            <p:nvPr/>
          </p:nvSpPr>
          <p:spPr bwMode="auto">
            <a:xfrm>
              <a:off x="1837" y="2160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Counter/State Diagram</a:t>
              </a:r>
            </a:p>
          </p:txBody>
        </p:sp>
        <p:sp>
          <p:nvSpPr>
            <p:cNvPr id="28709" name="Line 13"/>
            <p:cNvSpPr>
              <a:spLocks noChangeShapeType="1"/>
            </p:cNvSpPr>
            <p:nvPr/>
          </p:nvSpPr>
          <p:spPr bwMode="auto">
            <a:xfrm>
              <a:off x="2562" y="238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10" name="Rectangle 14"/>
            <p:cNvSpPr>
              <a:spLocks noChangeArrowheads="1"/>
            </p:cNvSpPr>
            <p:nvPr/>
          </p:nvSpPr>
          <p:spPr bwMode="auto">
            <a:xfrm>
              <a:off x="1837" y="2568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RTL Code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635375" y="1557338"/>
            <a:ext cx="5330825" cy="3843337"/>
            <a:chOff x="2290" y="981"/>
            <a:chExt cx="3358" cy="2421"/>
          </a:xfrm>
        </p:grpSpPr>
        <p:grpSp>
          <p:nvGrpSpPr>
            <p:cNvPr id="28677" name="Group 28"/>
            <p:cNvGrpSpPr>
              <a:grpSpLocks/>
            </p:cNvGrpSpPr>
            <p:nvPr/>
          </p:nvGrpSpPr>
          <p:grpSpPr bwMode="auto">
            <a:xfrm>
              <a:off x="2290" y="981"/>
              <a:ext cx="3177" cy="2086"/>
              <a:chOff x="2290" y="981"/>
              <a:chExt cx="3177" cy="2086"/>
            </a:xfrm>
          </p:grpSpPr>
          <p:grpSp>
            <p:nvGrpSpPr>
              <p:cNvPr id="28688" name="Group 21"/>
              <p:cNvGrpSpPr>
                <a:grpSpLocks/>
              </p:cNvGrpSpPr>
              <p:nvPr/>
            </p:nvGrpSpPr>
            <p:grpSpPr bwMode="auto">
              <a:xfrm>
                <a:off x="2290" y="981"/>
                <a:ext cx="3086" cy="2086"/>
                <a:chOff x="2290" y="981"/>
                <a:chExt cx="3086" cy="2086"/>
              </a:xfrm>
            </p:grpSpPr>
            <p:sp>
              <p:nvSpPr>
                <p:cNvPr id="28695" name="Oval 16"/>
                <p:cNvSpPr>
                  <a:spLocks noChangeArrowheads="1"/>
                </p:cNvSpPr>
                <p:nvPr/>
              </p:nvSpPr>
              <p:spPr bwMode="auto">
                <a:xfrm>
                  <a:off x="2608" y="1026"/>
                  <a:ext cx="1543" cy="1179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8696" name="Oval 17"/>
                <p:cNvSpPr>
                  <a:spLocks noChangeArrowheads="1"/>
                </p:cNvSpPr>
                <p:nvPr/>
              </p:nvSpPr>
              <p:spPr bwMode="auto">
                <a:xfrm>
                  <a:off x="3243" y="981"/>
                  <a:ext cx="1860" cy="1179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8697" name="Oval 18"/>
                <p:cNvSpPr>
                  <a:spLocks noChangeArrowheads="1"/>
                </p:cNvSpPr>
                <p:nvPr/>
              </p:nvSpPr>
              <p:spPr bwMode="auto">
                <a:xfrm>
                  <a:off x="2290" y="1616"/>
                  <a:ext cx="2087" cy="1315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8698" name="Oval 19"/>
                <p:cNvSpPr>
                  <a:spLocks noChangeArrowheads="1"/>
                </p:cNvSpPr>
                <p:nvPr/>
              </p:nvSpPr>
              <p:spPr bwMode="auto">
                <a:xfrm>
                  <a:off x="3833" y="1389"/>
                  <a:ext cx="1543" cy="1179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8699" name="Oval 20"/>
                <p:cNvSpPr>
                  <a:spLocks noChangeArrowheads="1"/>
                </p:cNvSpPr>
                <p:nvPr/>
              </p:nvSpPr>
              <p:spPr bwMode="auto">
                <a:xfrm>
                  <a:off x="3515" y="1888"/>
                  <a:ext cx="1543" cy="1179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  <p:grpSp>
            <p:nvGrpSpPr>
              <p:cNvPr id="28689" name="Group 22"/>
              <p:cNvGrpSpPr>
                <a:grpSpLocks/>
              </p:cNvGrpSpPr>
              <p:nvPr/>
            </p:nvGrpSpPr>
            <p:grpSpPr bwMode="auto">
              <a:xfrm>
                <a:off x="2381" y="981"/>
                <a:ext cx="3086" cy="2086"/>
                <a:chOff x="2290" y="981"/>
                <a:chExt cx="3086" cy="2086"/>
              </a:xfrm>
            </p:grpSpPr>
            <p:sp>
              <p:nvSpPr>
                <p:cNvPr id="28690" name="Oval 23"/>
                <p:cNvSpPr>
                  <a:spLocks noChangeArrowheads="1"/>
                </p:cNvSpPr>
                <p:nvPr/>
              </p:nvSpPr>
              <p:spPr bwMode="auto">
                <a:xfrm>
                  <a:off x="2608" y="1026"/>
                  <a:ext cx="1543" cy="1179"/>
                </a:xfrm>
                <a:prstGeom prst="ellipse">
                  <a:avLst/>
                </a:prstGeom>
                <a:solidFill>
                  <a:srgbClr val="66FFFF"/>
                </a:solidFill>
                <a:ln w="9525">
                  <a:solidFill>
                    <a:srgbClr val="66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8691" name="Oval 24"/>
                <p:cNvSpPr>
                  <a:spLocks noChangeArrowheads="1"/>
                </p:cNvSpPr>
                <p:nvPr/>
              </p:nvSpPr>
              <p:spPr bwMode="auto">
                <a:xfrm>
                  <a:off x="3243" y="981"/>
                  <a:ext cx="1860" cy="1179"/>
                </a:xfrm>
                <a:prstGeom prst="ellipse">
                  <a:avLst/>
                </a:prstGeom>
                <a:solidFill>
                  <a:srgbClr val="66FFFF"/>
                </a:solidFill>
                <a:ln w="9525">
                  <a:solidFill>
                    <a:srgbClr val="66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8692" name="Oval 25"/>
                <p:cNvSpPr>
                  <a:spLocks noChangeArrowheads="1"/>
                </p:cNvSpPr>
                <p:nvPr/>
              </p:nvSpPr>
              <p:spPr bwMode="auto">
                <a:xfrm>
                  <a:off x="2290" y="1616"/>
                  <a:ext cx="2087" cy="1315"/>
                </a:xfrm>
                <a:prstGeom prst="ellipse">
                  <a:avLst/>
                </a:prstGeom>
                <a:solidFill>
                  <a:srgbClr val="66FFFF"/>
                </a:solidFill>
                <a:ln w="9525">
                  <a:solidFill>
                    <a:srgbClr val="66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8693" name="Oval 26"/>
                <p:cNvSpPr>
                  <a:spLocks noChangeArrowheads="1"/>
                </p:cNvSpPr>
                <p:nvPr/>
              </p:nvSpPr>
              <p:spPr bwMode="auto">
                <a:xfrm>
                  <a:off x="3833" y="1389"/>
                  <a:ext cx="1543" cy="1179"/>
                </a:xfrm>
                <a:prstGeom prst="ellipse">
                  <a:avLst/>
                </a:prstGeom>
                <a:solidFill>
                  <a:srgbClr val="66FFFF"/>
                </a:solidFill>
                <a:ln w="9525">
                  <a:solidFill>
                    <a:srgbClr val="66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28694" name="Oval 27"/>
                <p:cNvSpPr>
                  <a:spLocks noChangeArrowheads="1"/>
                </p:cNvSpPr>
                <p:nvPr/>
              </p:nvSpPr>
              <p:spPr bwMode="auto">
                <a:xfrm>
                  <a:off x="3515" y="1888"/>
                  <a:ext cx="1543" cy="1179"/>
                </a:xfrm>
                <a:prstGeom prst="ellipse">
                  <a:avLst/>
                </a:prstGeom>
                <a:solidFill>
                  <a:srgbClr val="66FFFF"/>
                </a:solidFill>
                <a:ln w="9525">
                  <a:solidFill>
                    <a:srgbClr val="66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</p:grpSp>
        </p:grpSp>
        <p:sp>
          <p:nvSpPr>
            <p:cNvPr id="28678" name="Text Box 29"/>
            <p:cNvSpPr txBox="1">
              <a:spLocks noChangeArrowheads="1"/>
            </p:cNvSpPr>
            <p:nvPr/>
          </p:nvSpPr>
          <p:spPr bwMode="auto">
            <a:xfrm>
              <a:off x="2699" y="1616"/>
              <a:ext cx="2949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 b="1"/>
                <a:t>2  3  4  5  6  7  8  9  10  11  12  13  …</a:t>
              </a:r>
            </a:p>
            <a:p>
              <a:pPr eaLnBrk="1" hangingPunct="1"/>
              <a:endParaRPr lang="en-US" altLang="zh-TW" sz="2000" b="1"/>
            </a:p>
            <a:p>
              <a:pPr eaLnBrk="1" hangingPunct="1"/>
              <a:endParaRPr lang="en-US" altLang="zh-TW" sz="2000" b="1"/>
            </a:p>
            <a:p>
              <a:pPr eaLnBrk="1" hangingPunct="1"/>
              <a:r>
                <a:rPr lang="en-US" altLang="zh-TW" sz="2000" b="1"/>
                <a:t>%2   %3    %4     %5   ….</a:t>
              </a:r>
            </a:p>
            <a:p>
              <a:pPr eaLnBrk="1" hangingPunct="1"/>
              <a:endParaRPr lang="en-US" altLang="zh-TW" sz="2000" b="1"/>
            </a:p>
            <a:p>
              <a:pPr eaLnBrk="1" hangingPunct="1"/>
              <a:r>
                <a:rPr lang="en-US" altLang="zh-TW" sz="2000" b="1"/>
                <a:t>If then ??      case ? ?</a:t>
              </a:r>
            </a:p>
            <a:p>
              <a:pPr eaLnBrk="1" hangingPunct="1"/>
              <a:endParaRPr lang="en-US" altLang="zh-TW" sz="2000" b="1"/>
            </a:p>
            <a:p>
              <a:pPr eaLnBrk="1" hangingPunct="1"/>
              <a:endParaRPr lang="en-US" altLang="zh-TW" sz="2000" b="1"/>
            </a:p>
            <a:p>
              <a:pPr eaLnBrk="1" hangingPunct="1"/>
              <a:endParaRPr lang="en-US" altLang="zh-TW" sz="2000" b="1"/>
            </a:p>
          </p:txBody>
        </p:sp>
        <p:sp>
          <p:nvSpPr>
            <p:cNvPr id="28679" name="Line 30"/>
            <p:cNvSpPr>
              <a:spLocks noChangeShapeType="1"/>
            </p:cNvSpPr>
            <p:nvPr/>
          </p:nvSpPr>
          <p:spPr bwMode="auto">
            <a:xfrm flipH="1">
              <a:off x="2835" y="1797"/>
              <a:ext cx="136" cy="45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0" name="Line 31"/>
            <p:cNvSpPr>
              <a:spLocks noChangeShapeType="1"/>
            </p:cNvSpPr>
            <p:nvPr/>
          </p:nvSpPr>
          <p:spPr bwMode="auto">
            <a:xfrm flipH="1">
              <a:off x="2880" y="1797"/>
              <a:ext cx="227" cy="4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1" name="Line 32"/>
            <p:cNvSpPr>
              <a:spLocks noChangeShapeType="1"/>
            </p:cNvSpPr>
            <p:nvPr/>
          </p:nvSpPr>
          <p:spPr bwMode="auto">
            <a:xfrm flipH="1">
              <a:off x="2925" y="1797"/>
              <a:ext cx="363" cy="4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2" name="Line 33"/>
            <p:cNvSpPr>
              <a:spLocks noChangeShapeType="1"/>
            </p:cNvSpPr>
            <p:nvPr/>
          </p:nvSpPr>
          <p:spPr bwMode="auto">
            <a:xfrm flipH="1">
              <a:off x="2971" y="1797"/>
              <a:ext cx="499" cy="4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3" name="Line 34"/>
            <p:cNvSpPr>
              <a:spLocks noChangeShapeType="1"/>
            </p:cNvSpPr>
            <p:nvPr/>
          </p:nvSpPr>
          <p:spPr bwMode="auto">
            <a:xfrm flipH="1">
              <a:off x="3061" y="1797"/>
              <a:ext cx="772" cy="4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4" name="Line 35"/>
            <p:cNvSpPr>
              <a:spLocks noChangeShapeType="1"/>
            </p:cNvSpPr>
            <p:nvPr/>
          </p:nvSpPr>
          <p:spPr bwMode="auto">
            <a:xfrm flipH="1">
              <a:off x="3107" y="1797"/>
              <a:ext cx="863" cy="4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5" name="Line 36"/>
            <p:cNvSpPr>
              <a:spLocks noChangeShapeType="1"/>
            </p:cNvSpPr>
            <p:nvPr/>
          </p:nvSpPr>
          <p:spPr bwMode="auto">
            <a:xfrm flipH="1">
              <a:off x="3288" y="1797"/>
              <a:ext cx="727" cy="4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6" name="Line 37"/>
            <p:cNvSpPr>
              <a:spLocks noChangeShapeType="1"/>
            </p:cNvSpPr>
            <p:nvPr/>
          </p:nvSpPr>
          <p:spPr bwMode="auto">
            <a:xfrm flipH="1">
              <a:off x="3379" y="1797"/>
              <a:ext cx="818" cy="4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7" name="Line 38"/>
            <p:cNvSpPr>
              <a:spLocks noChangeShapeType="1"/>
            </p:cNvSpPr>
            <p:nvPr/>
          </p:nvSpPr>
          <p:spPr bwMode="auto">
            <a:xfrm flipH="1">
              <a:off x="3696" y="1797"/>
              <a:ext cx="546" cy="4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2458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Example: Prime Numbers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468313" y="1700213"/>
            <a:ext cx="2303462" cy="3600450"/>
            <a:chOff x="1837" y="527"/>
            <a:chExt cx="1451" cy="2268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1837" y="527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Problem or Idea</a:t>
              </a:r>
            </a:p>
          </p:txBody>
        </p:sp>
        <p:sp>
          <p:nvSpPr>
            <p:cNvPr id="29702" name="Line 5"/>
            <p:cNvSpPr>
              <a:spLocks noChangeShapeType="1"/>
            </p:cNvSpPr>
            <p:nvPr/>
          </p:nvSpPr>
          <p:spPr bwMode="auto">
            <a:xfrm>
              <a:off x="2562" y="75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1837" y="935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Pseudo Code</a:t>
              </a:r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2562" y="1162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1837" y="1344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Verified by C-Code</a:t>
              </a:r>
            </a:p>
          </p:txBody>
        </p:sp>
        <p:sp>
          <p:nvSpPr>
            <p:cNvPr id="29706" name="Line 9"/>
            <p:cNvSpPr>
              <a:spLocks noChangeShapeType="1"/>
            </p:cNvSpPr>
            <p:nvPr/>
          </p:nvSpPr>
          <p:spPr bwMode="auto">
            <a:xfrm>
              <a:off x="2562" y="157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07" name="Rectangle 10"/>
            <p:cNvSpPr>
              <a:spLocks noChangeArrowheads="1"/>
            </p:cNvSpPr>
            <p:nvPr/>
          </p:nvSpPr>
          <p:spPr bwMode="auto">
            <a:xfrm>
              <a:off x="1837" y="1752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Flow Chart</a:t>
              </a:r>
            </a:p>
          </p:txBody>
        </p:sp>
        <p:sp>
          <p:nvSpPr>
            <p:cNvPr id="29708" name="Line 11"/>
            <p:cNvSpPr>
              <a:spLocks noChangeShapeType="1"/>
            </p:cNvSpPr>
            <p:nvPr/>
          </p:nvSpPr>
          <p:spPr bwMode="auto">
            <a:xfrm>
              <a:off x="2562" y="1979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09" name="Rectangle 12"/>
            <p:cNvSpPr>
              <a:spLocks noChangeArrowheads="1"/>
            </p:cNvSpPr>
            <p:nvPr/>
          </p:nvSpPr>
          <p:spPr bwMode="auto">
            <a:xfrm>
              <a:off x="1837" y="2160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Counter/State Diagram</a:t>
              </a:r>
            </a:p>
          </p:txBody>
        </p:sp>
        <p:sp>
          <p:nvSpPr>
            <p:cNvPr id="29710" name="Line 13"/>
            <p:cNvSpPr>
              <a:spLocks noChangeShapeType="1"/>
            </p:cNvSpPr>
            <p:nvPr/>
          </p:nvSpPr>
          <p:spPr bwMode="auto">
            <a:xfrm>
              <a:off x="2562" y="238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1" name="Rectangle 14"/>
            <p:cNvSpPr>
              <a:spLocks noChangeArrowheads="1"/>
            </p:cNvSpPr>
            <p:nvPr/>
          </p:nvSpPr>
          <p:spPr bwMode="auto">
            <a:xfrm>
              <a:off x="1837" y="2568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RTL Code</a:t>
              </a:r>
            </a:p>
          </p:txBody>
        </p:sp>
      </p:grpSp>
      <p:sp>
        <p:nvSpPr>
          <p:cNvPr id="321575" name="Text Box 39"/>
          <p:cNvSpPr txBox="1">
            <a:spLocks noChangeArrowheads="1"/>
          </p:cNvSpPr>
          <p:nvPr/>
        </p:nvSpPr>
        <p:spPr bwMode="auto">
          <a:xfrm>
            <a:off x="3276600" y="1268413"/>
            <a:ext cx="5329238" cy="45704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prime()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{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   int   m, n, p;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   printf(“%d\n”, 2);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   for(n=3; n&lt;9999; n+=2){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      p=1;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      for(m=3;m*m&lt;n;m+=2)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         if(!(n%m)) {p=0; break;}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      if(p) printf(“%d\n”, n);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   }</a:t>
            </a:r>
          </a:p>
          <a:p>
            <a:pPr eaLnBrk="1" hangingPunct="1">
              <a:lnSpc>
                <a:spcPct val="13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altLang="zh-TW" b="1">
                <a:latin typeface="CourierP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360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2	Basics</a:t>
            </a:r>
            <a:endParaRPr lang="zh-TW" altLang="en-US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 bwMode="auto">
          <a:xfrm>
            <a:off x="0" y="642938"/>
            <a:ext cx="9144000" cy="5072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ModelSim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Some Basic Useful Skills and Tools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Basic Elements, Modules and Design Styles</a:t>
            </a:r>
          </a:p>
          <a:p>
            <a:pPr marL="514350" indent="-514350" eaLnBrk="1" hangingPunct="1">
              <a:buFontTx/>
              <a:buAutoNum type="arabicPeriod"/>
            </a:pPr>
            <a:endParaRPr lang="en-US" altLang="zh-TW" smtClean="0"/>
          </a:p>
          <a:p>
            <a:pPr marL="514350" indent="-514350" eaLnBrk="1" hangingPunct="1">
              <a:buFontTx/>
              <a:buAutoNum type="arabicPeriod"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0783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Example: Prime Numbers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80975" y="1700213"/>
            <a:ext cx="2303463" cy="3600450"/>
            <a:chOff x="1837" y="527"/>
            <a:chExt cx="1451" cy="2268"/>
          </a:xfrm>
        </p:grpSpPr>
        <p:sp>
          <p:nvSpPr>
            <p:cNvPr id="30757" name="Rectangle 4"/>
            <p:cNvSpPr>
              <a:spLocks noChangeArrowheads="1"/>
            </p:cNvSpPr>
            <p:nvPr/>
          </p:nvSpPr>
          <p:spPr bwMode="auto">
            <a:xfrm>
              <a:off x="1837" y="527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Problem or Idea</a:t>
              </a:r>
            </a:p>
          </p:txBody>
        </p:sp>
        <p:sp>
          <p:nvSpPr>
            <p:cNvPr id="30758" name="Line 5"/>
            <p:cNvSpPr>
              <a:spLocks noChangeShapeType="1"/>
            </p:cNvSpPr>
            <p:nvPr/>
          </p:nvSpPr>
          <p:spPr bwMode="auto">
            <a:xfrm>
              <a:off x="2562" y="75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59" name="Rectangle 6"/>
            <p:cNvSpPr>
              <a:spLocks noChangeArrowheads="1"/>
            </p:cNvSpPr>
            <p:nvPr/>
          </p:nvSpPr>
          <p:spPr bwMode="auto">
            <a:xfrm>
              <a:off x="1837" y="935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Pseudo Code</a:t>
              </a:r>
            </a:p>
          </p:txBody>
        </p:sp>
        <p:sp>
          <p:nvSpPr>
            <p:cNvPr id="30760" name="Line 7"/>
            <p:cNvSpPr>
              <a:spLocks noChangeShapeType="1"/>
            </p:cNvSpPr>
            <p:nvPr/>
          </p:nvSpPr>
          <p:spPr bwMode="auto">
            <a:xfrm>
              <a:off x="2562" y="1162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61" name="Rectangle 8"/>
            <p:cNvSpPr>
              <a:spLocks noChangeArrowheads="1"/>
            </p:cNvSpPr>
            <p:nvPr/>
          </p:nvSpPr>
          <p:spPr bwMode="auto">
            <a:xfrm>
              <a:off x="1837" y="1344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Verified by C-Code</a:t>
              </a:r>
            </a:p>
          </p:txBody>
        </p:sp>
        <p:sp>
          <p:nvSpPr>
            <p:cNvPr id="30762" name="Line 9"/>
            <p:cNvSpPr>
              <a:spLocks noChangeShapeType="1"/>
            </p:cNvSpPr>
            <p:nvPr/>
          </p:nvSpPr>
          <p:spPr bwMode="auto">
            <a:xfrm>
              <a:off x="2562" y="157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63" name="Rectangle 10"/>
            <p:cNvSpPr>
              <a:spLocks noChangeArrowheads="1"/>
            </p:cNvSpPr>
            <p:nvPr/>
          </p:nvSpPr>
          <p:spPr bwMode="auto">
            <a:xfrm>
              <a:off x="1837" y="1752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Flow Chart</a:t>
              </a:r>
            </a:p>
          </p:txBody>
        </p:sp>
        <p:sp>
          <p:nvSpPr>
            <p:cNvPr id="30764" name="Line 11"/>
            <p:cNvSpPr>
              <a:spLocks noChangeShapeType="1"/>
            </p:cNvSpPr>
            <p:nvPr/>
          </p:nvSpPr>
          <p:spPr bwMode="auto">
            <a:xfrm>
              <a:off x="2562" y="1979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65" name="Rectangle 12"/>
            <p:cNvSpPr>
              <a:spLocks noChangeArrowheads="1"/>
            </p:cNvSpPr>
            <p:nvPr/>
          </p:nvSpPr>
          <p:spPr bwMode="auto">
            <a:xfrm>
              <a:off x="1837" y="2160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CounterState Diagram</a:t>
              </a:r>
            </a:p>
          </p:txBody>
        </p:sp>
        <p:sp>
          <p:nvSpPr>
            <p:cNvPr id="30766" name="Line 13"/>
            <p:cNvSpPr>
              <a:spLocks noChangeShapeType="1"/>
            </p:cNvSpPr>
            <p:nvPr/>
          </p:nvSpPr>
          <p:spPr bwMode="auto">
            <a:xfrm>
              <a:off x="2562" y="238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67" name="Rectangle 14"/>
            <p:cNvSpPr>
              <a:spLocks noChangeArrowheads="1"/>
            </p:cNvSpPr>
            <p:nvPr/>
          </p:nvSpPr>
          <p:spPr bwMode="auto">
            <a:xfrm>
              <a:off x="1837" y="2568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RTL Code</a:t>
              </a: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627313" y="989013"/>
            <a:ext cx="6402387" cy="4924425"/>
            <a:chOff x="1927" y="623"/>
            <a:chExt cx="4033" cy="3102"/>
          </a:xfrm>
        </p:grpSpPr>
        <p:sp>
          <p:nvSpPr>
            <p:cNvPr id="30725" name="AutoShape 17"/>
            <p:cNvSpPr>
              <a:spLocks noChangeArrowheads="1"/>
            </p:cNvSpPr>
            <p:nvPr/>
          </p:nvSpPr>
          <p:spPr bwMode="auto">
            <a:xfrm>
              <a:off x="2843" y="1212"/>
              <a:ext cx="998" cy="363"/>
            </a:xfrm>
            <a:prstGeom prst="flowChartDecision">
              <a:avLst/>
            </a:prstGeom>
            <a:solidFill>
              <a:srgbClr val="99FFCC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n&lt;9999</a:t>
              </a:r>
            </a:p>
          </p:txBody>
        </p:sp>
        <p:sp>
          <p:nvSpPr>
            <p:cNvPr id="30726" name="Text Box 19"/>
            <p:cNvSpPr txBox="1">
              <a:spLocks noChangeArrowheads="1"/>
            </p:cNvSpPr>
            <p:nvPr/>
          </p:nvSpPr>
          <p:spPr bwMode="auto">
            <a:xfrm>
              <a:off x="1927" y="2886"/>
              <a:ext cx="726" cy="295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n←n+2</a:t>
              </a:r>
            </a:p>
          </p:txBody>
        </p:sp>
        <p:sp>
          <p:nvSpPr>
            <p:cNvPr id="30727" name="AutoShape 21"/>
            <p:cNvSpPr>
              <a:spLocks noChangeArrowheads="1"/>
            </p:cNvSpPr>
            <p:nvPr/>
          </p:nvSpPr>
          <p:spPr bwMode="auto">
            <a:xfrm>
              <a:off x="2858" y="2341"/>
              <a:ext cx="998" cy="363"/>
            </a:xfrm>
            <a:prstGeom prst="flowChartDecision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m*m&lt;n</a:t>
              </a:r>
            </a:p>
          </p:txBody>
        </p:sp>
        <p:sp>
          <p:nvSpPr>
            <p:cNvPr id="30728" name="Line 24"/>
            <p:cNvSpPr>
              <a:spLocks noChangeShapeType="1"/>
            </p:cNvSpPr>
            <p:nvPr/>
          </p:nvSpPr>
          <p:spPr bwMode="auto">
            <a:xfrm>
              <a:off x="3358" y="1587"/>
              <a:ext cx="0" cy="1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29" name="Text Box 20"/>
            <p:cNvSpPr txBox="1">
              <a:spLocks noChangeArrowheads="1"/>
            </p:cNvSpPr>
            <p:nvPr/>
          </p:nvSpPr>
          <p:spPr bwMode="auto">
            <a:xfrm>
              <a:off x="2835" y="1752"/>
              <a:ext cx="1020" cy="295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p←1; m←3</a:t>
              </a:r>
            </a:p>
          </p:txBody>
        </p:sp>
        <p:sp>
          <p:nvSpPr>
            <p:cNvPr id="30730" name="Line 25"/>
            <p:cNvSpPr>
              <a:spLocks noChangeShapeType="1"/>
            </p:cNvSpPr>
            <p:nvPr/>
          </p:nvSpPr>
          <p:spPr bwMode="auto">
            <a:xfrm>
              <a:off x="3358" y="2704"/>
              <a:ext cx="0" cy="18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31" name="Line 26"/>
            <p:cNvSpPr>
              <a:spLocks noChangeShapeType="1"/>
            </p:cNvSpPr>
            <p:nvPr/>
          </p:nvSpPr>
          <p:spPr bwMode="auto">
            <a:xfrm rot="-5400000">
              <a:off x="3945" y="1297"/>
              <a:ext cx="0" cy="18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32" name="Freeform 28"/>
            <p:cNvSpPr>
              <a:spLocks/>
            </p:cNvSpPr>
            <p:nvPr/>
          </p:nvSpPr>
          <p:spPr bwMode="auto">
            <a:xfrm>
              <a:off x="3379" y="2210"/>
              <a:ext cx="2223" cy="170"/>
            </a:xfrm>
            <a:custGeom>
              <a:avLst/>
              <a:gdLst>
                <a:gd name="T0" fmla="*/ 10196 w 1038"/>
                <a:gd name="T1" fmla="*/ 170 h 170"/>
                <a:gd name="T2" fmla="*/ 10196 w 1038"/>
                <a:gd name="T3" fmla="*/ 0 h 170"/>
                <a:gd name="T4" fmla="*/ 0 w 1038"/>
                <a:gd name="T5" fmla="*/ 0 h 170"/>
                <a:gd name="T6" fmla="*/ 0 60000 65536"/>
                <a:gd name="T7" fmla="*/ 0 60000 65536"/>
                <a:gd name="T8" fmla="*/ 0 60000 65536"/>
                <a:gd name="T9" fmla="*/ 0 w 1038"/>
                <a:gd name="T10" fmla="*/ 0 h 170"/>
                <a:gd name="T11" fmla="*/ 1038 w 1038"/>
                <a:gd name="T12" fmla="*/ 170 h 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38" h="170">
                  <a:moveTo>
                    <a:pt x="1038" y="170"/>
                  </a:moveTo>
                  <a:cubicBezTo>
                    <a:pt x="1038" y="113"/>
                    <a:pt x="1038" y="57"/>
                    <a:pt x="1038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0733" name="Text Box 33"/>
            <p:cNvSpPr txBox="1">
              <a:spLocks noChangeArrowheads="1"/>
            </p:cNvSpPr>
            <p:nvPr/>
          </p:nvSpPr>
          <p:spPr bwMode="auto">
            <a:xfrm>
              <a:off x="3016" y="3430"/>
              <a:ext cx="703" cy="295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LED←n</a:t>
              </a:r>
            </a:p>
          </p:txBody>
        </p:sp>
        <p:sp>
          <p:nvSpPr>
            <p:cNvPr id="30734" name="Line 34"/>
            <p:cNvSpPr>
              <a:spLocks noChangeShapeType="1"/>
            </p:cNvSpPr>
            <p:nvPr/>
          </p:nvSpPr>
          <p:spPr bwMode="auto">
            <a:xfrm>
              <a:off x="3342" y="895"/>
              <a:ext cx="0" cy="31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35" name="Text Box 16"/>
            <p:cNvSpPr txBox="1">
              <a:spLocks noChangeArrowheads="1"/>
            </p:cNvSpPr>
            <p:nvPr/>
          </p:nvSpPr>
          <p:spPr bwMode="auto">
            <a:xfrm>
              <a:off x="2707" y="623"/>
              <a:ext cx="1270" cy="295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LED←2; n←3</a:t>
              </a:r>
            </a:p>
          </p:txBody>
        </p:sp>
        <p:sp>
          <p:nvSpPr>
            <p:cNvPr id="30736" name="Text Box 40"/>
            <p:cNvSpPr txBox="1">
              <a:spLocks noChangeArrowheads="1"/>
            </p:cNvSpPr>
            <p:nvPr/>
          </p:nvSpPr>
          <p:spPr bwMode="auto">
            <a:xfrm>
              <a:off x="5257" y="2387"/>
              <a:ext cx="703" cy="295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m←m+2</a:t>
              </a:r>
            </a:p>
          </p:txBody>
        </p:sp>
        <p:sp>
          <p:nvSpPr>
            <p:cNvPr id="30737" name="AutoShape 41"/>
            <p:cNvSpPr>
              <a:spLocks noChangeArrowheads="1"/>
            </p:cNvSpPr>
            <p:nvPr/>
          </p:nvSpPr>
          <p:spPr bwMode="auto">
            <a:xfrm>
              <a:off x="4059" y="2341"/>
              <a:ext cx="998" cy="363"/>
            </a:xfrm>
            <a:prstGeom prst="flowChartDecision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n%m</a:t>
              </a:r>
            </a:p>
          </p:txBody>
        </p:sp>
        <p:sp>
          <p:nvSpPr>
            <p:cNvPr id="30738" name="Line 42"/>
            <p:cNvSpPr>
              <a:spLocks noChangeShapeType="1"/>
            </p:cNvSpPr>
            <p:nvPr/>
          </p:nvSpPr>
          <p:spPr bwMode="auto">
            <a:xfrm rot="-5400000">
              <a:off x="5152" y="2432"/>
              <a:ext cx="0" cy="18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39" name="Text Box 43"/>
            <p:cNvSpPr txBox="1">
              <a:spLocks noChangeArrowheads="1"/>
            </p:cNvSpPr>
            <p:nvPr/>
          </p:nvSpPr>
          <p:spPr bwMode="auto">
            <a:xfrm>
              <a:off x="4218" y="2886"/>
              <a:ext cx="703" cy="295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p←0</a:t>
              </a:r>
            </a:p>
          </p:txBody>
        </p:sp>
        <p:sp>
          <p:nvSpPr>
            <p:cNvPr id="30740" name="Line 44"/>
            <p:cNvSpPr>
              <a:spLocks noChangeShapeType="1"/>
            </p:cNvSpPr>
            <p:nvPr/>
          </p:nvSpPr>
          <p:spPr bwMode="auto">
            <a:xfrm>
              <a:off x="4560" y="2704"/>
              <a:ext cx="0" cy="18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41" name="AutoShape 45"/>
            <p:cNvSpPr>
              <a:spLocks noChangeArrowheads="1"/>
            </p:cNvSpPr>
            <p:nvPr/>
          </p:nvSpPr>
          <p:spPr bwMode="auto">
            <a:xfrm>
              <a:off x="2853" y="2877"/>
              <a:ext cx="998" cy="363"/>
            </a:xfrm>
            <a:prstGeom prst="flowChartDecision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</a:t>
              </a:r>
            </a:p>
          </p:txBody>
        </p:sp>
        <p:sp>
          <p:nvSpPr>
            <p:cNvPr id="30742" name="Line 46"/>
            <p:cNvSpPr>
              <a:spLocks noChangeShapeType="1"/>
            </p:cNvSpPr>
            <p:nvPr/>
          </p:nvSpPr>
          <p:spPr bwMode="auto">
            <a:xfrm rot="5400000" flipH="1">
              <a:off x="4040" y="2864"/>
              <a:ext cx="0" cy="37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43" name="Line 48"/>
            <p:cNvSpPr>
              <a:spLocks noChangeShapeType="1"/>
            </p:cNvSpPr>
            <p:nvPr/>
          </p:nvSpPr>
          <p:spPr bwMode="auto">
            <a:xfrm>
              <a:off x="3359" y="3251"/>
              <a:ext cx="0" cy="18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44" name="Freeform 49"/>
            <p:cNvSpPr>
              <a:spLocks/>
            </p:cNvSpPr>
            <p:nvPr/>
          </p:nvSpPr>
          <p:spPr bwMode="auto">
            <a:xfrm rot="5400000" flipV="1">
              <a:off x="2466" y="3027"/>
              <a:ext cx="364" cy="715"/>
            </a:xfrm>
            <a:custGeom>
              <a:avLst/>
              <a:gdLst>
                <a:gd name="T0" fmla="*/ 45 w 1038"/>
                <a:gd name="T1" fmla="*/ 12647 h 170"/>
                <a:gd name="T2" fmla="*/ 45 w 1038"/>
                <a:gd name="T3" fmla="*/ 0 h 170"/>
                <a:gd name="T4" fmla="*/ 0 w 1038"/>
                <a:gd name="T5" fmla="*/ 0 h 170"/>
                <a:gd name="T6" fmla="*/ 0 60000 65536"/>
                <a:gd name="T7" fmla="*/ 0 60000 65536"/>
                <a:gd name="T8" fmla="*/ 0 60000 65536"/>
                <a:gd name="T9" fmla="*/ 0 w 1038"/>
                <a:gd name="T10" fmla="*/ 0 h 170"/>
                <a:gd name="T11" fmla="*/ 1038 w 1038"/>
                <a:gd name="T12" fmla="*/ 170 h 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38" h="170">
                  <a:moveTo>
                    <a:pt x="1038" y="170"/>
                  </a:moveTo>
                  <a:cubicBezTo>
                    <a:pt x="1038" y="113"/>
                    <a:pt x="1038" y="57"/>
                    <a:pt x="1038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0745" name="Line 50"/>
            <p:cNvSpPr>
              <a:spLocks noChangeShapeType="1"/>
            </p:cNvSpPr>
            <p:nvPr/>
          </p:nvSpPr>
          <p:spPr bwMode="auto">
            <a:xfrm rot="5400000" flipH="1">
              <a:off x="2749" y="2954"/>
              <a:ext cx="0" cy="19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46" name="Freeform 51"/>
            <p:cNvSpPr>
              <a:spLocks/>
            </p:cNvSpPr>
            <p:nvPr/>
          </p:nvSpPr>
          <p:spPr bwMode="auto">
            <a:xfrm rot="10800000" flipV="1">
              <a:off x="2290" y="1071"/>
              <a:ext cx="1045" cy="1815"/>
            </a:xfrm>
            <a:custGeom>
              <a:avLst/>
              <a:gdLst>
                <a:gd name="T0" fmla="*/ 1059 w 1038"/>
                <a:gd name="T1" fmla="*/ 206889 h 170"/>
                <a:gd name="T2" fmla="*/ 1059 w 1038"/>
                <a:gd name="T3" fmla="*/ 0 h 170"/>
                <a:gd name="T4" fmla="*/ 0 w 1038"/>
                <a:gd name="T5" fmla="*/ 0 h 170"/>
                <a:gd name="T6" fmla="*/ 0 60000 65536"/>
                <a:gd name="T7" fmla="*/ 0 60000 65536"/>
                <a:gd name="T8" fmla="*/ 0 60000 65536"/>
                <a:gd name="T9" fmla="*/ 0 w 1038"/>
                <a:gd name="T10" fmla="*/ 0 h 170"/>
                <a:gd name="T11" fmla="*/ 1038 w 1038"/>
                <a:gd name="T12" fmla="*/ 170 h 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38" h="170">
                  <a:moveTo>
                    <a:pt x="1038" y="170"/>
                  </a:moveTo>
                  <a:cubicBezTo>
                    <a:pt x="1038" y="113"/>
                    <a:pt x="1038" y="57"/>
                    <a:pt x="1038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0747" name="Line 52"/>
            <p:cNvSpPr>
              <a:spLocks noChangeShapeType="1"/>
            </p:cNvSpPr>
            <p:nvPr/>
          </p:nvSpPr>
          <p:spPr bwMode="auto">
            <a:xfrm>
              <a:off x="3350" y="2064"/>
              <a:ext cx="0" cy="26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48" name="Text Box 53"/>
            <p:cNvSpPr txBox="1">
              <a:spLocks noChangeArrowheads="1"/>
            </p:cNvSpPr>
            <p:nvPr/>
          </p:nvSpPr>
          <p:spPr bwMode="auto">
            <a:xfrm>
              <a:off x="3833" y="113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N</a:t>
              </a:r>
            </a:p>
          </p:txBody>
        </p:sp>
        <p:sp>
          <p:nvSpPr>
            <p:cNvPr id="30749" name="Text Box 54"/>
            <p:cNvSpPr txBox="1">
              <a:spLocks noChangeArrowheads="1"/>
            </p:cNvSpPr>
            <p:nvPr/>
          </p:nvSpPr>
          <p:spPr bwMode="auto">
            <a:xfrm>
              <a:off x="3061" y="1525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Y</a:t>
              </a:r>
            </a:p>
          </p:txBody>
        </p:sp>
        <p:sp>
          <p:nvSpPr>
            <p:cNvPr id="30750" name="Text Box 55"/>
            <p:cNvSpPr txBox="1">
              <a:spLocks noChangeArrowheads="1"/>
            </p:cNvSpPr>
            <p:nvPr/>
          </p:nvSpPr>
          <p:spPr bwMode="auto">
            <a:xfrm>
              <a:off x="3878" y="2296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Y</a:t>
              </a:r>
            </a:p>
          </p:txBody>
        </p:sp>
        <p:sp>
          <p:nvSpPr>
            <p:cNvPr id="30751" name="Line 56"/>
            <p:cNvSpPr>
              <a:spLocks noChangeShapeType="1"/>
            </p:cNvSpPr>
            <p:nvPr/>
          </p:nvSpPr>
          <p:spPr bwMode="auto">
            <a:xfrm rot="-5400000">
              <a:off x="3969" y="2432"/>
              <a:ext cx="0" cy="18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52" name="Text Box 57"/>
            <p:cNvSpPr txBox="1">
              <a:spLocks noChangeArrowheads="1"/>
            </p:cNvSpPr>
            <p:nvPr/>
          </p:nvSpPr>
          <p:spPr bwMode="auto">
            <a:xfrm>
              <a:off x="3379" y="2704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N</a:t>
              </a:r>
            </a:p>
          </p:txBody>
        </p:sp>
        <p:sp>
          <p:nvSpPr>
            <p:cNvPr id="30753" name="Text Box 58"/>
            <p:cNvSpPr txBox="1">
              <a:spLocks noChangeArrowheads="1"/>
            </p:cNvSpPr>
            <p:nvPr/>
          </p:nvSpPr>
          <p:spPr bwMode="auto">
            <a:xfrm>
              <a:off x="2699" y="2840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N</a:t>
              </a:r>
            </a:p>
          </p:txBody>
        </p:sp>
        <p:sp>
          <p:nvSpPr>
            <p:cNvPr id="30754" name="Text Box 59"/>
            <p:cNvSpPr txBox="1">
              <a:spLocks noChangeArrowheads="1"/>
            </p:cNvSpPr>
            <p:nvPr/>
          </p:nvSpPr>
          <p:spPr bwMode="auto">
            <a:xfrm>
              <a:off x="3334" y="3203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Y</a:t>
              </a:r>
            </a:p>
          </p:txBody>
        </p:sp>
        <p:sp>
          <p:nvSpPr>
            <p:cNvPr id="30755" name="Text Box 60"/>
            <p:cNvSpPr txBox="1">
              <a:spLocks noChangeArrowheads="1"/>
            </p:cNvSpPr>
            <p:nvPr/>
          </p:nvSpPr>
          <p:spPr bwMode="auto">
            <a:xfrm>
              <a:off x="5012" y="2296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Y</a:t>
              </a:r>
            </a:p>
          </p:txBody>
        </p:sp>
        <p:sp>
          <p:nvSpPr>
            <p:cNvPr id="30756" name="Text Box 61"/>
            <p:cNvSpPr txBox="1">
              <a:spLocks noChangeArrowheads="1"/>
            </p:cNvSpPr>
            <p:nvPr/>
          </p:nvSpPr>
          <p:spPr bwMode="auto">
            <a:xfrm>
              <a:off x="4558" y="2659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3696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Example: Prime Numbers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180975" y="1700213"/>
            <a:ext cx="2303463" cy="3600450"/>
            <a:chOff x="1837" y="527"/>
            <a:chExt cx="1451" cy="2268"/>
          </a:xfrm>
        </p:grpSpPr>
        <p:sp>
          <p:nvSpPr>
            <p:cNvPr id="31792" name="Rectangle 4"/>
            <p:cNvSpPr>
              <a:spLocks noChangeArrowheads="1"/>
            </p:cNvSpPr>
            <p:nvPr/>
          </p:nvSpPr>
          <p:spPr bwMode="auto">
            <a:xfrm>
              <a:off x="1837" y="527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Problem or Idea</a:t>
              </a:r>
            </a:p>
          </p:txBody>
        </p:sp>
        <p:sp>
          <p:nvSpPr>
            <p:cNvPr id="31793" name="Line 5"/>
            <p:cNvSpPr>
              <a:spLocks noChangeShapeType="1"/>
            </p:cNvSpPr>
            <p:nvPr/>
          </p:nvSpPr>
          <p:spPr bwMode="auto">
            <a:xfrm>
              <a:off x="2562" y="75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94" name="Rectangle 6"/>
            <p:cNvSpPr>
              <a:spLocks noChangeArrowheads="1"/>
            </p:cNvSpPr>
            <p:nvPr/>
          </p:nvSpPr>
          <p:spPr bwMode="auto">
            <a:xfrm>
              <a:off x="1837" y="935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Pseudo Code</a:t>
              </a:r>
            </a:p>
          </p:txBody>
        </p:sp>
        <p:sp>
          <p:nvSpPr>
            <p:cNvPr id="31795" name="Line 7"/>
            <p:cNvSpPr>
              <a:spLocks noChangeShapeType="1"/>
            </p:cNvSpPr>
            <p:nvPr/>
          </p:nvSpPr>
          <p:spPr bwMode="auto">
            <a:xfrm>
              <a:off x="2562" y="1162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96" name="Rectangle 8"/>
            <p:cNvSpPr>
              <a:spLocks noChangeArrowheads="1"/>
            </p:cNvSpPr>
            <p:nvPr/>
          </p:nvSpPr>
          <p:spPr bwMode="auto">
            <a:xfrm>
              <a:off x="1837" y="1344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Verified by C-Code</a:t>
              </a:r>
            </a:p>
          </p:txBody>
        </p:sp>
        <p:sp>
          <p:nvSpPr>
            <p:cNvPr id="31797" name="Line 9"/>
            <p:cNvSpPr>
              <a:spLocks noChangeShapeType="1"/>
            </p:cNvSpPr>
            <p:nvPr/>
          </p:nvSpPr>
          <p:spPr bwMode="auto">
            <a:xfrm>
              <a:off x="2562" y="157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98" name="Rectangle 10"/>
            <p:cNvSpPr>
              <a:spLocks noChangeArrowheads="1"/>
            </p:cNvSpPr>
            <p:nvPr/>
          </p:nvSpPr>
          <p:spPr bwMode="auto">
            <a:xfrm>
              <a:off x="1837" y="1752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Flow Chart</a:t>
              </a:r>
            </a:p>
          </p:txBody>
        </p:sp>
        <p:sp>
          <p:nvSpPr>
            <p:cNvPr id="31799" name="Line 11"/>
            <p:cNvSpPr>
              <a:spLocks noChangeShapeType="1"/>
            </p:cNvSpPr>
            <p:nvPr/>
          </p:nvSpPr>
          <p:spPr bwMode="auto">
            <a:xfrm>
              <a:off x="2562" y="1979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00" name="Rectangle 12"/>
            <p:cNvSpPr>
              <a:spLocks noChangeArrowheads="1"/>
            </p:cNvSpPr>
            <p:nvPr/>
          </p:nvSpPr>
          <p:spPr bwMode="auto">
            <a:xfrm>
              <a:off x="1837" y="2160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CounterState Diagram</a:t>
              </a:r>
            </a:p>
          </p:txBody>
        </p:sp>
        <p:sp>
          <p:nvSpPr>
            <p:cNvPr id="31801" name="Line 13"/>
            <p:cNvSpPr>
              <a:spLocks noChangeShapeType="1"/>
            </p:cNvSpPr>
            <p:nvPr/>
          </p:nvSpPr>
          <p:spPr bwMode="auto">
            <a:xfrm>
              <a:off x="2562" y="238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802" name="Rectangle 14"/>
            <p:cNvSpPr>
              <a:spLocks noChangeArrowheads="1"/>
            </p:cNvSpPr>
            <p:nvPr/>
          </p:nvSpPr>
          <p:spPr bwMode="auto">
            <a:xfrm>
              <a:off x="1837" y="2568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RTL Code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2411413" y="620713"/>
            <a:ext cx="6689725" cy="5695950"/>
            <a:chOff x="1519" y="391"/>
            <a:chExt cx="4214" cy="3588"/>
          </a:xfrm>
        </p:grpSpPr>
        <p:grpSp>
          <p:nvGrpSpPr>
            <p:cNvPr id="31750" name="Group 15"/>
            <p:cNvGrpSpPr>
              <a:grpSpLocks/>
            </p:cNvGrpSpPr>
            <p:nvPr/>
          </p:nvGrpSpPr>
          <p:grpSpPr bwMode="auto">
            <a:xfrm>
              <a:off x="1655" y="623"/>
              <a:ext cx="4033" cy="3102"/>
              <a:chOff x="1927" y="623"/>
              <a:chExt cx="4033" cy="3102"/>
            </a:xfrm>
          </p:grpSpPr>
          <p:sp>
            <p:nvSpPr>
              <p:cNvPr id="31760" name="AutoShape 16"/>
              <p:cNvSpPr>
                <a:spLocks noChangeArrowheads="1"/>
              </p:cNvSpPr>
              <p:nvPr/>
            </p:nvSpPr>
            <p:spPr bwMode="auto">
              <a:xfrm>
                <a:off x="2843" y="1212"/>
                <a:ext cx="998" cy="363"/>
              </a:xfrm>
              <a:prstGeom prst="flowChartDecision">
                <a:avLst/>
              </a:prstGeom>
              <a:solidFill>
                <a:schemeClr val="bg1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FF"/>
                    </a:solidFill>
                  </a:rPr>
                  <a:t>n&lt;9999</a:t>
                </a:r>
              </a:p>
            </p:txBody>
          </p:sp>
          <p:sp>
            <p:nvSpPr>
              <p:cNvPr id="31761" name="Text Box 17"/>
              <p:cNvSpPr txBox="1">
                <a:spLocks noChangeArrowheads="1"/>
              </p:cNvSpPr>
              <p:nvPr/>
            </p:nvSpPr>
            <p:spPr bwMode="auto">
              <a:xfrm>
                <a:off x="1927" y="2886"/>
                <a:ext cx="726" cy="295"/>
              </a:xfrm>
              <a:prstGeom prst="rect">
                <a:avLst/>
              </a:prstGeom>
              <a:solidFill>
                <a:srgbClr val="66FFFF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  <a:spcBef>
                    <a:spcPct val="10000"/>
                  </a:spcBef>
                  <a:spcAft>
                    <a:spcPct val="10000"/>
                  </a:spcAft>
                </a:pPr>
                <a:r>
                  <a:rPr lang="en-US" altLang="zh-TW" b="1">
                    <a:solidFill>
                      <a:srgbClr val="0000FF"/>
                    </a:solidFill>
                    <a:latin typeface="CourierPS"/>
                  </a:rPr>
                  <a:t>n←n+2</a:t>
                </a:r>
              </a:p>
            </p:txBody>
          </p:sp>
          <p:sp>
            <p:nvSpPr>
              <p:cNvPr id="31762" name="AutoShape 18"/>
              <p:cNvSpPr>
                <a:spLocks noChangeArrowheads="1"/>
              </p:cNvSpPr>
              <p:nvPr/>
            </p:nvSpPr>
            <p:spPr bwMode="auto">
              <a:xfrm>
                <a:off x="2858" y="2341"/>
                <a:ext cx="998" cy="363"/>
              </a:xfrm>
              <a:prstGeom prst="flowChartDecision">
                <a:avLst/>
              </a:prstGeom>
              <a:solidFill>
                <a:schemeClr val="bg1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FF"/>
                    </a:solidFill>
                  </a:rPr>
                  <a:t>m*m&lt;n</a:t>
                </a:r>
              </a:p>
            </p:txBody>
          </p:sp>
          <p:sp>
            <p:nvSpPr>
              <p:cNvPr id="31763" name="Line 19"/>
              <p:cNvSpPr>
                <a:spLocks noChangeShapeType="1"/>
              </p:cNvSpPr>
              <p:nvPr/>
            </p:nvSpPr>
            <p:spPr bwMode="auto">
              <a:xfrm>
                <a:off x="3358" y="1587"/>
                <a:ext cx="0" cy="175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64" name="Text Box 20"/>
              <p:cNvSpPr txBox="1">
                <a:spLocks noChangeArrowheads="1"/>
              </p:cNvSpPr>
              <p:nvPr/>
            </p:nvSpPr>
            <p:spPr bwMode="auto">
              <a:xfrm>
                <a:off x="2835" y="1752"/>
                <a:ext cx="1020" cy="295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  <a:spcBef>
                    <a:spcPct val="10000"/>
                  </a:spcBef>
                  <a:spcAft>
                    <a:spcPct val="10000"/>
                  </a:spcAft>
                </a:pPr>
                <a:r>
                  <a:rPr lang="en-US" altLang="zh-TW" b="1">
                    <a:solidFill>
                      <a:srgbClr val="0000FF"/>
                    </a:solidFill>
                    <a:latin typeface="CourierPS"/>
                  </a:rPr>
                  <a:t>p←1; m←3</a:t>
                </a:r>
              </a:p>
            </p:txBody>
          </p:sp>
          <p:sp>
            <p:nvSpPr>
              <p:cNvPr id="31765" name="Line 21"/>
              <p:cNvSpPr>
                <a:spLocks noChangeShapeType="1"/>
              </p:cNvSpPr>
              <p:nvPr/>
            </p:nvSpPr>
            <p:spPr bwMode="auto">
              <a:xfrm>
                <a:off x="3358" y="2704"/>
                <a:ext cx="0" cy="18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66" name="Line 22"/>
              <p:cNvSpPr>
                <a:spLocks noChangeShapeType="1"/>
              </p:cNvSpPr>
              <p:nvPr/>
            </p:nvSpPr>
            <p:spPr bwMode="auto">
              <a:xfrm rot="-5400000">
                <a:off x="3945" y="1297"/>
                <a:ext cx="0" cy="18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67" name="Freeform 23"/>
              <p:cNvSpPr>
                <a:spLocks/>
              </p:cNvSpPr>
              <p:nvPr/>
            </p:nvSpPr>
            <p:spPr bwMode="auto">
              <a:xfrm>
                <a:off x="3379" y="2210"/>
                <a:ext cx="2223" cy="170"/>
              </a:xfrm>
              <a:custGeom>
                <a:avLst/>
                <a:gdLst>
                  <a:gd name="T0" fmla="*/ 10196 w 1038"/>
                  <a:gd name="T1" fmla="*/ 170 h 170"/>
                  <a:gd name="T2" fmla="*/ 10196 w 1038"/>
                  <a:gd name="T3" fmla="*/ 0 h 170"/>
                  <a:gd name="T4" fmla="*/ 0 w 1038"/>
                  <a:gd name="T5" fmla="*/ 0 h 170"/>
                  <a:gd name="T6" fmla="*/ 0 60000 65536"/>
                  <a:gd name="T7" fmla="*/ 0 60000 65536"/>
                  <a:gd name="T8" fmla="*/ 0 60000 65536"/>
                  <a:gd name="T9" fmla="*/ 0 w 1038"/>
                  <a:gd name="T10" fmla="*/ 0 h 170"/>
                  <a:gd name="T11" fmla="*/ 1038 w 1038"/>
                  <a:gd name="T12" fmla="*/ 170 h 1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38" h="170">
                    <a:moveTo>
                      <a:pt x="1038" y="170"/>
                    </a:moveTo>
                    <a:cubicBezTo>
                      <a:pt x="1038" y="113"/>
                      <a:pt x="1038" y="57"/>
                      <a:pt x="1038" y="0"/>
                    </a:cubicBez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1768" name="Text Box 24"/>
              <p:cNvSpPr txBox="1">
                <a:spLocks noChangeArrowheads="1"/>
              </p:cNvSpPr>
              <p:nvPr/>
            </p:nvSpPr>
            <p:spPr bwMode="auto">
              <a:xfrm>
                <a:off x="3016" y="3430"/>
                <a:ext cx="703" cy="295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  <a:spcBef>
                    <a:spcPct val="10000"/>
                  </a:spcBef>
                  <a:spcAft>
                    <a:spcPct val="10000"/>
                  </a:spcAft>
                </a:pPr>
                <a:r>
                  <a:rPr lang="en-US" altLang="zh-TW" b="1">
                    <a:solidFill>
                      <a:srgbClr val="0000FF"/>
                    </a:solidFill>
                    <a:latin typeface="CourierPS"/>
                  </a:rPr>
                  <a:t>LED←n</a:t>
                </a:r>
              </a:p>
            </p:txBody>
          </p:sp>
          <p:sp>
            <p:nvSpPr>
              <p:cNvPr id="31769" name="Line 25"/>
              <p:cNvSpPr>
                <a:spLocks noChangeShapeType="1"/>
              </p:cNvSpPr>
              <p:nvPr/>
            </p:nvSpPr>
            <p:spPr bwMode="auto">
              <a:xfrm>
                <a:off x="3342" y="895"/>
                <a:ext cx="0" cy="317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70" name="Text Box 26"/>
              <p:cNvSpPr txBox="1">
                <a:spLocks noChangeArrowheads="1"/>
              </p:cNvSpPr>
              <p:nvPr/>
            </p:nvSpPr>
            <p:spPr bwMode="auto">
              <a:xfrm>
                <a:off x="2707" y="623"/>
                <a:ext cx="1270" cy="295"/>
              </a:xfrm>
              <a:prstGeom prst="rect">
                <a:avLst/>
              </a:prstGeom>
              <a:solidFill>
                <a:srgbClr val="66FFFF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  <a:spcBef>
                    <a:spcPct val="10000"/>
                  </a:spcBef>
                  <a:spcAft>
                    <a:spcPct val="10000"/>
                  </a:spcAft>
                </a:pPr>
                <a:r>
                  <a:rPr lang="en-US" altLang="zh-TW" b="1">
                    <a:solidFill>
                      <a:srgbClr val="0000FF"/>
                    </a:solidFill>
                    <a:latin typeface="CourierPS"/>
                  </a:rPr>
                  <a:t>LED←2; n←3</a:t>
                </a:r>
              </a:p>
            </p:txBody>
          </p:sp>
          <p:sp>
            <p:nvSpPr>
              <p:cNvPr id="31771" name="Text Box 27"/>
              <p:cNvSpPr txBox="1">
                <a:spLocks noChangeArrowheads="1"/>
              </p:cNvSpPr>
              <p:nvPr/>
            </p:nvSpPr>
            <p:spPr bwMode="auto">
              <a:xfrm>
                <a:off x="5257" y="2387"/>
                <a:ext cx="703" cy="295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  <a:spcBef>
                    <a:spcPct val="10000"/>
                  </a:spcBef>
                  <a:spcAft>
                    <a:spcPct val="10000"/>
                  </a:spcAft>
                </a:pPr>
                <a:r>
                  <a:rPr lang="en-US" altLang="zh-TW" b="1">
                    <a:solidFill>
                      <a:srgbClr val="0000FF"/>
                    </a:solidFill>
                    <a:latin typeface="CourierPS"/>
                  </a:rPr>
                  <a:t>m←m+2</a:t>
                </a:r>
              </a:p>
            </p:txBody>
          </p:sp>
          <p:sp>
            <p:nvSpPr>
              <p:cNvPr id="31772" name="AutoShape 28"/>
              <p:cNvSpPr>
                <a:spLocks noChangeArrowheads="1"/>
              </p:cNvSpPr>
              <p:nvPr/>
            </p:nvSpPr>
            <p:spPr bwMode="auto">
              <a:xfrm>
                <a:off x="4059" y="2341"/>
                <a:ext cx="998" cy="363"/>
              </a:xfrm>
              <a:prstGeom prst="flowChartDecision">
                <a:avLst/>
              </a:prstGeom>
              <a:solidFill>
                <a:schemeClr val="bg1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FF"/>
                    </a:solidFill>
                  </a:rPr>
                  <a:t>n%m</a:t>
                </a:r>
              </a:p>
            </p:txBody>
          </p:sp>
          <p:sp>
            <p:nvSpPr>
              <p:cNvPr id="31773" name="Line 29"/>
              <p:cNvSpPr>
                <a:spLocks noChangeShapeType="1"/>
              </p:cNvSpPr>
              <p:nvPr/>
            </p:nvSpPr>
            <p:spPr bwMode="auto">
              <a:xfrm rot="-5400000">
                <a:off x="5152" y="2432"/>
                <a:ext cx="0" cy="18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74" name="Text Box 30"/>
              <p:cNvSpPr txBox="1">
                <a:spLocks noChangeArrowheads="1"/>
              </p:cNvSpPr>
              <p:nvPr/>
            </p:nvSpPr>
            <p:spPr bwMode="auto">
              <a:xfrm>
                <a:off x="4218" y="2886"/>
                <a:ext cx="703" cy="295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  <a:spcBef>
                    <a:spcPct val="10000"/>
                  </a:spcBef>
                  <a:spcAft>
                    <a:spcPct val="10000"/>
                  </a:spcAft>
                </a:pPr>
                <a:r>
                  <a:rPr lang="en-US" altLang="zh-TW" b="1">
                    <a:solidFill>
                      <a:srgbClr val="0000FF"/>
                    </a:solidFill>
                    <a:latin typeface="CourierPS"/>
                  </a:rPr>
                  <a:t>p←0</a:t>
                </a:r>
              </a:p>
            </p:txBody>
          </p:sp>
          <p:sp>
            <p:nvSpPr>
              <p:cNvPr id="31775" name="Line 31"/>
              <p:cNvSpPr>
                <a:spLocks noChangeShapeType="1"/>
              </p:cNvSpPr>
              <p:nvPr/>
            </p:nvSpPr>
            <p:spPr bwMode="auto">
              <a:xfrm>
                <a:off x="4560" y="2704"/>
                <a:ext cx="0" cy="18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76" name="AutoShape 32"/>
              <p:cNvSpPr>
                <a:spLocks noChangeArrowheads="1"/>
              </p:cNvSpPr>
              <p:nvPr/>
            </p:nvSpPr>
            <p:spPr bwMode="auto">
              <a:xfrm>
                <a:off x="2853" y="2877"/>
                <a:ext cx="998" cy="363"/>
              </a:xfrm>
              <a:prstGeom prst="flowChartDecision">
                <a:avLst/>
              </a:prstGeom>
              <a:solidFill>
                <a:schemeClr val="bg1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FF"/>
                    </a:solidFill>
                  </a:rPr>
                  <a:t>p</a:t>
                </a:r>
              </a:p>
            </p:txBody>
          </p:sp>
          <p:sp>
            <p:nvSpPr>
              <p:cNvPr id="31777" name="Line 33"/>
              <p:cNvSpPr>
                <a:spLocks noChangeShapeType="1"/>
              </p:cNvSpPr>
              <p:nvPr/>
            </p:nvSpPr>
            <p:spPr bwMode="auto">
              <a:xfrm rot="5400000" flipH="1">
                <a:off x="4040" y="2864"/>
                <a:ext cx="0" cy="37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78" name="Line 34"/>
              <p:cNvSpPr>
                <a:spLocks noChangeShapeType="1"/>
              </p:cNvSpPr>
              <p:nvPr/>
            </p:nvSpPr>
            <p:spPr bwMode="auto">
              <a:xfrm>
                <a:off x="3359" y="3251"/>
                <a:ext cx="0" cy="18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79" name="Freeform 35"/>
              <p:cNvSpPr>
                <a:spLocks/>
              </p:cNvSpPr>
              <p:nvPr/>
            </p:nvSpPr>
            <p:spPr bwMode="auto">
              <a:xfrm rot="5400000" flipV="1">
                <a:off x="2466" y="3027"/>
                <a:ext cx="364" cy="715"/>
              </a:xfrm>
              <a:custGeom>
                <a:avLst/>
                <a:gdLst>
                  <a:gd name="T0" fmla="*/ 45 w 1038"/>
                  <a:gd name="T1" fmla="*/ 12647 h 170"/>
                  <a:gd name="T2" fmla="*/ 45 w 1038"/>
                  <a:gd name="T3" fmla="*/ 0 h 170"/>
                  <a:gd name="T4" fmla="*/ 0 w 1038"/>
                  <a:gd name="T5" fmla="*/ 0 h 170"/>
                  <a:gd name="T6" fmla="*/ 0 60000 65536"/>
                  <a:gd name="T7" fmla="*/ 0 60000 65536"/>
                  <a:gd name="T8" fmla="*/ 0 60000 65536"/>
                  <a:gd name="T9" fmla="*/ 0 w 1038"/>
                  <a:gd name="T10" fmla="*/ 0 h 170"/>
                  <a:gd name="T11" fmla="*/ 1038 w 1038"/>
                  <a:gd name="T12" fmla="*/ 170 h 1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38" h="170">
                    <a:moveTo>
                      <a:pt x="1038" y="170"/>
                    </a:moveTo>
                    <a:cubicBezTo>
                      <a:pt x="1038" y="113"/>
                      <a:pt x="1038" y="57"/>
                      <a:pt x="1038" y="0"/>
                    </a:cubicBez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1780" name="Line 36"/>
              <p:cNvSpPr>
                <a:spLocks noChangeShapeType="1"/>
              </p:cNvSpPr>
              <p:nvPr/>
            </p:nvSpPr>
            <p:spPr bwMode="auto">
              <a:xfrm rot="5400000" flipH="1">
                <a:off x="2749" y="2954"/>
                <a:ext cx="0" cy="19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81" name="Freeform 37"/>
              <p:cNvSpPr>
                <a:spLocks/>
              </p:cNvSpPr>
              <p:nvPr/>
            </p:nvSpPr>
            <p:spPr bwMode="auto">
              <a:xfrm rot="10800000" flipV="1">
                <a:off x="2290" y="1071"/>
                <a:ext cx="1045" cy="1815"/>
              </a:xfrm>
              <a:custGeom>
                <a:avLst/>
                <a:gdLst>
                  <a:gd name="T0" fmla="*/ 1059 w 1038"/>
                  <a:gd name="T1" fmla="*/ 206889 h 170"/>
                  <a:gd name="T2" fmla="*/ 1059 w 1038"/>
                  <a:gd name="T3" fmla="*/ 0 h 170"/>
                  <a:gd name="T4" fmla="*/ 0 w 1038"/>
                  <a:gd name="T5" fmla="*/ 0 h 170"/>
                  <a:gd name="T6" fmla="*/ 0 60000 65536"/>
                  <a:gd name="T7" fmla="*/ 0 60000 65536"/>
                  <a:gd name="T8" fmla="*/ 0 60000 65536"/>
                  <a:gd name="T9" fmla="*/ 0 w 1038"/>
                  <a:gd name="T10" fmla="*/ 0 h 170"/>
                  <a:gd name="T11" fmla="*/ 1038 w 1038"/>
                  <a:gd name="T12" fmla="*/ 170 h 1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38" h="170">
                    <a:moveTo>
                      <a:pt x="1038" y="170"/>
                    </a:moveTo>
                    <a:cubicBezTo>
                      <a:pt x="1038" y="113"/>
                      <a:pt x="1038" y="57"/>
                      <a:pt x="1038" y="0"/>
                    </a:cubicBez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1782" name="Line 38"/>
              <p:cNvSpPr>
                <a:spLocks noChangeShapeType="1"/>
              </p:cNvSpPr>
              <p:nvPr/>
            </p:nvSpPr>
            <p:spPr bwMode="auto">
              <a:xfrm>
                <a:off x="3350" y="2064"/>
                <a:ext cx="0" cy="26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83" name="Text Box 39"/>
              <p:cNvSpPr txBox="1">
                <a:spLocks noChangeArrowheads="1"/>
              </p:cNvSpPr>
              <p:nvPr/>
            </p:nvSpPr>
            <p:spPr bwMode="auto">
              <a:xfrm>
                <a:off x="3833" y="1132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/>
                  <a:t>N</a:t>
                </a:r>
              </a:p>
            </p:txBody>
          </p:sp>
          <p:sp>
            <p:nvSpPr>
              <p:cNvPr id="31784" name="Text Box 40"/>
              <p:cNvSpPr txBox="1">
                <a:spLocks noChangeArrowheads="1"/>
              </p:cNvSpPr>
              <p:nvPr/>
            </p:nvSpPr>
            <p:spPr bwMode="auto">
              <a:xfrm>
                <a:off x="3061" y="1525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/>
                  <a:t>Y</a:t>
                </a:r>
              </a:p>
            </p:txBody>
          </p:sp>
          <p:sp>
            <p:nvSpPr>
              <p:cNvPr id="31785" name="Text Box 41"/>
              <p:cNvSpPr txBox="1">
                <a:spLocks noChangeArrowheads="1"/>
              </p:cNvSpPr>
              <p:nvPr/>
            </p:nvSpPr>
            <p:spPr bwMode="auto">
              <a:xfrm>
                <a:off x="3878" y="2296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/>
                  <a:t>Y</a:t>
                </a:r>
              </a:p>
            </p:txBody>
          </p:sp>
          <p:sp>
            <p:nvSpPr>
              <p:cNvPr id="31786" name="Line 42"/>
              <p:cNvSpPr>
                <a:spLocks noChangeShapeType="1"/>
              </p:cNvSpPr>
              <p:nvPr/>
            </p:nvSpPr>
            <p:spPr bwMode="auto">
              <a:xfrm rot="-5400000">
                <a:off x="3969" y="2432"/>
                <a:ext cx="0" cy="18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787" name="Text Box 43"/>
              <p:cNvSpPr txBox="1">
                <a:spLocks noChangeArrowheads="1"/>
              </p:cNvSpPr>
              <p:nvPr/>
            </p:nvSpPr>
            <p:spPr bwMode="auto">
              <a:xfrm>
                <a:off x="3379" y="2704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/>
                  <a:t>N</a:t>
                </a:r>
              </a:p>
            </p:txBody>
          </p:sp>
          <p:sp>
            <p:nvSpPr>
              <p:cNvPr id="31788" name="Text Box 44"/>
              <p:cNvSpPr txBox="1">
                <a:spLocks noChangeArrowheads="1"/>
              </p:cNvSpPr>
              <p:nvPr/>
            </p:nvSpPr>
            <p:spPr bwMode="auto">
              <a:xfrm>
                <a:off x="2699" y="2840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/>
                  <a:t>N</a:t>
                </a:r>
              </a:p>
            </p:txBody>
          </p:sp>
          <p:sp>
            <p:nvSpPr>
              <p:cNvPr id="31789" name="Text Box 45"/>
              <p:cNvSpPr txBox="1">
                <a:spLocks noChangeArrowheads="1"/>
              </p:cNvSpPr>
              <p:nvPr/>
            </p:nvSpPr>
            <p:spPr bwMode="auto">
              <a:xfrm>
                <a:off x="3334" y="3203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/>
                  <a:t>Y</a:t>
                </a:r>
              </a:p>
            </p:txBody>
          </p:sp>
          <p:sp>
            <p:nvSpPr>
              <p:cNvPr id="31790" name="Text Box 46"/>
              <p:cNvSpPr txBox="1">
                <a:spLocks noChangeArrowheads="1"/>
              </p:cNvSpPr>
              <p:nvPr/>
            </p:nvSpPr>
            <p:spPr bwMode="auto">
              <a:xfrm>
                <a:off x="5012" y="2296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/>
                  <a:t>Y</a:t>
                </a:r>
              </a:p>
            </p:txBody>
          </p:sp>
          <p:sp>
            <p:nvSpPr>
              <p:cNvPr id="31791" name="Text Box 47"/>
              <p:cNvSpPr txBox="1">
                <a:spLocks noChangeArrowheads="1"/>
              </p:cNvSpPr>
              <p:nvPr/>
            </p:nvSpPr>
            <p:spPr bwMode="auto">
              <a:xfrm>
                <a:off x="4558" y="2659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/>
                  <a:t>N</a:t>
                </a:r>
              </a:p>
            </p:txBody>
          </p:sp>
        </p:grpSp>
        <p:sp>
          <p:nvSpPr>
            <p:cNvPr id="31751" name="Oval 48"/>
            <p:cNvSpPr>
              <a:spLocks noChangeArrowheads="1"/>
            </p:cNvSpPr>
            <p:nvPr/>
          </p:nvSpPr>
          <p:spPr bwMode="auto">
            <a:xfrm>
              <a:off x="1519" y="482"/>
              <a:ext cx="544" cy="454"/>
            </a:xfrm>
            <a:prstGeom prst="ellipse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Power</a:t>
              </a:r>
            </a:p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on</a:t>
              </a:r>
            </a:p>
          </p:txBody>
        </p:sp>
        <p:sp>
          <p:nvSpPr>
            <p:cNvPr id="31752" name="Line 49"/>
            <p:cNvSpPr>
              <a:spLocks noChangeShapeType="1"/>
            </p:cNvSpPr>
            <p:nvPr/>
          </p:nvSpPr>
          <p:spPr bwMode="auto">
            <a:xfrm>
              <a:off x="2064" y="709"/>
              <a:ext cx="362" cy="4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53" name="Text Box 50"/>
            <p:cNvSpPr txBox="1">
              <a:spLocks noChangeArrowheads="1"/>
            </p:cNvSpPr>
            <p:nvPr/>
          </p:nvSpPr>
          <p:spPr bwMode="auto">
            <a:xfrm>
              <a:off x="2064" y="436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Rst</a:t>
              </a:r>
            </a:p>
          </p:txBody>
        </p:sp>
        <p:sp>
          <p:nvSpPr>
            <p:cNvPr id="31754" name="Text Box 52"/>
            <p:cNvSpPr txBox="1">
              <a:spLocks noChangeArrowheads="1"/>
            </p:cNvSpPr>
            <p:nvPr/>
          </p:nvSpPr>
          <p:spPr bwMode="auto">
            <a:xfrm>
              <a:off x="2744" y="391"/>
              <a:ext cx="6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rgbClr val="A50021"/>
                  </a:solidFill>
                </a:rPr>
                <a:t>RESET:</a:t>
              </a:r>
            </a:p>
          </p:txBody>
        </p:sp>
        <p:sp>
          <p:nvSpPr>
            <p:cNvPr id="31755" name="Text Box 53"/>
            <p:cNvSpPr txBox="1">
              <a:spLocks noChangeArrowheads="1"/>
            </p:cNvSpPr>
            <p:nvPr/>
          </p:nvSpPr>
          <p:spPr bwMode="auto">
            <a:xfrm>
              <a:off x="2789" y="3748"/>
              <a:ext cx="6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rgbClr val="A50021"/>
                  </a:solidFill>
                </a:rPr>
                <a:t>PRIME:</a:t>
              </a:r>
            </a:p>
          </p:txBody>
        </p:sp>
        <p:sp>
          <p:nvSpPr>
            <p:cNvPr id="31756" name="Text Box 54"/>
            <p:cNvSpPr txBox="1">
              <a:spLocks noChangeArrowheads="1"/>
            </p:cNvSpPr>
            <p:nvPr/>
          </p:nvSpPr>
          <p:spPr bwMode="auto">
            <a:xfrm>
              <a:off x="3878" y="3203"/>
              <a:ext cx="8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rgbClr val="A50021"/>
                  </a:solidFill>
                </a:rPr>
                <a:t>NotPrime:</a:t>
              </a:r>
            </a:p>
          </p:txBody>
        </p:sp>
        <p:sp>
          <p:nvSpPr>
            <p:cNvPr id="31757" name="Text Box 55"/>
            <p:cNvSpPr txBox="1">
              <a:spLocks noChangeArrowheads="1"/>
            </p:cNvSpPr>
            <p:nvPr/>
          </p:nvSpPr>
          <p:spPr bwMode="auto">
            <a:xfrm>
              <a:off x="5057" y="2659"/>
              <a:ext cx="6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rgbClr val="A50021"/>
                  </a:solidFill>
                </a:rPr>
                <a:t>NEXTm:</a:t>
              </a:r>
            </a:p>
          </p:txBody>
        </p:sp>
        <p:sp>
          <p:nvSpPr>
            <p:cNvPr id="31758" name="Text Box 56"/>
            <p:cNvSpPr txBox="1">
              <a:spLocks noChangeArrowheads="1"/>
            </p:cNvSpPr>
            <p:nvPr/>
          </p:nvSpPr>
          <p:spPr bwMode="auto">
            <a:xfrm>
              <a:off x="1701" y="2614"/>
              <a:ext cx="6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rgbClr val="A50021"/>
                  </a:solidFill>
                </a:rPr>
                <a:t>NEXTn:</a:t>
              </a:r>
            </a:p>
          </p:txBody>
        </p:sp>
        <p:sp>
          <p:nvSpPr>
            <p:cNvPr id="31759" name="Text Box 57"/>
            <p:cNvSpPr txBox="1">
              <a:spLocks noChangeArrowheads="1"/>
            </p:cNvSpPr>
            <p:nvPr/>
          </p:nvSpPr>
          <p:spPr bwMode="auto">
            <a:xfrm>
              <a:off x="3606" y="1752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solidFill>
                    <a:srgbClr val="A50021"/>
                  </a:solidFill>
                </a:rPr>
                <a:t>INIT:</a:t>
              </a:r>
            </a:p>
          </p:txBody>
        </p:sp>
      </p:grpSp>
      <p:sp>
        <p:nvSpPr>
          <p:cNvPr id="323643" name="Text Box 59"/>
          <p:cNvSpPr txBox="1">
            <a:spLocks noChangeArrowheads="1"/>
          </p:cNvSpPr>
          <p:nvPr/>
        </p:nvSpPr>
        <p:spPr bwMode="auto">
          <a:xfrm>
            <a:off x="2268538" y="6237288"/>
            <a:ext cx="539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Per-Clock-State is decided by (</a:t>
            </a:r>
            <a:r>
              <a:rPr lang="en-US" altLang="zh-TW">
                <a:solidFill>
                  <a:srgbClr val="0000CC"/>
                </a:solidFill>
              </a:rPr>
              <a:t>m</a:t>
            </a:r>
            <a:r>
              <a:rPr lang="en-US" altLang="zh-TW"/>
              <a:t>,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, </a:t>
            </a:r>
            <a:r>
              <a:rPr lang="en-US" altLang="zh-TW" b="1">
                <a:solidFill>
                  <a:srgbClr val="A50021"/>
                </a:solidFill>
              </a:rPr>
              <a:t>Meta-State</a:t>
            </a:r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6184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32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Example: Prime Numbers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180975" y="1700213"/>
            <a:ext cx="2303463" cy="3600450"/>
            <a:chOff x="1837" y="527"/>
            <a:chExt cx="1451" cy="2268"/>
          </a:xfrm>
        </p:grpSpPr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1837" y="527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Problem or Idea</a:t>
              </a:r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2562" y="75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1837" y="935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Pseudo Code</a:t>
              </a:r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2562" y="1162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1837" y="1344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Verified by C-Code</a:t>
              </a:r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2562" y="157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1837" y="1752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Flow Chart</a:t>
              </a:r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2562" y="1979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auto">
            <a:xfrm>
              <a:off x="1837" y="2160"/>
              <a:ext cx="1451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CounterState Diagram</a:t>
              </a:r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2562" y="2387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1837" y="2568"/>
              <a:ext cx="1451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FF"/>
                  </a:solidFill>
                </a:rPr>
                <a:t>RTL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2257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Problem</a:t>
            </a:r>
          </a:p>
        </p:txBody>
      </p:sp>
      <p:pic>
        <p:nvPicPr>
          <p:cNvPr id="33795" name="Picture 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36838"/>
            <a:ext cx="79629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6" name="Group 119"/>
          <p:cNvGrpSpPr>
            <a:grpSpLocks/>
          </p:cNvGrpSpPr>
          <p:nvPr/>
        </p:nvGrpSpPr>
        <p:grpSpPr bwMode="auto">
          <a:xfrm>
            <a:off x="1620838" y="836613"/>
            <a:ext cx="6264275" cy="1871662"/>
            <a:chOff x="1021" y="1480"/>
            <a:chExt cx="3946" cy="1179"/>
          </a:xfrm>
        </p:grpSpPr>
        <p:sp>
          <p:nvSpPr>
            <p:cNvPr id="33797" name="Rectangle 80"/>
            <p:cNvSpPr>
              <a:spLocks noChangeArrowheads="1"/>
            </p:cNvSpPr>
            <p:nvPr/>
          </p:nvSpPr>
          <p:spPr bwMode="auto">
            <a:xfrm>
              <a:off x="2064" y="1480"/>
              <a:ext cx="1769" cy="117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/>
                <a:t>module LCD_CTRL(clk,</a:t>
              </a:r>
            </a:p>
            <a:p>
              <a:pPr algn="ctr" eaLnBrk="1" hangingPunct="1"/>
              <a:r>
                <a:rPr lang="en-US" altLang="zh-TW"/>
                <a:t>reset, datain, cmd, </a:t>
              </a:r>
            </a:p>
            <a:p>
              <a:pPr algn="ctr" eaLnBrk="1" hangingPunct="1"/>
              <a:r>
                <a:rPr lang="en-US" altLang="zh-TW"/>
                <a:t>cmd_valid, dataout, </a:t>
              </a:r>
            </a:p>
            <a:p>
              <a:pPr algn="ctr" eaLnBrk="1" hangingPunct="1"/>
              <a:r>
                <a:rPr lang="en-US" altLang="zh-TW"/>
                <a:t>output_valid, busy);</a:t>
              </a:r>
            </a:p>
          </p:txBody>
        </p:sp>
        <p:grpSp>
          <p:nvGrpSpPr>
            <p:cNvPr id="33798" name="Group 95"/>
            <p:cNvGrpSpPr>
              <a:grpSpLocks/>
            </p:cNvGrpSpPr>
            <p:nvPr/>
          </p:nvGrpSpPr>
          <p:grpSpPr bwMode="auto">
            <a:xfrm>
              <a:off x="1021" y="1480"/>
              <a:ext cx="1043" cy="231"/>
              <a:chOff x="1021" y="1480"/>
              <a:chExt cx="1043" cy="231"/>
            </a:xfrm>
          </p:grpSpPr>
          <p:sp>
            <p:nvSpPr>
              <p:cNvPr id="33820" name="Line 81"/>
              <p:cNvSpPr>
                <a:spLocks noChangeShapeType="1"/>
              </p:cNvSpPr>
              <p:nvPr/>
            </p:nvSpPr>
            <p:spPr bwMode="auto">
              <a:xfrm>
                <a:off x="1837" y="161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21" name="Text Box 93"/>
              <p:cNvSpPr txBox="1">
                <a:spLocks noChangeArrowheads="1"/>
              </p:cNvSpPr>
              <p:nvPr/>
            </p:nvSpPr>
            <p:spPr bwMode="auto">
              <a:xfrm>
                <a:off x="1021" y="1480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r" eaLnBrk="1" hangingPunct="1"/>
                <a:r>
                  <a:rPr lang="en-US" altLang="zh-TW"/>
                  <a:t>clk</a:t>
                </a:r>
              </a:p>
            </p:txBody>
          </p:sp>
        </p:grpSp>
        <p:grpSp>
          <p:nvGrpSpPr>
            <p:cNvPr id="33799" name="Group 96"/>
            <p:cNvGrpSpPr>
              <a:grpSpLocks/>
            </p:cNvGrpSpPr>
            <p:nvPr/>
          </p:nvGrpSpPr>
          <p:grpSpPr bwMode="auto">
            <a:xfrm>
              <a:off x="1021" y="1706"/>
              <a:ext cx="1043" cy="231"/>
              <a:chOff x="1021" y="1480"/>
              <a:chExt cx="1043" cy="231"/>
            </a:xfrm>
          </p:grpSpPr>
          <p:sp>
            <p:nvSpPr>
              <p:cNvPr id="33818" name="Line 97"/>
              <p:cNvSpPr>
                <a:spLocks noChangeShapeType="1"/>
              </p:cNvSpPr>
              <p:nvPr/>
            </p:nvSpPr>
            <p:spPr bwMode="auto">
              <a:xfrm>
                <a:off x="1837" y="161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9" name="Text Box 98"/>
              <p:cNvSpPr txBox="1">
                <a:spLocks noChangeArrowheads="1"/>
              </p:cNvSpPr>
              <p:nvPr/>
            </p:nvSpPr>
            <p:spPr bwMode="auto">
              <a:xfrm>
                <a:off x="1021" y="1480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r" eaLnBrk="1" hangingPunct="1"/>
                <a:r>
                  <a:rPr lang="en-US" altLang="zh-TW"/>
                  <a:t>reset</a:t>
                </a:r>
              </a:p>
            </p:txBody>
          </p:sp>
        </p:grpSp>
        <p:grpSp>
          <p:nvGrpSpPr>
            <p:cNvPr id="33800" name="Group 99"/>
            <p:cNvGrpSpPr>
              <a:grpSpLocks/>
            </p:cNvGrpSpPr>
            <p:nvPr/>
          </p:nvGrpSpPr>
          <p:grpSpPr bwMode="auto">
            <a:xfrm>
              <a:off x="1021" y="1933"/>
              <a:ext cx="1043" cy="231"/>
              <a:chOff x="1021" y="1480"/>
              <a:chExt cx="1043" cy="231"/>
            </a:xfrm>
          </p:grpSpPr>
          <p:sp>
            <p:nvSpPr>
              <p:cNvPr id="33816" name="Line 100"/>
              <p:cNvSpPr>
                <a:spLocks noChangeShapeType="1"/>
              </p:cNvSpPr>
              <p:nvPr/>
            </p:nvSpPr>
            <p:spPr bwMode="auto">
              <a:xfrm>
                <a:off x="1837" y="161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7" name="Text Box 101"/>
              <p:cNvSpPr txBox="1">
                <a:spLocks noChangeArrowheads="1"/>
              </p:cNvSpPr>
              <p:nvPr/>
            </p:nvSpPr>
            <p:spPr bwMode="auto">
              <a:xfrm>
                <a:off x="1021" y="1480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r" eaLnBrk="1" hangingPunct="1"/>
                <a:r>
                  <a:rPr lang="en-US" altLang="zh-TW"/>
                  <a:t>datain</a:t>
                </a:r>
              </a:p>
            </p:txBody>
          </p:sp>
        </p:grpSp>
        <p:grpSp>
          <p:nvGrpSpPr>
            <p:cNvPr id="33801" name="Group 102"/>
            <p:cNvGrpSpPr>
              <a:grpSpLocks/>
            </p:cNvGrpSpPr>
            <p:nvPr/>
          </p:nvGrpSpPr>
          <p:grpSpPr bwMode="auto">
            <a:xfrm>
              <a:off x="1021" y="2160"/>
              <a:ext cx="1043" cy="231"/>
              <a:chOff x="1021" y="1480"/>
              <a:chExt cx="1043" cy="231"/>
            </a:xfrm>
          </p:grpSpPr>
          <p:sp>
            <p:nvSpPr>
              <p:cNvPr id="33814" name="Line 103"/>
              <p:cNvSpPr>
                <a:spLocks noChangeShapeType="1"/>
              </p:cNvSpPr>
              <p:nvPr/>
            </p:nvSpPr>
            <p:spPr bwMode="auto">
              <a:xfrm>
                <a:off x="1837" y="161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5" name="Text Box 104"/>
              <p:cNvSpPr txBox="1">
                <a:spLocks noChangeArrowheads="1"/>
              </p:cNvSpPr>
              <p:nvPr/>
            </p:nvSpPr>
            <p:spPr bwMode="auto">
              <a:xfrm>
                <a:off x="1021" y="1480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r" eaLnBrk="1" hangingPunct="1"/>
                <a:r>
                  <a:rPr lang="en-US" altLang="zh-TW"/>
                  <a:t>cmd</a:t>
                </a:r>
              </a:p>
            </p:txBody>
          </p:sp>
        </p:grpSp>
        <p:grpSp>
          <p:nvGrpSpPr>
            <p:cNvPr id="33802" name="Group 105"/>
            <p:cNvGrpSpPr>
              <a:grpSpLocks/>
            </p:cNvGrpSpPr>
            <p:nvPr/>
          </p:nvGrpSpPr>
          <p:grpSpPr bwMode="auto">
            <a:xfrm>
              <a:off x="1021" y="2387"/>
              <a:ext cx="1043" cy="231"/>
              <a:chOff x="1021" y="1480"/>
              <a:chExt cx="1043" cy="231"/>
            </a:xfrm>
          </p:grpSpPr>
          <p:sp>
            <p:nvSpPr>
              <p:cNvPr id="33812" name="Line 106"/>
              <p:cNvSpPr>
                <a:spLocks noChangeShapeType="1"/>
              </p:cNvSpPr>
              <p:nvPr/>
            </p:nvSpPr>
            <p:spPr bwMode="auto">
              <a:xfrm>
                <a:off x="1837" y="161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3" name="Text Box 107"/>
              <p:cNvSpPr txBox="1">
                <a:spLocks noChangeArrowheads="1"/>
              </p:cNvSpPr>
              <p:nvPr/>
            </p:nvSpPr>
            <p:spPr bwMode="auto">
              <a:xfrm>
                <a:off x="1021" y="1480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r" eaLnBrk="1" hangingPunct="1"/>
                <a:r>
                  <a:rPr lang="en-US" altLang="zh-TW"/>
                  <a:t>cmd_valid</a:t>
                </a:r>
              </a:p>
            </p:txBody>
          </p:sp>
        </p:grpSp>
        <p:grpSp>
          <p:nvGrpSpPr>
            <p:cNvPr id="33803" name="Group 111"/>
            <p:cNvGrpSpPr>
              <a:grpSpLocks/>
            </p:cNvGrpSpPr>
            <p:nvPr/>
          </p:nvGrpSpPr>
          <p:grpSpPr bwMode="auto">
            <a:xfrm>
              <a:off x="3833" y="1480"/>
              <a:ext cx="997" cy="231"/>
              <a:chOff x="3833" y="1480"/>
              <a:chExt cx="997" cy="231"/>
            </a:xfrm>
          </p:grpSpPr>
          <p:sp>
            <p:nvSpPr>
              <p:cNvPr id="33810" name="Line 109"/>
              <p:cNvSpPr>
                <a:spLocks noChangeShapeType="1"/>
              </p:cNvSpPr>
              <p:nvPr/>
            </p:nvSpPr>
            <p:spPr bwMode="auto">
              <a:xfrm>
                <a:off x="3833" y="161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11" name="Text Box 110"/>
              <p:cNvSpPr txBox="1">
                <a:spLocks noChangeArrowheads="1"/>
              </p:cNvSpPr>
              <p:nvPr/>
            </p:nvSpPr>
            <p:spPr bwMode="auto">
              <a:xfrm>
                <a:off x="4014" y="1480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dataout</a:t>
                </a:r>
              </a:p>
            </p:txBody>
          </p:sp>
        </p:grpSp>
        <p:grpSp>
          <p:nvGrpSpPr>
            <p:cNvPr id="33804" name="Group 118"/>
            <p:cNvGrpSpPr>
              <a:grpSpLocks/>
            </p:cNvGrpSpPr>
            <p:nvPr/>
          </p:nvGrpSpPr>
          <p:grpSpPr bwMode="auto">
            <a:xfrm>
              <a:off x="3833" y="1933"/>
              <a:ext cx="1134" cy="231"/>
              <a:chOff x="3833" y="1933"/>
              <a:chExt cx="1134" cy="231"/>
            </a:xfrm>
          </p:grpSpPr>
          <p:sp>
            <p:nvSpPr>
              <p:cNvPr id="33808" name="Line 113"/>
              <p:cNvSpPr>
                <a:spLocks noChangeShapeType="1"/>
              </p:cNvSpPr>
              <p:nvPr/>
            </p:nvSpPr>
            <p:spPr bwMode="auto">
              <a:xfrm>
                <a:off x="3833" y="2069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09" name="Text Box 114"/>
              <p:cNvSpPr txBox="1">
                <a:spLocks noChangeArrowheads="1"/>
              </p:cNvSpPr>
              <p:nvPr/>
            </p:nvSpPr>
            <p:spPr bwMode="auto">
              <a:xfrm>
                <a:off x="4014" y="1933"/>
                <a:ext cx="95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output_valid</a:t>
                </a:r>
              </a:p>
            </p:txBody>
          </p:sp>
        </p:grpSp>
        <p:grpSp>
          <p:nvGrpSpPr>
            <p:cNvPr id="33805" name="Group 115"/>
            <p:cNvGrpSpPr>
              <a:grpSpLocks/>
            </p:cNvGrpSpPr>
            <p:nvPr/>
          </p:nvGrpSpPr>
          <p:grpSpPr bwMode="auto">
            <a:xfrm>
              <a:off x="3833" y="2387"/>
              <a:ext cx="997" cy="231"/>
              <a:chOff x="3833" y="1480"/>
              <a:chExt cx="997" cy="231"/>
            </a:xfrm>
          </p:grpSpPr>
          <p:sp>
            <p:nvSpPr>
              <p:cNvPr id="33806" name="Line 116"/>
              <p:cNvSpPr>
                <a:spLocks noChangeShapeType="1"/>
              </p:cNvSpPr>
              <p:nvPr/>
            </p:nvSpPr>
            <p:spPr bwMode="auto">
              <a:xfrm>
                <a:off x="3833" y="161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07" name="Text Box 117"/>
              <p:cNvSpPr txBox="1">
                <a:spLocks noChangeArrowheads="1"/>
              </p:cNvSpPr>
              <p:nvPr/>
            </p:nvSpPr>
            <p:spPr bwMode="auto">
              <a:xfrm>
                <a:off x="4014" y="1480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busy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5102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Meta-States</a:t>
            </a:r>
          </a:p>
        </p:txBody>
      </p:sp>
      <p:sp>
        <p:nvSpPr>
          <p:cNvPr id="313531" name="Text Box 187"/>
          <p:cNvSpPr txBox="1">
            <a:spLocks noChangeArrowheads="1"/>
          </p:cNvSpPr>
          <p:nvPr/>
        </p:nvSpPr>
        <p:spPr bwMode="auto">
          <a:xfrm>
            <a:off x="323850" y="1916113"/>
            <a:ext cx="3168650" cy="1484312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reg  [1:0] PS, NS;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enum [1:0] PowerOn=0, 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	    Init=1,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	    ZoomFit=2,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	    ZoomIn=3;</a:t>
            </a:r>
          </a:p>
        </p:txBody>
      </p:sp>
      <p:sp>
        <p:nvSpPr>
          <p:cNvPr id="313532" name="Text Box 188"/>
          <p:cNvSpPr txBox="1">
            <a:spLocks noChangeArrowheads="1"/>
          </p:cNvSpPr>
          <p:nvPr/>
        </p:nvSpPr>
        <p:spPr bwMode="auto">
          <a:xfrm>
            <a:off x="5435600" y="1885950"/>
            <a:ext cx="3635375" cy="1758950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0000CC"/>
                </a:solidFill>
                <a:latin typeface="Courier New" panose="02070309020205020404" pitchFamily="49" charset="0"/>
              </a:rPr>
              <a:t>always@(posedge clk   </a:t>
            </a:r>
          </a:p>
          <a:p>
            <a:pPr eaLnBrk="1" hangingPunct="1"/>
            <a:r>
              <a:rPr lang="en-US" altLang="zh-TW" b="1">
                <a:solidFill>
                  <a:srgbClr val="0000CC"/>
                </a:solidFill>
                <a:latin typeface="Courier New" panose="02070309020205020404" pitchFamily="49" charset="0"/>
              </a:rPr>
              <a:t>        or posedge reset)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    if(reset)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         PS=Init;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    else </a:t>
            </a:r>
          </a:p>
          <a:p>
            <a:pPr eaLnBrk="1" hangingPunct="1"/>
            <a:r>
              <a:rPr lang="en-US" altLang="zh-TW" b="1">
                <a:latin typeface="Courier New" panose="02070309020205020404" pitchFamily="49" charset="0"/>
              </a:rPr>
              <a:t>         PS=NS;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34925" y="404813"/>
            <a:ext cx="8804275" cy="6337300"/>
            <a:chOff x="22" y="255"/>
            <a:chExt cx="5546" cy="3992"/>
          </a:xfrm>
        </p:grpSpPr>
        <p:grpSp>
          <p:nvGrpSpPr>
            <p:cNvPr id="34822" name="Group 186"/>
            <p:cNvGrpSpPr>
              <a:grpSpLocks/>
            </p:cNvGrpSpPr>
            <p:nvPr/>
          </p:nvGrpSpPr>
          <p:grpSpPr bwMode="auto">
            <a:xfrm>
              <a:off x="22" y="619"/>
              <a:ext cx="5546" cy="3628"/>
              <a:chOff x="158" y="391"/>
              <a:chExt cx="5546" cy="3628"/>
            </a:xfrm>
          </p:grpSpPr>
          <p:sp>
            <p:nvSpPr>
              <p:cNvPr id="34827" name="Oval 164"/>
              <p:cNvSpPr>
                <a:spLocks noChangeArrowheads="1"/>
              </p:cNvSpPr>
              <p:nvPr/>
            </p:nvSpPr>
            <p:spPr bwMode="auto">
              <a:xfrm>
                <a:off x="2426" y="391"/>
                <a:ext cx="1043" cy="1043"/>
              </a:xfrm>
              <a:prstGeom prst="ellipse">
                <a:avLst/>
              </a:prstGeom>
              <a:solidFill>
                <a:srgbClr val="FFCC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CC"/>
                    </a:solidFill>
                  </a:rPr>
                  <a:t>PowerOn</a:t>
                </a:r>
              </a:p>
            </p:txBody>
          </p:sp>
          <p:sp>
            <p:nvSpPr>
              <p:cNvPr id="34828" name="Oval 165"/>
              <p:cNvSpPr>
                <a:spLocks noChangeArrowheads="1"/>
              </p:cNvSpPr>
              <p:nvPr/>
            </p:nvSpPr>
            <p:spPr bwMode="auto">
              <a:xfrm>
                <a:off x="2426" y="1797"/>
                <a:ext cx="1043" cy="1043"/>
              </a:xfrm>
              <a:prstGeom prst="ellipse">
                <a:avLst/>
              </a:prstGeom>
              <a:solidFill>
                <a:srgbClr val="FFCC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CC"/>
                    </a:solidFill>
                  </a:rPr>
                  <a:t>Init</a:t>
                </a:r>
              </a:p>
            </p:txBody>
          </p:sp>
          <p:sp>
            <p:nvSpPr>
              <p:cNvPr id="34829" name="Oval 166"/>
              <p:cNvSpPr>
                <a:spLocks noChangeArrowheads="1"/>
              </p:cNvSpPr>
              <p:nvPr/>
            </p:nvSpPr>
            <p:spPr bwMode="auto">
              <a:xfrm>
                <a:off x="1429" y="2976"/>
                <a:ext cx="1043" cy="1043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CC"/>
                    </a:solidFill>
                  </a:rPr>
                  <a:t>ZoomFit</a:t>
                </a:r>
              </a:p>
            </p:txBody>
          </p:sp>
          <p:sp>
            <p:nvSpPr>
              <p:cNvPr id="34830" name="Oval 167"/>
              <p:cNvSpPr>
                <a:spLocks noChangeArrowheads="1"/>
              </p:cNvSpPr>
              <p:nvPr/>
            </p:nvSpPr>
            <p:spPr bwMode="auto">
              <a:xfrm>
                <a:off x="3560" y="2976"/>
                <a:ext cx="1043" cy="1043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>
                    <a:solidFill>
                      <a:srgbClr val="0000CC"/>
                    </a:solidFill>
                  </a:rPr>
                  <a:t>ZoomIn</a:t>
                </a:r>
              </a:p>
            </p:txBody>
          </p:sp>
          <p:sp>
            <p:nvSpPr>
              <p:cNvPr id="34831" name="Line 168"/>
              <p:cNvSpPr>
                <a:spLocks noChangeShapeType="1"/>
              </p:cNvSpPr>
              <p:nvPr/>
            </p:nvSpPr>
            <p:spPr bwMode="auto">
              <a:xfrm>
                <a:off x="2949" y="1434"/>
                <a:ext cx="0" cy="363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32" name="Line 171"/>
              <p:cNvSpPr>
                <a:spLocks noChangeShapeType="1"/>
              </p:cNvSpPr>
              <p:nvPr/>
            </p:nvSpPr>
            <p:spPr bwMode="auto">
              <a:xfrm flipH="1">
                <a:off x="2290" y="2750"/>
                <a:ext cx="363" cy="363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833" name="Freeform 173"/>
              <p:cNvSpPr>
                <a:spLocks/>
              </p:cNvSpPr>
              <p:nvPr/>
            </p:nvSpPr>
            <p:spPr bwMode="auto">
              <a:xfrm>
                <a:off x="2472" y="3195"/>
                <a:ext cx="1088" cy="190"/>
              </a:xfrm>
              <a:custGeom>
                <a:avLst/>
                <a:gdLst>
                  <a:gd name="T0" fmla="*/ 0 w 1088"/>
                  <a:gd name="T1" fmla="*/ 144 h 190"/>
                  <a:gd name="T2" fmla="*/ 544 w 1088"/>
                  <a:gd name="T3" fmla="*/ 8 h 190"/>
                  <a:gd name="T4" fmla="*/ 1088 w 1088"/>
                  <a:gd name="T5" fmla="*/ 190 h 190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190"/>
                  <a:gd name="T11" fmla="*/ 1088 w 1088"/>
                  <a:gd name="T12" fmla="*/ 190 h 1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190">
                    <a:moveTo>
                      <a:pt x="0" y="144"/>
                    </a:moveTo>
                    <a:cubicBezTo>
                      <a:pt x="181" y="72"/>
                      <a:pt x="363" y="0"/>
                      <a:pt x="544" y="8"/>
                    </a:cubicBezTo>
                    <a:cubicBezTo>
                      <a:pt x="725" y="16"/>
                      <a:pt x="906" y="103"/>
                      <a:pt x="1088" y="19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4834" name="Freeform 174"/>
              <p:cNvSpPr>
                <a:spLocks/>
              </p:cNvSpPr>
              <p:nvPr/>
            </p:nvSpPr>
            <p:spPr bwMode="auto">
              <a:xfrm rot="10800000">
                <a:off x="2472" y="3558"/>
                <a:ext cx="1088" cy="190"/>
              </a:xfrm>
              <a:custGeom>
                <a:avLst/>
                <a:gdLst>
                  <a:gd name="T0" fmla="*/ 0 w 1088"/>
                  <a:gd name="T1" fmla="*/ 144 h 190"/>
                  <a:gd name="T2" fmla="*/ 544 w 1088"/>
                  <a:gd name="T3" fmla="*/ 8 h 190"/>
                  <a:gd name="T4" fmla="*/ 1088 w 1088"/>
                  <a:gd name="T5" fmla="*/ 190 h 190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190"/>
                  <a:gd name="T11" fmla="*/ 1088 w 1088"/>
                  <a:gd name="T12" fmla="*/ 190 h 1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190">
                    <a:moveTo>
                      <a:pt x="0" y="144"/>
                    </a:moveTo>
                    <a:cubicBezTo>
                      <a:pt x="181" y="72"/>
                      <a:pt x="363" y="0"/>
                      <a:pt x="544" y="8"/>
                    </a:cubicBezTo>
                    <a:cubicBezTo>
                      <a:pt x="725" y="16"/>
                      <a:pt x="906" y="103"/>
                      <a:pt x="1088" y="190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4835" name="Arc 175"/>
              <p:cNvSpPr>
                <a:spLocks/>
              </p:cNvSpPr>
              <p:nvPr/>
            </p:nvSpPr>
            <p:spPr bwMode="auto">
              <a:xfrm>
                <a:off x="976" y="3251"/>
                <a:ext cx="461" cy="485"/>
              </a:xfrm>
              <a:custGeom>
                <a:avLst/>
                <a:gdLst>
                  <a:gd name="T0" fmla="*/ 0 w 41063"/>
                  <a:gd name="T1" fmla="*/ 0 h 43200"/>
                  <a:gd name="T2" fmla="*/ 0 w 41063"/>
                  <a:gd name="T3" fmla="*/ 0 h 43200"/>
                  <a:gd name="T4" fmla="*/ 0 w 41063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1063"/>
                  <a:gd name="T10" fmla="*/ 0 h 43200"/>
                  <a:gd name="T11" fmla="*/ 41063 w 41063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063" h="43200" fill="none" extrusionOk="0">
                    <a:moveTo>
                      <a:pt x="41063" y="30967"/>
                    </a:moveTo>
                    <a:cubicBezTo>
                      <a:pt x="37464" y="38445"/>
                      <a:pt x="2989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9394" y="-1"/>
                      <a:pt x="36584" y="4199"/>
                      <a:pt x="40414" y="10988"/>
                    </a:cubicBezTo>
                  </a:path>
                  <a:path w="41063" h="43200" stroke="0" extrusionOk="0">
                    <a:moveTo>
                      <a:pt x="41063" y="30967"/>
                    </a:moveTo>
                    <a:cubicBezTo>
                      <a:pt x="37464" y="38445"/>
                      <a:pt x="2989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9394" y="-1"/>
                      <a:pt x="36584" y="4199"/>
                      <a:pt x="40414" y="1098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4836" name="Arc 176"/>
              <p:cNvSpPr>
                <a:spLocks/>
              </p:cNvSpPr>
              <p:nvPr/>
            </p:nvSpPr>
            <p:spPr bwMode="auto">
              <a:xfrm flipH="1">
                <a:off x="4596" y="3294"/>
                <a:ext cx="461" cy="485"/>
              </a:xfrm>
              <a:custGeom>
                <a:avLst/>
                <a:gdLst>
                  <a:gd name="T0" fmla="*/ 0 w 41063"/>
                  <a:gd name="T1" fmla="*/ 0 h 43200"/>
                  <a:gd name="T2" fmla="*/ 0 w 41063"/>
                  <a:gd name="T3" fmla="*/ 0 h 43200"/>
                  <a:gd name="T4" fmla="*/ 0 w 41063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1063"/>
                  <a:gd name="T10" fmla="*/ 0 h 43200"/>
                  <a:gd name="T11" fmla="*/ 41063 w 41063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063" h="43200" fill="none" extrusionOk="0">
                    <a:moveTo>
                      <a:pt x="41063" y="30967"/>
                    </a:moveTo>
                    <a:cubicBezTo>
                      <a:pt x="37464" y="38445"/>
                      <a:pt x="2989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9394" y="-1"/>
                      <a:pt x="36584" y="4199"/>
                      <a:pt x="40414" y="10988"/>
                    </a:cubicBezTo>
                  </a:path>
                  <a:path w="41063" h="43200" stroke="0" extrusionOk="0">
                    <a:moveTo>
                      <a:pt x="41063" y="30967"/>
                    </a:moveTo>
                    <a:cubicBezTo>
                      <a:pt x="37464" y="38445"/>
                      <a:pt x="2989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9394" y="-1"/>
                      <a:pt x="36584" y="4199"/>
                      <a:pt x="40414" y="1098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4837" name="Text Box 177"/>
              <p:cNvSpPr txBox="1">
                <a:spLocks noChangeArrowheads="1"/>
              </p:cNvSpPr>
              <p:nvPr/>
            </p:nvSpPr>
            <p:spPr bwMode="auto">
              <a:xfrm>
                <a:off x="1746" y="2704"/>
                <a:ext cx="7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Load_data</a:t>
                </a:r>
              </a:p>
            </p:txBody>
          </p:sp>
          <p:sp>
            <p:nvSpPr>
              <p:cNvPr id="34838" name="Text Box 178"/>
              <p:cNvSpPr txBox="1">
                <a:spLocks noChangeArrowheads="1"/>
              </p:cNvSpPr>
              <p:nvPr/>
            </p:nvSpPr>
            <p:spPr bwMode="auto">
              <a:xfrm>
                <a:off x="158" y="3339"/>
                <a:ext cx="7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Load_data</a:t>
                </a:r>
              </a:p>
            </p:txBody>
          </p:sp>
          <p:sp>
            <p:nvSpPr>
              <p:cNvPr id="34839" name="Text Box 179"/>
              <p:cNvSpPr txBox="1">
                <a:spLocks noChangeArrowheads="1"/>
              </p:cNvSpPr>
              <p:nvPr/>
            </p:nvSpPr>
            <p:spPr bwMode="auto">
              <a:xfrm>
                <a:off x="2608" y="3748"/>
                <a:ext cx="7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Load_data</a:t>
                </a:r>
              </a:p>
            </p:txBody>
          </p:sp>
          <p:sp>
            <p:nvSpPr>
              <p:cNvPr id="34840" name="Text Box 180"/>
              <p:cNvSpPr txBox="1">
                <a:spLocks noChangeArrowheads="1"/>
              </p:cNvSpPr>
              <p:nvPr/>
            </p:nvSpPr>
            <p:spPr bwMode="auto">
              <a:xfrm>
                <a:off x="4876" y="2568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Shift_up</a:t>
                </a:r>
              </a:p>
            </p:txBody>
          </p:sp>
          <p:sp>
            <p:nvSpPr>
              <p:cNvPr id="34841" name="Text Box 181"/>
              <p:cNvSpPr txBox="1">
                <a:spLocks noChangeArrowheads="1"/>
              </p:cNvSpPr>
              <p:nvPr/>
            </p:nvSpPr>
            <p:spPr bwMode="auto">
              <a:xfrm>
                <a:off x="2608" y="2976"/>
                <a:ext cx="6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Zoom_In</a:t>
                </a:r>
              </a:p>
            </p:txBody>
          </p:sp>
          <p:sp>
            <p:nvSpPr>
              <p:cNvPr id="34842" name="Text Box 183"/>
              <p:cNvSpPr txBox="1">
                <a:spLocks noChangeArrowheads="1"/>
              </p:cNvSpPr>
              <p:nvPr/>
            </p:nvSpPr>
            <p:spPr bwMode="auto">
              <a:xfrm>
                <a:off x="4876" y="2750"/>
                <a:ext cx="8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Shift_down</a:t>
                </a:r>
              </a:p>
            </p:txBody>
          </p:sp>
          <p:sp>
            <p:nvSpPr>
              <p:cNvPr id="34843" name="Text Box 184"/>
              <p:cNvSpPr txBox="1">
                <a:spLocks noChangeArrowheads="1"/>
              </p:cNvSpPr>
              <p:nvPr/>
            </p:nvSpPr>
            <p:spPr bwMode="auto">
              <a:xfrm>
                <a:off x="4876" y="2931"/>
                <a:ext cx="6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Shift_left</a:t>
                </a:r>
              </a:p>
            </p:txBody>
          </p:sp>
          <p:sp>
            <p:nvSpPr>
              <p:cNvPr id="34844" name="Text Box 185"/>
              <p:cNvSpPr txBox="1">
                <a:spLocks noChangeArrowheads="1"/>
              </p:cNvSpPr>
              <p:nvPr/>
            </p:nvSpPr>
            <p:spPr bwMode="auto">
              <a:xfrm>
                <a:off x="4876" y="3113"/>
                <a:ext cx="7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Shift_right</a:t>
                </a:r>
              </a:p>
            </p:txBody>
          </p:sp>
        </p:grpSp>
        <p:sp>
          <p:nvSpPr>
            <p:cNvPr id="34823" name="AutoShape 190"/>
            <p:cNvSpPr>
              <a:spLocks noChangeArrowheads="1"/>
            </p:cNvSpPr>
            <p:nvPr/>
          </p:nvSpPr>
          <p:spPr bwMode="auto">
            <a:xfrm>
              <a:off x="839" y="255"/>
              <a:ext cx="1452" cy="576"/>
            </a:xfrm>
            <a:prstGeom prst="irregularSeal2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>
                  <a:solidFill>
                    <a:srgbClr val="0000CC"/>
                  </a:solidFill>
                </a:rPr>
                <a:t>Power On</a:t>
              </a:r>
            </a:p>
          </p:txBody>
        </p:sp>
        <p:sp>
          <p:nvSpPr>
            <p:cNvPr id="34824" name="Freeform 191"/>
            <p:cNvSpPr>
              <a:spLocks/>
            </p:cNvSpPr>
            <p:nvPr/>
          </p:nvSpPr>
          <p:spPr bwMode="auto">
            <a:xfrm>
              <a:off x="2064" y="549"/>
              <a:ext cx="408" cy="160"/>
            </a:xfrm>
            <a:custGeom>
              <a:avLst/>
              <a:gdLst>
                <a:gd name="T0" fmla="*/ 0 w 408"/>
                <a:gd name="T1" fmla="*/ 23 h 160"/>
                <a:gd name="T2" fmla="*/ 226 w 408"/>
                <a:gd name="T3" fmla="*/ 23 h 160"/>
                <a:gd name="T4" fmla="*/ 408 w 408"/>
                <a:gd name="T5" fmla="*/ 160 h 160"/>
                <a:gd name="T6" fmla="*/ 0 60000 65536"/>
                <a:gd name="T7" fmla="*/ 0 60000 65536"/>
                <a:gd name="T8" fmla="*/ 0 60000 65536"/>
                <a:gd name="T9" fmla="*/ 0 w 408"/>
                <a:gd name="T10" fmla="*/ 0 h 160"/>
                <a:gd name="T11" fmla="*/ 408 w 408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" h="160">
                  <a:moveTo>
                    <a:pt x="0" y="23"/>
                  </a:moveTo>
                  <a:cubicBezTo>
                    <a:pt x="79" y="11"/>
                    <a:pt x="158" y="0"/>
                    <a:pt x="226" y="23"/>
                  </a:cubicBezTo>
                  <a:cubicBezTo>
                    <a:pt x="294" y="46"/>
                    <a:pt x="351" y="103"/>
                    <a:pt x="408" y="160"/>
                  </a:cubicBezTo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4825" name="Text Box 192"/>
            <p:cNvSpPr txBox="1">
              <a:spLocks noChangeArrowheads="1"/>
            </p:cNvSpPr>
            <p:nvPr/>
          </p:nvSpPr>
          <p:spPr bwMode="auto">
            <a:xfrm>
              <a:off x="2290" y="387"/>
              <a:ext cx="4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All=0</a:t>
              </a:r>
            </a:p>
          </p:txBody>
        </p:sp>
        <p:sp>
          <p:nvSpPr>
            <p:cNvPr id="34826" name="Text Box 194"/>
            <p:cNvSpPr txBox="1">
              <a:spLocks noChangeArrowheads="1"/>
            </p:cNvSpPr>
            <p:nvPr/>
          </p:nvSpPr>
          <p:spPr bwMode="auto">
            <a:xfrm>
              <a:off x="2835" y="1706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reset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4893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531" grpId="0" animBg="1"/>
      <p:bldP spid="31353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Text Box 2"/>
          <p:cNvSpPr txBox="1">
            <a:spLocks noChangeArrowheads="1"/>
          </p:cNvSpPr>
          <p:nvPr/>
        </p:nvSpPr>
        <p:spPr bwMode="auto">
          <a:xfrm>
            <a:off x="107950" y="1033463"/>
            <a:ext cx="3959225" cy="593725"/>
          </a:xfrm>
          <a:prstGeom prst="rect">
            <a:avLst/>
          </a:prstGeom>
          <a:solidFill>
            <a:srgbClr val="CCFF99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int i, Io, Is, If;</a:t>
            </a:r>
          </a:p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for(i=Io; i&lt;If; i+=Is) Process;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General 1-Dimension For-Do Loop</a:t>
            </a:r>
          </a:p>
        </p:txBody>
      </p:sp>
      <p:sp>
        <p:nvSpPr>
          <p:cNvPr id="317461" name="Text Box 21"/>
          <p:cNvSpPr txBox="1">
            <a:spLocks noChangeArrowheads="1"/>
          </p:cNvSpPr>
          <p:nvPr/>
        </p:nvSpPr>
        <p:spPr bwMode="auto">
          <a:xfrm>
            <a:off x="68263" y="5013325"/>
            <a:ext cx="4321175" cy="593725"/>
          </a:xfrm>
          <a:prstGeom prst="rect">
            <a:avLst/>
          </a:prstGeom>
          <a:solidFill>
            <a:srgbClr val="FFFF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reg  [1:0] Loop1PS, Loop1NS;</a:t>
            </a:r>
          </a:p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enum [1:0] Init=2’b01, Next=2’b10;</a:t>
            </a:r>
          </a:p>
        </p:txBody>
      </p:sp>
      <p:sp>
        <p:nvSpPr>
          <p:cNvPr id="317462" name="Text Box 22"/>
          <p:cNvSpPr txBox="1">
            <a:spLocks noChangeArrowheads="1"/>
          </p:cNvSpPr>
          <p:nvPr/>
        </p:nvSpPr>
        <p:spPr bwMode="auto">
          <a:xfrm>
            <a:off x="4427538" y="1052513"/>
            <a:ext cx="4608512" cy="5483225"/>
          </a:xfrm>
          <a:prstGeom prst="rect">
            <a:avLst/>
          </a:prstGeom>
          <a:solidFill>
            <a:srgbClr val="FFFF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reg  [31:0] i;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wire [31:0] Io=0, Is=2, If=100;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always@(posedge Clk or posedge Rst)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begin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    :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    :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case(Loop1PS)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 begin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i=Io;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if(i&lt;If) Loop1NS=Next;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else Loop1NS=Exit;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end</a:t>
            </a:r>
          </a:p>
          <a:p>
            <a:pPr eaLnBrk="1" hangingPunct="1"/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      Next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 begin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Process;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i = I + Is;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end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default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endcase</a:t>
            </a:r>
          </a:p>
          <a:p>
            <a:pPr eaLnBrk="1" hangingPunct="1"/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    :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    :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end</a:t>
            </a:r>
          </a:p>
        </p:txBody>
      </p:sp>
      <p:sp>
        <p:nvSpPr>
          <p:cNvPr id="317464" name="Text Box 24"/>
          <p:cNvSpPr txBox="1">
            <a:spLocks noChangeArrowheads="1"/>
          </p:cNvSpPr>
          <p:nvPr/>
        </p:nvSpPr>
        <p:spPr bwMode="auto">
          <a:xfrm>
            <a:off x="68263" y="5715000"/>
            <a:ext cx="4321175" cy="838200"/>
          </a:xfrm>
          <a:prstGeom prst="rect">
            <a:avLst/>
          </a:prstGeom>
          <a:solidFill>
            <a:srgbClr val="FFFF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always@(...) begin</a:t>
            </a:r>
          </a:p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   Loop1PS=Loop1NS;</a:t>
            </a:r>
          </a:p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end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9388" y="1763713"/>
            <a:ext cx="4176712" cy="3101975"/>
            <a:chOff x="113" y="1111"/>
            <a:chExt cx="2631" cy="1954"/>
          </a:xfrm>
        </p:grpSpPr>
        <p:sp>
          <p:nvSpPr>
            <p:cNvPr id="35848" name="AutoShape 4"/>
            <p:cNvSpPr>
              <a:spLocks noChangeArrowheads="1"/>
            </p:cNvSpPr>
            <p:nvPr/>
          </p:nvSpPr>
          <p:spPr bwMode="auto">
            <a:xfrm>
              <a:off x="539" y="2306"/>
              <a:ext cx="934" cy="326"/>
            </a:xfrm>
            <a:prstGeom prst="flowChartDecision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95000"/>
                </a:lnSpc>
              </a:pPr>
              <a:r>
                <a:rPr lang="en-US" altLang="zh-TW" b="1">
                  <a:solidFill>
                    <a:srgbClr val="0000FF"/>
                  </a:solidFill>
                  <a:latin typeface="Courier New" panose="02070309020205020404" pitchFamily="49" charset="0"/>
                </a:rPr>
                <a:t>i&lt;If</a:t>
              </a:r>
            </a:p>
          </p:txBody>
        </p:sp>
        <p:sp>
          <p:nvSpPr>
            <p:cNvPr id="35849" name="Text Box 5"/>
            <p:cNvSpPr txBox="1">
              <a:spLocks noChangeArrowheads="1"/>
            </p:cNvSpPr>
            <p:nvPr/>
          </p:nvSpPr>
          <p:spPr bwMode="auto">
            <a:xfrm>
              <a:off x="496" y="1684"/>
              <a:ext cx="1020" cy="234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95000"/>
                </a:lnSpc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i←Io;</a:t>
              </a:r>
            </a:p>
          </p:txBody>
        </p:sp>
        <p:sp>
          <p:nvSpPr>
            <p:cNvPr id="35850" name="Text Box 6"/>
            <p:cNvSpPr txBox="1">
              <a:spLocks noChangeArrowheads="1"/>
            </p:cNvSpPr>
            <p:nvPr/>
          </p:nvSpPr>
          <p:spPr bwMode="auto">
            <a:xfrm>
              <a:off x="1857" y="2244"/>
              <a:ext cx="887" cy="39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95000"/>
                </a:lnSpc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Process;</a:t>
              </a:r>
            </a:p>
            <a:p>
              <a:pPr algn="ctr" eaLnBrk="1" hangingPunct="1">
                <a:lnSpc>
                  <a:spcPct val="95000"/>
                </a:lnSpc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i←i+Is;</a:t>
              </a:r>
            </a:p>
          </p:txBody>
        </p:sp>
        <p:sp>
          <p:nvSpPr>
            <p:cNvPr id="35851" name="Line 7"/>
            <p:cNvSpPr>
              <a:spLocks noChangeShapeType="1"/>
            </p:cNvSpPr>
            <p:nvPr/>
          </p:nvSpPr>
          <p:spPr bwMode="auto">
            <a:xfrm>
              <a:off x="1494" y="2469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852" name="Line 8"/>
            <p:cNvSpPr>
              <a:spLocks noChangeShapeType="1"/>
            </p:cNvSpPr>
            <p:nvPr/>
          </p:nvSpPr>
          <p:spPr bwMode="auto">
            <a:xfrm>
              <a:off x="1006" y="1327"/>
              <a:ext cx="0" cy="3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853" name="Line 9"/>
            <p:cNvSpPr>
              <a:spLocks noChangeShapeType="1"/>
            </p:cNvSpPr>
            <p:nvPr/>
          </p:nvSpPr>
          <p:spPr bwMode="auto">
            <a:xfrm>
              <a:off x="1006" y="1933"/>
              <a:ext cx="0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854" name="Line 10"/>
            <p:cNvSpPr>
              <a:spLocks noChangeShapeType="1"/>
            </p:cNvSpPr>
            <p:nvPr/>
          </p:nvSpPr>
          <p:spPr bwMode="auto">
            <a:xfrm>
              <a:off x="1006" y="2642"/>
              <a:ext cx="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855" name="Freeform 11"/>
            <p:cNvSpPr>
              <a:spLocks/>
            </p:cNvSpPr>
            <p:nvPr/>
          </p:nvSpPr>
          <p:spPr bwMode="auto">
            <a:xfrm>
              <a:off x="1519" y="1797"/>
              <a:ext cx="771" cy="437"/>
            </a:xfrm>
            <a:custGeom>
              <a:avLst/>
              <a:gdLst>
                <a:gd name="T0" fmla="*/ 248 w 1361"/>
                <a:gd name="T1" fmla="*/ 4511 h 136"/>
                <a:gd name="T2" fmla="*/ 248 w 1361"/>
                <a:gd name="T3" fmla="*/ 0 h 136"/>
                <a:gd name="T4" fmla="*/ 0 w 1361"/>
                <a:gd name="T5" fmla="*/ 0 h 136"/>
                <a:gd name="T6" fmla="*/ 0 60000 65536"/>
                <a:gd name="T7" fmla="*/ 0 60000 65536"/>
                <a:gd name="T8" fmla="*/ 0 60000 65536"/>
                <a:gd name="T9" fmla="*/ 0 w 1361"/>
                <a:gd name="T10" fmla="*/ 0 h 136"/>
                <a:gd name="T11" fmla="*/ 1361 w 1361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1" h="136">
                  <a:moveTo>
                    <a:pt x="1361" y="136"/>
                  </a:moveTo>
                  <a:lnTo>
                    <a:pt x="1361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5856" name="Text Box 12"/>
            <p:cNvSpPr txBox="1">
              <a:spLocks noChangeArrowheads="1"/>
            </p:cNvSpPr>
            <p:nvPr/>
          </p:nvSpPr>
          <p:spPr bwMode="auto">
            <a:xfrm>
              <a:off x="1448" y="2285"/>
              <a:ext cx="20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95000"/>
                </a:lnSpc>
              </a:pPr>
              <a:r>
                <a:rPr lang="en-US" altLang="zh-TW" sz="1600"/>
                <a:t>Y</a:t>
              </a:r>
            </a:p>
          </p:txBody>
        </p:sp>
        <p:sp>
          <p:nvSpPr>
            <p:cNvPr id="35857" name="Text Box 13"/>
            <p:cNvSpPr txBox="1">
              <a:spLocks noChangeArrowheads="1"/>
            </p:cNvSpPr>
            <p:nvPr/>
          </p:nvSpPr>
          <p:spPr bwMode="auto">
            <a:xfrm>
              <a:off x="768" y="2603"/>
              <a:ext cx="20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95000"/>
                </a:lnSpc>
              </a:pPr>
              <a:r>
                <a:rPr lang="en-US" altLang="zh-TW" sz="1600"/>
                <a:t>N</a:t>
              </a:r>
            </a:p>
          </p:txBody>
        </p:sp>
        <p:sp>
          <p:nvSpPr>
            <p:cNvPr id="35858" name="Text Box 15"/>
            <p:cNvSpPr txBox="1">
              <a:spLocks noChangeArrowheads="1"/>
            </p:cNvSpPr>
            <p:nvPr/>
          </p:nvSpPr>
          <p:spPr bwMode="auto">
            <a:xfrm>
              <a:off x="113" y="1711"/>
              <a:ext cx="380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r" eaLnBrk="1" hangingPunct="1">
                <a:lnSpc>
                  <a:spcPct val="95000"/>
                </a:lnSpc>
              </a:pPr>
              <a:r>
                <a:rPr lang="en-US" altLang="zh-TW" b="1">
                  <a:solidFill>
                    <a:srgbClr val="A50021"/>
                  </a:solidFill>
                </a:rPr>
                <a:t>Init:</a:t>
              </a:r>
            </a:p>
          </p:txBody>
        </p:sp>
        <p:sp>
          <p:nvSpPr>
            <p:cNvPr id="35859" name="Text Box 16"/>
            <p:cNvSpPr txBox="1">
              <a:spLocks noChangeArrowheads="1"/>
            </p:cNvSpPr>
            <p:nvPr/>
          </p:nvSpPr>
          <p:spPr bwMode="auto">
            <a:xfrm>
              <a:off x="1403" y="2155"/>
              <a:ext cx="47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r" eaLnBrk="1" hangingPunct="1">
                <a:lnSpc>
                  <a:spcPct val="95000"/>
                </a:lnSpc>
              </a:pPr>
              <a:r>
                <a:rPr lang="en-US" altLang="zh-TW" b="1">
                  <a:solidFill>
                    <a:srgbClr val="A50021"/>
                  </a:solidFill>
                </a:rPr>
                <a:t>Next:</a:t>
              </a:r>
            </a:p>
          </p:txBody>
        </p:sp>
        <p:sp>
          <p:nvSpPr>
            <p:cNvPr id="35860" name="Text Box 17"/>
            <p:cNvSpPr txBox="1">
              <a:spLocks noChangeArrowheads="1"/>
            </p:cNvSpPr>
            <p:nvPr/>
          </p:nvSpPr>
          <p:spPr bwMode="auto">
            <a:xfrm>
              <a:off x="786" y="2831"/>
              <a:ext cx="440" cy="234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95000"/>
                </a:lnSpc>
              </a:pPr>
              <a:r>
                <a:rPr lang="en-US" altLang="zh-TW" b="1">
                  <a:solidFill>
                    <a:srgbClr val="993300"/>
                  </a:solidFill>
                </a:rPr>
                <a:t>Exit:</a:t>
              </a:r>
            </a:p>
          </p:txBody>
        </p:sp>
        <p:sp>
          <p:nvSpPr>
            <p:cNvPr id="35861" name="Text Box 19"/>
            <p:cNvSpPr txBox="1">
              <a:spLocks noChangeArrowheads="1"/>
            </p:cNvSpPr>
            <p:nvPr/>
          </p:nvSpPr>
          <p:spPr bwMode="auto">
            <a:xfrm>
              <a:off x="678" y="1111"/>
              <a:ext cx="648" cy="234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r" eaLnBrk="1" hangingPunct="1">
                <a:lnSpc>
                  <a:spcPct val="95000"/>
                </a:lnSpc>
              </a:pPr>
              <a:r>
                <a:rPr lang="en-US" altLang="zh-TW" b="1"/>
                <a:t>default: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1041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animBg="1"/>
      <p:bldP spid="317461" grpId="0" animBg="1"/>
      <p:bldP spid="317462" grpId="0" animBg="1"/>
      <p:bldP spid="31746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Text Box 2"/>
          <p:cNvSpPr txBox="1">
            <a:spLocks noChangeArrowheads="1"/>
          </p:cNvSpPr>
          <p:nvPr/>
        </p:nvSpPr>
        <p:spPr bwMode="auto">
          <a:xfrm>
            <a:off x="107950" y="692150"/>
            <a:ext cx="4392613" cy="1082675"/>
          </a:xfrm>
          <a:prstGeom prst="rect">
            <a:avLst/>
          </a:prstGeom>
          <a:solidFill>
            <a:srgbClr val="CCFF99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int i, Io, Is, If, j, Jo, Js, Jf;</a:t>
            </a:r>
          </a:p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for(i=Io; i&lt;If; i+=Is)</a:t>
            </a:r>
          </a:p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   for(j=Jo; j&lt;Jf; j+=Js)</a:t>
            </a:r>
          </a:p>
          <a:p>
            <a:pPr eaLnBrk="1" hangingPunct="1"/>
            <a:r>
              <a:rPr lang="en-US" altLang="zh-TW" sz="1600">
                <a:latin typeface="Courier New" panose="02070309020205020404" pitchFamily="49" charset="0"/>
              </a:rPr>
              <a:t>      Process;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General 2-Dimension For-Do Loop</a:t>
            </a:r>
          </a:p>
        </p:txBody>
      </p:sp>
      <p:sp>
        <p:nvSpPr>
          <p:cNvPr id="326676" name="Text Box 20"/>
          <p:cNvSpPr txBox="1">
            <a:spLocks noChangeArrowheads="1"/>
          </p:cNvSpPr>
          <p:nvPr/>
        </p:nvSpPr>
        <p:spPr bwMode="auto">
          <a:xfrm>
            <a:off x="4643438" y="711200"/>
            <a:ext cx="4392612" cy="5842000"/>
          </a:xfrm>
          <a:prstGeom prst="rect">
            <a:avLst/>
          </a:prstGeom>
          <a:solidFill>
            <a:srgbClr val="FFFF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always@(...)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    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case(Loop1PS)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i=Io;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if(i&lt;If)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 Loop1NS=Next;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 Loop2NS=Init;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else Loop1NS=Exit;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Next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case(Loop2PS)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Init: 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Next: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  Process;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  j = j+Js;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endcase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i = i+Is;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default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endcase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    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end</a:t>
            </a:r>
          </a:p>
        </p:txBody>
      </p:sp>
      <p:sp>
        <p:nvSpPr>
          <p:cNvPr id="326677" name="Text Box 21"/>
          <p:cNvSpPr txBox="1">
            <a:spLocks noChangeArrowheads="1"/>
          </p:cNvSpPr>
          <p:nvPr/>
        </p:nvSpPr>
        <p:spPr bwMode="auto">
          <a:xfrm>
            <a:off x="107950" y="1935163"/>
            <a:ext cx="4392613" cy="3038475"/>
          </a:xfrm>
          <a:prstGeom prst="rect">
            <a:avLst/>
          </a:prstGeom>
          <a:solidFill>
            <a:srgbClr val="FFFF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reg  [1:0] Loop1PS, Loop1NS;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reg  [1:0] Loop2PS, Loop2NS;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enum [1:0] Init=1, Exit=2;</a:t>
            </a:r>
          </a:p>
          <a:p>
            <a:pPr eaLnBrk="1" hangingPunct="1"/>
            <a:endParaRPr lang="en-US" altLang="zh-TW" sz="160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always@(...) begin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 Loop1PS=Loop1NS;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  Loop2PS=Loop1NS;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end</a:t>
            </a:r>
          </a:p>
          <a:p>
            <a:pPr eaLnBrk="1" hangingPunct="1"/>
            <a:endParaRPr lang="en-US" altLang="zh-TW" sz="160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reg  [31:0] i, j;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wire [31:0] Io=0, Is=2, If=100;</a:t>
            </a:r>
          </a:p>
          <a:p>
            <a:pPr eaLnBrk="1" hangingPunct="1"/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wire [31:0] Jo=0, Js=1, Jf=999;</a:t>
            </a:r>
          </a:p>
        </p:txBody>
      </p:sp>
    </p:spTree>
    <p:extLst>
      <p:ext uri="{BB962C8B-B14F-4D97-AF65-F5344CB8AC3E}">
        <p14:creationId xmlns:p14="http://schemas.microsoft.com/office/powerpoint/2010/main" val="4122803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 animBg="1"/>
      <p:bldP spid="326676" grpId="0" animBg="1"/>
      <p:bldP spid="32667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Typical 2-Dimension For-Do Loop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107950" y="5461000"/>
            <a:ext cx="4392613" cy="766763"/>
          </a:xfrm>
          <a:prstGeom prst="rect">
            <a:avLst/>
          </a:prstGeom>
          <a:solidFill>
            <a:srgbClr val="FFFF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reg  [1:0] LPS, LNS;</a:t>
            </a:r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 //Loop States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enum [1:0] OutLoop=0, InitI=1,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InitJ=2, Next=3;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-36513" y="587375"/>
            <a:ext cx="3968751" cy="4783138"/>
            <a:chOff x="62" y="210"/>
            <a:chExt cx="2500" cy="3013"/>
          </a:xfrm>
        </p:grpSpPr>
        <p:grpSp>
          <p:nvGrpSpPr>
            <p:cNvPr id="37894" name="Group 38"/>
            <p:cNvGrpSpPr>
              <a:grpSpLocks/>
            </p:cNvGrpSpPr>
            <p:nvPr/>
          </p:nvGrpSpPr>
          <p:grpSpPr bwMode="auto">
            <a:xfrm>
              <a:off x="249" y="1158"/>
              <a:ext cx="796" cy="1773"/>
              <a:chOff x="22" y="1158"/>
              <a:chExt cx="1023" cy="1773"/>
            </a:xfrm>
          </p:grpSpPr>
          <p:sp>
            <p:nvSpPr>
              <p:cNvPr id="37916" name="Freeform 14"/>
              <p:cNvSpPr>
                <a:spLocks/>
              </p:cNvSpPr>
              <p:nvPr/>
            </p:nvSpPr>
            <p:spPr bwMode="auto">
              <a:xfrm flipH="1">
                <a:off x="22" y="1158"/>
                <a:ext cx="1023" cy="1773"/>
              </a:xfrm>
              <a:custGeom>
                <a:avLst/>
                <a:gdLst>
                  <a:gd name="T0" fmla="*/ 578 w 1361"/>
                  <a:gd name="T1" fmla="*/ 301332 h 136"/>
                  <a:gd name="T2" fmla="*/ 578 w 1361"/>
                  <a:gd name="T3" fmla="*/ 0 h 136"/>
                  <a:gd name="T4" fmla="*/ 0 w 1361"/>
                  <a:gd name="T5" fmla="*/ 0 h 136"/>
                  <a:gd name="T6" fmla="*/ 0 60000 65536"/>
                  <a:gd name="T7" fmla="*/ 0 60000 65536"/>
                  <a:gd name="T8" fmla="*/ 0 60000 65536"/>
                  <a:gd name="T9" fmla="*/ 0 w 1361"/>
                  <a:gd name="T10" fmla="*/ 0 h 136"/>
                  <a:gd name="T11" fmla="*/ 1361 w 1361"/>
                  <a:gd name="T12" fmla="*/ 136 h 1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1" h="136">
                    <a:moveTo>
                      <a:pt x="1361" y="136"/>
                    </a:moveTo>
                    <a:lnTo>
                      <a:pt x="1361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37917" name="Line 37"/>
              <p:cNvSpPr>
                <a:spLocks noChangeShapeType="1"/>
              </p:cNvSpPr>
              <p:nvPr/>
            </p:nvSpPr>
            <p:spPr bwMode="auto">
              <a:xfrm>
                <a:off x="27" y="2931"/>
                <a:ext cx="56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7895" name="AutoShape 7"/>
            <p:cNvSpPr>
              <a:spLocks noChangeArrowheads="1"/>
            </p:cNvSpPr>
            <p:nvPr/>
          </p:nvSpPr>
          <p:spPr bwMode="auto">
            <a:xfrm>
              <a:off x="584" y="1412"/>
              <a:ext cx="934" cy="326"/>
            </a:xfrm>
            <a:prstGeom prst="flowChartDecision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600" b="1">
                  <a:solidFill>
                    <a:srgbClr val="0000FF"/>
                  </a:solidFill>
                  <a:latin typeface="Courier New" panose="02070309020205020404" pitchFamily="49" charset="0"/>
                </a:rPr>
                <a:t>i &lt; If</a:t>
              </a:r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541" y="659"/>
              <a:ext cx="1020" cy="295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i←Io;</a:t>
              </a:r>
            </a:p>
          </p:txBody>
        </p:sp>
        <p:sp>
          <p:nvSpPr>
            <p:cNvPr id="37897" name="Line 10"/>
            <p:cNvSpPr>
              <a:spLocks noChangeShapeType="1"/>
            </p:cNvSpPr>
            <p:nvPr/>
          </p:nvSpPr>
          <p:spPr bwMode="auto">
            <a:xfrm>
              <a:off x="1539" y="1575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898" name="Line 11"/>
            <p:cNvSpPr>
              <a:spLocks noChangeShapeType="1"/>
            </p:cNvSpPr>
            <p:nvPr/>
          </p:nvSpPr>
          <p:spPr bwMode="auto">
            <a:xfrm>
              <a:off x="1051" y="433"/>
              <a:ext cx="0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899" name="Line 12"/>
            <p:cNvSpPr>
              <a:spLocks noChangeShapeType="1"/>
            </p:cNvSpPr>
            <p:nvPr/>
          </p:nvSpPr>
          <p:spPr bwMode="auto">
            <a:xfrm>
              <a:off x="1051" y="952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900" name="Line 13"/>
            <p:cNvSpPr>
              <a:spLocks noChangeShapeType="1"/>
            </p:cNvSpPr>
            <p:nvPr/>
          </p:nvSpPr>
          <p:spPr bwMode="auto">
            <a:xfrm>
              <a:off x="1051" y="1748"/>
              <a:ext cx="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901" name="Text Box 15"/>
            <p:cNvSpPr txBox="1">
              <a:spLocks noChangeArrowheads="1"/>
            </p:cNvSpPr>
            <p:nvPr/>
          </p:nvSpPr>
          <p:spPr bwMode="auto">
            <a:xfrm>
              <a:off x="1493" y="1385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N</a:t>
              </a:r>
            </a:p>
          </p:txBody>
        </p:sp>
        <p:sp>
          <p:nvSpPr>
            <p:cNvPr id="37902" name="Text Box 16"/>
            <p:cNvSpPr txBox="1">
              <a:spLocks noChangeArrowheads="1"/>
            </p:cNvSpPr>
            <p:nvPr/>
          </p:nvSpPr>
          <p:spPr bwMode="auto">
            <a:xfrm>
              <a:off x="813" y="1703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Y</a:t>
              </a:r>
            </a:p>
          </p:txBody>
        </p:sp>
        <p:sp>
          <p:nvSpPr>
            <p:cNvPr id="37903" name="Text Box 17"/>
            <p:cNvSpPr txBox="1">
              <a:spLocks noChangeArrowheads="1"/>
            </p:cNvSpPr>
            <p:nvPr/>
          </p:nvSpPr>
          <p:spPr bwMode="auto">
            <a:xfrm>
              <a:off x="94" y="595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r" eaLnBrk="1" hangingPunct="1"/>
              <a:r>
                <a:rPr lang="en-US" altLang="zh-TW" b="1">
                  <a:solidFill>
                    <a:srgbClr val="A50021"/>
                  </a:solidFill>
                  <a:latin typeface="Times New Roman" panose="02020603050405020304" pitchFamily="18" charset="0"/>
                </a:rPr>
                <a:t>InitI:</a:t>
              </a:r>
            </a:p>
          </p:txBody>
        </p:sp>
        <p:sp>
          <p:nvSpPr>
            <p:cNvPr id="37904" name="Text Box 19"/>
            <p:cNvSpPr txBox="1">
              <a:spLocks noChangeArrowheads="1"/>
            </p:cNvSpPr>
            <p:nvPr/>
          </p:nvSpPr>
          <p:spPr bwMode="auto">
            <a:xfrm>
              <a:off x="1919" y="1453"/>
              <a:ext cx="432" cy="243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993300"/>
                  </a:solidFill>
                  <a:latin typeface="Times New Roman" panose="02020603050405020304" pitchFamily="18" charset="0"/>
                </a:rPr>
                <a:t>Exit:</a:t>
              </a:r>
            </a:p>
          </p:txBody>
        </p:sp>
        <p:sp>
          <p:nvSpPr>
            <p:cNvPr id="37905" name="Text Box 20"/>
            <p:cNvSpPr txBox="1">
              <a:spLocks noChangeArrowheads="1"/>
            </p:cNvSpPr>
            <p:nvPr/>
          </p:nvSpPr>
          <p:spPr bwMode="auto">
            <a:xfrm>
              <a:off x="631" y="210"/>
              <a:ext cx="832" cy="243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993300"/>
                  </a:solidFill>
                </a:rPr>
                <a:t>LPS←</a:t>
              </a:r>
              <a:r>
                <a:rPr lang="en-US" altLang="zh-TW" b="1">
                  <a:solidFill>
                    <a:srgbClr val="993300"/>
                  </a:solidFill>
                  <a:latin typeface="Times New Roman" panose="02020603050405020304" pitchFamily="18" charset="0"/>
                </a:rPr>
                <a:t>InitI</a:t>
              </a:r>
            </a:p>
          </p:txBody>
        </p:sp>
        <p:sp>
          <p:nvSpPr>
            <p:cNvPr id="37906" name="AutoShape 22"/>
            <p:cNvSpPr>
              <a:spLocks noChangeArrowheads="1"/>
            </p:cNvSpPr>
            <p:nvPr/>
          </p:nvSpPr>
          <p:spPr bwMode="auto">
            <a:xfrm>
              <a:off x="580" y="2772"/>
              <a:ext cx="934" cy="326"/>
            </a:xfrm>
            <a:prstGeom prst="flowChartDecision">
              <a:avLst/>
            </a:prstGeom>
            <a:solidFill>
              <a:srgbClr val="FFCC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600" b="1">
                  <a:solidFill>
                    <a:srgbClr val="0000FF"/>
                  </a:solidFill>
                  <a:latin typeface="Courier New" panose="02070309020205020404" pitchFamily="49" charset="0"/>
                </a:rPr>
                <a:t>j &lt; Jf</a:t>
              </a:r>
            </a:p>
          </p:txBody>
        </p:sp>
        <p:sp>
          <p:nvSpPr>
            <p:cNvPr id="37907" name="Text Box 23"/>
            <p:cNvSpPr txBox="1">
              <a:spLocks noChangeArrowheads="1"/>
            </p:cNvSpPr>
            <p:nvPr/>
          </p:nvSpPr>
          <p:spPr bwMode="auto">
            <a:xfrm>
              <a:off x="537" y="1943"/>
              <a:ext cx="1020" cy="295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j←Jo;</a:t>
              </a:r>
            </a:p>
          </p:txBody>
        </p:sp>
        <p:sp>
          <p:nvSpPr>
            <p:cNvPr id="37908" name="Text Box 24"/>
            <p:cNvSpPr txBox="1">
              <a:spLocks noChangeArrowheads="1"/>
            </p:cNvSpPr>
            <p:nvPr/>
          </p:nvSpPr>
          <p:spPr bwMode="auto">
            <a:xfrm>
              <a:off x="1773" y="2634"/>
              <a:ext cx="789" cy="58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Process;</a:t>
              </a:r>
            </a:p>
            <a:p>
              <a:pPr algn="ctr" eaLnBrk="1" hangingPunct="1"/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i←i+Is;</a:t>
              </a:r>
            </a:p>
            <a:p>
              <a:pPr algn="ctr" eaLnBrk="1" hangingPunct="1"/>
              <a:r>
                <a:rPr lang="en-US" altLang="zh-TW" b="1">
                  <a:solidFill>
                    <a:srgbClr val="0000FF"/>
                  </a:solidFill>
                  <a:latin typeface="CourierPS"/>
                </a:rPr>
                <a:t>j←j+Js;</a:t>
              </a:r>
            </a:p>
          </p:txBody>
        </p:sp>
        <p:sp>
          <p:nvSpPr>
            <p:cNvPr id="37909" name="Line 25"/>
            <p:cNvSpPr>
              <a:spLocks noChangeShapeType="1"/>
            </p:cNvSpPr>
            <p:nvPr/>
          </p:nvSpPr>
          <p:spPr bwMode="auto">
            <a:xfrm>
              <a:off x="1535" y="2935"/>
              <a:ext cx="21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910" name="Line 27"/>
            <p:cNvSpPr>
              <a:spLocks noChangeShapeType="1"/>
            </p:cNvSpPr>
            <p:nvPr/>
          </p:nvSpPr>
          <p:spPr bwMode="auto">
            <a:xfrm>
              <a:off x="1047" y="2236"/>
              <a:ext cx="0" cy="5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911" name="Freeform 29"/>
            <p:cNvSpPr>
              <a:spLocks/>
            </p:cNvSpPr>
            <p:nvPr/>
          </p:nvSpPr>
          <p:spPr bwMode="auto">
            <a:xfrm>
              <a:off x="1061" y="2442"/>
              <a:ext cx="1091" cy="182"/>
            </a:xfrm>
            <a:custGeom>
              <a:avLst/>
              <a:gdLst>
                <a:gd name="T0" fmla="*/ 701 w 1361"/>
                <a:gd name="T1" fmla="*/ 327 h 136"/>
                <a:gd name="T2" fmla="*/ 701 w 1361"/>
                <a:gd name="T3" fmla="*/ 0 h 136"/>
                <a:gd name="T4" fmla="*/ 0 w 1361"/>
                <a:gd name="T5" fmla="*/ 0 h 136"/>
                <a:gd name="T6" fmla="*/ 0 60000 65536"/>
                <a:gd name="T7" fmla="*/ 0 60000 65536"/>
                <a:gd name="T8" fmla="*/ 0 60000 65536"/>
                <a:gd name="T9" fmla="*/ 0 w 1361"/>
                <a:gd name="T10" fmla="*/ 0 h 136"/>
                <a:gd name="T11" fmla="*/ 1361 w 1361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1" h="136">
                  <a:moveTo>
                    <a:pt x="1361" y="136"/>
                  </a:moveTo>
                  <a:lnTo>
                    <a:pt x="1361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37912" name="Text Box 30"/>
            <p:cNvSpPr txBox="1">
              <a:spLocks noChangeArrowheads="1"/>
            </p:cNvSpPr>
            <p:nvPr/>
          </p:nvSpPr>
          <p:spPr bwMode="auto">
            <a:xfrm>
              <a:off x="1489" y="2745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Y</a:t>
              </a:r>
            </a:p>
          </p:txBody>
        </p:sp>
        <p:sp>
          <p:nvSpPr>
            <p:cNvPr id="37913" name="Text Box 31"/>
            <p:cNvSpPr txBox="1">
              <a:spLocks noChangeArrowheads="1"/>
            </p:cNvSpPr>
            <p:nvPr/>
          </p:nvSpPr>
          <p:spPr bwMode="auto">
            <a:xfrm>
              <a:off x="521" y="2614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/>
                <a:t>N</a:t>
              </a:r>
            </a:p>
          </p:txBody>
        </p:sp>
        <p:sp>
          <p:nvSpPr>
            <p:cNvPr id="37914" name="Text Box 32"/>
            <p:cNvSpPr txBox="1">
              <a:spLocks noChangeArrowheads="1"/>
            </p:cNvSpPr>
            <p:nvPr/>
          </p:nvSpPr>
          <p:spPr bwMode="auto">
            <a:xfrm>
              <a:off x="62" y="1878"/>
              <a:ext cx="4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r" eaLnBrk="1" hangingPunct="1"/>
              <a:r>
                <a:rPr lang="en-US" altLang="zh-TW" b="1">
                  <a:solidFill>
                    <a:srgbClr val="A50021"/>
                  </a:solidFill>
                  <a:latin typeface="Times New Roman" panose="02020603050405020304" pitchFamily="18" charset="0"/>
                </a:rPr>
                <a:t>InitJ:</a:t>
              </a:r>
            </a:p>
          </p:txBody>
        </p:sp>
        <p:sp>
          <p:nvSpPr>
            <p:cNvPr id="37915" name="Text Box 33"/>
            <p:cNvSpPr txBox="1">
              <a:spLocks noChangeArrowheads="1"/>
            </p:cNvSpPr>
            <p:nvPr/>
          </p:nvSpPr>
          <p:spPr bwMode="auto">
            <a:xfrm>
              <a:off x="1292" y="2568"/>
              <a:ext cx="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r" eaLnBrk="1" hangingPunct="1"/>
              <a:r>
                <a:rPr lang="en-US" altLang="zh-TW" b="1">
                  <a:solidFill>
                    <a:srgbClr val="A50021"/>
                  </a:solidFill>
                  <a:latin typeface="Times New Roman" panose="02020603050405020304" pitchFamily="18" charset="0"/>
                </a:rPr>
                <a:t>Next:</a:t>
              </a:r>
            </a:p>
          </p:txBody>
        </p:sp>
      </p:grpSp>
      <p:sp>
        <p:nvSpPr>
          <p:cNvPr id="327720" name="Text Box 40"/>
          <p:cNvSpPr txBox="1">
            <a:spLocks noChangeArrowheads="1"/>
          </p:cNvSpPr>
          <p:nvPr/>
        </p:nvSpPr>
        <p:spPr bwMode="auto">
          <a:xfrm>
            <a:off x="4643438" y="836613"/>
            <a:ext cx="4392612" cy="5180012"/>
          </a:xfrm>
          <a:prstGeom prst="rect">
            <a:avLst/>
          </a:prstGeom>
          <a:solidFill>
            <a:srgbClr val="FFFF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6600"/>
                </a:solidFill>
                <a:latin typeface="Courier New" panose="02070309020205020404" pitchFamily="49" charset="0"/>
              </a:rPr>
              <a:t>always@(...)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case(LPS)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InitI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i=Io;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if(i&lt;If) LNS=InitJ;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else LNS=Exit;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InitJ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j=Jo;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if(j&lt;Jf) LNS=Next;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else LNS=InitI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Next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case(Loop2PS)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Init: 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Next: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  Process;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  j = j+Js;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endcase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  i = i+Is;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      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TW" sz="1600" b="1">
                <a:solidFill>
                  <a:srgbClr val="0000FF"/>
                </a:solidFill>
                <a:latin typeface="Courier New" panose="02070309020205020404" pitchFamily="49" charset="0"/>
              </a:rPr>
              <a:t>default</a:t>
            </a: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>
                <a:solidFill>
                  <a:srgbClr val="0000FF"/>
                </a:solidFill>
                <a:latin typeface="Courier New" panose="02070309020205020404" pitchFamily="49" charset="0"/>
              </a:rPr>
              <a:t>   endcase</a:t>
            </a:r>
            <a:endParaRPr lang="en-US" altLang="zh-TW" sz="160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13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 animBg="1"/>
      <p:bldP spid="3277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8569325" cy="559435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>
                <a:latin typeface="Courier New" panose="02070309020205020404" pitchFamily="49" charset="0"/>
              </a:rPr>
              <a:t>module DIP2LED(Clk, DIP, LED, SEG);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input Clk;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input [7:0] DIP;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output	[3:0]	LED; 	// Hi-Enable 29, 30, 31, 32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output	[7:0]	SEG; 	// Low-Enable h, .., a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wire [15:0] BCD;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wire [11:0] bcd;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reg [13:0] FD;</a:t>
            </a:r>
          </a:p>
          <a:p>
            <a:endParaRPr lang="en-US" altLang="zh-TW" b="1">
              <a:latin typeface="Courier New" panose="02070309020205020404" pitchFamily="49" charset="0"/>
            </a:endParaRPr>
          </a:p>
          <a:p>
            <a:r>
              <a:rPr lang="en-US" altLang="zh-TW" b="1">
                <a:latin typeface="Courier New" panose="02070309020205020404" pitchFamily="49" charset="0"/>
              </a:rPr>
              <a:t>// Frequency Divider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always@(posedge Clk) FD=FD+1;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wire Clk1kHz;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assign Clk1kHz = FD[13];</a:t>
            </a:r>
          </a:p>
          <a:p>
            <a:endParaRPr lang="en-US" altLang="zh-TW" b="1">
              <a:latin typeface="Courier New" panose="02070309020205020404" pitchFamily="49" charset="0"/>
            </a:endParaRPr>
          </a:p>
          <a:p>
            <a:r>
              <a:rPr lang="en-US" altLang="zh-TW" b="1">
                <a:latin typeface="Courier New" panose="02070309020205020404" pitchFamily="49" charset="0"/>
              </a:rPr>
              <a:t>IU		U1(Clk1kHz, DIP, OneShot);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OU		U2(Clk1kHz, BCD, LED, SEG);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bin2bcd	U3(Clk, OneShot, DIP, bcd);</a:t>
            </a:r>
          </a:p>
          <a:p>
            <a:r>
              <a:rPr lang="en-US" altLang="zh-TW" b="1">
                <a:latin typeface="Courier New" panose="02070309020205020404" pitchFamily="49" charset="0"/>
              </a:rPr>
              <a:t>assign	BCD={4'b0, bcd};</a:t>
            </a:r>
          </a:p>
          <a:p>
            <a:endParaRPr lang="en-US" altLang="zh-TW" b="1">
              <a:latin typeface="Courier New" panose="02070309020205020404" pitchFamily="49" charset="0"/>
            </a:endParaRPr>
          </a:p>
          <a:p>
            <a:r>
              <a:rPr lang="en-US" altLang="zh-TW" b="1">
                <a:latin typeface="Courier New" panose="02070309020205020404" pitchFamily="49" charset="0"/>
              </a:rPr>
              <a:t>endmodule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zh-TW"/>
              <a:t>DIP2LED</a:t>
            </a:r>
          </a:p>
        </p:txBody>
      </p:sp>
    </p:spTree>
    <p:extLst>
      <p:ext uri="{BB962C8B-B14F-4D97-AF65-F5344CB8AC3E}">
        <p14:creationId xmlns:p14="http://schemas.microsoft.com/office/powerpoint/2010/main" val="3296858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Steps to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Do you realize the functions to design?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Think about who needs this module? I/O? A/Synchronous?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What to be optimized? Area (Gate Count), Speed, or Easiness?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Parallel Sorter? Serial Sorter? What kind of algorithms?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Design Style: State-Oriented FSM? Algorithmic-State Machine (ASM)? Parallel Gate-Level Structure?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2.2	Some Basic Useful Skills and Tools</a:t>
            </a:r>
            <a:endParaRPr lang="zh-TW" altLang="en-US" smtClean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 bwMode="auto">
          <a:xfrm>
            <a:off x="0" y="642938"/>
            <a:ext cx="9144000" cy="5072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Basic Descriptions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Flipflops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Counters, LFSR, Johnson Counters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Decoders and ROM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Register Array and Memory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Finite State Machine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Some Basic Useful Skills and Tools</a:t>
            </a:r>
          </a:p>
          <a:p>
            <a:pPr marL="514350" indent="-514350" eaLnBrk="1" hangingPunct="1">
              <a:buFontTx/>
              <a:buAutoNum type="arabicPeriod"/>
            </a:pPr>
            <a:endParaRPr lang="en-US" altLang="zh-TW" smtClean="0"/>
          </a:p>
          <a:p>
            <a:pPr marL="514350" indent="-514350" eaLnBrk="1" hangingPunct="1">
              <a:buFontTx/>
              <a:buAutoNum type="arabicPeriod"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8878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Algorithm </a:t>
            </a:r>
            <a:r>
              <a:rPr lang="en-US" altLang="zh-TW" dirty="0" smtClean="0">
                <a:sym typeface="Wingdings" pitchFamily="2" charset="2"/>
              </a:rPr>
              <a:t> ASM  FSM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Bidirectional  wire </a:t>
            </a:r>
            <a:r>
              <a:rPr lang="en-US" altLang="zh-TW" dirty="0" err="1" smtClean="0">
                <a:sym typeface="Wingdings" pitchFamily="2" charset="2"/>
              </a:rPr>
              <a:t>inout</a:t>
            </a:r>
            <a:r>
              <a:rPr lang="en-US" altLang="zh-TW" dirty="0" smtClean="0">
                <a:sym typeface="Wingdings" pitchFamily="2" charset="2"/>
              </a:rPr>
              <a:t>  reg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Combinational Circuits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Decoders: always@(input) case(input)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Events: dependency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Fixed and Floating Numeric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Gating Clock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Hierarchical 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Initialization and power-on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Justify and just-make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Knowledge: well-known circuits, LFSR, DSP, ECC, Compression, IIR, FIR, FFT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Loops  procedural counter or spatial array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>
                <a:sym typeface="Wingdings" pitchFamily="2" charset="2"/>
              </a:rPr>
              <a:t>Memory and small buffers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Notes and Remarks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Open Cores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Preprocessing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Quality Check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Reuse Base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Signaling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zh-TW" dirty="0" smtClean="0"/>
              <a:t>Timing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Algorithmic RTL Code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41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79712" y="2420888"/>
            <a:ext cx="4185761" cy="1015663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wire [15:0] F, G;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F = A * B + C &gt;&gt; 3;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G = C ? A+B : A-B;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Algorithmic State Machine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Design Example in </a:t>
            </a:r>
            <a:r>
              <a:rPr lang="en-US" altLang="zh-TW" dirty="0" err="1" smtClean="0"/>
              <a:t>Verilog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42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55576" y="1484784"/>
            <a:ext cx="4185761" cy="2246769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zh-TW" altLang="en-US" sz="2000" dirty="0" smtClean="0">
                <a:latin typeface="Courier New" pitchFamily="49" charset="0"/>
                <a:cs typeface="Courier New" pitchFamily="49" charset="0"/>
              </a:rPr>
              <a:t>←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0, B</a:t>
            </a:r>
            <a:r>
              <a:rPr lang="zh-TW" altLang="en-US" sz="2000" dirty="0" smtClean="0">
                <a:latin typeface="Courier New" pitchFamily="49" charset="0"/>
                <a:cs typeface="Courier New" pitchFamily="49" charset="0"/>
              </a:rPr>
              <a:t>←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100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while(B&gt;A){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if(A*B&lt;C) …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Call Subroutine();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0" y="3789040"/>
            <a:ext cx="9144000" cy="252028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altLang="zh-TW" dirty="0" smtClean="0"/>
              <a:t>Draw state diagram using ASM-Mapping</a:t>
            </a:r>
          </a:p>
          <a:p>
            <a:pPr marL="514350" indent="-514350"/>
            <a:r>
              <a:rPr lang="en-US" altLang="zh-TW" dirty="0" smtClean="0"/>
              <a:t>Separate the FFs in ASM Chart </a:t>
            </a:r>
          </a:p>
          <a:p>
            <a:pPr marL="1143000" lvl="1"/>
            <a:r>
              <a:rPr lang="en-US" altLang="zh-TW" dirty="0" smtClean="0"/>
              <a:t>Petri Net as is</a:t>
            </a:r>
          </a:p>
          <a:p>
            <a:pPr marL="1143000" lvl="1"/>
            <a:r>
              <a:rPr lang="en-US" altLang="zh-TW" dirty="0" smtClean="0"/>
              <a:t>Counter or meta states</a:t>
            </a:r>
          </a:p>
          <a:p>
            <a:pPr marL="1143000" lvl="1"/>
            <a:r>
              <a:rPr lang="en-US" altLang="zh-TW" dirty="0" smtClean="0"/>
              <a:t>Abstracted States for FSM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Prime Numbers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Store the first 100 prime numbers in RF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43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99592" y="1916832"/>
            <a:ext cx="7272808" cy="3785652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	int M[100];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	int i, j, P, N;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	for(i=0, N=2, P=1; i&lt;100; P=1, N++) {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		for(j=0; j&lt;i; j++)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			if(N%M[j]==0) {P=0; break;}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		if(P) {M[i++]=N;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		printf("%d ", N);}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nn-NO" altLang="zh-TW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Flow Chart </a:t>
            </a:r>
            <a:r>
              <a:rPr lang="en-US" altLang="zh-TW" dirty="0" smtClean="0">
                <a:sym typeface="Wingdings" pitchFamily="2" charset="2"/>
              </a:rPr>
              <a:t> State Diagram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44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403648" y="1268760"/>
            <a:ext cx="2376264" cy="36004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i=0, N=2, P=1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1403648" y="2132856"/>
            <a:ext cx="2376264" cy="504056"/>
          </a:xfrm>
          <a:prstGeom prst="diamond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i&lt;100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直線單箭頭接點 12"/>
          <p:cNvCxnSpPr>
            <a:stCxn id="7" idx="2"/>
            <a:endCxn id="8" idx="0"/>
          </p:cNvCxnSpPr>
          <p:nvPr/>
        </p:nvCxnSpPr>
        <p:spPr>
          <a:xfrm>
            <a:off x="2591780" y="1628800"/>
            <a:ext cx="0" cy="504056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2591780" y="2636912"/>
            <a:ext cx="0" cy="288032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403648" y="2924944"/>
            <a:ext cx="2376264" cy="36004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j=0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直線單箭頭接點 16"/>
          <p:cNvCxnSpPr>
            <a:stCxn id="16" idx="2"/>
            <a:endCxn id="21" idx="0"/>
          </p:cNvCxnSpPr>
          <p:nvPr/>
        </p:nvCxnSpPr>
        <p:spPr>
          <a:xfrm>
            <a:off x="2591780" y="3284984"/>
            <a:ext cx="0" cy="792088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菱形 20"/>
          <p:cNvSpPr/>
          <p:nvPr/>
        </p:nvSpPr>
        <p:spPr>
          <a:xfrm>
            <a:off x="1403648" y="4077072"/>
            <a:ext cx="2376264" cy="504056"/>
          </a:xfrm>
          <a:prstGeom prst="diamond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j&lt;i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直線單箭頭接點 21"/>
          <p:cNvCxnSpPr>
            <a:stCxn id="21" idx="2"/>
            <a:endCxn id="25" idx="0"/>
          </p:cNvCxnSpPr>
          <p:nvPr/>
        </p:nvCxnSpPr>
        <p:spPr>
          <a:xfrm>
            <a:off x="2591780" y="4581128"/>
            <a:ext cx="0" cy="576064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菱形 22"/>
          <p:cNvSpPr/>
          <p:nvPr/>
        </p:nvSpPr>
        <p:spPr>
          <a:xfrm>
            <a:off x="4067944" y="4077072"/>
            <a:ext cx="2376264" cy="504056"/>
          </a:xfrm>
          <a:prstGeom prst="diamond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N%M[j]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1403648" y="5157192"/>
            <a:ext cx="2376264" cy="504056"/>
          </a:xfrm>
          <a:prstGeom prst="diamond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直線單箭頭接點 25"/>
          <p:cNvCxnSpPr/>
          <p:nvPr/>
        </p:nvCxnSpPr>
        <p:spPr>
          <a:xfrm>
            <a:off x="2591780" y="5661248"/>
            <a:ext cx="0" cy="288032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接點 31"/>
          <p:cNvCxnSpPr>
            <a:stCxn id="62" idx="2"/>
          </p:cNvCxnSpPr>
          <p:nvPr/>
        </p:nvCxnSpPr>
        <p:spPr>
          <a:xfrm rot="5400000" flipH="1">
            <a:off x="-450558" y="3266982"/>
            <a:ext cx="4464496" cy="1620180"/>
          </a:xfrm>
          <a:prstGeom prst="bentConnector3">
            <a:avLst>
              <a:gd name="adj1" fmla="val -5120"/>
            </a:avLst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>
            <a:off x="971600" y="1844824"/>
            <a:ext cx="1584176" cy="0"/>
          </a:xfrm>
          <a:prstGeom prst="straightConnector1">
            <a:avLst/>
          </a:prstGeom>
          <a:ln w="12700">
            <a:solidFill>
              <a:srgbClr val="0000FF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stCxn id="21" idx="3"/>
            <a:endCxn id="23" idx="1"/>
          </p:cNvCxnSpPr>
          <p:nvPr/>
        </p:nvCxnSpPr>
        <p:spPr>
          <a:xfrm>
            <a:off x="3779912" y="4329100"/>
            <a:ext cx="288032" cy="0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6732240" y="4149080"/>
            <a:ext cx="1584176" cy="36004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P=0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直線單箭頭接點 38"/>
          <p:cNvCxnSpPr/>
          <p:nvPr/>
        </p:nvCxnSpPr>
        <p:spPr>
          <a:xfrm>
            <a:off x="6444208" y="4329100"/>
            <a:ext cx="288032" cy="0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4499992" y="3429000"/>
            <a:ext cx="1584176" cy="36004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j++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直線單箭頭接點 40"/>
          <p:cNvCxnSpPr/>
          <p:nvPr/>
        </p:nvCxnSpPr>
        <p:spPr>
          <a:xfrm flipV="1">
            <a:off x="5258172" y="3789040"/>
            <a:ext cx="0" cy="288032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40" idx="1"/>
          </p:cNvCxnSpPr>
          <p:nvPr/>
        </p:nvCxnSpPr>
        <p:spPr>
          <a:xfrm flipH="1">
            <a:off x="2627784" y="3609020"/>
            <a:ext cx="1872208" cy="0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4082802" y="5229200"/>
            <a:ext cx="2376264" cy="36004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M[i]=N, i++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直線單箭頭接點 52"/>
          <p:cNvCxnSpPr/>
          <p:nvPr/>
        </p:nvCxnSpPr>
        <p:spPr>
          <a:xfrm>
            <a:off x="3779912" y="5412457"/>
            <a:ext cx="288032" cy="0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圖案 55"/>
          <p:cNvCxnSpPr>
            <a:stCxn id="52" idx="2"/>
            <a:endCxn id="62" idx="3"/>
          </p:cNvCxnSpPr>
          <p:nvPr/>
        </p:nvCxnSpPr>
        <p:spPr>
          <a:xfrm rot="5400000">
            <a:off x="4255393" y="5113759"/>
            <a:ext cx="540060" cy="1491022"/>
          </a:xfrm>
          <a:prstGeom prst="bentConnector2">
            <a:avLst/>
          </a:prstGeom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1403648" y="5949280"/>
            <a:ext cx="2376264" cy="36004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P=1, N++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直線單箭頭接點 68"/>
          <p:cNvCxnSpPr/>
          <p:nvPr/>
        </p:nvCxnSpPr>
        <p:spPr>
          <a:xfrm>
            <a:off x="3789437" y="2377455"/>
            <a:ext cx="288032" cy="0"/>
          </a:xfrm>
          <a:prstGeom prst="straightConnector1">
            <a:avLst/>
          </a:prstGeom>
          <a:ln w="127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流程圖: 結束點 69"/>
          <p:cNvSpPr/>
          <p:nvPr/>
        </p:nvSpPr>
        <p:spPr>
          <a:xfrm>
            <a:off x="4086994" y="2233439"/>
            <a:ext cx="936104" cy="288032"/>
          </a:xfrm>
          <a:prstGeom prst="flowChartTerminator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2627784" y="256490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3707904" y="206084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3779912" y="393305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2555776" y="44998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3707904" y="5085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2627784" y="5589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5292080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6372200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圖案 82"/>
          <p:cNvCxnSpPr>
            <a:stCxn id="38" idx="2"/>
          </p:cNvCxnSpPr>
          <p:nvPr/>
        </p:nvCxnSpPr>
        <p:spPr>
          <a:xfrm rot="5400000">
            <a:off x="4896036" y="2240868"/>
            <a:ext cx="360040" cy="4896544"/>
          </a:xfrm>
          <a:prstGeom prst="bentConnector2">
            <a:avLst/>
          </a:prstGeom>
          <a:ln w="127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字方塊 87"/>
          <p:cNvSpPr txBox="1"/>
          <p:nvPr/>
        </p:nvSpPr>
        <p:spPr>
          <a:xfrm>
            <a:off x="539552" y="1196752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Init: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1259632" y="1844824"/>
            <a:ext cx="1158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Wait4i: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899592" y="2852936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Initj</a:t>
            </a:r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1259632" y="3717032"/>
            <a:ext cx="1175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Wait4j: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4572000" y="2967335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Nextj</a:t>
            </a:r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2195736" y="6237312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Next: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1331640" y="4869160"/>
            <a:ext cx="1260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Wait4P: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4139952" y="4941168"/>
            <a:ext cx="982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Store: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7020272" y="3789040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Divide: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4001170" y="1844824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End:</a:t>
            </a:r>
            <a:endParaRPr lang="zh-TW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1" grpId="0"/>
      <p:bldP spid="92" grpId="0"/>
      <p:bldP spid="94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Rules using </a:t>
            </a:r>
            <a:r>
              <a:rPr lang="en-US" altLang="zh-TW" sz="4800" i="1" dirty="0" err="1" smtClean="0">
                <a:solidFill>
                  <a:srgbClr val="993300"/>
                </a:solidFill>
              </a:rPr>
              <a:t>inout</a:t>
            </a:r>
            <a:endParaRPr lang="zh-TW" altLang="en-US" sz="4800" i="1" dirty="0">
              <a:solidFill>
                <a:srgbClr val="9933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04056"/>
          </a:xfrm>
        </p:spPr>
        <p:txBody>
          <a:bodyPr>
            <a:normAutofit/>
          </a:bodyPr>
          <a:lstStyle/>
          <a:p>
            <a:pPr marL="514350" indent="-514350"/>
            <a:r>
              <a:rPr lang="en-US" altLang="zh-TW" sz="2400" dirty="0" smtClean="0"/>
              <a:t>Left value </a:t>
            </a:r>
            <a:r>
              <a:rPr lang="en-US" altLang="zh-TW" sz="2400" i="1" dirty="0" err="1" smtClean="0">
                <a:solidFill>
                  <a:srgbClr val="0000FF"/>
                </a:solidFill>
              </a:rPr>
              <a:t>inout</a:t>
            </a:r>
            <a:r>
              <a:rPr lang="en-US" altLang="zh-TW" sz="2400" dirty="0" smtClean="0"/>
              <a:t> can be used in assign format: 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45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555776" y="1844824"/>
            <a:ext cx="5544616" cy="286232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assign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inoutWire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C ?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regIn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: z;</a:t>
            </a: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0" y="2420888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</a:rPr>
              <a:t>Since it’s continuous,</a:t>
            </a:r>
            <a:r>
              <a:rPr kumimoji="0" lang="en-US" altLang="zh-TW" sz="2400" b="1" i="0" u="none" strike="noStrike" kern="1200" cap="none" spc="0" normalizeH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</a:rPr>
              <a:t> its switching should be </a:t>
            </a:r>
            <a:r>
              <a:rPr lang="en-US" altLang="zh-TW" sz="2400" b="1" noProof="0" dirty="0" smtClean="0">
                <a:solidFill>
                  <a:srgbClr val="9933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written in procedural format:</a:t>
            </a:r>
            <a:endParaRPr kumimoji="0" lang="en-US" altLang="zh-TW" sz="2400" b="1" i="0" u="none" strike="noStrike" kern="120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555776" y="3285884"/>
            <a:ext cx="5544616" cy="1449628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reg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regIn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regOut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always@(*) // or 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begin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	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regIn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&lt;= In;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regOut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inoutWire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end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assign Out 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inoutWire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Bi-directional </a:t>
            </a:r>
            <a:r>
              <a:rPr lang="en-US" altLang="zh-TW" dirty="0" err="1" smtClean="0"/>
              <a:t>inout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46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07504" y="1196752"/>
            <a:ext cx="8856984" cy="5623608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module A 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en_a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[7:0]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en_a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reg [7:0] </a:t>
            </a:r>
            <a:r>
              <a:rPr lang="en-US" altLang="zh-TW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inout_bus_a_reg</a:t>
            </a:r>
            <a:r>
              <a:rPr lang="en-US" altLang="zh-TW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assign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en_a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 ? '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bz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inout_bus_a_reg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always () begin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read_from_bus_data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inout_bus_a_reg</a:t>
            </a:r>
            <a:r>
              <a:rPr lang="en-US" altLang="zh-TW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write_to_bus_data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end </a:t>
            </a:r>
          </a:p>
          <a:p>
            <a:pPr>
              <a:lnSpc>
                <a:spcPct val="70000"/>
              </a:lnSpc>
            </a:pP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</a:pP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module B 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[7:0]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reg [7:0]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inout_bus_b_reg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assign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 ?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inout_bus_b_reg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: '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bz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always () begin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read_from_bus_data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inout_bus_b_reg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write_to_bus_data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end</a:t>
            </a:r>
          </a:p>
          <a:p>
            <a:pPr>
              <a:lnSpc>
                <a:spcPct val="70000"/>
              </a:lnSpc>
            </a:pP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</a:pP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module top;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wire [7:0]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reg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; // this needs to be driven by top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A 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B (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inout_bus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en_b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70000"/>
              </a:lnSpc>
            </a:pP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endmodule</a:t>
            </a:r>
          </a:p>
        </p:txBody>
      </p:sp>
      <p:grpSp>
        <p:nvGrpSpPr>
          <p:cNvPr id="3" name="群組 26"/>
          <p:cNvGrpSpPr/>
          <p:nvPr/>
        </p:nvGrpSpPr>
        <p:grpSpPr>
          <a:xfrm>
            <a:off x="5868144" y="2636912"/>
            <a:ext cx="2952328" cy="1296144"/>
            <a:chOff x="6156176" y="2636912"/>
            <a:chExt cx="2952328" cy="1296144"/>
          </a:xfrm>
        </p:grpSpPr>
        <p:grpSp>
          <p:nvGrpSpPr>
            <p:cNvPr id="10" name="群組 16"/>
            <p:cNvGrpSpPr/>
            <p:nvPr/>
          </p:nvGrpSpPr>
          <p:grpSpPr>
            <a:xfrm>
              <a:off x="6156176" y="2636912"/>
              <a:ext cx="1512168" cy="1152128"/>
              <a:chOff x="6156176" y="2636912"/>
              <a:chExt cx="1512168" cy="1152128"/>
            </a:xfrm>
          </p:grpSpPr>
          <p:sp>
            <p:nvSpPr>
              <p:cNvPr id="8" name="梯形 7"/>
              <p:cNvSpPr/>
              <p:nvPr/>
            </p:nvSpPr>
            <p:spPr>
              <a:xfrm rot="5400000">
                <a:off x="6474786" y="3110390"/>
                <a:ext cx="997260" cy="360040"/>
              </a:xfrm>
              <a:prstGeom prst="trapezoid">
                <a:avLst>
                  <a:gd name="adj" fmla="val 4989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6156176" y="2852936"/>
                <a:ext cx="432048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1" name="直線接點 10"/>
              <p:cNvCxnSpPr>
                <a:stCxn id="9" idx="3"/>
              </p:cNvCxnSpPr>
              <p:nvPr/>
            </p:nvCxnSpPr>
            <p:spPr>
              <a:xfrm>
                <a:off x="6588224" y="3068960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接點 11"/>
              <p:cNvCxnSpPr/>
              <p:nvPr/>
            </p:nvCxnSpPr>
            <p:spPr>
              <a:xfrm>
                <a:off x="6588224" y="3501008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接點 12"/>
              <p:cNvCxnSpPr/>
              <p:nvPr/>
            </p:nvCxnSpPr>
            <p:spPr>
              <a:xfrm flipV="1">
                <a:off x="6948264" y="2636912"/>
                <a:ext cx="0" cy="216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接點 14"/>
              <p:cNvCxnSpPr/>
              <p:nvPr/>
            </p:nvCxnSpPr>
            <p:spPr>
              <a:xfrm>
                <a:off x="7164288" y="3284984"/>
                <a:ext cx="5040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群組 17"/>
            <p:cNvGrpSpPr/>
            <p:nvPr/>
          </p:nvGrpSpPr>
          <p:grpSpPr>
            <a:xfrm rot="10800000">
              <a:off x="7596336" y="2780928"/>
              <a:ext cx="1512168" cy="1152128"/>
              <a:chOff x="6156176" y="2636912"/>
              <a:chExt cx="1512168" cy="1152128"/>
            </a:xfrm>
          </p:grpSpPr>
          <p:sp>
            <p:nvSpPr>
              <p:cNvPr id="19" name="梯形 18"/>
              <p:cNvSpPr/>
              <p:nvPr/>
            </p:nvSpPr>
            <p:spPr>
              <a:xfrm rot="5400000">
                <a:off x="6474786" y="3110390"/>
                <a:ext cx="997260" cy="360040"/>
              </a:xfrm>
              <a:prstGeom prst="trapezoid">
                <a:avLst>
                  <a:gd name="adj" fmla="val 4989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156176" y="2852936"/>
                <a:ext cx="432048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1" name="直線接點 20"/>
              <p:cNvCxnSpPr>
                <a:stCxn id="20" idx="3"/>
              </p:cNvCxnSpPr>
              <p:nvPr/>
            </p:nvCxnSpPr>
            <p:spPr>
              <a:xfrm>
                <a:off x="6588224" y="3068960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>
                <a:off x="6588224" y="3501008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/>
              <p:cNvCxnSpPr/>
              <p:nvPr/>
            </p:nvCxnSpPr>
            <p:spPr>
              <a:xfrm flipV="1">
                <a:off x="6948264" y="2636912"/>
                <a:ext cx="0" cy="216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/>
              <p:cNvCxnSpPr/>
              <p:nvPr/>
            </p:nvCxnSpPr>
            <p:spPr>
              <a:xfrm>
                <a:off x="7164288" y="3284984"/>
                <a:ext cx="5040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手繪多邊形 24"/>
            <p:cNvSpPr/>
            <p:nvPr/>
          </p:nvSpPr>
          <p:spPr>
            <a:xfrm>
              <a:off x="7524328" y="3068960"/>
              <a:ext cx="96012" cy="393192"/>
            </a:xfrm>
            <a:custGeom>
              <a:avLst/>
              <a:gdLst>
                <a:gd name="connsiteX0" fmla="*/ 76200 w 96012"/>
                <a:gd name="connsiteY0" fmla="*/ 0 h 393192"/>
                <a:gd name="connsiteX1" fmla="*/ 3048 w 96012"/>
                <a:gd name="connsiteY1" fmla="*/ 155448 h 393192"/>
                <a:gd name="connsiteX2" fmla="*/ 94488 w 96012"/>
                <a:gd name="connsiteY2" fmla="*/ 274320 h 393192"/>
                <a:gd name="connsiteX3" fmla="*/ 12192 w 96012"/>
                <a:gd name="connsiteY3" fmla="*/ 393192 h 39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012" h="393192">
                  <a:moveTo>
                    <a:pt x="76200" y="0"/>
                  </a:moveTo>
                  <a:cubicBezTo>
                    <a:pt x="38100" y="54864"/>
                    <a:pt x="0" y="109728"/>
                    <a:pt x="3048" y="155448"/>
                  </a:cubicBezTo>
                  <a:cubicBezTo>
                    <a:pt x="6096" y="201168"/>
                    <a:pt x="92964" y="234696"/>
                    <a:pt x="94488" y="274320"/>
                  </a:cubicBezTo>
                  <a:cubicBezTo>
                    <a:pt x="96012" y="313944"/>
                    <a:pt x="54102" y="353568"/>
                    <a:pt x="12192" y="393192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手繪多邊形 25"/>
            <p:cNvSpPr/>
            <p:nvPr/>
          </p:nvSpPr>
          <p:spPr>
            <a:xfrm>
              <a:off x="7596336" y="3068960"/>
              <a:ext cx="96012" cy="393192"/>
            </a:xfrm>
            <a:custGeom>
              <a:avLst/>
              <a:gdLst>
                <a:gd name="connsiteX0" fmla="*/ 76200 w 96012"/>
                <a:gd name="connsiteY0" fmla="*/ 0 h 393192"/>
                <a:gd name="connsiteX1" fmla="*/ 3048 w 96012"/>
                <a:gd name="connsiteY1" fmla="*/ 155448 h 393192"/>
                <a:gd name="connsiteX2" fmla="*/ 94488 w 96012"/>
                <a:gd name="connsiteY2" fmla="*/ 274320 h 393192"/>
                <a:gd name="connsiteX3" fmla="*/ 12192 w 96012"/>
                <a:gd name="connsiteY3" fmla="*/ 393192 h 39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012" h="393192">
                  <a:moveTo>
                    <a:pt x="76200" y="0"/>
                  </a:moveTo>
                  <a:cubicBezTo>
                    <a:pt x="38100" y="54864"/>
                    <a:pt x="0" y="109728"/>
                    <a:pt x="3048" y="155448"/>
                  </a:cubicBezTo>
                  <a:cubicBezTo>
                    <a:pt x="6096" y="201168"/>
                    <a:pt x="92964" y="234696"/>
                    <a:pt x="94488" y="274320"/>
                  </a:cubicBezTo>
                  <a:cubicBezTo>
                    <a:pt x="96012" y="313944"/>
                    <a:pt x="54102" y="353568"/>
                    <a:pt x="12192" y="393192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Combinational Circuits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Gate Level: A set of gates (or module)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RTL Codes: assign wire = equation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ROM: always@()case()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Decoder: always()@case()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Constant: </a:t>
            </a:r>
            <a:r>
              <a:rPr lang="en-US" altLang="zh-TW" dirty="0" err="1" smtClean="0"/>
              <a:t>Vdd</a:t>
            </a:r>
            <a:r>
              <a:rPr lang="en-US" altLang="zh-TW" dirty="0" smtClean="0"/>
              <a:t>/GND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Multiplexer:  out = c ? i1 : i0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Power of 2: 1&lt;&lt;n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Iterative logic array: parallel </a:t>
            </a:r>
            <a:r>
              <a:rPr lang="en-US" altLang="zh-TW" dirty="0" err="1" smtClean="0"/>
              <a:t>mul</a:t>
            </a:r>
            <a:r>
              <a:rPr lang="en-US" altLang="zh-TW" dirty="0" smtClean="0"/>
              <a:t>/div/mod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Truth Table, Decoder, ROM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48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475656" y="1124744"/>
            <a:ext cx="5262979" cy="3170099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always@(IN)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case(IN)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4’b0000: OUT = 2’b01;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4’b0001: OUT = 2’b10;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4’b0010: OUT = 2’b10;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4’b0011: OUT = 2’b00;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: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4’b1111: OUT = 2’b11;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default: OUT = 2’b00;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zh-TW" alt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547664" y="4365104"/>
            <a:ext cx="5184576" cy="2246769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always@(*)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case(IN);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4’b0000: OUT = 2’b01;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: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4’b1111: OUT = 2’b11;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default: OUT = 2’b00;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zh-TW" alt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Event Dependency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Considering all (e1, e2, ..) </a:t>
            </a:r>
            <a:r>
              <a:rPr lang="zh-TW" altLang="en-US" dirty="0" smtClean="0"/>
              <a:t>→ </a:t>
            </a:r>
            <a:r>
              <a:rPr lang="en-US" altLang="zh-TW" dirty="0" smtClean="0"/>
              <a:t>(r1, r2, …)</a:t>
            </a:r>
          </a:p>
          <a:p>
            <a:pPr marL="1143000" lvl="1"/>
            <a:r>
              <a:rPr lang="en-US" altLang="zh-TW" dirty="0" smtClean="0"/>
              <a:t>One-to-multiple: OK</a:t>
            </a:r>
          </a:p>
          <a:p>
            <a:pPr marL="1143000" lvl="1"/>
            <a:r>
              <a:rPr lang="en-US" altLang="zh-TW" dirty="0" smtClean="0"/>
              <a:t>Multiple-to-one:  (</a:t>
            </a:r>
            <a:r>
              <a:rPr lang="en-US" altLang="zh-TW" dirty="0" err="1" smtClean="0"/>
              <a:t>posedge</a:t>
            </a:r>
            <a:r>
              <a:rPr lang="en-US" altLang="zh-TW" dirty="0" smtClean="0"/>
              <a:t> e1 or </a:t>
            </a:r>
            <a:r>
              <a:rPr lang="en-US" altLang="zh-TW" dirty="0" err="1" smtClean="0"/>
              <a:t>posedge</a:t>
            </a:r>
            <a:r>
              <a:rPr lang="en-US" altLang="zh-TW" dirty="0" smtClean="0"/>
              <a:t> e2)</a:t>
            </a:r>
          </a:p>
          <a:p>
            <a:pPr marL="1314450" lvl="2"/>
            <a:r>
              <a:rPr lang="en-US" altLang="zh-TW" dirty="0" smtClean="0"/>
              <a:t>Can be separated into multiple blocks of statements</a:t>
            </a:r>
          </a:p>
          <a:p>
            <a:pPr marL="1143000" lvl="1"/>
            <a:r>
              <a:rPr lang="en-US" altLang="zh-TW" dirty="0" smtClean="0"/>
              <a:t>Level enables (inputs) and edge triggers cannot be merged together</a:t>
            </a:r>
          </a:p>
          <a:p>
            <a:pPr marL="1143000" lvl="1"/>
            <a:r>
              <a:rPr lang="en-US" altLang="zh-TW" dirty="0" err="1" smtClean="0"/>
              <a:t>reg</a:t>
            </a:r>
            <a:r>
              <a:rPr lang="en-US" altLang="zh-TW" dirty="0" smtClean="0"/>
              <a:t> must be assigned to a wire for events</a:t>
            </a:r>
          </a:p>
          <a:p>
            <a:pPr marL="1143000" lvl="1"/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2.2	Basic Elements, Modules and Design Styles</a:t>
            </a:r>
            <a:endParaRPr lang="zh-TW" altLang="en-US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 bwMode="auto">
          <a:xfrm>
            <a:off x="0" y="642938"/>
            <a:ext cx="9144000" cy="5072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Basic Descriptions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Flipflops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Counters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Decoders and ROM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Registers and Memory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zh-TW" smtClean="0"/>
              <a:t>Finite State Machine</a:t>
            </a:r>
          </a:p>
          <a:p>
            <a:pPr marL="514350" indent="-514350" eaLnBrk="1" hangingPunct="1">
              <a:buFontTx/>
              <a:buAutoNum type="arabicPeriod"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7769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2’s Complements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when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=4,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= -2</a:t>
            </a:r>
            <a:r>
              <a:rPr lang="en-US" altLang="zh-TW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~2</a:t>
            </a:r>
            <a:r>
              <a:rPr lang="en-US" altLang="zh-TW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1143000" lvl="1">
              <a:buNone/>
            </a:pPr>
            <a:endParaRPr lang="en-US" altLang="zh-TW" dirty="0" smtClean="0"/>
          </a:p>
          <a:p>
            <a:pPr marL="1143000" lvl="1">
              <a:buNone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50</a:t>
            </a:fld>
            <a:endParaRPr lang="zh-TW" altLang="en-US"/>
          </a:p>
        </p:txBody>
      </p:sp>
      <p:grpSp>
        <p:nvGrpSpPr>
          <p:cNvPr id="71" name="群組 70"/>
          <p:cNvGrpSpPr/>
          <p:nvPr/>
        </p:nvGrpSpPr>
        <p:grpSpPr>
          <a:xfrm>
            <a:off x="2699792" y="2132856"/>
            <a:ext cx="3744416" cy="3767474"/>
            <a:chOff x="467544" y="2383160"/>
            <a:chExt cx="3744416" cy="3767474"/>
          </a:xfrm>
        </p:grpSpPr>
        <p:sp>
          <p:nvSpPr>
            <p:cNvPr id="50" name="文字方塊 49"/>
            <p:cNvSpPr txBox="1"/>
            <p:nvPr/>
          </p:nvSpPr>
          <p:spPr>
            <a:xfrm>
              <a:off x="2021171" y="242088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0000</a:t>
              </a:r>
              <a:endParaRPr lang="zh-TW" altLang="en-US" dirty="0"/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2627784" y="255561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0001</a:t>
              </a:r>
              <a:endParaRPr lang="zh-TW" altLang="en-US" dirty="0"/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3127169" y="291565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0010</a:t>
              </a:r>
              <a:endParaRPr lang="zh-TW" altLang="en-US" dirty="0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3419872" y="3491716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0011</a:t>
              </a:r>
              <a:endParaRPr lang="zh-TW" altLang="en-US" dirty="0"/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3559217" y="406778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0100</a:t>
              </a:r>
              <a:endParaRPr lang="zh-TW" altLang="en-US" dirty="0"/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3419872" y="4643844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0101</a:t>
              </a:r>
              <a:endParaRPr lang="zh-TW" altLang="en-US" dirty="0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3127169" y="514790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0110</a:t>
              </a:r>
              <a:endParaRPr lang="zh-TW" altLang="en-US" dirty="0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2627784" y="550794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0111</a:t>
              </a:r>
              <a:endParaRPr lang="zh-TW" altLang="en-US" dirty="0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2021171" y="566034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1000</a:t>
              </a:r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1403648" y="551723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1001</a:t>
              </a:r>
              <a:endParaRPr lang="zh-TW" altLang="en-US" dirty="0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894921" y="515719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1010</a:t>
              </a:r>
              <a:endParaRPr lang="zh-TW" altLang="en-US" dirty="0"/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611560" y="4653136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1011</a:t>
              </a:r>
              <a:endParaRPr lang="zh-TW" altLang="en-US" dirty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534881" y="407707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1100</a:t>
              </a:r>
              <a:endParaRPr lang="zh-TW" altLang="en-US" dirty="0"/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611560" y="350100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1101</a:t>
              </a:r>
              <a:endParaRPr lang="zh-TW" altLang="en-US" dirty="0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966929" y="299695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1110</a:t>
              </a:r>
              <a:endParaRPr lang="zh-TW" altLang="en-US" dirty="0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1403648" y="2636912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1111</a:t>
              </a:r>
              <a:endParaRPr lang="zh-TW" altLang="en-US" dirty="0"/>
            </a:p>
          </p:txBody>
        </p:sp>
        <p:grpSp>
          <p:nvGrpSpPr>
            <p:cNvPr id="69" name="群組 68"/>
            <p:cNvGrpSpPr/>
            <p:nvPr/>
          </p:nvGrpSpPr>
          <p:grpSpPr>
            <a:xfrm>
              <a:off x="467544" y="2383160"/>
              <a:ext cx="3710136" cy="3767474"/>
              <a:chOff x="467544" y="2383160"/>
              <a:chExt cx="3710136" cy="3767474"/>
            </a:xfrm>
          </p:grpSpPr>
          <p:cxnSp>
            <p:nvCxnSpPr>
              <p:cNvPr id="67" name="直線接點 66"/>
              <p:cNvCxnSpPr/>
              <p:nvPr/>
            </p:nvCxnSpPr>
            <p:spPr>
              <a:xfrm>
                <a:off x="2267744" y="4293096"/>
                <a:ext cx="458203" cy="185753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文字方塊 67"/>
              <p:cNvSpPr txBox="1"/>
              <p:nvPr/>
            </p:nvSpPr>
            <p:spPr>
              <a:xfrm rot="4555442">
                <a:off x="1936992" y="4716331"/>
                <a:ext cx="10124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overflow</a:t>
                </a:r>
                <a:endParaRPr lang="zh-TW" altLang="en-US" dirty="0"/>
              </a:p>
            </p:txBody>
          </p:sp>
          <p:grpSp>
            <p:nvGrpSpPr>
              <p:cNvPr id="49" name="群組 48"/>
              <p:cNvGrpSpPr/>
              <p:nvPr/>
            </p:nvGrpSpPr>
            <p:grpSpPr>
              <a:xfrm>
                <a:off x="467544" y="2383160"/>
                <a:ext cx="3710136" cy="3710136"/>
                <a:chOff x="2699792" y="1735088"/>
                <a:chExt cx="3710136" cy="3710136"/>
              </a:xfrm>
            </p:grpSpPr>
            <p:grpSp>
              <p:nvGrpSpPr>
                <p:cNvPr id="26" name="群組 25"/>
                <p:cNvGrpSpPr/>
                <p:nvPr/>
              </p:nvGrpSpPr>
              <p:grpSpPr>
                <a:xfrm>
                  <a:off x="2699792" y="1735088"/>
                  <a:ext cx="3710136" cy="3710136"/>
                  <a:chOff x="2607308" y="1484784"/>
                  <a:chExt cx="3710136" cy="3710136"/>
                </a:xfrm>
                <a:solidFill>
                  <a:srgbClr val="FFFF00">
                    <a:alpha val="29804"/>
                  </a:srgbClr>
                </a:solidFill>
              </p:grpSpPr>
              <p:grpSp>
                <p:nvGrpSpPr>
                  <p:cNvPr id="18" name="群組 17"/>
                  <p:cNvGrpSpPr/>
                  <p:nvPr/>
                </p:nvGrpSpPr>
                <p:grpSpPr>
                  <a:xfrm>
                    <a:off x="2607308" y="1484784"/>
                    <a:ext cx="3710136" cy="3710136"/>
                    <a:chOff x="2607308" y="1484784"/>
                    <a:chExt cx="3710136" cy="3710136"/>
                  </a:xfrm>
                  <a:grpFill/>
                </p:grpSpPr>
                <p:grpSp>
                  <p:nvGrpSpPr>
                    <p:cNvPr id="11" name="群組 10"/>
                    <p:cNvGrpSpPr/>
                    <p:nvPr/>
                  </p:nvGrpSpPr>
                  <p:grpSpPr>
                    <a:xfrm>
                      <a:off x="4114800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7" name="橢圓 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grpFill/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10" name="橢圓 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  <p:grpSp>
                  <p:nvGrpSpPr>
                    <p:cNvPr id="15" name="群組 14"/>
                    <p:cNvGrpSpPr/>
                    <p:nvPr/>
                  </p:nvGrpSpPr>
                  <p:grpSpPr>
                    <a:xfrm rot="5400000">
                      <a:off x="4119476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16" name="橢圓 1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17" name="橢圓 1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9" name="群組 18"/>
                  <p:cNvGrpSpPr/>
                  <p:nvPr/>
                </p:nvGrpSpPr>
                <p:grpSpPr>
                  <a:xfrm rot="2700000">
                    <a:off x="2607308" y="1484784"/>
                    <a:ext cx="3710136" cy="3710136"/>
                    <a:chOff x="2607308" y="1484784"/>
                    <a:chExt cx="3710136" cy="3710136"/>
                  </a:xfrm>
                  <a:grpFill/>
                </p:grpSpPr>
                <p:grpSp>
                  <p:nvGrpSpPr>
                    <p:cNvPr id="20" name="群組 10"/>
                    <p:cNvGrpSpPr/>
                    <p:nvPr/>
                  </p:nvGrpSpPr>
                  <p:grpSpPr>
                    <a:xfrm>
                      <a:off x="4114800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24" name="橢圓 2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25" name="橢圓 2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  <p:grpSp>
                  <p:nvGrpSpPr>
                    <p:cNvPr id="21" name="群組 14"/>
                    <p:cNvGrpSpPr/>
                    <p:nvPr/>
                  </p:nvGrpSpPr>
                  <p:grpSpPr>
                    <a:xfrm rot="5400000">
                      <a:off x="4119476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22" name="橢圓 2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23" name="橢圓 2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</p:grpSp>
            </p:grpSp>
            <p:grpSp>
              <p:nvGrpSpPr>
                <p:cNvPr id="34" name="群組 33"/>
                <p:cNvGrpSpPr>
                  <a:grpSpLocks noChangeAspect="1"/>
                </p:cNvGrpSpPr>
                <p:nvPr/>
              </p:nvGrpSpPr>
              <p:grpSpPr>
                <a:xfrm rot="1320000">
                  <a:off x="2699792" y="1735088"/>
                  <a:ext cx="3710136" cy="3710136"/>
                  <a:chOff x="2607308" y="1484784"/>
                  <a:chExt cx="3710136" cy="3710136"/>
                </a:xfrm>
                <a:solidFill>
                  <a:srgbClr val="FFFF00">
                    <a:alpha val="29804"/>
                  </a:srgbClr>
                </a:solidFill>
              </p:grpSpPr>
              <p:grpSp>
                <p:nvGrpSpPr>
                  <p:cNvPr id="35" name="群組 17"/>
                  <p:cNvGrpSpPr/>
                  <p:nvPr/>
                </p:nvGrpSpPr>
                <p:grpSpPr>
                  <a:xfrm>
                    <a:off x="2607308" y="1484784"/>
                    <a:ext cx="3710136" cy="3710136"/>
                    <a:chOff x="2607308" y="1484784"/>
                    <a:chExt cx="3710136" cy="3710136"/>
                  </a:xfrm>
                  <a:grpFill/>
                </p:grpSpPr>
                <p:grpSp>
                  <p:nvGrpSpPr>
                    <p:cNvPr id="43" name="群組 42"/>
                    <p:cNvGrpSpPr/>
                    <p:nvPr/>
                  </p:nvGrpSpPr>
                  <p:grpSpPr>
                    <a:xfrm>
                      <a:off x="4114800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47" name="橢圓 4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48" name="橢圓 4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  <p:grpSp>
                  <p:nvGrpSpPr>
                    <p:cNvPr id="44" name="群組 14"/>
                    <p:cNvGrpSpPr/>
                    <p:nvPr/>
                  </p:nvGrpSpPr>
                  <p:grpSpPr>
                    <a:xfrm rot="5400000">
                      <a:off x="4119476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45" name="橢圓 4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46" name="橢圓 4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36" name="群組 18"/>
                  <p:cNvGrpSpPr/>
                  <p:nvPr/>
                </p:nvGrpSpPr>
                <p:grpSpPr>
                  <a:xfrm rot="2700000">
                    <a:off x="2607308" y="1484784"/>
                    <a:ext cx="3710136" cy="3710136"/>
                    <a:chOff x="2607308" y="1484784"/>
                    <a:chExt cx="3710136" cy="3710136"/>
                  </a:xfrm>
                  <a:grpFill/>
                </p:grpSpPr>
                <p:grpSp>
                  <p:nvGrpSpPr>
                    <p:cNvPr id="37" name="群組 10"/>
                    <p:cNvGrpSpPr/>
                    <p:nvPr/>
                  </p:nvGrpSpPr>
                  <p:grpSpPr>
                    <a:xfrm>
                      <a:off x="4114800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41" name="橢圓 4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42" name="橢圓 4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  <p:grpSp>
                  <p:nvGrpSpPr>
                    <p:cNvPr id="38" name="群組 14"/>
                    <p:cNvGrpSpPr/>
                    <p:nvPr/>
                  </p:nvGrpSpPr>
                  <p:grpSpPr>
                    <a:xfrm rot="5400000">
                      <a:off x="4119476" y="1484784"/>
                      <a:ext cx="685800" cy="3710136"/>
                      <a:chOff x="4114800" y="1484784"/>
                      <a:chExt cx="685800" cy="3710136"/>
                    </a:xfrm>
                    <a:grpFill/>
                  </p:grpSpPr>
                  <p:sp>
                    <p:nvSpPr>
                      <p:cNvPr id="39" name="橢圓 3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1484784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00CC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  <p:sp>
                    <p:nvSpPr>
                      <p:cNvPr id="40" name="橢圓 3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114800" y="4509120"/>
                        <a:ext cx="685800" cy="685800"/>
                      </a:xfrm>
                      <a:prstGeom prst="ellipse">
                        <a:avLst/>
                      </a:prstGeom>
                      <a:solidFill>
                        <a:srgbClr val="FF0000">
                          <a:alpha val="50196"/>
                        </a:srgbClr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TW" altLang="en-US"/>
                      </a:p>
                    </p:txBody>
                  </p:sp>
                </p:grpSp>
              </p:grpSp>
            </p:grpSp>
          </p:grpSp>
        </p:grp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Fixed-Point Decimal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Maintain a notation for position computation</a:t>
            </a:r>
          </a:p>
          <a:p>
            <a:pPr lvl="1"/>
            <a:r>
              <a:rPr lang="en-US" altLang="zh-TW" dirty="0" smtClean="0"/>
              <a:t>For example, &lt;5.3&gt; can mean 5 bits of integer with 3 bits of decimal. </a:t>
            </a:r>
            <a:r>
              <a:rPr lang="en-US" altLang="zh-TW" dirty="0" smtClean="0">
                <a:sym typeface="Wingdings" pitchFamily="2" charset="2"/>
              </a:rPr>
              <a:t> &lt;</a:t>
            </a:r>
            <a:r>
              <a:rPr lang="en-US" altLang="zh-TW" dirty="0" err="1" smtClean="0">
                <a:sym typeface="Wingdings" pitchFamily="2" charset="2"/>
              </a:rPr>
              <a:t>i.d</a:t>
            </a:r>
            <a:r>
              <a:rPr lang="en-US" altLang="zh-TW" dirty="0" smtClean="0">
                <a:sym typeface="Wingdings" pitchFamily="2" charset="2"/>
              </a:rPr>
              <a:t>&gt;</a:t>
            </a:r>
            <a:endParaRPr lang="en-US" altLang="zh-TW" dirty="0" smtClean="0"/>
          </a:p>
          <a:p>
            <a:r>
              <a:rPr lang="en-US" altLang="zh-TW" dirty="0" smtClean="0"/>
              <a:t>Fixed-Point Operations</a:t>
            </a: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a.b</a:t>
            </a:r>
            <a:r>
              <a:rPr lang="en-US" altLang="zh-TW" sz="2400" dirty="0" smtClean="0">
                <a:solidFill>
                  <a:schemeClr val="tx1"/>
                </a:solidFill>
              </a:rPr>
              <a:t>&gt; + 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c.d</a:t>
            </a:r>
            <a:r>
              <a:rPr lang="en-US" altLang="zh-TW" sz="2400" dirty="0" smtClean="0">
                <a:solidFill>
                  <a:schemeClr val="tx1"/>
                </a:solidFill>
              </a:rPr>
              <a:t>&gt; 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 &lt;max(a, c)+1.max(b, d)&gt;  truncated</a:t>
            </a: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&lt;</a:t>
            </a:r>
            <a:r>
              <a:rPr lang="en-US" altLang="zh-TW" sz="2400" dirty="0" err="1" smtClean="0">
                <a:solidFill>
                  <a:schemeClr val="tx1"/>
                </a:solidFill>
                <a:sym typeface="Wingdings" pitchFamily="2" charset="2"/>
              </a:rPr>
              <a:t>a.b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&gt; - &lt;</a:t>
            </a:r>
            <a:r>
              <a:rPr lang="en-US" altLang="zh-TW" sz="2400" dirty="0" err="1" smtClean="0">
                <a:solidFill>
                  <a:schemeClr val="tx1"/>
                </a:solidFill>
                <a:sym typeface="Wingdings" pitchFamily="2" charset="2"/>
              </a:rPr>
              <a:t>c.d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&gt;  &lt;max(a, c).max(b, d)&gt;  truncated</a:t>
            </a: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a.b</a:t>
            </a:r>
            <a:r>
              <a:rPr lang="en-US" altLang="zh-TW" sz="2400" dirty="0" smtClean="0">
                <a:solidFill>
                  <a:schemeClr val="tx1"/>
                </a:solidFill>
              </a:rPr>
              <a:t>&gt; * 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c.d</a:t>
            </a:r>
            <a:r>
              <a:rPr lang="en-US" altLang="zh-TW" sz="2400" dirty="0" smtClean="0">
                <a:solidFill>
                  <a:schemeClr val="tx1"/>
                </a:solidFill>
              </a:rPr>
              <a:t>&gt; 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 &lt;</a:t>
            </a:r>
            <a:r>
              <a:rPr lang="en-US" altLang="zh-TW" sz="2400" dirty="0" err="1" smtClean="0">
                <a:solidFill>
                  <a:schemeClr val="tx1"/>
                </a:solidFill>
                <a:sym typeface="Wingdings" pitchFamily="2" charset="2"/>
              </a:rPr>
              <a:t>a+c.b+d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&gt;  truncated</a:t>
            </a: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a.b</a:t>
            </a:r>
            <a:r>
              <a:rPr lang="en-US" altLang="zh-TW" sz="2400" dirty="0" smtClean="0">
                <a:solidFill>
                  <a:schemeClr val="tx1"/>
                </a:solidFill>
              </a:rPr>
              <a:t>&gt; / &lt;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c.d</a:t>
            </a:r>
            <a:r>
              <a:rPr lang="en-US" altLang="zh-TW" sz="2400" dirty="0" smtClean="0">
                <a:solidFill>
                  <a:schemeClr val="tx1"/>
                </a:solidFill>
              </a:rPr>
              <a:t>&gt; </a:t>
            </a:r>
            <a:r>
              <a:rPr lang="en-US" altLang="zh-TW" sz="2400" dirty="0" smtClean="0">
                <a:solidFill>
                  <a:schemeClr val="tx1"/>
                </a:solidFill>
                <a:sym typeface="Wingdings" pitchFamily="2" charset="2"/>
              </a:rPr>
              <a:t> &lt;a-c+1.b+c&gt;  truncated</a:t>
            </a:r>
          </a:p>
          <a:p>
            <a:r>
              <a:rPr lang="en-US" altLang="zh-TW" dirty="0" smtClean="0"/>
              <a:t>Floating-Point</a:t>
            </a:r>
          </a:p>
          <a:p>
            <a:pPr lvl="1"/>
            <a:r>
              <a:rPr lang="en-US" altLang="zh-TW" sz="2000" dirty="0" smtClean="0">
                <a:solidFill>
                  <a:schemeClr val="tx1"/>
                </a:solidFill>
              </a:rPr>
              <a:t>IEEE 754</a:t>
            </a:r>
          </a:p>
          <a:p>
            <a:pPr lvl="1"/>
            <a:r>
              <a:rPr lang="en-US" altLang="zh-TW" sz="2000" dirty="0" smtClean="0">
                <a:solidFill>
                  <a:schemeClr val="tx1"/>
                </a:solidFill>
              </a:rPr>
              <a:t>(-1)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baseline="30000" dirty="0" smtClean="0">
                <a:solidFill>
                  <a:schemeClr val="tx1"/>
                </a:solidFill>
              </a:rPr>
              <a:t>s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</a:rPr>
              <a:t>c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</a:rPr>
              <a:t>x</a:t>
            </a:r>
            <a:r>
              <a:rPr lang="zh-TW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TW" sz="2000" dirty="0" err="1" smtClean="0">
                <a:solidFill>
                  <a:schemeClr val="tx1"/>
                </a:solidFill>
              </a:rPr>
              <a:t>b</a:t>
            </a:r>
            <a:r>
              <a:rPr lang="en-US" altLang="zh-TW" sz="2000" baseline="30000" dirty="0" err="1" smtClean="0">
                <a:solidFill>
                  <a:schemeClr val="tx1"/>
                </a:solidFill>
              </a:rPr>
              <a:t>q</a:t>
            </a:r>
            <a:endParaRPr lang="en-US" altLang="zh-TW" sz="2000" baseline="30000" dirty="0" smtClean="0">
              <a:solidFill>
                <a:schemeClr val="tx1"/>
              </a:solidFill>
            </a:endParaRPr>
          </a:p>
          <a:p>
            <a:pPr lvl="1"/>
            <a:r>
              <a:rPr lang="en-US" altLang="zh-TW" sz="2000" dirty="0" smtClean="0">
                <a:solidFill>
                  <a:schemeClr val="tx1"/>
                </a:solidFill>
              </a:rPr>
              <a:t>Sign, coefficient, base and exponent</a:t>
            </a:r>
          </a:p>
          <a:p>
            <a:pPr lvl="1"/>
            <a:endParaRPr lang="zh-TW" altLang="en-US" sz="2000" baseline="300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2’s Complement Multiplier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Sign Extension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52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2008" y="1916832"/>
            <a:ext cx="9036496" cy="4401205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cMul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(A, B, P); // Fixed-Point 8.8 Complex Multiply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input [15:0] A[2], B[2];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output [15:0] P[2];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wire [31:0] Q[2],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, Ai, Br, Bi;</a:t>
            </a:r>
          </a:p>
          <a:p>
            <a:endParaRPr lang="en-US" altLang="zh-TW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={A[0][15]?8’hFF:8’h00, A[0]};//sign ext.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Ax={A[1][15]?8’hFF:8’h00, A[1]};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Br={B[0][15]?8’hFF:8’h00, B[0]};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Bi={B[1][15]?8’hFF:8’h00, B[1]};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Q[0]=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*Br-Ai*Bi;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Q[1]=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Bi+Ai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*Br;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P[0]=Q[0][23:8];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assign P[1]=Q[1][23:8];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endmodule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29" name="Rectangle 265"/>
          <p:cNvSpPr>
            <a:spLocks noChangeArrowheads="1"/>
          </p:cNvSpPr>
          <p:nvPr/>
        </p:nvSpPr>
        <p:spPr bwMode="auto">
          <a:xfrm>
            <a:off x="684213" y="3619500"/>
            <a:ext cx="7632700" cy="29781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Clock-Gating Cells for Synthesis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1188" y="692150"/>
            <a:ext cx="5903912" cy="2378075"/>
            <a:chOff x="1111" y="527"/>
            <a:chExt cx="3719" cy="1498"/>
          </a:xfrm>
        </p:grpSpPr>
        <p:sp>
          <p:nvSpPr>
            <p:cNvPr id="318504" name="AutoShape 40"/>
            <p:cNvSpPr>
              <a:spLocks noChangeArrowheads="1"/>
            </p:cNvSpPr>
            <p:nvPr/>
          </p:nvSpPr>
          <p:spPr bwMode="auto">
            <a:xfrm>
              <a:off x="2835" y="527"/>
              <a:ext cx="1224" cy="1044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111" y="618"/>
              <a:ext cx="3719" cy="1407"/>
              <a:chOff x="295" y="1570"/>
              <a:chExt cx="3719" cy="1407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744" y="1979"/>
                <a:ext cx="522" cy="517"/>
                <a:chOff x="1565" y="1842"/>
                <a:chExt cx="522" cy="517"/>
              </a:xfrm>
            </p:grpSpPr>
            <p:sp>
              <p:nvSpPr>
                <p:cNvPr id="318468" name="AutoShape 4"/>
                <p:cNvSpPr>
                  <a:spLocks noChangeArrowheads="1"/>
                </p:cNvSpPr>
                <p:nvPr/>
              </p:nvSpPr>
              <p:spPr bwMode="auto">
                <a:xfrm>
                  <a:off x="1565" y="1842"/>
                  <a:ext cx="384" cy="384"/>
                </a:xfrm>
                <a:prstGeom prst="flowChartDelay">
                  <a:avLst/>
                </a:prstGeom>
                <a:solidFill>
                  <a:srgbClr val="FFFF00"/>
                </a:solidFill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altLang="zh-TW" b="1">
                      <a:solidFill>
                        <a:srgbClr val="0000CC"/>
                      </a:solidFill>
                    </a:rPr>
                    <a:t>G</a:t>
                  </a:r>
                </a:p>
              </p:txBody>
            </p:sp>
            <p:sp>
              <p:nvSpPr>
                <p:cNvPr id="318469" name="Oval 5"/>
                <p:cNvSpPr>
                  <a:spLocks noChangeArrowheads="1"/>
                </p:cNvSpPr>
                <p:nvPr/>
              </p:nvSpPr>
              <p:spPr bwMode="auto">
                <a:xfrm>
                  <a:off x="1955" y="1979"/>
                  <a:ext cx="91" cy="90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847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915" y="2128"/>
                  <a:ext cx="1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b="1">
                      <a:solidFill>
                        <a:srgbClr val="0000CC"/>
                      </a:solidFill>
                      <a:latin typeface="Times New Roman" pitchFamily="18" charset="0"/>
                    </a:rPr>
                    <a:t>I</a:t>
                  </a:r>
                </a:p>
              </p:txBody>
            </p:sp>
          </p:grpSp>
          <p:sp>
            <p:nvSpPr>
              <p:cNvPr id="318471" name="Line 7"/>
              <p:cNvSpPr>
                <a:spLocks noChangeShapeType="1"/>
              </p:cNvSpPr>
              <p:nvPr/>
            </p:nvSpPr>
            <p:spPr bwMode="auto">
              <a:xfrm flipH="1">
                <a:off x="521" y="2251"/>
                <a:ext cx="2224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8473" name="Line 9"/>
              <p:cNvSpPr>
                <a:spLocks noChangeShapeType="1"/>
              </p:cNvSpPr>
              <p:nvPr/>
            </p:nvSpPr>
            <p:spPr bwMode="auto">
              <a:xfrm flipH="1">
                <a:off x="1026" y="2886"/>
                <a:ext cx="364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3464" y="1797"/>
                <a:ext cx="550" cy="454"/>
                <a:chOff x="3464" y="1797"/>
                <a:chExt cx="550" cy="454"/>
              </a:xfrm>
            </p:grpSpPr>
            <p:grpSp>
              <p:nvGrpSpPr>
                <p:cNvPr id="6" name="Group 16"/>
                <p:cNvGrpSpPr>
                  <a:grpSpLocks/>
                </p:cNvGrpSpPr>
                <p:nvPr/>
              </p:nvGrpSpPr>
              <p:grpSpPr bwMode="auto">
                <a:xfrm>
                  <a:off x="3560" y="1797"/>
                  <a:ext cx="454" cy="454"/>
                  <a:chOff x="2744" y="2704"/>
                  <a:chExt cx="454" cy="454"/>
                </a:xfrm>
              </p:grpSpPr>
              <p:sp>
                <p:nvSpPr>
                  <p:cNvPr id="31848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744" y="2704"/>
                    <a:ext cx="454" cy="454"/>
                  </a:xfrm>
                  <a:prstGeom prst="rect">
                    <a:avLst/>
                  </a:prstGeom>
                  <a:solidFill>
                    <a:srgbClr val="FF99FF"/>
                  </a:solidFill>
                  <a:ln w="28575">
                    <a:solidFill>
                      <a:srgbClr val="0000CC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altLang="zh-TW" b="1">
                        <a:solidFill>
                          <a:srgbClr val="0000CC"/>
                        </a:solidFill>
                      </a:rPr>
                      <a:t>D    Q</a:t>
                    </a:r>
                  </a:p>
                  <a:p>
                    <a:pPr algn="ctr"/>
                    <a:endParaRPr lang="en-US" altLang="zh-TW" b="1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18482" name="AutoShape 18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2744" y="3022"/>
                    <a:ext cx="91" cy="91"/>
                  </a:xfrm>
                  <a:prstGeom prst="flowChartExtract">
                    <a:avLst/>
                  </a:prstGeom>
                  <a:solidFill>
                    <a:srgbClr val="FF99FF"/>
                  </a:solidFill>
                  <a:ln w="28575">
                    <a:solidFill>
                      <a:srgbClr val="0000CC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18485" name="Oval 21"/>
                <p:cNvSpPr>
                  <a:spLocks noChangeArrowheads="1"/>
                </p:cNvSpPr>
                <p:nvPr/>
              </p:nvSpPr>
              <p:spPr bwMode="auto">
                <a:xfrm>
                  <a:off x="3464" y="2115"/>
                  <a:ext cx="91" cy="90"/>
                </a:xfrm>
                <a:prstGeom prst="ellipse">
                  <a:avLst/>
                </a:prstGeom>
                <a:solidFill>
                  <a:srgbClr val="FF99FF"/>
                </a:solidFill>
                <a:ln w="28575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1292" y="2523"/>
                <a:ext cx="551" cy="454"/>
                <a:chOff x="2647" y="2704"/>
                <a:chExt cx="551" cy="454"/>
              </a:xfrm>
            </p:grpSpPr>
            <p:grpSp>
              <p:nvGrpSpPr>
                <p:cNvPr id="8" name="Group 15"/>
                <p:cNvGrpSpPr>
                  <a:grpSpLocks/>
                </p:cNvGrpSpPr>
                <p:nvPr/>
              </p:nvGrpSpPr>
              <p:grpSpPr bwMode="auto">
                <a:xfrm>
                  <a:off x="2744" y="2704"/>
                  <a:ext cx="454" cy="454"/>
                  <a:chOff x="2744" y="2704"/>
                  <a:chExt cx="454" cy="454"/>
                </a:xfrm>
              </p:grpSpPr>
              <p:sp>
                <p:nvSpPr>
                  <p:cNvPr id="31847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744" y="2704"/>
                    <a:ext cx="454" cy="454"/>
                  </a:xfrm>
                  <a:prstGeom prst="rect">
                    <a:avLst/>
                  </a:prstGeom>
                  <a:solidFill>
                    <a:srgbClr val="00FF00"/>
                  </a:solidFill>
                  <a:ln w="28575">
                    <a:solidFill>
                      <a:srgbClr val="0000CC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altLang="zh-TW" b="1">
                        <a:solidFill>
                          <a:srgbClr val="0000CC"/>
                        </a:solidFill>
                      </a:rPr>
                      <a:t>D    Q</a:t>
                    </a:r>
                  </a:p>
                  <a:p>
                    <a:pPr algn="ctr"/>
                    <a:endParaRPr lang="en-US" altLang="zh-TW" b="1">
                      <a:solidFill>
                        <a:srgbClr val="0000CC"/>
                      </a:solidFill>
                    </a:endParaRPr>
                  </a:p>
                </p:txBody>
              </p:sp>
              <p:sp>
                <p:nvSpPr>
                  <p:cNvPr id="318478" name="AutoShape 14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2744" y="3022"/>
                    <a:ext cx="91" cy="91"/>
                  </a:xfrm>
                  <a:prstGeom prst="flowChartExtract">
                    <a:avLst/>
                  </a:prstGeom>
                  <a:solidFill>
                    <a:srgbClr val="00FF00"/>
                  </a:solidFill>
                  <a:ln w="28575">
                    <a:solidFill>
                      <a:srgbClr val="0000CC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318487" name="Oval 23"/>
                <p:cNvSpPr>
                  <a:spLocks noChangeArrowheads="1"/>
                </p:cNvSpPr>
                <p:nvPr/>
              </p:nvSpPr>
              <p:spPr bwMode="auto">
                <a:xfrm>
                  <a:off x="2647" y="3022"/>
                  <a:ext cx="91" cy="90"/>
                </a:xfrm>
                <a:prstGeom prst="ellipse">
                  <a:avLst/>
                </a:prstGeom>
                <a:solidFill>
                  <a:srgbClr val="00FF00"/>
                </a:solidFill>
                <a:ln w="28575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31"/>
              <p:cNvGrpSpPr>
                <a:grpSpLocks/>
              </p:cNvGrpSpPr>
              <p:nvPr/>
            </p:nvGrpSpPr>
            <p:grpSpPr bwMode="auto">
              <a:xfrm>
                <a:off x="2109" y="1570"/>
                <a:ext cx="272" cy="543"/>
                <a:chOff x="2109" y="1389"/>
                <a:chExt cx="272" cy="543"/>
              </a:xfrm>
            </p:grpSpPr>
            <p:sp>
              <p:nvSpPr>
                <p:cNvPr id="318490" name="Rectangle 26"/>
                <p:cNvSpPr>
                  <a:spLocks noChangeArrowheads="1"/>
                </p:cNvSpPr>
                <p:nvPr/>
              </p:nvSpPr>
              <p:spPr bwMode="auto">
                <a:xfrm>
                  <a:off x="2109" y="1389"/>
                  <a:ext cx="272" cy="453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altLang="zh-TW" b="1">
                      <a:solidFill>
                        <a:srgbClr val="0000CC"/>
                      </a:solidFill>
                    </a:rPr>
                    <a:t>L</a:t>
                  </a:r>
                </a:p>
              </p:txBody>
            </p:sp>
            <p:sp>
              <p:nvSpPr>
                <p:cNvPr id="318493" name="Oval 29"/>
                <p:cNvSpPr>
                  <a:spLocks noChangeArrowheads="1"/>
                </p:cNvSpPr>
                <p:nvPr/>
              </p:nvSpPr>
              <p:spPr bwMode="auto">
                <a:xfrm>
                  <a:off x="2200" y="1842"/>
                  <a:ext cx="91" cy="90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18494" name="Text Box 30"/>
              <p:cNvSpPr txBox="1">
                <a:spLocks noChangeArrowheads="1"/>
              </p:cNvSpPr>
              <p:nvPr/>
            </p:nvSpPr>
            <p:spPr bwMode="auto">
              <a:xfrm>
                <a:off x="295" y="1661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1">
                    <a:solidFill>
                      <a:srgbClr val="0000CC"/>
                    </a:solidFill>
                  </a:rPr>
                  <a:t>E</a:t>
                </a:r>
              </a:p>
            </p:txBody>
          </p:sp>
          <p:sp>
            <p:nvSpPr>
              <p:cNvPr id="318496" name="Line 32"/>
              <p:cNvSpPr>
                <a:spLocks noChangeShapeType="1"/>
              </p:cNvSpPr>
              <p:nvPr/>
            </p:nvSpPr>
            <p:spPr bwMode="auto">
              <a:xfrm flipH="1">
                <a:off x="521" y="1797"/>
                <a:ext cx="1589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8497" name="Freeform 33"/>
              <p:cNvSpPr>
                <a:spLocks/>
              </p:cNvSpPr>
              <p:nvPr/>
            </p:nvSpPr>
            <p:spPr bwMode="auto">
              <a:xfrm>
                <a:off x="2381" y="1797"/>
                <a:ext cx="363" cy="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1" y="0"/>
                  </a:cxn>
                  <a:cxn ang="0">
                    <a:pos x="181" y="272"/>
                  </a:cxn>
                  <a:cxn ang="0">
                    <a:pos x="363" y="272"/>
                  </a:cxn>
                </a:cxnLst>
                <a:rect l="0" t="0" r="r" b="b"/>
                <a:pathLst>
                  <a:path w="363" h="272">
                    <a:moveTo>
                      <a:pt x="0" y="0"/>
                    </a:moveTo>
                    <a:lnTo>
                      <a:pt x="181" y="0"/>
                    </a:lnTo>
                    <a:lnTo>
                      <a:pt x="181" y="272"/>
                    </a:lnTo>
                    <a:lnTo>
                      <a:pt x="363" y="272"/>
                    </a:lnTo>
                  </a:path>
                </a:pathLst>
              </a:custGeom>
              <a:noFill/>
              <a:ln w="28575" cmpd="sng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8498" name="Line 34"/>
              <p:cNvSpPr>
                <a:spLocks noChangeShapeType="1"/>
              </p:cNvSpPr>
              <p:nvPr/>
            </p:nvSpPr>
            <p:spPr bwMode="auto">
              <a:xfrm rot="5400000" flipH="1">
                <a:off x="2177" y="2183"/>
                <a:ext cx="136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 type="oval" w="med" len="med"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8499" name="Line 35"/>
              <p:cNvSpPr>
                <a:spLocks noChangeShapeType="1"/>
              </p:cNvSpPr>
              <p:nvPr/>
            </p:nvSpPr>
            <p:spPr bwMode="auto">
              <a:xfrm rot="-5400000" flipH="1" flipV="1">
                <a:off x="702" y="2569"/>
                <a:ext cx="635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 type="oval" w="med" len="med"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8500" name="Text Box 36"/>
              <p:cNvSpPr txBox="1">
                <a:spLocks noChangeArrowheads="1"/>
              </p:cNvSpPr>
              <p:nvPr/>
            </p:nvSpPr>
            <p:spPr bwMode="auto">
              <a:xfrm>
                <a:off x="295" y="2115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1">
                    <a:solidFill>
                      <a:srgbClr val="0000CC"/>
                    </a:solidFill>
                  </a:rPr>
                  <a:t>C</a:t>
                </a:r>
              </a:p>
            </p:txBody>
          </p:sp>
          <p:sp>
            <p:nvSpPr>
              <p:cNvPr id="318501" name="Text Box 37"/>
              <p:cNvSpPr txBox="1">
                <a:spLocks noChangeArrowheads="1"/>
              </p:cNvSpPr>
              <p:nvPr/>
            </p:nvSpPr>
            <p:spPr bwMode="auto">
              <a:xfrm>
                <a:off x="3243" y="1888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1">
                    <a:solidFill>
                      <a:srgbClr val="0000CC"/>
                    </a:solidFill>
                  </a:rPr>
                  <a:t>K</a:t>
                </a:r>
              </a:p>
            </p:txBody>
          </p:sp>
          <p:sp>
            <p:nvSpPr>
              <p:cNvPr id="318502" name="Line 38"/>
              <p:cNvSpPr>
                <a:spLocks noChangeShapeType="1"/>
              </p:cNvSpPr>
              <p:nvPr/>
            </p:nvSpPr>
            <p:spPr bwMode="auto">
              <a:xfrm flipH="1">
                <a:off x="3243" y="2160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aphicFrame>
        <p:nvGraphicFramePr>
          <p:cNvPr id="318733" name="Group 269"/>
          <p:cNvGraphicFramePr>
            <a:graphicFrameLocks noGrp="1"/>
          </p:cNvGraphicFramePr>
          <p:nvPr/>
        </p:nvGraphicFramePr>
        <p:xfrm>
          <a:off x="755650" y="3546475"/>
          <a:ext cx="7620000" cy="2993393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Label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Signal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Rule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Regular Clock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 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= C⊕K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Inversion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Non-inverted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Inverted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Gated Clock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Latch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Low-level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High-level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L = ~C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Gate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G = 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Enable/Disable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Disable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Enable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Group 293"/>
          <p:cNvGrpSpPr>
            <a:grpSpLocks/>
          </p:cNvGrpSpPr>
          <p:nvPr/>
        </p:nvGrpSpPr>
        <p:grpSpPr bwMode="auto">
          <a:xfrm>
            <a:off x="4787900" y="2565400"/>
            <a:ext cx="3168650" cy="144463"/>
            <a:chOff x="3016" y="2069"/>
            <a:chExt cx="1996" cy="91"/>
          </a:xfrm>
        </p:grpSpPr>
        <p:sp>
          <p:nvSpPr>
            <p:cNvPr id="318743" name="Freeform 279"/>
            <p:cNvSpPr>
              <a:spLocks/>
            </p:cNvSpPr>
            <p:nvPr/>
          </p:nvSpPr>
          <p:spPr bwMode="auto">
            <a:xfrm>
              <a:off x="4014" y="2069"/>
              <a:ext cx="499" cy="91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227" y="181"/>
                </a:cxn>
                <a:cxn ang="0">
                  <a:pos x="227" y="0"/>
                </a:cxn>
                <a:cxn ang="0">
                  <a:pos x="499" y="0"/>
                </a:cxn>
                <a:cxn ang="0">
                  <a:pos x="499" y="181"/>
                </a:cxn>
              </a:cxnLst>
              <a:rect l="0" t="0" r="r" b="b"/>
              <a:pathLst>
                <a:path w="499" h="181">
                  <a:moveTo>
                    <a:pt x="0" y="181"/>
                  </a:moveTo>
                  <a:lnTo>
                    <a:pt x="227" y="181"/>
                  </a:lnTo>
                  <a:lnTo>
                    <a:pt x="227" y="0"/>
                  </a:lnTo>
                  <a:lnTo>
                    <a:pt x="499" y="0"/>
                  </a:lnTo>
                  <a:lnTo>
                    <a:pt x="499" y="18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1" name="Group 273"/>
            <p:cNvGrpSpPr>
              <a:grpSpLocks/>
            </p:cNvGrpSpPr>
            <p:nvPr/>
          </p:nvGrpSpPr>
          <p:grpSpPr bwMode="auto">
            <a:xfrm>
              <a:off x="3016" y="2069"/>
              <a:ext cx="499" cy="91"/>
              <a:chOff x="3787" y="1752"/>
              <a:chExt cx="499" cy="181"/>
            </a:xfrm>
          </p:grpSpPr>
          <p:sp>
            <p:nvSpPr>
              <p:cNvPr id="318734" name="Line 270"/>
              <p:cNvSpPr>
                <a:spLocks noChangeShapeType="1"/>
              </p:cNvSpPr>
              <p:nvPr/>
            </p:nvSpPr>
            <p:spPr bwMode="auto">
              <a:xfrm flipV="1">
                <a:off x="4014" y="1752"/>
                <a:ext cx="0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8736" name="Freeform 272"/>
              <p:cNvSpPr>
                <a:spLocks/>
              </p:cNvSpPr>
              <p:nvPr/>
            </p:nvSpPr>
            <p:spPr bwMode="auto">
              <a:xfrm>
                <a:off x="3787" y="1752"/>
                <a:ext cx="499" cy="181"/>
              </a:xfrm>
              <a:custGeom>
                <a:avLst/>
                <a:gdLst/>
                <a:ahLst/>
                <a:cxnLst>
                  <a:cxn ang="0">
                    <a:pos x="0" y="181"/>
                  </a:cxn>
                  <a:cxn ang="0">
                    <a:pos x="227" y="181"/>
                  </a:cxn>
                  <a:cxn ang="0">
                    <a:pos x="227" y="0"/>
                  </a:cxn>
                  <a:cxn ang="0">
                    <a:pos x="499" y="0"/>
                  </a:cxn>
                  <a:cxn ang="0">
                    <a:pos x="499" y="181"/>
                  </a:cxn>
                </a:cxnLst>
                <a:rect l="0" t="0" r="r" b="b"/>
                <a:pathLst>
                  <a:path w="499" h="181">
                    <a:moveTo>
                      <a:pt x="0" y="181"/>
                    </a:moveTo>
                    <a:lnTo>
                      <a:pt x="227" y="181"/>
                    </a:lnTo>
                    <a:lnTo>
                      <a:pt x="227" y="0"/>
                    </a:lnTo>
                    <a:lnTo>
                      <a:pt x="499" y="0"/>
                    </a:lnTo>
                    <a:lnTo>
                      <a:pt x="499" y="18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2" name="Group 274"/>
            <p:cNvGrpSpPr>
              <a:grpSpLocks/>
            </p:cNvGrpSpPr>
            <p:nvPr/>
          </p:nvGrpSpPr>
          <p:grpSpPr bwMode="auto">
            <a:xfrm>
              <a:off x="3515" y="2069"/>
              <a:ext cx="499" cy="91"/>
              <a:chOff x="3787" y="1752"/>
              <a:chExt cx="499" cy="181"/>
            </a:xfrm>
          </p:grpSpPr>
          <p:sp>
            <p:nvSpPr>
              <p:cNvPr id="318739" name="Line 275"/>
              <p:cNvSpPr>
                <a:spLocks noChangeShapeType="1"/>
              </p:cNvSpPr>
              <p:nvPr/>
            </p:nvSpPr>
            <p:spPr bwMode="auto">
              <a:xfrm flipV="1">
                <a:off x="4014" y="1752"/>
                <a:ext cx="0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8740" name="Freeform 276"/>
              <p:cNvSpPr>
                <a:spLocks/>
              </p:cNvSpPr>
              <p:nvPr/>
            </p:nvSpPr>
            <p:spPr bwMode="auto">
              <a:xfrm>
                <a:off x="3787" y="1752"/>
                <a:ext cx="499" cy="181"/>
              </a:xfrm>
              <a:custGeom>
                <a:avLst/>
                <a:gdLst/>
                <a:ahLst/>
                <a:cxnLst>
                  <a:cxn ang="0">
                    <a:pos x="0" y="181"/>
                  </a:cxn>
                  <a:cxn ang="0">
                    <a:pos x="227" y="181"/>
                  </a:cxn>
                  <a:cxn ang="0">
                    <a:pos x="227" y="0"/>
                  </a:cxn>
                  <a:cxn ang="0">
                    <a:pos x="499" y="0"/>
                  </a:cxn>
                  <a:cxn ang="0">
                    <a:pos x="499" y="181"/>
                  </a:cxn>
                </a:cxnLst>
                <a:rect l="0" t="0" r="r" b="b"/>
                <a:pathLst>
                  <a:path w="499" h="181">
                    <a:moveTo>
                      <a:pt x="0" y="181"/>
                    </a:moveTo>
                    <a:lnTo>
                      <a:pt x="227" y="181"/>
                    </a:lnTo>
                    <a:lnTo>
                      <a:pt x="227" y="0"/>
                    </a:lnTo>
                    <a:lnTo>
                      <a:pt x="499" y="0"/>
                    </a:lnTo>
                    <a:lnTo>
                      <a:pt x="499" y="18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18742" name="Line 278"/>
            <p:cNvSpPr>
              <a:spLocks noChangeShapeType="1"/>
            </p:cNvSpPr>
            <p:nvPr/>
          </p:nvSpPr>
          <p:spPr bwMode="auto">
            <a:xfrm flipV="1">
              <a:off x="4241" y="2069"/>
              <a:ext cx="1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3" name="Group 280"/>
            <p:cNvGrpSpPr>
              <a:grpSpLocks/>
            </p:cNvGrpSpPr>
            <p:nvPr/>
          </p:nvGrpSpPr>
          <p:grpSpPr bwMode="auto">
            <a:xfrm>
              <a:off x="4513" y="2069"/>
              <a:ext cx="499" cy="91"/>
              <a:chOff x="3787" y="1752"/>
              <a:chExt cx="499" cy="181"/>
            </a:xfrm>
          </p:grpSpPr>
          <p:sp>
            <p:nvSpPr>
              <p:cNvPr id="318745" name="Line 281"/>
              <p:cNvSpPr>
                <a:spLocks noChangeShapeType="1"/>
              </p:cNvSpPr>
              <p:nvPr/>
            </p:nvSpPr>
            <p:spPr bwMode="auto">
              <a:xfrm flipV="1">
                <a:off x="4014" y="1752"/>
                <a:ext cx="0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8746" name="Freeform 282"/>
              <p:cNvSpPr>
                <a:spLocks/>
              </p:cNvSpPr>
              <p:nvPr/>
            </p:nvSpPr>
            <p:spPr bwMode="auto">
              <a:xfrm>
                <a:off x="3787" y="1752"/>
                <a:ext cx="499" cy="181"/>
              </a:xfrm>
              <a:custGeom>
                <a:avLst/>
                <a:gdLst/>
                <a:ahLst/>
                <a:cxnLst>
                  <a:cxn ang="0">
                    <a:pos x="0" y="181"/>
                  </a:cxn>
                  <a:cxn ang="0">
                    <a:pos x="227" y="181"/>
                  </a:cxn>
                  <a:cxn ang="0">
                    <a:pos x="227" y="0"/>
                  </a:cxn>
                  <a:cxn ang="0">
                    <a:pos x="499" y="0"/>
                  </a:cxn>
                  <a:cxn ang="0">
                    <a:pos x="499" y="181"/>
                  </a:cxn>
                </a:cxnLst>
                <a:rect l="0" t="0" r="r" b="b"/>
                <a:pathLst>
                  <a:path w="499" h="181">
                    <a:moveTo>
                      <a:pt x="0" y="181"/>
                    </a:moveTo>
                    <a:lnTo>
                      <a:pt x="227" y="181"/>
                    </a:lnTo>
                    <a:lnTo>
                      <a:pt x="227" y="0"/>
                    </a:lnTo>
                    <a:lnTo>
                      <a:pt x="499" y="0"/>
                    </a:lnTo>
                    <a:lnTo>
                      <a:pt x="499" y="18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4" name="Group 292"/>
          <p:cNvGrpSpPr>
            <a:grpSpLocks/>
          </p:cNvGrpSpPr>
          <p:nvPr/>
        </p:nvGrpSpPr>
        <p:grpSpPr bwMode="auto">
          <a:xfrm>
            <a:off x="4787900" y="2924175"/>
            <a:ext cx="3198813" cy="147638"/>
            <a:chOff x="3016" y="1749"/>
            <a:chExt cx="2015" cy="93"/>
          </a:xfrm>
        </p:grpSpPr>
        <p:sp>
          <p:nvSpPr>
            <p:cNvPr id="318747" name="Rectangle 283"/>
            <p:cNvSpPr>
              <a:spLocks noChangeArrowheads="1"/>
            </p:cNvSpPr>
            <p:nvPr/>
          </p:nvSpPr>
          <p:spPr bwMode="auto">
            <a:xfrm>
              <a:off x="4014" y="1752"/>
              <a:ext cx="227" cy="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749" name="Rectangle 285"/>
            <p:cNvSpPr>
              <a:spLocks noChangeArrowheads="1"/>
            </p:cNvSpPr>
            <p:nvPr/>
          </p:nvSpPr>
          <p:spPr bwMode="auto">
            <a:xfrm>
              <a:off x="4241" y="1749"/>
              <a:ext cx="291" cy="9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750" name="Rectangle 286"/>
            <p:cNvSpPr>
              <a:spLocks noChangeArrowheads="1"/>
            </p:cNvSpPr>
            <p:nvPr/>
          </p:nvSpPr>
          <p:spPr bwMode="auto">
            <a:xfrm>
              <a:off x="3515" y="1752"/>
              <a:ext cx="227" cy="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751" name="Rectangle 287"/>
            <p:cNvSpPr>
              <a:spLocks noChangeArrowheads="1"/>
            </p:cNvSpPr>
            <p:nvPr/>
          </p:nvSpPr>
          <p:spPr bwMode="auto">
            <a:xfrm>
              <a:off x="3742" y="1749"/>
              <a:ext cx="291" cy="9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752" name="Rectangle 288"/>
            <p:cNvSpPr>
              <a:spLocks noChangeArrowheads="1"/>
            </p:cNvSpPr>
            <p:nvPr/>
          </p:nvSpPr>
          <p:spPr bwMode="auto">
            <a:xfrm>
              <a:off x="3016" y="1752"/>
              <a:ext cx="227" cy="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753" name="Rectangle 289"/>
            <p:cNvSpPr>
              <a:spLocks noChangeArrowheads="1"/>
            </p:cNvSpPr>
            <p:nvPr/>
          </p:nvSpPr>
          <p:spPr bwMode="auto">
            <a:xfrm>
              <a:off x="3243" y="1749"/>
              <a:ext cx="291" cy="9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754" name="Rectangle 290"/>
            <p:cNvSpPr>
              <a:spLocks noChangeArrowheads="1"/>
            </p:cNvSpPr>
            <p:nvPr/>
          </p:nvSpPr>
          <p:spPr bwMode="auto">
            <a:xfrm>
              <a:off x="4513" y="1752"/>
              <a:ext cx="227" cy="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755" name="Rectangle 291"/>
            <p:cNvSpPr>
              <a:spLocks noChangeArrowheads="1"/>
            </p:cNvSpPr>
            <p:nvPr/>
          </p:nvSpPr>
          <p:spPr bwMode="auto">
            <a:xfrm>
              <a:off x="4740" y="1749"/>
              <a:ext cx="291" cy="9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5" name="Group 296"/>
          <p:cNvGrpSpPr>
            <a:grpSpLocks/>
          </p:cNvGrpSpPr>
          <p:nvPr/>
        </p:nvGrpSpPr>
        <p:grpSpPr bwMode="auto">
          <a:xfrm>
            <a:off x="3132138" y="836613"/>
            <a:ext cx="792162" cy="720725"/>
            <a:chOff x="1973" y="527"/>
            <a:chExt cx="499" cy="454"/>
          </a:xfrm>
        </p:grpSpPr>
        <p:sp>
          <p:nvSpPr>
            <p:cNvPr id="318758" name="Rectangle 294"/>
            <p:cNvSpPr>
              <a:spLocks noChangeArrowheads="1"/>
            </p:cNvSpPr>
            <p:nvPr/>
          </p:nvSpPr>
          <p:spPr bwMode="auto">
            <a:xfrm>
              <a:off x="1973" y="527"/>
              <a:ext cx="499" cy="454"/>
            </a:xfrm>
            <a:prstGeom prst="rect">
              <a:avLst/>
            </a:prstGeom>
            <a:gradFill rotWithShape="1">
              <a:gsLst>
                <a:gs pos="0">
                  <a:srgbClr val="99FF99">
                    <a:alpha val="49001"/>
                  </a:srgbClr>
                </a:gs>
                <a:gs pos="100000">
                  <a:srgbClr val="99FF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759" name="AutoShape 295"/>
            <p:cNvSpPr>
              <a:spLocks noChangeArrowheads="1"/>
            </p:cNvSpPr>
            <p:nvPr/>
          </p:nvSpPr>
          <p:spPr bwMode="auto">
            <a:xfrm>
              <a:off x="2269" y="845"/>
              <a:ext cx="136" cy="13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99FF99">
                    <a:gamma/>
                    <a:shade val="46275"/>
                    <a:invGamma/>
                  </a:srgbClr>
                </a:gs>
                <a:gs pos="100000">
                  <a:srgbClr val="99FF99">
                    <a:alpha val="80000"/>
                  </a:srgbClr>
                </a:gs>
              </a:gsLst>
              <a:lin ang="5400000" scaled="1"/>
            </a:gradFill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72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Hierarchical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Modularization:</a:t>
            </a:r>
          </a:p>
          <a:p>
            <a:pPr lvl="1"/>
            <a:r>
              <a:rPr lang="en-US" altLang="zh-TW" dirty="0" smtClean="0"/>
              <a:t>Try to separate the whole circuits into several modules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54</a:t>
            </a:fld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5940152" y="3429000"/>
            <a:ext cx="2736304" cy="2484276"/>
            <a:chOff x="539552" y="2960948"/>
            <a:chExt cx="2736304" cy="2484276"/>
          </a:xfrm>
        </p:grpSpPr>
        <p:sp>
          <p:nvSpPr>
            <p:cNvPr id="8" name="橢圓 7"/>
            <p:cNvSpPr/>
            <p:nvPr/>
          </p:nvSpPr>
          <p:spPr>
            <a:xfrm>
              <a:off x="539552" y="4509120"/>
              <a:ext cx="936104" cy="936104"/>
            </a:xfrm>
            <a:prstGeom prst="ellipse">
              <a:avLst/>
            </a:prstGeom>
            <a:solidFill>
              <a:srgbClr val="FFFF0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1835696" y="4509120"/>
              <a:ext cx="1440160" cy="936104"/>
            </a:xfrm>
            <a:prstGeom prst="ellipse">
              <a:avLst/>
            </a:prstGeom>
            <a:solidFill>
              <a:srgbClr val="FF00FF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827584" y="2960948"/>
              <a:ext cx="936104" cy="936104"/>
            </a:xfrm>
            <a:prstGeom prst="ellipse">
              <a:avLst/>
            </a:prstGeom>
            <a:solidFill>
              <a:srgbClr val="FFFF0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1691680" y="2960948"/>
              <a:ext cx="1440160" cy="936104"/>
            </a:xfrm>
            <a:prstGeom prst="ellipse">
              <a:avLst/>
            </a:prstGeom>
            <a:solidFill>
              <a:srgbClr val="FF00FF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" name="直線單箭頭接點 12"/>
            <p:cNvCxnSpPr/>
            <p:nvPr/>
          </p:nvCxnSpPr>
          <p:spPr>
            <a:xfrm flipH="1">
              <a:off x="1259632" y="3933056"/>
              <a:ext cx="504056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1763688" y="3933056"/>
              <a:ext cx="504056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字方塊 16"/>
            <p:cNvSpPr txBox="1"/>
            <p:nvPr/>
          </p:nvSpPr>
          <p:spPr>
            <a:xfrm>
              <a:off x="539552" y="4797152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FF"/>
                  </a:solidFill>
                </a:rPr>
                <a:t>sensible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2123728" y="4797152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FF"/>
                  </a:solidFill>
                </a:rPr>
                <a:t>sensible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2843808" y="3429000"/>
            <a:ext cx="3081066" cy="2484276"/>
            <a:chOff x="5292080" y="2960948"/>
            <a:chExt cx="3081066" cy="2484276"/>
          </a:xfrm>
        </p:grpSpPr>
        <p:sp>
          <p:nvSpPr>
            <p:cNvPr id="18" name="橢圓 17"/>
            <p:cNvSpPr/>
            <p:nvPr/>
          </p:nvSpPr>
          <p:spPr>
            <a:xfrm>
              <a:off x="5508104" y="2960948"/>
              <a:ext cx="1584176" cy="936104"/>
            </a:xfrm>
            <a:prstGeom prst="ellipse">
              <a:avLst/>
            </a:prstGeom>
            <a:solidFill>
              <a:srgbClr val="FFFF0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6948264" y="2960948"/>
              <a:ext cx="864096" cy="936104"/>
            </a:xfrm>
            <a:prstGeom prst="ellipse">
              <a:avLst/>
            </a:prstGeom>
            <a:solidFill>
              <a:srgbClr val="FF00FF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" name="直線單箭頭接點 19"/>
            <p:cNvCxnSpPr/>
            <p:nvPr/>
          </p:nvCxnSpPr>
          <p:spPr>
            <a:xfrm flipH="1">
              <a:off x="6444208" y="3933056"/>
              <a:ext cx="504056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/>
            <p:cNvCxnSpPr/>
            <p:nvPr/>
          </p:nvCxnSpPr>
          <p:spPr>
            <a:xfrm>
              <a:off x="6948264" y="3933056"/>
              <a:ext cx="504056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/>
            <p:cNvSpPr/>
            <p:nvPr/>
          </p:nvSpPr>
          <p:spPr>
            <a:xfrm>
              <a:off x="5292080" y="4509120"/>
              <a:ext cx="1584176" cy="936104"/>
            </a:xfrm>
            <a:prstGeom prst="ellipse">
              <a:avLst/>
            </a:prstGeom>
            <a:solidFill>
              <a:srgbClr val="FFFF0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7308304" y="4509120"/>
              <a:ext cx="864096" cy="936104"/>
            </a:xfrm>
            <a:prstGeom prst="ellipse">
              <a:avLst/>
            </a:prstGeom>
            <a:solidFill>
              <a:srgbClr val="FF00FF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5580112" y="4797152"/>
              <a:ext cx="1136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FF"/>
                  </a:solidFill>
                </a:rPr>
                <a:t>insensible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7236296" y="4797152"/>
              <a:ext cx="1136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00FF"/>
                  </a:solidFill>
                </a:rPr>
                <a:t>insensible</a:t>
              </a:r>
              <a:endParaRPr lang="zh-TW" alt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467544" y="2924944"/>
            <a:ext cx="2195736" cy="3096344"/>
            <a:chOff x="6948264" y="2996952"/>
            <a:chExt cx="2195736" cy="3096344"/>
          </a:xfrm>
        </p:grpSpPr>
        <p:sp>
          <p:nvSpPr>
            <p:cNvPr id="31" name="橢圓 30"/>
            <p:cNvSpPr/>
            <p:nvPr/>
          </p:nvSpPr>
          <p:spPr>
            <a:xfrm>
              <a:off x="7308304" y="2996952"/>
              <a:ext cx="1080120" cy="1224136"/>
            </a:xfrm>
            <a:prstGeom prst="ellipse">
              <a:avLst/>
            </a:prstGeom>
            <a:solidFill>
              <a:srgbClr val="FFFF0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3" name="直線單箭頭接點 32"/>
            <p:cNvCxnSpPr/>
            <p:nvPr/>
          </p:nvCxnSpPr>
          <p:spPr>
            <a:xfrm flipH="1">
              <a:off x="7812360" y="4401108"/>
              <a:ext cx="504056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>
              <a:off x="8316416" y="4401108"/>
              <a:ext cx="504056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橢圓 34"/>
            <p:cNvSpPr/>
            <p:nvPr/>
          </p:nvSpPr>
          <p:spPr>
            <a:xfrm>
              <a:off x="6948264" y="4869160"/>
              <a:ext cx="1008112" cy="1152128"/>
            </a:xfrm>
            <a:prstGeom prst="ellipse">
              <a:avLst/>
            </a:prstGeom>
            <a:solidFill>
              <a:srgbClr val="FFFF0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橢圓 38"/>
            <p:cNvSpPr/>
            <p:nvPr/>
          </p:nvSpPr>
          <p:spPr>
            <a:xfrm>
              <a:off x="7884368" y="3140968"/>
              <a:ext cx="1080120" cy="1080120"/>
            </a:xfrm>
            <a:prstGeom prst="ellipse">
              <a:avLst/>
            </a:prstGeom>
            <a:solidFill>
              <a:srgbClr val="FFFF0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8063880" y="5013176"/>
              <a:ext cx="1080120" cy="1080120"/>
            </a:xfrm>
            <a:prstGeom prst="ellipse">
              <a:avLst/>
            </a:prstGeom>
            <a:solidFill>
              <a:srgbClr val="FFFF0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2" name="文字方塊 41"/>
          <p:cNvSpPr txBox="1"/>
          <p:nvPr/>
        </p:nvSpPr>
        <p:spPr>
          <a:xfrm>
            <a:off x="6732240" y="4437112"/>
            <a:ext cx="1600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modularization</a:t>
            </a:r>
            <a:endParaRPr lang="zh-TW" altLang="en-US" dirty="0"/>
          </a:p>
        </p:txBody>
      </p:sp>
      <p:sp>
        <p:nvSpPr>
          <p:cNvPr id="43" name="圓角矩形 42"/>
          <p:cNvSpPr/>
          <p:nvPr/>
        </p:nvSpPr>
        <p:spPr>
          <a:xfrm>
            <a:off x="2771800" y="2996952"/>
            <a:ext cx="6192688" cy="3456384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3995936" y="2708920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partitioning</a:t>
            </a:r>
            <a:endParaRPr lang="zh-TW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Initialization and Power-On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Only reminding for low-level raw-design</a:t>
            </a:r>
          </a:p>
          <a:p>
            <a:r>
              <a:rPr lang="en-US" altLang="zh-TW" dirty="0" smtClean="0"/>
              <a:t>System Reset Circuit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55</a:t>
            </a:fld>
            <a:endParaRPr lang="zh-TW" altLang="en-US"/>
          </a:p>
        </p:txBody>
      </p:sp>
      <p:pic>
        <p:nvPicPr>
          <p:cNvPr id="50178" name="Picture 2" descr="http://www.next.gr/uploads/135-86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2852936"/>
            <a:ext cx="6438900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Justify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Check if 1-cycle error</a:t>
            </a:r>
          </a:p>
          <a:p>
            <a:r>
              <a:rPr lang="en-US" altLang="zh-TW" dirty="0" smtClean="0"/>
              <a:t>Check if negative logics</a:t>
            </a:r>
          </a:p>
          <a:p>
            <a:r>
              <a:rPr lang="en-US" altLang="zh-TW" dirty="0" smtClean="0"/>
              <a:t>Check if counting up from 0 or 1</a:t>
            </a:r>
          </a:p>
          <a:p>
            <a:r>
              <a:rPr lang="en-US" altLang="zh-TW" dirty="0" smtClean="0"/>
              <a:t>Preparing a check list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Knowledge of Well-</a:t>
            </a:r>
            <a:r>
              <a:rPr lang="en-US" altLang="zh-TW" dirty="0" err="1" smtClean="0"/>
              <a:t>Knowns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DSP</a:t>
            </a:r>
          </a:p>
          <a:p>
            <a:pPr lvl="1"/>
            <a:r>
              <a:rPr lang="en-US" altLang="zh-TW" dirty="0" smtClean="0"/>
              <a:t>Digital Filters: IIR, FIR</a:t>
            </a:r>
          </a:p>
          <a:p>
            <a:pPr lvl="1"/>
            <a:r>
              <a:rPr lang="en-US" altLang="zh-TW" dirty="0" smtClean="0"/>
              <a:t>Fourier Transform: FFT</a:t>
            </a:r>
          </a:p>
          <a:p>
            <a:pPr lvl="1"/>
            <a:r>
              <a:rPr lang="en-US" altLang="zh-TW" dirty="0" smtClean="0"/>
              <a:t>RNG using LFSR</a:t>
            </a:r>
          </a:p>
          <a:p>
            <a:r>
              <a:rPr lang="en-US" altLang="zh-TW" dirty="0" smtClean="0"/>
              <a:t>Decoders</a:t>
            </a:r>
          </a:p>
          <a:p>
            <a:pPr lvl="1"/>
            <a:r>
              <a:rPr lang="en-US" altLang="zh-TW" dirty="0" smtClean="0"/>
              <a:t>Compressor/</a:t>
            </a:r>
            <a:r>
              <a:rPr lang="en-US" altLang="zh-TW" dirty="0" err="1" smtClean="0"/>
              <a:t>Decompressor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Haffman</a:t>
            </a:r>
            <a:r>
              <a:rPr lang="en-US" altLang="zh-TW" dirty="0" smtClean="0"/>
              <a:t> Codes</a:t>
            </a:r>
          </a:p>
          <a:p>
            <a:pPr lvl="1"/>
            <a:r>
              <a:rPr lang="en-US" altLang="zh-TW" dirty="0" smtClean="0"/>
              <a:t>ECC Decoders: Parity-Check, Hamming</a:t>
            </a:r>
          </a:p>
          <a:p>
            <a:pPr lvl="1"/>
            <a:r>
              <a:rPr lang="en-US" altLang="zh-TW" dirty="0" smtClean="0"/>
              <a:t>Address Decoder, Selector, Priority Encoder</a:t>
            </a:r>
          </a:p>
          <a:p>
            <a:pPr lvl="1"/>
            <a:r>
              <a:rPr lang="en-US" altLang="zh-TW" dirty="0" smtClean="0"/>
              <a:t>One-Hot, Thermal Codes</a:t>
            </a:r>
          </a:p>
          <a:p>
            <a:r>
              <a:rPr lang="en-US" altLang="zh-TW" dirty="0" smtClean="0"/>
              <a:t>ALU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Loops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Temporal (Time) </a:t>
            </a:r>
            <a:r>
              <a:rPr lang="en-US" altLang="zh-TW" dirty="0" smtClean="0">
                <a:sym typeface="Wingdings" pitchFamily="2" charset="2"/>
              </a:rPr>
              <a:t> Physical Counter</a:t>
            </a:r>
          </a:p>
          <a:p>
            <a:pPr lvl="1">
              <a:buNone/>
            </a:pP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;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always@(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posedge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Clk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) 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 = 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 + 1;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en-US" altLang="zh-TW" dirty="0" smtClean="0">
                <a:sym typeface="Wingdings" pitchFamily="2" charset="2"/>
              </a:rPr>
              <a:t>Spatial (Generate)  Array of modules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integer  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;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(generate)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	for(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=1; 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&lt;=N; 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=i+1) begin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		cell(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); …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	end</a:t>
            </a:r>
          </a:p>
          <a:p>
            <a:pPr lvl="1">
              <a:buNone/>
            </a:pP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altLang="zh-TW" dirty="0" err="1" smtClean="0">
                <a:solidFill>
                  <a:schemeClr val="tx1"/>
                </a:solidFill>
                <a:sym typeface="Wingdings" pitchFamily="2" charset="2"/>
              </a:rPr>
              <a:t>endgenerate</a:t>
            </a:r>
            <a:r>
              <a:rPr lang="en-US" altLang="zh-TW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Memory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reg [w-1:0] M [0:(1&lt;&lt;a)-1];</a:t>
            </a:r>
          </a:p>
          <a:p>
            <a:r>
              <a:rPr lang="en-US" altLang="zh-TW" dirty="0" err="1" smtClean="0"/>
              <a:t>SynMem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 pitchFamily="2" charset="2"/>
              </a:rPr>
              <a:t> FF except Cost/Speed/Ports</a:t>
            </a:r>
          </a:p>
          <a:p>
            <a:r>
              <a:rPr lang="en-US" altLang="zh-TW" dirty="0" err="1" smtClean="0">
                <a:sym typeface="Wingdings" pitchFamily="2" charset="2"/>
              </a:rPr>
              <a:t>ComMem</a:t>
            </a:r>
            <a:r>
              <a:rPr lang="en-US" altLang="zh-TW" dirty="0" smtClean="0">
                <a:sym typeface="Wingdings" pitchFamily="2" charset="2"/>
              </a:rPr>
              <a:t>  Gates (decoder) </a:t>
            </a:r>
            <a:endParaRPr lang="en-US" altLang="zh-TW" dirty="0" smtClean="0"/>
          </a:p>
          <a:p>
            <a:r>
              <a:rPr lang="en-US" altLang="zh-TW" dirty="0" smtClean="0"/>
              <a:t>Quartus II: MIF</a:t>
            </a:r>
          </a:p>
          <a:p>
            <a:r>
              <a:rPr lang="en-US" altLang="zh-TW" dirty="0" err="1" smtClean="0"/>
              <a:t>ModelSim</a:t>
            </a:r>
            <a:r>
              <a:rPr lang="en-US" altLang="zh-TW" dirty="0" smtClean="0"/>
              <a:t>: $read/$write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2.2.1	Basic Descriptions</a:t>
            </a:r>
            <a:endParaRPr lang="zh-TW" altLang="en-US" smtClean="0"/>
          </a:p>
        </p:txBody>
      </p:sp>
      <p:grpSp>
        <p:nvGrpSpPr>
          <p:cNvPr id="9219" name="群組 9"/>
          <p:cNvGrpSpPr>
            <a:grpSpLocks/>
          </p:cNvGrpSpPr>
          <p:nvPr/>
        </p:nvGrpSpPr>
        <p:grpSpPr bwMode="auto">
          <a:xfrm>
            <a:off x="1143000" y="500063"/>
            <a:ext cx="7000875" cy="5527675"/>
            <a:chOff x="571472" y="500039"/>
            <a:chExt cx="7000924" cy="5527272"/>
          </a:xfrm>
        </p:grpSpPr>
        <p:sp>
          <p:nvSpPr>
            <p:cNvPr id="6" name="雲朵形圖說文字 5"/>
            <p:cNvSpPr/>
            <p:nvPr/>
          </p:nvSpPr>
          <p:spPr>
            <a:xfrm>
              <a:off x="1000100" y="714335"/>
              <a:ext cx="6500859" cy="3857344"/>
            </a:xfrm>
            <a:prstGeom prst="cloudCallout">
              <a:avLst>
                <a:gd name="adj1" fmla="val -1328"/>
                <a:gd name="adj2" fmla="val 1036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9221" name="Text Box 6"/>
            <p:cNvSpPr txBox="1">
              <a:spLocks noChangeArrowheads="1"/>
            </p:cNvSpPr>
            <p:nvPr/>
          </p:nvSpPr>
          <p:spPr bwMode="auto">
            <a:xfrm>
              <a:off x="2000232" y="2214554"/>
              <a:ext cx="4143404" cy="160043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>
                  <a:solidFill>
                    <a:srgbClr val="A50021"/>
                  </a:solidFill>
                  <a:latin typeface="Courier New" panose="02070309020205020404" pitchFamily="49" charset="0"/>
                </a:rPr>
                <a:t>// non-arithmetic Decoder, ROM table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reg output;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always@(inputs)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    case(inputs)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        0’bxxxx: output = 0’bxxxx;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        default: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    endcase </a:t>
              </a: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000232" y="1357298"/>
              <a:ext cx="4143404" cy="73866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>
                  <a:solidFill>
                    <a:srgbClr val="A50021"/>
                  </a:solidFill>
                  <a:latin typeface="Courier New" panose="02070309020205020404" pitchFamily="49" charset="0"/>
                </a:rPr>
                <a:t>// arithmetic combinational circuits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wire outputs;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assign  output = f(inputs);</a:t>
              </a:r>
            </a:p>
          </p:txBody>
        </p:sp>
        <p:sp>
          <p:nvSpPr>
            <p:cNvPr id="9223" name="Text Box 6"/>
            <p:cNvSpPr txBox="1">
              <a:spLocks noChangeArrowheads="1"/>
            </p:cNvSpPr>
            <p:nvPr/>
          </p:nvSpPr>
          <p:spPr bwMode="auto">
            <a:xfrm>
              <a:off x="2000232" y="4857760"/>
              <a:ext cx="4143404" cy="116955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>
                  <a:solidFill>
                    <a:srgbClr val="A50021"/>
                  </a:solidFill>
                  <a:latin typeface="Courier New" panose="02070309020205020404" pitchFamily="49" charset="0"/>
                </a:rPr>
                <a:t>// Flip-flop Array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Reg States;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always@(posedge Clk)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    if (Rst) States = InitialStates;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    else States = NextStates;</a:t>
              </a:r>
            </a:p>
          </p:txBody>
        </p:sp>
        <p:sp>
          <p:nvSpPr>
            <p:cNvPr id="8" name="弧形箭號 (左彎) 7"/>
            <p:cNvSpPr/>
            <p:nvPr/>
          </p:nvSpPr>
          <p:spPr>
            <a:xfrm>
              <a:off x="6215075" y="2000117"/>
              <a:ext cx="1357321" cy="3785912"/>
            </a:xfrm>
            <a:prstGeom prst="curvedLeftArrow">
              <a:avLst/>
            </a:prstGeom>
            <a:solidFill>
              <a:srgbClr val="FF0000"/>
            </a:solidFill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弧形箭號 (左彎) 8"/>
            <p:cNvSpPr/>
            <p:nvPr/>
          </p:nvSpPr>
          <p:spPr>
            <a:xfrm rot="10800000">
              <a:off x="571472" y="1785820"/>
              <a:ext cx="1357323" cy="3857344"/>
            </a:xfrm>
            <a:prstGeom prst="curvedLeftArrow">
              <a:avLst/>
            </a:prstGeom>
            <a:solidFill>
              <a:srgbClr val="FF0000"/>
            </a:solidFill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9226" name="Text Box 6"/>
            <p:cNvSpPr txBox="1">
              <a:spLocks noChangeArrowheads="1"/>
            </p:cNvSpPr>
            <p:nvPr/>
          </p:nvSpPr>
          <p:spPr bwMode="auto">
            <a:xfrm>
              <a:off x="2000218" y="500039"/>
              <a:ext cx="4143404" cy="73866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400">
                  <a:solidFill>
                    <a:srgbClr val="A50021"/>
                  </a:solidFill>
                  <a:latin typeface="Courier New" panose="02070309020205020404" pitchFamily="49" charset="0"/>
                </a:rPr>
                <a:t>// gate-level gates/modules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gate1 g1(output, inputs);</a:t>
              </a:r>
            </a:p>
            <a:p>
              <a:pPr eaLnBrk="1" hangingPunct="1"/>
              <a:r>
                <a:rPr lang="en-US" altLang="zh-TW" sz="1400">
                  <a:latin typeface="Courier New" panose="02070309020205020404" pitchFamily="49" charset="0"/>
                </a:rPr>
                <a:t>module1 u1(outputs, inputs);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47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Notes and Comments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Taking advantage of </a:t>
            </a:r>
            <a:r>
              <a:rPr lang="en-US" altLang="zh-TW" dirty="0" smtClean="0">
                <a:solidFill>
                  <a:srgbClr val="006600"/>
                </a:solidFill>
              </a:rPr>
              <a:t>// Notes</a:t>
            </a:r>
          </a:p>
          <a:p>
            <a:r>
              <a:rPr lang="en-US" altLang="zh-TW" dirty="0" smtClean="0"/>
              <a:t>Write down the pin#</a:t>
            </a:r>
          </a:p>
          <a:p>
            <a:r>
              <a:rPr lang="en-US" altLang="zh-TW" dirty="0" smtClean="0"/>
              <a:t>Note the versions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 Cores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Opencores.org</a:t>
            </a:r>
          </a:p>
          <a:p>
            <a:pPr lvl="1"/>
            <a:r>
              <a:rPr lang="en-US" altLang="zh-TW" dirty="0" smtClean="0"/>
              <a:t>8051, Z80, MIPS, etc.</a:t>
            </a:r>
          </a:p>
          <a:p>
            <a:pPr lvl="1"/>
            <a:r>
              <a:rPr lang="en-US" altLang="zh-TW" dirty="0" smtClean="0"/>
              <a:t>FFT, FIR, IIR, etc.</a:t>
            </a:r>
          </a:p>
          <a:p>
            <a:pPr lvl="1"/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Preprocessing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Taking advantage of Office Tools</a:t>
            </a:r>
          </a:p>
          <a:p>
            <a:pPr lvl="1"/>
            <a:r>
              <a:rPr lang="en-US" altLang="zh-TW" dirty="0" smtClean="0"/>
              <a:t>Excel</a:t>
            </a:r>
          </a:p>
          <a:p>
            <a:r>
              <a:rPr lang="en-US" altLang="zh-TW" dirty="0" smtClean="0"/>
              <a:t>Taking advantage of Programming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Quality Check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Symbols</a:t>
            </a:r>
          </a:p>
          <a:p>
            <a:pPr lvl="1"/>
            <a:r>
              <a:rPr lang="en-US" altLang="zh-TW" dirty="0" smtClean="0"/>
              <a:t>Inversion: bar, N, _</a:t>
            </a:r>
          </a:p>
          <a:p>
            <a:pPr lvl="1"/>
            <a:r>
              <a:rPr lang="en-US" altLang="zh-TW" dirty="0" smtClean="0"/>
              <a:t>Capital / lower case</a:t>
            </a:r>
          </a:p>
          <a:p>
            <a:r>
              <a:rPr lang="en-US" altLang="zh-TW" dirty="0" smtClean="0"/>
              <a:t>Debug</a:t>
            </a:r>
          </a:p>
          <a:p>
            <a:pPr lvl="1"/>
            <a:r>
              <a:rPr lang="en-US" altLang="zh-TW" dirty="0" smtClean="0"/>
              <a:t>Break Point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Reuse Database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Construct a circuit base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State Abstraction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Catch the characteristics of the state flow</a:t>
            </a:r>
          </a:p>
          <a:p>
            <a:r>
              <a:rPr lang="en-US" altLang="zh-TW" dirty="0" smtClean="0"/>
              <a:t>Note the initialization and termination</a:t>
            </a:r>
          </a:p>
          <a:p>
            <a:r>
              <a:rPr lang="en-US" altLang="zh-TW" dirty="0" smtClean="0"/>
              <a:t>Partitioning the state diagram</a:t>
            </a:r>
          </a:p>
          <a:p>
            <a:r>
              <a:rPr lang="en-US" altLang="zh-TW" dirty="0" smtClean="0"/>
              <a:t>Meta-states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Delay Elements Asynchronous Machine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Clock for Simulation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67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538296" y="1196752"/>
            <a:ext cx="3570208" cy="707886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Initial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always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= #10 ~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zh-TW" alt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83568" y="1844824"/>
            <a:ext cx="3570208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always </a:t>
            </a:r>
            <a:r>
              <a:rPr lang="en-US" altLang="zh-TW" sz="2000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#10 ~</a:t>
            </a:r>
            <a:r>
              <a:rPr lang="en-US" altLang="zh-TW" sz="2000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20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Initial </a:t>
            </a:r>
            <a:r>
              <a:rPr lang="en-US" altLang="zh-TW" sz="2000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-35496" y="1268760"/>
            <a:ext cx="9144000" cy="576064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altLang="zh-TW" dirty="0" smtClean="0"/>
              <a:t>Note: Initialize in advance</a:t>
            </a: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4139952" y="1988840"/>
            <a:ext cx="5004048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</a:rPr>
              <a:t>Wrong!</a:t>
            </a:r>
            <a:r>
              <a:rPr kumimoji="0" lang="en-US" altLang="zh-TW" sz="3200" b="1" i="0" u="none" strike="noStrike" kern="1200" cap="none" spc="0" normalizeH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</a:rPr>
              <a:t> </a:t>
            </a:r>
            <a:r>
              <a:rPr kumimoji="0" lang="en-US" altLang="zh-TW" sz="3200" b="1" i="0" u="none" strike="noStrike" kern="1200" cap="none" spc="0" normalizeH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  <a:sym typeface="Wingdings" pitchFamily="2" charset="2"/>
              </a:rPr>
              <a:t> Unknown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0" y="2636912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</a:rPr>
              <a:t>Frequency Divider by 2</a:t>
            </a:r>
            <a:r>
              <a:rPr kumimoji="0" lang="en-US" altLang="zh-TW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</a:rPr>
              <a:t>n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11560" y="3133417"/>
            <a:ext cx="5109091" cy="1015663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reg [n-1: 0] Q;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always@(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 Q=Q+1;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Clk_div_2_pow_n = Q[n-1];</a:t>
            </a: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0" y="4221088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</a:rPr>
              <a:t>Frequency Divider by 2m&lt;2</a:t>
            </a:r>
            <a:r>
              <a:rPr kumimoji="0" lang="en-US" altLang="zh-TW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</a:rPr>
              <a:t>n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827584" y="4653136"/>
            <a:ext cx="6340197" cy="1938992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reg R;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reg [n-1: 0] Q;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always@(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Rst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 begin Q=0; R=0; end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if(Q==m-1) begin Q=0; R = ~ R; end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Clk_div_2m = R;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One-Shot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68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11560" y="1772816"/>
            <a:ext cx="3262432" cy="1631216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reg Q;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always@(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if(Shot) Q&lt;=1;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else Q&lt;=P;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zh-TW" alt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-35496" y="1268760"/>
            <a:ext cx="9144000" cy="576064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altLang="zh-TW" dirty="0" smtClean="0"/>
              <a:t>1-Period One-Shot</a:t>
            </a: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0" y="42930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TW" sz="3200" b="1" dirty="0" smtClean="0">
                <a:solidFill>
                  <a:srgbClr val="9933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k-Period One-Shot</a:t>
            </a:r>
            <a:endParaRPr kumimoji="0" lang="en-US" altLang="zh-TW" sz="3200" b="1" i="0" u="none" strike="noStrike" kern="1200" cap="none" spc="0" normalizeH="0" baseline="3000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11560" y="4789601"/>
            <a:ext cx="5109091" cy="1015663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reg [n-1: 0] Q;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always@(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 Q=Q+1;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Clk_div_2_pow_n = Q[n-1];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Resettable Counter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69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051720" y="2105561"/>
            <a:ext cx="3416320" cy="1323439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reg [15:0] Q;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always@(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Rst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 Q=0;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else Q = Q + 1;</a:t>
            </a:r>
            <a:endParaRPr lang="zh-TW" alt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051720" y="4293096"/>
            <a:ext cx="5570756" cy="1323439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reg [15:0] Q;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always@(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or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Rst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Rst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 Q=0;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else Q = Q + 1;</a:t>
            </a:r>
            <a:endParaRPr lang="zh-TW" alt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76064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altLang="zh-TW" dirty="0" smtClean="0"/>
              <a:t>Synchronously Resettable</a:t>
            </a: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0" y="3573016"/>
            <a:ext cx="6084168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pitchFamily="34" charset="0"/>
                <a:ea typeface="標楷體" pitchFamily="65" charset="-120"/>
                <a:cs typeface="Arial" pitchFamily="34" charset="0"/>
              </a:rPr>
              <a:t>Asynchronously Resettable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2.2.2	Flipflops</a:t>
            </a:r>
            <a:endParaRPr lang="zh-TW" altLang="en-US" smtClean="0"/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468313" y="692150"/>
            <a:ext cx="3887787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Synchronous Resettable DFF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DFF(Rst, Clk, D,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Clk, 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	Q=0;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	Q=D;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468313" y="2708275"/>
            <a:ext cx="3887787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Asynchronous Resettable DFF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DFF(Rst, Clk, D,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Clk, 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 </a:t>
            </a:r>
            <a:r>
              <a:rPr lang="en-US" altLang="zh-TW" sz="1400">
                <a:solidFill>
                  <a:srgbClr val="006600"/>
                </a:solidFill>
                <a:latin typeface="Courier New" panose="02070309020205020404" pitchFamily="49" charset="0"/>
              </a:rPr>
              <a:t>or posedge Rst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	Q=0;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	Q=D;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4786313" y="692150"/>
            <a:ext cx="3887787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Synchronous Resettable DFF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DFF(RstN, Clk, D,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Clk, 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	Q=D;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	Q=0;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786313" y="2708275"/>
            <a:ext cx="3887787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Asynchronous Resettable DFF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DFF(RstN, Clk, D,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Clk, 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 </a:t>
            </a:r>
            <a:r>
              <a:rPr lang="en-US" altLang="zh-TW" sz="1400">
                <a:solidFill>
                  <a:srgbClr val="006600"/>
                </a:solidFill>
                <a:latin typeface="Courier New" panose="02070309020205020404" pitchFamily="49" charset="0"/>
              </a:rPr>
              <a:t>or posedge Rst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	Q=D;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	Q=0;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468313" y="4714875"/>
            <a:ext cx="3887787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Synchronous Resettable DFF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DFF(PRE, Clk, D,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Clk, 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(PRE)	Q=1;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	Q=D;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4786313" y="4714875"/>
            <a:ext cx="3887787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Synchronous Resettable DFF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DFF(PreN, Clk, D,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Clk, 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(PreN)Q=D;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	Q=1;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</p:spTree>
    <p:extLst>
      <p:ext uri="{BB962C8B-B14F-4D97-AF65-F5344CB8AC3E}">
        <p14:creationId xmlns:p14="http://schemas.microsoft.com/office/powerpoint/2010/main" val="2970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State-Abstract FSM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590800" cy="365125"/>
          </a:xfrm>
        </p:spPr>
        <p:txBody>
          <a:bodyPr/>
          <a:lstStyle/>
          <a:p>
            <a:fld id="{A0008F12-493C-4108-8021-ADEEADB5CA9E}" type="slidenum">
              <a:rPr lang="zh-TW" altLang="en-US" smtClean="0"/>
              <a:pPr/>
              <a:t>70</a:t>
            </a:fld>
            <a:endParaRPr lang="zh-TW" altLang="en-US"/>
          </a:p>
        </p:txBody>
      </p:sp>
      <p:grpSp>
        <p:nvGrpSpPr>
          <p:cNvPr id="39" name="群組 38"/>
          <p:cNvGrpSpPr/>
          <p:nvPr/>
        </p:nvGrpSpPr>
        <p:grpSpPr>
          <a:xfrm>
            <a:off x="1115616" y="1340768"/>
            <a:ext cx="7128793" cy="5112568"/>
            <a:chOff x="1115616" y="1196752"/>
            <a:chExt cx="7128793" cy="5112568"/>
          </a:xfrm>
        </p:grpSpPr>
        <p:grpSp>
          <p:nvGrpSpPr>
            <p:cNvPr id="16" name="群組 15"/>
            <p:cNvGrpSpPr/>
            <p:nvPr/>
          </p:nvGrpSpPr>
          <p:grpSpPr>
            <a:xfrm>
              <a:off x="1115616" y="1196752"/>
              <a:ext cx="7128792" cy="3672408"/>
              <a:chOff x="1115616" y="1628800"/>
              <a:chExt cx="7128792" cy="3672408"/>
            </a:xfrm>
          </p:grpSpPr>
          <p:sp>
            <p:nvSpPr>
              <p:cNvPr id="9" name="圓角矩形 8"/>
              <p:cNvSpPr/>
              <p:nvPr/>
            </p:nvSpPr>
            <p:spPr>
              <a:xfrm>
                <a:off x="1115616" y="1628800"/>
                <a:ext cx="7128792" cy="3672408"/>
              </a:xfrm>
              <a:prstGeom prst="roundRect">
                <a:avLst/>
              </a:prstGeom>
              <a:solidFill>
                <a:srgbClr val="00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文字方塊 6"/>
              <p:cNvSpPr txBox="1"/>
              <p:nvPr/>
            </p:nvSpPr>
            <p:spPr>
              <a:xfrm>
                <a:off x="2248287" y="2276872"/>
                <a:ext cx="4647426" cy="400110"/>
              </a:xfrm>
              <a:prstGeom prst="rect">
                <a:avLst/>
              </a:prstGeom>
              <a:solidFill>
                <a:schemeClr val="bg1"/>
              </a:solidFill>
              <a:ln w="6350" cmpd="thickThin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dirty="0" smtClean="0">
                    <a:latin typeface="Courier New" pitchFamily="49" charset="0"/>
                    <a:cs typeface="Courier New" pitchFamily="49" charset="0"/>
                  </a:rPr>
                  <a:t>assign F = f(X1, X2, Q1, Q2);</a:t>
                </a:r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2258015" y="3228945"/>
                <a:ext cx="4627969" cy="400110"/>
              </a:xfrm>
              <a:prstGeom prst="rect">
                <a:avLst/>
              </a:prstGeom>
              <a:solidFill>
                <a:schemeClr val="bg1"/>
              </a:solidFill>
              <a:ln w="6350" cmpd="thickThin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 smtClean="0">
                    <a:latin typeface="Courier New" pitchFamily="49" charset="0"/>
                    <a:cs typeface="Courier New" pitchFamily="49" charset="0"/>
                  </a:rPr>
                  <a:t>always@(*) case(IN)...</a:t>
                </a:r>
                <a:r>
                  <a:rPr lang="en-US" altLang="zh-TW" sz="2000" dirty="0" err="1" smtClean="0">
                    <a:latin typeface="Courier New" pitchFamily="49" charset="0"/>
                    <a:cs typeface="Courier New" pitchFamily="49" charset="0"/>
                  </a:rPr>
                  <a:t>endcase</a:t>
                </a:r>
                <a:endParaRPr lang="en-US" altLang="zh-TW" sz="2000" dirty="0" smtClean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2258015" y="4365104"/>
                <a:ext cx="4627969" cy="707886"/>
              </a:xfrm>
              <a:prstGeom prst="rect">
                <a:avLst/>
              </a:prstGeom>
              <a:solidFill>
                <a:schemeClr val="bg1"/>
              </a:solidFill>
              <a:ln w="6350" cmpd="thickThin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 err="1" smtClean="0">
                    <a:latin typeface="Courier New" pitchFamily="49" charset="0"/>
                    <a:cs typeface="Courier New" pitchFamily="49" charset="0"/>
                  </a:rPr>
                  <a:t>nand</a:t>
                </a:r>
                <a:r>
                  <a:rPr lang="en-US" altLang="zh-TW" sz="2000" dirty="0" smtClean="0">
                    <a:latin typeface="Courier New" pitchFamily="49" charset="0"/>
                    <a:cs typeface="Courier New" pitchFamily="49" charset="0"/>
                  </a:rPr>
                  <a:t> g1(D1, X1, Q1);</a:t>
                </a:r>
              </a:p>
              <a:p>
                <a:r>
                  <a:rPr lang="en-US" altLang="zh-TW" sz="2000" dirty="0" smtClean="0">
                    <a:latin typeface="Courier New" pitchFamily="49" charset="0"/>
                    <a:cs typeface="Courier New" pitchFamily="49" charset="0"/>
                  </a:rPr>
                  <a:t>unit u1(X1, X2, Q1, Q2);</a:t>
                </a:r>
              </a:p>
            </p:txBody>
          </p:sp>
          <p:sp>
            <p:nvSpPr>
              <p:cNvPr id="13" name="內容版面配置區 2"/>
              <p:cNvSpPr txBox="1">
                <a:spLocks/>
              </p:cNvSpPr>
              <p:nvPr/>
            </p:nvSpPr>
            <p:spPr>
              <a:xfrm>
                <a:off x="1691680" y="1700808"/>
                <a:ext cx="6084168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kumimoji="0" lang="en-US" altLang="zh-TW" sz="3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Arial" pitchFamily="34" charset="0"/>
                    <a:ea typeface="標楷體" pitchFamily="65" charset="-120"/>
                    <a:cs typeface="Arial" pitchFamily="34" charset="0"/>
                  </a:rPr>
                  <a:t>RTL</a:t>
                </a:r>
                <a:r>
                  <a:rPr kumimoji="0" lang="en-US" altLang="zh-TW" sz="3200" b="1" i="0" u="none" strike="noStrike" kern="1200" cap="none" spc="0" normalizeH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Arial" pitchFamily="34" charset="0"/>
                    <a:ea typeface="標楷體" pitchFamily="65" charset="-120"/>
                    <a:cs typeface="Arial" pitchFamily="34" charset="0"/>
                  </a:rPr>
                  <a:t> Model</a:t>
                </a:r>
                <a:endParaRPr kumimoji="0" lang="en-US" altLang="zh-TW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ea typeface="標楷體" pitchFamily="65" charset="-120"/>
                  <a:cs typeface="Arial" pitchFamily="34" charset="0"/>
                </a:endParaRPr>
              </a:p>
            </p:txBody>
          </p:sp>
          <p:sp>
            <p:nvSpPr>
              <p:cNvPr id="14" name="內容版面配置區 2"/>
              <p:cNvSpPr txBox="1">
                <a:spLocks/>
              </p:cNvSpPr>
              <p:nvPr/>
            </p:nvSpPr>
            <p:spPr>
              <a:xfrm>
                <a:off x="1691680" y="2708920"/>
                <a:ext cx="6084168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lang="en-US" altLang="zh-TW" sz="3200" b="1" dirty="0" smtClean="0">
                    <a:solidFill>
                      <a:srgbClr val="FFFF00"/>
                    </a:solidFill>
                    <a:latin typeface="Arial" pitchFamily="34" charset="0"/>
                    <a:ea typeface="標楷體" pitchFamily="65" charset="-120"/>
                    <a:cs typeface="Arial" pitchFamily="34" charset="0"/>
                  </a:rPr>
                  <a:t>Behavioral Model</a:t>
                </a:r>
                <a:endParaRPr kumimoji="0" lang="en-US" altLang="zh-TW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ea typeface="標楷體" pitchFamily="65" charset="-120"/>
                  <a:cs typeface="Arial" pitchFamily="34" charset="0"/>
                </a:endParaRPr>
              </a:p>
            </p:txBody>
          </p:sp>
          <p:sp>
            <p:nvSpPr>
              <p:cNvPr id="15" name="內容版面配置區 2"/>
              <p:cNvSpPr txBox="1">
                <a:spLocks/>
              </p:cNvSpPr>
              <p:nvPr/>
            </p:nvSpPr>
            <p:spPr>
              <a:xfrm>
                <a:off x="1691680" y="3789040"/>
                <a:ext cx="6084168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kumimoji="0" lang="en-US" altLang="zh-TW" sz="3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Arial" pitchFamily="34" charset="0"/>
                    <a:ea typeface="標楷體" pitchFamily="65" charset="-120"/>
                    <a:cs typeface="Arial" pitchFamily="34" charset="0"/>
                  </a:rPr>
                  <a:t>Gate-Level Model</a:t>
                </a: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4427984" y="5013176"/>
              <a:ext cx="432048" cy="43204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427984" y="5445224"/>
              <a:ext cx="432048" cy="43204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4427984" y="5877272"/>
              <a:ext cx="432048" cy="43204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等腰三角形 20"/>
            <p:cNvSpPr/>
            <p:nvPr/>
          </p:nvSpPr>
          <p:spPr>
            <a:xfrm rot="5400000">
              <a:off x="4427984" y="5229200"/>
              <a:ext cx="144016" cy="144016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TW" altLang="en-US" dirty="0"/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427984" y="5661248"/>
              <a:ext cx="144016" cy="144016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TW" altLang="en-US" dirty="0"/>
            </a:p>
          </p:txBody>
        </p:sp>
        <p:sp>
          <p:nvSpPr>
            <p:cNvPr id="24" name="等腰三角形 23"/>
            <p:cNvSpPr/>
            <p:nvPr/>
          </p:nvSpPr>
          <p:spPr>
            <a:xfrm rot="5400000">
              <a:off x="4427984" y="6093296"/>
              <a:ext cx="144016" cy="144016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zh-TW" altLang="en-US" dirty="0"/>
            </a:p>
          </p:txBody>
        </p:sp>
        <p:cxnSp>
          <p:nvCxnSpPr>
            <p:cNvPr id="26" name="直線接點 25"/>
            <p:cNvCxnSpPr>
              <a:stCxn id="21" idx="3"/>
            </p:cNvCxnSpPr>
            <p:nvPr/>
          </p:nvCxnSpPr>
          <p:spPr>
            <a:xfrm flipH="1">
              <a:off x="4211960" y="5301208"/>
              <a:ext cx="21602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stCxn id="23" idx="3"/>
            </p:cNvCxnSpPr>
            <p:nvPr/>
          </p:nvCxnSpPr>
          <p:spPr>
            <a:xfrm flipH="1">
              <a:off x="3707904" y="5733256"/>
              <a:ext cx="720080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stCxn id="24" idx="3"/>
            </p:cNvCxnSpPr>
            <p:nvPr/>
          </p:nvCxnSpPr>
          <p:spPr>
            <a:xfrm flipH="1">
              <a:off x="4211960" y="6165304"/>
              <a:ext cx="216024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4211960" y="5301208"/>
              <a:ext cx="0" cy="86409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字方塊 33"/>
            <p:cNvSpPr txBox="1"/>
            <p:nvPr/>
          </p:nvSpPr>
          <p:spPr>
            <a:xfrm>
              <a:off x="3079206" y="5445224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Clk</a:t>
              </a:r>
              <a:endParaRPr lang="zh-TW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弧形箭號 (上彎) 34"/>
            <p:cNvSpPr/>
            <p:nvPr/>
          </p:nvSpPr>
          <p:spPr>
            <a:xfrm flipH="1">
              <a:off x="1547664" y="4797152"/>
              <a:ext cx="6120680" cy="731520"/>
            </a:xfrm>
            <a:prstGeom prst="curvedUpArrow">
              <a:avLst/>
            </a:prstGeom>
            <a:solidFill>
              <a:srgbClr val="FFCC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5148064" y="4941168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NS</a:t>
              </a:r>
              <a:endParaRPr lang="zh-TW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3419872" y="4941168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PS</a:t>
              </a:r>
              <a:endParaRPr lang="zh-TW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5004049" y="5589240"/>
              <a:ext cx="3240360" cy="707886"/>
            </a:xfrm>
            <a:prstGeom prst="rect">
              <a:avLst/>
            </a:prstGeom>
            <a:solidFill>
              <a:srgbClr val="CCFFCC"/>
            </a:solidFill>
            <a:ln w="6350" cmpd="thickThin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>
                  <a:latin typeface="Courier New" pitchFamily="49" charset="0"/>
                  <a:cs typeface="Courier New" pitchFamily="49" charset="0"/>
                </a:rPr>
                <a:t>always@(</a:t>
              </a:r>
              <a:r>
                <a:rPr lang="en-US" altLang="zh-TW" sz="2000" dirty="0" err="1" smtClean="0">
                  <a:latin typeface="Courier New" pitchFamily="49" charset="0"/>
                  <a:cs typeface="Courier New" pitchFamily="49" charset="0"/>
                </a:rPr>
                <a:t>posedge</a:t>
              </a:r>
              <a:r>
                <a:rPr lang="en-US" altLang="zh-TW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zh-TW" sz="2000" dirty="0" err="1" smtClean="0">
                  <a:latin typeface="Courier New" pitchFamily="49" charset="0"/>
                  <a:cs typeface="Courier New" pitchFamily="49" charset="0"/>
                </a:rPr>
                <a:t>Clk</a:t>
              </a:r>
              <a:r>
                <a:rPr lang="en-US" altLang="zh-TW" sz="2000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altLang="zh-TW" sz="2000" dirty="0" smtClean="0">
                  <a:latin typeface="Courier New" pitchFamily="49" charset="0"/>
                  <a:cs typeface="Courier New" pitchFamily="49" charset="0"/>
                </a:rPr>
                <a:t>	PS = NS;</a:t>
              </a:r>
            </a:p>
          </p:txBody>
        </p:sp>
      </p:grp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Algorithmic FSM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71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51520" y="1556792"/>
            <a:ext cx="4185761" cy="707886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wire [15:0] F;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F = A * B + C &gt;&gt; 3;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Counter-Based FSM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72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51520" y="1556792"/>
            <a:ext cx="4185761" cy="707886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wire [15:0] F;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assign F = A * B + C &gt;&gt; 3;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73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51520" y="1556792"/>
            <a:ext cx="5570756" cy="4093428"/>
          </a:xfrm>
          <a:prstGeom prst="rect">
            <a:avLst/>
          </a:prstGeom>
          <a:noFill/>
          <a:ln w="6350" cmpd="thickThin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module M(W, A, D, Q);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parameter LW=8;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Parameter LA=10;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input W;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input [LA-1:0] A;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input [LW-1:0] D;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output [LW-1:0] Q;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reg [LW-1:0] Q;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reg [LW-1:0] RAM [0:1&lt;&lt;LA-1];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always@(W or A or D)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if(W) RAM[A] = D;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		else	 Q = RAM[A];</a:t>
            </a:r>
          </a:p>
          <a:p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endmodule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74</a:t>
            </a:fld>
            <a:endParaRPr lang="zh-TW" alt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75</a:t>
            </a:fld>
            <a:endParaRPr lang="zh-TW" alt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76</a:t>
            </a:fld>
            <a:endParaRPr lang="zh-TW" alt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Edge Detector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77</a:t>
            </a:fld>
            <a:endParaRPr lang="zh-TW" alt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Pulse </a:t>
            </a:r>
            <a:r>
              <a:rPr lang="en-US" altLang="zh-TW" dirty="0" err="1" smtClean="0"/>
              <a:t>Shrinker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78</a:t>
            </a:fld>
            <a:endParaRPr lang="zh-TW" alt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Pulse Wider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79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2.2.3	Binary Counters</a:t>
            </a:r>
            <a:endParaRPr lang="zh-TW" altLang="en-US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5438" y="692150"/>
            <a:ext cx="4175125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Synchronous Resettable Up-Counter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DFF(Rst, Clk,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[15:0] 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	Q=0;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	Q=Q+1;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643438" y="692150"/>
            <a:ext cx="4175125" cy="18034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Asynchronous Resettable Down-Cnt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DFF(Rst, Clk,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[15:0] 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 </a:t>
            </a:r>
            <a:r>
              <a:rPr lang="en-US" altLang="zh-TW" sz="1400">
                <a:solidFill>
                  <a:srgbClr val="006600"/>
                </a:solidFill>
                <a:latin typeface="Courier New" panose="02070309020205020404" pitchFamily="49" charset="0"/>
              </a:rPr>
              <a:t>and posedge Rst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	Q=0;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	Q=Q</a:t>
            </a:r>
            <a:r>
              <a:rPr lang="en-US" altLang="zh-TW" sz="1400" b="1">
                <a:solidFill>
                  <a:srgbClr val="006600"/>
                </a:solidFill>
                <a:latin typeface="Courier New" panose="02070309020205020404" pitchFamily="49" charset="0"/>
              </a:rPr>
              <a:t>-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23850" y="2571750"/>
            <a:ext cx="4175125" cy="2016125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Synchronous Loadable Counter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DFF(Load, Clk, D,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Clk;</a:t>
            </a:r>
          </a:p>
          <a:p>
            <a:pPr eaLnBrk="1" hangingPunct="1"/>
            <a:r>
              <a:rPr lang="en-US" altLang="zh-TW" sz="1400">
                <a:solidFill>
                  <a:srgbClr val="006600"/>
                </a:solidFill>
                <a:latin typeface="Courier New" panose="02070309020205020404" pitchFamily="49" charset="0"/>
              </a:rPr>
              <a:t>input	[15:0] 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[15:0] 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(Load) Q=D;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	  Q=Q+1;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27025" y="4656138"/>
            <a:ext cx="4175125" cy="2016125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Modulo Counter from 3 to 100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DFF(Rst, Clk,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[6:0] 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 Q=3;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     if (Q==100) Q=3;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else  Q=Q+1;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643438" y="2571750"/>
            <a:ext cx="4176712" cy="2678113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Synchronous Resetable Enable Loadable Counter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DFF(Rst, EN, Load, Clk, D,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Clk;</a:t>
            </a:r>
          </a:p>
          <a:p>
            <a:pPr eaLnBrk="1" hangingPunct="1"/>
            <a:r>
              <a:rPr lang="en-US" altLang="zh-TW" sz="1400">
                <a:solidFill>
                  <a:srgbClr val="006600"/>
                </a:solidFill>
                <a:latin typeface="Courier New" panose="02070309020205020404" pitchFamily="49" charset="0"/>
              </a:rPr>
              <a:t>input	[15:0] D;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[15:0] 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 Q = 0;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 if (EN)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if (Load) Q = D;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	else      Q=Q+1;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</p:spTree>
    <p:extLst>
      <p:ext uri="{BB962C8B-B14F-4D97-AF65-F5344CB8AC3E}">
        <p14:creationId xmlns:p14="http://schemas.microsoft.com/office/powerpoint/2010/main" val="386559058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Clock Blender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80</a:t>
            </a:fld>
            <a:endParaRPr lang="zh-TW" alt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LFSR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81</a:t>
            </a:fld>
            <a:endParaRPr lang="zh-TW" alt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Johnson Counter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82</a:t>
            </a:fld>
            <a:endParaRPr lang="zh-TW" alt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83</a:t>
            </a:fld>
            <a:endParaRPr lang="zh-TW" alt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84</a:t>
            </a:fld>
            <a:endParaRPr lang="zh-TW" alt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85</a:t>
            </a:fld>
            <a:endParaRPr lang="zh-TW" alt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Bidirectional Control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86</a:t>
            </a:fld>
            <a:endParaRPr lang="zh-TW" alt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Parallel Sorter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87</a:t>
            </a:fld>
            <a:endParaRPr lang="zh-TW" alt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Look-Up Table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88</a:t>
            </a:fld>
            <a:endParaRPr lang="zh-TW" alt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Hamming Codes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89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2.2.3	Linear Feedback Shift Registers (LFSR)</a:t>
            </a:r>
            <a:endParaRPr lang="zh-TW" altLang="en-US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5438" y="692150"/>
            <a:ext cx="4175125" cy="2654300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400">
                <a:solidFill>
                  <a:srgbClr val="A50021"/>
                </a:solidFill>
                <a:latin typeface="Courier New" panose="02070309020205020404" pitchFamily="49" charset="0"/>
              </a:rPr>
              <a:t>// LFSR</a:t>
            </a:r>
          </a:p>
          <a:p>
            <a:pPr eaLnBrk="1" hangingPunct="1"/>
            <a:r>
              <a:rPr lang="en-US" altLang="zh-TW" sz="1400" b="1">
                <a:solidFill>
                  <a:srgbClr val="0000CC"/>
                </a:solidFill>
                <a:latin typeface="Courier New" panose="02070309020205020404" pitchFamily="49" charset="0"/>
              </a:rPr>
              <a:t>`define Seed = 5’b10101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module LFSR(Rst, Clk, Q);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input	Rst, Clk;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output	[4:0] Q;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always@(posedge Clk)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if (Rst)	Q = </a:t>
            </a:r>
            <a:r>
              <a:rPr lang="en-US" altLang="zh-TW" sz="1400" b="1">
                <a:solidFill>
                  <a:srgbClr val="0000CC"/>
                </a:solidFill>
                <a:latin typeface="Courier New" panose="02070309020205020404" pitchFamily="49" charset="0"/>
              </a:rPr>
              <a:t>`Seed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else begin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       Q[3:0]</a:t>
            </a:r>
            <a:r>
              <a:rPr lang="en-US" altLang="zh-TW" sz="1400" b="1">
                <a:solidFill>
                  <a:srgbClr val="A50021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 Q[4:1];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       Q[4]  </a:t>
            </a:r>
            <a:r>
              <a:rPr lang="en-US" altLang="zh-TW" sz="1400" b="1">
                <a:solidFill>
                  <a:srgbClr val="A50021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 Q[4] ^ Q[0];</a:t>
            </a:r>
          </a:p>
          <a:p>
            <a:pPr eaLnBrk="1" hangingPunct="1"/>
            <a:r>
              <a:rPr lang="en-US" altLang="zh-TW" sz="1400">
                <a:solidFill>
                  <a:srgbClr val="0000CC"/>
                </a:solidFill>
                <a:latin typeface="Courier New" panose="02070309020205020404" pitchFamily="49" charset="0"/>
              </a:rPr>
              <a:t>	     end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</a:rPr>
              <a:t>endmodule </a:t>
            </a:r>
          </a:p>
        </p:txBody>
      </p:sp>
    </p:spTree>
    <p:extLst>
      <p:ext uri="{BB962C8B-B14F-4D97-AF65-F5344CB8AC3E}">
        <p14:creationId xmlns:p14="http://schemas.microsoft.com/office/powerpoint/2010/main" val="7707040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Huffman Codes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90</a:t>
            </a:fld>
            <a:endParaRPr lang="zh-TW" alt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Sequence Detector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91</a:t>
            </a:fld>
            <a:endParaRPr lang="zh-TW" alt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Traffic Lights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92</a:t>
            </a:fld>
            <a:endParaRPr lang="zh-TW" alt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SAP3X5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93</a:t>
            </a:fld>
            <a:endParaRPr lang="zh-TW" alt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RF: Register Files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94</a:t>
            </a:fld>
            <a:endParaRPr lang="zh-TW" alt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Double Flip-Flops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Debouncer</a:t>
            </a:r>
            <a:endParaRPr lang="en-US" altLang="zh-TW" dirty="0" smtClean="0"/>
          </a:p>
          <a:p>
            <a:r>
              <a:rPr lang="en-US" altLang="zh-TW" dirty="0" smtClean="0"/>
              <a:t>Synchronizer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95</a:t>
            </a:fld>
            <a:endParaRPr lang="zh-TW" alt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96</a:t>
            </a:fld>
            <a:endParaRPr lang="zh-TW" alt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Bottom Events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97</a:t>
            </a:fld>
            <a:endParaRPr lang="zh-TW" alt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UART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98</a:t>
            </a:fld>
            <a:endParaRPr lang="zh-TW" alt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FF Conversions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TC Huang, NCUE, 2014/9/17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Design Example in Verilog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8F12-493C-4108-8021-ADEEADB5CA9E}" type="slidenum">
              <a:rPr lang="zh-TW" altLang="en-US" smtClean="0"/>
              <a:pPr/>
              <a:t>99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4980</Words>
  <Application>Microsoft Office PowerPoint</Application>
  <PresentationFormat>如螢幕大小 (4:3)</PresentationFormat>
  <Paragraphs>1822</Paragraphs>
  <Slides>122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122</vt:i4>
      </vt:variant>
    </vt:vector>
  </HeadingPairs>
  <TitlesOfParts>
    <vt:vector size="133" baseType="lpstr">
      <vt:lpstr>CourierPS</vt:lpstr>
      <vt:lpstr>新細明體</vt:lpstr>
      <vt:lpstr>標楷體</vt:lpstr>
      <vt:lpstr>Arial</vt:lpstr>
      <vt:lpstr>Calibri</vt:lpstr>
      <vt:lpstr>Courier New</vt:lpstr>
      <vt:lpstr>Symbol</vt:lpstr>
      <vt:lpstr>Times New Roman</vt:lpstr>
      <vt:lpstr>Wingdings</vt:lpstr>
      <vt:lpstr>Office 佈景主題</vt:lpstr>
      <vt:lpstr>Equation</vt:lpstr>
      <vt:lpstr>Notes and Examples for Verilog Design</vt:lpstr>
      <vt:lpstr>1.1  IC/FPGA Contest</vt:lpstr>
      <vt:lpstr>2 Basics</vt:lpstr>
      <vt:lpstr>2.2 Some Basic Useful Skills and Tools</vt:lpstr>
      <vt:lpstr>2.2 Basic Elements, Modules and Design Styles</vt:lpstr>
      <vt:lpstr>2.2.1 Basic Descriptions</vt:lpstr>
      <vt:lpstr>2.2.2 Flipflops</vt:lpstr>
      <vt:lpstr>2.2.3 Binary Counters</vt:lpstr>
      <vt:lpstr>2.2.3 Linear Feedback Shift Registers (LFSR)</vt:lpstr>
      <vt:lpstr>2.2.4  Decoders and ROM</vt:lpstr>
      <vt:lpstr>2.2.5  Register Arrays and Memory</vt:lpstr>
      <vt:lpstr>3 Notes</vt:lpstr>
      <vt:lpstr>Sequence Control if-then-else</vt:lpstr>
      <vt:lpstr>Sequence Control For-loop</vt:lpstr>
      <vt:lpstr>Sequence Control Do-While-Loop and While-Do-Loop</vt:lpstr>
      <vt:lpstr>4 Examples</vt:lpstr>
      <vt:lpstr>RTL Code of ALU</vt:lpstr>
      <vt:lpstr>Decoders</vt:lpstr>
      <vt:lpstr>Finite State Machine</vt:lpstr>
      <vt:lpstr>Memory</vt:lpstr>
      <vt:lpstr>Divided-by-10 Divider</vt:lpstr>
      <vt:lpstr>One-Shot RESET</vt:lpstr>
      <vt:lpstr>QRS÷T=Q…R</vt:lpstr>
      <vt:lpstr>PowerPoint 簡報</vt:lpstr>
      <vt:lpstr>DIP2LED</vt:lpstr>
      <vt:lpstr>High-Level Coding Flow</vt:lpstr>
      <vt:lpstr>Example: Prime Numbers</vt:lpstr>
      <vt:lpstr>Example: Prime Numbers</vt:lpstr>
      <vt:lpstr>Example: Prime Numbers</vt:lpstr>
      <vt:lpstr>Example: Prime Numbers</vt:lpstr>
      <vt:lpstr>Example: Prime Numbers</vt:lpstr>
      <vt:lpstr>Example: Prime Numbers</vt:lpstr>
      <vt:lpstr>Problem</vt:lpstr>
      <vt:lpstr>Meta-States</vt:lpstr>
      <vt:lpstr>General 1-Dimension For-Do Loop</vt:lpstr>
      <vt:lpstr>General 2-Dimension For-Do Loop</vt:lpstr>
      <vt:lpstr>Typical 2-Dimension For-Do Loop</vt:lpstr>
      <vt:lpstr>DIP2LED</vt:lpstr>
      <vt:lpstr>Steps to Design</vt:lpstr>
      <vt:lpstr>Notes</vt:lpstr>
      <vt:lpstr>Algorithmic RTL Code</vt:lpstr>
      <vt:lpstr>Algorithmic State Machine</vt:lpstr>
      <vt:lpstr>Example: Prime Numbers</vt:lpstr>
      <vt:lpstr>Flow Chart  State Diagram</vt:lpstr>
      <vt:lpstr>Rules using inout</vt:lpstr>
      <vt:lpstr>Bi-directional inout</vt:lpstr>
      <vt:lpstr>Combinational Circuits</vt:lpstr>
      <vt:lpstr>Truth Table, Decoder, ROM</vt:lpstr>
      <vt:lpstr>Event Dependency</vt:lpstr>
      <vt:lpstr>2’s Complements</vt:lpstr>
      <vt:lpstr>Fixed-Point Decimal</vt:lpstr>
      <vt:lpstr>2’s Complement Multiplier</vt:lpstr>
      <vt:lpstr>Clock-Gating Cells for Synthesis</vt:lpstr>
      <vt:lpstr>Hierarchical Design</vt:lpstr>
      <vt:lpstr>Initialization and Power-On</vt:lpstr>
      <vt:lpstr>Justify</vt:lpstr>
      <vt:lpstr>Knowledge of Well-Knowns</vt:lpstr>
      <vt:lpstr>Loops </vt:lpstr>
      <vt:lpstr>Memory</vt:lpstr>
      <vt:lpstr>Notes and Comments</vt:lpstr>
      <vt:lpstr>Open Cores</vt:lpstr>
      <vt:lpstr>Preprocessing</vt:lpstr>
      <vt:lpstr>Quality Check</vt:lpstr>
      <vt:lpstr>Reuse Database</vt:lpstr>
      <vt:lpstr>State Abstraction</vt:lpstr>
      <vt:lpstr>Timing</vt:lpstr>
      <vt:lpstr>Clock for Simulation</vt:lpstr>
      <vt:lpstr>One-Shot</vt:lpstr>
      <vt:lpstr>Resettable Counter</vt:lpstr>
      <vt:lpstr>State-Abstract FSM</vt:lpstr>
      <vt:lpstr>Algorithmic FSM</vt:lpstr>
      <vt:lpstr>Counter-Based FSM</vt:lpstr>
      <vt:lpstr>RAM</vt:lpstr>
      <vt:lpstr>ROM</vt:lpstr>
      <vt:lpstr>Stack</vt:lpstr>
      <vt:lpstr>Queue</vt:lpstr>
      <vt:lpstr>Edge Detector</vt:lpstr>
      <vt:lpstr>Pulse Shrinker</vt:lpstr>
      <vt:lpstr>Pulse Wider</vt:lpstr>
      <vt:lpstr>Clock Blender</vt:lpstr>
      <vt:lpstr>LFSR</vt:lpstr>
      <vt:lpstr>Johnson Counter</vt:lpstr>
      <vt:lpstr>PowerPoint 簡報</vt:lpstr>
      <vt:lpstr>PowerPoint 簡報</vt:lpstr>
      <vt:lpstr>PowerPoint 簡報</vt:lpstr>
      <vt:lpstr>Bidirectional Control</vt:lpstr>
      <vt:lpstr>Parallel Sorter</vt:lpstr>
      <vt:lpstr>Look-Up Table</vt:lpstr>
      <vt:lpstr>Hamming Codes</vt:lpstr>
      <vt:lpstr>Huffman Codes</vt:lpstr>
      <vt:lpstr>Sequence Detector</vt:lpstr>
      <vt:lpstr>Traffic Lights</vt:lpstr>
      <vt:lpstr>SAP3X5</vt:lpstr>
      <vt:lpstr>RF: Register Files</vt:lpstr>
      <vt:lpstr>Double Flip-Flops</vt:lpstr>
      <vt:lpstr>Timer</vt:lpstr>
      <vt:lpstr>Bottom Events</vt:lpstr>
      <vt:lpstr>UART</vt:lpstr>
      <vt:lpstr>FF Conversions</vt:lpstr>
      <vt:lpstr>Divider</vt:lpstr>
      <vt:lpstr>Prime Number Generator</vt:lpstr>
      <vt:lpstr>Prime Number Generator</vt:lpstr>
      <vt:lpstr>ABCDEF for FSM</vt:lpstr>
      <vt:lpstr>Verilog Design for Fixed-Point Fast Fourier Transformers</vt:lpstr>
      <vt:lpstr>Outline</vt:lpstr>
      <vt:lpstr>Ring of 2’s Complements</vt:lpstr>
      <vt:lpstr>Shift of 2’s Complements</vt:lpstr>
      <vt:lpstr>Fixed-Point Decimal</vt:lpstr>
      <vt:lpstr>2’s Complement Multiplier</vt:lpstr>
      <vt:lpstr>2’s Complement Complex</vt:lpstr>
      <vt:lpstr>FFT: Fast Fourier Transform</vt:lpstr>
      <vt:lpstr>Complex Constant </vt:lpstr>
      <vt:lpstr>1-stage 2-point FFT</vt:lpstr>
      <vt:lpstr>3-stage 8-point FFT</vt:lpstr>
      <vt:lpstr>Recursion</vt:lpstr>
      <vt:lpstr>Recursion</vt:lpstr>
      <vt:lpstr>Recursion of Sorting Network</vt:lpstr>
      <vt:lpstr>Syntheses of  Regular-Indexed Module</vt:lpstr>
      <vt:lpstr>Catching the Regularity</vt:lpstr>
      <vt:lpstr>generate Block of Verilog-2001</vt:lpstr>
      <vt:lpstr>Problems of generate Block</vt:lpstr>
      <vt:lpstr>Tutorials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tch</cp:lastModifiedBy>
  <cp:revision>62</cp:revision>
  <dcterms:created xsi:type="dcterms:W3CDTF">2014-09-17T08:23:37Z</dcterms:created>
  <dcterms:modified xsi:type="dcterms:W3CDTF">2022-09-14T07:51:04Z</dcterms:modified>
</cp:coreProperties>
</file>