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60" r:id="rId2"/>
    <p:sldId id="342" r:id="rId3"/>
    <p:sldId id="337" r:id="rId4"/>
    <p:sldId id="307" r:id="rId5"/>
    <p:sldId id="343" r:id="rId6"/>
    <p:sldId id="308" r:id="rId7"/>
    <p:sldId id="332" r:id="rId8"/>
    <p:sldId id="315" r:id="rId9"/>
    <p:sldId id="310" r:id="rId10"/>
    <p:sldId id="314" r:id="rId11"/>
    <p:sldId id="344" r:id="rId12"/>
    <p:sldId id="338" r:id="rId13"/>
    <p:sldId id="328" r:id="rId14"/>
    <p:sldId id="326" r:id="rId15"/>
    <p:sldId id="329" r:id="rId16"/>
    <p:sldId id="330" r:id="rId17"/>
    <p:sldId id="316" r:id="rId18"/>
    <p:sldId id="339" r:id="rId19"/>
    <p:sldId id="340" r:id="rId20"/>
    <p:sldId id="341" r:id="rId21"/>
    <p:sldId id="317" r:id="rId22"/>
    <p:sldId id="318" r:id="rId23"/>
    <p:sldId id="319" r:id="rId24"/>
    <p:sldId id="327" r:id="rId25"/>
    <p:sldId id="347" r:id="rId26"/>
    <p:sldId id="348" r:id="rId27"/>
    <p:sldId id="349" r:id="rId28"/>
    <p:sldId id="357" r:id="rId29"/>
    <p:sldId id="350" r:id="rId30"/>
    <p:sldId id="351" r:id="rId31"/>
    <p:sldId id="352" r:id="rId32"/>
    <p:sldId id="353" r:id="rId33"/>
    <p:sldId id="354" r:id="rId34"/>
    <p:sldId id="355" r:id="rId35"/>
    <p:sldId id="320" r:id="rId36"/>
    <p:sldId id="334" r:id="rId37"/>
    <p:sldId id="335" r:id="rId38"/>
    <p:sldId id="356" r:id="rId39"/>
  </p:sldIdLst>
  <p:sldSz cx="9144000" cy="6858000" type="screen4x3"/>
  <p:notesSz cx="7497763" cy="10796588"/>
  <p:defaultTextStyle>
    <a:defPPr>
      <a:defRPr lang="zh-TW"/>
    </a:defPPr>
    <a:lvl1pPr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modifyVerifier cryptProviderType="rsaAES" cryptAlgorithmClass="hash" cryptAlgorithmType="typeAny" cryptAlgorithmSid="14" spinCount="100000" saltData="eD0yuAOQ+nvHJr0w4FPjAw==" hashData="0H/PpTsgt9wZMzz/KDUbwqi4BupUXRoYGHwTqctqiTaQSOgi9myYwW7NX5WnbjKDhioqftaj/YQQjLipLzUlK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00"/>
    <a:srgbClr val="0000FF"/>
    <a:srgbClr val="FFFF00"/>
    <a:srgbClr val="FFFFCC"/>
    <a:srgbClr val="6699FF"/>
    <a:srgbClr val="FF3300"/>
    <a:srgbClr val="CC00CC"/>
    <a:srgbClr val="0066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5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14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80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12" tIns="50005" rIns="100012" bIns="50005" numCol="1" anchor="t" anchorCtr="0" compatLnSpc="1">
            <a:prstTxWarp prst="textNoShape">
              <a:avLst/>
            </a:prstTxWarp>
          </a:bodyPr>
          <a:lstStyle>
            <a:lvl1pPr algn="l" defTabSz="1000125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49738" y="0"/>
            <a:ext cx="32480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12" tIns="50005" rIns="100012" bIns="50005" numCol="1" anchor="t" anchorCtr="0" compatLnSpc="1">
            <a:prstTxWarp prst="textNoShape">
              <a:avLst/>
            </a:prstTxWarp>
          </a:bodyPr>
          <a:lstStyle>
            <a:lvl1pPr algn="r" defTabSz="1000125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255250"/>
            <a:ext cx="32480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12" tIns="50005" rIns="100012" bIns="50005" numCol="1" anchor="b" anchorCtr="0" compatLnSpc="1">
            <a:prstTxWarp prst="textNoShape">
              <a:avLst/>
            </a:prstTxWarp>
          </a:bodyPr>
          <a:lstStyle>
            <a:lvl1pPr algn="l" defTabSz="1000125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49738" y="10255250"/>
            <a:ext cx="32480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12" tIns="50005" rIns="100012" bIns="50005" numCol="1" anchor="b" anchorCtr="0" compatLnSpc="1">
            <a:prstTxWarp prst="textNoShape">
              <a:avLst/>
            </a:prstTxWarp>
          </a:bodyPr>
          <a:lstStyle>
            <a:lvl1pPr algn="r" defTabSz="1000125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D599FE5E-7E44-453C-923E-2A10132F41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80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12" tIns="50005" rIns="100012" bIns="50005" numCol="1" anchor="t" anchorCtr="0" compatLnSpc="1">
            <a:prstTxWarp prst="textNoShape">
              <a:avLst/>
            </a:prstTxWarp>
          </a:bodyPr>
          <a:lstStyle>
            <a:lvl1pPr algn="l" defTabSz="1000125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49738" y="0"/>
            <a:ext cx="32480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12" tIns="50005" rIns="100012" bIns="50005" numCol="1" anchor="t" anchorCtr="0" compatLnSpc="1">
            <a:prstTxWarp prst="textNoShape">
              <a:avLst/>
            </a:prstTxWarp>
          </a:bodyPr>
          <a:lstStyle>
            <a:lvl1pPr algn="r" defTabSz="1000125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9338" y="809625"/>
            <a:ext cx="5400675" cy="4049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25" y="5129213"/>
            <a:ext cx="549751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12" tIns="50005" rIns="100012" bIns="500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255250"/>
            <a:ext cx="32480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12" tIns="50005" rIns="100012" bIns="50005" numCol="1" anchor="b" anchorCtr="0" compatLnSpc="1">
            <a:prstTxWarp prst="textNoShape">
              <a:avLst/>
            </a:prstTxWarp>
          </a:bodyPr>
          <a:lstStyle>
            <a:lvl1pPr algn="l" defTabSz="1000125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49738" y="10255250"/>
            <a:ext cx="32480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12" tIns="50005" rIns="100012" bIns="50005" numCol="1" anchor="b" anchorCtr="0" compatLnSpc="1">
            <a:prstTxWarp prst="textNoShape">
              <a:avLst/>
            </a:prstTxWarp>
          </a:bodyPr>
          <a:lstStyle>
            <a:lvl1pPr algn="r" defTabSz="1000125">
              <a:spcBef>
                <a:spcPct val="0"/>
              </a:spcBef>
              <a:defRPr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54FEDBE4-3E86-4A24-800E-AF386CC2B9D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74F0ACD-3EF4-4F94-A0A6-D2BCB068CF6A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A2A8B5B-327D-4582-B08B-4130997E4809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9433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1CD8FDF-F753-477E-A086-77EDDBF54FAB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D94EBB3-11F4-4B48-A5E7-6DF78471FCF5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0185C81-1874-4579-8082-F1322B5B39A2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954656-FE26-4108-9EBC-7AD398C718D4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813B9D0-E0CF-4508-B342-6D8C2FE661A2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0467801-F4A4-4FC6-9D57-97E6BD8F3CB1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410310C-A8FF-4AB3-9265-9ED7A66BA4C2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484AB35-A303-457B-B3FE-B395B424F761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472F939-C466-42F3-B8C4-103234333C1E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9FFA9E0-7483-42B6-A7EC-2516C264E208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813B00C-64D1-455E-9050-D158D406B2CA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8A5CE02-166C-4E4E-9640-32795D535DC7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32F8525-BA77-48CC-8BDF-0593DA1EAD10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8309E15-9BDD-47C3-AD1A-C9B03EAF2B07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8309E15-9BDD-47C3-AD1A-C9B03EAF2B07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2027318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F15C6296-359B-4A2E-975C-D268FBF2C648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26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9786841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B7618D57-3282-45D2-9F3B-2D422657376F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27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415365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58B9DD3-518D-41CA-9147-77A6A9457F77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28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6212022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F9F9E03F-68E7-47B5-8B85-BB6FA7F916B5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29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6828928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6C2DD95-FA68-4D3C-A973-E24D548E5B2B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30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047293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4775380-9FE8-4358-B9BB-E1D4688A9013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D0F642F4-5FE7-47EF-81B2-0AF80DA65F6D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31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9445828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C4201FE3-7543-4F60-90A1-5FE52BEFF510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32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267288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C4201FE3-7543-4F60-90A1-5FE52BEFF510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33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2685968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E3C94C66-49D2-4F86-B729-8354E1424AF9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34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213660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2BD9342-064F-4A93-9F1B-A1E03678213A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35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88FF9A4-C022-4460-B669-DD6B246D1148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36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8A679CF-1F5E-46B2-93F3-9BABB28FAD0D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37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36ED787-98B6-41F0-84F5-48AFA42D0B22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CE18F37-11CC-469F-AAAF-9F2F1C153AFE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5BA30EE-7296-4C8B-ACD7-E7A72EF94F67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CA4EC72-8D9F-42F2-AC61-E7E19D3B62AE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97766A6-4A48-4585-A0FA-6AD2157C2EDC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001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0001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A2A8B5B-327D-4582-B08B-4130997E4809}" type="slidenum">
              <a:rPr lang="en-US" altLang="zh-TW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zh-TW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3488" y="946150"/>
            <a:ext cx="5027612" cy="377031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5132388"/>
            <a:ext cx="5503863" cy="454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346" tIns="51053" rIns="100346" bIns="51053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948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58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11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/>
            </a:gs>
            <a:gs pos="100000">
              <a:srgbClr val="27277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4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799" y="1143224"/>
            <a:ext cx="8120063" cy="529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365" name="Rectangle 341"/>
          <p:cNvSpPr>
            <a:spLocks noChangeArrowheads="1"/>
          </p:cNvSpPr>
          <p:nvPr userDrawn="1"/>
        </p:nvSpPr>
        <p:spPr bwMode="hidden">
          <a:xfrm>
            <a:off x="0" y="6597650"/>
            <a:ext cx="9131300" cy="287338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368" name="Line 344"/>
          <p:cNvSpPr>
            <a:spLocks noChangeShapeType="1"/>
          </p:cNvSpPr>
          <p:nvPr userDrawn="1"/>
        </p:nvSpPr>
        <p:spPr bwMode="ltGray">
          <a:xfrm flipV="1">
            <a:off x="7507288" y="6202363"/>
            <a:ext cx="163512" cy="295275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369" name="Line 345"/>
          <p:cNvSpPr>
            <a:spLocks noChangeShapeType="1"/>
          </p:cNvSpPr>
          <p:nvPr userDrawn="1"/>
        </p:nvSpPr>
        <p:spPr bwMode="ltGray">
          <a:xfrm flipV="1">
            <a:off x="8413750" y="4632325"/>
            <a:ext cx="57150" cy="112713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370" name="Line 346"/>
          <p:cNvSpPr>
            <a:spLocks noChangeShapeType="1"/>
          </p:cNvSpPr>
          <p:nvPr userDrawn="1"/>
        </p:nvSpPr>
        <p:spPr bwMode="ltGray">
          <a:xfrm flipV="1">
            <a:off x="8509000" y="4437063"/>
            <a:ext cx="57150" cy="112712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367" name="Freeform 343"/>
          <p:cNvSpPr>
            <a:spLocks/>
          </p:cNvSpPr>
          <p:nvPr userDrawn="1"/>
        </p:nvSpPr>
        <p:spPr bwMode="ltGray">
          <a:xfrm>
            <a:off x="7467600" y="4498975"/>
            <a:ext cx="1641475" cy="2020888"/>
          </a:xfrm>
          <a:custGeom>
            <a:avLst/>
            <a:gdLst/>
            <a:ahLst/>
            <a:cxnLst>
              <a:cxn ang="0">
                <a:pos x="646" y="23"/>
              </a:cxn>
              <a:cxn ang="0">
                <a:pos x="765" y="92"/>
              </a:cxn>
              <a:cxn ang="0">
                <a:pos x="866" y="184"/>
              </a:cxn>
              <a:cxn ang="0">
                <a:pos x="944" y="294"/>
              </a:cxn>
              <a:cxn ang="0">
                <a:pos x="1000" y="417"/>
              </a:cxn>
              <a:cxn ang="0">
                <a:pos x="1030" y="550"/>
              </a:cxn>
              <a:cxn ang="0">
                <a:pos x="1030" y="688"/>
              </a:cxn>
              <a:cxn ang="0">
                <a:pos x="1000" y="821"/>
              </a:cxn>
              <a:cxn ang="0">
                <a:pos x="944" y="944"/>
              </a:cxn>
              <a:cxn ang="0">
                <a:pos x="866" y="1055"/>
              </a:cxn>
              <a:cxn ang="0">
                <a:pos x="765" y="1148"/>
              </a:cxn>
              <a:cxn ang="0">
                <a:pos x="646" y="1215"/>
              </a:cxn>
              <a:cxn ang="0">
                <a:pos x="517" y="1257"/>
              </a:cxn>
              <a:cxn ang="0">
                <a:pos x="382" y="1272"/>
              </a:cxn>
              <a:cxn ang="0">
                <a:pos x="246" y="1257"/>
              </a:cxn>
              <a:cxn ang="0">
                <a:pos x="118" y="1215"/>
              </a:cxn>
              <a:cxn ang="0">
                <a:pos x="0" y="1148"/>
              </a:cxn>
              <a:cxn ang="0">
                <a:pos x="89" y="1129"/>
              </a:cxn>
              <a:cxn ang="0">
                <a:pos x="201" y="1179"/>
              </a:cxn>
              <a:cxn ang="0">
                <a:pos x="320" y="1204"/>
              </a:cxn>
              <a:cxn ang="0">
                <a:pos x="443" y="1204"/>
              </a:cxn>
              <a:cxn ang="0">
                <a:pos x="563" y="1179"/>
              </a:cxn>
              <a:cxn ang="0">
                <a:pos x="675" y="1129"/>
              </a:cxn>
              <a:cxn ang="0">
                <a:pos x="775" y="1057"/>
              </a:cxn>
              <a:cxn ang="0">
                <a:pos x="857" y="965"/>
              </a:cxn>
              <a:cxn ang="0">
                <a:pos x="919" y="858"/>
              </a:cxn>
              <a:cxn ang="0">
                <a:pos x="956" y="742"/>
              </a:cxn>
              <a:cxn ang="0">
                <a:pos x="969" y="619"/>
              </a:cxn>
              <a:cxn ang="0">
                <a:pos x="956" y="496"/>
              </a:cxn>
              <a:cxn ang="0">
                <a:pos x="919" y="381"/>
              </a:cxn>
              <a:cxn ang="0">
                <a:pos x="857" y="273"/>
              </a:cxn>
              <a:cxn ang="0">
                <a:pos x="775" y="182"/>
              </a:cxn>
              <a:cxn ang="0">
                <a:pos x="675" y="110"/>
              </a:cxn>
              <a:cxn ang="0">
                <a:pos x="563" y="61"/>
              </a:cxn>
              <a:cxn ang="0">
                <a:pos x="582" y="0"/>
              </a:cxn>
            </a:cxnLst>
            <a:rect l="0" t="0" r="r" b="b"/>
            <a:pathLst>
              <a:path w="1034" h="1273">
                <a:moveTo>
                  <a:pt x="582" y="0"/>
                </a:moveTo>
                <a:lnTo>
                  <a:pt x="646" y="23"/>
                </a:lnTo>
                <a:lnTo>
                  <a:pt x="707" y="56"/>
                </a:lnTo>
                <a:lnTo>
                  <a:pt x="765" y="92"/>
                </a:lnTo>
                <a:lnTo>
                  <a:pt x="818" y="134"/>
                </a:lnTo>
                <a:lnTo>
                  <a:pt x="866" y="184"/>
                </a:lnTo>
                <a:lnTo>
                  <a:pt x="908" y="237"/>
                </a:lnTo>
                <a:lnTo>
                  <a:pt x="944" y="294"/>
                </a:lnTo>
                <a:lnTo>
                  <a:pt x="977" y="353"/>
                </a:lnTo>
                <a:lnTo>
                  <a:pt x="1000" y="417"/>
                </a:lnTo>
                <a:lnTo>
                  <a:pt x="1018" y="483"/>
                </a:lnTo>
                <a:lnTo>
                  <a:pt x="1030" y="550"/>
                </a:lnTo>
                <a:lnTo>
                  <a:pt x="1033" y="619"/>
                </a:lnTo>
                <a:lnTo>
                  <a:pt x="1030" y="688"/>
                </a:lnTo>
                <a:lnTo>
                  <a:pt x="1018" y="756"/>
                </a:lnTo>
                <a:lnTo>
                  <a:pt x="1000" y="821"/>
                </a:lnTo>
                <a:lnTo>
                  <a:pt x="977" y="884"/>
                </a:lnTo>
                <a:lnTo>
                  <a:pt x="944" y="944"/>
                </a:lnTo>
                <a:lnTo>
                  <a:pt x="908" y="1003"/>
                </a:lnTo>
                <a:lnTo>
                  <a:pt x="866" y="1055"/>
                </a:lnTo>
                <a:lnTo>
                  <a:pt x="818" y="1105"/>
                </a:lnTo>
                <a:lnTo>
                  <a:pt x="765" y="1148"/>
                </a:lnTo>
                <a:lnTo>
                  <a:pt x="707" y="1183"/>
                </a:lnTo>
                <a:lnTo>
                  <a:pt x="646" y="1215"/>
                </a:lnTo>
                <a:lnTo>
                  <a:pt x="582" y="1239"/>
                </a:lnTo>
                <a:lnTo>
                  <a:pt x="517" y="1257"/>
                </a:lnTo>
                <a:lnTo>
                  <a:pt x="450" y="1269"/>
                </a:lnTo>
                <a:lnTo>
                  <a:pt x="382" y="1272"/>
                </a:lnTo>
                <a:lnTo>
                  <a:pt x="313" y="1269"/>
                </a:lnTo>
                <a:lnTo>
                  <a:pt x="246" y="1257"/>
                </a:lnTo>
                <a:lnTo>
                  <a:pt x="180" y="1239"/>
                </a:lnTo>
                <a:lnTo>
                  <a:pt x="118" y="1215"/>
                </a:lnTo>
                <a:lnTo>
                  <a:pt x="57" y="1183"/>
                </a:lnTo>
                <a:lnTo>
                  <a:pt x="0" y="1148"/>
                </a:lnTo>
                <a:lnTo>
                  <a:pt x="36" y="1095"/>
                </a:lnTo>
                <a:lnTo>
                  <a:pt x="89" y="1129"/>
                </a:lnTo>
                <a:lnTo>
                  <a:pt x="144" y="1156"/>
                </a:lnTo>
                <a:lnTo>
                  <a:pt x="201" y="1179"/>
                </a:lnTo>
                <a:lnTo>
                  <a:pt x="261" y="1195"/>
                </a:lnTo>
                <a:lnTo>
                  <a:pt x="320" y="1204"/>
                </a:lnTo>
                <a:lnTo>
                  <a:pt x="382" y="1208"/>
                </a:lnTo>
                <a:lnTo>
                  <a:pt x="443" y="1204"/>
                </a:lnTo>
                <a:lnTo>
                  <a:pt x="504" y="1195"/>
                </a:lnTo>
                <a:lnTo>
                  <a:pt x="563" y="1179"/>
                </a:lnTo>
                <a:lnTo>
                  <a:pt x="621" y="1156"/>
                </a:lnTo>
                <a:lnTo>
                  <a:pt x="675" y="1129"/>
                </a:lnTo>
                <a:lnTo>
                  <a:pt x="727" y="1095"/>
                </a:lnTo>
                <a:lnTo>
                  <a:pt x="775" y="1057"/>
                </a:lnTo>
                <a:lnTo>
                  <a:pt x="818" y="1013"/>
                </a:lnTo>
                <a:lnTo>
                  <a:pt x="857" y="965"/>
                </a:lnTo>
                <a:lnTo>
                  <a:pt x="890" y="913"/>
                </a:lnTo>
                <a:lnTo>
                  <a:pt x="919" y="858"/>
                </a:lnTo>
                <a:lnTo>
                  <a:pt x="941" y="802"/>
                </a:lnTo>
                <a:lnTo>
                  <a:pt x="956" y="742"/>
                </a:lnTo>
                <a:lnTo>
                  <a:pt x="965" y="680"/>
                </a:lnTo>
                <a:lnTo>
                  <a:pt x="969" y="619"/>
                </a:lnTo>
                <a:lnTo>
                  <a:pt x="965" y="557"/>
                </a:lnTo>
                <a:lnTo>
                  <a:pt x="956" y="496"/>
                </a:lnTo>
                <a:lnTo>
                  <a:pt x="941" y="437"/>
                </a:lnTo>
                <a:lnTo>
                  <a:pt x="919" y="381"/>
                </a:lnTo>
                <a:lnTo>
                  <a:pt x="890" y="325"/>
                </a:lnTo>
                <a:lnTo>
                  <a:pt x="857" y="273"/>
                </a:lnTo>
                <a:lnTo>
                  <a:pt x="818" y="225"/>
                </a:lnTo>
                <a:lnTo>
                  <a:pt x="775" y="182"/>
                </a:lnTo>
                <a:lnTo>
                  <a:pt x="727" y="144"/>
                </a:lnTo>
                <a:lnTo>
                  <a:pt x="675" y="110"/>
                </a:lnTo>
                <a:lnTo>
                  <a:pt x="621" y="81"/>
                </a:lnTo>
                <a:lnTo>
                  <a:pt x="563" y="61"/>
                </a:lnTo>
                <a:lnTo>
                  <a:pt x="565" y="56"/>
                </a:lnTo>
                <a:lnTo>
                  <a:pt x="582" y="0"/>
                </a:lnTo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371" name="Freeform 347"/>
          <p:cNvSpPr>
            <a:spLocks/>
          </p:cNvSpPr>
          <p:nvPr userDrawn="1"/>
        </p:nvSpPr>
        <p:spPr bwMode="ltGray">
          <a:xfrm>
            <a:off x="7688263" y="6526213"/>
            <a:ext cx="958850" cy="174625"/>
          </a:xfrm>
          <a:custGeom>
            <a:avLst/>
            <a:gdLst/>
            <a:ahLst/>
            <a:cxnLst>
              <a:cxn ang="0">
                <a:pos x="2" y="70"/>
              </a:cxn>
              <a:cxn ang="0">
                <a:pos x="14" y="57"/>
              </a:cxn>
              <a:cxn ang="0">
                <a:pos x="31" y="46"/>
              </a:cxn>
              <a:cxn ang="0">
                <a:pos x="63" y="30"/>
              </a:cxn>
              <a:cxn ang="0">
                <a:pos x="100" y="21"/>
              </a:cxn>
              <a:cxn ang="0">
                <a:pos x="134" y="13"/>
              </a:cxn>
              <a:cxn ang="0">
                <a:pos x="181" y="6"/>
              </a:cxn>
              <a:cxn ang="0">
                <a:pos x="225" y="2"/>
              </a:cxn>
              <a:cxn ang="0">
                <a:pos x="277" y="0"/>
              </a:cxn>
              <a:cxn ang="0">
                <a:pos x="340" y="0"/>
              </a:cxn>
              <a:cxn ang="0">
                <a:pos x="407" y="4"/>
              </a:cxn>
              <a:cxn ang="0">
                <a:pos x="453" y="10"/>
              </a:cxn>
              <a:cxn ang="0">
                <a:pos x="502" y="19"/>
              </a:cxn>
              <a:cxn ang="0">
                <a:pos x="549" y="33"/>
              </a:cxn>
              <a:cxn ang="0">
                <a:pos x="573" y="47"/>
              </a:cxn>
              <a:cxn ang="0">
                <a:pos x="588" y="58"/>
              </a:cxn>
              <a:cxn ang="0">
                <a:pos x="603" y="77"/>
              </a:cxn>
              <a:cxn ang="0">
                <a:pos x="578" y="87"/>
              </a:cxn>
              <a:cxn ang="0">
                <a:pos x="536" y="95"/>
              </a:cxn>
              <a:cxn ang="0">
                <a:pos x="485" y="101"/>
              </a:cxn>
              <a:cxn ang="0">
                <a:pos x="436" y="106"/>
              </a:cxn>
              <a:cxn ang="0">
                <a:pos x="377" y="108"/>
              </a:cxn>
              <a:cxn ang="0">
                <a:pos x="313" y="109"/>
              </a:cxn>
              <a:cxn ang="0">
                <a:pos x="252" y="109"/>
              </a:cxn>
              <a:cxn ang="0">
                <a:pos x="188" y="108"/>
              </a:cxn>
              <a:cxn ang="0">
                <a:pos x="117" y="102"/>
              </a:cxn>
              <a:cxn ang="0">
                <a:pos x="61" y="96"/>
              </a:cxn>
              <a:cxn ang="0">
                <a:pos x="14" y="86"/>
              </a:cxn>
              <a:cxn ang="0">
                <a:pos x="0" y="78"/>
              </a:cxn>
              <a:cxn ang="0">
                <a:pos x="2" y="70"/>
              </a:cxn>
            </a:cxnLst>
            <a:rect l="0" t="0" r="r" b="b"/>
            <a:pathLst>
              <a:path w="604" h="110">
                <a:moveTo>
                  <a:pt x="2" y="70"/>
                </a:moveTo>
                <a:lnTo>
                  <a:pt x="14" y="57"/>
                </a:lnTo>
                <a:lnTo>
                  <a:pt x="31" y="46"/>
                </a:lnTo>
                <a:lnTo>
                  <a:pt x="63" y="30"/>
                </a:lnTo>
                <a:lnTo>
                  <a:pt x="100" y="21"/>
                </a:lnTo>
                <a:lnTo>
                  <a:pt x="134" y="13"/>
                </a:lnTo>
                <a:lnTo>
                  <a:pt x="181" y="6"/>
                </a:lnTo>
                <a:lnTo>
                  <a:pt x="225" y="2"/>
                </a:lnTo>
                <a:lnTo>
                  <a:pt x="277" y="0"/>
                </a:lnTo>
                <a:lnTo>
                  <a:pt x="340" y="0"/>
                </a:lnTo>
                <a:lnTo>
                  <a:pt x="407" y="4"/>
                </a:lnTo>
                <a:lnTo>
                  <a:pt x="453" y="10"/>
                </a:lnTo>
                <a:lnTo>
                  <a:pt x="502" y="19"/>
                </a:lnTo>
                <a:lnTo>
                  <a:pt x="549" y="33"/>
                </a:lnTo>
                <a:lnTo>
                  <a:pt x="573" y="47"/>
                </a:lnTo>
                <a:lnTo>
                  <a:pt x="588" y="58"/>
                </a:lnTo>
                <a:lnTo>
                  <a:pt x="603" y="77"/>
                </a:lnTo>
                <a:lnTo>
                  <a:pt x="578" y="87"/>
                </a:lnTo>
                <a:lnTo>
                  <a:pt x="536" y="95"/>
                </a:lnTo>
                <a:lnTo>
                  <a:pt x="485" y="101"/>
                </a:lnTo>
                <a:lnTo>
                  <a:pt x="436" y="106"/>
                </a:lnTo>
                <a:lnTo>
                  <a:pt x="377" y="108"/>
                </a:lnTo>
                <a:lnTo>
                  <a:pt x="313" y="109"/>
                </a:lnTo>
                <a:lnTo>
                  <a:pt x="252" y="109"/>
                </a:lnTo>
                <a:lnTo>
                  <a:pt x="188" y="108"/>
                </a:lnTo>
                <a:lnTo>
                  <a:pt x="117" y="102"/>
                </a:lnTo>
                <a:lnTo>
                  <a:pt x="61" y="96"/>
                </a:lnTo>
                <a:lnTo>
                  <a:pt x="14" y="86"/>
                </a:lnTo>
                <a:lnTo>
                  <a:pt x="0" y="78"/>
                </a:lnTo>
                <a:lnTo>
                  <a:pt x="2" y="70"/>
                </a:lnTo>
              </a:path>
            </a:pathLst>
          </a:cu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372" name="Oval 348"/>
          <p:cNvSpPr>
            <a:spLocks noChangeArrowheads="1"/>
          </p:cNvSpPr>
          <p:nvPr userDrawn="1"/>
        </p:nvSpPr>
        <p:spPr bwMode="grayWhite">
          <a:xfrm>
            <a:off x="7219950" y="4640263"/>
            <a:ext cx="1704975" cy="1703387"/>
          </a:xfrm>
          <a:prstGeom prst="ellipse">
            <a:avLst/>
          </a:prstGeom>
          <a:gradFill rotWithShape="0">
            <a:gsLst>
              <a:gs pos="0">
                <a:srgbClr val="333399"/>
              </a:gs>
              <a:gs pos="100000">
                <a:srgbClr val="000038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grpSp>
        <p:nvGrpSpPr>
          <p:cNvPr id="3083" name="Group 349"/>
          <p:cNvGrpSpPr>
            <a:grpSpLocks/>
          </p:cNvGrpSpPr>
          <p:nvPr userDrawn="1"/>
        </p:nvGrpSpPr>
        <p:grpSpPr bwMode="auto">
          <a:xfrm>
            <a:off x="7219950" y="4818063"/>
            <a:ext cx="1585913" cy="1265237"/>
            <a:chOff x="4458" y="2991"/>
            <a:chExt cx="999" cy="797"/>
          </a:xfrm>
        </p:grpSpPr>
        <p:sp>
          <p:nvSpPr>
            <p:cNvPr id="1374" name="Freeform 350"/>
            <p:cNvSpPr>
              <a:spLocks/>
            </p:cNvSpPr>
            <p:nvPr/>
          </p:nvSpPr>
          <p:spPr bwMode="grayWhite">
            <a:xfrm>
              <a:off x="4599" y="3283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75" name="Freeform 351"/>
            <p:cNvSpPr>
              <a:spLocks/>
            </p:cNvSpPr>
            <p:nvPr/>
          </p:nvSpPr>
          <p:spPr bwMode="grayWhite">
            <a:xfrm>
              <a:off x="4616" y="3305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76" name="Freeform 352"/>
            <p:cNvSpPr>
              <a:spLocks/>
            </p:cNvSpPr>
            <p:nvPr/>
          </p:nvSpPr>
          <p:spPr bwMode="grayWhite">
            <a:xfrm>
              <a:off x="4674" y="3275"/>
              <a:ext cx="37" cy="3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2" y="0"/>
                </a:cxn>
                <a:cxn ang="0">
                  <a:pos x="14" y="9"/>
                </a:cxn>
                <a:cxn ang="0">
                  <a:pos x="9" y="9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8" y="34"/>
                </a:cxn>
                <a:cxn ang="0">
                  <a:pos x="29" y="34"/>
                </a:cxn>
                <a:cxn ang="0">
                  <a:pos x="36" y="25"/>
                </a:cxn>
                <a:cxn ang="0">
                  <a:pos x="36" y="0"/>
                </a:cxn>
              </a:cxnLst>
              <a:rect l="0" t="0" r="r" b="b"/>
              <a:pathLst>
                <a:path w="37" h="35">
                  <a:moveTo>
                    <a:pt x="36" y="0"/>
                  </a:moveTo>
                  <a:lnTo>
                    <a:pt x="22" y="0"/>
                  </a:lnTo>
                  <a:lnTo>
                    <a:pt x="14" y="9"/>
                  </a:lnTo>
                  <a:lnTo>
                    <a:pt x="9" y="9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8" y="34"/>
                  </a:lnTo>
                  <a:lnTo>
                    <a:pt x="29" y="34"/>
                  </a:lnTo>
                  <a:lnTo>
                    <a:pt x="36" y="25"/>
                  </a:lnTo>
                  <a:lnTo>
                    <a:pt x="36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77" name="Freeform 353"/>
            <p:cNvSpPr>
              <a:spLocks/>
            </p:cNvSpPr>
            <p:nvPr/>
          </p:nvSpPr>
          <p:spPr bwMode="grayWhite">
            <a:xfrm>
              <a:off x="4458" y="3303"/>
              <a:ext cx="324" cy="42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1" y="11"/>
                </a:cxn>
                <a:cxn ang="0">
                  <a:pos x="45" y="33"/>
                </a:cxn>
                <a:cxn ang="0">
                  <a:pos x="40" y="53"/>
                </a:cxn>
                <a:cxn ang="0">
                  <a:pos x="21" y="68"/>
                </a:cxn>
                <a:cxn ang="0">
                  <a:pos x="8" y="96"/>
                </a:cxn>
                <a:cxn ang="0">
                  <a:pos x="8" y="114"/>
                </a:cxn>
                <a:cxn ang="0">
                  <a:pos x="0" y="144"/>
                </a:cxn>
                <a:cxn ang="0">
                  <a:pos x="11" y="157"/>
                </a:cxn>
                <a:cxn ang="0">
                  <a:pos x="40" y="195"/>
                </a:cxn>
                <a:cxn ang="0">
                  <a:pos x="48" y="190"/>
                </a:cxn>
                <a:cxn ang="0">
                  <a:pos x="99" y="190"/>
                </a:cxn>
                <a:cxn ang="0">
                  <a:pos x="123" y="199"/>
                </a:cxn>
                <a:cxn ang="0">
                  <a:pos x="121" y="229"/>
                </a:cxn>
                <a:cxn ang="0">
                  <a:pos x="138" y="268"/>
                </a:cxn>
                <a:cxn ang="0">
                  <a:pos x="137" y="279"/>
                </a:cxn>
                <a:cxn ang="0">
                  <a:pos x="144" y="291"/>
                </a:cxn>
                <a:cxn ang="0">
                  <a:pos x="133" y="319"/>
                </a:cxn>
                <a:cxn ang="0">
                  <a:pos x="146" y="354"/>
                </a:cxn>
                <a:cxn ang="0">
                  <a:pos x="153" y="382"/>
                </a:cxn>
                <a:cxn ang="0">
                  <a:pos x="162" y="399"/>
                </a:cxn>
                <a:cxn ang="0">
                  <a:pos x="171" y="421"/>
                </a:cxn>
                <a:cxn ang="0">
                  <a:pos x="188" y="418"/>
                </a:cxn>
                <a:cxn ang="0">
                  <a:pos x="216" y="402"/>
                </a:cxn>
                <a:cxn ang="0">
                  <a:pos x="229" y="382"/>
                </a:cxn>
                <a:cxn ang="0">
                  <a:pos x="228" y="369"/>
                </a:cxn>
                <a:cxn ang="0">
                  <a:pos x="245" y="359"/>
                </a:cxn>
                <a:cxn ang="0">
                  <a:pos x="242" y="340"/>
                </a:cxn>
                <a:cxn ang="0">
                  <a:pos x="267" y="310"/>
                </a:cxn>
                <a:cxn ang="0">
                  <a:pos x="271" y="285"/>
                </a:cxn>
                <a:cxn ang="0">
                  <a:pos x="264" y="277"/>
                </a:cxn>
                <a:cxn ang="0">
                  <a:pos x="267" y="267"/>
                </a:cxn>
                <a:cxn ang="0">
                  <a:pos x="261" y="258"/>
                </a:cxn>
                <a:cxn ang="0">
                  <a:pos x="280" y="234"/>
                </a:cxn>
                <a:cxn ang="0">
                  <a:pos x="280" y="222"/>
                </a:cxn>
                <a:cxn ang="0">
                  <a:pos x="306" y="202"/>
                </a:cxn>
                <a:cxn ang="0">
                  <a:pos x="323" y="148"/>
                </a:cxn>
                <a:cxn ang="0">
                  <a:pos x="299" y="162"/>
                </a:cxn>
                <a:cxn ang="0">
                  <a:pos x="278" y="156"/>
                </a:cxn>
                <a:cxn ang="0">
                  <a:pos x="281" y="143"/>
                </a:cxn>
                <a:cxn ang="0">
                  <a:pos x="260" y="129"/>
                </a:cxn>
                <a:cxn ang="0">
                  <a:pos x="250" y="94"/>
                </a:cxn>
                <a:cxn ang="0">
                  <a:pos x="230" y="66"/>
                </a:cxn>
                <a:cxn ang="0">
                  <a:pos x="230" y="47"/>
                </a:cxn>
                <a:cxn ang="0">
                  <a:pos x="219" y="46"/>
                </a:cxn>
                <a:cxn ang="0">
                  <a:pos x="212" y="49"/>
                </a:cxn>
                <a:cxn ang="0">
                  <a:pos x="182" y="38"/>
                </a:cxn>
                <a:cxn ang="0">
                  <a:pos x="174" y="46"/>
                </a:cxn>
                <a:cxn ang="0">
                  <a:pos x="167" y="56"/>
                </a:cxn>
                <a:cxn ang="0">
                  <a:pos x="151" y="38"/>
                </a:cxn>
                <a:cxn ang="0">
                  <a:pos x="135" y="33"/>
                </a:cxn>
                <a:cxn ang="0">
                  <a:pos x="134" y="10"/>
                </a:cxn>
                <a:cxn ang="0">
                  <a:pos x="111" y="14"/>
                </a:cxn>
                <a:cxn ang="0">
                  <a:pos x="96" y="9"/>
                </a:cxn>
                <a:cxn ang="0">
                  <a:pos x="76" y="0"/>
                </a:cxn>
              </a:cxnLst>
              <a:rect l="0" t="0" r="r" b="b"/>
              <a:pathLst>
                <a:path w="324" h="422">
                  <a:moveTo>
                    <a:pt x="76" y="0"/>
                  </a:moveTo>
                  <a:lnTo>
                    <a:pt x="71" y="11"/>
                  </a:lnTo>
                  <a:lnTo>
                    <a:pt x="45" y="33"/>
                  </a:lnTo>
                  <a:lnTo>
                    <a:pt x="40" y="53"/>
                  </a:lnTo>
                  <a:lnTo>
                    <a:pt x="21" y="68"/>
                  </a:lnTo>
                  <a:lnTo>
                    <a:pt x="8" y="96"/>
                  </a:lnTo>
                  <a:lnTo>
                    <a:pt x="8" y="114"/>
                  </a:lnTo>
                  <a:lnTo>
                    <a:pt x="0" y="144"/>
                  </a:lnTo>
                  <a:lnTo>
                    <a:pt x="11" y="157"/>
                  </a:lnTo>
                  <a:lnTo>
                    <a:pt x="40" y="195"/>
                  </a:lnTo>
                  <a:lnTo>
                    <a:pt x="48" y="190"/>
                  </a:lnTo>
                  <a:lnTo>
                    <a:pt x="99" y="190"/>
                  </a:lnTo>
                  <a:lnTo>
                    <a:pt x="123" y="199"/>
                  </a:lnTo>
                  <a:lnTo>
                    <a:pt x="121" y="229"/>
                  </a:lnTo>
                  <a:lnTo>
                    <a:pt x="138" y="268"/>
                  </a:lnTo>
                  <a:lnTo>
                    <a:pt x="137" y="279"/>
                  </a:lnTo>
                  <a:lnTo>
                    <a:pt x="144" y="291"/>
                  </a:lnTo>
                  <a:lnTo>
                    <a:pt x="133" y="319"/>
                  </a:lnTo>
                  <a:lnTo>
                    <a:pt x="146" y="354"/>
                  </a:lnTo>
                  <a:lnTo>
                    <a:pt x="153" y="382"/>
                  </a:lnTo>
                  <a:lnTo>
                    <a:pt x="162" y="399"/>
                  </a:lnTo>
                  <a:lnTo>
                    <a:pt x="171" y="421"/>
                  </a:lnTo>
                  <a:lnTo>
                    <a:pt x="188" y="418"/>
                  </a:lnTo>
                  <a:lnTo>
                    <a:pt x="216" y="402"/>
                  </a:lnTo>
                  <a:lnTo>
                    <a:pt x="229" y="382"/>
                  </a:lnTo>
                  <a:lnTo>
                    <a:pt x="228" y="369"/>
                  </a:lnTo>
                  <a:lnTo>
                    <a:pt x="245" y="359"/>
                  </a:lnTo>
                  <a:lnTo>
                    <a:pt x="242" y="340"/>
                  </a:lnTo>
                  <a:lnTo>
                    <a:pt x="267" y="310"/>
                  </a:lnTo>
                  <a:lnTo>
                    <a:pt x="271" y="285"/>
                  </a:lnTo>
                  <a:lnTo>
                    <a:pt x="264" y="277"/>
                  </a:lnTo>
                  <a:lnTo>
                    <a:pt x="267" y="267"/>
                  </a:lnTo>
                  <a:lnTo>
                    <a:pt x="261" y="258"/>
                  </a:lnTo>
                  <a:lnTo>
                    <a:pt x="280" y="234"/>
                  </a:lnTo>
                  <a:lnTo>
                    <a:pt x="280" y="222"/>
                  </a:lnTo>
                  <a:lnTo>
                    <a:pt x="306" y="202"/>
                  </a:lnTo>
                  <a:lnTo>
                    <a:pt x="323" y="148"/>
                  </a:lnTo>
                  <a:lnTo>
                    <a:pt x="299" y="162"/>
                  </a:lnTo>
                  <a:lnTo>
                    <a:pt x="278" y="156"/>
                  </a:lnTo>
                  <a:lnTo>
                    <a:pt x="281" y="143"/>
                  </a:lnTo>
                  <a:lnTo>
                    <a:pt x="260" y="129"/>
                  </a:lnTo>
                  <a:lnTo>
                    <a:pt x="250" y="94"/>
                  </a:lnTo>
                  <a:lnTo>
                    <a:pt x="230" y="66"/>
                  </a:lnTo>
                  <a:lnTo>
                    <a:pt x="230" y="47"/>
                  </a:lnTo>
                  <a:lnTo>
                    <a:pt x="219" y="46"/>
                  </a:lnTo>
                  <a:lnTo>
                    <a:pt x="212" y="49"/>
                  </a:lnTo>
                  <a:lnTo>
                    <a:pt x="182" y="38"/>
                  </a:lnTo>
                  <a:lnTo>
                    <a:pt x="174" y="46"/>
                  </a:lnTo>
                  <a:lnTo>
                    <a:pt x="167" y="56"/>
                  </a:lnTo>
                  <a:lnTo>
                    <a:pt x="151" y="38"/>
                  </a:lnTo>
                  <a:lnTo>
                    <a:pt x="135" y="33"/>
                  </a:lnTo>
                  <a:lnTo>
                    <a:pt x="134" y="10"/>
                  </a:lnTo>
                  <a:lnTo>
                    <a:pt x="111" y="14"/>
                  </a:lnTo>
                  <a:lnTo>
                    <a:pt x="96" y="9"/>
                  </a:lnTo>
                  <a:lnTo>
                    <a:pt x="76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78" name="Freeform 354"/>
            <p:cNvSpPr>
              <a:spLocks/>
            </p:cNvSpPr>
            <p:nvPr/>
          </p:nvSpPr>
          <p:spPr bwMode="grayWhite">
            <a:xfrm>
              <a:off x="5205" y="3408"/>
              <a:ext cx="17" cy="2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5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6" y="17"/>
                </a:cxn>
                <a:cxn ang="0">
                  <a:pos x="16" y="20"/>
                </a:cxn>
                <a:cxn ang="0">
                  <a:pos x="9" y="17"/>
                </a:cxn>
                <a:cxn ang="0">
                  <a:pos x="3" y="20"/>
                </a:cxn>
                <a:cxn ang="0">
                  <a:pos x="0" y="17"/>
                </a:cxn>
                <a:cxn ang="0">
                  <a:pos x="3" y="14"/>
                </a:cxn>
                <a:cxn ang="0">
                  <a:pos x="0" y="10"/>
                </a:cxn>
                <a:cxn ang="0">
                  <a:pos x="3" y="2"/>
                </a:cxn>
                <a:cxn ang="0">
                  <a:pos x="7" y="0"/>
                </a:cxn>
              </a:cxnLst>
              <a:rect l="0" t="0" r="r" b="b"/>
              <a:pathLst>
                <a:path w="17" h="21">
                  <a:moveTo>
                    <a:pt x="7" y="0"/>
                  </a:moveTo>
                  <a:lnTo>
                    <a:pt x="9" y="5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6" y="17"/>
                  </a:lnTo>
                  <a:lnTo>
                    <a:pt x="16" y="20"/>
                  </a:lnTo>
                  <a:lnTo>
                    <a:pt x="9" y="17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3" y="2"/>
                  </a:lnTo>
                  <a:lnTo>
                    <a:pt x="7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79" name="Freeform 355"/>
            <p:cNvSpPr>
              <a:spLocks/>
            </p:cNvSpPr>
            <p:nvPr/>
          </p:nvSpPr>
          <p:spPr bwMode="grayWhite">
            <a:xfrm>
              <a:off x="5144" y="3496"/>
              <a:ext cx="49" cy="7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7" y="34"/>
                </a:cxn>
                <a:cxn ang="0">
                  <a:pos x="37" y="0"/>
                </a:cxn>
                <a:cxn ang="0">
                  <a:pos x="48" y="20"/>
                </a:cxn>
                <a:cxn ang="0">
                  <a:pos x="39" y="69"/>
                </a:cxn>
                <a:cxn ang="0">
                  <a:pos x="3" y="57"/>
                </a:cxn>
                <a:cxn ang="0">
                  <a:pos x="0" y="34"/>
                </a:cxn>
              </a:cxnLst>
              <a:rect l="0" t="0" r="r" b="b"/>
              <a:pathLst>
                <a:path w="49" h="70">
                  <a:moveTo>
                    <a:pt x="0" y="34"/>
                  </a:moveTo>
                  <a:lnTo>
                    <a:pt x="17" y="34"/>
                  </a:lnTo>
                  <a:lnTo>
                    <a:pt x="37" y="0"/>
                  </a:lnTo>
                  <a:lnTo>
                    <a:pt x="48" y="20"/>
                  </a:lnTo>
                  <a:lnTo>
                    <a:pt x="39" y="69"/>
                  </a:lnTo>
                  <a:lnTo>
                    <a:pt x="3" y="57"/>
                  </a:lnTo>
                  <a:lnTo>
                    <a:pt x="0" y="34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0" name="Freeform 356"/>
            <p:cNvSpPr>
              <a:spLocks/>
            </p:cNvSpPr>
            <p:nvPr/>
          </p:nvSpPr>
          <p:spPr bwMode="grayWhite">
            <a:xfrm>
              <a:off x="5241" y="3523"/>
              <a:ext cx="84" cy="67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0" y="0"/>
                </a:cxn>
                <a:cxn ang="0">
                  <a:pos x="27" y="6"/>
                </a:cxn>
                <a:cxn ang="0">
                  <a:pos x="67" y="22"/>
                </a:cxn>
                <a:cxn ang="0">
                  <a:pos x="67" y="34"/>
                </a:cxn>
                <a:cxn ang="0">
                  <a:pos x="83" y="66"/>
                </a:cxn>
                <a:cxn ang="0">
                  <a:pos x="52" y="36"/>
                </a:cxn>
                <a:cxn ang="0">
                  <a:pos x="31" y="38"/>
                </a:cxn>
                <a:cxn ang="0">
                  <a:pos x="5" y="15"/>
                </a:cxn>
              </a:cxnLst>
              <a:rect l="0" t="0" r="r" b="b"/>
              <a:pathLst>
                <a:path w="84" h="67">
                  <a:moveTo>
                    <a:pt x="5" y="15"/>
                  </a:moveTo>
                  <a:lnTo>
                    <a:pt x="0" y="0"/>
                  </a:lnTo>
                  <a:lnTo>
                    <a:pt x="27" y="6"/>
                  </a:lnTo>
                  <a:lnTo>
                    <a:pt x="67" y="22"/>
                  </a:lnTo>
                  <a:lnTo>
                    <a:pt x="67" y="34"/>
                  </a:lnTo>
                  <a:lnTo>
                    <a:pt x="83" y="66"/>
                  </a:lnTo>
                  <a:lnTo>
                    <a:pt x="52" y="36"/>
                  </a:lnTo>
                  <a:lnTo>
                    <a:pt x="31" y="38"/>
                  </a:lnTo>
                  <a:lnTo>
                    <a:pt x="5" y="15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1" name="Freeform 357"/>
            <p:cNvSpPr>
              <a:spLocks/>
            </p:cNvSpPr>
            <p:nvPr/>
          </p:nvSpPr>
          <p:spPr bwMode="grayWhite">
            <a:xfrm>
              <a:off x="5400" y="3660"/>
              <a:ext cx="57" cy="73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6" y="21"/>
                </a:cxn>
                <a:cxn ang="0">
                  <a:pos x="11" y="72"/>
                </a:cxn>
                <a:cxn ang="0">
                  <a:pos x="0" y="60"/>
                </a:cxn>
                <a:cxn ang="0">
                  <a:pos x="32" y="28"/>
                </a:cxn>
                <a:cxn ang="0">
                  <a:pos x="34" y="0"/>
                </a:cxn>
              </a:cxnLst>
              <a:rect l="0" t="0" r="r" b="b"/>
              <a:pathLst>
                <a:path w="57" h="73">
                  <a:moveTo>
                    <a:pt x="34" y="0"/>
                  </a:moveTo>
                  <a:lnTo>
                    <a:pt x="56" y="21"/>
                  </a:lnTo>
                  <a:lnTo>
                    <a:pt x="11" y="72"/>
                  </a:lnTo>
                  <a:lnTo>
                    <a:pt x="0" y="60"/>
                  </a:lnTo>
                  <a:lnTo>
                    <a:pt x="32" y="28"/>
                  </a:lnTo>
                  <a:lnTo>
                    <a:pt x="34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2" name="Freeform 358"/>
            <p:cNvSpPr>
              <a:spLocks/>
            </p:cNvSpPr>
            <p:nvPr/>
          </p:nvSpPr>
          <p:spPr bwMode="grayWhite">
            <a:xfrm>
              <a:off x="4558" y="3167"/>
              <a:ext cx="29" cy="48"/>
            </a:xfrm>
            <a:custGeom>
              <a:avLst/>
              <a:gdLst/>
              <a:ahLst/>
              <a:cxnLst>
                <a:cxn ang="0">
                  <a:pos x="28" y="36"/>
                </a:cxn>
                <a:cxn ang="0">
                  <a:pos x="20" y="31"/>
                </a:cxn>
                <a:cxn ang="0">
                  <a:pos x="20" y="10"/>
                </a:cxn>
                <a:cxn ang="0">
                  <a:pos x="24" y="5"/>
                </a:cxn>
                <a:cxn ang="0">
                  <a:pos x="17" y="5"/>
                </a:cxn>
                <a:cxn ang="0">
                  <a:pos x="21" y="0"/>
                </a:cxn>
                <a:cxn ang="0">
                  <a:pos x="16" y="0"/>
                </a:cxn>
                <a:cxn ang="0">
                  <a:pos x="10" y="6"/>
                </a:cxn>
                <a:cxn ang="0">
                  <a:pos x="10" y="19"/>
                </a:cxn>
                <a:cxn ang="0">
                  <a:pos x="13" y="22"/>
                </a:cxn>
                <a:cxn ang="0">
                  <a:pos x="13" y="28"/>
                </a:cxn>
                <a:cxn ang="0">
                  <a:pos x="11" y="28"/>
                </a:cxn>
                <a:cxn ang="0">
                  <a:pos x="6" y="33"/>
                </a:cxn>
                <a:cxn ang="0">
                  <a:pos x="6" y="38"/>
                </a:cxn>
                <a:cxn ang="0">
                  <a:pos x="0" y="47"/>
                </a:cxn>
                <a:cxn ang="0">
                  <a:pos x="21" y="47"/>
                </a:cxn>
                <a:cxn ang="0">
                  <a:pos x="28" y="36"/>
                </a:cxn>
              </a:cxnLst>
              <a:rect l="0" t="0" r="r" b="b"/>
              <a:pathLst>
                <a:path w="29" h="48">
                  <a:moveTo>
                    <a:pt x="28" y="36"/>
                  </a:moveTo>
                  <a:lnTo>
                    <a:pt x="20" y="31"/>
                  </a:lnTo>
                  <a:lnTo>
                    <a:pt x="20" y="10"/>
                  </a:lnTo>
                  <a:lnTo>
                    <a:pt x="24" y="5"/>
                  </a:lnTo>
                  <a:lnTo>
                    <a:pt x="17" y="5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6"/>
                  </a:lnTo>
                  <a:lnTo>
                    <a:pt x="10" y="19"/>
                  </a:lnTo>
                  <a:lnTo>
                    <a:pt x="13" y="22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6" y="33"/>
                  </a:lnTo>
                  <a:lnTo>
                    <a:pt x="6" y="38"/>
                  </a:lnTo>
                  <a:lnTo>
                    <a:pt x="0" y="47"/>
                  </a:lnTo>
                  <a:lnTo>
                    <a:pt x="21" y="47"/>
                  </a:lnTo>
                  <a:lnTo>
                    <a:pt x="28" y="36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3" name="Freeform 359"/>
            <p:cNvSpPr>
              <a:spLocks/>
            </p:cNvSpPr>
            <p:nvPr/>
          </p:nvSpPr>
          <p:spPr bwMode="grayWhite">
            <a:xfrm>
              <a:off x="4549" y="3183"/>
              <a:ext cx="17" cy="17"/>
            </a:xfrm>
            <a:custGeom>
              <a:avLst/>
              <a:gdLst/>
              <a:ahLst/>
              <a:cxnLst>
                <a:cxn ang="0">
                  <a:pos x="13" y="5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9" y="16"/>
                </a:cxn>
                <a:cxn ang="0">
                  <a:pos x="13" y="11"/>
                </a:cxn>
                <a:cxn ang="0">
                  <a:pos x="13" y="5"/>
                </a:cxn>
              </a:cxnLst>
              <a:rect l="0" t="0" r="r" b="b"/>
              <a:pathLst>
                <a:path w="17" h="17">
                  <a:moveTo>
                    <a:pt x="13" y="5"/>
                  </a:moveTo>
                  <a:lnTo>
                    <a:pt x="16" y="5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3" y="5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4" name="Freeform 360"/>
            <p:cNvSpPr>
              <a:spLocks/>
            </p:cNvSpPr>
            <p:nvPr/>
          </p:nvSpPr>
          <p:spPr bwMode="grayWhite">
            <a:xfrm>
              <a:off x="4527" y="3155"/>
              <a:ext cx="184" cy="155"/>
            </a:xfrm>
            <a:custGeom>
              <a:avLst/>
              <a:gdLst/>
              <a:ahLst/>
              <a:cxnLst>
                <a:cxn ang="0">
                  <a:pos x="120" y="10"/>
                </a:cxn>
                <a:cxn ang="0">
                  <a:pos x="144" y="14"/>
                </a:cxn>
                <a:cxn ang="0">
                  <a:pos x="129" y="20"/>
                </a:cxn>
                <a:cxn ang="0">
                  <a:pos x="123" y="29"/>
                </a:cxn>
                <a:cxn ang="0">
                  <a:pos x="114" y="50"/>
                </a:cxn>
                <a:cxn ang="0">
                  <a:pos x="100" y="51"/>
                </a:cxn>
                <a:cxn ang="0">
                  <a:pos x="88" y="49"/>
                </a:cxn>
                <a:cxn ang="0">
                  <a:pos x="94" y="39"/>
                </a:cxn>
                <a:cxn ang="0">
                  <a:pos x="88" y="26"/>
                </a:cxn>
                <a:cxn ang="0">
                  <a:pos x="81" y="49"/>
                </a:cxn>
                <a:cxn ang="0">
                  <a:pos x="62" y="60"/>
                </a:cxn>
                <a:cxn ang="0">
                  <a:pos x="52" y="67"/>
                </a:cxn>
                <a:cxn ang="0">
                  <a:pos x="38" y="77"/>
                </a:cxn>
                <a:cxn ang="0">
                  <a:pos x="30" y="102"/>
                </a:cxn>
                <a:cxn ang="0">
                  <a:pos x="5" y="93"/>
                </a:cxn>
                <a:cxn ang="0">
                  <a:pos x="0" y="111"/>
                </a:cxn>
                <a:cxn ang="0">
                  <a:pos x="10" y="138"/>
                </a:cxn>
                <a:cxn ang="0">
                  <a:pos x="50" y="109"/>
                </a:cxn>
                <a:cxn ang="0">
                  <a:pos x="75" y="103"/>
                </a:cxn>
                <a:cxn ang="0">
                  <a:pos x="79" y="115"/>
                </a:cxn>
                <a:cxn ang="0">
                  <a:pos x="99" y="143"/>
                </a:cxn>
                <a:cxn ang="0">
                  <a:pos x="101" y="135"/>
                </a:cxn>
                <a:cxn ang="0">
                  <a:pos x="107" y="135"/>
                </a:cxn>
                <a:cxn ang="0">
                  <a:pos x="88" y="108"/>
                </a:cxn>
                <a:cxn ang="0">
                  <a:pos x="94" y="99"/>
                </a:cxn>
                <a:cxn ang="0">
                  <a:pos x="114" y="127"/>
                </a:cxn>
                <a:cxn ang="0">
                  <a:pos x="123" y="144"/>
                </a:cxn>
                <a:cxn ang="0">
                  <a:pos x="127" y="154"/>
                </a:cxn>
                <a:cxn ang="0">
                  <a:pos x="131" y="136"/>
                </a:cxn>
                <a:cxn ang="0">
                  <a:pos x="144" y="130"/>
                </a:cxn>
                <a:cxn ang="0">
                  <a:pos x="153" y="126"/>
                </a:cxn>
                <a:cxn ang="0">
                  <a:pos x="150" y="113"/>
                </a:cxn>
                <a:cxn ang="0">
                  <a:pos x="157" y="90"/>
                </a:cxn>
                <a:cxn ang="0">
                  <a:pos x="166" y="93"/>
                </a:cxn>
                <a:cxn ang="0">
                  <a:pos x="169" y="103"/>
                </a:cxn>
                <a:cxn ang="0">
                  <a:pos x="177" y="98"/>
                </a:cxn>
                <a:cxn ang="0">
                  <a:pos x="175" y="95"/>
                </a:cxn>
                <a:cxn ang="0">
                  <a:pos x="180" y="81"/>
                </a:cxn>
                <a:cxn ang="0">
                  <a:pos x="183" y="98"/>
                </a:cxn>
                <a:cxn ang="0">
                  <a:pos x="120" y="0"/>
                </a:cxn>
              </a:cxnLst>
              <a:rect l="0" t="0" r="r" b="b"/>
              <a:pathLst>
                <a:path w="184" h="155">
                  <a:moveTo>
                    <a:pt x="120" y="0"/>
                  </a:moveTo>
                  <a:lnTo>
                    <a:pt x="120" y="10"/>
                  </a:lnTo>
                  <a:lnTo>
                    <a:pt x="124" y="14"/>
                  </a:lnTo>
                  <a:lnTo>
                    <a:pt x="144" y="14"/>
                  </a:lnTo>
                  <a:lnTo>
                    <a:pt x="144" y="20"/>
                  </a:lnTo>
                  <a:lnTo>
                    <a:pt x="129" y="20"/>
                  </a:lnTo>
                  <a:lnTo>
                    <a:pt x="129" y="37"/>
                  </a:lnTo>
                  <a:lnTo>
                    <a:pt x="123" y="29"/>
                  </a:lnTo>
                  <a:lnTo>
                    <a:pt x="123" y="40"/>
                  </a:lnTo>
                  <a:lnTo>
                    <a:pt x="114" y="50"/>
                  </a:lnTo>
                  <a:lnTo>
                    <a:pt x="109" y="44"/>
                  </a:lnTo>
                  <a:lnTo>
                    <a:pt x="100" y="51"/>
                  </a:lnTo>
                  <a:lnTo>
                    <a:pt x="99" y="49"/>
                  </a:lnTo>
                  <a:lnTo>
                    <a:pt x="88" y="49"/>
                  </a:lnTo>
                  <a:lnTo>
                    <a:pt x="94" y="42"/>
                  </a:lnTo>
                  <a:lnTo>
                    <a:pt x="94" y="39"/>
                  </a:lnTo>
                  <a:lnTo>
                    <a:pt x="88" y="34"/>
                  </a:lnTo>
                  <a:lnTo>
                    <a:pt x="88" y="26"/>
                  </a:lnTo>
                  <a:lnTo>
                    <a:pt x="81" y="34"/>
                  </a:lnTo>
                  <a:lnTo>
                    <a:pt x="81" y="49"/>
                  </a:lnTo>
                  <a:lnTo>
                    <a:pt x="73" y="49"/>
                  </a:lnTo>
                  <a:lnTo>
                    <a:pt x="62" y="60"/>
                  </a:lnTo>
                  <a:lnTo>
                    <a:pt x="58" y="60"/>
                  </a:lnTo>
                  <a:lnTo>
                    <a:pt x="52" y="67"/>
                  </a:lnTo>
                  <a:lnTo>
                    <a:pt x="30" y="67"/>
                  </a:lnTo>
                  <a:lnTo>
                    <a:pt x="38" y="77"/>
                  </a:lnTo>
                  <a:lnTo>
                    <a:pt x="38" y="93"/>
                  </a:lnTo>
                  <a:lnTo>
                    <a:pt x="30" y="102"/>
                  </a:lnTo>
                  <a:lnTo>
                    <a:pt x="22" y="93"/>
                  </a:lnTo>
                  <a:lnTo>
                    <a:pt x="5" y="93"/>
                  </a:lnTo>
                  <a:lnTo>
                    <a:pt x="5" y="104"/>
                  </a:lnTo>
                  <a:lnTo>
                    <a:pt x="0" y="111"/>
                  </a:lnTo>
                  <a:lnTo>
                    <a:pt x="0" y="126"/>
                  </a:lnTo>
                  <a:lnTo>
                    <a:pt x="10" y="138"/>
                  </a:lnTo>
                  <a:lnTo>
                    <a:pt x="26" y="138"/>
                  </a:lnTo>
                  <a:lnTo>
                    <a:pt x="50" y="109"/>
                  </a:lnTo>
                  <a:lnTo>
                    <a:pt x="72" y="109"/>
                  </a:lnTo>
                  <a:lnTo>
                    <a:pt x="75" y="103"/>
                  </a:lnTo>
                  <a:lnTo>
                    <a:pt x="80" y="109"/>
                  </a:lnTo>
                  <a:lnTo>
                    <a:pt x="79" y="115"/>
                  </a:lnTo>
                  <a:lnTo>
                    <a:pt x="99" y="135"/>
                  </a:lnTo>
                  <a:lnTo>
                    <a:pt x="99" y="143"/>
                  </a:lnTo>
                  <a:lnTo>
                    <a:pt x="104" y="140"/>
                  </a:lnTo>
                  <a:lnTo>
                    <a:pt x="101" y="135"/>
                  </a:lnTo>
                  <a:lnTo>
                    <a:pt x="104" y="132"/>
                  </a:lnTo>
                  <a:lnTo>
                    <a:pt x="107" y="135"/>
                  </a:lnTo>
                  <a:lnTo>
                    <a:pt x="109" y="134"/>
                  </a:lnTo>
                  <a:lnTo>
                    <a:pt x="88" y="108"/>
                  </a:lnTo>
                  <a:lnTo>
                    <a:pt x="88" y="99"/>
                  </a:lnTo>
                  <a:lnTo>
                    <a:pt x="94" y="99"/>
                  </a:lnTo>
                  <a:lnTo>
                    <a:pt x="94" y="104"/>
                  </a:lnTo>
                  <a:lnTo>
                    <a:pt x="114" y="127"/>
                  </a:lnTo>
                  <a:lnTo>
                    <a:pt x="114" y="134"/>
                  </a:lnTo>
                  <a:lnTo>
                    <a:pt x="123" y="144"/>
                  </a:lnTo>
                  <a:lnTo>
                    <a:pt x="121" y="146"/>
                  </a:lnTo>
                  <a:lnTo>
                    <a:pt x="127" y="154"/>
                  </a:lnTo>
                  <a:lnTo>
                    <a:pt x="137" y="143"/>
                  </a:lnTo>
                  <a:lnTo>
                    <a:pt x="131" y="136"/>
                  </a:lnTo>
                  <a:lnTo>
                    <a:pt x="137" y="130"/>
                  </a:lnTo>
                  <a:lnTo>
                    <a:pt x="144" y="130"/>
                  </a:lnTo>
                  <a:lnTo>
                    <a:pt x="148" y="126"/>
                  </a:lnTo>
                  <a:lnTo>
                    <a:pt x="153" y="126"/>
                  </a:lnTo>
                  <a:lnTo>
                    <a:pt x="147" y="117"/>
                  </a:lnTo>
                  <a:lnTo>
                    <a:pt x="150" y="113"/>
                  </a:lnTo>
                  <a:lnTo>
                    <a:pt x="150" y="98"/>
                  </a:lnTo>
                  <a:lnTo>
                    <a:pt x="157" y="90"/>
                  </a:lnTo>
                  <a:lnTo>
                    <a:pt x="160" y="93"/>
                  </a:lnTo>
                  <a:lnTo>
                    <a:pt x="166" y="93"/>
                  </a:lnTo>
                  <a:lnTo>
                    <a:pt x="163" y="97"/>
                  </a:lnTo>
                  <a:lnTo>
                    <a:pt x="169" y="103"/>
                  </a:lnTo>
                  <a:lnTo>
                    <a:pt x="172" y="98"/>
                  </a:lnTo>
                  <a:lnTo>
                    <a:pt x="177" y="98"/>
                  </a:lnTo>
                  <a:lnTo>
                    <a:pt x="177" y="95"/>
                  </a:lnTo>
                  <a:lnTo>
                    <a:pt x="175" y="95"/>
                  </a:lnTo>
                  <a:lnTo>
                    <a:pt x="171" y="93"/>
                  </a:lnTo>
                  <a:lnTo>
                    <a:pt x="180" y="81"/>
                  </a:lnTo>
                  <a:lnTo>
                    <a:pt x="180" y="98"/>
                  </a:lnTo>
                  <a:lnTo>
                    <a:pt x="183" y="98"/>
                  </a:lnTo>
                  <a:lnTo>
                    <a:pt x="183" y="0"/>
                  </a:lnTo>
                  <a:lnTo>
                    <a:pt x="12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5" name="Freeform 361"/>
            <p:cNvSpPr>
              <a:spLocks/>
            </p:cNvSpPr>
            <p:nvPr/>
          </p:nvSpPr>
          <p:spPr bwMode="grayWhite">
            <a:xfrm>
              <a:off x="4605" y="2991"/>
              <a:ext cx="782" cy="553"/>
            </a:xfrm>
            <a:custGeom>
              <a:avLst/>
              <a:gdLst/>
              <a:ahLst/>
              <a:cxnLst>
                <a:cxn ang="0">
                  <a:pos x="22" y="145"/>
                </a:cxn>
                <a:cxn ang="0">
                  <a:pos x="71" y="96"/>
                </a:cxn>
                <a:cxn ang="0">
                  <a:pos x="101" y="130"/>
                </a:cxn>
                <a:cxn ang="0">
                  <a:pos x="84" y="128"/>
                </a:cxn>
                <a:cxn ang="0">
                  <a:pos x="155" y="123"/>
                </a:cxn>
                <a:cxn ang="0">
                  <a:pos x="172" y="79"/>
                </a:cxn>
                <a:cxn ang="0">
                  <a:pos x="172" y="89"/>
                </a:cxn>
                <a:cxn ang="0">
                  <a:pos x="160" y="123"/>
                </a:cxn>
                <a:cxn ang="0">
                  <a:pos x="216" y="95"/>
                </a:cxn>
                <a:cxn ang="0">
                  <a:pos x="330" y="16"/>
                </a:cxn>
                <a:cxn ang="0">
                  <a:pos x="412" y="20"/>
                </a:cxn>
                <a:cxn ang="0">
                  <a:pos x="503" y="10"/>
                </a:cxn>
                <a:cxn ang="0">
                  <a:pos x="602" y="51"/>
                </a:cxn>
                <a:cxn ang="0">
                  <a:pos x="718" y="65"/>
                </a:cxn>
                <a:cxn ang="0">
                  <a:pos x="775" y="112"/>
                </a:cxn>
                <a:cxn ang="0">
                  <a:pos x="731" y="148"/>
                </a:cxn>
                <a:cxn ang="0">
                  <a:pos x="707" y="194"/>
                </a:cxn>
                <a:cxn ang="0">
                  <a:pos x="678" y="196"/>
                </a:cxn>
                <a:cxn ang="0">
                  <a:pos x="687" y="132"/>
                </a:cxn>
                <a:cxn ang="0">
                  <a:pos x="650" y="166"/>
                </a:cxn>
                <a:cxn ang="0">
                  <a:pos x="623" y="196"/>
                </a:cxn>
                <a:cxn ang="0">
                  <a:pos x="632" y="228"/>
                </a:cxn>
                <a:cxn ang="0">
                  <a:pos x="600" y="276"/>
                </a:cxn>
                <a:cxn ang="0">
                  <a:pos x="605" y="315"/>
                </a:cxn>
                <a:cxn ang="0">
                  <a:pos x="602" y="296"/>
                </a:cxn>
                <a:cxn ang="0">
                  <a:pos x="572" y="299"/>
                </a:cxn>
                <a:cxn ang="0">
                  <a:pos x="594" y="356"/>
                </a:cxn>
                <a:cxn ang="0">
                  <a:pos x="539" y="423"/>
                </a:cxn>
                <a:cxn ang="0">
                  <a:pos x="524" y="442"/>
                </a:cxn>
                <a:cxn ang="0">
                  <a:pos x="504" y="507"/>
                </a:cxn>
                <a:cxn ang="0">
                  <a:pos x="477" y="508"/>
                </a:cxn>
                <a:cxn ang="0">
                  <a:pos x="510" y="552"/>
                </a:cxn>
                <a:cxn ang="0">
                  <a:pos x="455" y="449"/>
                </a:cxn>
                <a:cxn ang="0">
                  <a:pos x="391" y="428"/>
                </a:cxn>
                <a:cxn ang="0">
                  <a:pos x="361" y="495"/>
                </a:cxn>
                <a:cxn ang="0">
                  <a:pos x="338" y="530"/>
                </a:cxn>
                <a:cxn ang="0">
                  <a:pos x="298" y="425"/>
                </a:cxn>
                <a:cxn ang="0">
                  <a:pos x="267" y="436"/>
                </a:cxn>
                <a:cxn ang="0">
                  <a:pos x="241" y="391"/>
                </a:cxn>
                <a:cxn ang="0">
                  <a:pos x="160" y="366"/>
                </a:cxn>
                <a:cxn ang="0">
                  <a:pos x="188" y="414"/>
                </a:cxn>
                <a:cxn ang="0">
                  <a:pos x="167" y="445"/>
                </a:cxn>
                <a:cxn ang="0">
                  <a:pos x="136" y="434"/>
                </a:cxn>
                <a:cxn ang="0">
                  <a:pos x="85" y="355"/>
                </a:cxn>
                <a:cxn ang="0">
                  <a:pos x="106" y="310"/>
                </a:cxn>
                <a:cxn ang="0">
                  <a:pos x="119" y="276"/>
                </a:cxn>
                <a:cxn ang="0">
                  <a:pos x="106" y="162"/>
                </a:cxn>
                <a:cxn ang="0">
                  <a:pos x="61" y="138"/>
                </a:cxn>
                <a:cxn ang="0">
                  <a:pos x="39" y="150"/>
                </a:cxn>
                <a:cxn ang="0">
                  <a:pos x="0" y="162"/>
                </a:cxn>
              </a:cxnLst>
              <a:rect l="0" t="0" r="r" b="b"/>
              <a:pathLst>
                <a:path w="782" h="553">
                  <a:moveTo>
                    <a:pt x="0" y="162"/>
                  </a:moveTo>
                  <a:lnTo>
                    <a:pt x="22" y="145"/>
                  </a:lnTo>
                  <a:lnTo>
                    <a:pt x="44" y="112"/>
                  </a:lnTo>
                  <a:lnTo>
                    <a:pt x="71" y="96"/>
                  </a:lnTo>
                  <a:lnTo>
                    <a:pt x="98" y="115"/>
                  </a:lnTo>
                  <a:lnTo>
                    <a:pt x="101" y="130"/>
                  </a:lnTo>
                  <a:lnTo>
                    <a:pt x="95" y="130"/>
                  </a:lnTo>
                  <a:lnTo>
                    <a:pt x="84" y="128"/>
                  </a:lnTo>
                  <a:lnTo>
                    <a:pt x="98" y="145"/>
                  </a:lnTo>
                  <a:lnTo>
                    <a:pt x="155" y="123"/>
                  </a:lnTo>
                  <a:lnTo>
                    <a:pt x="147" y="107"/>
                  </a:lnTo>
                  <a:lnTo>
                    <a:pt x="172" y="79"/>
                  </a:lnTo>
                  <a:lnTo>
                    <a:pt x="188" y="79"/>
                  </a:lnTo>
                  <a:lnTo>
                    <a:pt x="172" y="89"/>
                  </a:lnTo>
                  <a:lnTo>
                    <a:pt x="160" y="109"/>
                  </a:lnTo>
                  <a:lnTo>
                    <a:pt x="160" y="123"/>
                  </a:lnTo>
                  <a:lnTo>
                    <a:pt x="183" y="138"/>
                  </a:lnTo>
                  <a:lnTo>
                    <a:pt x="216" y="95"/>
                  </a:lnTo>
                  <a:lnTo>
                    <a:pt x="330" y="45"/>
                  </a:lnTo>
                  <a:lnTo>
                    <a:pt x="330" y="16"/>
                  </a:lnTo>
                  <a:lnTo>
                    <a:pt x="382" y="5"/>
                  </a:lnTo>
                  <a:lnTo>
                    <a:pt x="412" y="20"/>
                  </a:lnTo>
                  <a:lnTo>
                    <a:pt x="481" y="0"/>
                  </a:lnTo>
                  <a:lnTo>
                    <a:pt x="503" y="10"/>
                  </a:lnTo>
                  <a:lnTo>
                    <a:pt x="549" y="61"/>
                  </a:lnTo>
                  <a:lnTo>
                    <a:pt x="602" y="51"/>
                  </a:lnTo>
                  <a:lnTo>
                    <a:pt x="635" y="69"/>
                  </a:lnTo>
                  <a:lnTo>
                    <a:pt x="718" y="65"/>
                  </a:lnTo>
                  <a:lnTo>
                    <a:pt x="781" y="84"/>
                  </a:lnTo>
                  <a:lnTo>
                    <a:pt x="775" y="112"/>
                  </a:lnTo>
                  <a:lnTo>
                    <a:pt x="722" y="130"/>
                  </a:lnTo>
                  <a:lnTo>
                    <a:pt x="731" y="148"/>
                  </a:lnTo>
                  <a:lnTo>
                    <a:pt x="708" y="158"/>
                  </a:lnTo>
                  <a:lnTo>
                    <a:pt x="707" y="194"/>
                  </a:lnTo>
                  <a:lnTo>
                    <a:pt x="686" y="218"/>
                  </a:lnTo>
                  <a:lnTo>
                    <a:pt x="678" y="196"/>
                  </a:lnTo>
                  <a:lnTo>
                    <a:pt x="689" y="175"/>
                  </a:lnTo>
                  <a:lnTo>
                    <a:pt x="687" y="132"/>
                  </a:lnTo>
                  <a:lnTo>
                    <a:pt x="666" y="154"/>
                  </a:lnTo>
                  <a:lnTo>
                    <a:pt x="650" y="166"/>
                  </a:lnTo>
                  <a:lnTo>
                    <a:pt x="634" y="147"/>
                  </a:lnTo>
                  <a:lnTo>
                    <a:pt x="623" y="196"/>
                  </a:lnTo>
                  <a:lnTo>
                    <a:pt x="635" y="196"/>
                  </a:lnTo>
                  <a:lnTo>
                    <a:pt x="632" y="228"/>
                  </a:lnTo>
                  <a:lnTo>
                    <a:pt x="618" y="263"/>
                  </a:lnTo>
                  <a:lnTo>
                    <a:pt x="600" y="276"/>
                  </a:lnTo>
                  <a:lnTo>
                    <a:pt x="615" y="299"/>
                  </a:lnTo>
                  <a:lnTo>
                    <a:pt x="605" y="315"/>
                  </a:lnTo>
                  <a:lnTo>
                    <a:pt x="602" y="301"/>
                  </a:lnTo>
                  <a:lnTo>
                    <a:pt x="602" y="296"/>
                  </a:lnTo>
                  <a:lnTo>
                    <a:pt x="590" y="288"/>
                  </a:lnTo>
                  <a:lnTo>
                    <a:pt x="572" y="299"/>
                  </a:lnTo>
                  <a:lnTo>
                    <a:pt x="588" y="337"/>
                  </a:lnTo>
                  <a:lnTo>
                    <a:pt x="594" y="356"/>
                  </a:lnTo>
                  <a:lnTo>
                    <a:pt x="574" y="408"/>
                  </a:lnTo>
                  <a:lnTo>
                    <a:pt x="539" y="423"/>
                  </a:lnTo>
                  <a:lnTo>
                    <a:pt x="509" y="420"/>
                  </a:lnTo>
                  <a:lnTo>
                    <a:pt x="524" y="442"/>
                  </a:lnTo>
                  <a:lnTo>
                    <a:pt x="525" y="472"/>
                  </a:lnTo>
                  <a:lnTo>
                    <a:pt x="504" y="507"/>
                  </a:lnTo>
                  <a:lnTo>
                    <a:pt x="480" y="488"/>
                  </a:lnTo>
                  <a:lnTo>
                    <a:pt x="477" y="508"/>
                  </a:lnTo>
                  <a:lnTo>
                    <a:pt x="495" y="526"/>
                  </a:lnTo>
                  <a:lnTo>
                    <a:pt x="510" y="552"/>
                  </a:lnTo>
                  <a:lnTo>
                    <a:pt x="485" y="536"/>
                  </a:lnTo>
                  <a:lnTo>
                    <a:pt x="455" y="449"/>
                  </a:lnTo>
                  <a:lnTo>
                    <a:pt x="418" y="426"/>
                  </a:lnTo>
                  <a:lnTo>
                    <a:pt x="391" y="428"/>
                  </a:lnTo>
                  <a:lnTo>
                    <a:pt x="356" y="477"/>
                  </a:lnTo>
                  <a:lnTo>
                    <a:pt x="361" y="495"/>
                  </a:lnTo>
                  <a:lnTo>
                    <a:pt x="349" y="530"/>
                  </a:lnTo>
                  <a:lnTo>
                    <a:pt x="338" y="530"/>
                  </a:lnTo>
                  <a:lnTo>
                    <a:pt x="298" y="457"/>
                  </a:lnTo>
                  <a:lnTo>
                    <a:pt x="298" y="425"/>
                  </a:lnTo>
                  <a:lnTo>
                    <a:pt x="290" y="437"/>
                  </a:lnTo>
                  <a:lnTo>
                    <a:pt x="267" y="436"/>
                  </a:lnTo>
                  <a:lnTo>
                    <a:pt x="276" y="416"/>
                  </a:lnTo>
                  <a:lnTo>
                    <a:pt x="241" y="391"/>
                  </a:lnTo>
                  <a:lnTo>
                    <a:pt x="197" y="391"/>
                  </a:lnTo>
                  <a:lnTo>
                    <a:pt x="160" y="366"/>
                  </a:lnTo>
                  <a:lnTo>
                    <a:pt x="157" y="391"/>
                  </a:lnTo>
                  <a:lnTo>
                    <a:pt x="188" y="414"/>
                  </a:lnTo>
                  <a:lnTo>
                    <a:pt x="199" y="414"/>
                  </a:lnTo>
                  <a:lnTo>
                    <a:pt x="167" y="445"/>
                  </a:lnTo>
                  <a:lnTo>
                    <a:pt x="136" y="452"/>
                  </a:lnTo>
                  <a:lnTo>
                    <a:pt x="136" y="434"/>
                  </a:lnTo>
                  <a:lnTo>
                    <a:pt x="91" y="372"/>
                  </a:lnTo>
                  <a:lnTo>
                    <a:pt x="85" y="355"/>
                  </a:lnTo>
                  <a:lnTo>
                    <a:pt x="109" y="335"/>
                  </a:lnTo>
                  <a:lnTo>
                    <a:pt x="106" y="310"/>
                  </a:lnTo>
                  <a:lnTo>
                    <a:pt x="106" y="282"/>
                  </a:lnTo>
                  <a:lnTo>
                    <a:pt x="119" y="276"/>
                  </a:lnTo>
                  <a:lnTo>
                    <a:pt x="106" y="263"/>
                  </a:lnTo>
                  <a:lnTo>
                    <a:pt x="106" y="162"/>
                  </a:lnTo>
                  <a:lnTo>
                    <a:pt x="43" y="162"/>
                  </a:lnTo>
                  <a:lnTo>
                    <a:pt x="61" y="138"/>
                  </a:lnTo>
                  <a:lnTo>
                    <a:pt x="60" y="130"/>
                  </a:lnTo>
                  <a:lnTo>
                    <a:pt x="39" y="150"/>
                  </a:lnTo>
                  <a:lnTo>
                    <a:pt x="32" y="162"/>
                  </a:lnTo>
                  <a:lnTo>
                    <a:pt x="0" y="162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6" name="Freeform 362"/>
            <p:cNvSpPr>
              <a:spLocks/>
            </p:cNvSpPr>
            <p:nvPr/>
          </p:nvSpPr>
          <p:spPr bwMode="grayWhite">
            <a:xfrm>
              <a:off x="5221" y="3217"/>
              <a:ext cx="68" cy="11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5" y="14"/>
                </a:cxn>
                <a:cxn ang="0">
                  <a:pos x="39" y="23"/>
                </a:cxn>
                <a:cxn ang="0">
                  <a:pos x="41" y="38"/>
                </a:cxn>
                <a:cxn ang="0">
                  <a:pos x="33" y="58"/>
                </a:cxn>
                <a:cxn ang="0">
                  <a:pos x="22" y="77"/>
                </a:cxn>
                <a:cxn ang="0">
                  <a:pos x="5" y="89"/>
                </a:cxn>
                <a:cxn ang="0">
                  <a:pos x="0" y="110"/>
                </a:cxn>
                <a:cxn ang="0">
                  <a:pos x="7" y="112"/>
                </a:cxn>
                <a:cxn ang="0">
                  <a:pos x="7" y="92"/>
                </a:cxn>
                <a:cxn ang="0">
                  <a:pos x="31" y="91"/>
                </a:cxn>
                <a:cxn ang="0">
                  <a:pos x="49" y="78"/>
                </a:cxn>
                <a:cxn ang="0">
                  <a:pos x="49" y="51"/>
                </a:cxn>
                <a:cxn ang="0">
                  <a:pos x="55" y="41"/>
                </a:cxn>
                <a:cxn ang="0">
                  <a:pos x="46" y="24"/>
                </a:cxn>
                <a:cxn ang="0">
                  <a:pos x="59" y="19"/>
                </a:cxn>
                <a:cxn ang="0">
                  <a:pos x="67" y="5"/>
                </a:cxn>
                <a:cxn ang="0">
                  <a:pos x="49" y="7"/>
                </a:cxn>
                <a:cxn ang="0">
                  <a:pos x="45" y="0"/>
                </a:cxn>
              </a:cxnLst>
              <a:rect l="0" t="0" r="r" b="b"/>
              <a:pathLst>
                <a:path w="68" h="113">
                  <a:moveTo>
                    <a:pt x="45" y="0"/>
                  </a:moveTo>
                  <a:lnTo>
                    <a:pt x="45" y="14"/>
                  </a:lnTo>
                  <a:lnTo>
                    <a:pt x="39" y="23"/>
                  </a:lnTo>
                  <a:lnTo>
                    <a:pt x="41" y="38"/>
                  </a:lnTo>
                  <a:lnTo>
                    <a:pt x="33" y="58"/>
                  </a:lnTo>
                  <a:lnTo>
                    <a:pt x="22" y="77"/>
                  </a:lnTo>
                  <a:lnTo>
                    <a:pt x="5" y="89"/>
                  </a:lnTo>
                  <a:lnTo>
                    <a:pt x="0" y="110"/>
                  </a:lnTo>
                  <a:lnTo>
                    <a:pt x="7" y="112"/>
                  </a:lnTo>
                  <a:lnTo>
                    <a:pt x="7" y="92"/>
                  </a:lnTo>
                  <a:lnTo>
                    <a:pt x="31" y="91"/>
                  </a:lnTo>
                  <a:lnTo>
                    <a:pt x="49" y="78"/>
                  </a:lnTo>
                  <a:lnTo>
                    <a:pt x="49" y="51"/>
                  </a:lnTo>
                  <a:lnTo>
                    <a:pt x="55" y="41"/>
                  </a:lnTo>
                  <a:lnTo>
                    <a:pt x="46" y="24"/>
                  </a:lnTo>
                  <a:lnTo>
                    <a:pt x="59" y="19"/>
                  </a:lnTo>
                  <a:lnTo>
                    <a:pt x="67" y="5"/>
                  </a:lnTo>
                  <a:lnTo>
                    <a:pt x="49" y="7"/>
                  </a:lnTo>
                  <a:lnTo>
                    <a:pt x="45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7" name="Freeform 363"/>
            <p:cNvSpPr>
              <a:spLocks/>
            </p:cNvSpPr>
            <p:nvPr/>
          </p:nvSpPr>
          <p:spPr bwMode="grayWhite">
            <a:xfrm>
              <a:off x="4967" y="3518"/>
              <a:ext cx="17" cy="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1"/>
                </a:cxn>
                <a:cxn ang="0">
                  <a:pos x="5" y="25"/>
                </a:cxn>
                <a:cxn ang="0">
                  <a:pos x="16" y="15"/>
                </a:cxn>
                <a:cxn ang="0">
                  <a:pos x="8" y="0"/>
                </a:cxn>
              </a:cxnLst>
              <a:rect l="0" t="0" r="r" b="b"/>
              <a:pathLst>
                <a:path w="17" h="26">
                  <a:moveTo>
                    <a:pt x="8" y="0"/>
                  </a:moveTo>
                  <a:lnTo>
                    <a:pt x="0" y="11"/>
                  </a:lnTo>
                  <a:lnTo>
                    <a:pt x="5" y="25"/>
                  </a:lnTo>
                  <a:lnTo>
                    <a:pt x="16" y="15"/>
                  </a:lnTo>
                  <a:lnTo>
                    <a:pt x="8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8" name="Freeform 364"/>
            <p:cNvSpPr>
              <a:spLocks/>
            </p:cNvSpPr>
            <p:nvPr/>
          </p:nvSpPr>
          <p:spPr bwMode="grayWhite">
            <a:xfrm>
              <a:off x="5069" y="3545"/>
              <a:ext cx="158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5"/>
                </a:cxn>
                <a:cxn ang="0">
                  <a:pos x="58" y="29"/>
                </a:cxn>
                <a:cxn ang="0">
                  <a:pos x="53" y="43"/>
                </a:cxn>
                <a:cxn ang="0">
                  <a:pos x="82" y="55"/>
                </a:cxn>
                <a:cxn ang="0">
                  <a:pos x="157" y="55"/>
                </a:cxn>
                <a:cxn ang="0">
                  <a:pos x="75" y="67"/>
                </a:cxn>
                <a:cxn ang="0">
                  <a:pos x="53" y="43"/>
                </a:cxn>
                <a:cxn ang="0">
                  <a:pos x="32" y="38"/>
                </a:cxn>
                <a:cxn ang="0">
                  <a:pos x="0" y="0"/>
                </a:cxn>
              </a:cxnLst>
              <a:rect l="0" t="0" r="r" b="b"/>
              <a:pathLst>
                <a:path w="158" h="68">
                  <a:moveTo>
                    <a:pt x="0" y="0"/>
                  </a:moveTo>
                  <a:lnTo>
                    <a:pt x="23" y="5"/>
                  </a:lnTo>
                  <a:lnTo>
                    <a:pt x="58" y="29"/>
                  </a:lnTo>
                  <a:lnTo>
                    <a:pt x="53" y="43"/>
                  </a:lnTo>
                  <a:lnTo>
                    <a:pt x="82" y="55"/>
                  </a:lnTo>
                  <a:lnTo>
                    <a:pt x="157" y="55"/>
                  </a:lnTo>
                  <a:lnTo>
                    <a:pt x="75" y="67"/>
                  </a:lnTo>
                  <a:lnTo>
                    <a:pt x="53" y="43"/>
                  </a:lnTo>
                  <a:lnTo>
                    <a:pt x="32" y="38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89" name="Freeform 365"/>
            <p:cNvSpPr>
              <a:spLocks/>
            </p:cNvSpPr>
            <p:nvPr/>
          </p:nvSpPr>
          <p:spPr bwMode="grayWhite">
            <a:xfrm>
              <a:off x="5195" y="3601"/>
              <a:ext cx="169" cy="159"/>
            </a:xfrm>
            <a:custGeom>
              <a:avLst/>
              <a:gdLst/>
              <a:ahLst/>
              <a:cxnLst>
                <a:cxn ang="0">
                  <a:pos x="135" y="155"/>
                </a:cxn>
                <a:cxn ang="0">
                  <a:pos x="127" y="152"/>
                </a:cxn>
                <a:cxn ang="0">
                  <a:pos x="110" y="134"/>
                </a:cxn>
                <a:cxn ang="0">
                  <a:pos x="92" y="130"/>
                </a:cxn>
                <a:cxn ang="0">
                  <a:pos x="88" y="119"/>
                </a:cxn>
                <a:cxn ang="0">
                  <a:pos x="78" y="111"/>
                </a:cxn>
                <a:cxn ang="0">
                  <a:pos x="62" y="111"/>
                </a:cxn>
                <a:cxn ang="0">
                  <a:pos x="44" y="118"/>
                </a:cxn>
                <a:cxn ang="0">
                  <a:pos x="28" y="121"/>
                </a:cxn>
                <a:cxn ang="0">
                  <a:pos x="10" y="121"/>
                </a:cxn>
                <a:cxn ang="0">
                  <a:pos x="10" y="109"/>
                </a:cxn>
                <a:cxn ang="0">
                  <a:pos x="3" y="91"/>
                </a:cxn>
                <a:cxn ang="0">
                  <a:pos x="2" y="81"/>
                </a:cxn>
                <a:cxn ang="0">
                  <a:pos x="2" y="56"/>
                </a:cxn>
                <a:cxn ang="0">
                  <a:pos x="31" y="43"/>
                </a:cxn>
                <a:cxn ang="0">
                  <a:pos x="34" y="29"/>
                </a:cxn>
                <a:cxn ang="0">
                  <a:pos x="40" y="30"/>
                </a:cxn>
                <a:cxn ang="0">
                  <a:pos x="55" y="15"/>
                </a:cxn>
                <a:cxn ang="0">
                  <a:pos x="70" y="17"/>
                </a:cxn>
                <a:cxn ang="0">
                  <a:pos x="80" y="7"/>
                </a:cxn>
                <a:cxn ang="0">
                  <a:pos x="89" y="5"/>
                </a:cxn>
                <a:cxn ang="0">
                  <a:pos x="103" y="24"/>
                </a:cxn>
                <a:cxn ang="0">
                  <a:pos x="116" y="30"/>
                </a:cxn>
                <a:cxn ang="0">
                  <a:pos x="117" y="11"/>
                </a:cxn>
                <a:cxn ang="0">
                  <a:pos x="122" y="0"/>
                </a:cxn>
                <a:cxn ang="0">
                  <a:pos x="132" y="15"/>
                </a:cxn>
                <a:cxn ang="0">
                  <a:pos x="140" y="43"/>
                </a:cxn>
                <a:cxn ang="0">
                  <a:pos x="156" y="59"/>
                </a:cxn>
                <a:cxn ang="0">
                  <a:pos x="165" y="72"/>
                </a:cxn>
                <a:cxn ang="0">
                  <a:pos x="168" y="95"/>
                </a:cxn>
                <a:cxn ang="0">
                  <a:pos x="157" y="121"/>
                </a:cxn>
                <a:cxn ang="0">
                  <a:pos x="155" y="145"/>
                </a:cxn>
                <a:cxn ang="0">
                  <a:pos x="140" y="154"/>
                </a:cxn>
              </a:cxnLst>
              <a:rect l="0" t="0" r="r" b="b"/>
              <a:pathLst>
                <a:path w="169" h="159">
                  <a:moveTo>
                    <a:pt x="140" y="154"/>
                  </a:moveTo>
                  <a:lnTo>
                    <a:pt x="135" y="155"/>
                  </a:lnTo>
                  <a:lnTo>
                    <a:pt x="132" y="158"/>
                  </a:lnTo>
                  <a:lnTo>
                    <a:pt x="127" y="152"/>
                  </a:lnTo>
                  <a:lnTo>
                    <a:pt x="112" y="145"/>
                  </a:lnTo>
                  <a:lnTo>
                    <a:pt x="110" y="134"/>
                  </a:lnTo>
                  <a:lnTo>
                    <a:pt x="105" y="130"/>
                  </a:lnTo>
                  <a:lnTo>
                    <a:pt x="92" y="130"/>
                  </a:lnTo>
                  <a:lnTo>
                    <a:pt x="92" y="122"/>
                  </a:lnTo>
                  <a:lnTo>
                    <a:pt x="88" y="119"/>
                  </a:lnTo>
                  <a:lnTo>
                    <a:pt x="87" y="112"/>
                  </a:lnTo>
                  <a:lnTo>
                    <a:pt x="78" y="111"/>
                  </a:lnTo>
                  <a:lnTo>
                    <a:pt x="70" y="109"/>
                  </a:lnTo>
                  <a:lnTo>
                    <a:pt x="62" y="111"/>
                  </a:lnTo>
                  <a:lnTo>
                    <a:pt x="62" y="112"/>
                  </a:lnTo>
                  <a:lnTo>
                    <a:pt x="44" y="118"/>
                  </a:lnTo>
                  <a:lnTo>
                    <a:pt x="44" y="121"/>
                  </a:lnTo>
                  <a:lnTo>
                    <a:pt x="28" y="121"/>
                  </a:lnTo>
                  <a:lnTo>
                    <a:pt x="20" y="126"/>
                  </a:lnTo>
                  <a:lnTo>
                    <a:pt x="10" y="121"/>
                  </a:lnTo>
                  <a:lnTo>
                    <a:pt x="10" y="119"/>
                  </a:lnTo>
                  <a:lnTo>
                    <a:pt x="10" y="109"/>
                  </a:lnTo>
                  <a:lnTo>
                    <a:pt x="7" y="99"/>
                  </a:lnTo>
                  <a:lnTo>
                    <a:pt x="3" y="91"/>
                  </a:lnTo>
                  <a:lnTo>
                    <a:pt x="5" y="84"/>
                  </a:lnTo>
                  <a:lnTo>
                    <a:pt x="2" y="81"/>
                  </a:lnTo>
                  <a:lnTo>
                    <a:pt x="0" y="66"/>
                  </a:lnTo>
                  <a:lnTo>
                    <a:pt x="2" y="56"/>
                  </a:lnTo>
                  <a:lnTo>
                    <a:pt x="11" y="48"/>
                  </a:lnTo>
                  <a:lnTo>
                    <a:pt x="31" y="43"/>
                  </a:lnTo>
                  <a:lnTo>
                    <a:pt x="36" y="36"/>
                  </a:lnTo>
                  <a:lnTo>
                    <a:pt x="34" y="29"/>
                  </a:lnTo>
                  <a:lnTo>
                    <a:pt x="39" y="27"/>
                  </a:lnTo>
                  <a:lnTo>
                    <a:pt x="40" y="30"/>
                  </a:lnTo>
                  <a:lnTo>
                    <a:pt x="42" y="25"/>
                  </a:lnTo>
                  <a:lnTo>
                    <a:pt x="55" y="15"/>
                  </a:lnTo>
                  <a:lnTo>
                    <a:pt x="62" y="20"/>
                  </a:lnTo>
                  <a:lnTo>
                    <a:pt x="70" y="17"/>
                  </a:lnTo>
                  <a:lnTo>
                    <a:pt x="72" y="9"/>
                  </a:lnTo>
                  <a:lnTo>
                    <a:pt x="80" y="7"/>
                  </a:lnTo>
                  <a:lnTo>
                    <a:pt x="78" y="1"/>
                  </a:lnTo>
                  <a:lnTo>
                    <a:pt x="89" y="5"/>
                  </a:lnTo>
                  <a:lnTo>
                    <a:pt x="98" y="3"/>
                  </a:lnTo>
                  <a:lnTo>
                    <a:pt x="103" y="24"/>
                  </a:lnTo>
                  <a:lnTo>
                    <a:pt x="110" y="30"/>
                  </a:lnTo>
                  <a:lnTo>
                    <a:pt x="116" y="30"/>
                  </a:lnTo>
                  <a:lnTo>
                    <a:pt x="119" y="17"/>
                  </a:lnTo>
                  <a:lnTo>
                    <a:pt x="117" y="11"/>
                  </a:lnTo>
                  <a:lnTo>
                    <a:pt x="119" y="1"/>
                  </a:lnTo>
                  <a:lnTo>
                    <a:pt x="122" y="0"/>
                  </a:lnTo>
                  <a:lnTo>
                    <a:pt x="127" y="12"/>
                  </a:lnTo>
                  <a:lnTo>
                    <a:pt x="132" y="15"/>
                  </a:lnTo>
                  <a:lnTo>
                    <a:pt x="135" y="27"/>
                  </a:lnTo>
                  <a:lnTo>
                    <a:pt x="140" y="43"/>
                  </a:lnTo>
                  <a:lnTo>
                    <a:pt x="147" y="47"/>
                  </a:lnTo>
                  <a:lnTo>
                    <a:pt x="156" y="59"/>
                  </a:lnTo>
                  <a:lnTo>
                    <a:pt x="157" y="65"/>
                  </a:lnTo>
                  <a:lnTo>
                    <a:pt x="165" y="72"/>
                  </a:lnTo>
                  <a:lnTo>
                    <a:pt x="168" y="85"/>
                  </a:lnTo>
                  <a:lnTo>
                    <a:pt x="168" y="95"/>
                  </a:lnTo>
                  <a:lnTo>
                    <a:pt x="165" y="111"/>
                  </a:lnTo>
                  <a:lnTo>
                    <a:pt x="157" y="121"/>
                  </a:lnTo>
                  <a:lnTo>
                    <a:pt x="155" y="134"/>
                  </a:lnTo>
                  <a:lnTo>
                    <a:pt x="155" y="145"/>
                  </a:lnTo>
                  <a:lnTo>
                    <a:pt x="147" y="147"/>
                  </a:lnTo>
                  <a:lnTo>
                    <a:pt x="140" y="154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90" name="Freeform 366"/>
            <p:cNvSpPr>
              <a:spLocks/>
            </p:cNvSpPr>
            <p:nvPr/>
          </p:nvSpPr>
          <p:spPr bwMode="grayWhite">
            <a:xfrm>
              <a:off x="5330" y="3768"/>
              <a:ext cx="17" cy="20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2" y="13"/>
                </a:cxn>
                <a:cxn ang="0">
                  <a:pos x="2" y="10"/>
                </a:cxn>
                <a:cxn ang="0">
                  <a:pos x="2" y="8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14" y="10"/>
                </a:cxn>
                <a:cxn ang="0">
                  <a:pos x="12" y="13"/>
                </a:cxn>
                <a:cxn ang="0">
                  <a:pos x="12" y="16"/>
                </a:cxn>
                <a:cxn ang="0">
                  <a:pos x="11" y="16"/>
                </a:cxn>
                <a:cxn ang="0">
                  <a:pos x="11" y="19"/>
                </a:cxn>
                <a:cxn ang="0">
                  <a:pos x="8" y="16"/>
                </a:cxn>
              </a:cxnLst>
              <a:rect l="0" t="0" r="r" b="b"/>
              <a:pathLst>
                <a:path w="17" h="20">
                  <a:moveTo>
                    <a:pt x="8" y="16"/>
                  </a:moveTo>
                  <a:lnTo>
                    <a:pt x="2" y="13"/>
                  </a:lnTo>
                  <a:lnTo>
                    <a:pt x="2" y="10"/>
                  </a:lnTo>
                  <a:lnTo>
                    <a:pt x="2" y="8"/>
                  </a:lnTo>
                  <a:lnTo>
                    <a:pt x="1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2" y="13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9"/>
                  </a:lnTo>
                  <a:lnTo>
                    <a:pt x="8" y="16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1391" name="Freeform 367"/>
            <p:cNvSpPr>
              <a:spLocks/>
            </p:cNvSpPr>
            <p:nvPr/>
          </p:nvSpPr>
          <p:spPr bwMode="grayWhite">
            <a:xfrm>
              <a:off x="4739" y="3587"/>
              <a:ext cx="19" cy="7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9" y="20"/>
                </a:cxn>
                <a:cxn ang="0">
                  <a:pos x="14" y="0"/>
                </a:cxn>
                <a:cxn ang="0">
                  <a:pos x="18" y="30"/>
                </a:cxn>
                <a:cxn ang="0">
                  <a:pos x="12" y="67"/>
                </a:cxn>
                <a:cxn ang="0">
                  <a:pos x="0" y="75"/>
                </a:cxn>
                <a:cxn ang="0">
                  <a:pos x="0" y="57"/>
                </a:cxn>
                <a:cxn ang="0">
                  <a:pos x="3" y="45"/>
                </a:cxn>
                <a:cxn ang="0">
                  <a:pos x="2" y="26"/>
                </a:cxn>
              </a:cxnLst>
              <a:rect l="0" t="0" r="r" b="b"/>
              <a:pathLst>
                <a:path w="19" h="76">
                  <a:moveTo>
                    <a:pt x="2" y="26"/>
                  </a:moveTo>
                  <a:lnTo>
                    <a:pt x="9" y="20"/>
                  </a:lnTo>
                  <a:lnTo>
                    <a:pt x="14" y="0"/>
                  </a:lnTo>
                  <a:lnTo>
                    <a:pt x="18" y="30"/>
                  </a:lnTo>
                  <a:lnTo>
                    <a:pt x="12" y="67"/>
                  </a:lnTo>
                  <a:lnTo>
                    <a:pt x="0" y="75"/>
                  </a:lnTo>
                  <a:lnTo>
                    <a:pt x="0" y="57"/>
                  </a:lnTo>
                  <a:lnTo>
                    <a:pt x="3" y="45"/>
                  </a:lnTo>
                  <a:lnTo>
                    <a:pt x="2" y="26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</p:grpSp>
      <p:sp>
        <p:nvSpPr>
          <p:cNvPr id="1183" name="Rectangle 159"/>
          <p:cNvSpPr>
            <a:spLocks noChangeArrowheads="1"/>
          </p:cNvSpPr>
          <p:nvPr userDrawn="1"/>
        </p:nvSpPr>
        <p:spPr bwMode="auto">
          <a:xfrm>
            <a:off x="11113" y="6513513"/>
            <a:ext cx="9324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zh-TW" sz="800" b="1">
                <a:solidFill>
                  <a:srgbClr val="C0C0C0"/>
                </a:solidFill>
                <a:ea typeface="標楷體" panose="03000509000000000000" pitchFamily="65" charset="-120"/>
              </a:rPr>
              <a:t>HDL     T.-C. Huang / NCUE   Fall 2015</a:t>
            </a:r>
            <a:r>
              <a:rPr lang="en-US" altLang="zh-TW" sz="1000" b="1">
                <a:solidFill>
                  <a:schemeClr val="bg2"/>
                </a:solidFill>
                <a:ea typeface="標楷體" panose="03000509000000000000" pitchFamily="65" charset="-120"/>
              </a:rPr>
              <a:t>	 	</a:t>
            </a:r>
            <a:fld id="{E1B9DE88-0203-4E22-A25D-D16FC5830A10}" type="slidenum">
              <a:rPr lang="en-US" altLang="zh-TW" sz="2000" b="1">
                <a:solidFill>
                  <a:schemeClr val="bg1"/>
                </a:solidFill>
              </a:rPr>
              <a:pPr algn="l">
                <a:spcBef>
                  <a:spcPct val="0"/>
                </a:spcBef>
              </a:pPr>
              <a:t>‹#›</a:t>
            </a:fld>
            <a:endParaRPr lang="en-US" altLang="zh-TW" sz="20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rgbClr val="FFFF00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bg1"/>
          </a:solidFill>
          <a:latin typeface="+mj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rgbClr val="FFFF00"/>
          </a:solidFill>
          <a:latin typeface="+mj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rgbClr val="FFFF00"/>
          </a:solidFill>
          <a:latin typeface="+mj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rgbClr val="FFFF00"/>
          </a:solidFill>
          <a:latin typeface="+mj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Quine%E2%80%93McCluskey_algorithm" TargetMode="External"/><Relationship Id="rId2" Type="http://schemas.openxmlformats.org/officeDocument/2006/relationships/hyperlink" Target="https://en.wikipedia.org/wiki/Karnaugh_ma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Espresso_heuristic_logic_minimiz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9800" y="3471863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zh-TW" altLang="zh-TW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6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460" name="Text Box 316"/>
          <p:cNvSpPr txBox="1">
            <a:spLocks noChangeArrowheads="1"/>
          </p:cNvSpPr>
          <p:nvPr/>
        </p:nvSpPr>
        <p:spPr bwMode="auto">
          <a:xfrm>
            <a:off x="0" y="476250"/>
            <a:ext cx="91440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4400" b="1" dirty="0">
                <a:solidFill>
                  <a:schemeClr val="bg1"/>
                </a:solidFill>
                <a:ea typeface="全真楷書" pitchFamily="49" charset="-120"/>
              </a:rPr>
              <a:t>Hardware Description Language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4400" b="1" dirty="0">
                <a:solidFill>
                  <a:schemeClr val="bg1"/>
                </a:solidFill>
                <a:ea typeface="全真楷書" pitchFamily="49" charset="-120"/>
              </a:rPr>
              <a:t>-- Logic Design using Verilog</a:t>
            </a:r>
          </a:p>
          <a:p>
            <a:pPr eaLnBrk="1" hangingPunct="1">
              <a:spcBef>
                <a:spcPct val="0"/>
              </a:spcBef>
            </a:pPr>
            <a:endParaRPr lang="en-US" altLang="zh-TW" sz="4400" b="1" dirty="0">
              <a:solidFill>
                <a:schemeClr val="bg1"/>
              </a:solidFill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2800" b="1" dirty="0">
              <a:solidFill>
                <a:srgbClr val="FFFF99"/>
              </a:solidFill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rgbClr val="FFFF99"/>
                </a:solidFill>
                <a:ea typeface="全真楷書" pitchFamily="49" charset="-120"/>
              </a:rPr>
              <a:t>	Tsung-Chu Huang</a:t>
            </a:r>
          </a:p>
          <a:p>
            <a:pPr algn="l" eaLnBrk="1" hangingPunct="1">
              <a:spcBef>
                <a:spcPct val="0"/>
              </a:spcBef>
            </a:pPr>
            <a:endParaRPr lang="en-US" altLang="zh-TW" sz="2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rgbClr val="66FFFF"/>
                </a:solidFill>
              </a:rPr>
              <a:t>Dept. of Electronic Eng.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rgbClr val="66FFFF"/>
                </a:solidFill>
              </a:rPr>
              <a:t>National Changhua University of 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chemeClr val="bg1"/>
                </a:solidFill>
              </a:rPr>
              <a:t>Email: tch@cc.ncue.edu.tw</a:t>
            </a:r>
          </a:p>
          <a:p>
            <a:pPr eaLnBrk="1" hangingPunct="1">
              <a:spcBef>
                <a:spcPct val="0"/>
              </a:spcBef>
            </a:pPr>
            <a:endParaRPr lang="en-US" altLang="zh-TW" sz="3200" b="1" dirty="0">
              <a:solidFill>
                <a:srgbClr val="F8FD9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b="1" dirty="0" smtClean="0">
                <a:solidFill>
                  <a:srgbClr val="F8FD91"/>
                </a:solidFill>
              </a:rPr>
              <a:t>2022/09/29</a:t>
            </a:r>
            <a:endParaRPr lang="en-US" altLang="zh-TW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46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 dirty="0" smtClean="0">
                <a:solidFill>
                  <a:srgbClr val="66FFFF"/>
                </a:solidFill>
              </a:rPr>
              <a:t>Passing a parameter</a:t>
            </a:r>
            <a:endParaRPr lang="en-US" altLang="zh-TW" sz="4000" b="1" dirty="0">
              <a:solidFill>
                <a:schemeClr val="tx1"/>
              </a:solidFill>
            </a:endParaRPr>
          </a:p>
        </p:txBody>
      </p:sp>
      <p:sp>
        <p:nvSpPr>
          <p:cNvPr id="575491" name="Rectangle 3"/>
          <p:cNvSpPr>
            <a:spLocks noChangeArrowheads="1"/>
          </p:cNvSpPr>
          <p:nvPr/>
        </p:nvSpPr>
        <p:spPr bwMode="auto">
          <a:xfrm>
            <a:off x="179388" y="860928"/>
            <a:ext cx="8964612" cy="23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 dirty="0" smtClean="0">
                <a:solidFill>
                  <a:srgbClr val="FFFF00"/>
                </a:solidFill>
              </a:rPr>
              <a:t>Instantiation</a:t>
            </a:r>
            <a:endParaRPr lang="en-US" altLang="zh-TW" sz="2800" dirty="0">
              <a:solidFill>
                <a:srgbClr val="FFFF00"/>
              </a:solidFill>
            </a:endParaRP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solidFill>
                  <a:schemeClr val="bg1"/>
                </a:solidFill>
              </a:rPr>
              <a:t>Ordered mapping:</a:t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ADD  #(4, 8)  U1  (X, Y, Sum);</a:t>
            </a:r>
            <a:endParaRPr lang="en-US" altLang="zh-TW" sz="2000" dirty="0" smtClean="0">
              <a:solidFill>
                <a:srgbClr val="FFFF00"/>
              </a:solidFill>
            </a:endParaRP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solidFill>
                  <a:schemeClr val="bg1"/>
                </a:solidFill>
              </a:rPr>
              <a:t>Port-associated mapping:</a:t>
            </a:r>
            <a:r>
              <a:rPr lang="en-US" altLang="zh-TW" sz="2000" dirty="0">
                <a:solidFill>
                  <a:schemeClr val="bg1"/>
                </a:solidFill>
                <a:latin typeface="Courier New" panose="02070309020205020404" pitchFamily="49" charset="0"/>
              </a:rPr>
              <a:t/>
            </a:r>
            <a:br>
              <a:rPr lang="en-US" altLang="zh-TW" sz="2000" dirty="0">
                <a:solidFill>
                  <a:schemeClr val="bg1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ADD #(.M(4), .N(8)) U1(.A(X), .B(Y), .S(Sum));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 dirty="0" smtClean="0">
                <a:solidFill>
                  <a:srgbClr val="FFFF00"/>
                </a:solidFill>
              </a:rPr>
              <a:t>Module Declaration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4544" y="3140968"/>
            <a:ext cx="7272932" cy="292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solidFill>
                  <a:schemeClr val="bg1"/>
                </a:solidFill>
              </a:rPr>
              <a:t>Traditional:</a:t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module ADD(A, B, S);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parameter M=2, N=3;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input [M-1:0] A;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input [N-1:0] B;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    :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endmodule</a:t>
            </a:r>
          </a:p>
          <a:p>
            <a:pPr marL="1287463" lvl="1" indent="-342900" algn="l">
              <a:buClr>
                <a:schemeClr val="bg1"/>
              </a:buClr>
              <a:buFont typeface="Wingdings" panose="05000000000000000000" pitchFamily="2" charset="2"/>
              <a:buChar char="n"/>
            </a:pPr>
            <a:r>
              <a:rPr lang="en-US" altLang="zh-TW" sz="2000" i="1" dirty="0" smtClean="0">
                <a:solidFill>
                  <a:schemeClr val="bg1"/>
                </a:solidFill>
              </a:rPr>
              <a:t>default values </a:t>
            </a:r>
            <a:r>
              <a:rPr lang="en-US" altLang="zh-TW" sz="2000" dirty="0" smtClean="0">
                <a:solidFill>
                  <a:schemeClr val="bg1"/>
                </a:solidFill>
              </a:rPr>
              <a:t>should / cannot</a:t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en-US" altLang="zh-TW" sz="2000" dirty="0" smtClean="0">
                <a:solidFill>
                  <a:schemeClr val="bg1"/>
                </a:solidFill>
              </a:rPr>
              <a:t>given for some compilers.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491880" y="3167648"/>
            <a:ext cx="5220072" cy="286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solidFill>
                  <a:schemeClr val="bg1"/>
                </a:solidFill>
              </a:rPr>
              <a:t>ANSI Style:</a:t>
            </a:r>
            <a:r>
              <a:rPr lang="en-US" altLang="zh-TW" sz="2000" dirty="0" smtClean="0">
                <a:solidFill>
                  <a:schemeClr val="bg1"/>
                </a:solidFill>
                <a:latin typeface="Courier New" panose="02070309020205020404" pitchFamily="49" charset="0"/>
              </a:rPr>
              <a:t/>
            </a:r>
            <a:br>
              <a:rPr lang="en-US" altLang="zh-TW" sz="2000" dirty="0" smtClean="0">
                <a:solidFill>
                  <a:schemeClr val="bg1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module ADD #(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parameter M=2,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parameter N=3) (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input [M-1:0] A,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input [N-1:0] B,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output [N:0]  S);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        :</a:t>
            </a:r>
            <a:b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endmodule</a:t>
            </a:r>
            <a:endParaRPr lang="en-US" altLang="zh-TW" sz="2000" dirty="0" smtClean="0">
              <a:solidFill>
                <a:srgbClr val="FFFF00"/>
              </a:solidFill>
            </a:endParaRPr>
          </a:p>
        </p:txBody>
      </p:sp>
      <p:sp>
        <p:nvSpPr>
          <p:cNvPr id="2" name="手繪多邊形 1"/>
          <p:cNvSpPr/>
          <p:nvPr/>
        </p:nvSpPr>
        <p:spPr bwMode="auto">
          <a:xfrm>
            <a:off x="3143794" y="2612571"/>
            <a:ext cx="4075612" cy="1254035"/>
          </a:xfrm>
          <a:custGeom>
            <a:avLst/>
            <a:gdLst>
              <a:gd name="connsiteX0" fmla="*/ 0 w 4075612"/>
              <a:gd name="connsiteY0" fmla="*/ 0 h 1254035"/>
              <a:gd name="connsiteX1" fmla="*/ 644435 w 4075612"/>
              <a:gd name="connsiteY1" fmla="*/ 174172 h 1254035"/>
              <a:gd name="connsiteX2" fmla="*/ 3439886 w 4075612"/>
              <a:gd name="connsiteY2" fmla="*/ 444138 h 1254035"/>
              <a:gd name="connsiteX3" fmla="*/ 4075612 w 4075612"/>
              <a:gd name="connsiteY3" fmla="*/ 1254035 h 125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5612" h="1254035">
                <a:moveTo>
                  <a:pt x="0" y="0"/>
                </a:moveTo>
                <a:cubicBezTo>
                  <a:pt x="35560" y="50074"/>
                  <a:pt x="71121" y="100149"/>
                  <a:pt x="644435" y="174172"/>
                </a:cubicBezTo>
                <a:cubicBezTo>
                  <a:pt x="1217749" y="248195"/>
                  <a:pt x="2868023" y="264161"/>
                  <a:pt x="3439886" y="444138"/>
                </a:cubicBezTo>
                <a:cubicBezTo>
                  <a:pt x="4011749" y="624115"/>
                  <a:pt x="4043680" y="939075"/>
                  <a:pt x="4075612" y="1254035"/>
                </a:cubicBezTo>
              </a:path>
            </a:pathLst>
          </a:custGeom>
          <a:noFill/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" name="手繪多邊形 2"/>
          <p:cNvSpPr/>
          <p:nvPr/>
        </p:nvSpPr>
        <p:spPr bwMode="auto">
          <a:xfrm>
            <a:off x="6766560" y="4093029"/>
            <a:ext cx="357051" cy="339634"/>
          </a:xfrm>
          <a:custGeom>
            <a:avLst/>
            <a:gdLst>
              <a:gd name="connsiteX0" fmla="*/ 357051 w 357051"/>
              <a:gd name="connsiteY0" fmla="*/ 0 h 339634"/>
              <a:gd name="connsiteX1" fmla="*/ 0 w 357051"/>
              <a:gd name="connsiteY1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7051" h="339634">
                <a:moveTo>
                  <a:pt x="357051" y="0"/>
                </a:moveTo>
                <a:lnTo>
                  <a:pt x="0" y="339634"/>
                </a:lnTo>
              </a:path>
            </a:pathLst>
          </a:custGeom>
          <a:noFill/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手繪多邊形 5"/>
          <p:cNvSpPr/>
          <p:nvPr/>
        </p:nvSpPr>
        <p:spPr bwMode="auto">
          <a:xfrm>
            <a:off x="1837509" y="4110446"/>
            <a:ext cx="1959402" cy="1341120"/>
          </a:xfrm>
          <a:custGeom>
            <a:avLst/>
            <a:gdLst>
              <a:gd name="connsiteX0" fmla="*/ 0 w 1959402"/>
              <a:gd name="connsiteY0" fmla="*/ 1341120 h 1341120"/>
              <a:gd name="connsiteX1" fmla="*/ 1724297 w 1959402"/>
              <a:gd name="connsiteY1" fmla="*/ 975360 h 1341120"/>
              <a:gd name="connsiteX2" fmla="*/ 1898468 w 1959402"/>
              <a:gd name="connsiteY2" fmla="*/ 0 h 134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9402" h="1341120">
                <a:moveTo>
                  <a:pt x="0" y="1341120"/>
                </a:moveTo>
                <a:cubicBezTo>
                  <a:pt x="703943" y="1270000"/>
                  <a:pt x="1407886" y="1198880"/>
                  <a:pt x="1724297" y="975360"/>
                </a:cubicBezTo>
                <a:cubicBezTo>
                  <a:pt x="2040708" y="751840"/>
                  <a:pt x="1969588" y="375920"/>
                  <a:pt x="1898468" y="0"/>
                </a:cubicBezTo>
              </a:path>
            </a:pathLst>
          </a:custGeom>
          <a:noFill/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 bldLvl="2"/>
      <p:bldP spid="9" grpId="0" build="p" bldLvl="2"/>
      <p:bldP spid="10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Digital IC Design Automation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575491" name="Rectangle 3"/>
          <p:cNvSpPr>
            <a:spLocks noChangeArrowheads="1"/>
          </p:cNvSpPr>
          <p:nvPr/>
        </p:nvSpPr>
        <p:spPr bwMode="auto">
          <a:xfrm>
            <a:off x="179388" y="981075"/>
            <a:ext cx="8964612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Switch Level Syntheses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Physical Design Automation for Various Logic Structures.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Primitive Logic Gates: Eular-Path Guided CMOS Layout</a:t>
            </a:r>
          </a:p>
        </p:txBody>
      </p:sp>
      <p:sp>
        <p:nvSpPr>
          <p:cNvPr id="575520" name="Rectangle 32"/>
          <p:cNvSpPr>
            <a:spLocks noChangeArrowheads="1"/>
          </p:cNvSpPr>
          <p:nvPr/>
        </p:nvSpPr>
        <p:spPr bwMode="auto">
          <a:xfrm>
            <a:off x="179388" y="2276475"/>
            <a:ext cx="8964612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Gate Level Syntheses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K-Map → McKlusky &amp; Quintus Method: 2-Level Optimized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Breyton’s ESSPRESSO: Multiple-Level Efficient</a:t>
            </a:r>
          </a:p>
        </p:txBody>
      </p:sp>
      <p:sp>
        <p:nvSpPr>
          <p:cNvPr id="575521" name="Rectangle 33"/>
          <p:cNvSpPr>
            <a:spLocks noChangeArrowheads="1"/>
          </p:cNvSpPr>
          <p:nvPr/>
        </p:nvSpPr>
        <p:spPr bwMode="auto">
          <a:xfrm>
            <a:off x="179388" y="3573463"/>
            <a:ext cx="8964612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RTL Model Syntheses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Data-Flow Graph Theory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Macro Instancing from Library (Database and Rule-base)</a:t>
            </a:r>
          </a:p>
        </p:txBody>
      </p:sp>
      <p:sp>
        <p:nvSpPr>
          <p:cNvPr id="575522" name="Rectangle 34"/>
          <p:cNvSpPr>
            <a:spLocks noChangeArrowheads="1"/>
          </p:cNvSpPr>
          <p:nvPr/>
        </p:nvSpPr>
        <p:spPr bwMode="auto">
          <a:xfrm>
            <a:off x="179388" y="4868863"/>
            <a:ext cx="8964612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Behavioral Model Syntheses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Finite State Machine (FSM)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Algorithmic State Machine (ASM) (Mapped from Flowchart)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Rule-Base or Artificial Intellectual Techniques </a:t>
            </a:r>
          </a:p>
        </p:txBody>
      </p:sp>
    </p:spTree>
    <p:extLst>
      <p:ext uri="{BB962C8B-B14F-4D97-AF65-F5344CB8AC3E}">
        <p14:creationId xmlns:p14="http://schemas.microsoft.com/office/powerpoint/2010/main" val="37621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5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 bldLvl="2"/>
      <p:bldP spid="575520" grpId="0" build="p" bldLvl="2"/>
      <p:bldP spid="575521" grpId="0" build="p" bldLvl="2"/>
      <p:bldP spid="575522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4 Models (Levels) of Verilog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250826" y="900244"/>
            <a:ext cx="8632824" cy="5625100"/>
            <a:chOff x="250826" y="900244"/>
            <a:chExt cx="8632824" cy="5625100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361950" y="5253186"/>
              <a:ext cx="8340725" cy="1200150"/>
              <a:chOff x="228" y="3264"/>
              <a:chExt cx="5254" cy="756"/>
            </a:xfrm>
          </p:grpSpPr>
          <p:sp>
            <p:nvSpPr>
              <p:cNvPr id="1073" name="Text Box 4"/>
              <p:cNvSpPr txBox="1">
                <a:spLocks noChangeArrowheads="1"/>
              </p:cNvSpPr>
              <p:nvPr/>
            </p:nvSpPr>
            <p:spPr bwMode="auto">
              <a:xfrm>
                <a:off x="3560" y="3264"/>
                <a:ext cx="1922" cy="756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 dirty="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module multiplexer(A, B, C, F);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 dirty="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input A, B, C;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 dirty="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output F;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 dirty="0">
                    <a:solidFill>
                      <a:srgbClr val="FFFF00"/>
                    </a:solidFill>
                    <a:latin typeface="Courier New" panose="02070309020205020404" pitchFamily="49" charset="0"/>
                  </a:rPr>
                  <a:t>    tranif1 (F, A, C);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 dirty="0">
                    <a:solidFill>
                      <a:srgbClr val="FFFF00"/>
                    </a:solidFill>
                    <a:latin typeface="Courier New" panose="02070309020205020404" pitchFamily="49" charset="0"/>
                  </a:rPr>
                  <a:t>    </a:t>
                </a:r>
                <a:r>
                  <a:rPr lang="en-US" altLang="zh-TW" sz="1200" dirty="0" err="1">
                    <a:solidFill>
                      <a:srgbClr val="FFFF00"/>
                    </a:solidFill>
                    <a:latin typeface="Courier New" panose="02070309020205020404" pitchFamily="49" charset="0"/>
                  </a:rPr>
                  <a:t>pmos</a:t>
                </a:r>
                <a:r>
                  <a:rPr lang="en-US" altLang="zh-TW" sz="1200" dirty="0">
                    <a:solidFill>
                      <a:srgbClr val="FFFF00"/>
                    </a:solidFill>
                    <a:latin typeface="Courier New" panose="02070309020205020404" pitchFamily="49" charset="0"/>
                  </a:rPr>
                  <a:t>    (F,B,C);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 dirty="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endmodule </a:t>
                </a:r>
              </a:p>
            </p:txBody>
          </p:sp>
          <p:grpSp>
            <p:nvGrpSpPr>
              <p:cNvPr id="1074" name="Group 5"/>
              <p:cNvGrpSpPr>
                <a:grpSpLocks/>
              </p:cNvGrpSpPr>
              <p:nvPr/>
            </p:nvGrpSpPr>
            <p:grpSpPr bwMode="auto">
              <a:xfrm>
                <a:off x="2556" y="3385"/>
                <a:ext cx="557" cy="467"/>
                <a:chOff x="2641" y="3226"/>
                <a:chExt cx="738" cy="626"/>
              </a:xfrm>
            </p:grpSpPr>
            <p:grpSp>
              <p:nvGrpSpPr>
                <p:cNvPr id="1076" name="Group 6"/>
                <p:cNvGrpSpPr>
                  <a:grpSpLocks/>
                </p:cNvGrpSpPr>
                <p:nvPr/>
              </p:nvGrpSpPr>
              <p:grpSpPr bwMode="auto">
                <a:xfrm rot="-5400000">
                  <a:off x="2789" y="3385"/>
                  <a:ext cx="499" cy="181"/>
                  <a:chOff x="2789" y="3385"/>
                  <a:chExt cx="499" cy="181"/>
                </a:xfrm>
              </p:grpSpPr>
              <p:sp>
                <p:nvSpPr>
                  <p:cNvPr id="1083" name="Freeform 7"/>
                  <p:cNvSpPr>
                    <a:spLocks/>
                  </p:cNvSpPr>
                  <p:nvPr/>
                </p:nvSpPr>
                <p:spPr bwMode="auto">
                  <a:xfrm>
                    <a:off x="2789" y="3521"/>
                    <a:ext cx="499" cy="45"/>
                  </a:xfrm>
                  <a:custGeom>
                    <a:avLst/>
                    <a:gdLst>
                      <a:gd name="T0" fmla="*/ 0 w 499"/>
                      <a:gd name="T1" fmla="*/ 45 h 45"/>
                      <a:gd name="T2" fmla="*/ 182 w 499"/>
                      <a:gd name="T3" fmla="*/ 45 h 45"/>
                      <a:gd name="T4" fmla="*/ 182 w 499"/>
                      <a:gd name="T5" fmla="*/ 0 h 45"/>
                      <a:gd name="T6" fmla="*/ 318 w 499"/>
                      <a:gd name="T7" fmla="*/ 0 h 45"/>
                      <a:gd name="T8" fmla="*/ 318 w 499"/>
                      <a:gd name="T9" fmla="*/ 45 h 45"/>
                      <a:gd name="T10" fmla="*/ 499 w 499"/>
                      <a:gd name="T11" fmla="*/ 45 h 4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99"/>
                      <a:gd name="T19" fmla="*/ 0 h 45"/>
                      <a:gd name="T20" fmla="*/ 499 w 499"/>
                      <a:gd name="T21" fmla="*/ 45 h 4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99" h="45">
                        <a:moveTo>
                          <a:pt x="0" y="45"/>
                        </a:moveTo>
                        <a:lnTo>
                          <a:pt x="182" y="45"/>
                        </a:lnTo>
                        <a:lnTo>
                          <a:pt x="182" y="0"/>
                        </a:lnTo>
                        <a:lnTo>
                          <a:pt x="318" y="0"/>
                        </a:lnTo>
                        <a:lnTo>
                          <a:pt x="318" y="45"/>
                        </a:lnTo>
                        <a:lnTo>
                          <a:pt x="499" y="45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8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971" y="3475"/>
                    <a:ext cx="136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85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34" y="3385"/>
                    <a:ext cx="0" cy="9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077" name="Group 10"/>
                <p:cNvGrpSpPr>
                  <a:grpSpLocks/>
                </p:cNvGrpSpPr>
                <p:nvPr/>
              </p:nvGrpSpPr>
              <p:grpSpPr bwMode="auto">
                <a:xfrm rot="5400000">
                  <a:off x="2756" y="3599"/>
                  <a:ext cx="274" cy="231"/>
                  <a:chOff x="1377" y="3475"/>
                  <a:chExt cx="672" cy="578"/>
                </a:xfrm>
              </p:grpSpPr>
              <p:sp>
                <p:nvSpPr>
                  <p:cNvPr id="1081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3475"/>
                    <a:ext cx="666" cy="576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9050">
                    <a:solidFill>
                      <a:srgbClr val="FFFF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1082" name="AutoShape 1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1377" y="3477"/>
                    <a:ext cx="666" cy="576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9050">
                    <a:solidFill>
                      <a:srgbClr val="FFFF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</p:grp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2641" y="3714"/>
                  <a:ext cx="136" cy="0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004" y="3714"/>
                  <a:ext cx="136" cy="0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004" y="3714"/>
                  <a:ext cx="375" cy="0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75" name="Text Box 16"/>
              <p:cNvSpPr txBox="1">
                <a:spLocks noChangeArrowheads="1"/>
              </p:cNvSpPr>
              <p:nvPr/>
            </p:nvSpPr>
            <p:spPr bwMode="auto">
              <a:xfrm>
                <a:off x="228" y="3391"/>
                <a:ext cx="17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/>
                  <a:t>Switch Level Model</a:t>
                </a: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404245" y="3957042"/>
              <a:ext cx="8285162" cy="1200150"/>
              <a:chOff x="209" y="2462"/>
              <a:chExt cx="5219" cy="756"/>
            </a:xfrm>
          </p:grpSpPr>
          <p:sp>
            <p:nvSpPr>
              <p:cNvPr id="1058" name="Text Box 18"/>
              <p:cNvSpPr txBox="1">
                <a:spLocks noChangeArrowheads="1"/>
              </p:cNvSpPr>
              <p:nvPr/>
            </p:nvSpPr>
            <p:spPr bwMode="auto">
              <a:xfrm>
                <a:off x="3680" y="2462"/>
                <a:ext cx="1748" cy="756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module SR_latch(S, R, P, Q);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input S, R;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output P, Q;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rgbClr val="FFFF00"/>
                    </a:solidFill>
                    <a:latin typeface="Courier New" panose="02070309020205020404" pitchFamily="49" charset="0"/>
                  </a:rPr>
                  <a:t>    nor g1(Q, R, P);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rgbClr val="FFFF00"/>
                    </a:solidFill>
                    <a:latin typeface="Courier New" panose="02070309020205020404" pitchFamily="49" charset="0"/>
                  </a:rPr>
                  <a:t>    nor g2(P, S, Q);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endmodule </a:t>
                </a:r>
              </a:p>
            </p:txBody>
          </p:sp>
          <p:grpSp>
            <p:nvGrpSpPr>
              <p:cNvPr id="1059" name="Group 19"/>
              <p:cNvGrpSpPr>
                <a:grpSpLocks/>
              </p:cNvGrpSpPr>
              <p:nvPr/>
            </p:nvGrpSpPr>
            <p:grpSpPr bwMode="auto">
              <a:xfrm>
                <a:off x="2562" y="2568"/>
                <a:ext cx="544" cy="590"/>
                <a:chOff x="1338" y="2976"/>
                <a:chExt cx="956" cy="1134"/>
              </a:xfrm>
            </p:grpSpPr>
            <p:sp>
              <p:nvSpPr>
                <p:cNvPr id="1061" name="Line 20"/>
                <p:cNvSpPr>
                  <a:spLocks noChangeShapeType="1"/>
                </p:cNvSpPr>
                <p:nvPr/>
              </p:nvSpPr>
              <p:spPr bwMode="auto">
                <a:xfrm>
                  <a:off x="1565" y="3838"/>
                  <a:ext cx="0" cy="272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aphicFrame>
              <p:nvGraphicFramePr>
                <p:cNvPr id="1026" name="Object 21"/>
                <p:cNvGraphicFramePr>
                  <a:graphicFrameLocks noChangeAspect="1"/>
                </p:cNvGraphicFramePr>
                <p:nvPr/>
              </p:nvGraphicFramePr>
              <p:xfrm>
                <a:off x="1338" y="3430"/>
                <a:ext cx="414" cy="44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18" name="Visio" r:id="rId4" imgW="657149" imgH="700959" progId="Visio.Drawing.6">
                        <p:embed/>
                      </p:oleObj>
                    </mc:Choice>
                    <mc:Fallback>
                      <p:oleObj name="Visio" r:id="rId4" imgW="657149" imgH="700959" progId="Visio.Drawing.6">
                        <p:embed/>
                        <p:pic>
                          <p:nvPicPr>
                            <p:cNvPr id="0" name="Object 2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338" y="3430"/>
                              <a:ext cx="414" cy="44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27" name="Object 22"/>
                <p:cNvGraphicFramePr>
                  <a:graphicFrameLocks noChangeAspect="1"/>
                </p:cNvGraphicFramePr>
                <p:nvPr/>
              </p:nvGraphicFramePr>
              <p:xfrm>
                <a:off x="1882" y="3385"/>
                <a:ext cx="412" cy="4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19" name="Visio" r:id="rId6" imgW="654101" imgH="758830" progId="Visio.Drawing.6">
                        <p:embed/>
                      </p:oleObj>
                    </mc:Choice>
                    <mc:Fallback>
                      <p:oleObj name="Visio" r:id="rId6" imgW="654101" imgH="758830" progId="Visio.Drawing.6">
                        <p:embed/>
                        <p:pic>
                          <p:nvPicPr>
                            <p:cNvPr id="0" name="Object 2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82" y="3385"/>
                              <a:ext cx="412" cy="47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62" name="Line 23"/>
                <p:cNvSpPr>
                  <a:spLocks noChangeShapeType="1"/>
                </p:cNvSpPr>
                <p:nvPr/>
              </p:nvSpPr>
              <p:spPr bwMode="auto">
                <a:xfrm>
                  <a:off x="2154" y="2976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63" name="Line 24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64" name="Line 25"/>
                <p:cNvSpPr>
                  <a:spLocks noChangeShapeType="1"/>
                </p:cNvSpPr>
                <p:nvPr/>
              </p:nvSpPr>
              <p:spPr bwMode="auto">
                <a:xfrm>
                  <a:off x="1429" y="2976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065" name="Group 26"/>
                <p:cNvGrpSpPr>
                  <a:grpSpLocks/>
                </p:cNvGrpSpPr>
                <p:nvPr/>
              </p:nvGrpSpPr>
              <p:grpSpPr bwMode="auto">
                <a:xfrm>
                  <a:off x="1655" y="3249"/>
                  <a:ext cx="545" cy="90"/>
                  <a:chOff x="1655" y="3249"/>
                  <a:chExt cx="545" cy="90"/>
                </a:xfrm>
              </p:grpSpPr>
              <p:sp>
                <p:nvSpPr>
                  <p:cNvPr id="1071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55" y="3294"/>
                    <a:ext cx="499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7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109" y="3249"/>
                    <a:ext cx="91" cy="90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</p:grpSp>
            <p:grpSp>
              <p:nvGrpSpPr>
                <p:cNvPr id="1066" name="Group 29"/>
                <p:cNvGrpSpPr>
                  <a:grpSpLocks/>
                </p:cNvGrpSpPr>
                <p:nvPr/>
              </p:nvGrpSpPr>
              <p:grpSpPr bwMode="auto">
                <a:xfrm>
                  <a:off x="1383" y="3113"/>
                  <a:ext cx="590" cy="90"/>
                  <a:chOff x="1383" y="3113"/>
                  <a:chExt cx="590" cy="90"/>
                </a:xfrm>
              </p:grpSpPr>
              <p:sp>
                <p:nvSpPr>
                  <p:cNvPr id="1069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29" y="3158"/>
                    <a:ext cx="5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70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3113"/>
                    <a:ext cx="91" cy="90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</p:grpSp>
            <p:sp>
              <p:nvSpPr>
                <p:cNvPr id="1067" name="Line 32"/>
                <p:cNvSpPr>
                  <a:spLocks noChangeShapeType="1"/>
                </p:cNvSpPr>
                <p:nvPr/>
              </p:nvSpPr>
              <p:spPr bwMode="auto">
                <a:xfrm>
                  <a:off x="1973" y="3158"/>
                  <a:ext cx="0" cy="272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68" name="Line 33"/>
                <p:cNvSpPr>
                  <a:spLocks noChangeShapeType="1"/>
                </p:cNvSpPr>
                <p:nvPr/>
              </p:nvSpPr>
              <p:spPr bwMode="auto">
                <a:xfrm>
                  <a:off x="2064" y="3838"/>
                  <a:ext cx="0" cy="272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60" name="Text Box 34"/>
              <p:cNvSpPr txBox="1">
                <a:spLocks noChangeArrowheads="1"/>
              </p:cNvSpPr>
              <p:nvPr/>
            </p:nvSpPr>
            <p:spPr bwMode="auto">
              <a:xfrm>
                <a:off x="209" y="2566"/>
                <a:ext cx="1658" cy="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/>
                  <a:t>Gate Level Model</a:t>
                </a:r>
              </a:p>
              <a:p>
                <a:pPr eaLnBrk="1" hangingPunct="1"/>
                <a:r>
                  <a:rPr lang="en-US" altLang="zh-TW" dirty="0">
                    <a:solidFill>
                      <a:srgbClr val="CC9900"/>
                    </a:solidFill>
                  </a:rPr>
                  <a:t>(Structural Model)</a:t>
                </a: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328613" y="2397125"/>
              <a:ext cx="8361363" cy="1454149"/>
              <a:chOff x="207" y="1510"/>
              <a:chExt cx="5267" cy="916"/>
            </a:xfrm>
          </p:grpSpPr>
          <p:sp>
            <p:nvSpPr>
              <p:cNvPr id="1045" name="Text Box 36"/>
              <p:cNvSpPr txBox="1">
                <a:spLocks noChangeArrowheads="1"/>
              </p:cNvSpPr>
              <p:nvPr/>
            </p:nvSpPr>
            <p:spPr bwMode="auto">
              <a:xfrm>
                <a:off x="3610" y="1555"/>
                <a:ext cx="1864" cy="871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module adder(A, B, Ci, Co, S);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input [31:0] A, B;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input Ci;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output Co;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output [31:0] S;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</a:t>
                </a:r>
                <a:r>
                  <a:rPr lang="en-US" altLang="zh-TW" sz="1200">
                    <a:solidFill>
                      <a:srgbClr val="FFFF00"/>
                    </a:solidFill>
                    <a:latin typeface="Courier New" panose="02070309020205020404" pitchFamily="49" charset="0"/>
                  </a:rPr>
                  <a:t>assign {Co, S}=A+B+Ci;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endmodule </a:t>
                </a:r>
              </a:p>
            </p:txBody>
          </p:sp>
          <p:grpSp>
            <p:nvGrpSpPr>
              <p:cNvPr id="1046" name="Group 37"/>
              <p:cNvGrpSpPr>
                <a:grpSpLocks/>
              </p:cNvGrpSpPr>
              <p:nvPr/>
            </p:nvGrpSpPr>
            <p:grpSpPr bwMode="auto">
              <a:xfrm>
                <a:off x="2426" y="1616"/>
                <a:ext cx="817" cy="680"/>
                <a:chOff x="2653" y="1616"/>
                <a:chExt cx="817" cy="680"/>
              </a:xfrm>
            </p:grpSpPr>
            <p:sp>
              <p:nvSpPr>
                <p:cNvPr id="1048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3" y="1616"/>
                  <a:ext cx="363" cy="91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1049" name="Rectangle 39"/>
                <p:cNvSpPr>
                  <a:spLocks noChangeArrowheads="1"/>
                </p:cNvSpPr>
                <p:nvPr/>
              </p:nvSpPr>
              <p:spPr bwMode="auto">
                <a:xfrm>
                  <a:off x="3107" y="1616"/>
                  <a:ext cx="363" cy="91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1050" name="Rectangle 40"/>
                <p:cNvSpPr>
                  <a:spLocks noChangeArrowheads="1"/>
                </p:cNvSpPr>
                <p:nvPr/>
              </p:nvSpPr>
              <p:spPr bwMode="auto">
                <a:xfrm>
                  <a:off x="2880" y="2205"/>
                  <a:ext cx="363" cy="91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grpSp>
              <p:nvGrpSpPr>
                <p:cNvPr id="1051" name="Group 41"/>
                <p:cNvGrpSpPr>
                  <a:grpSpLocks/>
                </p:cNvGrpSpPr>
                <p:nvPr/>
              </p:nvGrpSpPr>
              <p:grpSpPr bwMode="auto">
                <a:xfrm>
                  <a:off x="2789" y="1842"/>
                  <a:ext cx="544" cy="227"/>
                  <a:chOff x="839" y="1525"/>
                  <a:chExt cx="544" cy="227"/>
                </a:xfrm>
              </p:grpSpPr>
              <p:sp>
                <p:nvSpPr>
                  <p:cNvPr id="1056" name="Freeform 42"/>
                  <p:cNvSpPr>
                    <a:spLocks/>
                  </p:cNvSpPr>
                  <p:nvPr/>
                </p:nvSpPr>
                <p:spPr bwMode="auto">
                  <a:xfrm>
                    <a:off x="839" y="1525"/>
                    <a:ext cx="544" cy="227"/>
                  </a:xfrm>
                  <a:custGeom>
                    <a:avLst/>
                    <a:gdLst>
                      <a:gd name="T0" fmla="*/ 0 w 1551"/>
                      <a:gd name="T1" fmla="*/ 0 h 786"/>
                      <a:gd name="T2" fmla="*/ 4 w 1551"/>
                      <a:gd name="T3" fmla="*/ 0 h 786"/>
                      <a:gd name="T4" fmla="*/ 4 w 1551"/>
                      <a:gd name="T5" fmla="*/ 1 h 786"/>
                      <a:gd name="T6" fmla="*/ 5 w 1551"/>
                      <a:gd name="T7" fmla="*/ 0 h 786"/>
                      <a:gd name="T8" fmla="*/ 8 w 1551"/>
                      <a:gd name="T9" fmla="*/ 0 h 786"/>
                      <a:gd name="T10" fmla="*/ 7 w 1551"/>
                      <a:gd name="T11" fmla="*/ 1 h 786"/>
                      <a:gd name="T12" fmla="*/ 2 w 1551"/>
                      <a:gd name="T13" fmla="*/ 1 h 786"/>
                      <a:gd name="T14" fmla="*/ 0 w 1551"/>
                      <a:gd name="T15" fmla="*/ 0 h 78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551"/>
                      <a:gd name="T25" fmla="*/ 0 h 786"/>
                      <a:gd name="T26" fmla="*/ 1551 w 1551"/>
                      <a:gd name="T27" fmla="*/ 786 h 78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551" h="786">
                        <a:moveTo>
                          <a:pt x="0" y="0"/>
                        </a:moveTo>
                        <a:lnTo>
                          <a:pt x="680" y="15"/>
                        </a:lnTo>
                        <a:lnTo>
                          <a:pt x="815" y="272"/>
                        </a:lnTo>
                        <a:lnTo>
                          <a:pt x="948" y="15"/>
                        </a:lnTo>
                        <a:lnTo>
                          <a:pt x="1551" y="15"/>
                        </a:lnTo>
                        <a:lnTo>
                          <a:pt x="1217" y="786"/>
                        </a:lnTo>
                        <a:lnTo>
                          <a:pt x="411" y="786"/>
                        </a:lnTo>
                        <a:lnTo>
                          <a:pt x="9" y="15"/>
                        </a:lnTo>
                      </a:path>
                    </a:pathLst>
                  </a:custGeom>
                  <a:solidFill>
                    <a:schemeClr val="bg1"/>
                  </a:solidFill>
                  <a:ln w="38100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57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9" y="1570"/>
                    <a:ext cx="47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r>
                      <a:rPr lang="en-US" altLang="zh-TW" sz="1200">
                        <a:solidFill>
                          <a:srgbClr val="2A2A7E"/>
                        </a:solidFill>
                      </a:rPr>
                      <a:t>operator</a:t>
                    </a:r>
                  </a:p>
                </p:txBody>
              </p:sp>
            </p:grpSp>
            <p:sp>
              <p:nvSpPr>
                <p:cNvPr id="1052" name="Line 44"/>
                <p:cNvSpPr>
                  <a:spLocks noChangeShapeType="1"/>
                </p:cNvSpPr>
                <p:nvPr/>
              </p:nvSpPr>
              <p:spPr bwMode="auto">
                <a:xfrm>
                  <a:off x="2835" y="1706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53" name="Line 45"/>
                <p:cNvSpPr>
                  <a:spLocks noChangeShapeType="1"/>
                </p:cNvSpPr>
                <p:nvPr/>
              </p:nvSpPr>
              <p:spPr bwMode="auto">
                <a:xfrm>
                  <a:off x="3061" y="2069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54" name="Line 46"/>
                <p:cNvSpPr>
                  <a:spLocks noChangeShapeType="1"/>
                </p:cNvSpPr>
                <p:nvPr/>
              </p:nvSpPr>
              <p:spPr bwMode="auto">
                <a:xfrm>
                  <a:off x="3288" y="1706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55" name="Rectangle 47"/>
                <p:cNvSpPr>
                  <a:spLocks noChangeArrowheads="1"/>
                </p:cNvSpPr>
                <p:nvPr/>
              </p:nvSpPr>
              <p:spPr bwMode="auto">
                <a:xfrm>
                  <a:off x="2789" y="2205"/>
                  <a:ext cx="91" cy="91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sp>
            <p:nvSpPr>
              <p:cNvPr id="1047" name="Text Box 48"/>
              <p:cNvSpPr txBox="1">
                <a:spLocks noChangeArrowheads="1"/>
              </p:cNvSpPr>
              <p:nvPr/>
            </p:nvSpPr>
            <p:spPr bwMode="auto">
              <a:xfrm>
                <a:off x="207" y="1510"/>
                <a:ext cx="2127" cy="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/>
                  <a:t>Register Transfer Level</a:t>
                </a:r>
              </a:p>
              <a:p>
                <a:pPr algn="l" eaLnBrk="1" hangingPunct="1"/>
                <a:r>
                  <a:rPr lang="en-US" altLang="zh-TW" dirty="0">
                    <a:solidFill>
                      <a:srgbClr val="CC9900"/>
                    </a:solidFill>
                  </a:rPr>
                  <a:t>(Data-Flow Model)</a:t>
                </a:r>
              </a:p>
            </p:txBody>
          </p:sp>
        </p:grpSp>
        <p:grpSp>
          <p:nvGrpSpPr>
            <p:cNvPr id="13" name="Group 49"/>
            <p:cNvGrpSpPr>
              <a:grpSpLocks/>
            </p:cNvGrpSpPr>
            <p:nvPr/>
          </p:nvGrpSpPr>
          <p:grpSpPr bwMode="auto">
            <a:xfrm>
              <a:off x="250826" y="981075"/>
              <a:ext cx="8432804" cy="2700338"/>
              <a:chOff x="158" y="618"/>
              <a:chExt cx="5312" cy="1701"/>
            </a:xfrm>
          </p:grpSpPr>
          <p:sp>
            <p:nvSpPr>
              <p:cNvPr id="1033" name="Text Box 50"/>
              <p:cNvSpPr txBox="1">
                <a:spLocks noChangeArrowheads="1"/>
              </p:cNvSpPr>
              <p:nvPr/>
            </p:nvSpPr>
            <p:spPr bwMode="auto">
              <a:xfrm>
                <a:off x="3954" y="618"/>
                <a:ext cx="1516" cy="871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module counter(Clk, Q);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input  Clk;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output [15:0] Q;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    </a:t>
                </a:r>
                <a:r>
                  <a:rPr lang="en-US" altLang="zh-TW" sz="1200" b="1">
                    <a:solidFill>
                      <a:srgbClr val="99FF99"/>
                    </a:solidFill>
                    <a:latin typeface="Courier New" panose="02070309020205020404" pitchFamily="49" charset="0"/>
                  </a:rPr>
                  <a:t>reg    [15:0] Q;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rgbClr val="FFFF00"/>
                    </a:solidFill>
                    <a:latin typeface="Courier New" panose="02070309020205020404" pitchFamily="49" charset="0"/>
                  </a:rPr>
                  <a:t>    always@(posedge Clk)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rgbClr val="FFFF00"/>
                    </a:solidFill>
                    <a:latin typeface="Courier New" panose="02070309020205020404" pitchFamily="49" charset="0"/>
                  </a:rPr>
                  <a:t>	Q=Q+1;</a:t>
                </a:r>
              </a:p>
              <a:p>
                <a:pPr algn="l" eaLnBrk="1" hangingPunct="1">
                  <a:spcBef>
                    <a:spcPct val="0"/>
                  </a:spcBef>
                </a:pPr>
                <a:r>
                  <a:rPr lang="en-US" altLang="zh-TW" sz="1200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endmodule </a:t>
                </a:r>
              </a:p>
            </p:txBody>
          </p:sp>
          <p:grpSp>
            <p:nvGrpSpPr>
              <p:cNvPr id="1034" name="Group 51"/>
              <p:cNvGrpSpPr>
                <a:grpSpLocks/>
              </p:cNvGrpSpPr>
              <p:nvPr/>
            </p:nvGrpSpPr>
            <p:grpSpPr bwMode="auto">
              <a:xfrm>
                <a:off x="2517" y="663"/>
                <a:ext cx="635" cy="725"/>
                <a:chOff x="2789" y="845"/>
                <a:chExt cx="635" cy="725"/>
              </a:xfrm>
            </p:grpSpPr>
            <p:sp>
              <p:nvSpPr>
                <p:cNvPr id="1036" name="Rectangle 52"/>
                <p:cNvSpPr>
                  <a:spLocks noChangeArrowheads="1"/>
                </p:cNvSpPr>
                <p:nvPr/>
              </p:nvSpPr>
              <p:spPr bwMode="auto">
                <a:xfrm>
                  <a:off x="2880" y="1388"/>
                  <a:ext cx="363" cy="9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grpSp>
              <p:nvGrpSpPr>
                <p:cNvPr id="1037" name="Group 53"/>
                <p:cNvGrpSpPr>
                  <a:grpSpLocks/>
                </p:cNvGrpSpPr>
                <p:nvPr/>
              </p:nvGrpSpPr>
              <p:grpSpPr bwMode="auto">
                <a:xfrm>
                  <a:off x="2789" y="1025"/>
                  <a:ext cx="544" cy="227"/>
                  <a:chOff x="839" y="1525"/>
                  <a:chExt cx="544" cy="227"/>
                </a:xfrm>
              </p:grpSpPr>
              <p:sp>
                <p:nvSpPr>
                  <p:cNvPr id="1043" name="Freeform 54"/>
                  <p:cNvSpPr>
                    <a:spLocks/>
                  </p:cNvSpPr>
                  <p:nvPr/>
                </p:nvSpPr>
                <p:spPr bwMode="auto">
                  <a:xfrm>
                    <a:off x="839" y="1525"/>
                    <a:ext cx="544" cy="227"/>
                  </a:xfrm>
                  <a:custGeom>
                    <a:avLst/>
                    <a:gdLst>
                      <a:gd name="T0" fmla="*/ 0 w 1551"/>
                      <a:gd name="T1" fmla="*/ 0 h 786"/>
                      <a:gd name="T2" fmla="*/ 4 w 1551"/>
                      <a:gd name="T3" fmla="*/ 0 h 786"/>
                      <a:gd name="T4" fmla="*/ 4 w 1551"/>
                      <a:gd name="T5" fmla="*/ 1 h 786"/>
                      <a:gd name="T6" fmla="*/ 5 w 1551"/>
                      <a:gd name="T7" fmla="*/ 0 h 786"/>
                      <a:gd name="T8" fmla="*/ 8 w 1551"/>
                      <a:gd name="T9" fmla="*/ 0 h 786"/>
                      <a:gd name="T10" fmla="*/ 7 w 1551"/>
                      <a:gd name="T11" fmla="*/ 1 h 786"/>
                      <a:gd name="T12" fmla="*/ 2 w 1551"/>
                      <a:gd name="T13" fmla="*/ 1 h 786"/>
                      <a:gd name="T14" fmla="*/ 0 w 1551"/>
                      <a:gd name="T15" fmla="*/ 0 h 78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551"/>
                      <a:gd name="T25" fmla="*/ 0 h 786"/>
                      <a:gd name="T26" fmla="*/ 1551 w 1551"/>
                      <a:gd name="T27" fmla="*/ 786 h 78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551" h="786">
                        <a:moveTo>
                          <a:pt x="0" y="0"/>
                        </a:moveTo>
                        <a:lnTo>
                          <a:pt x="680" y="15"/>
                        </a:lnTo>
                        <a:lnTo>
                          <a:pt x="815" y="272"/>
                        </a:lnTo>
                        <a:lnTo>
                          <a:pt x="948" y="15"/>
                        </a:lnTo>
                        <a:lnTo>
                          <a:pt x="1551" y="15"/>
                        </a:lnTo>
                        <a:lnTo>
                          <a:pt x="1217" y="786"/>
                        </a:lnTo>
                        <a:lnTo>
                          <a:pt x="411" y="786"/>
                        </a:lnTo>
                        <a:lnTo>
                          <a:pt x="9" y="15"/>
                        </a:lnTo>
                      </a:path>
                    </a:pathLst>
                  </a:custGeom>
                  <a:solidFill>
                    <a:schemeClr val="bg1"/>
                  </a:solidFill>
                  <a:ln w="38100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044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9" y="1570"/>
                    <a:ext cx="47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algn="ctr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kumimoji="1" sz="2400">
                        <a:solidFill>
                          <a:srgbClr val="FFFF66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r>
                      <a:rPr lang="en-US" altLang="zh-TW" sz="1200">
                        <a:solidFill>
                          <a:srgbClr val="2A2A7E"/>
                        </a:solidFill>
                      </a:rPr>
                      <a:t>operator</a:t>
                    </a:r>
                  </a:p>
                </p:txBody>
              </p:sp>
            </p:grpSp>
            <p:sp>
              <p:nvSpPr>
                <p:cNvPr id="1038" name="Line 56"/>
                <p:cNvSpPr>
                  <a:spLocks noChangeShapeType="1"/>
                </p:cNvSpPr>
                <p:nvPr/>
              </p:nvSpPr>
              <p:spPr bwMode="auto">
                <a:xfrm>
                  <a:off x="2835" y="889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39" name="Line 57"/>
                <p:cNvSpPr>
                  <a:spLocks noChangeShapeType="1"/>
                </p:cNvSpPr>
                <p:nvPr/>
              </p:nvSpPr>
              <p:spPr bwMode="auto">
                <a:xfrm>
                  <a:off x="3061" y="1252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40" name="Freeform 58"/>
                <p:cNvSpPr>
                  <a:spLocks/>
                </p:cNvSpPr>
                <p:nvPr/>
              </p:nvSpPr>
              <p:spPr bwMode="auto">
                <a:xfrm>
                  <a:off x="2883" y="1426"/>
                  <a:ext cx="46" cy="46"/>
                </a:xfrm>
                <a:custGeom>
                  <a:avLst/>
                  <a:gdLst>
                    <a:gd name="T0" fmla="*/ 0 w 46"/>
                    <a:gd name="T1" fmla="*/ 0 h 91"/>
                    <a:gd name="T2" fmla="*/ 46 w 46"/>
                    <a:gd name="T3" fmla="*/ 2 h 91"/>
                    <a:gd name="T4" fmla="*/ 0 w 46"/>
                    <a:gd name="T5" fmla="*/ 3 h 91"/>
                    <a:gd name="T6" fmla="*/ 0 60000 65536"/>
                    <a:gd name="T7" fmla="*/ 0 60000 65536"/>
                    <a:gd name="T8" fmla="*/ 0 60000 65536"/>
                    <a:gd name="T9" fmla="*/ 0 w 46"/>
                    <a:gd name="T10" fmla="*/ 0 h 91"/>
                    <a:gd name="T11" fmla="*/ 46 w 46"/>
                    <a:gd name="T12" fmla="*/ 91 h 9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6" h="91">
                      <a:moveTo>
                        <a:pt x="0" y="0"/>
                      </a:moveTo>
                      <a:lnTo>
                        <a:pt x="46" y="46"/>
                      </a:lnTo>
                      <a:lnTo>
                        <a:pt x="0" y="9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41" name="Oval 59"/>
                <p:cNvSpPr>
                  <a:spLocks noChangeArrowheads="1"/>
                </p:cNvSpPr>
                <p:nvPr/>
              </p:nvSpPr>
              <p:spPr bwMode="auto">
                <a:xfrm>
                  <a:off x="2815" y="845"/>
                  <a:ext cx="45" cy="45"/>
                </a:xfrm>
                <a:prstGeom prst="ellips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1042" name="Freeform 60"/>
                <p:cNvSpPr>
                  <a:spLocks/>
                </p:cNvSpPr>
                <p:nvPr/>
              </p:nvSpPr>
              <p:spPr bwMode="auto">
                <a:xfrm>
                  <a:off x="3061" y="890"/>
                  <a:ext cx="363" cy="680"/>
                </a:xfrm>
                <a:custGeom>
                  <a:avLst/>
                  <a:gdLst>
                    <a:gd name="T0" fmla="*/ 0 w 363"/>
                    <a:gd name="T1" fmla="*/ 590 h 680"/>
                    <a:gd name="T2" fmla="*/ 0 w 363"/>
                    <a:gd name="T3" fmla="*/ 680 h 680"/>
                    <a:gd name="T4" fmla="*/ 363 w 363"/>
                    <a:gd name="T5" fmla="*/ 680 h 680"/>
                    <a:gd name="T6" fmla="*/ 363 w 363"/>
                    <a:gd name="T7" fmla="*/ 0 h 680"/>
                    <a:gd name="T8" fmla="*/ 227 w 363"/>
                    <a:gd name="T9" fmla="*/ 0 h 680"/>
                    <a:gd name="T10" fmla="*/ 227 w 363"/>
                    <a:gd name="T11" fmla="*/ 136 h 6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63"/>
                    <a:gd name="T19" fmla="*/ 0 h 680"/>
                    <a:gd name="T20" fmla="*/ 363 w 363"/>
                    <a:gd name="T21" fmla="*/ 680 h 6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63" h="680">
                      <a:moveTo>
                        <a:pt x="0" y="590"/>
                      </a:moveTo>
                      <a:lnTo>
                        <a:pt x="0" y="680"/>
                      </a:lnTo>
                      <a:lnTo>
                        <a:pt x="363" y="680"/>
                      </a:lnTo>
                      <a:lnTo>
                        <a:pt x="363" y="0"/>
                      </a:lnTo>
                      <a:lnTo>
                        <a:pt x="227" y="0"/>
                      </a:lnTo>
                      <a:lnTo>
                        <a:pt x="227" y="136"/>
                      </a:lnTo>
                    </a:path>
                  </a:pathLst>
                </a:custGeom>
                <a:noFill/>
                <a:ln w="19050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35" name="Text Box 61"/>
              <p:cNvSpPr txBox="1">
                <a:spLocks noChangeArrowheads="1"/>
              </p:cNvSpPr>
              <p:nvPr/>
            </p:nvSpPr>
            <p:spPr bwMode="auto">
              <a:xfrm>
                <a:off x="222" y="760"/>
                <a:ext cx="1767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l" eaLnBrk="1" hangingPunct="1">
                  <a:spcBef>
                    <a:spcPts val="0"/>
                  </a:spcBef>
                </a:pPr>
                <a:r>
                  <a:rPr lang="en-US" altLang="zh-TW" dirty="0"/>
                  <a:t>(Behavioral Model)</a:t>
                </a:r>
              </a:p>
              <a:p>
                <a:pPr algn="l" eaLnBrk="1" hangingPunct="1">
                  <a:spcBef>
                    <a:spcPts val="0"/>
                  </a:spcBef>
                </a:pPr>
                <a:r>
                  <a:rPr lang="en-US" altLang="zh-TW" dirty="0" smtClean="0">
                    <a:solidFill>
                      <a:srgbClr val="CC9900"/>
                    </a:solidFill>
                  </a:rPr>
                  <a:t>(Procedural Model)</a:t>
                </a:r>
                <a:endParaRPr lang="en-US" altLang="zh-TW" dirty="0">
                  <a:solidFill>
                    <a:srgbClr val="CC9900"/>
                  </a:solidFill>
                </a:endParaRPr>
              </a:p>
            </p:txBody>
          </p:sp>
          <p:sp>
            <p:nvSpPr>
              <p:cNvPr id="62" name="Text Box 61"/>
              <p:cNvSpPr txBox="1">
                <a:spLocks noChangeArrowheads="1"/>
              </p:cNvSpPr>
              <p:nvPr/>
            </p:nvSpPr>
            <p:spPr bwMode="auto">
              <a:xfrm>
                <a:off x="158" y="2028"/>
                <a:ext cx="233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solidFill>
                      <a:srgbClr val="CC9900"/>
                    </a:solidFill>
                  </a:rPr>
                  <a:t>(</a:t>
                </a:r>
                <a:r>
                  <a:rPr lang="en-US" altLang="zh-TW" dirty="0">
                    <a:solidFill>
                      <a:srgbClr val="CC9900"/>
                    </a:solidFill>
                  </a:rPr>
                  <a:t>Register-Transfer Model)</a:t>
                </a:r>
              </a:p>
            </p:txBody>
          </p:sp>
        </p:grpSp>
        <p:cxnSp>
          <p:nvCxnSpPr>
            <p:cNvPr id="4" name="直線接點 3"/>
            <p:cNvCxnSpPr/>
            <p:nvPr/>
          </p:nvCxnSpPr>
          <p:spPr bwMode="auto">
            <a:xfrm>
              <a:off x="352426" y="2401134"/>
              <a:ext cx="85312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直線接點 64"/>
            <p:cNvCxnSpPr/>
            <p:nvPr/>
          </p:nvCxnSpPr>
          <p:spPr bwMode="auto">
            <a:xfrm>
              <a:off x="352426" y="3892385"/>
              <a:ext cx="85312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線接點 65"/>
            <p:cNvCxnSpPr/>
            <p:nvPr/>
          </p:nvCxnSpPr>
          <p:spPr bwMode="auto">
            <a:xfrm>
              <a:off x="352426" y="5198671"/>
              <a:ext cx="85312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直線接點 66"/>
            <p:cNvCxnSpPr/>
            <p:nvPr/>
          </p:nvCxnSpPr>
          <p:spPr bwMode="auto">
            <a:xfrm>
              <a:off x="352426" y="6525344"/>
              <a:ext cx="85312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直線接點 67"/>
            <p:cNvCxnSpPr/>
            <p:nvPr/>
          </p:nvCxnSpPr>
          <p:spPr bwMode="auto">
            <a:xfrm>
              <a:off x="352426" y="900244"/>
              <a:ext cx="85312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rgbClr val="66FFFF"/>
                </a:solidFill>
              </a:rPr>
              <a:t>Some Examples of Gate Level Design</a:t>
            </a:r>
          </a:p>
        </p:txBody>
      </p:sp>
      <p:sp>
        <p:nvSpPr>
          <p:cNvPr id="607237" name="Text Box 5"/>
          <p:cNvSpPr txBox="1">
            <a:spLocks noChangeArrowheads="1"/>
          </p:cNvSpPr>
          <p:nvPr/>
        </p:nvSpPr>
        <p:spPr bwMode="auto">
          <a:xfrm>
            <a:off x="2268538" y="765175"/>
            <a:ext cx="4699000" cy="2027238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 sz="1800">
                <a:latin typeface="Courier New" panose="02070309020205020404" pitchFamily="49" charset="0"/>
              </a:rPr>
              <a:t>module posedge_detector(in, out);</a:t>
            </a:r>
          </a:p>
          <a:p>
            <a:pPr algn="l" eaLnBrk="1" hangingPunct="1"/>
            <a:r>
              <a:rPr lang="en-US" altLang="zh-TW" sz="1800">
                <a:latin typeface="Courier New" panose="02070309020205020404" pitchFamily="49" charset="0"/>
              </a:rPr>
              <a:t>input in;</a:t>
            </a:r>
          </a:p>
          <a:p>
            <a:pPr algn="l" eaLnBrk="1" hangingPunct="1"/>
            <a:r>
              <a:rPr lang="en-US" altLang="zh-TW" sz="1800">
                <a:latin typeface="Courier New" panose="02070309020205020404" pitchFamily="49" charset="0"/>
              </a:rPr>
              <a:t>Output out;</a:t>
            </a:r>
          </a:p>
          <a:p>
            <a:pPr algn="l" eaLnBrk="1" hangingPunct="1"/>
            <a:r>
              <a:rPr lang="en-US" altLang="zh-TW" sz="1800">
                <a:latin typeface="Courier New" panose="02070309020205020404" pitchFamily="49" charset="0"/>
              </a:rPr>
              <a:t>not #5 (c, b), (b, a), (a, in);</a:t>
            </a:r>
          </a:p>
          <a:p>
            <a:pPr algn="l" eaLnBrk="1" hangingPunct="1"/>
            <a:r>
              <a:rPr lang="en-US" altLang="zh-TW" sz="1800">
                <a:latin typeface="Courier New" panose="02070309020205020404" pitchFamily="49" charset="0"/>
              </a:rPr>
              <a:t>nand #10 (out, in, a);</a:t>
            </a:r>
          </a:p>
          <a:p>
            <a:pPr algn="l" eaLnBrk="1" hangingPunct="1"/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graphicFrame>
        <p:nvGraphicFramePr>
          <p:cNvPr id="607239" name="Object 7"/>
          <p:cNvGraphicFramePr>
            <a:graphicFrameLocks noChangeAspect="1"/>
          </p:cNvGraphicFramePr>
          <p:nvPr/>
        </p:nvGraphicFramePr>
        <p:xfrm>
          <a:off x="4014788" y="1174750"/>
          <a:ext cx="28003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Visio" r:id="rId5" imgW="2800502" imgH="689905" progId="Visio.Drawing.6">
                  <p:embed/>
                </p:oleObj>
              </mc:Choice>
              <mc:Fallback>
                <p:oleObj name="Visio" r:id="rId5" imgW="2800502" imgH="689905" progId="Visio.Drawing.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1174750"/>
                        <a:ext cx="280035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7241" name="Rectangle 9"/>
          <p:cNvSpPr>
            <a:spLocks noChangeArrowheads="1"/>
          </p:cNvSpPr>
          <p:nvPr/>
        </p:nvSpPr>
        <p:spPr bwMode="auto">
          <a:xfrm>
            <a:off x="179388" y="692150"/>
            <a:ext cx="324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</a:rPr>
              <a:t>Example 1:</a:t>
            </a:r>
            <a:endParaRPr lang="en-US" altLang="zh-TW" sz="2000">
              <a:solidFill>
                <a:schemeClr val="bg1"/>
              </a:solidFill>
            </a:endParaRPr>
          </a:p>
        </p:txBody>
      </p:sp>
      <p:sp>
        <p:nvSpPr>
          <p:cNvPr id="607242" name="Rectangle 10"/>
          <p:cNvSpPr>
            <a:spLocks noChangeArrowheads="1"/>
          </p:cNvSpPr>
          <p:nvPr/>
        </p:nvSpPr>
        <p:spPr bwMode="auto">
          <a:xfrm>
            <a:off x="179388" y="2852738"/>
            <a:ext cx="612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</a:rPr>
              <a:t>Example 2: Hazard (Glitch) Elimination</a:t>
            </a:r>
            <a:endParaRPr lang="en-US" altLang="zh-TW" sz="2000">
              <a:solidFill>
                <a:schemeClr val="bg1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76275" y="3213100"/>
            <a:ext cx="1663700" cy="2382838"/>
            <a:chOff x="426" y="2024"/>
            <a:chExt cx="1048" cy="1501"/>
          </a:xfrm>
        </p:grpSpPr>
        <p:sp>
          <p:nvSpPr>
            <p:cNvPr id="2069" name="Rectangle 11"/>
            <p:cNvSpPr>
              <a:spLocks noChangeArrowheads="1"/>
            </p:cNvSpPr>
            <p:nvPr/>
          </p:nvSpPr>
          <p:spPr bwMode="auto">
            <a:xfrm>
              <a:off x="975" y="2478"/>
              <a:ext cx="227" cy="226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0</a:t>
              </a:r>
            </a:p>
          </p:txBody>
        </p:sp>
        <p:sp>
          <p:nvSpPr>
            <p:cNvPr id="2070" name="Rectangle 12"/>
            <p:cNvSpPr>
              <a:spLocks noChangeArrowheads="1"/>
            </p:cNvSpPr>
            <p:nvPr/>
          </p:nvSpPr>
          <p:spPr bwMode="auto">
            <a:xfrm>
              <a:off x="1247" y="2478"/>
              <a:ext cx="22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071" name="Rectangle 13"/>
            <p:cNvSpPr>
              <a:spLocks noChangeArrowheads="1"/>
            </p:cNvSpPr>
            <p:nvPr/>
          </p:nvSpPr>
          <p:spPr bwMode="auto">
            <a:xfrm>
              <a:off x="1247" y="2750"/>
              <a:ext cx="22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072" name="Rectangle 14"/>
            <p:cNvSpPr>
              <a:spLocks noChangeArrowheads="1"/>
            </p:cNvSpPr>
            <p:nvPr/>
          </p:nvSpPr>
          <p:spPr bwMode="auto">
            <a:xfrm>
              <a:off x="975" y="2750"/>
              <a:ext cx="227" cy="226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0</a:t>
              </a:r>
            </a:p>
          </p:txBody>
        </p:sp>
        <p:sp>
          <p:nvSpPr>
            <p:cNvPr id="2073" name="Rectangle 15"/>
            <p:cNvSpPr>
              <a:spLocks noChangeArrowheads="1"/>
            </p:cNvSpPr>
            <p:nvPr/>
          </p:nvSpPr>
          <p:spPr bwMode="auto">
            <a:xfrm>
              <a:off x="975" y="3022"/>
              <a:ext cx="22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074" name="Rectangle 16"/>
            <p:cNvSpPr>
              <a:spLocks noChangeArrowheads="1"/>
            </p:cNvSpPr>
            <p:nvPr/>
          </p:nvSpPr>
          <p:spPr bwMode="auto">
            <a:xfrm>
              <a:off x="1247" y="3022"/>
              <a:ext cx="22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075" name="Rectangle 17"/>
            <p:cNvSpPr>
              <a:spLocks noChangeArrowheads="1"/>
            </p:cNvSpPr>
            <p:nvPr/>
          </p:nvSpPr>
          <p:spPr bwMode="auto">
            <a:xfrm>
              <a:off x="1247" y="3294"/>
              <a:ext cx="227" cy="226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0</a:t>
              </a:r>
            </a:p>
          </p:txBody>
        </p:sp>
        <p:sp>
          <p:nvSpPr>
            <p:cNvPr id="2076" name="Rectangle 18"/>
            <p:cNvSpPr>
              <a:spLocks noChangeArrowheads="1"/>
            </p:cNvSpPr>
            <p:nvPr/>
          </p:nvSpPr>
          <p:spPr bwMode="auto">
            <a:xfrm>
              <a:off x="975" y="3294"/>
              <a:ext cx="227" cy="226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0</a:t>
              </a:r>
            </a:p>
          </p:txBody>
        </p:sp>
        <p:sp>
          <p:nvSpPr>
            <p:cNvPr id="2077" name="Line 19"/>
            <p:cNvSpPr>
              <a:spLocks noChangeShapeType="1"/>
            </p:cNvSpPr>
            <p:nvPr/>
          </p:nvSpPr>
          <p:spPr bwMode="auto">
            <a:xfrm flipH="1" flipV="1">
              <a:off x="612" y="2115"/>
              <a:ext cx="318" cy="31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78" name="Text Box 20"/>
            <p:cNvSpPr txBox="1">
              <a:spLocks noChangeArrowheads="1"/>
            </p:cNvSpPr>
            <p:nvPr/>
          </p:nvSpPr>
          <p:spPr bwMode="auto">
            <a:xfrm>
              <a:off x="426" y="2217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AB</a:t>
              </a:r>
            </a:p>
          </p:txBody>
        </p:sp>
        <p:sp>
          <p:nvSpPr>
            <p:cNvPr id="2079" name="Text Box 21"/>
            <p:cNvSpPr txBox="1">
              <a:spLocks noChangeArrowheads="1"/>
            </p:cNvSpPr>
            <p:nvPr/>
          </p:nvSpPr>
          <p:spPr bwMode="auto">
            <a:xfrm>
              <a:off x="839" y="202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2080" name="Text Box 22"/>
            <p:cNvSpPr txBox="1">
              <a:spLocks noChangeArrowheads="1"/>
            </p:cNvSpPr>
            <p:nvPr/>
          </p:nvSpPr>
          <p:spPr bwMode="auto">
            <a:xfrm>
              <a:off x="640" y="2491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081" name="Text Box 23"/>
            <p:cNvSpPr txBox="1">
              <a:spLocks noChangeArrowheads="1"/>
            </p:cNvSpPr>
            <p:nvPr/>
          </p:nvSpPr>
          <p:spPr bwMode="auto">
            <a:xfrm>
              <a:off x="640" y="275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Courier New" panose="02070309020205020404" pitchFamily="49" charset="0"/>
                </a:rPr>
                <a:t>01</a:t>
              </a:r>
            </a:p>
          </p:txBody>
        </p:sp>
        <p:sp>
          <p:nvSpPr>
            <p:cNvPr id="2082" name="Text Box 24"/>
            <p:cNvSpPr txBox="1">
              <a:spLocks noChangeArrowheads="1"/>
            </p:cNvSpPr>
            <p:nvPr/>
          </p:nvSpPr>
          <p:spPr bwMode="auto">
            <a:xfrm>
              <a:off x="640" y="3022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Courier New" panose="02070309020205020404" pitchFamily="49" charset="0"/>
                </a:rPr>
                <a:t>11</a:t>
              </a:r>
            </a:p>
          </p:txBody>
        </p:sp>
        <p:sp>
          <p:nvSpPr>
            <p:cNvPr id="2083" name="Text Box 25"/>
            <p:cNvSpPr txBox="1">
              <a:spLocks noChangeArrowheads="1"/>
            </p:cNvSpPr>
            <p:nvPr/>
          </p:nvSpPr>
          <p:spPr bwMode="auto">
            <a:xfrm>
              <a:off x="640" y="329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Courier New" panose="02070309020205020404" pitchFamily="49" charset="0"/>
                </a:rPr>
                <a:t>10</a:t>
              </a:r>
            </a:p>
          </p:txBody>
        </p:sp>
        <p:sp>
          <p:nvSpPr>
            <p:cNvPr id="2084" name="Text Box 26"/>
            <p:cNvSpPr txBox="1">
              <a:spLocks noChangeArrowheads="1"/>
            </p:cNvSpPr>
            <p:nvPr/>
          </p:nvSpPr>
          <p:spPr bwMode="auto">
            <a:xfrm>
              <a:off x="954" y="2251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085" name="Text Box 27"/>
            <p:cNvSpPr txBox="1">
              <a:spLocks noChangeArrowheads="1"/>
            </p:cNvSpPr>
            <p:nvPr/>
          </p:nvSpPr>
          <p:spPr bwMode="auto">
            <a:xfrm>
              <a:off x="1247" y="2251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607261" name="Text Box 29"/>
          <p:cNvSpPr txBox="1">
            <a:spLocks noChangeArrowheads="1"/>
          </p:cNvSpPr>
          <p:nvPr/>
        </p:nvSpPr>
        <p:spPr bwMode="auto">
          <a:xfrm>
            <a:off x="3708400" y="3500438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>
                <a:latin typeface="Courier New" panose="02070309020205020404" pitchFamily="49" charset="0"/>
              </a:rPr>
              <a:t>assign F=(A&amp;B)|(~A&amp;C);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987800" y="4149725"/>
            <a:ext cx="2455863" cy="1968500"/>
            <a:chOff x="2512" y="2614"/>
            <a:chExt cx="1547" cy="1240"/>
          </a:xfrm>
        </p:grpSpPr>
        <p:sp>
          <p:nvSpPr>
            <p:cNvPr id="2061" name="Freeform 30"/>
            <p:cNvSpPr>
              <a:spLocks/>
            </p:cNvSpPr>
            <p:nvPr/>
          </p:nvSpPr>
          <p:spPr bwMode="auto">
            <a:xfrm>
              <a:off x="2789" y="2704"/>
              <a:ext cx="1270" cy="182"/>
            </a:xfrm>
            <a:custGeom>
              <a:avLst/>
              <a:gdLst>
                <a:gd name="T0" fmla="*/ 0 w 1270"/>
                <a:gd name="T1" fmla="*/ 182 h 182"/>
                <a:gd name="T2" fmla="*/ 681 w 1270"/>
                <a:gd name="T3" fmla="*/ 182 h 182"/>
                <a:gd name="T4" fmla="*/ 681 w 1270"/>
                <a:gd name="T5" fmla="*/ 0 h 182"/>
                <a:gd name="T6" fmla="*/ 1270 w 1270"/>
                <a:gd name="T7" fmla="*/ 0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70"/>
                <a:gd name="T13" fmla="*/ 0 h 182"/>
                <a:gd name="T14" fmla="*/ 1270 w 1270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70" h="182">
                  <a:moveTo>
                    <a:pt x="0" y="182"/>
                  </a:moveTo>
                  <a:lnTo>
                    <a:pt x="681" y="182"/>
                  </a:lnTo>
                  <a:lnTo>
                    <a:pt x="681" y="0"/>
                  </a:lnTo>
                  <a:lnTo>
                    <a:pt x="1270" y="0"/>
                  </a:ln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62" name="Text Box 31"/>
            <p:cNvSpPr txBox="1">
              <a:spLocks noChangeArrowheads="1"/>
            </p:cNvSpPr>
            <p:nvPr/>
          </p:nvSpPr>
          <p:spPr bwMode="auto">
            <a:xfrm>
              <a:off x="2517" y="261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2063" name="Text Box 32"/>
            <p:cNvSpPr txBox="1">
              <a:spLocks noChangeArrowheads="1"/>
            </p:cNvSpPr>
            <p:nvPr/>
          </p:nvSpPr>
          <p:spPr bwMode="auto">
            <a:xfrm>
              <a:off x="2517" y="2931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2064" name="Text Box 33"/>
            <p:cNvSpPr txBox="1">
              <a:spLocks noChangeArrowheads="1"/>
            </p:cNvSpPr>
            <p:nvPr/>
          </p:nvSpPr>
          <p:spPr bwMode="auto">
            <a:xfrm>
              <a:off x="2512" y="324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2065" name="Line 36"/>
            <p:cNvSpPr>
              <a:spLocks noChangeShapeType="1"/>
            </p:cNvSpPr>
            <p:nvPr/>
          </p:nvSpPr>
          <p:spPr bwMode="auto">
            <a:xfrm>
              <a:off x="2789" y="2976"/>
              <a:ext cx="127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66" name="Line 37"/>
            <p:cNvSpPr>
              <a:spLocks noChangeShapeType="1"/>
            </p:cNvSpPr>
            <p:nvPr/>
          </p:nvSpPr>
          <p:spPr bwMode="auto">
            <a:xfrm>
              <a:off x="2789" y="3294"/>
              <a:ext cx="127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67" name="Text Box 38"/>
            <p:cNvSpPr txBox="1">
              <a:spLocks noChangeArrowheads="1"/>
            </p:cNvSpPr>
            <p:nvPr/>
          </p:nvSpPr>
          <p:spPr bwMode="auto">
            <a:xfrm>
              <a:off x="2523" y="3566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2068" name="Line 39"/>
            <p:cNvSpPr>
              <a:spLocks noChangeShapeType="1"/>
            </p:cNvSpPr>
            <p:nvPr/>
          </p:nvSpPr>
          <p:spPr bwMode="auto">
            <a:xfrm>
              <a:off x="2789" y="3612"/>
              <a:ext cx="127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07272" name="Line 40"/>
          <p:cNvSpPr>
            <a:spLocks noChangeShapeType="1"/>
          </p:cNvSpPr>
          <p:nvPr/>
        </p:nvSpPr>
        <p:spPr bwMode="auto">
          <a:xfrm>
            <a:off x="5651500" y="5734050"/>
            <a:ext cx="0" cy="3587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07274" name="Text Box 42"/>
          <p:cNvSpPr txBox="1">
            <a:spLocks noChangeArrowheads="1"/>
          </p:cNvSpPr>
          <p:nvPr/>
        </p:nvSpPr>
        <p:spPr bwMode="auto">
          <a:xfrm>
            <a:off x="3708400" y="3500438"/>
            <a:ext cx="4930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>
                <a:latin typeface="Courier New" panose="02070309020205020404" pitchFamily="49" charset="0"/>
              </a:rPr>
              <a:t>assign F=(A&amp;B)|(~A&amp;C)|B&amp;C;</a:t>
            </a:r>
          </a:p>
        </p:txBody>
      </p:sp>
      <p:sp>
        <p:nvSpPr>
          <p:cNvPr id="607275" name="Oval 43"/>
          <p:cNvSpPr>
            <a:spLocks noChangeArrowheads="1"/>
          </p:cNvSpPr>
          <p:nvPr/>
        </p:nvSpPr>
        <p:spPr bwMode="auto">
          <a:xfrm>
            <a:off x="1908175" y="4292600"/>
            <a:ext cx="503238" cy="936625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7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0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7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0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07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0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07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7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607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7" grpId="0" animBg="1"/>
      <p:bldP spid="607241" grpId="0" build="p" bldLvl="2"/>
      <p:bldP spid="607242" grpId="0" build="p" bldLvl="2"/>
      <p:bldP spid="607261" grpId="0"/>
      <p:bldP spid="607261" grpId="1"/>
      <p:bldP spid="607274" grpId="0"/>
      <p:bldP spid="6072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Line 2"/>
          <p:cNvSpPr>
            <a:spLocks noChangeShapeType="1"/>
          </p:cNvSpPr>
          <p:nvPr/>
        </p:nvSpPr>
        <p:spPr bwMode="auto">
          <a:xfrm flipV="1">
            <a:off x="2944813" y="4149725"/>
            <a:ext cx="0" cy="10795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RTL Assignment from Library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601092" name="Rectangle 4"/>
          <p:cNvSpPr>
            <a:spLocks noChangeArrowheads="1"/>
          </p:cNvSpPr>
          <p:nvPr/>
        </p:nvSpPr>
        <p:spPr bwMode="auto">
          <a:xfrm>
            <a:off x="179388" y="981075"/>
            <a:ext cx="8964612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The basic synthesis method is 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To parse an arithmetic-logic expression into a tree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Matching parameters and checking the port-net consistencies</a:t>
            </a:r>
          </a:p>
          <a:p>
            <a:pPr lvl="1" algn="l"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bg1"/>
                </a:solidFill>
              </a:rPr>
              <a:t>Calling the instance from macro-block libraries and connecting.</a:t>
            </a:r>
          </a:p>
        </p:txBody>
      </p:sp>
      <p:sp>
        <p:nvSpPr>
          <p:cNvPr id="601093" name="Rectangle 5"/>
          <p:cNvSpPr>
            <a:spLocks noChangeArrowheads="1"/>
          </p:cNvSpPr>
          <p:nvPr/>
        </p:nvSpPr>
        <p:spPr bwMode="auto">
          <a:xfrm>
            <a:off x="755650" y="3213100"/>
            <a:ext cx="25209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601094" name="Rectangle 6"/>
          <p:cNvSpPr>
            <a:spLocks noChangeArrowheads="1"/>
          </p:cNvSpPr>
          <p:nvPr/>
        </p:nvSpPr>
        <p:spPr bwMode="auto">
          <a:xfrm>
            <a:off x="755650" y="5229225"/>
            <a:ext cx="1223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  <p:sp>
        <p:nvSpPr>
          <p:cNvPr id="601095" name="Rectangle 7"/>
          <p:cNvSpPr>
            <a:spLocks noChangeArrowheads="1"/>
          </p:cNvSpPr>
          <p:nvPr/>
        </p:nvSpPr>
        <p:spPr bwMode="auto">
          <a:xfrm>
            <a:off x="2268538" y="5229225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C</a:t>
            </a:r>
          </a:p>
        </p:txBody>
      </p:sp>
      <p:sp>
        <p:nvSpPr>
          <p:cNvPr id="601096" name="Text Box 8"/>
          <p:cNvSpPr txBox="1">
            <a:spLocks noChangeArrowheads="1"/>
          </p:cNvSpPr>
          <p:nvPr/>
        </p:nvSpPr>
        <p:spPr bwMode="auto">
          <a:xfrm>
            <a:off x="1014413" y="2613025"/>
            <a:ext cx="275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>
                <a:solidFill>
                  <a:schemeClr val="bg1"/>
                </a:solidFill>
              </a:rPr>
              <a:t>E.g.,</a:t>
            </a:r>
            <a:r>
              <a:rPr lang="en-US" altLang="zh-TW" sz="2000"/>
              <a:t> assign A=B + ~C;</a:t>
            </a:r>
          </a:p>
        </p:txBody>
      </p:sp>
      <p:sp>
        <p:nvSpPr>
          <p:cNvPr id="601097" name="Freeform 9"/>
          <p:cNvSpPr>
            <a:spLocks/>
          </p:cNvSpPr>
          <p:nvPr/>
        </p:nvSpPr>
        <p:spPr bwMode="auto">
          <a:xfrm>
            <a:off x="3779838" y="2779713"/>
            <a:ext cx="504825" cy="144462"/>
          </a:xfrm>
          <a:custGeom>
            <a:avLst/>
            <a:gdLst>
              <a:gd name="T0" fmla="*/ 0 w 1588"/>
              <a:gd name="T1" fmla="*/ 2147483647 h 545"/>
              <a:gd name="T2" fmla="*/ 2147483647 w 1588"/>
              <a:gd name="T3" fmla="*/ 2147483647 h 545"/>
              <a:gd name="T4" fmla="*/ 2147483647 w 1588"/>
              <a:gd name="T5" fmla="*/ 2147483647 h 545"/>
              <a:gd name="T6" fmla="*/ 0 60000 65536"/>
              <a:gd name="T7" fmla="*/ 0 60000 65536"/>
              <a:gd name="T8" fmla="*/ 0 60000 65536"/>
              <a:gd name="T9" fmla="*/ 0 w 1588"/>
              <a:gd name="T10" fmla="*/ 0 h 545"/>
              <a:gd name="T11" fmla="*/ 1588 w 1588"/>
              <a:gd name="T12" fmla="*/ 545 h 5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545">
                <a:moveTo>
                  <a:pt x="0" y="1"/>
                </a:moveTo>
                <a:cubicBezTo>
                  <a:pt x="276" y="0"/>
                  <a:pt x="552" y="0"/>
                  <a:pt x="817" y="91"/>
                </a:cubicBezTo>
                <a:cubicBezTo>
                  <a:pt x="1082" y="182"/>
                  <a:pt x="1335" y="363"/>
                  <a:pt x="1588" y="545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31913" y="3573463"/>
            <a:ext cx="671512" cy="1655762"/>
            <a:chOff x="839" y="2251"/>
            <a:chExt cx="423" cy="1043"/>
          </a:xfrm>
        </p:grpSpPr>
        <p:sp>
          <p:nvSpPr>
            <p:cNvPr id="14366" name="Line 11"/>
            <p:cNvSpPr>
              <a:spLocks noChangeShapeType="1"/>
            </p:cNvSpPr>
            <p:nvPr/>
          </p:nvSpPr>
          <p:spPr bwMode="auto">
            <a:xfrm flipV="1">
              <a:off x="839" y="2614"/>
              <a:ext cx="0" cy="68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7" name="Line 12"/>
            <p:cNvSpPr>
              <a:spLocks noChangeShapeType="1"/>
            </p:cNvSpPr>
            <p:nvPr/>
          </p:nvSpPr>
          <p:spPr bwMode="auto">
            <a:xfrm flipV="1">
              <a:off x="1262" y="2251"/>
              <a:ext cx="0" cy="13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01101" name="AutoShape 13"/>
          <p:cNvSpPr>
            <a:spLocks noChangeArrowheads="1"/>
          </p:cNvSpPr>
          <p:nvPr/>
        </p:nvSpPr>
        <p:spPr bwMode="auto">
          <a:xfrm>
            <a:off x="3924300" y="2492375"/>
            <a:ext cx="3095625" cy="2952750"/>
          </a:xfrm>
          <a:prstGeom prst="cloudCallout">
            <a:avLst>
              <a:gd name="adj1" fmla="val -8616"/>
              <a:gd name="adj2" fmla="val -15486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27538" y="2708275"/>
            <a:ext cx="1800225" cy="2133600"/>
            <a:chOff x="2562" y="2976"/>
            <a:chExt cx="1134" cy="1344"/>
          </a:xfrm>
        </p:grpSpPr>
        <p:sp>
          <p:nvSpPr>
            <p:cNvPr id="14355" name="Oval 15"/>
            <p:cNvSpPr>
              <a:spLocks noChangeArrowheads="1"/>
            </p:cNvSpPr>
            <p:nvPr/>
          </p:nvSpPr>
          <p:spPr bwMode="auto">
            <a:xfrm>
              <a:off x="2835" y="2976"/>
              <a:ext cx="272" cy="273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tx1"/>
                  </a:solidFill>
                </a:rPr>
                <a:t>=</a:t>
              </a:r>
            </a:p>
          </p:txBody>
        </p:sp>
        <p:sp>
          <p:nvSpPr>
            <p:cNvPr id="14356" name="Oval 16"/>
            <p:cNvSpPr>
              <a:spLocks noChangeArrowheads="1"/>
            </p:cNvSpPr>
            <p:nvPr/>
          </p:nvSpPr>
          <p:spPr bwMode="auto">
            <a:xfrm>
              <a:off x="2562" y="3249"/>
              <a:ext cx="272" cy="27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14357" name="Oval 17"/>
            <p:cNvSpPr>
              <a:spLocks noChangeArrowheads="1"/>
            </p:cNvSpPr>
            <p:nvPr/>
          </p:nvSpPr>
          <p:spPr bwMode="auto">
            <a:xfrm>
              <a:off x="3152" y="3249"/>
              <a:ext cx="272" cy="2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accent2"/>
                  </a:solidFill>
                </a:rPr>
                <a:t>+</a:t>
              </a:r>
            </a:p>
          </p:txBody>
        </p:sp>
        <p:sp>
          <p:nvSpPr>
            <p:cNvPr id="14358" name="Oval 18"/>
            <p:cNvSpPr>
              <a:spLocks noChangeArrowheads="1"/>
            </p:cNvSpPr>
            <p:nvPr/>
          </p:nvSpPr>
          <p:spPr bwMode="auto">
            <a:xfrm>
              <a:off x="2925" y="3612"/>
              <a:ext cx="272" cy="27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14359" name="Oval 19"/>
            <p:cNvSpPr>
              <a:spLocks noChangeArrowheads="1"/>
            </p:cNvSpPr>
            <p:nvPr/>
          </p:nvSpPr>
          <p:spPr bwMode="auto">
            <a:xfrm>
              <a:off x="3424" y="3612"/>
              <a:ext cx="272" cy="2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accent2"/>
                  </a:solidFill>
                </a:rPr>
                <a:t>~</a:t>
              </a:r>
            </a:p>
          </p:txBody>
        </p:sp>
        <p:sp>
          <p:nvSpPr>
            <p:cNvPr id="14360" name="Oval 20"/>
            <p:cNvSpPr>
              <a:spLocks noChangeArrowheads="1"/>
            </p:cNvSpPr>
            <p:nvPr/>
          </p:nvSpPr>
          <p:spPr bwMode="auto">
            <a:xfrm>
              <a:off x="3424" y="4047"/>
              <a:ext cx="272" cy="27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14361" name="Line 21"/>
            <p:cNvSpPr>
              <a:spLocks noChangeShapeType="1"/>
            </p:cNvSpPr>
            <p:nvPr/>
          </p:nvSpPr>
          <p:spPr bwMode="auto">
            <a:xfrm flipH="1">
              <a:off x="2789" y="3203"/>
              <a:ext cx="91" cy="91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2" name="Line 22"/>
            <p:cNvSpPr>
              <a:spLocks noChangeShapeType="1"/>
            </p:cNvSpPr>
            <p:nvPr/>
          </p:nvSpPr>
          <p:spPr bwMode="auto">
            <a:xfrm>
              <a:off x="3061" y="3203"/>
              <a:ext cx="137" cy="91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3" name="Line 23"/>
            <p:cNvSpPr>
              <a:spLocks noChangeShapeType="1"/>
            </p:cNvSpPr>
            <p:nvPr/>
          </p:nvSpPr>
          <p:spPr bwMode="auto">
            <a:xfrm flipH="1">
              <a:off x="3107" y="3475"/>
              <a:ext cx="91" cy="13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4" name="Line 24"/>
            <p:cNvSpPr>
              <a:spLocks noChangeShapeType="1"/>
            </p:cNvSpPr>
            <p:nvPr/>
          </p:nvSpPr>
          <p:spPr bwMode="auto">
            <a:xfrm>
              <a:off x="3379" y="3475"/>
              <a:ext cx="91" cy="13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5" name="Line 25"/>
            <p:cNvSpPr>
              <a:spLocks noChangeShapeType="1"/>
            </p:cNvSpPr>
            <p:nvPr/>
          </p:nvSpPr>
          <p:spPr bwMode="auto">
            <a:xfrm>
              <a:off x="3560" y="3884"/>
              <a:ext cx="0" cy="181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01114" name="Freeform 26"/>
          <p:cNvSpPr>
            <a:spLocks/>
          </p:cNvSpPr>
          <p:nvPr/>
        </p:nvSpPr>
        <p:spPr bwMode="auto">
          <a:xfrm>
            <a:off x="6948488" y="3429000"/>
            <a:ext cx="719137" cy="287338"/>
          </a:xfrm>
          <a:custGeom>
            <a:avLst/>
            <a:gdLst>
              <a:gd name="T0" fmla="*/ 0 w 1588"/>
              <a:gd name="T1" fmla="*/ 2147483647 h 545"/>
              <a:gd name="T2" fmla="*/ 2147483647 w 1588"/>
              <a:gd name="T3" fmla="*/ 2147483647 h 545"/>
              <a:gd name="T4" fmla="*/ 2147483647 w 1588"/>
              <a:gd name="T5" fmla="*/ 2147483647 h 545"/>
              <a:gd name="T6" fmla="*/ 0 60000 65536"/>
              <a:gd name="T7" fmla="*/ 0 60000 65536"/>
              <a:gd name="T8" fmla="*/ 0 60000 65536"/>
              <a:gd name="T9" fmla="*/ 0 w 1588"/>
              <a:gd name="T10" fmla="*/ 0 h 545"/>
              <a:gd name="T11" fmla="*/ 1588 w 1588"/>
              <a:gd name="T12" fmla="*/ 545 h 5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545">
                <a:moveTo>
                  <a:pt x="0" y="1"/>
                </a:moveTo>
                <a:cubicBezTo>
                  <a:pt x="276" y="0"/>
                  <a:pt x="552" y="0"/>
                  <a:pt x="817" y="91"/>
                </a:cubicBezTo>
                <a:cubicBezTo>
                  <a:pt x="1082" y="182"/>
                  <a:pt x="1335" y="363"/>
                  <a:pt x="1588" y="545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01115" name="AutoShape 27"/>
          <p:cNvSpPr>
            <a:spLocks noChangeArrowheads="1"/>
          </p:cNvSpPr>
          <p:nvPr/>
        </p:nvSpPr>
        <p:spPr bwMode="auto">
          <a:xfrm flipV="1">
            <a:off x="9324975" y="5516563"/>
            <a:ext cx="2520950" cy="3603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+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0404475" y="5372100"/>
            <a:ext cx="504825" cy="557213"/>
            <a:chOff x="3016" y="3170"/>
            <a:chExt cx="318" cy="351"/>
          </a:xfrm>
        </p:grpSpPr>
        <p:sp>
          <p:nvSpPr>
            <p:cNvPr id="14353" name="AutoShape 29"/>
            <p:cNvSpPr>
              <a:spLocks noChangeArrowheads="1"/>
            </p:cNvSpPr>
            <p:nvPr/>
          </p:nvSpPr>
          <p:spPr bwMode="auto">
            <a:xfrm>
              <a:off x="3016" y="3249"/>
              <a:ext cx="318" cy="27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4354" name="Oval 30"/>
            <p:cNvSpPr>
              <a:spLocks noChangeArrowheads="1"/>
            </p:cNvSpPr>
            <p:nvPr/>
          </p:nvSpPr>
          <p:spPr bwMode="auto">
            <a:xfrm>
              <a:off x="3134" y="3170"/>
              <a:ext cx="91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601119" name="AutoShape 31"/>
          <p:cNvSpPr>
            <a:spLocks noChangeArrowheads="1"/>
          </p:cNvSpPr>
          <p:nvPr/>
        </p:nvSpPr>
        <p:spPr bwMode="auto">
          <a:xfrm>
            <a:off x="6516688" y="3789363"/>
            <a:ext cx="2627312" cy="2735262"/>
          </a:xfrm>
          <a:prstGeom prst="can">
            <a:avLst>
              <a:gd name="adj" fmla="val 26027"/>
            </a:avLst>
          </a:prstGeom>
          <a:gradFill rotWithShape="1">
            <a:gsLst>
              <a:gs pos="0">
                <a:srgbClr val="5E4700"/>
              </a:gs>
              <a:gs pos="100000">
                <a:srgbClr val="CC99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1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1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1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0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0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0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0.01227 L -0.84236 -0.1349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5" y="-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0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3055 L -0.93733 -0.2479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01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47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2" grpId="0" build="p" bldLvl="2"/>
      <p:bldP spid="601093" grpId="0" animBg="1"/>
      <p:bldP spid="601094" grpId="0" animBg="1"/>
      <p:bldP spid="601095" grpId="0" animBg="1"/>
      <p:bldP spid="601096" grpId="0"/>
      <p:bldP spid="601101" grpId="0" animBg="1"/>
      <p:bldP spid="601115" grpId="0" animBg="1"/>
      <p:bldP spid="6011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Examples of RTL Design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609300" name="Text Box 20"/>
          <p:cNvSpPr txBox="1">
            <a:spLocks noChangeArrowheads="1"/>
          </p:cNvSpPr>
          <p:nvPr/>
        </p:nvSpPr>
        <p:spPr bwMode="auto">
          <a:xfrm>
            <a:off x="3419475" y="928688"/>
            <a:ext cx="5108575" cy="19685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comparator(A, B, GT, EQ, LT);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parameter SIZE=16;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[SIZE-1:0] A, B;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GT, EQ, LT;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assign GT=(A&gt;B);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assign EQ=(A==B);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assign LT=(A&lt;B);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00113" y="981075"/>
            <a:ext cx="1439862" cy="1573213"/>
            <a:chOff x="1066" y="618"/>
            <a:chExt cx="907" cy="991"/>
          </a:xfrm>
        </p:grpSpPr>
        <p:grpSp>
          <p:nvGrpSpPr>
            <p:cNvPr id="15392" name="Group 26"/>
            <p:cNvGrpSpPr>
              <a:grpSpLocks/>
            </p:cNvGrpSpPr>
            <p:nvPr/>
          </p:nvGrpSpPr>
          <p:grpSpPr bwMode="auto">
            <a:xfrm>
              <a:off x="1066" y="890"/>
              <a:ext cx="907" cy="434"/>
              <a:chOff x="839" y="1525"/>
              <a:chExt cx="544" cy="227"/>
            </a:xfrm>
          </p:grpSpPr>
          <p:sp>
            <p:nvSpPr>
              <p:cNvPr id="15398" name="Freeform 27"/>
              <p:cNvSpPr>
                <a:spLocks/>
              </p:cNvSpPr>
              <p:nvPr/>
            </p:nvSpPr>
            <p:spPr bwMode="auto">
              <a:xfrm>
                <a:off x="839" y="1525"/>
                <a:ext cx="544" cy="227"/>
              </a:xfrm>
              <a:custGeom>
                <a:avLst/>
                <a:gdLst>
                  <a:gd name="T0" fmla="*/ 0 w 1551"/>
                  <a:gd name="T1" fmla="*/ 0 h 786"/>
                  <a:gd name="T2" fmla="*/ 4 w 1551"/>
                  <a:gd name="T3" fmla="*/ 0 h 786"/>
                  <a:gd name="T4" fmla="*/ 4 w 1551"/>
                  <a:gd name="T5" fmla="*/ 1 h 786"/>
                  <a:gd name="T6" fmla="*/ 5 w 1551"/>
                  <a:gd name="T7" fmla="*/ 0 h 786"/>
                  <a:gd name="T8" fmla="*/ 8 w 1551"/>
                  <a:gd name="T9" fmla="*/ 0 h 786"/>
                  <a:gd name="T10" fmla="*/ 7 w 1551"/>
                  <a:gd name="T11" fmla="*/ 1 h 786"/>
                  <a:gd name="T12" fmla="*/ 2 w 1551"/>
                  <a:gd name="T13" fmla="*/ 1 h 786"/>
                  <a:gd name="T14" fmla="*/ 0 w 1551"/>
                  <a:gd name="T15" fmla="*/ 0 h 7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51"/>
                  <a:gd name="T25" fmla="*/ 0 h 786"/>
                  <a:gd name="T26" fmla="*/ 1551 w 1551"/>
                  <a:gd name="T27" fmla="*/ 786 h 7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51" h="786">
                    <a:moveTo>
                      <a:pt x="0" y="0"/>
                    </a:moveTo>
                    <a:lnTo>
                      <a:pt x="680" y="15"/>
                    </a:lnTo>
                    <a:lnTo>
                      <a:pt x="815" y="272"/>
                    </a:lnTo>
                    <a:lnTo>
                      <a:pt x="948" y="15"/>
                    </a:lnTo>
                    <a:lnTo>
                      <a:pt x="1551" y="15"/>
                    </a:lnTo>
                    <a:lnTo>
                      <a:pt x="1217" y="786"/>
                    </a:lnTo>
                    <a:lnTo>
                      <a:pt x="411" y="786"/>
                    </a:lnTo>
                    <a:lnTo>
                      <a:pt x="9" y="15"/>
                    </a:lnTo>
                  </a:path>
                </a:pathLst>
              </a:custGeom>
              <a:solidFill>
                <a:schemeClr val="bg1"/>
              </a:solidFill>
              <a:ln w="38100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99" name="Text Box 28"/>
              <p:cNvSpPr txBox="1">
                <a:spLocks noChangeArrowheads="1"/>
              </p:cNvSpPr>
              <p:nvPr/>
            </p:nvSpPr>
            <p:spPr bwMode="auto">
              <a:xfrm>
                <a:off x="921" y="1570"/>
                <a:ext cx="392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2A2A7E"/>
                    </a:solidFill>
                  </a:rPr>
                  <a:t>Comp</a:t>
                </a:r>
              </a:p>
              <a:p>
                <a:pPr eaLnBrk="1" hangingPunct="1"/>
                <a:r>
                  <a:rPr lang="en-US" altLang="zh-TW" sz="1200">
                    <a:solidFill>
                      <a:srgbClr val="2A2A7E"/>
                    </a:solidFill>
                  </a:rPr>
                  <a:t>&gt;  =  &lt;</a:t>
                </a:r>
              </a:p>
            </p:txBody>
          </p:sp>
        </p:grpSp>
        <p:sp>
          <p:nvSpPr>
            <p:cNvPr id="15393" name="Line 35"/>
            <p:cNvSpPr>
              <a:spLocks noChangeShapeType="1"/>
            </p:cNvSpPr>
            <p:nvPr/>
          </p:nvSpPr>
          <p:spPr bwMode="auto">
            <a:xfrm>
              <a:off x="1292" y="618"/>
              <a:ext cx="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4" name="Line 36"/>
            <p:cNvSpPr>
              <a:spLocks noChangeShapeType="1"/>
            </p:cNvSpPr>
            <p:nvPr/>
          </p:nvSpPr>
          <p:spPr bwMode="auto">
            <a:xfrm>
              <a:off x="1746" y="618"/>
              <a:ext cx="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5" name="Line 37"/>
            <p:cNvSpPr>
              <a:spLocks noChangeShapeType="1"/>
            </p:cNvSpPr>
            <p:nvPr/>
          </p:nvSpPr>
          <p:spPr bwMode="auto">
            <a:xfrm>
              <a:off x="1411" y="1337"/>
              <a:ext cx="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6" name="Line 38"/>
            <p:cNvSpPr>
              <a:spLocks noChangeShapeType="1"/>
            </p:cNvSpPr>
            <p:nvPr/>
          </p:nvSpPr>
          <p:spPr bwMode="auto">
            <a:xfrm>
              <a:off x="1547" y="1337"/>
              <a:ext cx="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97" name="Line 39"/>
            <p:cNvSpPr>
              <a:spLocks noChangeShapeType="1"/>
            </p:cNvSpPr>
            <p:nvPr/>
          </p:nvSpPr>
          <p:spPr bwMode="auto">
            <a:xfrm>
              <a:off x="1683" y="1337"/>
              <a:ext cx="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39750" y="3141663"/>
            <a:ext cx="2305050" cy="1452562"/>
            <a:chOff x="793" y="2795"/>
            <a:chExt cx="1452" cy="915"/>
          </a:xfrm>
        </p:grpSpPr>
        <p:grpSp>
          <p:nvGrpSpPr>
            <p:cNvPr id="15378" name="Group 53"/>
            <p:cNvGrpSpPr>
              <a:grpSpLocks/>
            </p:cNvGrpSpPr>
            <p:nvPr/>
          </p:nvGrpSpPr>
          <p:grpSpPr bwMode="auto">
            <a:xfrm>
              <a:off x="793" y="2795"/>
              <a:ext cx="1452" cy="680"/>
              <a:chOff x="793" y="2795"/>
              <a:chExt cx="1452" cy="680"/>
            </a:xfrm>
          </p:grpSpPr>
          <p:sp>
            <p:nvSpPr>
              <p:cNvPr id="15380" name="AutoShape 41"/>
              <p:cNvSpPr>
                <a:spLocks noChangeArrowheads="1"/>
              </p:cNvSpPr>
              <p:nvPr/>
            </p:nvSpPr>
            <p:spPr bwMode="auto">
              <a:xfrm flipV="1">
                <a:off x="793" y="2931"/>
                <a:ext cx="1452" cy="4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7 w 21600"/>
                  <a:gd name="T13" fmla="*/ 4500 h 21600"/>
                  <a:gd name="T14" fmla="*/ 1710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>
                    <a:solidFill>
                      <a:schemeClr val="tx1"/>
                    </a:solidFill>
                  </a:rPr>
                  <a:t>3 to 8 decoder</a:t>
                </a:r>
              </a:p>
            </p:txBody>
          </p:sp>
          <p:sp>
            <p:nvSpPr>
              <p:cNvPr id="15381" name="Line 42"/>
              <p:cNvSpPr>
                <a:spLocks noChangeShapeType="1"/>
              </p:cNvSpPr>
              <p:nvPr/>
            </p:nvSpPr>
            <p:spPr bwMode="auto">
              <a:xfrm>
                <a:off x="1020" y="3339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82" name="Line 43"/>
              <p:cNvSpPr>
                <a:spLocks noChangeShapeType="1"/>
              </p:cNvSpPr>
              <p:nvPr/>
            </p:nvSpPr>
            <p:spPr bwMode="auto">
              <a:xfrm>
                <a:off x="1156" y="3339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83" name="Line 44"/>
              <p:cNvSpPr>
                <a:spLocks noChangeShapeType="1"/>
              </p:cNvSpPr>
              <p:nvPr/>
            </p:nvSpPr>
            <p:spPr bwMode="auto">
              <a:xfrm>
                <a:off x="1292" y="3339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84" name="Line 45"/>
              <p:cNvSpPr>
                <a:spLocks noChangeShapeType="1"/>
              </p:cNvSpPr>
              <p:nvPr/>
            </p:nvSpPr>
            <p:spPr bwMode="auto">
              <a:xfrm>
                <a:off x="1428" y="3339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85" name="Line 46"/>
              <p:cNvSpPr>
                <a:spLocks noChangeShapeType="1"/>
              </p:cNvSpPr>
              <p:nvPr/>
            </p:nvSpPr>
            <p:spPr bwMode="auto">
              <a:xfrm>
                <a:off x="1564" y="3339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86" name="Line 47"/>
              <p:cNvSpPr>
                <a:spLocks noChangeShapeType="1"/>
              </p:cNvSpPr>
              <p:nvPr/>
            </p:nvSpPr>
            <p:spPr bwMode="auto">
              <a:xfrm>
                <a:off x="1700" y="3339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87" name="Line 48"/>
              <p:cNvSpPr>
                <a:spLocks noChangeShapeType="1"/>
              </p:cNvSpPr>
              <p:nvPr/>
            </p:nvSpPr>
            <p:spPr bwMode="auto">
              <a:xfrm>
                <a:off x="1836" y="3339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88" name="Line 49"/>
              <p:cNvSpPr>
                <a:spLocks noChangeShapeType="1"/>
              </p:cNvSpPr>
              <p:nvPr/>
            </p:nvSpPr>
            <p:spPr bwMode="auto">
              <a:xfrm>
                <a:off x="1972" y="3339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89" name="Line 50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90" name="Line 51"/>
              <p:cNvSpPr>
                <a:spLocks noChangeShapeType="1"/>
              </p:cNvSpPr>
              <p:nvPr/>
            </p:nvSpPr>
            <p:spPr bwMode="auto">
              <a:xfrm>
                <a:off x="1565" y="2795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91" name="Line 52"/>
              <p:cNvSpPr>
                <a:spLocks noChangeShapeType="1"/>
              </p:cNvSpPr>
              <p:nvPr/>
            </p:nvSpPr>
            <p:spPr bwMode="auto">
              <a:xfrm>
                <a:off x="1701" y="2795"/>
                <a:ext cx="0" cy="13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5379" name="Text Box 54"/>
            <p:cNvSpPr txBox="1">
              <a:spLocks noChangeArrowheads="1"/>
            </p:cNvSpPr>
            <p:nvPr/>
          </p:nvSpPr>
          <p:spPr bwMode="auto">
            <a:xfrm>
              <a:off x="1096" y="3460"/>
              <a:ext cx="8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/>
                <a:t>1-hot code</a:t>
              </a:r>
            </a:p>
          </p:txBody>
        </p:sp>
      </p:grpSp>
      <p:sp>
        <p:nvSpPr>
          <p:cNvPr id="609336" name="Text Box 56"/>
          <p:cNvSpPr txBox="1">
            <a:spLocks noChangeArrowheads="1"/>
          </p:cNvSpPr>
          <p:nvPr/>
        </p:nvSpPr>
        <p:spPr bwMode="auto">
          <a:xfrm>
            <a:off x="3419475" y="3213100"/>
            <a:ext cx="3879850" cy="150177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decode3to8(in, out);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parameter SIZE=3;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[SIZE-1:0] in;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[1&lt;&lt;SIZE-1] out;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assign out=1’b1&lt;&lt;in;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525463" y="4935538"/>
            <a:ext cx="1881187" cy="1662112"/>
            <a:chOff x="331" y="3109"/>
            <a:chExt cx="1185" cy="1047"/>
          </a:xfrm>
        </p:grpSpPr>
        <p:sp>
          <p:nvSpPr>
            <p:cNvPr id="15369" name="Freeform 59"/>
            <p:cNvSpPr>
              <a:spLocks/>
            </p:cNvSpPr>
            <p:nvPr/>
          </p:nvSpPr>
          <p:spPr bwMode="auto">
            <a:xfrm rot="-5400000">
              <a:off x="560" y="3346"/>
              <a:ext cx="907" cy="434"/>
            </a:xfrm>
            <a:custGeom>
              <a:avLst/>
              <a:gdLst>
                <a:gd name="T0" fmla="*/ 0 w 1551"/>
                <a:gd name="T1" fmla="*/ 0 h 786"/>
                <a:gd name="T2" fmla="*/ 47 w 1551"/>
                <a:gd name="T3" fmla="*/ 1 h 786"/>
                <a:gd name="T4" fmla="*/ 56 w 1551"/>
                <a:gd name="T5" fmla="*/ 14 h 786"/>
                <a:gd name="T6" fmla="*/ 65 w 1551"/>
                <a:gd name="T7" fmla="*/ 1 h 786"/>
                <a:gd name="T8" fmla="*/ 106 w 1551"/>
                <a:gd name="T9" fmla="*/ 1 h 786"/>
                <a:gd name="T10" fmla="*/ 83 w 1551"/>
                <a:gd name="T11" fmla="*/ 40 h 786"/>
                <a:gd name="T12" fmla="*/ 28 w 1551"/>
                <a:gd name="T13" fmla="*/ 40 h 786"/>
                <a:gd name="T14" fmla="*/ 1 w 1551"/>
                <a:gd name="T15" fmla="*/ 1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0" name="Line 61"/>
            <p:cNvSpPr>
              <a:spLocks noChangeShapeType="1"/>
            </p:cNvSpPr>
            <p:nvPr/>
          </p:nvSpPr>
          <p:spPr bwMode="auto">
            <a:xfrm rot="-5400000">
              <a:off x="661" y="3655"/>
              <a:ext cx="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1" name="Line 62"/>
            <p:cNvSpPr>
              <a:spLocks noChangeShapeType="1"/>
            </p:cNvSpPr>
            <p:nvPr/>
          </p:nvSpPr>
          <p:spPr bwMode="auto">
            <a:xfrm rot="-5400000">
              <a:off x="661" y="3201"/>
              <a:ext cx="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2" name="Line 63"/>
            <p:cNvSpPr>
              <a:spLocks noChangeShapeType="1"/>
            </p:cNvSpPr>
            <p:nvPr/>
          </p:nvSpPr>
          <p:spPr bwMode="auto">
            <a:xfrm rot="10800000">
              <a:off x="1066" y="3884"/>
              <a:ext cx="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3" name="Line 64"/>
            <p:cNvSpPr>
              <a:spLocks noChangeShapeType="1"/>
            </p:cNvSpPr>
            <p:nvPr/>
          </p:nvSpPr>
          <p:spPr bwMode="auto">
            <a:xfrm rot="-5400000">
              <a:off x="1380" y="3400"/>
              <a:ext cx="0" cy="2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4" name="Text Box 66"/>
            <p:cNvSpPr txBox="1">
              <a:spLocks noChangeArrowheads="1"/>
            </p:cNvSpPr>
            <p:nvPr/>
          </p:nvSpPr>
          <p:spPr bwMode="auto">
            <a:xfrm>
              <a:off x="815" y="320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375" name="Text Box 67"/>
            <p:cNvSpPr txBox="1">
              <a:spLocks noChangeArrowheads="1"/>
            </p:cNvSpPr>
            <p:nvPr/>
          </p:nvSpPr>
          <p:spPr bwMode="auto">
            <a:xfrm>
              <a:off x="815" y="365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5376" name="Text Box 68"/>
            <p:cNvSpPr txBox="1">
              <a:spLocks noChangeArrowheads="1"/>
            </p:cNvSpPr>
            <p:nvPr/>
          </p:nvSpPr>
          <p:spPr bwMode="auto">
            <a:xfrm>
              <a:off x="331" y="3200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5377" name="Text Box 69"/>
            <p:cNvSpPr txBox="1">
              <a:spLocks noChangeArrowheads="1"/>
            </p:cNvSpPr>
            <p:nvPr/>
          </p:nvSpPr>
          <p:spPr bwMode="auto">
            <a:xfrm>
              <a:off x="331" y="3657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FFFF00"/>
                  </a:solidFill>
                </a:rPr>
                <a:t>B</a:t>
              </a:r>
            </a:p>
          </p:txBody>
        </p:sp>
      </p:grpSp>
      <p:sp>
        <p:nvSpPr>
          <p:cNvPr id="609351" name="Text Box 71"/>
          <p:cNvSpPr txBox="1">
            <a:spLocks noChangeArrowheads="1"/>
          </p:cNvSpPr>
          <p:nvPr/>
        </p:nvSpPr>
        <p:spPr bwMode="auto">
          <a:xfrm>
            <a:off x="3419475" y="5040313"/>
            <a:ext cx="4425950" cy="1268412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multiplexer(F, C, A, B);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A, B, C;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F;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assign F=C?A:B;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9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9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9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9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300" grpId="0" animBg="1"/>
      <p:bldP spid="609336" grpId="0" animBg="1"/>
      <p:bldP spid="6093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Bus Splitting and Concatenating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611356" name="Text Box 28"/>
          <p:cNvSpPr txBox="1">
            <a:spLocks noChangeArrowheads="1"/>
          </p:cNvSpPr>
          <p:nvPr/>
        </p:nvSpPr>
        <p:spPr bwMode="auto">
          <a:xfrm>
            <a:off x="4787900" y="3573463"/>
            <a:ext cx="2378075" cy="5683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assign C={A,B};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assign {D, E}=C;</a:t>
            </a:r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1023938" y="908050"/>
            <a:ext cx="3403600" cy="5138738"/>
            <a:chOff x="0" y="572"/>
            <a:chExt cx="2144" cy="3237"/>
          </a:xfrm>
        </p:grpSpPr>
        <p:grpSp>
          <p:nvGrpSpPr>
            <p:cNvPr id="16390" name="Group 107"/>
            <p:cNvGrpSpPr>
              <a:grpSpLocks/>
            </p:cNvGrpSpPr>
            <p:nvPr/>
          </p:nvGrpSpPr>
          <p:grpSpPr bwMode="auto">
            <a:xfrm>
              <a:off x="611" y="799"/>
              <a:ext cx="1317" cy="2722"/>
              <a:chOff x="611" y="799"/>
              <a:chExt cx="1317" cy="2722"/>
            </a:xfrm>
          </p:grpSpPr>
          <p:grpSp>
            <p:nvGrpSpPr>
              <p:cNvPr id="16396" name="Group 65"/>
              <p:cNvGrpSpPr>
                <a:grpSpLocks/>
              </p:cNvGrpSpPr>
              <p:nvPr/>
            </p:nvGrpSpPr>
            <p:grpSpPr bwMode="auto">
              <a:xfrm>
                <a:off x="1336" y="799"/>
                <a:ext cx="591" cy="1360"/>
                <a:chOff x="1156" y="1071"/>
                <a:chExt cx="591" cy="1360"/>
              </a:xfrm>
            </p:grpSpPr>
            <p:sp>
              <p:nvSpPr>
                <p:cNvPr id="16436" name="Line 44"/>
                <p:cNvSpPr>
                  <a:spLocks noChangeShapeType="1"/>
                </p:cNvSpPr>
                <p:nvPr/>
              </p:nvSpPr>
              <p:spPr bwMode="auto">
                <a:xfrm>
                  <a:off x="1337" y="107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37" name="Line 45"/>
                <p:cNvSpPr>
                  <a:spLocks noChangeShapeType="1"/>
                </p:cNvSpPr>
                <p:nvPr/>
              </p:nvSpPr>
              <p:spPr bwMode="auto">
                <a:xfrm>
                  <a:off x="1473" y="107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38" name="Line 46"/>
                <p:cNvSpPr>
                  <a:spLocks noChangeShapeType="1"/>
                </p:cNvSpPr>
                <p:nvPr/>
              </p:nvSpPr>
              <p:spPr bwMode="auto">
                <a:xfrm>
                  <a:off x="1610" y="107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39" name="Line 47"/>
                <p:cNvSpPr>
                  <a:spLocks noChangeShapeType="1"/>
                </p:cNvSpPr>
                <p:nvPr/>
              </p:nvSpPr>
              <p:spPr bwMode="auto">
                <a:xfrm>
                  <a:off x="1746" y="107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40" name="Line 53"/>
                <p:cNvSpPr>
                  <a:spLocks noChangeShapeType="1"/>
                </p:cNvSpPr>
                <p:nvPr/>
              </p:nvSpPr>
              <p:spPr bwMode="auto">
                <a:xfrm>
                  <a:off x="1156" y="184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41" name="Line 54"/>
                <p:cNvSpPr>
                  <a:spLocks noChangeShapeType="1"/>
                </p:cNvSpPr>
                <p:nvPr/>
              </p:nvSpPr>
              <p:spPr bwMode="auto">
                <a:xfrm>
                  <a:off x="1292" y="184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42" name="Line 55"/>
                <p:cNvSpPr>
                  <a:spLocks noChangeShapeType="1"/>
                </p:cNvSpPr>
                <p:nvPr/>
              </p:nvSpPr>
              <p:spPr bwMode="auto">
                <a:xfrm>
                  <a:off x="1429" y="184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43" name="Line 56"/>
                <p:cNvSpPr>
                  <a:spLocks noChangeShapeType="1"/>
                </p:cNvSpPr>
                <p:nvPr/>
              </p:nvSpPr>
              <p:spPr bwMode="auto">
                <a:xfrm>
                  <a:off x="1565" y="184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4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156" y="1661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45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292" y="1661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46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429" y="1661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47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65" y="1661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397" name="Group 66"/>
              <p:cNvGrpSpPr>
                <a:grpSpLocks/>
              </p:cNvGrpSpPr>
              <p:nvPr/>
            </p:nvGrpSpPr>
            <p:grpSpPr bwMode="auto">
              <a:xfrm flipH="1">
                <a:off x="611" y="799"/>
                <a:ext cx="591" cy="1360"/>
                <a:chOff x="1156" y="1071"/>
                <a:chExt cx="591" cy="1360"/>
              </a:xfrm>
            </p:grpSpPr>
            <p:sp>
              <p:nvSpPr>
                <p:cNvPr id="16424" name="Line 67"/>
                <p:cNvSpPr>
                  <a:spLocks noChangeShapeType="1"/>
                </p:cNvSpPr>
                <p:nvPr/>
              </p:nvSpPr>
              <p:spPr bwMode="auto">
                <a:xfrm>
                  <a:off x="1337" y="107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25" name="Line 68"/>
                <p:cNvSpPr>
                  <a:spLocks noChangeShapeType="1"/>
                </p:cNvSpPr>
                <p:nvPr/>
              </p:nvSpPr>
              <p:spPr bwMode="auto">
                <a:xfrm>
                  <a:off x="1473" y="107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26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107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27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107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28" name="Line 71"/>
                <p:cNvSpPr>
                  <a:spLocks noChangeShapeType="1"/>
                </p:cNvSpPr>
                <p:nvPr/>
              </p:nvSpPr>
              <p:spPr bwMode="auto">
                <a:xfrm>
                  <a:off x="1156" y="184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29" name="Line 72"/>
                <p:cNvSpPr>
                  <a:spLocks noChangeShapeType="1"/>
                </p:cNvSpPr>
                <p:nvPr/>
              </p:nvSpPr>
              <p:spPr bwMode="auto">
                <a:xfrm>
                  <a:off x="1292" y="184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30" name="Line 73"/>
                <p:cNvSpPr>
                  <a:spLocks noChangeShapeType="1"/>
                </p:cNvSpPr>
                <p:nvPr/>
              </p:nvSpPr>
              <p:spPr bwMode="auto">
                <a:xfrm>
                  <a:off x="1429" y="184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31" name="Line 74"/>
                <p:cNvSpPr>
                  <a:spLocks noChangeShapeType="1"/>
                </p:cNvSpPr>
                <p:nvPr/>
              </p:nvSpPr>
              <p:spPr bwMode="auto">
                <a:xfrm>
                  <a:off x="1565" y="184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32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156" y="1661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33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292" y="1661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34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429" y="1661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35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565" y="1661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6398" name="Line 80"/>
              <p:cNvSpPr>
                <a:spLocks noChangeShapeType="1"/>
              </p:cNvSpPr>
              <p:nvPr/>
            </p:nvSpPr>
            <p:spPr bwMode="auto">
              <a:xfrm flipV="1">
                <a:off x="1518" y="2932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399" name="Line 81"/>
              <p:cNvSpPr>
                <a:spLocks noChangeShapeType="1"/>
              </p:cNvSpPr>
              <p:nvPr/>
            </p:nvSpPr>
            <p:spPr bwMode="auto">
              <a:xfrm flipV="1">
                <a:off x="1654" y="2932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0" name="Line 82"/>
              <p:cNvSpPr>
                <a:spLocks noChangeShapeType="1"/>
              </p:cNvSpPr>
              <p:nvPr/>
            </p:nvSpPr>
            <p:spPr bwMode="auto">
              <a:xfrm flipV="1">
                <a:off x="1791" y="2932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1" name="Line 83"/>
              <p:cNvSpPr>
                <a:spLocks noChangeShapeType="1"/>
              </p:cNvSpPr>
              <p:nvPr/>
            </p:nvSpPr>
            <p:spPr bwMode="auto">
              <a:xfrm flipV="1">
                <a:off x="1927" y="2932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2" name="Line 84"/>
              <p:cNvSpPr>
                <a:spLocks noChangeShapeType="1"/>
              </p:cNvSpPr>
              <p:nvPr/>
            </p:nvSpPr>
            <p:spPr bwMode="auto">
              <a:xfrm flipV="1">
                <a:off x="1337" y="2161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3" name="Line 85"/>
              <p:cNvSpPr>
                <a:spLocks noChangeShapeType="1"/>
              </p:cNvSpPr>
              <p:nvPr/>
            </p:nvSpPr>
            <p:spPr bwMode="auto">
              <a:xfrm flipV="1">
                <a:off x="1473" y="2161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4" name="Line 86"/>
              <p:cNvSpPr>
                <a:spLocks noChangeShapeType="1"/>
              </p:cNvSpPr>
              <p:nvPr/>
            </p:nvSpPr>
            <p:spPr bwMode="auto">
              <a:xfrm flipV="1">
                <a:off x="1610" y="2161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5" name="Line 87"/>
              <p:cNvSpPr>
                <a:spLocks noChangeShapeType="1"/>
              </p:cNvSpPr>
              <p:nvPr/>
            </p:nvSpPr>
            <p:spPr bwMode="auto">
              <a:xfrm flipV="1">
                <a:off x="1746" y="2161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6" name="Line 88"/>
              <p:cNvSpPr>
                <a:spLocks noChangeShapeType="1"/>
              </p:cNvSpPr>
              <p:nvPr/>
            </p:nvSpPr>
            <p:spPr bwMode="auto">
              <a:xfrm>
                <a:off x="1337" y="2750"/>
                <a:ext cx="182" cy="18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7" name="Line 89"/>
              <p:cNvSpPr>
                <a:spLocks noChangeShapeType="1"/>
              </p:cNvSpPr>
              <p:nvPr/>
            </p:nvSpPr>
            <p:spPr bwMode="auto">
              <a:xfrm>
                <a:off x="1473" y="2750"/>
                <a:ext cx="182" cy="18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8" name="Line 90"/>
              <p:cNvSpPr>
                <a:spLocks noChangeShapeType="1"/>
              </p:cNvSpPr>
              <p:nvPr/>
            </p:nvSpPr>
            <p:spPr bwMode="auto">
              <a:xfrm>
                <a:off x="1610" y="2750"/>
                <a:ext cx="182" cy="18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09" name="Line 91"/>
              <p:cNvSpPr>
                <a:spLocks noChangeShapeType="1"/>
              </p:cNvSpPr>
              <p:nvPr/>
            </p:nvSpPr>
            <p:spPr bwMode="auto">
              <a:xfrm>
                <a:off x="1746" y="2750"/>
                <a:ext cx="182" cy="18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10" name="Line 95"/>
              <p:cNvSpPr>
                <a:spLocks noChangeShapeType="1"/>
              </p:cNvSpPr>
              <p:nvPr/>
            </p:nvSpPr>
            <p:spPr bwMode="auto">
              <a:xfrm flipH="1" flipV="1">
                <a:off x="749" y="2932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11" name="Line 96"/>
              <p:cNvSpPr>
                <a:spLocks noChangeShapeType="1"/>
              </p:cNvSpPr>
              <p:nvPr/>
            </p:nvSpPr>
            <p:spPr bwMode="auto">
              <a:xfrm flipH="1" flipV="1">
                <a:off x="613" y="2932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12" name="Line 99"/>
              <p:cNvSpPr>
                <a:spLocks noChangeShapeType="1"/>
              </p:cNvSpPr>
              <p:nvPr/>
            </p:nvSpPr>
            <p:spPr bwMode="auto">
              <a:xfrm flipH="1" flipV="1">
                <a:off x="930" y="2161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13" name="Line 100"/>
              <p:cNvSpPr>
                <a:spLocks noChangeShapeType="1"/>
              </p:cNvSpPr>
              <p:nvPr/>
            </p:nvSpPr>
            <p:spPr bwMode="auto">
              <a:xfrm flipH="1" flipV="1">
                <a:off x="794" y="2161"/>
                <a:ext cx="0" cy="58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6414" name="Group 105"/>
              <p:cNvGrpSpPr>
                <a:grpSpLocks/>
              </p:cNvGrpSpPr>
              <p:nvPr/>
            </p:nvGrpSpPr>
            <p:grpSpPr bwMode="auto">
              <a:xfrm flipH="1">
                <a:off x="1201" y="2161"/>
                <a:ext cx="182" cy="1360"/>
                <a:chOff x="1021" y="2161"/>
                <a:chExt cx="182" cy="1360"/>
              </a:xfrm>
            </p:grpSpPr>
            <p:sp>
              <p:nvSpPr>
                <p:cNvPr id="16421" name="Line 93"/>
                <p:cNvSpPr>
                  <a:spLocks noChangeShapeType="1"/>
                </p:cNvSpPr>
                <p:nvPr/>
              </p:nvSpPr>
              <p:spPr bwMode="auto">
                <a:xfrm flipH="1" flipV="1">
                  <a:off x="1022" y="293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22" name="Line 97"/>
                <p:cNvSpPr>
                  <a:spLocks noChangeShapeType="1"/>
                </p:cNvSpPr>
                <p:nvPr/>
              </p:nvSpPr>
              <p:spPr bwMode="auto">
                <a:xfrm flipH="1" flipV="1">
                  <a:off x="1203" y="216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23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1021" y="2750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415" name="Group 106"/>
              <p:cNvGrpSpPr>
                <a:grpSpLocks/>
              </p:cNvGrpSpPr>
              <p:nvPr/>
            </p:nvGrpSpPr>
            <p:grpSpPr bwMode="auto">
              <a:xfrm flipH="1">
                <a:off x="1065" y="2161"/>
                <a:ext cx="182" cy="1360"/>
                <a:chOff x="885" y="2161"/>
                <a:chExt cx="182" cy="1360"/>
              </a:xfrm>
            </p:grpSpPr>
            <p:sp>
              <p:nvSpPr>
                <p:cNvPr id="16418" name="Line 94"/>
                <p:cNvSpPr>
                  <a:spLocks noChangeShapeType="1"/>
                </p:cNvSpPr>
                <p:nvPr/>
              </p:nvSpPr>
              <p:spPr bwMode="auto">
                <a:xfrm flipH="1" flipV="1">
                  <a:off x="886" y="2932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19" name="Line 98"/>
                <p:cNvSpPr>
                  <a:spLocks noChangeShapeType="1"/>
                </p:cNvSpPr>
                <p:nvPr/>
              </p:nvSpPr>
              <p:spPr bwMode="auto">
                <a:xfrm flipH="1" flipV="1">
                  <a:off x="1067" y="2161"/>
                  <a:ext cx="0" cy="589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20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885" y="2750"/>
                  <a:ext cx="182" cy="18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6416" name="Line 103"/>
              <p:cNvSpPr>
                <a:spLocks noChangeShapeType="1"/>
              </p:cNvSpPr>
              <p:nvPr/>
            </p:nvSpPr>
            <p:spPr bwMode="auto">
              <a:xfrm flipH="1">
                <a:off x="748" y="2750"/>
                <a:ext cx="182" cy="18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17" name="Line 104"/>
              <p:cNvSpPr>
                <a:spLocks noChangeShapeType="1"/>
              </p:cNvSpPr>
              <p:nvPr/>
            </p:nvSpPr>
            <p:spPr bwMode="auto">
              <a:xfrm flipH="1">
                <a:off x="612" y="2750"/>
                <a:ext cx="182" cy="18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6391" name="Text Box 108"/>
            <p:cNvSpPr txBox="1">
              <a:spLocks noChangeArrowheads="1"/>
            </p:cNvSpPr>
            <p:nvPr/>
          </p:nvSpPr>
          <p:spPr bwMode="auto">
            <a:xfrm>
              <a:off x="249" y="572"/>
              <a:ext cx="8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chemeClr val="bg1"/>
                  </a:solidFill>
                  <a:latin typeface="Courier New" panose="02070309020205020404" pitchFamily="49" charset="0"/>
                </a:rPr>
                <a:t>A[3:0]</a:t>
              </a:r>
            </a:p>
          </p:txBody>
        </p:sp>
        <p:sp>
          <p:nvSpPr>
            <p:cNvPr id="16392" name="Text Box 109"/>
            <p:cNvSpPr txBox="1">
              <a:spLocks noChangeArrowheads="1"/>
            </p:cNvSpPr>
            <p:nvPr/>
          </p:nvSpPr>
          <p:spPr bwMode="auto">
            <a:xfrm>
              <a:off x="1338" y="572"/>
              <a:ext cx="8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chemeClr val="bg1"/>
                  </a:solidFill>
                  <a:latin typeface="Courier New" panose="02070309020205020404" pitchFamily="49" charset="0"/>
                </a:rPr>
                <a:t>B[3:0]</a:t>
              </a:r>
            </a:p>
          </p:txBody>
        </p:sp>
        <p:sp>
          <p:nvSpPr>
            <p:cNvPr id="16393" name="Text Box 110"/>
            <p:cNvSpPr txBox="1">
              <a:spLocks noChangeArrowheads="1"/>
            </p:cNvSpPr>
            <p:nvPr/>
          </p:nvSpPr>
          <p:spPr bwMode="auto">
            <a:xfrm>
              <a:off x="0" y="1888"/>
              <a:ext cx="8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chemeClr val="bg1"/>
                  </a:solidFill>
                  <a:latin typeface="Courier New" panose="02070309020205020404" pitchFamily="49" charset="0"/>
                </a:rPr>
                <a:t>C[7:0]</a:t>
              </a:r>
            </a:p>
          </p:txBody>
        </p:sp>
        <p:sp>
          <p:nvSpPr>
            <p:cNvPr id="16394" name="Text Box 111"/>
            <p:cNvSpPr txBox="1">
              <a:spLocks noChangeArrowheads="1"/>
            </p:cNvSpPr>
            <p:nvPr/>
          </p:nvSpPr>
          <p:spPr bwMode="auto">
            <a:xfrm>
              <a:off x="204" y="3521"/>
              <a:ext cx="8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chemeClr val="bg1"/>
                  </a:solidFill>
                  <a:latin typeface="Courier New" panose="02070309020205020404" pitchFamily="49" charset="0"/>
                </a:rPr>
                <a:t>D[1:0]</a:t>
              </a:r>
            </a:p>
          </p:txBody>
        </p:sp>
        <p:sp>
          <p:nvSpPr>
            <p:cNvPr id="16395" name="Text Box 112"/>
            <p:cNvSpPr txBox="1">
              <a:spLocks noChangeArrowheads="1"/>
            </p:cNvSpPr>
            <p:nvPr/>
          </p:nvSpPr>
          <p:spPr bwMode="auto">
            <a:xfrm>
              <a:off x="1202" y="3521"/>
              <a:ext cx="8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chemeClr val="bg1"/>
                  </a:solidFill>
                  <a:latin typeface="Courier New" panose="02070309020205020404" pitchFamily="49" charset="0"/>
                </a:rPr>
                <a:t>E[5:0]</a:t>
              </a:r>
            </a:p>
          </p:txBody>
        </p:sp>
      </p:grpSp>
      <p:sp>
        <p:nvSpPr>
          <p:cNvPr id="611442" name="Text Box 114"/>
          <p:cNvSpPr txBox="1">
            <a:spLocks noChangeArrowheads="1"/>
          </p:cNvSpPr>
          <p:nvPr/>
        </p:nvSpPr>
        <p:spPr bwMode="auto">
          <a:xfrm>
            <a:off x="4787900" y="1484313"/>
            <a:ext cx="2378075" cy="103505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assign A=C[7:4];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assign B=C[3:0];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assign D=C[7:6];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assign E=C[5:0];</a:t>
            </a: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3782826" y="4751387"/>
            <a:ext cx="5112692" cy="338169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 dirty="0">
                <a:latin typeface="Courier New" panose="02070309020205020404" pitchFamily="49" charset="0"/>
              </a:rPr>
              <a:t>assign </a:t>
            </a:r>
            <a:r>
              <a:rPr lang="en-US" altLang="zh-TW" sz="1800" dirty="0" smtClean="0">
                <a:latin typeface="Courier New" panose="02070309020205020404" pitchFamily="49" charset="0"/>
              </a:rPr>
              <a:t>data = 2{4'b0001, 2{3‘b011}};</a:t>
            </a:r>
            <a:endParaRPr lang="en-US" altLang="zh-TW" sz="1800" dirty="0">
              <a:latin typeface="Courier New" panose="02070309020205020404" pitchFamily="49" charset="0"/>
            </a:endParaRPr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3782826" y="5975350"/>
            <a:ext cx="4749614" cy="3381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 dirty="0" smtClean="0">
                <a:latin typeface="Courier New" panose="02070309020205020404" pitchFamily="49" charset="0"/>
              </a:rPr>
              <a:t>0001-001-001-0001-001-001</a:t>
            </a:r>
            <a:endParaRPr lang="en-US" altLang="zh-TW" sz="1800" dirty="0">
              <a:latin typeface="Courier New" panose="02070309020205020404" pitchFamily="49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3782826" y="6377735"/>
            <a:ext cx="4749614" cy="3381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 dirty="0" smtClean="0">
                <a:latin typeface="Courier New" panose="02070309020205020404" pitchFamily="49" charset="0"/>
              </a:rPr>
              <a:t>00010010010001001001</a:t>
            </a:r>
            <a:endParaRPr lang="en-US" altLang="zh-TW" sz="1800" dirty="0">
              <a:latin typeface="Courier New" panose="02070309020205020404" pitchFamily="49" charset="0"/>
            </a:endParaRPr>
          </a:p>
        </p:txBody>
      </p:sp>
      <p:cxnSp>
        <p:nvCxnSpPr>
          <p:cNvPr id="4" name="直線單箭頭接點 3"/>
          <p:cNvCxnSpPr/>
          <p:nvPr/>
        </p:nvCxnSpPr>
        <p:spPr bwMode="auto">
          <a:xfrm flipH="1">
            <a:off x="6660232" y="5013176"/>
            <a:ext cx="648072" cy="10336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9" name="直線單箭頭接點 68"/>
          <p:cNvCxnSpPr/>
          <p:nvPr/>
        </p:nvCxnSpPr>
        <p:spPr bwMode="auto">
          <a:xfrm flipH="1">
            <a:off x="7103671" y="5027582"/>
            <a:ext cx="204634" cy="10192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2" name="直線單箭頭接點 71"/>
          <p:cNvCxnSpPr/>
          <p:nvPr/>
        </p:nvCxnSpPr>
        <p:spPr bwMode="auto">
          <a:xfrm flipH="1">
            <a:off x="3992563" y="5013176"/>
            <a:ext cx="1860396" cy="9621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直線單箭頭接點 72"/>
          <p:cNvCxnSpPr/>
          <p:nvPr/>
        </p:nvCxnSpPr>
        <p:spPr bwMode="auto">
          <a:xfrm flipH="1">
            <a:off x="5737226" y="5027582"/>
            <a:ext cx="115733" cy="987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1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1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56" grpId="0" animBg="1"/>
      <p:bldP spid="611442" grpId="0" animBg="1"/>
      <p:bldP spid="64" grpId="0" animBg="1"/>
      <p:bldP spid="65" grpId="0" animBg="1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What’s Behavior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563938" y="2205038"/>
            <a:ext cx="1798637" cy="3529012"/>
            <a:chOff x="2245" y="1389"/>
            <a:chExt cx="1133" cy="2223"/>
          </a:xfrm>
        </p:grpSpPr>
        <p:sp>
          <p:nvSpPr>
            <p:cNvPr id="17446" name="Oval 6"/>
            <p:cNvSpPr>
              <a:spLocks noChangeArrowheads="1"/>
            </p:cNvSpPr>
            <p:nvPr/>
          </p:nvSpPr>
          <p:spPr bwMode="auto">
            <a:xfrm>
              <a:off x="2517" y="1389"/>
              <a:ext cx="576" cy="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47" name="AutoShape 7"/>
            <p:cNvSpPr>
              <a:spLocks noChangeArrowheads="1"/>
            </p:cNvSpPr>
            <p:nvPr/>
          </p:nvSpPr>
          <p:spPr bwMode="auto">
            <a:xfrm>
              <a:off x="2472" y="1979"/>
              <a:ext cx="680" cy="77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48" name="AutoShape 8"/>
            <p:cNvSpPr>
              <a:spLocks noChangeArrowheads="1"/>
            </p:cNvSpPr>
            <p:nvPr/>
          </p:nvSpPr>
          <p:spPr bwMode="auto">
            <a:xfrm>
              <a:off x="2472" y="2659"/>
              <a:ext cx="317" cy="95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49" name="AutoShape 9"/>
            <p:cNvSpPr>
              <a:spLocks noChangeArrowheads="1"/>
            </p:cNvSpPr>
            <p:nvPr/>
          </p:nvSpPr>
          <p:spPr bwMode="auto">
            <a:xfrm>
              <a:off x="2835" y="2659"/>
              <a:ext cx="317" cy="95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50" name="AutoShape 10"/>
            <p:cNvSpPr>
              <a:spLocks noChangeArrowheads="1"/>
            </p:cNvSpPr>
            <p:nvPr/>
          </p:nvSpPr>
          <p:spPr bwMode="auto">
            <a:xfrm>
              <a:off x="2245" y="1979"/>
              <a:ext cx="226" cy="7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51" name="AutoShape 11"/>
            <p:cNvSpPr>
              <a:spLocks noChangeArrowheads="1"/>
            </p:cNvSpPr>
            <p:nvPr/>
          </p:nvSpPr>
          <p:spPr bwMode="auto">
            <a:xfrm>
              <a:off x="3152" y="1979"/>
              <a:ext cx="226" cy="7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580621" name="AutoShape 13"/>
          <p:cNvSpPr>
            <a:spLocks noChangeArrowheads="1"/>
          </p:cNvSpPr>
          <p:nvPr/>
        </p:nvSpPr>
        <p:spPr bwMode="auto">
          <a:xfrm>
            <a:off x="684213" y="1412875"/>
            <a:ext cx="914400" cy="9144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80622" name="Freeform 14"/>
          <p:cNvSpPr>
            <a:spLocks/>
          </p:cNvSpPr>
          <p:nvPr/>
        </p:nvSpPr>
        <p:spPr bwMode="auto">
          <a:xfrm>
            <a:off x="3779838" y="765175"/>
            <a:ext cx="5113337" cy="2016125"/>
          </a:xfrm>
          <a:custGeom>
            <a:avLst/>
            <a:gdLst>
              <a:gd name="T0" fmla="*/ 0 w 3221"/>
              <a:gd name="T1" fmla="*/ 2147483647 h 1270"/>
              <a:gd name="T2" fmla="*/ 2147483647 w 3221"/>
              <a:gd name="T3" fmla="*/ 2147483647 h 1270"/>
              <a:gd name="T4" fmla="*/ 2147483647 w 3221"/>
              <a:gd name="T5" fmla="*/ 2147483647 h 1270"/>
              <a:gd name="T6" fmla="*/ 2147483647 w 3221"/>
              <a:gd name="T7" fmla="*/ 0 h 1270"/>
              <a:gd name="T8" fmla="*/ 2147483647 w 3221"/>
              <a:gd name="T9" fmla="*/ 2147483647 h 1270"/>
              <a:gd name="T10" fmla="*/ 2147483647 w 3221"/>
              <a:gd name="T11" fmla="*/ 2147483647 h 1270"/>
              <a:gd name="T12" fmla="*/ 0 w 3221"/>
              <a:gd name="T13" fmla="*/ 2147483647 h 12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21"/>
              <a:gd name="T22" fmla="*/ 0 h 1270"/>
              <a:gd name="T23" fmla="*/ 3221 w 3221"/>
              <a:gd name="T24" fmla="*/ 1270 h 12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21" h="1270">
                <a:moveTo>
                  <a:pt x="0" y="1270"/>
                </a:moveTo>
                <a:lnTo>
                  <a:pt x="1769" y="317"/>
                </a:lnTo>
                <a:lnTo>
                  <a:pt x="1724" y="544"/>
                </a:lnTo>
                <a:lnTo>
                  <a:pt x="3221" y="0"/>
                </a:lnTo>
                <a:lnTo>
                  <a:pt x="1452" y="816"/>
                </a:lnTo>
                <a:lnTo>
                  <a:pt x="1542" y="589"/>
                </a:lnTo>
                <a:lnTo>
                  <a:pt x="0" y="1270"/>
                </a:ln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563938" y="3068638"/>
            <a:ext cx="2157412" cy="2665412"/>
            <a:chOff x="4105" y="1933"/>
            <a:chExt cx="1359" cy="1679"/>
          </a:xfrm>
        </p:grpSpPr>
        <p:sp>
          <p:nvSpPr>
            <p:cNvPr id="17436" name="Oval 16"/>
            <p:cNvSpPr>
              <a:spLocks noChangeArrowheads="1"/>
            </p:cNvSpPr>
            <p:nvPr/>
          </p:nvSpPr>
          <p:spPr bwMode="auto">
            <a:xfrm>
              <a:off x="4694" y="2432"/>
              <a:ext cx="576" cy="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37" name="AutoShape 17"/>
            <p:cNvSpPr>
              <a:spLocks noChangeArrowheads="1"/>
            </p:cNvSpPr>
            <p:nvPr/>
          </p:nvSpPr>
          <p:spPr bwMode="auto">
            <a:xfrm rot="3053936">
              <a:off x="4350" y="2558"/>
              <a:ext cx="550" cy="77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38" name="AutoShape 18"/>
            <p:cNvSpPr>
              <a:spLocks noChangeArrowheads="1"/>
            </p:cNvSpPr>
            <p:nvPr/>
          </p:nvSpPr>
          <p:spPr bwMode="auto">
            <a:xfrm>
              <a:off x="4558" y="3113"/>
              <a:ext cx="317" cy="49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39" name="AutoShape 19"/>
            <p:cNvSpPr>
              <a:spLocks noChangeArrowheads="1"/>
            </p:cNvSpPr>
            <p:nvPr/>
          </p:nvSpPr>
          <p:spPr bwMode="auto">
            <a:xfrm rot="-6904185">
              <a:off x="4445" y="3045"/>
              <a:ext cx="317" cy="4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40" name="AutoShape 20"/>
            <p:cNvSpPr>
              <a:spLocks noChangeArrowheads="1"/>
            </p:cNvSpPr>
            <p:nvPr/>
          </p:nvSpPr>
          <p:spPr bwMode="auto">
            <a:xfrm>
              <a:off x="4830" y="2840"/>
              <a:ext cx="226" cy="36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41" name="AutoShape 21"/>
            <p:cNvSpPr>
              <a:spLocks noChangeArrowheads="1"/>
            </p:cNvSpPr>
            <p:nvPr/>
          </p:nvSpPr>
          <p:spPr bwMode="auto">
            <a:xfrm rot="9248536">
              <a:off x="4740" y="2795"/>
              <a:ext cx="226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42" name="AutoShape 22"/>
            <p:cNvSpPr>
              <a:spLocks noChangeArrowheads="1"/>
            </p:cNvSpPr>
            <p:nvPr/>
          </p:nvSpPr>
          <p:spPr bwMode="auto">
            <a:xfrm rot="-6904185">
              <a:off x="4263" y="2818"/>
              <a:ext cx="317" cy="4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43" name="AutoShape 23"/>
            <p:cNvSpPr>
              <a:spLocks noChangeArrowheads="1"/>
            </p:cNvSpPr>
            <p:nvPr/>
          </p:nvSpPr>
          <p:spPr bwMode="auto">
            <a:xfrm>
              <a:off x="4286" y="3067"/>
              <a:ext cx="317" cy="49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44" name="AutoShape 24"/>
            <p:cNvSpPr>
              <a:spLocks noChangeArrowheads="1"/>
            </p:cNvSpPr>
            <p:nvPr/>
          </p:nvSpPr>
          <p:spPr bwMode="auto">
            <a:xfrm rot="5400000">
              <a:off x="4524" y="1605"/>
              <a:ext cx="522" cy="1359"/>
            </a:xfrm>
            <a:prstGeom prst="moon">
              <a:avLst>
                <a:gd name="adj" fmla="val 68963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45" name="Line 25"/>
            <p:cNvSpPr>
              <a:spLocks noChangeShapeType="1"/>
            </p:cNvSpPr>
            <p:nvPr/>
          </p:nvSpPr>
          <p:spPr bwMode="auto">
            <a:xfrm flipV="1">
              <a:off x="4740" y="1933"/>
              <a:ext cx="0" cy="6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80635" name="Text Box 27"/>
          <p:cNvSpPr txBox="1">
            <a:spLocks noChangeArrowheads="1"/>
          </p:cNvSpPr>
          <p:nvPr/>
        </p:nvSpPr>
        <p:spPr bwMode="auto">
          <a:xfrm>
            <a:off x="5995988" y="2008188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Event!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627313" y="836613"/>
            <a:ext cx="3167062" cy="3238500"/>
            <a:chOff x="249" y="1253"/>
            <a:chExt cx="1995" cy="2040"/>
          </a:xfrm>
        </p:grpSpPr>
        <p:sp>
          <p:nvSpPr>
            <p:cNvPr id="17428" name="Oval 29"/>
            <p:cNvSpPr>
              <a:spLocks noChangeArrowheads="1"/>
            </p:cNvSpPr>
            <p:nvPr/>
          </p:nvSpPr>
          <p:spPr bwMode="auto">
            <a:xfrm>
              <a:off x="975" y="1253"/>
              <a:ext cx="576" cy="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29" name="AutoShape 30"/>
            <p:cNvSpPr>
              <a:spLocks noChangeArrowheads="1"/>
            </p:cNvSpPr>
            <p:nvPr/>
          </p:nvSpPr>
          <p:spPr bwMode="auto">
            <a:xfrm>
              <a:off x="930" y="2024"/>
              <a:ext cx="680" cy="77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30" name="AutoShape 31"/>
            <p:cNvSpPr>
              <a:spLocks noChangeArrowheads="1"/>
            </p:cNvSpPr>
            <p:nvPr/>
          </p:nvSpPr>
          <p:spPr bwMode="auto">
            <a:xfrm rot="4404510">
              <a:off x="612" y="2477"/>
              <a:ext cx="317" cy="49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31" name="AutoShape 32"/>
            <p:cNvSpPr>
              <a:spLocks noChangeArrowheads="1"/>
            </p:cNvSpPr>
            <p:nvPr/>
          </p:nvSpPr>
          <p:spPr bwMode="auto">
            <a:xfrm rot="-2774145">
              <a:off x="498" y="2637"/>
              <a:ext cx="317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32" name="AutoShape 33"/>
            <p:cNvSpPr>
              <a:spLocks noChangeArrowheads="1"/>
            </p:cNvSpPr>
            <p:nvPr/>
          </p:nvSpPr>
          <p:spPr bwMode="auto">
            <a:xfrm rot="7037973">
              <a:off x="499" y="1592"/>
              <a:ext cx="226" cy="7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33" name="AutoShape 34"/>
            <p:cNvSpPr>
              <a:spLocks noChangeArrowheads="1"/>
            </p:cNvSpPr>
            <p:nvPr/>
          </p:nvSpPr>
          <p:spPr bwMode="auto">
            <a:xfrm rot="-7433051">
              <a:off x="1769" y="1592"/>
              <a:ext cx="226" cy="7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34" name="AutoShape 35"/>
            <p:cNvSpPr>
              <a:spLocks noChangeArrowheads="1"/>
            </p:cNvSpPr>
            <p:nvPr/>
          </p:nvSpPr>
          <p:spPr bwMode="auto">
            <a:xfrm rot="-1170762">
              <a:off x="1383" y="2659"/>
              <a:ext cx="317" cy="49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435" name="AutoShape 36"/>
            <p:cNvSpPr>
              <a:spLocks noChangeArrowheads="1"/>
            </p:cNvSpPr>
            <p:nvPr/>
          </p:nvSpPr>
          <p:spPr bwMode="auto">
            <a:xfrm rot="2815204">
              <a:off x="1315" y="2863"/>
              <a:ext cx="317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580646" name="Text Box 38"/>
          <p:cNvSpPr txBox="1">
            <a:spLocks noChangeArrowheads="1"/>
          </p:cNvSpPr>
          <p:nvPr/>
        </p:nvSpPr>
        <p:spPr bwMode="auto">
          <a:xfrm>
            <a:off x="112713" y="2420938"/>
            <a:ext cx="220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Another Event!</a:t>
            </a:r>
          </a:p>
        </p:txBody>
      </p:sp>
      <p:sp>
        <p:nvSpPr>
          <p:cNvPr id="17418" name="Oval 39"/>
          <p:cNvSpPr>
            <a:spLocks noChangeArrowheads="1"/>
          </p:cNvSpPr>
          <p:nvPr/>
        </p:nvSpPr>
        <p:spPr bwMode="auto">
          <a:xfrm>
            <a:off x="1042988" y="5084763"/>
            <a:ext cx="987425" cy="9366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1547813" y="5229225"/>
            <a:ext cx="144462" cy="360363"/>
            <a:chOff x="975" y="3294"/>
            <a:chExt cx="91" cy="227"/>
          </a:xfrm>
        </p:grpSpPr>
        <p:sp>
          <p:nvSpPr>
            <p:cNvPr id="17426" name="Line 40"/>
            <p:cNvSpPr>
              <a:spLocks noChangeShapeType="1"/>
            </p:cNvSpPr>
            <p:nvPr/>
          </p:nvSpPr>
          <p:spPr bwMode="auto">
            <a:xfrm flipV="1">
              <a:off x="975" y="3294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27" name="Line 41"/>
            <p:cNvSpPr>
              <a:spLocks noChangeShapeType="1"/>
            </p:cNvSpPr>
            <p:nvPr/>
          </p:nvSpPr>
          <p:spPr bwMode="auto">
            <a:xfrm flipV="1">
              <a:off x="975" y="3430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1258888" y="5589588"/>
            <a:ext cx="431800" cy="287337"/>
            <a:chOff x="1247" y="3521"/>
            <a:chExt cx="272" cy="181"/>
          </a:xfrm>
        </p:grpSpPr>
        <p:sp>
          <p:nvSpPr>
            <p:cNvPr id="17424" name="Line 44"/>
            <p:cNvSpPr>
              <a:spLocks noChangeShapeType="1"/>
            </p:cNvSpPr>
            <p:nvPr/>
          </p:nvSpPr>
          <p:spPr bwMode="auto">
            <a:xfrm flipH="1">
              <a:off x="1247" y="3521"/>
              <a:ext cx="18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25" name="Line 45"/>
            <p:cNvSpPr>
              <a:spLocks noChangeShapeType="1"/>
            </p:cNvSpPr>
            <p:nvPr/>
          </p:nvSpPr>
          <p:spPr bwMode="auto">
            <a:xfrm>
              <a:off x="1429" y="3521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1331913" y="5300663"/>
            <a:ext cx="217487" cy="288925"/>
            <a:chOff x="1655" y="3430"/>
            <a:chExt cx="137" cy="182"/>
          </a:xfrm>
        </p:grpSpPr>
        <p:sp>
          <p:nvSpPr>
            <p:cNvPr id="17422" name="Line 46"/>
            <p:cNvSpPr>
              <a:spLocks noChangeShapeType="1"/>
            </p:cNvSpPr>
            <p:nvPr/>
          </p:nvSpPr>
          <p:spPr bwMode="auto">
            <a:xfrm flipH="1" flipV="1">
              <a:off x="1655" y="3430"/>
              <a:ext cx="137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23" name="Line 47"/>
            <p:cNvSpPr>
              <a:spLocks noChangeShapeType="1"/>
            </p:cNvSpPr>
            <p:nvPr/>
          </p:nvSpPr>
          <p:spPr bwMode="auto">
            <a:xfrm flipH="1">
              <a:off x="1655" y="3612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5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21" grpId="0" animBg="1"/>
      <p:bldP spid="580635" grpId="0"/>
      <p:bldP spid="5806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79" name="Rectangle 19"/>
          <p:cNvSpPr>
            <a:spLocks noChangeArrowheads="1"/>
          </p:cNvSpPr>
          <p:nvPr/>
        </p:nvSpPr>
        <p:spPr bwMode="auto">
          <a:xfrm>
            <a:off x="3059113" y="4292600"/>
            <a:ext cx="4897437" cy="1008063"/>
          </a:xfrm>
          <a:prstGeom prst="rect">
            <a:avLst/>
          </a:prstGeom>
          <a:solidFill>
            <a:srgbClr val="99FF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always block / Procedural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RTL / Behavioral</a:t>
            </a:r>
          </a:p>
        </p:txBody>
      </p:sp>
      <p:sp>
        <p:nvSpPr>
          <p:cNvPr id="629776" name="Rectangle 16"/>
          <p:cNvSpPr>
            <a:spLocks noChangeArrowheads="1"/>
          </p:cNvSpPr>
          <p:nvPr/>
        </p:nvSpPr>
        <p:spPr bwMode="auto">
          <a:xfrm>
            <a:off x="3059113" y="2492375"/>
            <a:ext cx="4897437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initial block / Simulation only</a:t>
            </a:r>
          </a:p>
        </p:txBody>
      </p:sp>
      <p:sp>
        <p:nvSpPr>
          <p:cNvPr id="629768" name="Rectangle 8"/>
          <p:cNvSpPr>
            <a:spLocks noChangeArrowheads="1"/>
          </p:cNvSpPr>
          <p:nvPr/>
        </p:nvSpPr>
        <p:spPr bwMode="auto">
          <a:xfrm>
            <a:off x="611188" y="1401763"/>
            <a:ext cx="2447925" cy="4906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Continuous</a:t>
            </a:r>
          </a:p>
          <a:p>
            <a:pPr eaLnBrk="1" hangingPunct="1"/>
            <a:r>
              <a:rPr lang="en-US" altLang="zh-TW"/>
              <a:t>Basis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Non-ordered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Switch Model</a:t>
            </a:r>
          </a:p>
          <a:p>
            <a:pPr eaLnBrk="1" hangingPunct="1"/>
            <a:r>
              <a:rPr lang="en-US" altLang="zh-TW"/>
              <a:t>Gate Model</a:t>
            </a:r>
          </a:p>
          <a:p>
            <a:pPr eaLnBrk="1" hangingPunct="1"/>
            <a:r>
              <a:rPr lang="en-US" altLang="zh-TW"/>
              <a:t>RTL Model</a:t>
            </a: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Context Sequence and Timing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9388" y="1052513"/>
            <a:ext cx="8609012" cy="5256212"/>
            <a:chOff x="113" y="663"/>
            <a:chExt cx="5423" cy="2858"/>
          </a:xfrm>
        </p:grpSpPr>
        <p:sp>
          <p:nvSpPr>
            <p:cNvPr id="18447" name="Freeform 4"/>
            <p:cNvSpPr>
              <a:spLocks/>
            </p:cNvSpPr>
            <p:nvPr/>
          </p:nvSpPr>
          <p:spPr bwMode="auto">
            <a:xfrm>
              <a:off x="385" y="845"/>
              <a:ext cx="4672" cy="2676"/>
            </a:xfrm>
            <a:custGeom>
              <a:avLst/>
              <a:gdLst>
                <a:gd name="T0" fmla="*/ 0 w 4672"/>
                <a:gd name="T1" fmla="*/ 1433 h 3129"/>
                <a:gd name="T2" fmla="*/ 0 w 4672"/>
                <a:gd name="T3" fmla="*/ 0 h 3129"/>
                <a:gd name="T4" fmla="*/ 4672 w 4672"/>
                <a:gd name="T5" fmla="*/ 0 h 3129"/>
                <a:gd name="T6" fmla="*/ 0 60000 65536"/>
                <a:gd name="T7" fmla="*/ 0 60000 65536"/>
                <a:gd name="T8" fmla="*/ 0 60000 65536"/>
                <a:gd name="T9" fmla="*/ 0 w 4672"/>
                <a:gd name="T10" fmla="*/ 0 h 3129"/>
                <a:gd name="T11" fmla="*/ 4672 w 4672"/>
                <a:gd name="T12" fmla="*/ 3129 h 31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72" h="3129">
                  <a:moveTo>
                    <a:pt x="0" y="3129"/>
                  </a:moveTo>
                  <a:lnTo>
                    <a:pt x="0" y="0"/>
                  </a:lnTo>
                  <a:lnTo>
                    <a:pt x="4672" y="0"/>
                  </a:lnTo>
                </a:path>
              </a:pathLst>
            </a:custGeom>
            <a:noFill/>
            <a:ln w="28575" cap="flat" cmpd="sng">
              <a:solidFill>
                <a:srgbClr val="FFFFFF"/>
              </a:solidFill>
              <a:prstDash val="solid"/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8" name="Text Box 5"/>
            <p:cNvSpPr txBox="1">
              <a:spLocks noChangeArrowheads="1"/>
            </p:cNvSpPr>
            <p:nvPr/>
          </p:nvSpPr>
          <p:spPr bwMode="auto">
            <a:xfrm rot="5400000">
              <a:off x="-61" y="2703"/>
              <a:ext cx="6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context</a:t>
              </a:r>
            </a:p>
          </p:txBody>
        </p:sp>
        <p:sp>
          <p:nvSpPr>
            <p:cNvPr id="18449" name="Text Box 6"/>
            <p:cNvSpPr txBox="1">
              <a:spLocks noChangeArrowheads="1"/>
            </p:cNvSpPr>
            <p:nvPr/>
          </p:nvSpPr>
          <p:spPr bwMode="auto">
            <a:xfrm>
              <a:off x="5057" y="663"/>
              <a:ext cx="47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time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882900" y="927100"/>
            <a:ext cx="354013" cy="5526088"/>
            <a:chOff x="1816" y="584"/>
            <a:chExt cx="223" cy="3481"/>
          </a:xfrm>
        </p:grpSpPr>
        <p:sp>
          <p:nvSpPr>
            <p:cNvPr id="18445" name="Line 9"/>
            <p:cNvSpPr>
              <a:spLocks noChangeShapeType="1"/>
            </p:cNvSpPr>
            <p:nvPr/>
          </p:nvSpPr>
          <p:spPr bwMode="auto">
            <a:xfrm>
              <a:off x="1927" y="890"/>
              <a:ext cx="0" cy="3175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1816" y="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0</a:t>
              </a:r>
            </a:p>
          </p:txBody>
        </p:sp>
      </p:grpSp>
      <p:sp>
        <p:nvSpPr>
          <p:cNvPr id="629777" name="Rectangle 17"/>
          <p:cNvSpPr>
            <a:spLocks noChangeArrowheads="1"/>
          </p:cNvSpPr>
          <p:nvPr/>
        </p:nvSpPr>
        <p:spPr bwMode="auto">
          <a:xfrm>
            <a:off x="3059113" y="3787775"/>
            <a:ext cx="4897437" cy="2889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initial block / Simulation only</a:t>
            </a:r>
          </a:p>
        </p:txBody>
      </p:sp>
      <p:sp>
        <p:nvSpPr>
          <p:cNvPr id="629778" name="Rectangle 18"/>
          <p:cNvSpPr>
            <a:spLocks noChangeArrowheads="1"/>
          </p:cNvSpPr>
          <p:nvPr/>
        </p:nvSpPr>
        <p:spPr bwMode="auto">
          <a:xfrm>
            <a:off x="3059113" y="5445125"/>
            <a:ext cx="4897437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initial block / Simulation only</a:t>
            </a:r>
          </a:p>
        </p:txBody>
      </p:sp>
      <p:sp>
        <p:nvSpPr>
          <p:cNvPr id="629780" name="Rectangle 20"/>
          <p:cNvSpPr>
            <a:spLocks noChangeArrowheads="1"/>
          </p:cNvSpPr>
          <p:nvPr/>
        </p:nvSpPr>
        <p:spPr bwMode="auto">
          <a:xfrm>
            <a:off x="3059113" y="1628775"/>
            <a:ext cx="4897437" cy="647700"/>
          </a:xfrm>
          <a:prstGeom prst="rect">
            <a:avLst/>
          </a:prstGeom>
          <a:solidFill>
            <a:srgbClr val="99FF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>
                <a:solidFill>
                  <a:schemeClr val="accent2"/>
                </a:solidFill>
              </a:rPr>
              <a:t>always block / Procedural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>
                <a:solidFill>
                  <a:schemeClr val="accent2"/>
                </a:solidFill>
              </a:rPr>
              <a:t>RTL / Behavioral</a:t>
            </a:r>
          </a:p>
        </p:txBody>
      </p:sp>
      <p:sp>
        <p:nvSpPr>
          <p:cNvPr id="629781" name="Rectangle 21"/>
          <p:cNvSpPr>
            <a:spLocks noChangeArrowheads="1"/>
          </p:cNvSpPr>
          <p:nvPr/>
        </p:nvSpPr>
        <p:spPr bwMode="auto">
          <a:xfrm>
            <a:off x="3059113" y="3068638"/>
            <a:ext cx="4897437" cy="647700"/>
          </a:xfrm>
          <a:prstGeom prst="rect">
            <a:avLst/>
          </a:prstGeom>
          <a:solidFill>
            <a:srgbClr val="FF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>
                <a:solidFill>
                  <a:schemeClr val="accent2"/>
                </a:solidFill>
              </a:rPr>
              <a:t>Compiler/system blocks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>
                <a:solidFill>
                  <a:schemeClr val="accent2"/>
                </a:solidFill>
              </a:rPr>
              <a:t>task/function/specify …</a:t>
            </a:r>
          </a:p>
        </p:txBody>
      </p:sp>
      <p:sp>
        <p:nvSpPr>
          <p:cNvPr id="629782" name="Text Box 22"/>
          <p:cNvSpPr txBox="1">
            <a:spLocks noChangeArrowheads="1"/>
          </p:cNvSpPr>
          <p:nvPr/>
        </p:nvSpPr>
        <p:spPr bwMode="auto">
          <a:xfrm>
            <a:off x="877888" y="6284913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/>
              <a:t>Synthesizable: Continuous and Procedural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2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2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2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2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29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29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29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629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2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79" grpId="0" animBg="1"/>
      <p:bldP spid="629776" grpId="0" animBg="1"/>
      <p:bldP spid="629776" grpId="1" animBg="1"/>
      <p:bldP spid="629768" grpId="0" animBg="1"/>
      <p:bldP spid="629777" grpId="0" animBg="1"/>
      <p:bldP spid="629777" grpId="1" animBg="1"/>
      <p:bldP spid="629778" grpId="0" animBg="1"/>
      <p:bldP spid="629778" grpId="1" animBg="1"/>
      <p:bldP spid="629780" grpId="0" animBg="1"/>
      <p:bldP spid="629781" grpId="0" animBg="1"/>
      <p:bldP spid="629781" grpId="1" animBg="1"/>
      <p:bldP spid="6297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ChangeArrowheads="1"/>
          </p:cNvSpPr>
          <p:nvPr/>
        </p:nvSpPr>
        <p:spPr bwMode="auto">
          <a:xfrm>
            <a:off x="3059113" y="4292600"/>
            <a:ext cx="4897437" cy="1008063"/>
          </a:xfrm>
          <a:prstGeom prst="rect">
            <a:avLst/>
          </a:prstGeom>
          <a:solidFill>
            <a:srgbClr val="99FF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always block / Procedural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RTL / Behavioral</a:t>
            </a:r>
          </a:p>
        </p:txBody>
      </p:sp>
      <p:sp>
        <p:nvSpPr>
          <p:cNvPr id="631812" name="Rectangle 4"/>
          <p:cNvSpPr>
            <a:spLocks noChangeArrowheads="1"/>
          </p:cNvSpPr>
          <p:nvPr/>
        </p:nvSpPr>
        <p:spPr bwMode="auto">
          <a:xfrm>
            <a:off x="611188" y="1401763"/>
            <a:ext cx="2447925" cy="4906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Continuous</a:t>
            </a:r>
          </a:p>
          <a:p>
            <a:pPr eaLnBrk="1" hangingPunct="1"/>
            <a:r>
              <a:rPr lang="en-US" altLang="zh-TW"/>
              <a:t>Basis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Non-ordered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Switch Model</a:t>
            </a:r>
          </a:p>
          <a:p>
            <a:pPr eaLnBrk="1" hangingPunct="1"/>
            <a:r>
              <a:rPr lang="en-US" altLang="zh-TW"/>
              <a:t>Gate Model</a:t>
            </a:r>
          </a:p>
          <a:p>
            <a:pPr eaLnBrk="1" hangingPunct="1"/>
            <a:r>
              <a:rPr lang="en-US" altLang="zh-TW"/>
              <a:t>RTL Model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Basic Synthesis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631823" name="Rectangle 15"/>
          <p:cNvSpPr>
            <a:spLocks noChangeArrowheads="1"/>
          </p:cNvSpPr>
          <p:nvPr/>
        </p:nvSpPr>
        <p:spPr bwMode="auto">
          <a:xfrm>
            <a:off x="3059113" y="1628775"/>
            <a:ext cx="4897437" cy="647700"/>
          </a:xfrm>
          <a:prstGeom prst="rect">
            <a:avLst/>
          </a:prstGeom>
          <a:solidFill>
            <a:srgbClr val="99FF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>
                <a:solidFill>
                  <a:schemeClr val="accent2"/>
                </a:solidFill>
              </a:rPr>
              <a:t>always block / Procedural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>
                <a:solidFill>
                  <a:schemeClr val="accent2"/>
                </a:solidFill>
              </a:rPr>
              <a:t>RTL / Behavioral</a:t>
            </a:r>
          </a:p>
        </p:txBody>
      </p:sp>
      <p:sp>
        <p:nvSpPr>
          <p:cNvPr id="631826" name="Text Box 18"/>
          <p:cNvSpPr txBox="1">
            <a:spLocks noChangeArrowheads="1"/>
          </p:cNvSpPr>
          <p:nvPr/>
        </p:nvSpPr>
        <p:spPr bwMode="auto">
          <a:xfrm>
            <a:off x="633413" y="6256338"/>
            <a:ext cx="213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Combinational</a:t>
            </a:r>
          </a:p>
        </p:txBody>
      </p:sp>
      <p:sp>
        <p:nvSpPr>
          <p:cNvPr id="631827" name="Text Box 19"/>
          <p:cNvSpPr txBox="1">
            <a:spLocks noChangeArrowheads="1"/>
          </p:cNvSpPr>
          <p:nvPr/>
        </p:nvSpPr>
        <p:spPr bwMode="auto">
          <a:xfrm>
            <a:off x="4833938" y="6256338"/>
            <a:ext cx="162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Sequential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1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1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31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31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31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31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31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0" grpId="0" animBg="1"/>
      <p:bldP spid="631812" grpId="0" animBg="1"/>
      <p:bldP spid="631823" grpId="0" animBg="1"/>
      <p:bldP spid="631826" grpId="0"/>
      <p:bldP spid="631826" grpId="1"/>
      <p:bldP spid="631827" grpId="0"/>
      <p:bldP spid="63182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36513" y="-26988"/>
            <a:ext cx="9144001" cy="7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 dirty="0" smtClean="0">
                <a:solidFill>
                  <a:schemeClr val="bg1"/>
                </a:solidFill>
              </a:rPr>
              <a:t>Simplified VLSI Design </a:t>
            </a:r>
            <a:r>
              <a:rPr lang="en-US" altLang="zh-TW" sz="4000" b="1" dirty="0">
                <a:solidFill>
                  <a:schemeClr val="bg1"/>
                </a:solidFill>
              </a:rPr>
              <a:t>Flow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107950" y="1196975"/>
            <a:ext cx="8856663" cy="5307013"/>
            <a:chOff x="476" y="436"/>
            <a:chExt cx="5579" cy="3343"/>
          </a:xfrm>
        </p:grpSpPr>
        <p:pic>
          <p:nvPicPr>
            <p:cNvPr id="5126" name="Picture 4" descr="fpga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" y="436"/>
              <a:ext cx="1134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7" name="AutoShape 5"/>
            <p:cNvSpPr>
              <a:spLocks noChangeArrowheads="1"/>
            </p:cNvSpPr>
            <p:nvPr/>
          </p:nvSpPr>
          <p:spPr bwMode="auto">
            <a:xfrm>
              <a:off x="2472" y="1706"/>
              <a:ext cx="997" cy="363"/>
            </a:xfrm>
            <a:prstGeom prst="diamond">
              <a:avLst/>
            </a:prstGeom>
            <a:solidFill>
              <a:srgbClr val="006600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OK</a:t>
              </a:r>
            </a:p>
          </p:txBody>
        </p:sp>
        <p:sp>
          <p:nvSpPr>
            <p:cNvPr id="5128" name="Litebulb"/>
            <p:cNvSpPr>
              <a:spLocks noEditPoints="1" noChangeArrowheads="1"/>
            </p:cNvSpPr>
            <p:nvPr/>
          </p:nvSpPr>
          <p:spPr bwMode="auto">
            <a:xfrm>
              <a:off x="476" y="527"/>
              <a:ext cx="651" cy="9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50 w 21600"/>
                <a:gd name="T13" fmla="*/ 2192 h 21600"/>
                <a:gd name="T14" fmla="*/ 18282 w 21600"/>
                <a:gd name="T15" fmla="*/ 928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chemeClr val="accent2"/>
                  </a:solidFill>
                </a:rPr>
                <a:t>idea</a:t>
              </a:r>
            </a:p>
          </p:txBody>
        </p:sp>
        <p:sp>
          <p:nvSpPr>
            <p:cNvPr id="5129" name="AutoShape 7"/>
            <p:cNvSpPr>
              <a:spLocks noChangeArrowheads="1"/>
            </p:cNvSpPr>
            <p:nvPr/>
          </p:nvSpPr>
          <p:spPr bwMode="auto">
            <a:xfrm>
              <a:off x="1292" y="436"/>
              <a:ext cx="1043" cy="1133"/>
            </a:xfrm>
            <a:prstGeom prst="foldedCorner">
              <a:avLst>
                <a:gd name="adj" fmla="val 30032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l" eaLnBrk="1" hangingPunct="1"/>
              <a:endParaRPr lang="en-US" altLang="zh-TW" sz="1600" b="1">
                <a:solidFill>
                  <a:schemeClr val="accent2"/>
                </a:solidFill>
                <a:latin typeface="Arial Narrow" panose="020B0606020202030204" pitchFamily="34" charset="0"/>
              </a:endParaRPr>
            </a:p>
            <a:p>
              <a:pPr algn="l" eaLnBrk="1" hangingPunct="1"/>
              <a:r>
                <a:rPr lang="en-US" altLang="zh-TW" sz="1600" b="1">
                  <a:solidFill>
                    <a:schemeClr val="accent2"/>
                  </a:solidFill>
                  <a:latin typeface="Arial Narrow" panose="020B0606020202030204" pitchFamily="34" charset="0"/>
                </a:rPr>
                <a:t>module cpu(ports)</a:t>
              </a:r>
            </a:p>
            <a:p>
              <a:pPr algn="l" eaLnBrk="1" hangingPunct="1"/>
              <a:r>
                <a:rPr lang="en-US" altLang="zh-TW" sz="1600" b="1">
                  <a:solidFill>
                    <a:schemeClr val="accent2"/>
                  </a:solidFill>
                  <a:latin typeface="Arial Narrow" panose="020B0606020202030204" pitchFamily="34" charset="0"/>
                </a:rPr>
                <a:t>inout ports;</a:t>
              </a:r>
            </a:p>
            <a:p>
              <a:pPr algn="l" eaLnBrk="1" hangingPunct="1"/>
              <a:r>
                <a:rPr lang="en-US" altLang="zh-TW" sz="1600" b="1">
                  <a:solidFill>
                    <a:schemeClr val="accent2"/>
                  </a:solidFill>
                  <a:latin typeface="Arial Narrow" panose="020B0606020202030204" pitchFamily="34" charset="0"/>
                </a:rPr>
                <a:t>:</a:t>
              </a:r>
            </a:p>
            <a:p>
              <a:pPr algn="l" eaLnBrk="1" hangingPunct="1"/>
              <a:r>
                <a:rPr lang="en-US" altLang="zh-TW" sz="1600" b="1">
                  <a:solidFill>
                    <a:schemeClr val="accent2"/>
                  </a:solidFill>
                  <a:latin typeface="Arial Narrow" panose="020B0606020202030204" pitchFamily="34" charset="0"/>
                </a:rPr>
                <a:t>// </a:t>
              </a:r>
              <a:r>
                <a:rPr lang="en-US" altLang="zh-TW" sz="2000" b="1">
                  <a:solidFill>
                    <a:schemeClr val="accent2"/>
                  </a:solidFill>
                  <a:latin typeface="Arial Narrow" panose="020B0606020202030204" pitchFamily="34" charset="0"/>
                </a:rPr>
                <a:t>RTL Coding</a:t>
              </a:r>
            </a:p>
            <a:p>
              <a:pPr algn="l" eaLnBrk="1" hangingPunct="1"/>
              <a:r>
                <a:rPr lang="en-US" altLang="zh-TW" sz="1600" b="1">
                  <a:solidFill>
                    <a:schemeClr val="accent2"/>
                  </a:solidFill>
                  <a:latin typeface="Arial Narrow" panose="020B0606020202030204" pitchFamily="34" charset="0"/>
                </a:rPr>
                <a:t>:</a:t>
              </a:r>
            </a:p>
            <a:p>
              <a:pPr algn="l" eaLnBrk="1" hangingPunct="1"/>
              <a:r>
                <a:rPr lang="en-US" altLang="zh-TW" sz="1600" b="1">
                  <a:solidFill>
                    <a:schemeClr val="accent2"/>
                  </a:solidFill>
                  <a:latin typeface="Arial Narrow" panose="020B0606020202030204" pitchFamily="34" charset="0"/>
                </a:rPr>
                <a:t>endmodule</a:t>
              </a:r>
            </a:p>
          </p:txBody>
        </p:sp>
        <p:grpSp>
          <p:nvGrpSpPr>
            <p:cNvPr id="5130" name="Group 8"/>
            <p:cNvGrpSpPr>
              <a:grpSpLocks/>
            </p:cNvGrpSpPr>
            <p:nvPr/>
          </p:nvGrpSpPr>
          <p:grpSpPr bwMode="auto">
            <a:xfrm>
              <a:off x="3742" y="1434"/>
              <a:ext cx="1315" cy="952"/>
              <a:chOff x="204" y="2115"/>
              <a:chExt cx="2813" cy="1996"/>
            </a:xfrm>
          </p:grpSpPr>
          <p:sp>
            <p:nvSpPr>
              <p:cNvPr id="5154" name="Rectangle 9"/>
              <p:cNvSpPr>
                <a:spLocks noChangeArrowheads="1"/>
              </p:cNvSpPr>
              <p:nvPr/>
            </p:nvSpPr>
            <p:spPr bwMode="auto">
              <a:xfrm>
                <a:off x="204" y="2115"/>
                <a:ext cx="2813" cy="19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55" name="Rectangle 10"/>
              <p:cNvSpPr>
                <a:spLocks noChangeArrowheads="1"/>
              </p:cNvSpPr>
              <p:nvPr/>
            </p:nvSpPr>
            <p:spPr bwMode="auto">
              <a:xfrm rot="-5400000">
                <a:off x="1838" y="3022"/>
                <a:ext cx="1814" cy="181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56" name="Rectangle 11"/>
              <p:cNvSpPr>
                <a:spLocks noChangeArrowheads="1"/>
              </p:cNvSpPr>
              <p:nvPr/>
            </p:nvSpPr>
            <p:spPr bwMode="auto">
              <a:xfrm>
                <a:off x="1792" y="3294"/>
                <a:ext cx="1089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57" name="Rectangle 12"/>
              <p:cNvSpPr>
                <a:spLocks noChangeArrowheads="1"/>
              </p:cNvSpPr>
              <p:nvPr/>
            </p:nvSpPr>
            <p:spPr bwMode="auto">
              <a:xfrm>
                <a:off x="340" y="2750"/>
                <a:ext cx="2541" cy="18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58" name="Rectangle 13"/>
              <p:cNvSpPr>
                <a:spLocks noChangeArrowheads="1"/>
              </p:cNvSpPr>
              <p:nvPr/>
            </p:nvSpPr>
            <p:spPr bwMode="auto">
              <a:xfrm>
                <a:off x="340" y="3294"/>
                <a:ext cx="136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59" name="Rectangle 14"/>
              <p:cNvSpPr>
                <a:spLocks noChangeArrowheads="1"/>
              </p:cNvSpPr>
              <p:nvPr/>
            </p:nvSpPr>
            <p:spPr bwMode="auto">
              <a:xfrm rot="-5400000">
                <a:off x="386" y="3022"/>
                <a:ext cx="1814" cy="181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0" name="Rectangle 15"/>
              <p:cNvSpPr>
                <a:spLocks noChangeArrowheads="1"/>
              </p:cNvSpPr>
              <p:nvPr/>
            </p:nvSpPr>
            <p:spPr bwMode="auto">
              <a:xfrm rot="-5400000">
                <a:off x="1293" y="3022"/>
                <a:ext cx="1814" cy="181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1" name="Rectangle 16"/>
              <p:cNvSpPr>
                <a:spLocks noChangeArrowheads="1"/>
              </p:cNvSpPr>
              <p:nvPr/>
            </p:nvSpPr>
            <p:spPr bwMode="auto">
              <a:xfrm rot="-5400000">
                <a:off x="-158" y="3022"/>
                <a:ext cx="1814" cy="181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2" name="Rectangle 17"/>
              <p:cNvSpPr>
                <a:spLocks noChangeArrowheads="1"/>
              </p:cNvSpPr>
              <p:nvPr/>
            </p:nvSpPr>
            <p:spPr bwMode="auto">
              <a:xfrm>
                <a:off x="340" y="3566"/>
                <a:ext cx="254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3" name="Rectangle 18"/>
              <p:cNvSpPr>
                <a:spLocks noChangeArrowheads="1"/>
              </p:cNvSpPr>
              <p:nvPr/>
            </p:nvSpPr>
            <p:spPr bwMode="auto">
              <a:xfrm>
                <a:off x="930" y="3022"/>
                <a:ext cx="136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4" name="Rectangle 19"/>
              <p:cNvSpPr>
                <a:spLocks noChangeArrowheads="1"/>
              </p:cNvSpPr>
              <p:nvPr/>
            </p:nvSpPr>
            <p:spPr bwMode="auto">
              <a:xfrm>
                <a:off x="340" y="2478"/>
                <a:ext cx="254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5" name="Rectangle 20"/>
              <p:cNvSpPr>
                <a:spLocks noChangeArrowheads="1"/>
              </p:cNvSpPr>
              <p:nvPr/>
            </p:nvSpPr>
            <p:spPr bwMode="auto">
              <a:xfrm rot="-5400000">
                <a:off x="250" y="3430"/>
                <a:ext cx="454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6" name="Rectangle 21"/>
              <p:cNvSpPr>
                <a:spLocks noChangeArrowheads="1"/>
              </p:cNvSpPr>
              <p:nvPr/>
            </p:nvSpPr>
            <p:spPr bwMode="auto">
              <a:xfrm rot="-5400000">
                <a:off x="885" y="2795"/>
                <a:ext cx="27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7" name="Rectangle 22"/>
              <p:cNvSpPr>
                <a:spLocks noChangeArrowheads="1"/>
              </p:cNvSpPr>
              <p:nvPr/>
            </p:nvSpPr>
            <p:spPr bwMode="auto">
              <a:xfrm rot="-5400000">
                <a:off x="1428" y="3249"/>
                <a:ext cx="273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8" name="Rectangle 23"/>
              <p:cNvSpPr>
                <a:spLocks noChangeArrowheads="1"/>
              </p:cNvSpPr>
              <p:nvPr/>
            </p:nvSpPr>
            <p:spPr bwMode="auto">
              <a:xfrm rot="-5400000">
                <a:off x="2110" y="3022"/>
                <a:ext cx="726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69" name="Rectangle 24"/>
              <p:cNvSpPr>
                <a:spLocks noChangeArrowheads="1"/>
              </p:cNvSpPr>
              <p:nvPr/>
            </p:nvSpPr>
            <p:spPr bwMode="auto">
              <a:xfrm>
                <a:off x="431" y="3340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0" name="Rectangle 25"/>
              <p:cNvSpPr>
                <a:spLocks noChangeArrowheads="1"/>
              </p:cNvSpPr>
              <p:nvPr/>
            </p:nvSpPr>
            <p:spPr bwMode="auto">
              <a:xfrm rot="-5400000">
                <a:off x="250" y="2614"/>
                <a:ext cx="454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1" name="Rectangle 26"/>
              <p:cNvSpPr>
                <a:spLocks noChangeArrowheads="1"/>
              </p:cNvSpPr>
              <p:nvPr/>
            </p:nvSpPr>
            <p:spPr bwMode="auto">
              <a:xfrm>
                <a:off x="431" y="2795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2" name="Rectangle 27"/>
              <p:cNvSpPr>
                <a:spLocks noChangeArrowheads="1"/>
              </p:cNvSpPr>
              <p:nvPr/>
            </p:nvSpPr>
            <p:spPr bwMode="auto">
              <a:xfrm>
                <a:off x="975" y="2795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3" name="Rectangle 28"/>
              <p:cNvSpPr>
                <a:spLocks noChangeArrowheads="1"/>
              </p:cNvSpPr>
              <p:nvPr/>
            </p:nvSpPr>
            <p:spPr bwMode="auto">
              <a:xfrm>
                <a:off x="1520" y="3340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4" name="Rectangle 29"/>
              <p:cNvSpPr>
                <a:spLocks noChangeArrowheads="1"/>
              </p:cNvSpPr>
              <p:nvPr/>
            </p:nvSpPr>
            <p:spPr bwMode="auto">
              <a:xfrm rot="-5400000">
                <a:off x="1338" y="2614"/>
                <a:ext cx="454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5" name="Rectangle 30"/>
              <p:cNvSpPr>
                <a:spLocks noChangeArrowheads="1"/>
              </p:cNvSpPr>
              <p:nvPr/>
            </p:nvSpPr>
            <p:spPr bwMode="auto">
              <a:xfrm>
                <a:off x="1519" y="2795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6" name="Rectangle 31"/>
              <p:cNvSpPr>
                <a:spLocks noChangeArrowheads="1"/>
              </p:cNvSpPr>
              <p:nvPr/>
            </p:nvSpPr>
            <p:spPr bwMode="auto">
              <a:xfrm rot="-5400000">
                <a:off x="1701" y="3430"/>
                <a:ext cx="454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7" name="Rectangle 32"/>
              <p:cNvSpPr>
                <a:spLocks noChangeArrowheads="1"/>
              </p:cNvSpPr>
              <p:nvPr/>
            </p:nvSpPr>
            <p:spPr bwMode="auto">
              <a:xfrm>
                <a:off x="1883" y="3340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8" name="Rectangle 33"/>
              <p:cNvSpPr>
                <a:spLocks noChangeArrowheads="1"/>
              </p:cNvSpPr>
              <p:nvPr/>
            </p:nvSpPr>
            <p:spPr bwMode="auto">
              <a:xfrm>
                <a:off x="2155" y="3067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79" name="Rectangle 34"/>
              <p:cNvSpPr>
                <a:spLocks noChangeArrowheads="1"/>
              </p:cNvSpPr>
              <p:nvPr/>
            </p:nvSpPr>
            <p:spPr bwMode="auto">
              <a:xfrm>
                <a:off x="2563" y="3022"/>
                <a:ext cx="27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80" name="Rectangle 35"/>
              <p:cNvSpPr>
                <a:spLocks noChangeArrowheads="1"/>
              </p:cNvSpPr>
              <p:nvPr/>
            </p:nvSpPr>
            <p:spPr bwMode="auto">
              <a:xfrm>
                <a:off x="2699" y="3067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81" name="Rectangle 36"/>
              <p:cNvSpPr>
                <a:spLocks noChangeArrowheads="1"/>
              </p:cNvSpPr>
              <p:nvPr/>
            </p:nvSpPr>
            <p:spPr bwMode="auto">
              <a:xfrm>
                <a:off x="2427" y="2795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82" name="Rectangle 37"/>
              <p:cNvSpPr>
                <a:spLocks noChangeArrowheads="1"/>
              </p:cNvSpPr>
              <p:nvPr/>
            </p:nvSpPr>
            <p:spPr bwMode="auto">
              <a:xfrm>
                <a:off x="2427" y="3339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grpSp>
            <p:nvGrpSpPr>
              <p:cNvPr id="5183" name="Group 38"/>
              <p:cNvGrpSpPr>
                <a:grpSpLocks/>
              </p:cNvGrpSpPr>
              <p:nvPr/>
            </p:nvGrpSpPr>
            <p:grpSpPr bwMode="auto">
              <a:xfrm>
                <a:off x="658" y="3838"/>
                <a:ext cx="181" cy="182"/>
                <a:chOff x="1973" y="2568"/>
                <a:chExt cx="181" cy="182"/>
              </a:xfrm>
            </p:grpSpPr>
            <p:sp>
              <p:nvSpPr>
                <p:cNvPr id="5205" name="Rectangle 39"/>
                <p:cNvSpPr>
                  <a:spLocks noChangeArrowheads="1"/>
                </p:cNvSpPr>
                <p:nvPr/>
              </p:nvSpPr>
              <p:spPr bwMode="auto">
                <a:xfrm rot="-5400000">
                  <a:off x="1973" y="2568"/>
                  <a:ext cx="182" cy="181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5206" name="Rectangle 40"/>
                <p:cNvSpPr>
                  <a:spLocks noChangeArrowheads="1"/>
                </p:cNvSpPr>
                <p:nvPr/>
              </p:nvSpPr>
              <p:spPr bwMode="auto">
                <a:xfrm>
                  <a:off x="2018" y="2614"/>
                  <a:ext cx="91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grpSp>
            <p:nvGrpSpPr>
              <p:cNvPr id="5184" name="Group 41"/>
              <p:cNvGrpSpPr>
                <a:grpSpLocks/>
              </p:cNvGrpSpPr>
              <p:nvPr/>
            </p:nvGrpSpPr>
            <p:grpSpPr bwMode="auto">
              <a:xfrm>
                <a:off x="1202" y="3838"/>
                <a:ext cx="181" cy="182"/>
                <a:chOff x="1973" y="2568"/>
                <a:chExt cx="181" cy="182"/>
              </a:xfrm>
            </p:grpSpPr>
            <p:sp>
              <p:nvSpPr>
                <p:cNvPr id="5203" name="Rectangle 42"/>
                <p:cNvSpPr>
                  <a:spLocks noChangeArrowheads="1"/>
                </p:cNvSpPr>
                <p:nvPr/>
              </p:nvSpPr>
              <p:spPr bwMode="auto">
                <a:xfrm rot="-5400000">
                  <a:off x="1973" y="2568"/>
                  <a:ext cx="182" cy="181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5204" name="Rectangle 43"/>
                <p:cNvSpPr>
                  <a:spLocks noChangeArrowheads="1"/>
                </p:cNvSpPr>
                <p:nvPr/>
              </p:nvSpPr>
              <p:spPr bwMode="auto">
                <a:xfrm>
                  <a:off x="2018" y="2614"/>
                  <a:ext cx="91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grpSp>
            <p:nvGrpSpPr>
              <p:cNvPr id="5185" name="Group 44"/>
              <p:cNvGrpSpPr>
                <a:grpSpLocks/>
              </p:cNvGrpSpPr>
              <p:nvPr/>
            </p:nvGrpSpPr>
            <p:grpSpPr bwMode="auto">
              <a:xfrm>
                <a:off x="2109" y="3838"/>
                <a:ext cx="181" cy="182"/>
                <a:chOff x="1973" y="2568"/>
                <a:chExt cx="181" cy="182"/>
              </a:xfrm>
            </p:grpSpPr>
            <p:sp>
              <p:nvSpPr>
                <p:cNvPr id="5201" name="Rectangle 45"/>
                <p:cNvSpPr>
                  <a:spLocks noChangeArrowheads="1"/>
                </p:cNvSpPr>
                <p:nvPr/>
              </p:nvSpPr>
              <p:spPr bwMode="auto">
                <a:xfrm rot="-5400000">
                  <a:off x="1973" y="2568"/>
                  <a:ext cx="182" cy="181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5202" name="Rectangle 46"/>
                <p:cNvSpPr>
                  <a:spLocks noChangeArrowheads="1"/>
                </p:cNvSpPr>
                <p:nvPr/>
              </p:nvSpPr>
              <p:spPr bwMode="auto">
                <a:xfrm>
                  <a:off x="2018" y="2614"/>
                  <a:ext cx="91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grpSp>
            <p:nvGrpSpPr>
              <p:cNvPr id="5186" name="Group 47"/>
              <p:cNvGrpSpPr>
                <a:grpSpLocks/>
              </p:cNvGrpSpPr>
              <p:nvPr/>
            </p:nvGrpSpPr>
            <p:grpSpPr bwMode="auto">
              <a:xfrm>
                <a:off x="2654" y="3838"/>
                <a:ext cx="181" cy="182"/>
                <a:chOff x="1973" y="2568"/>
                <a:chExt cx="181" cy="182"/>
              </a:xfrm>
            </p:grpSpPr>
            <p:sp>
              <p:nvSpPr>
                <p:cNvPr id="5199" name="Rectangle 48"/>
                <p:cNvSpPr>
                  <a:spLocks noChangeArrowheads="1"/>
                </p:cNvSpPr>
                <p:nvPr/>
              </p:nvSpPr>
              <p:spPr bwMode="auto">
                <a:xfrm rot="-5400000">
                  <a:off x="1973" y="2568"/>
                  <a:ext cx="182" cy="181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5200" name="Rectangle 49"/>
                <p:cNvSpPr>
                  <a:spLocks noChangeArrowheads="1"/>
                </p:cNvSpPr>
                <p:nvPr/>
              </p:nvSpPr>
              <p:spPr bwMode="auto">
                <a:xfrm>
                  <a:off x="2018" y="2614"/>
                  <a:ext cx="91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grpSp>
            <p:nvGrpSpPr>
              <p:cNvPr id="5187" name="Group 50"/>
              <p:cNvGrpSpPr>
                <a:grpSpLocks/>
              </p:cNvGrpSpPr>
              <p:nvPr/>
            </p:nvGrpSpPr>
            <p:grpSpPr bwMode="auto">
              <a:xfrm>
                <a:off x="2654" y="2205"/>
                <a:ext cx="181" cy="182"/>
                <a:chOff x="1973" y="2568"/>
                <a:chExt cx="181" cy="182"/>
              </a:xfrm>
            </p:grpSpPr>
            <p:sp>
              <p:nvSpPr>
                <p:cNvPr id="5197" name="Rectangle 51"/>
                <p:cNvSpPr>
                  <a:spLocks noChangeArrowheads="1"/>
                </p:cNvSpPr>
                <p:nvPr/>
              </p:nvSpPr>
              <p:spPr bwMode="auto">
                <a:xfrm rot="-5400000">
                  <a:off x="1973" y="2568"/>
                  <a:ext cx="182" cy="181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5198" name="Rectangle 52"/>
                <p:cNvSpPr>
                  <a:spLocks noChangeArrowheads="1"/>
                </p:cNvSpPr>
                <p:nvPr/>
              </p:nvSpPr>
              <p:spPr bwMode="auto">
                <a:xfrm>
                  <a:off x="2018" y="2614"/>
                  <a:ext cx="91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grpSp>
            <p:nvGrpSpPr>
              <p:cNvPr id="5188" name="Group 53"/>
              <p:cNvGrpSpPr>
                <a:grpSpLocks/>
              </p:cNvGrpSpPr>
              <p:nvPr/>
            </p:nvGrpSpPr>
            <p:grpSpPr bwMode="auto">
              <a:xfrm>
                <a:off x="2109" y="2205"/>
                <a:ext cx="181" cy="182"/>
                <a:chOff x="1973" y="2568"/>
                <a:chExt cx="181" cy="182"/>
              </a:xfrm>
            </p:grpSpPr>
            <p:sp>
              <p:nvSpPr>
                <p:cNvPr id="5195" name="Rectangle 54"/>
                <p:cNvSpPr>
                  <a:spLocks noChangeArrowheads="1"/>
                </p:cNvSpPr>
                <p:nvPr/>
              </p:nvSpPr>
              <p:spPr bwMode="auto">
                <a:xfrm rot="-5400000">
                  <a:off x="1973" y="2568"/>
                  <a:ext cx="182" cy="181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5196" name="Rectangle 55"/>
                <p:cNvSpPr>
                  <a:spLocks noChangeArrowheads="1"/>
                </p:cNvSpPr>
                <p:nvPr/>
              </p:nvSpPr>
              <p:spPr bwMode="auto">
                <a:xfrm>
                  <a:off x="2018" y="2614"/>
                  <a:ext cx="91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grpSp>
            <p:nvGrpSpPr>
              <p:cNvPr id="5189" name="Group 56"/>
              <p:cNvGrpSpPr>
                <a:grpSpLocks/>
              </p:cNvGrpSpPr>
              <p:nvPr/>
            </p:nvGrpSpPr>
            <p:grpSpPr bwMode="auto">
              <a:xfrm>
                <a:off x="1202" y="2205"/>
                <a:ext cx="181" cy="182"/>
                <a:chOff x="1973" y="2568"/>
                <a:chExt cx="181" cy="182"/>
              </a:xfrm>
            </p:grpSpPr>
            <p:sp>
              <p:nvSpPr>
                <p:cNvPr id="5193" name="Rectangle 57"/>
                <p:cNvSpPr>
                  <a:spLocks noChangeArrowheads="1"/>
                </p:cNvSpPr>
                <p:nvPr/>
              </p:nvSpPr>
              <p:spPr bwMode="auto">
                <a:xfrm rot="-5400000">
                  <a:off x="1973" y="2568"/>
                  <a:ext cx="182" cy="181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5194" name="Rectangle 58"/>
                <p:cNvSpPr>
                  <a:spLocks noChangeArrowheads="1"/>
                </p:cNvSpPr>
                <p:nvPr/>
              </p:nvSpPr>
              <p:spPr bwMode="auto">
                <a:xfrm>
                  <a:off x="2018" y="2614"/>
                  <a:ext cx="91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grpSp>
            <p:nvGrpSpPr>
              <p:cNvPr id="5190" name="Group 59"/>
              <p:cNvGrpSpPr>
                <a:grpSpLocks/>
              </p:cNvGrpSpPr>
              <p:nvPr/>
            </p:nvGrpSpPr>
            <p:grpSpPr bwMode="auto">
              <a:xfrm>
                <a:off x="658" y="2205"/>
                <a:ext cx="181" cy="182"/>
                <a:chOff x="1973" y="2568"/>
                <a:chExt cx="181" cy="182"/>
              </a:xfrm>
            </p:grpSpPr>
            <p:sp>
              <p:nvSpPr>
                <p:cNvPr id="5191" name="Rectangle 60"/>
                <p:cNvSpPr>
                  <a:spLocks noChangeArrowheads="1"/>
                </p:cNvSpPr>
                <p:nvPr/>
              </p:nvSpPr>
              <p:spPr bwMode="auto">
                <a:xfrm rot="-5400000">
                  <a:off x="1973" y="2568"/>
                  <a:ext cx="182" cy="181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5192" name="Rectangle 61"/>
                <p:cNvSpPr>
                  <a:spLocks noChangeArrowheads="1"/>
                </p:cNvSpPr>
                <p:nvPr/>
              </p:nvSpPr>
              <p:spPr bwMode="auto">
                <a:xfrm>
                  <a:off x="2018" y="2614"/>
                  <a:ext cx="91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</p:grpSp>
        <p:sp>
          <p:nvSpPr>
            <p:cNvPr id="5131" name="AutoShape 62"/>
            <p:cNvSpPr>
              <a:spLocks noChangeArrowheads="1"/>
            </p:cNvSpPr>
            <p:nvPr/>
          </p:nvSpPr>
          <p:spPr bwMode="auto">
            <a:xfrm>
              <a:off x="5057" y="2523"/>
              <a:ext cx="998" cy="363"/>
            </a:xfrm>
            <a:prstGeom prst="diamond">
              <a:avLst/>
            </a:prstGeom>
            <a:solidFill>
              <a:srgbClr val="006600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OK</a:t>
              </a:r>
            </a:p>
          </p:txBody>
        </p:sp>
        <p:sp>
          <p:nvSpPr>
            <p:cNvPr id="5132" name="Oval 63"/>
            <p:cNvSpPr>
              <a:spLocks noChangeArrowheads="1"/>
            </p:cNvSpPr>
            <p:nvPr/>
          </p:nvSpPr>
          <p:spPr bwMode="auto">
            <a:xfrm rot="-2362396">
              <a:off x="5320" y="1616"/>
              <a:ext cx="440" cy="576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CC00"/>
                </a:gs>
                <a:gs pos="100000">
                  <a:srgbClr val="FFFF00"/>
                </a:gs>
              </a:gsLst>
              <a:lin ang="2700000" scaled="1"/>
            </a:gra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5133" name="Group 64"/>
            <p:cNvGrpSpPr>
              <a:grpSpLocks/>
            </p:cNvGrpSpPr>
            <p:nvPr/>
          </p:nvGrpSpPr>
          <p:grpSpPr bwMode="auto">
            <a:xfrm>
              <a:off x="5103" y="3203"/>
              <a:ext cx="894" cy="576"/>
              <a:chOff x="4014" y="3158"/>
              <a:chExt cx="894" cy="576"/>
            </a:xfrm>
          </p:grpSpPr>
          <p:sp>
            <p:nvSpPr>
              <p:cNvPr id="5148" name="Oval 65"/>
              <p:cNvSpPr>
                <a:spLocks noChangeArrowheads="1"/>
              </p:cNvSpPr>
              <p:nvPr/>
            </p:nvSpPr>
            <p:spPr bwMode="auto">
              <a:xfrm rot="-2362396">
                <a:off x="4014" y="3158"/>
                <a:ext cx="440" cy="576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50000">
                    <a:srgbClr val="FFCC00"/>
                  </a:gs>
                  <a:gs pos="100000">
                    <a:srgbClr val="FFFF00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49" name="Oval 66"/>
              <p:cNvSpPr>
                <a:spLocks noChangeArrowheads="1"/>
              </p:cNvSpPr>
              <p:nvPr/>
            </p:nvSpPr>
            <p:spPr bwMode="auto">
              <a:xfrm rot="-2362396">
                <a:off x="4105" y="3158"/>
                <a:ext cx="440" cy="576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50000">
                    <a:srgbClr val="FFCC00"/>
                  </a:gs>
                  <a:gs pos="100000">
                    <a:srgbClr val="FFFF00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50" name="Oval 67"/>
              <p:cNvSpPr>
                <a:spLocks noChangeArrowheads="1"/>
              </p:cNvSpPr>
              <p:nvPr/>
            </p:nvSpPr>
            <p:spPr bwMode="auto">
              <a:xfrm rot="-2362396">
                <a:off x="4195" y="3158"/>
                <a:ext cx="440" cy="576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50000">
                    <a:srgbClr val="FFCC00"/>
                  </a:gs>
                  <a:gs pos="100000">
                    <a:srgbClr val="FFFF00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51" name="Oval 68"/>
              <p:cNvSpPr>
                <a:spLocks noChangeArrowheads="1"/>
              </p:cNvSpPr>
              <p:nvPr/>
            </p:nvSpPr>
            <p:spPr bwMode="auto">
              <a:xfrm rot="-2362396">
                <a:off x="4287" y="3158"/>
                <a:ext cx="440" cy="576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50000">
                    <a:srgbClr val="FFCC00"/>
                  </a:gs>
                  <a:gs pos="100000">
                    <a:srgbClr val="FFFF00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52" name="Oval 69"/>
              <p:cNvSpPr>
                <a:spLocks noChangeArrowheads="1"/>
              </p:cNvSpPr>
              <p:nvPr/>
            </p:nvSpPr>
            <p:spPr bwMode="auto">
              <a:xfrm rot="-2362396">
                <a:off x="4378" y="3158"/>
                <a:ext cx="440" cy="576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50000">
                    <a:srgbClr val="FFCC00"/>
                  </a:gs>
                  <a:gs pos="100000">
                    <a:srgbClr val="FFFF00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5153" name="Oval 70"/>
              <p:cNvSpPr>
                <a:spLocks noChangeArrowheads="1"/>
              </p:cNvSpPr>
              <p:nvPr/>
            </p:nvSpPr>
            <p:spPr bwMode="auto">
              <a:xfrm rot="-2362396">
                <a:off x="4468" y="3158"/>
                <a:ext cx="440" cy="576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50000">
                    <a:srgbClr val="FFCC00"/>
                  </a:gs>
                  <a:gs pos="100000">
                    <a:srgbClr val="FFFF00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5134" name="Line 71"/>
            <p:cNvSpPr>
              <a:spLocks noChangeShapeType="1"/>
            </p:cNvSpPr>
            <p:nvPr/>
          </p:nvSpPr>
          <p:spPr bwMode="auto">
            <a:xfrm>
              <a:off x="1156" y="890"/>
              <a:ext cx="13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35" name="Line 72"/>
            <p:cNvSpPr>
              <a:spLocks noChangeShapeType="1"/>
            </p:cNvSpPr>
            <p:nvPr/>
          </p:nvSpPr>
          <p:spPr bwMode="auto">
            <a:xfrm>
              <a:off x="2381" y="890"/>
              <a:ext cx="13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36" name="Line 73"/>
            <p:cNvSpPr>
              <a:spLocks noChangeShapeType="1"/>
            </p:cNvSpPr>
            <p:nvPr/>
          </p:nvSpPr>
          <p:spPr bwMode="auto">
            <a:xfrm>
              <a:off x="3470" y="1888"/>
              <a:ext cx="22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37" name="Line 74"/>
            <p:cNvSpPr>
              <a:spLocks noChangeShapeType="1"/>
            </p:cNvSpPr>
            <p:nvPr/>
          </p:nvSpPr>
          <p:spPr bwMode="auto">
            <a:xfrm>
              <a:off x="5103" y="1933"/>
              <a:ext cx="13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38" name="Line 75"/>
            <p:cNvSpPr>
              <a:spLocks noChangeShapeType="1"/>
            </p:cNvSpPr>
            <p:nvPr/>
          </p:nvSpPr>
          <p:spPr bwMode="auto">
            <a:xfrm>
              <a:off x="5556" y="2251"/>
              <a:ext cx="0" cy="22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39" name="Line 76"/>
            <p:cNvSpPr>
              <a:spLocks noChangeShapeType="1"/>
            </p:cNvSpPr>
            <p:nvPr/>
          </p:nvSpPr>
          <p:spPr bwMode="auto">
            <a:xfrm>
              <a:off x="2971" y="1525"/>
              <a:ext cx="0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40" name="Freeform 77"/>
            <p:cNvSpPr>
              <a:spLocks/>
            </p:cNvSpPr>
            <p:nvPr/>
          </p:nvSpPr>
          <p:spPr bwMode="auto">
            <a:xfrm>
              <a:off x="793" y="1570"/>
              <a:ext cx="4264" cy="1134"/>
            </a:xfrm>
            <a:custGeom>
              <a:avLst/>
              <a:gdLst>
                <a:gd name="T0" fmla="*/ 4454 w 4218"/>
                <a:gd name="T1" fmla="*/ 1134 h 1134"/>
                <a:gd name="T2" fmla="*/ 0 w 4218"/>
                <a:gd name="T3" fmla="*/ 1134 h 1134"/>
                <a:gd name="T4" fmla="*/ 0 w 4218"/>
                <a:gd name="T5" fmla="*/ 0 h 1134"/>
                <a:gd name="T6" fmla="*/ 0 60000 65536"/>
                <a:gd name="T7" fmla="*/ 0 60000 65536"/>
                <a:gd name="T8" fmla="*/ 0 60000 65536"/>
                <a:gd name="T9" fmla="*/ 0 w 4218"/>
                <a:gd name="T10" fmla="*/ 0 h 1134"/>
                <a:gd name="T11" fmla="*/ 4218 w 4218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18" h="1134">
                  <a:moveTo>
                    <a:pt x="4218" y="1134"/>
                  </a:moveTo>
                  <a:lnTo>
                    <a:pt x="0" y="113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41" name="Line 78"/>
            <p:cNvSpPr>
              <a:spLocks noChangeShapeType="1"/>
            </p:cNvSpPr>
            <p:nvPr/>
          </p:nvSpPr>
          <p:spPr bwMode="auto">
            <a:xfrm flipV="1">
              <a:off x="4377" y="2478"/>
              <a:ext cx="0" cy="22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oval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42" name="Line 79"/>
            <p:cNvSpPr>
              <a:spLocks noChangeShapeType="1"/>
            </p:cNvSpPr>
            <p:nvPr/>
          </p:nvSpPr>
          <p:spPr bwMode="auto">
            <a:xfrm flipV="1">
              <a:off x="1701" y="1570"/>
              <a:ext cx="0" cy="113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oval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43" name="Line 80"/>
            <p:cNvSpPr>
              <a:spLocks noChangeShapeType="1"/>
            </p:cNvSpPr>
            <p:nvPr/>
          </p:nvSpPr>
          <p:spPr bwMode="auto">
            <a:xfrm>
              <a:off x="5556" y="2886"/>
              <a:ext cx="0" cy="22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44" name="Text Box 81"/>
            <p:cNvSpPr txBox="1">
              <a:spLocks noChangeArrowheads="1"/>
            </p:cNvSpPr>
            <p:nvPr/>
          </p:nvSpPr>
          <p:spPr bwMode="auto">
            <a:xfrm>
              <a:off x="3424" y="1570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 b="1"/>
                <a:t>Y</a:t>
              </a:r>
            </a:p>
          </p:txBody>
        </p:sp>
        <p:sp>
          <p:nvSpPr>
            <p:cNvPr id="5145" name="Text Box 82"/>
            <p:cNvSpPr txBox="1">
              <a:spLocks noChangeArrowheads="1"/>
            </p:cNvSpPr>
            <p:nvPr/>
          </p:nvSpPr>
          <p:spPr bwMode="auto">
            <a:xfrm>
              <a:off x="5602" y="2886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 b="1"/>
                <a:t>Y</a:t>
              </a:r>
            </a:p>
          </p:txBody>
        </p:sp>
        <p:sp>
          <p:nvSpPr>
            <p:cNvPr id="5146" name="Freeform 83"/>
            <p:cNvSpPr>
              <a:spLocks/>
            </p:cNvSpPr>
            <p:nvPr/>
          </p:nvSpPr>
          <p:spPr bwMode="auto">
            <a:xfrm>
              <a:off x="1837" y="1570"/>
              <a:ext cx="635" cy="318"/>
            </a:xfrm>
            <a:custGeom>
              <a:avLst/>
              <a:gdLst>
                <a:gd name="T0" fmla="*/ 0 w 4218"/>
                <a:gd name="T1" fmla="*/ 2 h 1134"/>
                <a:gd name="T2" fmla="*/ 0 w 4218"/>
                <a:gd name="T3" fmla="*/ 2 h 1134"/>
                <a:gd name="T4" fmla="*/ 0 w 4218"/>
                <a:gd name="T5" fmla="*/ 0 h 1134"/>
                <a:gd name="T6" fmla="*/ 0 60000 65536"/>
                <a:gd name="T7" fmla="*/ 0 60000 65536"/>
                <a:gd name="T8" fmla="*/ 0 60000 65536"/>
                <a:gd name="T9" fmla="*/ 0 w 4218"/>
                <a:gd name="T10" fmla="*/ 0 h 1134"/>
                <a:gd name="T11" fmla="*/ 4218 w 4218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18" h="1134">
                  <a:moveTo>
                    <a:pt x="4218" y="1134"/>
                  </a:moveTo>
                  <a:lnTo>
                    <a:pt x="0" y="113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47" name="Freeform 84"/>
            <p:cNvSpPr>
              <a:spLocks/>
            </p:cNvSpPr>
            <p:nvPr/>
          </p:nvSpPr>
          <p:spPr bwMode="auto">
            <a:xfrm>
              <a:off x="930" y="1570"/>
              <a:ext cx="907" cy="318"/>
            </a:xfrm>
            <a:custGeom>
              <a:avLst/>
              <a:gdLst>
                <a:gd name="T0" fmla="*/ 2 w 4218"/>
                <a:gd name="T1" fmla="*/ 2 h 1134"/>
                <a:gd name="T2" fmla="*/ 0 w 4218"/>
                <a:gd name="T3" fmla="*/ 2 h 1134"/>
                <a:gd name="T4" fmla="*/ 0 w 4218"/>
                <a:gd name="T5" fmla="*/ 0 h 1134"/>
                <a:gd name="T6" fmla="*/ 0 60000 65536"/>
                <a:gd name="T7" fmla="*/ 0 60000 65536"/>
                <a:gd name="T8" fmla="*/ 0 60000 65536"/>
                <a:gd name="T9" fmla="*/ 0 w 4218"/>
                <a:gd name="T10" fmla="*/ 0 h 1134"/>
                <a:gd name="T11" fmla="*/ 4218 w 4218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18" h="1134">
                  <a:moveTo>
                    <a:pt x="4218" y="1134"/>
                  </a:moveTo>
                  <a:lnTo>
                    <a:pt x="0" y="113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oval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38037" name="Text Box 85"/>
          <p:cNvSpPr txBox="1">
            <a:spLocks noChangeArrowheads="1"/>
          </p:cNvSpPr>
          <p:nvPr/>
        </p:nvSpPr>
        <p:spPr bwMode="auto">
          <a:xfrm>
            <a:off x="4970463" y="1341438"/>
            <a:ext cx="2822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66FFFF"/>
                </a:solidFill>
              </a:rPr>
              <a:t>Rapid Prototyping</a:t>
            </a:r>
          </a:p>
        </p:txBody>
      </p:sp>
      <p:sp>
        <p:nvSpPr>
          <p:cNvPr id="638038" name="Text Box 86"/>
          <p:cNvSpPr txBox="1">
            <a:spLocks noChangeArrowheads="1"/>
          </p:cNvSpPr>
          <p:nvPr/>
        </p:nvSpPr>
        <p:spPr bwMode="auto">
          <a:xfrm>
            <a:off x="6516688" y="2349500"/>
            <a:ext cx="2652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FFCC00"/>
                </a:solidFill>
              </a:rPr>
              <a:t>Prototyping Chip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037" grpId="0"/>
      <p:bldP spid="6380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Basic Synthesis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4572000" y="4581525"/>
            <a:ext cx="431800" cy="1295400"/>
            <a:chOff x="2880" y="2886"/>
            <a:chExt cx="272" cy="816"/>
          </a:xfrm>
        </p:grpSpPr>
        <p:sp>
          <p:nvSpPr>
            <p:cNvPr id="20509" name="Rectangle 94"/>
            <p:cNvSpPr>
              <a:spLocks noChangeArrowheads="1"/>
            </p:cNvSpPr>
            <p:nvPr/>
          </p:nvSpPr>
          <p:spPr bwMode="auto">
            <a:xfrm>
              <a:off x="2880" y="2886"/>
              <a:ext cx="272" cy="272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0510" name="Rectangle 95"/>
            <p:cNvSpPr>
              <a:spLocks noChangeArrowheads="1"/>
            </p:cNvSpPr>
            <p:nvPr/>
          </p:nvSpPr>
          <p:spPr bwMode="auto">
            <a:xfrm>
              <a:off x="2880" y="3158"/>
              <a:ext cx="272" cy="272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0511" name="Rectangle 96"/>
            <p:cNvSpPr>
              <a:spLocks noChangeArrowheads="1"/>
            </p:cNvSpPr>
            <p:nvPr/>
          </p:nvSpPr>
          <p:spPr bwMode="auto">
            <a:xfrm>
              <a:off x="2880" y="3430"/>
              <a:ext cx="272" cy="272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0512" name="AutoShape 99"/>
            <p:cNvSpPr>
              <a:spLocks noChangeArrowheads="1"/>
            </p:cNvSpPr>
            <p:nvPr/>
          </p:nvSpPr>
          <p:spPr bwMode="auto">
            <a:xfrm>
              <a:off x="2925" y="3566"/>
              <a:ext cx="136" cy="1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2555875" y="1052513"/>
            <a:ext cx="4392613" cy="3240087"/>
            <a:chOff x="1610" y="663"/>
            <a:chExt cx="2767" cy="2041"/>
          </a:xfrm>
        </p:grpSpPr>
        <p:grpSp>
          <p:nvGrpSpPr>
            <p:cNvPr id="20501" name="Group 71"/>
            <p:cNvGrpSpPr>
              <a:grpSpLocks/>
            </p:cNvGrpSpPr>
            <p:nvPr/>
          </p:nvGrpSpPr>
          <p:grpSpPr bwMode="auto">
            <a:xfrm>
              <a:off x="1610" y="663"/>
              <a:ext cx="2767" cy="2041"/>
              <a:chOff x="4105" y="1752"/>
              <a:chExt cx="1274" cy="972"/>
            </a:xfrm>
          </p:grpSpPr>
          <p:sp>
            <p:nvSpPr>
              <p:cNvPr id="20503" name="Rectangle 72"/>
              <p:cNvSpPr>
                <a:spLocks noChangeArrowheads="1"/>
              </p:cNvSpPr>
              <p:nvPr/>
            </p:nvSpPr>
            <p:spPr bwMode="auto">
              <a:xfrm>
                <a:off x="4332" y="1979"/>
                <a:ext cx="771" cy="58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US" altLang="zh-TW"/>
              </a:p>
              <a:p>
                <a:pPr eaLnBrk="1" hangingPunct="1"/>
                <a:endParaRPr lang="en-US" altLang="zh-TW"/>
              </a:p>
              <a:p>
                <a:pPr eaLnBrk="1" hangingPunct="1"/>
                <a:endParaRPr lang="en-US" altLang="zh-TW"/>
              </a:p>
            </p:txBody>
          </p:sp>
          <p:sp>
            <p:nvSpPr>
              <p:cNvPr id="20504" name="Arc 73"/>
              <p:cNvSpPr>
                <a:spLocks/>
              </p:cNvSpPr>
              <p:nvPr/>
            </p:nvSpPr>
            <p:spPr bwMode="auto">
              <a:xfrm>
                <a:off x="4105" y="1977"/>
                <a:ext cx="364" cy="608"/>
              </a:xfrm>
              <a:custGeom>
                <a:avLst/>
                <a:gdLst>
                  <a:gd name="T0" fmla="*/ 0 w 28871"/>
                  <a:gd name="T1" fmla="*/ 0 h 43200"/>
                  <a:gd name="T2" fmla="*/ 0 w 28871"/>
                  <a:gd name="T3" fmla="*/ 0 h 43200"/>
                  <a:gd name="T4" fmla="*/ 0 w 28871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8871"/>
                  <a:gd name="T10" fmla="*/ 0 h 43200"/>
                  <a:gd name="T11" fmla="*/ 28871 w 28871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71" h="43200" fill="none" extrusionOk="0">
                    <a:moveTo>
                      <a:pt x="22484" y="43181"/>
                    </a:moveTo>
                    <a:cubicBezTo>
                      <a:pt x="22190" y="43193"/>
                      <a:pt x="2189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4078" y="-1"/>
                      <a:pt x="26537" y="426"/>
                      <a:pt x="28871" y="1260"/>
                    </a:cubicBezTo>
                  </a:path>
                  <a:path w="28871" h="43200" stroke="0" extrusionOk="0">
                    <a:moveTo>
                      <a:pt x="22484" y="43181"/>
                    </a:moveTo>
                    <a:cubicBezTo>
                      <a:pt x="22190" y="43193"/>
                      <a:pt x="2189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4078" y="-1"/>
                      <a:pt x="26537" y="426"/>
                      <a:pt x="28871" y="126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05" name="Arc 74"/>
              <p:cNvSpPr>
                <a:spLocks/>
              </p:cNvSpPr>
              <p:nvPr/>
            </p:nvSpPr>
            <p:spPr bwMode="auto">
              <a:xfrm>
                <a:off x="4423" y="1752"/>
                <a:ext cx="538" cy="304"/>
              </a:xfrm>
              <a:custGeom>
                <a:avLst/>
                <a:gdLst>
                  <a:gd name="T0" fmla="*/ 0 w 42703"/>
                  <a:gd name="T1" fmla="*/ 0 h 21600"/>
                  <a:gd name="T2" fmla="*/ 0 w 42703"/>
                  <a:gd name="T3" fmla="*/ 0 h 21600"/>
                  <a:gd name="T4" fmla="*/ 0 w 4270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03"/>
                  <a:gd name="T10" fmla="*/ 0 h 21600"/>
                  <a:gd name="T11" fmla="*/ 42703 w 4270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03" h="21600" fill="none" extrusionOk="0">
                    <a:moveTo>
                      <a:pt x="0" y="21114"/>
                    </a:moveTo>
                    <a:cubicBezTo>
                      <a:pt x="264" y="9376"/>
                      <a:pt x="9855" y="-1"/>
                      <a:pt x="21595" y="0"/>
                    </a:cubicBezTo>
                    <a:cubicBezTo>
                      <a:pt x="31758" y="0"/>
                      <a:pt x="40547" y="7085"/>
                      <a:pt x="42703" y="17017"/>
                    </a:cubicBezTo>
                  </a:path>
                  <a:path w="42703" h="21600" stroke="0" extrusionOk="0">
                    <a:moveTo>
                      <a:pt x="0" y="21114"/>
                    </a:moveTo>
                    <a:cubicBezTo>
                      <a:pt x="264" y="9376"/>
                      <a:pt x="9855" y="-1"/>
                      <a:pt x="21595" y="0"/>
                    </a:cubicBezTo>
                    <a:cubicBezTo>
                      <a:pt x="31758" y="0"/>
                      <a:pt x="40547" y="7085"/>
                      <a:pt x="42703" y="17017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06" name="Arc 75"/>
              <p:cNvSpPr>
                <a:spLocks/>
              </p:cNvSpPr>
              <p:nvPr/>
            </p:nvSpPr>
            <p:spPr bwMode="auto">
              <a:xfrm>
                <a:off x="4909" y="1887"/>
                <a:ext cx="470" cy="608"/>
              </a:xfrm>
              <a:custGeom>
                <a:avLst/>
                <a:gdLst>
                  <a:gd name="T0" fmla="*/ 0 w 37252"/>
                  <a:gd name="T1" fmla="*/ 0 h 43200"/>
                  <a:gd name="T2" fmla="*/ 0 w 37252"/>
                  <a:gd name="T3" fmla="*/ 0 h 43200"/>
                  <a:gd name="T4" fmla="*/ 0 w 37252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37252"/>
                  <a:gd name="T10" fmla="*/ 0 h 43200"/>
                  <a:gd name="T11" fmla="*/ 37252 w 37252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52" h="43200" fill="none" extrusionOk="0">
                    <a:moveTo>
                      <a:pt x="-1" y="6714"/>
                    </a:moveTo>
                    <a:cubicBezTo>
                      <a:pt x="4077" y="2427"/>
                      <a:pt x="9735" y="-1"/>
                      <a:pt x="15652" y="0"/>
                    </a:cubicBezTo>
                    <a:cubicBezTo>
                      <a:pt x="27581" y="0"/>
                      <a:pt x="37252" y="9670"/>
                      <a:pt x="37252" y="21600"/>
                    </a:cubicBezTo>
                    <a:cubicBezTo>
                      <a:pt x="37252" y="33529"/>
                      <a:pt x="27581" y="43200"/>
                      <a:pt x="15652" y="43200"/>
                    </a:cubicBezTo>
                    <a:cubicBezTo>
                      <a:pt x="11475" y="43200"/>
                      <a:pt x="7389" y="41989"/>
                      <a:pt x="3887" y="39714"/>
                    </a:cubicBezTo>
                  </a:path>
                  <a:path w="37252" h="43200" stroke="0" extrusionOk="0">
                    <a:moveTo>
                      <a:pt x="-1" y="6714"/>
                    </a:moveTo>
                    <a:cubicBezTo>
                      <a:pt x="4077" y="2427"/>
                      <a:pt x="9735" y="-1"/>
                      <a:pt x="15652" y="0"/>
                    </a:cubicBezTo>
                    <a:cubicBezTo>
                      <a:pt x="27581" y="0"/>
                      <a:pt x="37252" y="9670"/>
                      <a:pt x="37252" y="21600"/>
                    </a:cubicBezTo>
                    <a:cubicBezTo>
                      <a:pt x="37252" y="33529"/>
                      <a:pt x="27581" y="43200"/>
                      <a:pt x="15652" y="43200"/>
                    </a:cubicBezTo>
                    <a:cubicBezTo>
                      <a:pt x="11475" y="43200"/>
                      <a:pt x="7389" y="41989"/>
                      <a:pt x="3887" y="39714"/>
                    </a:cubicBezTo>
                    <a:lnTo>
                      <a:pt x="15652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07" name="Arc 76"/>
              <p:cNvSpPr>
                <a:spLocks/>
              </p:cNvSpPr>
              <p:nvPr/>
            </p:nvSpPr>
            <p:spPr bwMode="auto">
              <a:xfrm>
                <a:off x="4661" y="2340"/>
                <a:ext cx="486" cy="384"/>
              </a:xfrm>
              <a:custGeom>
                <a:avLst/>
                <a:gdLst>
                  <a:gd name="T0" fmla="*/ 0 w 38615"/>
                  <a:gd name="T1" fmla="*/ 0 h 27319"/>
                  <a:gd name="T2" fmla="*/ 0 w 38615"/>
                  <a:gd name="T3" fmla="*/ 0 h 27319"/>
                  <a:gd name="T4" fmla="*/ 0 w 38615"/>
                  <a:gd name="T5" fmla="*/ 0 h 27319"/>
                  <a:gd name="T6" fmla="*/ 0 60000 65536"/>
                  <a:gd name="T7" fmla="*/ 0 60000 65536"/>
                  <a:gd name="T8" fmla="*/ 0 60000 65536"/>
                  <a:gd name="T9" fmla="*/ 0 w 38615"/>
                  <a:gd name="T10" fmla="*/ 0 h 27319"/>
                  <a:gd name="T11" fmla="*/ 38615 w 38615"/>
                  <a:gd name="T12" fmla="*/ 27319 h 273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615" h="27319" fill="none" extrusionOk="0">
                    <a:moveTo>
                      <a:pt x="37844" y="-1"/>
                    </a:moveTo>
                    <a:cubicBezTo>
                      <a:pt x="38355" y="1863"/>
                      <a:pt x="38615" y="3786"/>
                      <a:pt x="38615" y="5719"/>
                    </a:cubicBezTo>
                    <a:cubicBezTo>
                      <a:pt x="38615" y="17648"/>
                      <a:pt x="28944" y="27319"/>
                      <a:pt x="17015" y="27319"/>
                    </a:cubicBezTo>
                    <a:cubicBezTo>
                      <a:pt x="10369" y="27319"/>
                      <a:pt x="4093" y="24259"/>
                      <a:pt x="-1" y="19025"/>
                    </a:cubicBezTo>
                  </a:path>
                  <a:path w="38615" h="27319" stroke="0" extrusionOk="0">
                    <a:moveTo>
                      <a:pt x="37844" y="-1"/>
                    </a:moveTo>
                    <a:cubicBezTo>
                      <a:pt x="38355" y="1863"/>
                      <a:pt x="38615" y="3786"/>
                      <a:pt x="38615" y="5719"/>
                    </a:cubicBezTo>
                    <a:cubicBezTo>
                      <a:pt x="38615" y="17648"/>
                      <a:pt x="28944" y="27319"/>
                      <a:pt x="17015" y="27319"/>
                    </a:cubicBezTo>
                    <a:cubicBezTo>
                      <a:pt x="10369" y="27319"/>
                      <a:pt x="4093" y="24259"/>
                      <a:pt x="-1" y="19025"/>
                    </a:cubicBezTo>
                    <a:lnTo>
                      <a:pt x="17015" y="571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08" name="Arc 77"/>
              <p:cNvSpPr>
                <a:spLocks/>
              </p:cNvSpPr>
              <p:nvPr/>
            </p:nvSpPr>
            <p:spPr bwMode="auto">
              <a:xfrm>
                <a:off x="4287" y="2420"/>
                <a:ext cx="462" cy="304"/>
              </a:xfrm>
              <a:custGeom>
                <a:avLst/>
                <a:gdLst>
                  <a:gd name="T0" fmla="*/ 0 w 36704"/>
                  <a:gd name="T1" fmla="*/ 0 h 21600"/>
                  <a:gd name="T2" fmla="*/ 0 w 36704"/>
                  <a:gd name="T3" fmla="*/ 0 h 21600"/>
                  <a:gd name="T4" fmla="*/ 0 w 367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6704"/>
                  <a:gd name="T10" fmla="*/ 0 h 21600"/>
                  <a:gd name="T11" fmla="*/ 36704 w 367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04" h="21600" fill="none" extrusionOk="0">
                    <a:moveTo>
                      <a:pt x="36703" y="15407"/>
                    </a:moveTo>
                    <a:cubicBezTo>
                      <a:pt x="32664" y="19376"/>
                      <a:pt x="27228" y="21599"/>
                      <a:pt x="21566" y="21600"/>
                    </a:cubicBezTo>
                    <a:cubicBezTo>
                      <a:pt x="10107" y="21600"/>
                      <a:pt x="642" y="12651"/>
                      <a:pt x="-1" y="1211"/>
                    </a:cubicBezTo>
                  </a:path>
                  <a:path w="36704" h="21600" stroke="0" extrusionOk="0">
                    <a:moveTo>
                      <a:pt x="36703" y="15407"/>
                    </a:moveTo>
                    <a:cubicBezTo>
                      <a:pt x="32664" y="19376"/>
                      <a:pt x="27228" y="21599"/>
                      <a:pt x="21566" y="21600"/>
                    </a:cubicBezTo>
                    <a:cubicBezTo>
                      <a:pt x="10107" y="21600"/>
                      <a:pt x="642" y="12651"/>
                      <a:pt x="-1" y="1211"/>
                    </a:cubicBezTo>
                    <a:lnTo>
                      <a:pt x="2156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0502" name="Text Box 103"/>
            <p:cNvSpPr txBox="1">
              <a:spLocks noChangeArrowheads="1"/>
            </p:cNvSpPr>
            <p:nvPr/>
          </p:nvSpPr>
          <p:spPr bwMode="auto">
            <a:xfrm>
              <a:off x="2018" y="1207"/>
              <a:ext cx="1944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Combinational Circuit</a:t>
              </a:r>
            </a:p>
            <a:p>
              <a:pPr eaLnBrk="1" hangingPunct="1"/>
              <a:r>
                <a:rPr lang="en-US" altLang="zh-TW"/>
                <a:t>Continuously Exists</a:t>
              </a:r>
            </a:p>
          </p:txBody>
        </p:sp>
      </p:grpSp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1074738" y="2466975"/>
            <a:ext cx="7177087" cy="1136650"/>
            <a:chOff x="677" y="1554"/>
            <a:chExt cx="4521" cy="716"/>
          </a:xfrm>
        </p:grpSpPr>
        <p:sp>
          <p:nvSpPr>
            <p:cNvPr id="20496" name="Line 100"/>
            <p:cNvSpPr>
              <a:spLocks noChangeShapeType="1"/>
            </p:cNvSpPr>
            <p:nvPr/>
          </p:nvSpPr>
          <p:spPr bwMode="auto">
            <a:xfrm>
              <a:off x="1111" y="1706"/>
              <a:ext cx="499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7" name="Line 101"/>
            <p:cNvSpPr>
              <a:spLocks noChangeShapeType="1"/>
            </p:cNvSpPr>
            <p:nvPr/>
          </p:nvSpPr>
          <p:spPr bwMode="auto">
            <a:xfrm>
              <a:off x="4377" y="1706"/>
              <a:ext cx="499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8" name="Text Box 105"/>
            <p:cNvSpPr txBox="1">
              <a:spLocks noChangeArrowheads="1"/>
            </p:cNvSpPr>
            <p:nvPr/>
          </p:nvSpPr>
          <p:spPr bwMode="auto">
            <a:xfrm>
              <a:off x="1927" y="1706"/>
              <a:ext cx="2186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l" eaLnBrk="1" hangingPunct="1"/>
              <a:r>
                <a:rPr lang="en-US" altLang="zh-TW">
                  <a:solidFill>
                    <a:schemeClr val="bg1"/>
                  </a:solidFill>
                  <a:latin typeface="Courier New" panose="02070309020205020404" pitchFamily="49" charset="0"/>
                </a:rPr>
                <a:t>assign Z = f(X,Q)</a:t>
              </a:r>
            </a:p>
            <a:p>
              <a:pPr algn="l" eaLnBrk="1" hangingPunct="1"/>
              <a:r>
                <a:rPr lang="en-US" altLang="zh-TW">
                  <a:solidFill>
                    <a:schemeClr val="bg1"/>
                  </a:solidFill>
                  <a:latin typeface="Courier New" panose="02070309020205020404" pitchFamily="49" charset="0"/>
                </a:rPr>
                <a:t>assign D = g(X,Q) </a:t>
              </a:r>
            </a:p>
          </p:txBody>
        </p:sp>
        <p:sp>
          <p:nvSpPr>
            <p:cNvPr id="20499" name="Text Box 106"/>
            <p:cNvSpPr txBox="1">
              <a:spLocks noChangeArrowheads="1"/>
            </p:cNvSpPr>
            <p:nvPr/>
          </p:nvSpPr>
          <p:spPr bwMode="auto">
            <a:xfrm>
              <a:off x="677" y="1554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20500" name="Text Box 107"/>
            <p:cNvSpPr txBox="1">
              <a:spLocks noChangeArrowheads="1"/>
            </p:cNvSpPr>
            <p:nvPr/>
          </p:nvSpPr>
          <p:spPr bwMode="auto">
            <a:xfrm>
              <a:off x="4967" y="1554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latin typeface="Courier New" panose="02070309020205020404" pitchFamily="49" charset="0"/>
                </a:rPr>
                <a:t>Z</a:t>
              </a: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5003800" y="3284538"/>
            <a:ext cx="2089150" cy="2374900"/>
            <a:chOff x="3152" y="2069"/>
            <a:chExt cx="1316" cy="1496"/>
          </a:xfrm>
        </p:grpSpPr>
        <p:sp>
          <p:nvSpPr>
            <p:cNvPr id="20494" name="Freeform 110"/>
            <p:cNvSpPr>
              <a:spLocks/>
            </p:cNvSpPr>
            <p:nvPr/>
          </p:nvSpPr>
          <p:spPr bwMode="auto">
            <a:xfrm>
              <a:off x="3152" y="2069"/>
              <a:ext cx="1316" cy="1225"/>
            </a:xfrm>
            <a:custGeom>
              <a:avLst/>
              <a:gdLst>
                <a:gd name="T0" fmla="*/ 998 w 1316"/>
                <a:gd name="T1" fmla="*/ 0 h 1225"/>
                <a:gd name="T2" fmla="*/ 1316 w 1316"/>
                <a:gd name="T3" fmla="*/ 0 h 1225"/>
                <a:gd name="T4" fmla="*/ 1316 w 1316"/>
                <a:gd name="T5" fmla="*/ 1225 h 1225"/>
                <a:gd name="T6" fmla="*/ 0 w 1316"/>
                <a:gd name="T7" fmla="*/ 1225 h 12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6"/>
                <a:gd name="T13" fmla="*/ 0 h 1225"/>
                <a:gd name="T14" fmla="*/ 1316 w 1316"/>
                <a:gd name="T15" fmla="*/ 1225 h 12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6" h="1225">
                  <a:moveTo>
                    <a:pt x="998" y="0"/>
                  </a:moveTo>
                  <a:lnTo>
                    <a:pt x="1316" y="0"/>
                  </a:lnTo>
                  <a:lnTo>
                    <a:pt x="1316" y="1225"/>
                  </a:lnTo>
                  <a:lnTo>
                    <a:pt x="0" y="1225"/>
                  </a:lnTo>
                </a:path>
              </a:pathLst>
            </a:custGeom>
            <a:noFill/>
            <a:ln w="38100" cap="flat" cmpd="sng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5" name="Text Box 111"/>
            <p:cNvSpPr txBox="1">
              <a:spLocks noChangeArrowheads="1"/>
            </p:cNvSpPr>
            <p:nvPr/>
          </p:nvSpPr>
          <p:spPr bwMode="auto">
            <a:xfrm>
              <a:off x="3627" y="3277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latin typeface="Courier New" panose="02070309020205020404" pitchFamily="49" charset="0"/>
                </a:rPr>
                <a:t>D</a:t>
              </a:r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1908175" y="3213100"/>
            <a:ext cx="2663825" cy="2016125"/>
            <a:chOff x="1202" y="2024"/>
            <a:chExt cx="1678" cy="1270"/>
          </a:xfrm>
        </p:grpSpPr>
        <p:sp>
          <p:nvSpPr>
            <p:cNvPr id="20492" name="Freeform 113"/>
            <p:cNvSpPr>
              <a:spLocks/>
            </p:cNvSpPr>
            <p:nvPr/>
          </p:nvSpPr>
          <p:spPr bwMode="auto">
            <a:xfrm>
              <a:off x="1202" y="2024"/>
              <a:ext cx="1678" cy="1270"/>
            </a:xfrm>
            <a:custGeom>
              <a:avLst/>
              <a:gdLst>
                <a:gd name="T0" fmla="*/ 1678 w 1678"/>
                <a:gd name="T1" fmla="*/ 1270 h 1270"/>
                <a:gd name="T2" fmla="*/ 0 w 1678"/>
                <a:gd name="T3" fmla="*/ 1270 h 1270"/>
                <a:gd name="T4" fmla="*/ 0 w 1678"/>
                <a:gd name="T5" fmla="*/ 0 h 1270"/>
                <a:gd name="T6" fmla="*/ 453 w 1678"/>
                <a:gd name="T7" fmla="*/ 0 h 1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8"/>
                <a:gd name="T13" fmla="*/ 0 h 1270"/>
                <a:gd name="T14" fmla="*/ 1678 w 1678"/>
                <a:gd name="T15" fmla="*/ 1270 h 1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8" h="1270">
                  <a:moveTo>
                    <a:pt x="1678" y="1270"/>
                  </a:moveTo>
                  <a:lnTo>
                    <a:pt x="0" y="1270"/>
                  </a:lnTo>
                  <a:lnTo>
                    <a:pt x="0" y="0"/>
                  </a:lnTo>
                  <a:lnTo>
                    <a:pt x="453" y="0"/>
                  </a:lnTo>
                </a:path>
              </a:pathLst>
            </a:custGeom>
            <a:noFill/>
            <a:ln w="38100" cap="flat" cmpd="sng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3" name="Text Box 114"/>
            <p:cNvSpPr txBox="1">
              <a:spLocks noChangeArrowheads="1"/>
            </p:cNvSpPr>
            <p:nvPr/>
          </p:nvSpPr>
          <p:spPr bwMode="auto">
            <a:xfrm>
              <a:off x="2472" y="3005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latin typeface="Courier New" panose="02070309020205020404" pitchFamily="49" charset="0"/>
                </a:rPr>
                <a:t>Q</a:t>
              </a:r>
            </a:p>
          </p:txBody>
        </p:sp>
      </p:grpSp>
      <p:grpSp>
        <p:nvGrpSpPr>
          <p:cNvPr id="8" name="Group 119"/>
          <p:cNvGrpSpPr>
            <a:grpSpLocks/>
          </p:cNvGrpSpPr>
          <p:nvPr/>
        </p:nvGrpSpPr>
        <p:grpSpPr bwMode="auto">
          <a:xfrm>
            <a:off x="2122488" y="5805488"/>
            <a:ext cx="2665412" cy="457200"/>
            <a:chOff x="1337" y="3657"/>
            <a:chExt cx="1679" cy="288"/>
          </a:xfrm>
        </p:grpSpPr>
        <p:sp>
          <p:nvSpPr>
            <p:cNvPr id="20490" name="Freeform 117"/>
            <p:cNvSpPr>
              <a:spLocks/>
            </p:cNvSpPr>
            <p:nvPr/>
          </p:nvSpPr>
          <p:spPr bwMode="auto">
            <a:xfrm>
              <a:off x="1337" y="3702"/>
              <a:ext cx="1679" cy="227"/>
            </a:xfrm>
            <a:custGeom>
              <a:avLst/>
              <a:gdLst>
                <a:gd name="T0" fmla="*/ 0 w 1679"/>
                <a:gd name="T1" fmla="*/ 227 h 227"/>
                <a:gd name="T2" fmla="*/ 1679 w 1679"/>
                <a:gd name="T3" fmla="*/ 227 h 227"/>
                <a:gd name="T4" fmla="*/ 1679 w 1679"/>
                <a:gd name="T5" fmla="*/ 0 h 227"/>
                <a:gd name="T6" fmla="*/ 0 60000 65536"/>
                <a:gd name="T7" fmla="*/ 0 60000 65536"/>
                <a:gd name="T8" fmla="*/ 0 60000 65536"/>
                <a:gd name="T9" fmla="*/ 0 w 1679"/>
                <a:gd name="T10" fmla="*/ 0 h 227"/>
                <a:gd name="T11" fmla="*/ 1679 w 1679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9" h="227">
                  <a:moveTo>
                    <a:pt x="0" y="227"/>
                  </a:moveTo>
                  <a:lnTo>
                    <a:pt x="1679" y="227"/>
                  </a:lnTo>
                  <a:lnTo>
                    <a:pt x="1679" y="0"/>
                  </a:lnTo>
                </a:path>
              </a:pathLst>
            </a:custGeom>
            <a:noFill/>
            <a:ln w="381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1" name="Text Box 118"/>
            <p:cNvSpPr txBox="1">
              <a:spLocks noChangeArrowheads="1"/>
            </p:cNvSpPr>
            <p:nvPr/>
          </p:nvSpPr>
          <p:spPr bwMode="auto">
            <a:xfrm>
              <a:off x="1484" y="3657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event</a:t>
              </a:r>
            </a:p>
          </p:txBody>
        </p:sp>
      </p:grpSp>
      <p:sp>
        <p:nvSpPr>
          <p:cNvPr id="633976" name="Text Box 120"/>
          <p:cNvSpPr txBox="1">
            <a:spLocks noChangeArrowheads="1"/>
          </p:cNvSpPr>
          <p:nvPr/>
        </p:nvSpPr>
        <p:spPr bwMode="auto">
          <a:xfrm>
            <a:off x="4829175" y="5373688"/>
            <a:ext cx="37750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Procedural behaviors</a:t>
            </a:r>
          </a:p>
          <a:p>
            <a:pPr eaLnBrk="1" hangingPunct="1"/>
            <a:r>
              <a:rPr lang="en-US" altLang="zh-TW">
                <a:solidFill>
                  <a:schemeClr val="bg1"/>
                </a:solidFill>
                <a:latin typeface="Courier New" panose="02070309020205020404" pitchFamily="49" charset="0"/>
              </a:rPr>
              <a:t>always@(event) Q←D;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25 0.17847 L -2.5E-6 -7.40741E-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3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97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Events in Verilog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71550" y="1411288"/>
            <a:ext cx="6840538" cy="1177925"/>
            <a:chOff x="612" y="1207"/>
            <a:chExt cx="4309" cy="742"/>
          </a:xfrm>
        </p:grpSpPr>
        <p:sp>
          <p:nvSpPr>
            <p:cNvPr id="21523" name="Freeform 10"/>
            <p:cNvSpPr>
              <a:spLocks/>
            </p:cNvSpPr>
            <p:nvPr/>
          </p:nvSpPr>
          <p:spPr bwMode="auto">
            <a:xfrm>
              <a:off x="1247" y="1253"/>
              <a:ext cx="3674" cy="227"/>
            </a:xfrm>
            <a:custGeom>
              <a:avLst/>
              <a:gdLst>
                <a:gd name="T0" fmla="*/ 0 w 3674"/>
                <a:gd name="T1" fmla="*/ 227 h 227"/>
                <a:gd name="T2" fmla="*/ 408 w 3674"/>
                <a:gd name="T3" fmla="*/ 227 h 227"/>
                <a:gd name="T4" fmla="*/ 408 w 3674"/>
                <a:gd name="T5" fmla="*/ 0 h 227"/>
                <a:gd name="T6" fmla="*/ 1134 w 3674"/>
                <a:gd name="T7" fmla="*/ 0 h 227"/>
                <a:gd name="T8" fmla="*/ 1134 w 3674"/>
                <a:gd name="T9" fmla="*/ 227 h 227"/>
                <a:gd name="T10" fmla="*/ 2313 w 3674"/>
                <a:gd name="T11" fmla="*/ 227 h 227"/>
                <a:gd name="T12" fmla="*/ 2313 w 3674"/>
                <a:gd name="T13" fmla="*/ 0 h 227"/>
                <a:gd name="T14" fmla="*/ 3674 w 3674"/>
                <a:gd name="T15" fmla="*/ 0 h 2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74"/>
                <a:gd name="T25" fmla="*/ 0 h 227"/>
                <a:gd name="T26" fmla="*/ 3674 w 3674"/>
                <a:gd name="T27" fmla="*/ 227 h 2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74" h="227">
                  <a:moveTo>
                    <a:pt x="0" y="227"/>
                  </a:moveTo>
                  <a:lnTo>
                    <a:pt x="408" y="227"/>
                  </a:lnTo>
                  <a:lnTo>
                    <a:pt x="408" y="0"/>
                  </a:lnTo>
                  <a:lnTo>
                    <a:pt x="1134" y="0"/>
                  </a:lnTo>
                  <a:lnTo>
                    <a:pt x="1134" y="227"/>
                  </a:lnTo>
                  <a:lnTo>
                    <a:pt x="2313" y="227"/>
                  </a:lnTo>
                  <a:lnTo>
                    <a:pt x="2313" y="0"/>
                  </a:lnTo>
                  <a:lnTo>
                    <a:pt x="3674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4" name="Freeform 11"/>
            <p:cNvSpPr>
              <a:spLocks/>
            </p:cNvSpPr>
            <p:nvPr/>
          </p:nvSpPr>
          <p:spPr bwMode="auto">
            <a:xfrm>
              <a:off x="1247" y="1661"/>
              <a:ext cx="3674" cy="227"/>
            </a:xfrm>
            <a:custGeom>
              <a:avLst/>
              <a:gdLst>
                <a:gd name="T0" fmla="*/ 0 w 3674"/>
                <a:gd name="T1" fmla="*/ 0 h 227"/>
                <a:gd name="T2" fmla="*/ 680 w 3674"/>
                <a:gd name="T3" fmla="*/ 0 h 227"/>
                <a:gd name="T4" fmla="*/ 680 w 3674"/>
                <a:gd name="T5" fmla="*/ 227 h 227"/>
                <a:gd name="T6" fmla="*/ 998 w 3674"/>
                <a:gd name="T7" fmla="*/ 227 h 227"/>
                <a:gd name="T8" fmla="*/ 998 w 3674"/>
                <a:gd name="T9" fmla="*/ 0 h 227"/>
                <a:gd name="T10" fmla="*/ 2948 w 3674"/>
                <a:gd name="T11" fmla="*/ 0 h 227"/>
                <a:gd name="T12" fmla="*/ 2948 w 3674"/>
                <a:gd name="T13" fmla="*/ 227 h 227"/>
                <a:gd name="T14" fmla="*/ 3674 w 3674"/>
                <a:gd name="T15" fmla="*/ 227 h 2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74"/>
                <a:gd name="T25" fmla="*/ 0 h 227"/>
                <a:gd name="T26" fmla="*/ 3674 w 3674"/>
                <a:gd name="T27" fmla="*/ 227 h 2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74" h="227">
                  <a:moveTo>
                    <a:pt x="0" y="0"/>
                  </a:moveTo>
                  <a:lnTo>
                    <a:pt x="680" y="0"/>
                  </a:lnTo>
                  <a:lnTo>
                    <a:pt x="680" y="227"/>
                  </a:lnTo>
                  <a:lnTo>
                    <a:pt x="998" y="227"/>
                  </a:lnTo>
                  <a:lnTo>
                    <a:pt x="998" y="0"/>
                  </a:lnTo>
                  <a:lnTo>
                    <a:pt x="2948" y="0"/>
                  </a:lnTo>
                  <a:lnTo>
                    <a:pt x="2948" y="227"/>
                  </a:lnTo>
                  <a:lnTo>
                    <a:pt x="3674" y="227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5" name="Text Box 12"/>
            <p:cNvSpPr txBox="1">
              <a:spLocks noChangeArrowheads="1"/>
            </p:cNvSpPr>
            <p:nvPr/>
          </p:nvSpPr>
          <p:spPr bwMode="auto">
            <a:xfrm>
              <a:off x="612" y="1207"/>
              <a:ext cx="6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Inputs</a:t>
              </a:r>
            </a:p>
          </p:txBody>
        </p:sp>
        <p:sp>
          <p:nvSpPr>
            <p:cNvPr id="21526" name="Text Box 13"/>
            <p:cNvSpPr txBox="1">
              <a:spLocks noChangeArrowheads="1"/>
            </p:cNvSpPr>
            <p:nvPr/>
          </p:nvSpPr>
          <p:spPr bwMode="auto">
            <a:xfrm>
              <a:off x="662" y="1661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Inout</a:t>
              </a:r>
            </a:p>
          </p:txBody>
        </p:sp>
      </p:grpSp>
      <p:sp>
        <p:nvSpPr>
          <p:cNvPr id="582671" name="Line 15"/>
          <p:cNvSpPr>
            <a:spLocks noChangeShapeType="1"/>
          </p:cNvSpPr>
          <p:nvPr/>
        </p:nvSpPr>
        <p:spPr bwMode="auto">
          <a:xfrm flipV="1">
            <a:off x="2627313" y="1484313"/>
            <a:ext cx="0" cy="3603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2672" name="Line 16"/>
          <p:cNvSpPr>
            <a:spLocks noChangeShapeType="1"/>
          </p:cNvSpPr>
          <p:nvPr/>
        </p:nvSpPr>
        <p:spPr bwMode="auto">
          <a:xfrm flipV="1">
            <a:off x="3563938" y="2132013"/>
            <a:ext cx="0" cy="3603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2673" name="Freeform 17"/>
          <p:cNvSpPr>
            <a:spLocks/>
          </p:cNvSpPr>
          <p:nvPr/>
        </p:nvSpPr>
        <p:spPr bwMode="auto">
          <a:xfrm>
            <a:off x="2627313" y="1700213"/>
            <a:ext cx="360362" cy="647700"/>
          </a:xfrm>
          <a:custGeom>
            <a:avLst/>
            <a:gdLst>
              <a:gd name="T0" fmla="*/ 0 w 227"/>
              <a:gd name="T1" fmla="*/ 0 h 408"/>
              <a:gd name="T2" fmla="*/ 2147483647 w 227"/>
              <a:gd name="T3" fmla="*/ 2147483647 h 408"/>
              <a:gd name="T4" fmla="*/ 2147483647 w 227"/>
              <a:gd name="T5" fmla="*/ 2147483647 h 408"/>
              <a:gd name="T6" fmla="*/ 2147483647 w 227"/>
              <a:gd name="T7" fmla="*/ 2147483647 h 408"/>
              <a:gd name="T8" fmla="*/ 0 60000 65536"/>
              <a:gd name="T9" fmla="*/ 0 60000 65536"/>
              <a:gd name="T10" fmla="*/ 0 60000 65536"/>
              <a:gd name="T11" fmla="*/ 0 60000 65536"/>
              <a:gd name="T12" fmla="*/ 0 w 227"/>
              <a:gd name="T13" fmla="*/ 0 h 408"/>
              <a:gd name="T14" fmla="*/ 227 w 227"/>
              <a:gd name="T15" fmla="*/ 408 h 4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" h="408">
                <a:moveTo>
                  <a:pt x="0" y="0"/>
                </a:moveTo>
                <a:cubicBezTo>
                  <a:pt x="87" y="60"/>
                  <a:pt x="174" y="121"/>
                  <a:pt x="182" y="181"/>
                </a:cubicBezTo>
                <a:cubicBezTo>
                  <a:pt x="190" y="241"/>
                  <a:pt x="39" y="325"/>
                  <a:pt x="46" y="363"/>
                </a:cubicBezTo>
                <a:cubicBezTo>
                  <a:pt x="53" y="401"/>
                  <a:pt x="140" y="404"/>
                  <a:pt x="227" y="40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2675" name="Freeform 19"/>
          <p:cNvSpPr>
            <a:spLocks/>
          </p:cNvSpPr>
          <p:nvPr/>
        </p:nvSpPr>
        <p:spPr bwMode="auto">
          <a:xfrm>
            <a:off x="3563938" y="1628775"/>
            <a:ext cx="2016125" cy="719138"/>
          </a:xfrm>
          <a:custGeom>
            <a:avLst/>
            <a:gdLst>
              <a:gd name="T0" fmla="*/ 0 w 1270"/>
              <a:gd name="T1" fmla="*/ 2147483647 h 453"/>
              <a:gd name="T2" fmla="*/ 2147483647 w 1270"/>
              <a:gd name="T3" fmla="*/ 2147483647 h 453"/>
              <a:gd name="T4" fmla="*/ 2147483647 w 1270"/>
              <a:gd name="T5" fmla="*/ 2147483647 h 453"/>
              <a:gd name="T6" fmla="*/ 2147483647 w 1270"/>
              <a:gd name="T7" fmla="*/ 0 h 453"/>
              <a:gd name="T8" fmla="*/ 0 60000 65536"/>
              <a:gd name="T9" fmla="*/ 0 60000 65536"/>
              <a:gd name="T10" fmla="*/ 0 60000 65536"/>
              <a:gd name="T11" fmla="*/ 0 60000 65536"/>
              <a:gd name="T12" fmla="*/ 0 w 1270"/>
              <a:gd name="T13" fmla="*/ 0 h 453"/>
              <a:gd name="T14" fmla="*/ 1270 w 1270"/>
              <a:gd name="T15" fmla="*/ 453 h 4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0" h="453">
                <a:moveTo>
                  <a:pt x="0" y="453"/>
                </a:moveTo>
                <a:cubicBezTo>
                  <a:pt x="362" y="453"/>
                  <a:pt x="725" y="453"/>
                  <a:pt x="816" y="408"/>
                </a:cubicBezTo>
                <a:cubicBezTo>
                  <a:pt x="907" y="363"/>
                  <a:pt x="468" y="249"/>
                  <a:pt x="544" y="181"/>
                </a:cubicBezTo>
                <a:cubicBezTo>
                  <a:pt x="620" y="113"/>
                  <a:pt x="945" y="56"/>
                  <a:pt x="1270" y="0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2676" name="Text Box 20"/>
          <p:cNvSpPr txBox="1">
            <a:spLocks noChangeArrowheads="1"/>
          </p:cNvSpPr>
          <p:nvPr/>
        </p:nvSpPr>
        <p:spPr bwMode="auto">
          <a:xfrm>
            <a:off x="1968500" y="836613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FF3300"/>
                </a:solidFill>
              </a:rPr>
              <a:t>Driving Events</a:t>
            </a:r>
          </a:p>
        </p:txBody>
      </p:sp>
      <p:sp>
        <p:nvSpPr>
          <p:cNvPr id="582677" name="Line 21"/>
          <p:cNvSpPr>
            <a:spLocks noChangeShapeType="1"/>
          </p:cNvSpPr>
          <p:nvPr/>
        </p:nvSpPr>
        <p:spPr bwMode="auto">
          <a:xfrm>
            <a:off x="6659563" y="2132013"/>
            <a:ext cx="0" cy="3603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2678" name="Line 22"/>
          <p:cNvSpPr>
            <a:spLocks noChangeShapeType="1"/>
          </p:cNvSpPr>
          <p:nvPr/>
        </p:nvSpPr>
        <p:spPr bwMode="auto">
          <a:xfrm>
            <a:off x="3059113" y="2132013"/>
            <a:ext cx="0" cy="3603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2680" name="Line 24"/>
          <p:cNvSpPr>
            <a:spLocks noChangeShapeType="1"/>
          </p:cNvSpPr>
          <p:nvPr/>
        </p:nvSpPr>
        <p:spPr bwMode="auto">
          <a:xfrm flipV="1">
            <a:off x="5651500" y="1484313"/>
            <a:ext cx="0" cy="3603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2681" name="Line 25"/>
          <p:cNvSpPr>
            <a:spLocks noChangeShapeType="1"/>
          </p:cNvSpPr>
          <p:nvPr/>
        </p:nvSpPr>
        <p:spPr bwMode="auto">
          <a:xfrm>
            <a:off x="3779838" y="1484313"/>
            <a:ext cx="0" cy="3603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2682" name="Text Box 26"/>
          <p:cNvSpPr txBox="1">
            <a:spLocks noChangeArrowheads="1"/>
          </p:cNvSpPr>
          <p:nvPr/>
        </p:nvSpPr>
        <p:spPr bwMode="auto">
          <a:xfrm>
            <a:off x="4335463" y="2205038"/>
            <a:ext cx="2217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FFFF00"/>
                </a:solidFill>
              </a:rPr>
              <a:t>Driven Events</a:t>
            </a:r>
          </a:p>
        </p:txBody>
      </p:sp>
      <p:sp>
        <p:nvSpPr>
          <p:cNvPr id="582684" name="Rectangle 28"/>
          <p:cNvSpPr>
            <a:spLocks noChangeArrowheads="1"/>
          </p:cNvSpPr>
          <p:nvPr/>
        </p:nvSpPr>
        <p:spPr bwMode="auto">
          <a:xfrm>
            <a:off x="179388" y="2708275"/>
            <a:ext cx="8964612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Primitive Event of a Signal: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Positive edge: </a:t>
            </a:r>
            <a:r>
              <a:rPr lang="en-US" altLang="zh-TW" sz="2000" b="1">
                <a:solidFill>
                  <a:srgbClr val="FFFF00"/>
                </a:solidFill>
                <a:latin typeface="Courier New" panose="02070309020205020404" pitchFamily="49" charset="0"/>
              </a:rPr>
              <a:t>posedge</a:t>
            </a:r>
            <a:r>
              <a:rPr lang="en-US" altLang="zh-TW" sz="2000">
                <a:solidFill>
                  <a:srgbClr val="FFFF00"/>
                </a:solidFill>
                <a:latin typeface="Courier New" panose="02070309020205020404" pitchFamily="49" charset="0"/>
              </a:rPr>
              <a:t> </a:t>
            </a:r>
            <a:r>
              <a:rPr lang="en-US" altLang="zh-TW" sz="2000" i="1">
                <a:solidFill>
                  <a:srgbClr val="FFFF00"/>
                </a:solidFill>
                <a:latin typeface="Courier New" panose="02070309020205020404" pitchFamily="49" charset="0"/>
              </a:rPr>
              <a:t>variable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Negative edge: </a:t>
            </a:r>
            <a:r>
              <a:rPr lang="en-US" altLang="zh-TW" sz="2000" b="1">
                <a:solidFill>
                  <a:srgbClr val="FFFF00"/>
                </a:solidFill>
                <a:latin typeface="Courier New" panose="02070309020205020404" pitchFamily="49" charset="0"/>
              </a:rPr>
              <a:t>negedge</a:t>
            </a:r>
            <a:r>
              <a:rPr lang="en-US" altLang="zh-TW" sz="2000">
                <a:solidFill>
                  <a:srgbClr val="FFFF00"/>
                </a:solidFill>
                <a:latin typeface="Courier New" panose="02070309020205020404" pitchFamily="49" charset="0"/>
              </a:rPr>
              <a:t> </a:t>
            </a:r>
            <a:r>
              <a:rPr lang="en-US" altLang="zh-TW" sz="2000" i="1">
                <a:solidFill>
                  <a:srgbClr val="FFFF00"/>
                </a:solidFill>
                <a:latin typeface="Courier New" panose="02070309020205020404" pitchFamily="49" charset="0"/>
              </a:rPr>
              <a:t>variable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Changing to another state (such as 1’bz)</a:t>
            </a:r>
          </a:p>
        </p:txBody>
      </p:sp>
      <p:sp>
        <p:nvSpPr>
          <p:cNvPr id="582685" name="Rectangle 29"/>
          <p:cNvSpPr>
            <a:spLocks noChangeArrowheads="1"/>
          </p:cNvSpPr>
          <p:nvPr/>
        </p:nvSpPr>
        <p:spPr bwMode="auto">
          <a:xfrm>
            <a:off x="179388" y="4508500"/>
            <a:ext cx="8964612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Compound Events :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Any event of a signal: </a:t>
            </a:r>
            <a:r>
              <a:rPr lang="en-US" altLang="zh-TW" sz="2000" i="1">
                <a:solidFill>
                  <a:srgbClr val="FFFF00"/>
                </a:solidFill>
                <a:latin typeface="Courier New" panose="02070309020205020404" pitchFamily="49" charset="0"/>
              </a:rPr>
              <a:t>variable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Using </a:t>
            </a:r>
            <a:r>
              <a:rPr lang="en-US" altLang="zh-TW" sz="2000" b="1">
                <a:solidFill>
                  <a:srgbClr val="FFFF00"/>
                </a:solidFill>
                <a:latin typeface="Courier New" panose="02070309020205020404" pitchFamily="49" charset="0"/>
              </a:rPr>
              <a:t>or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Example:</a:t>
            </a:r>
            <a:r>
              <a:rPr lang="en-US" altLang="zh-TW" sz="2000" b="1">
                <a:solidFill>
                  <a:srgbClr val="FFFF00"/>
                </a:solidFill>
                <a:latin typeface="Courier New" panose="02070309020205020404" pitchFamily="49" charset="0"/>
              </a:rPr>
              <a:t> </a:t>
            </a:r>
            <a:r>
              <a:rPr lang="en-US" altLang="zh-TW" sz="2000">
                <a:solidFill>
                  <a:srgbClr val="FFFF00"/>
                </a:solidFill>
                <a:latin typeface="Courier New" panose="02070309020205020404" pitchFamily="49" charset="0"/>
              </a:rPr>
              <a:t>always@(posedge Clk or negedge In)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067175" y="6092825"/>
            <a:ext cx="3817938" cy="601663"/>
            <a:chOff x="2562" y="3838"/>
            <a:chExt cx="2405" cy="379"/>
          </a:xfrm>
        </p:grpSpPr>
        <p:sp>
          <p:nvSpPr>
            <p:cNvPr id="21521" name="AutoShape 30"/>
            <p:cNvSpPr>
              <a:spLocks/>
            </p:cNvSpPr>
            <p:nvPr/>
          </p:nvSpPr>
          <p:spPr bwMode="auto">
            <a:xfrm rot="-5400000">
              <a:off x="3697" y="2703"/>
              <a:ext cx="136" cy="2405"/>
            </a:xfrm>
            <a:prstGeom prst="leftBrace">
              <a:avLst>
                <a:gd name="adj1" fmla="val 147365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1522" name="Text Box 31"/>
            <p:cNvSpPr txBox="1">
              <a:spLocks noChangeArrowheads="1"/>
            </p:cNvSpPr>
            <p:nvPr/>
          </p:nvSpPr>
          <p:spPr bwMode="auto">
            <a:xfrm>
              <a:off x="3107" y="3929"/>
              <a:ext cx="1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Sensitivity List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8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8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8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8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8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8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82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2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2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2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2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2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2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2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2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76" grpId="0"/>
      <p:bldP spid="582682" grpId="0"/>
      <p:bldP spid="582684" grpId="0" build="p" bldLvl="2"/>
      <p:bldP spid="582685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Time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971550" y="1052513"/>
            <a:ext cx="6840538" cy="1177925"/>
            <a:chOff x="612" y="1207"/>
            <a:chExt cx="4309" cy="742"/>
          </a:xfrm>
        </p:grpSpPr>
        <p:sp>
          <p:nvSpPr>
            <p:cNvPr id="22555" name="Freeform 4"/>
            <p:cNvSpPr>
              <a:spLocks/>
            </p:cNvSpPr>
            <p:nvPr/>
          </p:nvSpPr>
          <p:spPr bwMode="auto">
            <a:xfrm>
              <a:off x="1247" y="1253"/>
              <a:ext cx="3674" cy="227"/>
            </a:xfrm>
            <a:custGeom>
              <a:avLst/>
              <a:gdLst>
                <a:gd name="T0" fmla="*/ 0 w 3674"/>
                <a:gd name="T1" fmla="*/ 227 h 227"/>
                <a:gd name="T2" fmla="*/ 408 w 3674"/>
                <a:gd name="T3" fmla="*/ 227 h 227"/>
                <a:gd name="T4" fmla="*/ 408 w 3674"/>
                <a:gd name="T5" fmla="*/ 0 h 227"/>
                <a:gd name="T6" fmla="*/ 1134 w 3674"/>
                <a:gd name="T7" fmla="*/ 0 h 227"/>
                <a:gd name="T8" fmla="*/ 1134 w 3674"/>
                <a:gd name="T9" fmla="*/ 227 h 227"/>
                <a:gd name="T10" fmla="*/ 2313 w 3674"/>
                <a:gd name="T11" fmla="*/ 227 h 227"/>
                <a:gd name="T12" fmla="*/ 2313 w 3674"/>
                <a:gd name="T13" fmla="*/ 0 h 227"/>
                <a:gd name="T14" fmla="*/ 3674 w 3674"/>
                <a:gd name="T15" fmla="*/ 0 h 2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74"/>
                <a:gd name="T25" fmla="*/ 0 h 227"/>
                <a:gd name="T26" fmla="*/ 3674 w 3674"/>
                <a:gd name="T27" fmla="*/ 227 h 2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74" h="227">
                  <a:moveTo>
                    <a:pt x="0" y="227"/>
                  </a:moveTo>
                  <a:lnTo>
                    <a:pt x="408" y="227"/>
                  </a:lnTo>
                  <a:lnTo>
                    <a:pt x="408" y="0"/>
                  </a:lnTo>
                  <a:lnTo>
                    <a:pt x="1134" y="0"/>
                  </a:lnTo>
                  <a:lnTo>
                    <a:pt x="1134" y="227"/>
                  </a:lnTo>
                  <a:lnTo>
                    <a:pt x="2313" y="227"/>
                  </a:lnTo>
                  <a:lnTo>
                    <a:pt x="2313" y="0"/>
                  </a:lnTo>
                  <a:lnTo>
                    <a:pt x="3674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56" name="Freeform 5"/>
            <p:cNvSpPr>
              <a:spLocks/>
            </p:cNvSpPr>
            <p:nvPr/>
          </p:nvSpPr>
          <p:spPr bwMode="auto">
            <a:xfrm>
              <a:off x="1247" y="1661"/>
              <a:ext cx="3674" cy="227"/>
            </a:xfrm>
            <a:custGeom>
              <a:avLst/>
              <a:gdLst>
                <a:gd name="T0" fmla="*/ 0 w 3674"/>
                <a:gd name="T1" fmla="*/ 0 h 227"/>
                <a:gd name="T2" fmla="*/ 680 w 3674"/>
                <a:gd name="T3" fmla="*/ 0 h 227"/>
                <a:gd name="T4" fmla="*/ 680 w 3674"/>
                <a:gd name="T5" fmla="*/ 227 h 227"/>
                <a:gd name="T6" fmla="*/ 998 w 3674"/>
                <a:gd name="T7" fmla="*/ 227 h 227"/>
                <a:gd name="T8" fmla="*/ 998 w 3674"/>
                <a:gd name="T9" fmla="*/ 0 h 227"/>
                <a:gd name="T10" fmla="*/ 2948 w 3674"/>
                <a:gd name="T11" fmla="*/ 0 h 227"/>
                <a:gd name="T12" fmla="*/ 2948 w 3674"/>
                <a:gd name="T13" fmla="*/ 227 h 227"/>
                <a:gd name="T14" fmla="*/ 3674 w 3674"/>
                <a:gd name="T15" fmla="*/ 227 h 2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74"/>
                <a:gd name="T25" fmla="*/ 0 h 227"/>
                <a:gd name="T26" fmla="*/ 3674 w 3674"/>
                <a:gd name="T27" fmla="*/ 227 h 2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74" h="227">
                  <a:moveTo>
                    <a:pt x="0" y="0"/>
                  </a:moveTo>
                  <a:lnTo>
                    <a:pt x="680" y="0"/>
                  </a:lnTo>
                  <a:lnTo>
                    <a:pt x="680" y="227"/>
                  </a:lnTo>
                  <a:lnTo>
                    <a:pt x="998" y="227"/>
                  </a:lnTo>
                  <a:lnTo>
                    <a:pt x="998" y="0"/>
                  </a:lnTo>
                  <a:lnTo>
                    <a:pt x="2948" y="0"/>
                  </a:lnTo>
                  <a:lnTo>
                    <a:pt x="2948" y="227"/>
                  </a:lnTo>
                  <a:lnTo>
                    <a:pt x="3674" y="227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57" name="Text Box 6"/>
            <p:cNvSpPr txBox="1">
              <a:spLocks noChangeArrowheads="1"/>
            </p:cNvSpPr>
            <p:nvPr/>
          </p:nvSpPr>
          <p:spPr bwMode="auto">
            <a:xfrm>
              <a:off x="612" y="1207"/>
              <a:ext cx="6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Inputs</a:t>
              </a:r>
            </a:p>
          </p:txBody>
        </p:sp>
        <p:sp>
          <p:nvSpPr>
            <p:cNvPr id="22558" name="Text Box 7"/>
            <p:cNvSpPr txBox="1">
              <a:spLocks noChangeArrowheads="1"/>
            </p:cNvSpPr>
            <p:nvPr/>
          </p:nvSpPr>
          <p:spPr bwMode="auto">
            <a:xfrm>
              <a:off x="662" y="1661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Inout</a:t>
              </a:r>
            </a:p>
          </p:txBody>
        </p:sp>
      </p:grpSp>
      <p:sp>
        <p:nvSpPr>
          <p:cNvPr id="22532" name="Line 8"/>
          <p:cNvSpPr>
            <a:spLocks noChangeShapeType="1"/>
          </p:cNvSpPr>
          <p:nvPr/>
        </p:nvSpPr>
        <p:spPr bwMode="auto">
          <a:xfrm flipV="1">
            <a:off x="2627313" y="1125538"/>
            <a:ext cx="0" cy="3603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3" name="Line 9"/>
          <p:cNvSpPr>
            <a:spLocks noChangeShapeType="1"/>
          </p:cNvSpPr>
          <p:nvPr/>
        </p:nvSpPr>
        <p:spPr bwMode="auto">
          <a:xfrm flipV="1">
            <a:off x="3563938" y="1773238"/>
            <a:ext cx="0" cy="3603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4" name="Line 13"/>
          <p:cNvSpPr>
            <a:spLocks noChangeShapeType="1"/>
          </p:cNvSpPr>
          <p:nvPr/>
        </p:nvSpPr>
        <p:spPr bwMode="auto">
          <a:xfrm>
            <a:off x="6659563" y="1773238"/>
            <a:ext cx="0" cy="3603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5" name="Line 14"/>
          <p:cNvSpPr>
            <a:spLocks noChangeShapeType="1"/>
          </p:cNvSpPr>
          <p:nvPr/>
        </p:nvSpPr>
        <p:spPr bwMode="auto">
          <a:xfrm>
            <a:off x="3059113" y="1773238"/>
            <a:ext cx="0" cy="3603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6" name="Line 15"/>
          <p:cNvSpPr>
            <a:spLocks noChangeShapeType="1"/>
          </p:cNvSpPr>
          <p:nvPr/>
        </p:nvSpPr>
        <p:spPr bwMode="auto">
          <a:xfrm flipV="1">
            <a:off x="5651500" y="1125538"/>
            <a:ext cx="0" cy="3603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3779838" y="1125538"/>
            <a:ext cx="0" cy="3603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979613" y="2205038"/>
            <a:ext cx="5832475" cy="457200"/>
            <a:chOff x="1247" y="1389"/>
            <a:chExt cx="3674" cy="288"/>
          </a:xfrm>
        </p:grpSpPr>
        <p:sp>
          <p:nvSpPr>
            <p:cNvPr id="22553" name="Line 20"/>
            <p:cNvSpPr>
              <a:spLocks noChangeShapeType="1"/>
            </p:cNvSpPr>
            <p:nvPr/>
          </p:nvSpPr>
          <p:spPr bwMode="auto">
            <a:xfrm>
              <a:off x="1247" y="1661"/>
              <a:ext cx="367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54" name="Text Box 21"/>
            <p:cNvSpPr txBox="1">
              <a:spLocks noChangeArrowheads="1"/>
            </p:cNvSpPr>
            <p:nvPr/>
          </p:nvSpPr>
          <p:spPr bwMode="auto">
            <a:xfrm>
              <a:off x="1927" y="1389"/>
              <a:ext cx="20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Simulated Circuit Time</a:t>
              </a:r>
            </a:p>
          </p:txBody>
        </p:sp>
      </p:grpSp>
      <p:sp>
        <p:nvSpPr>
          <p:cNvPr id="584727" name="AutoShape 23"/>
          <p:cNvSpPr>
            <a:spLocks noChangeArrowheads="1"/>
          </p:cNvSpPr>
          <p:nvPr/>
        </p:nvSpPr>
        <p:spPr bwMode="auto">
          <a:xfrm>
            <a:off x="2555875" y="3068638"/>
            <a:ext cx="431800" cy="485775"/>
          </a:xfrm>
          <a:prstGeom prst="rightArrow">
            <a:avLst>
              <a:gd name="adj1" fmla="val 50324"/>
              <a:gd name="adj2" fmla="val 552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84728" name="Freeform 24"/>
          <p:cNvSpPr>
            <a:spLocks/>
          </p:cNvSpPr>
          <p:nvPr/>
        </p:nvSpPr>
        <p:spPr bwMode="auto">
          <a:xfrm>
            <a:off x="2339975" y="1412875"/>
            <a:ext cx="334963" cy="1728788"/>
          </a:xfrm>
          <a:custGeom>
            <a:avLst/>
            <a:gdLst>
              <a:gd name="T0" fmla="*/ 2147483647 w 211"/>
              <a:gd name="T1" fmla="*/ 0 h 1134"/>
              <a:gd name="T2" fmla="*/ 0 w 211"/>
              <a:gd name="T3" fmla="*/ 2147483647 h 1134"/>
              <a:gd name="T4" fmla="*/ 2147483647 w 211"/>
              <a:gd name="T5" fmla="*/ 2147483647 h 1134"/>
              <a:gd name="T6" fmla="*/ 2147483647 w 211"/>
              <a:gd name="T7" fmla="*/ 2147483647 h 1134"/>
              <a:gd name="T8" fmla="*/ 0 60000 65536"/>
              <a:gd name="T9" fmla="*/ 0 60000 65536"/>
              <a:gd name="T10" fmla="*/ 0 60000 65536"/>
              <a:gd name="T11" fmla="*/ 0 60000 65536"/>
              <a:gd name="T12" fmla="*/ 0 w 211"/>
              <a:gd name="T13" fmla="*/ 0 h 1134"/>
              <a:gd name="T14" fmla="*/ 211 w 211"/>
              <a:gd name="T15" fmla="*/ 1134 h 11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" h="1134">
                <a:moveTo>
                  <a:pt x="181" y="0"/>
                </a:moveTo>
                <a:cubicBezTo>
                  <a:pt x="90" y="132"/>
                  <a:pt x="0" y="264"/>
                  <a:pt x="0" y="408"/>
                </a:cubicBezTo>
                <a:cubicBezTo>
                  <a:pt x="0" y="552"/>
                  <a:pt x="151" y="741"/>
                  <a:pt x="181" y="862"/>
                </a:cubicBezTo>
                <a:cubicBezTo>
                  <a:pt x="211" y="983"/>
                  <a:pt x="196" y="1058"/>
                  <a:pt x="181" y="1134"/>
                </a:cubicBezTo>
              </a:path>
            </a:pathLst>
          </a:custGeom>
          <a:noFill/>
          <a:ln w="9525" cap="flat" cmpd="sng">
            <a:solidFill>
              <a:schemeClr val="bg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4729" name="AutoShape 25"/>
          <p:cNvSpPr>
            <a:spLocks noChangeArrowheads="1"/>
          </p:cNvSpPr>
          <p:nvPr/>
        </p:nvSpPr>
        <p:spPr bwMode="auto">
          <a:xfrm>
            <a:off x="2987675" y="3068638"/>
            <a:ext cx="431800" cy="485775"/>
          </a:xfrm>
          <a:prstGeom prst="rightArrow">
            <a:avLst>
              <a:gd name="adj1" fmla="val 50324"/>
              <a:gd name="adj2" fmla="val 552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84730" name="Freeform 26"/>
          <p:cNvSpPr>
            <a:spLocks/>
          </p:cNvSpPr>
          <p:nvPr/>
        </p:nvSpPr>
        <p:spPr bwMode="auto">
          <a:xfrm>
            <a:off x="2916238" y="2133600"/>
            <a:ext cx="142875" cy="1008063"/>
          </a:xfrm>
          <a:custGeom>
            <a:avLst/>
            <a:gdLst>
              <a:gd name="T0" fmla="*/ 2147483647 w 90"/>
              <a:gd name="T1" fmla="*/ 0 h 635"/>
              <a:gd name="T2" fmla="*/ 0 w 90"/>
              <a:gd name="T3" fmla="*/ 2147483647 h 635"/>
              <a:gd name="T4" fmla="*/ 2147483647 w 90"/>
              <a:gd name="T5" fmla="*/ 2147483647 h 635"/>
              <a:gd name="T6" fmla="*/ 0 60000 65536"/>
              <a:gd name="T7" fmla="*/ 0 60000 65536"/>
              <a:gd name="T8" fmla="*/ 0 60000 65536"/>
              <a:gd name="T9" fmla="*/ 0 w 90"/>
              <a:gd name="T10" fmla="*/ 0 h 635"/>
              <a:gd name="T11" fmla="*/ 90 w 90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635">
                <a:moveTo>
                  <a:pt x="90" y="0"/>
                </a:moveTo>
                <a:cubicBezTo>
                  <a:pt x="45" y="83"/>
                  <a:pt x="0" y="166"/>
                  <a:pt x="0" y="272"/>
                </a:cubicBezTo>
                <a:cubicBezTo>
                  <a:pt x="0" y="378"/>
                  <a:pt x="45" y="506"/>
                  <a:pt x="90" y="635"/>
                </a:cubicBezTo>
              </a:path>
            </a:pathLst>
          </a:custGeom>
          <a:noFill/>
          <a:ln w="9525" cap="flat" cmpd="sng">
            <a:solidFill>
              <a:schemeClr val="bg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4731" name="AutoShape 27"/>
          <p:cNvSpPr>
            <a:spLocks noChangeArrowheads="1"/>
          </p:cNvSpPr>
          <p:nvPr/>
        </p:nvSpPr>
        <p:spPr bwMode="auto">
          <a:xfrm>
            <a:off x="3419475" y="3068638"/>
            <a:ext cx="431800" cy="485775"/>
          </a:xfrm>
          <a:prstGeom prst="rightArrow">
            <a:avLst>
              <a:gd name="adj1" fmla="val 50324"/>
              <a:gd name="adj2" fmla="val 552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84732" name="AutoShape 28"/>
          <p:cNvSpPr>
            <a:spLocks noChangeArrowheads="1"/>
          </p:cNvSpPr>
          <p:nvPr/>
        </p:nvSpPr>
        <p:spPr bwMode="auto">
          <a:xfrm>
            <a:off x="3851275" y="3068638"/>
            <a:ext cx="431800" cy="485775"/>
          </a:xfrm>
          <a:prstGeom prst="rightArrow">
            <a:avLst>
              <a:gd name="adj1" fmla="val 50324"/>
              <a:gd name="adj2" fmla="val 552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84733" name="AutoShape 29"/>
          <p:cNvSpPr>
            <a:spLocks noChangeArrowheads="1"/>
          </p:cNvSpPr>
          <p:nvPr/>
        </p:nvSpPr>
        <p:spPr bwMode="auto">
          <a:xfrm>
            <a:off x="4284663" y="3068638"/>
            <a:ext cx="431800" cy="485775"/>
          </a:xfrm>
          <a:prstGeom prst="rightArrow">
            <a:avLst>
              <a:gd name="adj1" fmla="val 50324"/>
              <a:gd name="adj2" fmla="val 552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84734" name="AutoShape 30"/>
          <p:cNvSpPr>
            <a:spLocks noChangeArrowheads="1"/>
          </p:cNvSpPr>
          <p:nvPr/>
        </p:nvSpPr>
        <p:spPr bwMode="auto">
          <a:xfrm>
            <a:off x="4716463" y="3068638"/>
            <a:ext cx="431800" cy="485775"/>
          </a:xfrm>
          <a:prstGeom prst="rightArrow">
            <a:avLst>
              <a:gd name="adj1" fmla="val 50324"/>
              <a:gd name="adj2" fmla="val 552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84735" name="Line 31"/>
          <p:cNvSpPr>
            <a:spLocks noChangeShapeType="1"/>
          </p:cNvSpPr>
          <p:nvPr/>
        </p:nvSpPr>
        <p:spPr bwMode="auto">
          <a:xfrm>
            <a:off x="3563938" y="2133600"/>
            <a:ext cx="0" cy="1008063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4736" name="Line 32"/>
          <p:cNvSpPr>
            <a:spLocks noChangeShapeType="1"/>
          </p:cNvSpPr>
          <p:nvPr/>
        </p:nvSpPr>
        <p:spPr bwMode="auto">
          <a:xfrm>
            <a:off x="3779838" y="1484313"/>
            <a:ext cx="144462" cy="1728787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4737" name="Line 33"/>
          <p:cNvSpPr>
            <a:spLocks noChangeShapeType="1"/>
          </p:cNvSpPr>
          <p:nvPr/>
        </p:nvSpPr>
        <p:spPr bwMode="auto">
          <a:xfrm flipH="1">
            <a:off x="4356100" y="1484313"/>
            <a:ext cx="1295400" cy="1728787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4738" name="Line 34"/>
          <p:cNvSpPr>
            <a:spLocks noChangeShapeType="1"/>
          </p:cNvSpPr>
          <p:nvPr/>
        </p:nvSpPr>
        <p:spPr bwMode="auto">
          <a:xfrm flipH="1">
            <a:off x="4932363" y="2060575"/>
            <a:ext cx="1655762" cy="1081088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4742" name="Text Box 38"/>
          <p:cNvSpPr txBox="1">
            <a:spLocks noChangeArrowheads="1"/>
          </p:cNvSpPr>
          <p:nvPr/>
        </p:nvSpPr>
        <p:spPr bwMode="auto">
          <a:xfrm>
            <a:off x="2263775" y="3573463"/>
            <a:ext cx="3100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99FFCC"/>
                </a:solidFill>
              </a:rPr>
              <a:t>Simulation CPU Time</a:t>
            </a:r>
          </a:p>
        </p:txBody>
      </p:sp>
      <p:sp>
        <p:nvSpPr>
          <p:cNvPr id="584743" name="Rectangle 39"/>
          <p:cNvSpPr>
            <a:spLocks noChangeArrowheads="1"/>
          </p:cNvSpPr>
          <p:nvPr/>
        </p:nvSpPr>
        <p:spPr bwMode="auto">
          <a:xfrm>
            <a:off x="179388" y="4292600"/>
            <a:ext cx="89646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Circuit Time &gt;&gt; CPU Time for Small Low-Speed Design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CPU Time &gt;&gt; Circuit Time for Large High-Speed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8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8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84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4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84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8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84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8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8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84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8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4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27" grpId="0" animBg="1"/>
      <p:bldP spid="584729" grpId="0" animBg="1"/>
      <p:bldP spid="584731" grpId="0" animBg="1"/>
      <p:bldP spid="584732" grpId="0" animBg="1"/>
      <p:bldP spid="584733" grpId="0" animBg="1"/>
      <p:bldP spid="584734" grpId="0" animBg="1"/>
      <p:bldP spid="584742" grpId="0"/>
      <p:bldP spid="58474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Time Wheel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586756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Internal Queue Structure for Event-Driven Simulation 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84438" y="1196975"/>
            <a:ext cx="3889375" cy="4248150"/>
            <a:chOff x="1882" y="1389"/>
            <a:chExt cx="1633" cy="1723"/>
          </a:xfrm>
        </p:grpSpPr>
        <p:sp>
          <p:nvSpPr>
            <p:cNvPr id="23607" name="AutoShape 32"/>
            <p:cNvSpPr>
              <a:spLocks noChangeArrowheads="1"/>
            </p:cNvSpPr>
            <p:nvPr/>
          </p:nvSpPr>
          <p:spPr bwMode="auto">
            <a:xfrm flipV="1">
              <a:off x="1882" y="1525"/>
              <a:ext cx="1633" cy="15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1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825" y="17999"/>
                  </a:moveTo>
                  <a:cubicBezTo>
                    <a:pt x="6222" y="17511"/>
                    <a:pt x="3535" y="14435"/>
                    <a:pt x="3535" y="10800"/>
                  </a:cubicBezTo>
                  <a:cubicBezTo>
                    <a:pt x="3535" y="6787"/>
                    <a:pt x="6787" y="3535"/>
                    <a:pt x="10800" y="3535"/>
                  </a:cubicBezTo>
                  <a:cubicBezTo>
                    <a:pt x="14812" y="3535"/>
                    <a:pt x="18065" y="6787"/>
                    <a:pt x="18065" y="10800"/>
                  </a:cubicBezTo>
                  <a:cubicBezTo>
                    <a:pt x="18065" y="14435"/>
                    <a:pt x="15377" y="17511"/>
                    <a:pt x="11774" y="17999"/>
                  </a:cubicBezTo>
                  <a:lnTo>
                    <a:pt x="12249" y="21502"/>
                  </a:lnTo>
                  <a:cubicBezTo>
                    <a:pt x="17604" y="20777"/>
                    <a:pt x="21600" y="1620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204"/>
                    <a:pt x="3995" y="20777"/>
                    <a:pt x="9350" y="2150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608" name="AutoShape 33"/>
            <p:cNvSpPr>
              <a:spLocks noChangeArrowheads="1"/>
            </p:cNvSpPr>
            <p:nvPr/>
          </p:nvSpPr>
          <p:spPr bwMode="auto">
            <a:xfrm rot="4386637">
              <a:off x="2358" y="1457"/>
              <a:ext cx="499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6011863" y="2349500"/>
            <a:ext cx="2089150" cy="863600"/>
            <a:chOff x="3787" y="1752"/>
            <a:chExt cx="1316" cy="544"/>
          </a:xfrm>
        </p:grpSpPr>
        <p:grpSp>
          <p:nvGrpSpPr>
            <p:cNvPr id="23603" name="Group 39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605" name="AutoShape 40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606" name="Oval 41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604" name="Freeform 42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 rot="3079072">
            <a:off x="5975350" y="3825875"/>
            <a:ext cx="2089150" cy="863600"/>
            <a:chOff x="3787" y="1752"/>
            <a:chExt cx="1316" cy="544"/>
          </a:xfrm>
        </p:grpSpPr>
        <p:grpSp>
          <p:nvGrpSpPr>
            <p:cNvPr id="23599" name="Group 45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601" name="AutoShape 46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602" name="Oval 47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600" name="Freeform 48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 rot="3079072">
            <a:off x="7775575" y="4978400"/>
            <a:ext cx="2089150" cy="863600"/>
            <a:chOff x="3787" y="1752"/>
            <a:chExt cx="1316" cy="544"/>
          </a:xfrm>
        </p:grpSpPr>
        <p:grpSp>
          <p:nvGrpSpPr>
            <p:cNvPr id="23595" name="Group 50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597" name="AutoShape 51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598" name="Oval 52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596" name="Freeform 53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 rot="3670244">
            <a:off x="5543550" y="4833938"/>
            <a:ext cx="2089150" cy="863600"/>
            <a:chOff x="3787" y="1752"/>
            <a:chExt cx="1316" cy="544"/>
          </a:xfrm>
        </p:grpSpPr>
        <p:grpSp>
          <p:nvGrpSpPr>
            <p:cNvPr id="23591" name="Group 65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593" name="AutoShape 66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594" name="Oval 67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592" name="Freeform 68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 rot="5400000">
            <a:off x="4679950" y="5481638"/>
            <a:ext cx="2089150" cy="863600"/>
            <a:chOff x="3787" y="1752"/>
            <a:chExt cx="1316" cy="544"/>
          </a:xfrm>
        </p:grpSpPr>
        <p:grpSp>
          <p:nvGrpSpPr>
            <p:cNvPr id="23587" name="Group 70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589" name="AutoShape 71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590" name="Oval 72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588" name="Freeform 73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3" name="Group 74"/>
          <p:cNvGrpSpPr>
            <a:grpSpLocks/>
          </p:cNvGrpSpPr>
          <p:nvPr/>
        </p:nvGrpSpPr>
        <p:grpSpPr bwMode="auto">
          <a:xfrm rot="6710436">
            <a:off x="3382963" y="5842000"/>
            <a:ext cx="2089150" cy="863600"/>
            <a:chOff x="3787" y="1752"/>
            <a:chExt cx="1316" cy="544"/>
          </a:xfrm>
        </p:grpSpPr>
        <p:grpSp>
          <p:nvGrpSpPr>
            <p:cNvPr id="23583" name="Group 75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585" name="AutoShape 76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586" name="Oval 77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584" name="Freeform 78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5" name="Group 79"/>
          <p:cNvGrpSpPr>
            <a:grpSpLocks/>
          </p:cNvGrpSpPr>
          <p:nvPr/>
        </p:nvGrpSpPr>
        <p:grpSpPr bwMode="auto">
          <a:xfrm rot="9338827">
            <a:off x="1979613" y="5302250"/>
            <a:ext cx="2089150" cy="863600"/>
            <a:chOff x="3787" y="1752"/>
            <a:chExt cx="1316" cy="544"/>
          </a:xfrm>
        </p:grpSpPr>
        <p:grpSp>
          <p:nvGrpSpPr>
            <p:cNvPr id="23579" name="Group 80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581" name="AutoShape 81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582" name="Oval 82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580" name="Freeform 83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7" name="Group 84"/>
          <p:cNvGrpSpPr>
            <a:grpSpLocks/>
          </p:cNvGrpSpPr>
          <p:nvPr/>
        </p:nvGrpSpPr>
        <p:grpSpPr bwMode="auto">
          <a:xfrm rot="10621064">
            <a:off x="1116013" y="4581525"/>
            <a:ext cx="2089150" cy="863600"/>
            <a:chOff x="3787" y="1752"/>
            <a:chExt cx="1316" cy="544"/>
          </a:xfrm>
        </p:grpSpPr>
        <p:grpSp>
          <p:nvGrpSpPr>
            <p:cNvPr id="23575" name="Group 85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577" name="AutoShape 86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578" name="Oval 87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576" name="Freeform 88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9" name="Group 89"/>
          <p:cNvGrpSpPr>
            <a:grpSpLocks/>
          </p:cNvGrpSpPr>
          <p:nvPr/>
        </p:nvGrpSpPr>
        <p:grpSpPr bwMode="auto">
          <a:xfrm rot="-8475676">
            <a:off x="827088" y="3502025"/>
            <a:ext cx="2089150" cy="863600"/>
            <a:chOff x="3787" y="1752"/>
            <a:chExt cx="1316" cy="544"/>
          </a:xfrm>
        </p:grpSpPr>
        <p:grpSp>
          <p:nvGrpSpPr>
            <p:cNvPr id="23571" name="Group 90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573" name="AutoShape 91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574" name="Oval 92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572" name="Freeform 93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1" name="Group 94"/>
          <p:cNvGrpSpPr>
            <a:grpSpLocks/>
          </p:cNvGrpSpPr>
          <p:nvPr/>
        </p:nvGrpSpPr>
        <p:grpSpPr bwMode="auto">
          <a:xfrm rot="-8475676">
            <a:off x="-1189038" y="2709863"/>
            <a:ext cx="2089151" cy="863600"/>
            <a:chOff x="3787" y="1752"/>
            <a:chExt cx="1316" cy="544"/>
          </a:xfrm>
        </p:grpSpPr>
        <p:grpSp>
          <p:nvGrpSpPr>
            <p:cNvPr id="23567" name="Group 95"/>
            <p:cNvGrpSpPr>
              <a:grpSpLocks/>
            </p:cNvGrpSpPr>
            <p:nvPr/>
          </p:nvGrpSpPr>
          <p:grpSpPr bwMode="auto">
            <a:xfrm rot="18953432" flipH="1">
              <a:off x="4105" y="1752"/>
              <a:ext cx="998" cy="544"/>
              <a:chOff x="249" y="3158"/>
              <a:chExt cx="998" cy="544"/>
            </a:xfrm>
          </p:grpSpPr>
          <p:sp>
            <p:nvSpPr>
              <p:cNvPr id="23569" name="AutoShape 96"/>
              <p:cNvSpPr>
                <a:spLocks noChangeArrowheads="1"/>
              </p:cNvSpPr>
              <p:nvPr/>
            </p:nvSpPr>
            <p:spPr bwMode="auto">
              <a:xfrm>
                <a:off x="249" y="3158"/>
                <a:ext cx="998" cy="544"/>
              </a:xfrm>
              <a:prstGeom prst="flowChartPunchedCar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Event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Circuit time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zh-TW" sz="1600">
                    <a:solidFill>
                      <a:schemeClr val="tx1"/>
                    </a:solidFill>
                  </a:rPr>
                  <a:t>Cause &amp; Effect</a:t>
                </a:r>
              </a:p>
            </p:txBody>
          </p:sp>
          <p:sp>
            <p:nvSpPr>
              <p:cNvPr id="23570" name="Oval 97"/>
              <p:cNvSpPr>
                <a:spLocks noChangeArrowheads="1"/>
              </p:cNvSpPr>
              <p:nvPr/>
            </p:nvSpPr>
            <p:spPr bwMode="auto">
              <a:xfrm>
                <a:off x="1111" y="3203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3568" name="Freeform 98"/>
            <p:cNvSpPr>
              <a:spLocks/>
            </p:cNvSpPr>
            <p:nvPr/>
          </p:nvSpPr>
          <p:spPr bwMode="auto">
            <a:xfrm>
              <a:off x="3787" y="2046"/>
              <a:ext cx="408" cy="250"/>
            </a:xfrm>
            <a:custGeom>
              <a:avLst/>
              <a:gdLst>
                <a:gd name="T0" fmla="*/ 0 w 681"/>
                <a:gd name="T1" fmla="*/ 250 h 250"/>
                <a:gd name="T2" fmla="*/ 21 w 681"/>
                <a:gd name="T3" fmla="*/ 23 h 250"/>
                <a:gd name="T4" fmla="*/ 52 w 681"/>
                <a:gd name="T5" fmla="*/ 114 h 250"/>
                <a:gd name="T6" fmla="*/ 0 60000 65536"/>
                <a:gd name="T7" fmla="*/ 0 60000 65536"/>
                <a:gd name="T8" fmla="*/ 0 60000 65536"/>
                <a:gd name="T9" fmla="*/ 0 w 681"/>
                <a:gd name="T10" fmla="*/ 0 h 250"/>
                <a:gd name="T11" fmla="*/ 681 w 681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250">
                  <a:moveTo>
                    <a:pt x="0" y="250"/>
                  </a:moveTo>
                  <a:cubicBezTo>
                    <a:pt x="79" y="148"/>
                    <a:pt x="159" y="46"/>
                    <a:pt x="272" y="23"/>
                  </a:cubicBezTo>
                  <a:cubicBezTo>
                    <a:pt x="385" y="0"/>
                    <a:pt x="613" y="99"/>
                    <a:pt x="681" y="114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6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6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L-value and reg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605202" name="Rectangle 18"/>
          <p:cNvSpPr>
            <a:spLocks noChangeArrowheads="1"/>
          </p:cNvSpPr>
          <p:nvPr/>
        </p:nvSpPr>
        <p:spPr bwMode="auto">
          <a:xfrm>
            <a:off x="0" y="908050"/>
            <a:ext cx="91440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spcBef>
                <a:spcPct val="5000"/>
              </a:spcBef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Left Value:</a:t>
            </a:r>
          </a:p>
          <a:p>
            <a:pPr lvl="1" algn="l">
              <a:spcBef>
                <a:spcPct val="5000"/>
              </a:spcBef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The variable left to the assignment of an expression in C or Verilog</a:t>
            </a:r>
          </a:p>
          <a:p>
            <a:pPr algn="l">
              <a:spcBef>
                <a:spcPct val="5000"/>
              </a:spcBef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Register:</a:t>
            </a:r>
          </a:p>
          <a:p>
            <a:pPr lvl="1" algn="l">
              <a:spcBef>
                <a:spcPct val="5000"/>
              </a:spcBef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Register circuit usually denotes the flipflop array, such as counters.</a:t>
            </a:r>
          </a:p>
          <a:p>
            <a:pPr lvl="1" algn="l">
              <a:spcBef>
                <a:spcPct val="5000"/>
              </a:spcBef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reg in behavioral mode may not necessarily be a register</a:t>
            </a:r>
          </a:p>
          <a:p>
            <a:pPr lvl="1" algn="l">
              <a:spcBef>
                <a:spcPct val="5000"/>
              </a:spcBef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reg keeps the variable data while elapsing in simulation phase</a:t>
            </a:r>
          </a:p>
          <a:p>
            <a:pPr lvl="1" algn="l">
              <a:spcBef>
                <a:spcPct val="5000"/>
              </a:spcBef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Declare reg for all left values in behavioral model blocks.</a:t>
            </a:r>
          </a:p>
          <a:p>
            <a:pPr lvl="1" algn="l">
              <a:spcBef>
                <a:spcPct val="5000"/>
              </a:spcBef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reg can also define memory arrays during simulation phase.</a:t>
            </a:r>
          </a:p>
        </p:txBody>
      </p:sp>
      <p:sp>
        <p:nvSpPr>
          <p:cNvPr id="605205" name="Text Box 21"/>
          <p:cNvSpPr txBox="1">
            <a:spLocks noChangeArrowheads="1"/>
          </p:cNvSpPr>
          <p:nvPr/>
        </p:nvSpPr>
        <p:spPr bwMode="auto">
          <a:xfrm>
            <a:off x="2627313" y="3789363"/>
            <a:ext cx="5340350" cy="290195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M1(in, out);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	[7:0] out;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reg 	[7:0] out; </a:t>
            </a:r>
            <a:r>
              <a:rPr lang="en-US" altLang="zh-TW" sz="1800">
                <a:solidFill>
                  <a:schemeClr val="accent1"/>
                </a:solidFill>
                <a:latin typeface="Courier New" panose="02070309020205020404" pitchFamily="49" charset="0"/>
              </a:rPr>
              <a:t>// behavioral Lvalue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reg	[7:0] Memory[1023:0]; </a:t>
            </a:r>
            <a:r>
              <a:rPr lang="en-US" altLang="zh-TW" sz="1800">
                <a:solidFill>
                  <a:schemeClr val="accent1"/>
                </a:solidFill>
                <a:latin typeface="Courier New" panose="02070309020205020404" pitchFamily="49" charset="0"/>
              </a:rPr>
              <a:t>//1KB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endParaRPr lang="en-US" altLang="zh-TW" sz="180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always@(Events) begin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		: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	out = right_expression;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		: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end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5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5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5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5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5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5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5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202" grpId="0" build="p" bldLvl="2"/>
      <p:bldP spid="60520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 dirty="0" smtClean="0">
                <a:solidFill>
                  <a:srgbClr val="66FFFF"/>
                </a:solidFill>
              </a:rPr>
              <a:t>8 Blocks in Verilog</a:t>
            </a:r>
            <a:endParaRPr lang="en-US" altLang="zh-TW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521309"/>
              </p:ext>
            </p:extLst>
          </p:nvPr>
        </p:nvGraphicFramePr>
        <p:xfrm>
          <a:off x="179513" y="860928"/>
          <a:ext cx="8856984" cy="5768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819">
                  <a:extLst>
                    <a:ext uri="{9D8B030D-6E8A-4147-A177-3AD203B41FA5}">
                      <a16:colId xmlns:a16="http://schemas.microsoft.com/office/drawing/2014/main" val="3163394513"/>
                    </a:ext>
                  </a:extLst>
                </a:gridCol>
                <a:gridCol w="3194004">
                  <a:extLst>
                    <a:ext uri="{9D8B030D-6E8A-4147-A177-3AD203B41FA5}">
                      <a16:colId xmlns:a16="http://schemas.microsoft.com/office/drawing/2014/main" val="3819673782"/>
                    </a:ext>
                  </a:extLst>
                </a:gridCol>
                <a:gridCol w="1304338">
                  <a:extLst>
                    <a:ext uri="{9D8B030D-6E8A-4147-A177-3AD203B41FA5}">
                      <a16:colId xmlns:a16="http://schemas.microsoft.com/office/drawing/2014/main" val="3530924287"/>
                    </a:ext>
                  </a:extLst>
                </a:gridCol>
                <a:gridCol w="1529224">
                  <a:extLst>
                    <a:ext uri="{9D8B030D-6E8A-4147-A177-3AD203B41FA5}">
                      <a16:colId xmlns:a16="http://schemas.microsoft.com/office/drawing/2014/main" val="3367594328"/>
                    </a:ext>
                  </a:extLst>
                </a:gridCol>
                <a:gridCol w="1487599">
                  <a:extLst>
                    <a:ext uri="{9D8B030D-6E8A-4147-A177-3AD203B41FA5}">
                      <a16:colId xmlns:a16="http://schemas.microsoft.com/office/drawing/2014/main" val="4198195544"/>
                    </a:ext>
                  </a:extLst>
                </a:gridCol>
              </a:tblGrid>
              <a:tr h="41503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Block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Outlook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Property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for-loop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index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511368"/>
                  </a:ext>
                </a:extLst>
              </a:tr>
              <a:tr h="71635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statements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 [:name]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grouping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1075754"/>
                  </a:ext>
                </a:extLst>
              </a:tr>
              <a:tr h="71635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module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module #(para) ID (ports);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endmodule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parallel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274907"/>
                  </a:ext>
                </a:extLst>
              </a:tr>
              <a:tr h="41503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always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always</a:t>
                      </a:r>
                      <a:r>
                        <a:rPr lang="en-US" altLang="zh-TW" baseline="0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@(events) statements;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procedural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concurrent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integer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8429636"/>
                  </a:ext>
                </a:extLst>
              </a:tr>
              <a:tr h="41503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initial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initial statements;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serial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sequential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Integer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4835338"/>
                  </a:ext>
                </a:extLst>
              </a:tr>
              <a:tr h="71635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task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task ID;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err="1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endtask</a:t>
                      </a: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procedural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sequential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integer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0810938"/>
                  </a:ext>
                </a:extLst>
              </a:tr>
              <a:tr h="71635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function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function ID;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err="1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endfunction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procedural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sequential</a:t>
                      </a:r>
                      <a:endParaRPr lang="zh-TW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sequential</a:t>
                      </a:r>
                      <a:endParaRPr lang="zh-TW" alt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4641099"/>
                  </a:ext>
                </a:extLst>
              </a:tr>
              <a:tr h="76551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generate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generate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err="1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endgenerate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by time 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genvar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199694"/>
                  </a:ext>
                </a:extLst>
              </a:tr>
              <a:tr h="71635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specify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specify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zh-TW" dirty="0" err="1" smtClean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endspecify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8310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4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>
                <a:solidFill>
                  <a:srgbClr val="66FFFF"/>
                </a:solidFill>
              </a:rPr>
              <a:t>Directives in Verilog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  <a:latin typeface="Courier New" panose="02070309020205020404" pitchFamily="49" charset="0"/>
              </a:rPr>
              <a:t>`back-quote and $dollar-sign Directives</a:t>
            </a:r>
          </a:p>
        </p:txBody>
      </p:sp>
      <p:sp>
        <p:nvSpPr>
          <p:cNvPr id="698371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510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 dirty="0"/>
              <a:t>Preprocessor</a:t>
            </a:r>
            <a:r>
              <a:rPr lang="en-US" altLang="zh-TW" sz="2800" b="1" dirty="0"/>
              <a:t> 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Macro Substitutions: `define </a:t>
            </a:r>
            <a:r>
              <a:rPr lang="en-US" altLang="zh-TW" sz="2000" b="1" i="1" dirty="0" err="1"/>
              <a:t>sym</a:t>
            </a:r>
            <a:r>
              <a:rPr lang="en-US" altLang="zh-TW" sz="2000" b="1" dirty="0"/>
              <a:t> </a:t>
            </a:r>
            <a:r>
              <a:rPr lang="en-US" altLang="zh-TW" sz="2000" b="1" i="1" dirty="0"/>
              <a:t>string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Include Construct: `include </a:t>
            </a:r>
            <a:r>
              <a:rPr lang="en-US" altLang="zh-TW" sz="2000" b="1" i="1" dirty="0"/>
              <a:t>file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Conditional Process: `</a:t>
            </a:r>
            <a:r>
              <a:rPr lang="en-US" altLang="zh-TW" sz="2000" b="1" dirty="0" err="1"/>
              <a:t>ifdef</a:t>
            </a:r>
            <a:r>
              <a:rPr lang="en-US" altLang="zh-TW" sz="2000" b="1" dirty="0"/>
              <a:t>  </a:t>
            </a:r>
            <a:r>
              <a:rPr lang="en-US" altLang="zh-TW" sz="2000" b="1" i="1" dirty="0" err="1"/>
              <a:t>sym</a:t>
            </a:r>
            <a:r>
              <a:rPr lang="en-US" altLang="zh-TW" sz="2000" b="1" i="1" dirty="0"/>
              <a:t>  &lt;Code&gt;</a:t>
            </a:r>
            <a:r>
              <a:rPr lang="en-US" altLang="zh-TW" sz="2000" b="1" dirty="0"/>
              <a:t> `</a:t>
            </a:r>
            <a:r>
              <a:rPr lang="en-US" altLang="zh-TW" sz="2000" b="1" dirty="0" err="1"/>
              <a:t>endif</a:t>
            </a:r>
            <a:endParaRPr lang="en-US" altLang="zh-TW" sz="2000" b="1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 dirty="0"/>
              <a:t>Simulation Directives: (Ignored by HDL Compiler)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`timescale	unit / precision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`</a:t>
            </a:r>
            <a:r>
              <a:rPr lang="en-US" altLang="zh-TW" sz="2000" b="1" dirty="0" err="1"/>
              <a:t>resetall</a:t>
            </a:r>
            <a:endParaRPr lang="en-US" altLang="zh-TW" sz="2000" b="1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 dirty="0"/>
              <a:t>System Functions: (Prefixed by $)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$display, $write: write a message to the display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$monitor: monitoring every event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$time: return the circuit simulation time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$stop, $continue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$finish</a:t>
            </a:r>
          </a:p>
        </p:txBody>
      </p:sp>
    </p:spTree>
    <p:extLst>
      <p:ext uri="{BB962C8B-B14F-4D97-AF65-F5344CB8AC3E}">
        <p14:creationId xmlns:p14="http://schemas.microsoft.com/office/powerpoint/2010/main" val="255158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1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>
                <a:solidFill>
                  <a:srgbClr val="66FFFF"/>
                </a:solidFill>
              </a:rPr>
              <a:t>Example</a:t>
            </a:r>
            <a:endParaRPr lang="en-US" altLang="zh-TW" sz="240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700420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713788" cy="499427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`include ”parts.v”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`timescale 1ns/1ps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`define high 7:4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`define Sum {C, S}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module xyz(input, output);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parameter five = 4’b0101;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Assign `Sum = Bus[`high] + five;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Endmodule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FFFF66"/>
              </a:solidFill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module testbench;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initial begin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$monitor($time, ”Sum=%b, Adr=%H”, Sum, A);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#10 $stop;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end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endmodule</a:t>
            </a:r>
          </a:p>
        </p:txBody>
      </p:sp>
    </p:spTree>
    <p:extLst>
      <p:ext uri="{BB962C8B-B14F-4D97-AF65-F5344CB8AC3E}">
        <p14:creationId xmlns:p14="http://schemas.microsoft.com/office/powerpoint/2010/main" val="170781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Command </a:t>
            </a:r>
            <a:r>
              <a:rPr lang="en-US" altLang="zh-TW" sz="3600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Line and Monitor</a:t>
            </a:r>
          </a:p>
        </p:txBody>
      </p:sp>
      <p:sp>
        <p:nvSpPr>
          <p:cNvPr id="747523" name="Text Box 3"/>
          <p:cNvSpPr txBox="1">
            <a:spLocks noChangeArrowheads="1"/>
          </p:cNvSpPr>
          <p:nvPr/>
        </p:nvSpPr>
        <p:spPr bwMode="auto">
          <a:xfrm>
            <a:off x="395288" y="620713"/>
            <a:ext cx="5741987" cy="166687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module cnt(Clk, Rst, Q);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input 	Clk, Rst;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output [31:0] Q;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reg    [31:0] Q;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always@(posedge Clk or posedge Rst)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	if(Rst) Q=0;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	else Q=Q+1;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endmodule</a:t>
            </a:r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395288" y="2333625"/>
            <a:ext cx="7921625" cy="283845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module test;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reg Clk, Rst;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wire [31:0] Q;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cnt u1(Clk, Rst, Q);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always Clk = #10 ~Clk;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initial begin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	Clk=0;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	</a:t>
            </a:r>
            <a:r>
              <a:rPr lang="en-US" altLang="zh-TW" sz="1600">
                <a:solidFill>
                  <a:schemeClr val="bg1"/>
                </a:solidFill>
              </a:rPr>
              <a:t>$display("------------Time---- Clk-------Q-");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		$monitor("%5d  %b  %h", $time, Clk, Q);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	Rst=1;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	#15 Rst=0;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	#320 $stop;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end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endmodule</a:t>
            </a:r>
          </a:p>
        </p:txBody>
      </p:sp>
      <p:sp>
        <p:nvSpPr>
          <p:cNvPr id="747525" name="Text Box 5"/>
          <p:cNvSpPr txBox="1">
            <a:spLocks noChangeArrowheads="1"/>
          </p:cNvSpPr>
          <p:nvPr/>
        </p:nvSpPr>
        <p:spPr bwMode="auto">
          <a:xfrm>
            <a:off x="2409825" y="4797425"/>
            <a:ext cx="6265863" cy="186213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------------Time---- Clk-------Q-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                   0  0  00000000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                  10  1  00000000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                  20  0  00000000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                  30  1  00000001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                          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                 320  0  0000000f                    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		  330: 1  00000010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Stop at simulation time 335000</a:t>
            </a:r>
          </a:p>
        </p:txBody>
      </p:sp>
    </p:spTree>
    <p:extLst>
      <p:ext uri="{BB962C8B-B14F-4D97-AF65-F5344CB8AC3E}">
        <p14:creationId xmlns:p14="http://schemas.microsoft.com/office/powerpoint/2010/main" val="274741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23" grpId="0" animBg="1"/>
      <p:bldP spid="747524" grpId="0" animBg="1"/>
      <p:bldP spid="7475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>
                <a:solidFill>
                  <a:srgbClr val="66FFFF"/>
                </a:solidFill>
              </a:rPr>
              <a:t>Assignments</a:t>
            </a:r>
          </a:p>
        </p:txBody>
      </p:sp>
      <p:sp>
        <p:nvSpPr>
          <p:cNvPr id="706563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558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592263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 dirty="0"/>
              <a:t>Continuous Assignments</a:t>
            </a:r>
            <a:r>
              <a:rPr lang="en-US" altLang="zh-TW" sz="2800" b="1" dirty="0"/>
              <a:t> =</a:t>
            </a:r>
          </a:p>
          <a:p>
            <a:pPr lvl="1" algn="l">
              <a:buFontTx/>
              <a:buNone/>
            </a:pPr>
            <a:r>
              <a:rPr lang="en-US" altLang="zh-TW" sz="2000" b="1" dirty="0"/>
              <a:t>→ </a:t>
            </a:r>
            <a:r>
              <a:rPr lang="en-US" altLang="zh-TW" sz="2000" dirty="0"/>
              <a:t>Simulation: Evaluate RHS and change </a:t>
            </a:r>
            <a:r>
              <a:rPr lang="en-US" altLang="zh-TW" sz="2000" dirty="0" err="1"/>
              <a:t>Lvalue</a:t>
            </a:r>
            <a:r>
              <a:rPr lang="en-US" altLang="zh-TW" sz="2000" dirty="0"/>
              <a:t> at 1 step when any event occurs.</a:t>
            </a:r>
          </a:p>
          <a:p>
            <a:pPr lvl="1" algn="l">
              <a:buFontTx/>
              <a:buNone/>
            </a:pPr>
            <a:r>
              <a:rPr lang="en-US" altLang="zh-TW" sz="2000" dirty="0"/>
              <a:t>→ Synthesis:  Draw a wire from the RHS to the </a:t>
            </a:r>
            <a:r>
              <a:rPr lang="en-US" altLang="zh-TW" sz="2000" dirty="0" err="1"/>
              <a:t>Lvalue</a:t>
            </a:r>
            <a:r>
              <a:rPr lang="en-US" altLang="zh-TW" sz="2000" dirty="0"/>
              <a:t>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 dirty="0"/>
              <a:t>Procedural Assignments</a:t>
            </a:r>
          </a:p>
          <a:p>
            <a:pPr lvl="1" algn="l">
              <a:buFontTx/>
              <a:buAutoNum type="arabicPeriod"/>
            </a:pPr>
            <a:r>
              <a:rPr lang="en-US" altLang="zh-TW" sz="2000" dirty="0"/>
              <a:t>Blocking Assignments =</a:t>
            </a:r>
          </a:p>
          <a:p>
            <a:pPr lvl="2" algn="l"/>
            <a:r>
              <a:rPr lang="en-US" altLang="zh-TW" sz="2000" dirty="0">
                <a:solidFill>
                  <a:schemeClr val="bg1"/>
                </a:solidFill>
              </a:rPr>
              <a:t>“Blocking” means to be locked at the dependency.</a:t>
            </a:r>
          </a:p>
          <a:p>
            <a:pPr lvl="2" algn="l">
              <a:buFont typeface="Wingdings" panose="05000000000000000000" pitchFamily="2" charset="2"/>
              <a:buChar char="ü"/>
            </a:pPr>
            <a:r>
              <a:rPr lang="en-US" altLang="zh-TW" sz="2000" dirty="0">
                <a:solidFill>
                  <a:schemeClr val="bg1"/>
                </a:solidFill>
              </a:rPr>
              <a:t>Simulation: Evaluate RHS and change </a:t>
            </a:r>
            <a:r>
              <a:rPr lang="en-US" altLang="zh-TW" sz="2000" dirty="0" err="1">
                <a:solidFill>
                  <a:schemeClr val="bg1"/>
                </a:solidFill>
              </a:rPr>
              <a:t>Lvalue</a:t>
            </a:r>
            <a:r>
              <a:rPr lang="en-US" altLang="zh-TW" sz="2000" dirty="0">
                <a:solidFill>
                  <a:schemeClr val="bg1"/>
                </a:solidFill>
              </a:rPr>
              <a:t> at 1 step when any 		   event occurs.</a:t>
            </a:r>
          </a:p>
          <a:p>
            <a:pPr lvl="2" algn="l">
              <a:buFont typeface="Wingdings" panose="05000000000000000000" pitchFamily="2" charset="2"/>
              <a:buChar char="ü"/>
            </a:pPr>
            <a:r>
              <a:rPr lang="en-US" altLang="zh-TW" sz="2000" dirty="0">
                <a:solidFill>
                  <a:schemeClr val="bg1"/>
                </a:solidFill>
              </a:rPr>
              <a:t>Synthesis:  Cannot be synthesized if any data dependency.</a:t>
            </a:r>
          </a:p>
          <a:p>
            <a:pPr lvl="1" algn="l">
              <a:buFontTx/>
              <a:buAutoNum type="arabicPeriod"/>
            </a:pPr>
            <a:r>
              <a:rPr lang="en-US" altLang="zh-TW" sz="2000" dirty="0"/>
              <a:t>Non-blocking Assignments &lt;=</a:t>
            </a:r>
          </a:p>
          <a:p>
            <a:pPr lvl="2" algn="l">
              <a:buFont typeface="Wingdings" panose="05000000000000000000" pitchFamily="2" charset="2"/>
              <a:buChar char="ü"/>
            </a:pPr>
            <a:r>
              <a:rPr lang="en-US" altLang="zh-TW" sz="2000" dirty="0">
                <a:solidFill>
                  <a:schemeClr val="bg1"/>
                </a:solidFill>
              </a:rPr>
              <a:t>Simulation: Evaluate RHS at the first phase then change </a:t>
            </a:r>
            <a:r>
              <a:rPr lang="en-US" altLang="zh-TW" sz="2000" dirty="0" err="1">
                <a:solidFill>
                  <a:schemeClr val="bg1"/>
                </a:solidFill>
              </a:rPr>
              <a:t>Lvalue</a:t>
            </a:r>
            <a:r>
              <a:rPr lang="en-US" altLang="zh-TW" sz="2000" dirty="0">
                <a:solidFill>
                  <a:schemeClr val="bg1"/>
                </a:solidFill>
              </a:rPr>
              <a:t> 		   at the second phase.</a:t>
            </a:r>
          </a:p>
          <a:p>
            <a:pPr lvl="2" algn="l">
              <a:buFont typeface="Wingdings" panose="05000000000000000000" pitchFamily="2" charset="2"/>
              <a:buChar char="ü"/>
            </a:pPr>
            <a:r>
              <a:rPr lang="en-US" altLang="zh-TW" sz="2000" dirty="0">
                <a:solidFill>
                  <a:schemeClr val="bg1"/>
                </a:solidFill>
              </a:rPr>
              <a:t>Synthesis:  Cannot be synthesized if any data dependency; </a:t>
            </a:r>
          </a:p>
          <a:p>
            <a:pPr lvl="2" algn="l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chemeClr val="bg1"/>
                </a:solidFill>
              </a:rPr>
              <a:t>			   There won’t be dependency if all are non-blocking.</a:t>
            </a:r>
          </a:p>
        </p:txBody>
      </p:sp>
    </p:spTree>
    <p:extLst>
      <p:ext uri="{BB962C8B-B14F-4D97-AF65-F5344CB8AC3E}">
        <p14:creationId xmlns:p14="http://schemas.microsoft.com/office/powerpoint/2010/main" val="327029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Outline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625667" name="Rectangle 3"/>
          <p:cNvSpPr>
            <a:spLocks noChangeArrowheads="1"/>
          </p:cNvSpPr>
          <p:nvPr/>
        </p:nvSpPr>
        <p:spPr bwMode="auto">
          <a:xfrm>
            <a:off x="1187450" y="981075"/>
            <a:ext cx="67691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</a:rPr>
              <a:t>Data Types and Operators in Verilog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</a:rPr>
              <a:t>Organic Elements in Structure View</a:t>
            </a:r>
          </a:p>
          <a:p>
            <a:pPr lvl="1" algn="l">
              <a:buFont typeface="Wingdings" panose="05000000000000000000" pitchFamily="2" charset="2"/>
              <a:buChar char="l"/>
            </a:pPr>
            <a:r>
              <a:rPr lang="en-US" altLang="zh-TW" sz="2000" b="1">
                <a:solidFill>
                  <a:schemeClr val="bg1"/>
                </a:solidFill>
              </a:rPr>
              <a:t>Module/Instance</a:t>
            </a:r>
          </a:p>
          <a:p>
            <a:pPr lvl="1" algn="l">
              <a:buFont typeface="Wingdings" panose="05000000000000000000" pitchFamily="2" charset="2"/>
              <a:buChar char="l"/>
            </a:pPr>
            <a:r>
              <a:rPr lang="en-US" altLang="zh-TW" sz="2000" b="1">
                <a:solidFill>
                  <a:schemeClr val="bg1"/>
                </a:solidFill>
              </a:rPr>
              <a:t>Ports/Nets Mapping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</a:rPr>
              <a:t>Four Models of HDL</a:t>
            </a:r>
          </a:p>
          <a:p>
            <a:pPr lvl="1" algn="l">
              <a:buFont typeface="Wingdings" panose="05000000000000000000" pitchFamily="2" charset="2"/>
              <a:buChar char="l"/>
            </a:pPr>
            <a:r>
              <a:rPr lang="en-US" altLang="zh-TW" sz="2000" b="1">
                <a:solidFill>
                  <a:schemeClr val="bg1"/>
                </a:solidFill>
              </a:rPr>
              <a:t>Switch/Gate/RTL/Behavioral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</a:rPr>
              <a:t>Two Usual Phases of HDLs</a:t>
            </a:r>
          </a:p>
          <a:p>
            <a:pPr lvl="1" algn="l">
              <a:buFont typeface="Wingdings" panose="05000000000000000000" pitchFamily="2" charset="2"/>
              <a:buChar char="l"/>
            </a:pPr>
            <a:r>
              <a:rPr lang="en-US" altLang="zh-TW" sz="2000" b="1">
                <a:solidFill>
                  <a:schemeClr val="bg1"/>
                </a:solidFill>
              </a:rPr>
              <a:t>Simulation: Event Driven</a:t>
            </a:r>
          </a:p>
          <a:p>
            <a:pPr lvl="1" algn="l">
              <a:buFont typeface="Wingdings" panose="05000000000000000000" pitchFamily="2" charset="2"/>
              <a:buChar char="l"/>
            </a:pPr>
            <a:r>
              <a:rPr lang="en-US" altLang="zh-TW" sz="2000" b="1">
                <a:solidFill>
                  <a:schemeClr val="bg1"/>
                </a:solidFill>
              </a:rPr>
              <a:t>Synthesis: Continuous/Procedural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US" altLang="zh-TW" b="1">
              <a:solidFill>
                <a:srgbClr val="FFFF00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en-US" altLang="zh-TW" sz="20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>
                <a:solidFill>
                  <a:srgbClr val="66FFFF"/>
                </a:solidFill>
              </a:rPr>
              <a:t>Function and Task</a:t>
            </a:r>
          </a:p>
        </p:txBody>
      </p:sp>
      <p:sp>
        <p:nvSpPr>
          <p:cNvPr id="710659" name="Rectangle 3"/>
          <p:cNvSpPr>
            <a:spLocks noChangeArrowheads="1"/>
          </p:cNvSpPr>
          <p:nvPr/>
        </p:nvSpPr>
        <p:spPr bwMode="auto">
          <a:xfrm>
            <a:off x="34925" y="1268413"/>
            <a:ext cx="9144000" cy="281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 dirty="0"/>
              <a:t>Compilation Directives</a:t>
            </a:r>
            <a:r>
              <a:rPr lang="en-US" altLang="zh-TW" sz="2800" b="1" dirty="0"/>
              <a:t> 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The same as function/procedure in PASCAL 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and non-void/void functions in C.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 dirty="0"/>
              <a:t>Advantage: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Fast, convenient and easy to maintain the source code.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Convenient for reading.</a:t>
            </a:r>
          </a:p>
          <a:p>
            <a:pPr lvl="1" algn="l">
              <a:buFontTx/>
              <a:buAutoNum type="arabicPeriod"/>
            </a:pPr>
            <a:r>
              <a:rPr lang="en-US" altLang="zh-TW" sz="2000" b="1" dirty="0"/>
              <a:t>Repetition and duplication</a:t>
            </a:r>
          </a:p>
        </p:txBody>
      </p:sp>
    </p:spTree>
    <p:extLst>
      <p:ext uri="{BB962C8B-B14F-4D97-AF65-F5344CB8AC3E}">
        <p14:creationId xmlns:p14="http://schemas.microsoft.com/office/powerpoint/2010/main" val="297591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59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>
                <a:solidFill>
                  <a:srgbClr val="66FFFF"/>
                </a:solidFill>
              </a:rPr>
              <a:t>Example of Function</a:t>
            </a:r>
            <a:endParaRPr lang="en-US" altLang="zh-TW" sz="240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714755" name="Text Box 3"/>
          <p:cNvSpPr txBox="1">
            <a:spLocks noChangeArrowheads="1"/>
          </p:cNvSpPr>
          <p:nvPr/>
        </p:nvSpPr>
        <p:spPr bwMode="auto">
          <a:xfrm>
            <a:off x="250825" y="765175"/>
            <a:ext cx="8713788" cy="581977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module xyz(Clk, X, Y);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always(posedge Clk)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begin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: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X &lt;= Reverse(Y);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: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end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endmodule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FFFF66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function [7:0] Reverse(In); </a:t>
            </a:r>
            <a:r>
              <a:rPr lang="en-US" altLang="zh-TW" sz="2000">
                <a:solidFill>
                  <a:schemeClr val="accent1"/>
                </a:solidFill>
                <a:latin typeface="Courier New" panose="02070309020205020404" pitchFamily="49" charset="0"/>
              </a:rPr>
              <a:t>// functionname is a reg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input [7:0] In;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swap(Reverse[7], Reverse[0]);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swap(Reverse[6], Reverse[1]);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swap(Reverse[5], Reverse[2]);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swap(Reverse[4], Reverse[3]);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Endfunction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FFFF66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task swap(A, B);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input A, B;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reg	A, B;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A &lt;= B;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B &lt;= A;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endtask</a:t>
            </a:r>
          </a:p>
        </p:txBody>
      </p:sp>
    </p:spTree>
    <p:extLst>
      <p:ext uri="{BB962C8B-B14F-4D97-AF65-F5344CB8AC3E}">
        <p14:creationId xmlns:p14="http://schemas.microsoft.com/office/powerpoint/2010/main" val="107662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>
                <a:solidFill>
                  <a:srgbClr val="66FFFF"/>
                </a:solidFill>
              </a:rPr>
              <a:t>Blocking and Non-blocking Assignments</a:t>
            </a:r>
          </a:p>
        </p:txBody>
      </p:sp>
      <p:sp>
        <p:nvSpPr>
          <p:cNvPr id="708611" name="Rectangle 3"/>
          <p:cNvSpPr>
            <a:spLocks noChangeArrowheads="1"/>
          </p:cNvSpPr>
          <p:nvPr/>
        </p:nvSpPr>
        <p:spPr bwMode="auto">
          <a:xfrm>
            <a:off x="107950" y="836613"/>
            <a:ext cx="428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400" b="1"/>
              <a:t>Blocking Assignments</a:t>
            </a:r>
            <a:endParaRPr lang="en-US" altLang="zh-TW" sz="2800" b="1"/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179388" y="1309688"/>
            <a:ext cx="4176712" cy="132715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always@(posedge Clk)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begin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X </a:t>
            </a: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=</a:t>
            </a: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 Y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Y </a:t>
            </a: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=</a:t>
            </a: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 X &lt;&lt;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end</a:t>
            </a:r>
          </a:p>
        </p:txBody>
      </p:sp>
      <p:sp>
        <p:nvSpPr>
          <p:cNvPr id="708613" name="Text Box 5"/>
          <p:cNvSpPr txBox="1">
            <a:spLocks noChangeArrowheads="1"/>
          </p:cNvSpPr>
          <p:nvPr/>
        </p:nvSpPr>
        <p:spPr bwMode="auto">
          <a:xfrm>
            <a:off x="107950" y="2636838"/>
            <a:ext cx="4319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FF66"/>
                </a:solidFill>
                <a:latin typeface="Courier New" panose="02070309020205020404" pitchFamily="49" charset="0"/>
              </a:rPr>
              <a:t>Assume X==3 and Y==6 at first,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FF66"/>
                </a:solidFill>
                <a:latin typeface="Courier New" panose="02070309020205020404" pitchFamily="49" charset="0"/>
              </a:rPr>
              <a:t>the simulator evaluates Y+1==7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FF66"/>
                </a:solidFill>
                <a:latin typeface="Courier New" panose="02070309020205020404" pitchFamily="49" charset="0"/>
              </a:rPr>
              <a:t>and gives 7 to X; then it evaluates X&lt;&lt;1 == 14 and gives 14 to Y.</a:t>
            </a:r>
          </a:p>
        </p:txBody>
      </p:sp>
      <p:sp>
        <p:nvSpPr>
          <p:cNvPr id="708614" name="Text Box 6"/>
          <p:cNvSpPr txBox="1">
            <a:spLocks noChangeArrowheads="1"/>
          </p:cNvSpPr>
          <p:nvPr/>
        </p:nvSpPr>
        <p:spPr bwMode="auto">
          <a:xfrm>
            <a:off x="179388" y="4076700"/>
            <a:ext cx="4176712" cy="132715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always@(posedge Clk)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begin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Y </a:t>
            </a: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=</a:t>
            </a: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 X &lt;&lt; 1;			X </a:t>
            </a: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=</a:t>
            </a: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 Y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end</a:t>
            </a:r>
          </a:p>
        </p:txBody>
      </p:sp>
      <p:sp>
        <p:nvSpPr>
          <p:cNvPr id="708615" name="Text Box 7"/>
          <p:cNvSpPr txBox="1">
            <a:spLocks noChangeArrowheads="1"/>
          </p:cNvSpPr>
          <p:nvPr/>
        </p:nvSpPr>
        <p:spPr bwMode="auto">
          <a:xfrm>
            <a:off x="107950" y="5445125"/>
            <a:ext cx="45354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FF66"/>
                </a:solidFill>
                <a:latin typeface="Courier New" panose="02070309020205020404" pitchFamily="49" charset="0"/>
              </a:rPr>
              <a:t>Assume X==3 and Y==6 at first,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FF66"/>
                </a:solidFill>
                <a:latin typeface="Courier New" panose="02070309020205020404" pitchFamily="49" charset="0"/>
              </a:rPr>
              <a:t>the simulator evaluates X&lt;&lt;1==6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FF66"/>
                </a:solidFill>
                <a:latin typeface="Courier New" panose="02070309020205020404" pitchFamily="49" charset="0"/>
              </a:rPr>
              <a:t>and gives 6 to Y; then it evaluates Y+1 == 7 and gives 7 to Y.</a:t>
            </a:r>
          </a:p>
        </p:txBody>
      </p:sp>
      <p:sp>
        <p:nvSpPr>
          <p:cNvPr id="708616" name="Rectangle 8"/>
          <p:cNvSpPr>
            <a:spLocks noChangeArrowheads="1"/>
          </p:cNvSpPr>
          <p:nvPr/>
        </p:nvSpPr>
        <p:spPr bwMode="auto">
          <a:xfrm>
            <a:off x="4356100" y="836613"/>
            <a:ext cx="482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400" b="1"/>
              <a:t>Non-blocking Assignments</a:t>
            </a:r>
            <a:endParaRPr lang="en-US" altLang="zh-TW" sz="2800" b="1"/>
          </a:p>
        </p:txBody>
      </p:sp>
      <p:sp>
        <p:nvSpPr>
          <p:cNvPr id="708617" name="Text Box 9"/>
          <p:cNvSpPr txBox="1">
            <a:spLocks noChangeArrowheads="1"/>
          </p:cNvSpPr>
          <p:nvPr/>
        </p:nvSpPr>
        <p:spPr bwMode="auto">
          <a:xfrm>
            <a:off x="4714875" y="1309688"/>
            <a:ext cx="4176713" cy="132715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always@(posedge Clk)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begin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X </a:t>
            </a: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 Y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Y </a:t>
            </a: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 X &lt;&lt;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end</a:t>
            </a:r>
          </a:p>
        </p:txBody>
      </p:sp>
      <p:sp>
        <p:nvSpPr>
          <p:cNvPr id="708618" name="Text Box 10"/>
          <p:cNvSpPr txBox="1">
            <a:spLocks noChangeArrowheads="1"/>
          </p:cNvSpPr>
          <p:nvPr/>
        </p:nvSpPr>
        <p:spPr bwMode="auto">
          <a:xfrm>
            <a:off x="4643438" y="2636838"/>
            <a:ext cx="43195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FF66"/>
                </a:solidFill>
                <a:latin typeface="Courier New" panose="02070309020205020404" pitchFamily="49" charset="0"/>
              </a:rPr>
              <a:t>Assume X==3 and Y==6 at first,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FF66"/>
                </a:solidFill>
                <a:latin typeface="Courier New" panose="02070309020205020404" pitchFamily="49" charset="0"/>
              </a:rPr>
              <a:t>the simulator evaluates X’==Y+1==7 and Y’==X&lt;&lt;1==6,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then it gives values: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X←X’==7 and Y←Y’==6;</a:t>
            </a:r>
          </a:p>
        </p:txBody>
      </p:sp>
      <p:sp>
        <p:nvSpPr>
          <p:cNvPr id="708619" name="Text Box 11"/>
          <p:cNvSpPr txBox="1">
            <a:spLocks noChangeArrowheads="1"/>
          </p:cNvSpPr>
          <p:nvPr/>
        </p:nvSpPr>
        <p:spPr bwMode="auto">
          <a:xfrm>
            <a:off x="4714875" y="4076700"/>
            <a:ext cx="4321175" cy="132715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always@(posedge Clk)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begin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Y </a:t>
            </a: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 X &lt;&lt; 1;		X </a:t>
            </a: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 Y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end</a:t>
            </a:r>
          </a:p>
        </p:txBody>
      </p:sp>
      <p:sp>
        <p:nvSpPr>
          <p:cNvPr id="708620" name="Text Box 12"/>
          <p:cNvSpPr txBox="1">
            <a:spLocks noChangeArrowheads="1"/>
          </p:cNvSpPr>
          <p:nvPr/>
        </p:nvSpPr>
        <p:spPr bwMode="auto">
          <a:xfrm>
            <a:off x="4643438" y="5445125"/>
            <a:ext cx="453548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FFFF66"/>
                </a:solidFill>
                <a:latin typeface="Courier New" panose="02070309020205020404" pitchFamily="49" charset="0"/>
              </a:rPr>
              <a:t>The simulation results will be the same as the above and it can be synthesized.</a:t>
            </a:r>
          </a:p>
        </p:txBody>
      </p:sp>
    </p:spTree>
    <p:extLst>
      <p:ext uri="{BB962C8B-B14F-4D97-AF65-F5344CB8AC3E}">
        <p14:creationId xmlns:p14="http://schemas.microsoft.com/office/powerpoint/2010/main" val="331342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1" grpId="0" build="p" bldLvl="2"/>
      <p:bldP spid="708612" grpId="0" animBg="1"/>
      <p:bldP spid="708613" grpId="0"/>
      <p:bldP spid="708614" grpId="0" animBg="1"/>
      <p:bldP spid="708615" grpId="0"/>
      <p:bldP spid="708616" grpId="0" build="p" bldLvl="2"/>
      <p:bldP spid="708617" grpId="0" animBg="1"/>
      <p:bldP spid="708618" grpId="0"/>
      <p:bldP spid="708619" grpId="0" animBg="1"/>
      <p:bldP spid="7086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矩形 139"/>
          <p:cNvSpPr/>
          <p:nvPr/>
        </p:nvSpPr>
        <p:spPr bwMode="auto">
          <a:xfrm>
            <a:off x="7412731" y="3434117"/>
            <a:ext cx="1620876" cy="1821742"/>
          </a:xfrm>
          <a:prstGeom prst="rect">
            <a:avLst/>
          </a:prstGeom>
          <a:solidFill>
            <a:schemeClr val="tx1"/>
          </a:solidFill>
          <a:ln w="28575" cap="flat" cmpd="sng" algn="ctr">
            <a:noFill/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rPr>
              <a:t>begin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latin typeface="Arial" charset="0"/>
              </a:rPr>
              <a:t> </a:t>
            </a:r>
            <a:r>
              <a:rPr lang="en-US" altLang="zh-TW" dirty="0" smtClean="0">
                <a:latin typeface="Arial" charset="0"/>
              </a:rPr>
              <a:t> F1&lt;=F2;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dirty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rPr>
              <a:t> </a:t>
            </a:r>
            <a:r>
              <a:rPr kumimoji="1" lang="en-US" altLang="zh-TW" sz="2400" b="0" i="0" u="none" strike="noStrike" cap="none" normalizeH="0" dirty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rPr>
              <a:t> F2&lt;=F1;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rPr>
              <a:t>end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3095140" y="3341443"/>
            <a:ext cx="1620876" cy="1821742"/>
          </a:xfrm>
          <a:prstGeom prst="rect">
            <a:avLst/>
          </a:prstGeom>
          <a:solidFill>
            <a:schemeClr val="tx1"/>
          </a:solidFill>
          <a:ln w="28575" cap="flat" cmpd="sng" algn="ctr">
            <a:noFill/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rPr>
              <a:t>begin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latin typeface="Arial" charset="0"/>
              </a:rPr>
              <a:t> </a:t>
            </a:r>
            <a:r>
              <a:rPr lang="en-US" altLang="zh-TW" dirty="0" smtClean="0">
                <a:latin typeface="Arial" charset="0"/>
              </a:rPr>
              <a:t> F1=F2;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dirty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rPr>
              <a:t> </a:t>
            </a:r>
            <a:r>
              <a:rPr kumimoji="1" lang="en-US" altLang="zh-TW" sz="2400" b="0" i="0" u="none" strike="noStrike" cap="none" normalizeH="0" dirty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rPr>
              <a:t> F2=F1;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rPr>
              <a:t>end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 dirty="0">
                <a:solidFill>
                  <a:srgbClr val="66FFFF"/>
                </a:solidFill>
              </a:rPr>
              <a:t>Blocking and Non-blocking Assignments</a:t>
            </a:r>
          </a:p>
        </p:txBody>
      </p:sp>
      <p:sp>
        <p:nvSpPr>
          <p:cNvPr id="708611" name="Rectangle 3"/>
          <p:cNvSpPr>
            <a:spLocks noChangeArrowheads="1"/>
          </p:cNvSpPr>
          <p:nvPr/>
        </p:nvSpPr>
        <p:spPr bwMode="auto">
          <a:xfrm>
            <a:off x="107950" y="523080"/>
            <a:ext cx="428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400" b="1" dirty="0"/>
              <a:t>Blocking Assignments</a:t>
            </a:r>
            <a:endParaRPr lang="en-US" altLang="zh-TW" sz="2800" b="1" dirty="0"/>
          </a:p>
        </p:txBody>
      </p:sp>
      <p:sp>
        <p:nvSpPr>
          <p:cNvPr id="708616" name="Rectangle 8"/>
          <p:cNvSpPr>
            <a:spLocks noChangeArrowheads="1"/>
          </p:cNvSpPr>
          <p:nvPr/>
        </p:nvSpPr>
        <p:spPr bwMode="auto">
          <a:xfrm>
            <a:off x="4356100" y="523080"/>
            <a:ext cx="482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400" b="1"/>
              <a:t>Non-blocking Assignments</a:t>
            </a:r>
            <a:endParaRPr lang="en-US" altLang="zh-TW" sz="2800" b="1"/>
          </a:p>
        </p:txBody>
      </p:sp>
      <p:grpSp>
        <p:nvGrpSpPr>
          <p:cNvPr id="58" name="群組 57"/>
          <p:cNvGrpSpPr/>
          <p:nvPr/>
        </p:nvGrpSpPr>
        <p:grpSpPr>
          <a:xfrm>
            <a:off x="251520" y="908720"/>
            <a:ext cx="3709045" cy="3002794"/>
            <a:chOff x="2015083" y="1290302"/>
            <a:chExt cx="3709045" cy="3002794"/>
          </a:xfrm>
        </p:grpSpPr>
        <p:sp>
          <p:nvSpPr>
            <p:cNvPr id="10" name="矩形 9"/>
            <p:cNvSpPr/>
            <p:nvPr/>
          </p:nvSpPr>
          <p:spPr bwMode="auto">
            <a:xfrm>
              <a:off x="2771800" y="2204864"/>
              <a:ext cx="576064" cy="1296144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4" name="矩形 43"/>
            <p:cNvSpPr/>
            <p:nvPr/>
          </p:nvSpPr>
          <p:spPr bwMode="auto">
            <a:xfrm>
              <a:off x="4104581" y="2204864"/>
              <a:ext cx="576064" cy="1296144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" name="橢圓 10"/>
            <p:cNvSpPr/>
            <p:nvPr/>
          </p:nvSpPr>
          <p:spPr bwMode="auto">
            <a:xfrm>
              <a:off x="2915816" y="3501008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13" name="直線接點 12"/>
            <p:cNvCxnSpPr>
              <a:stCxn id="10" idx="3"/>
              <a:endCxn id="44" idx="1"/>
            </p:cNvCxnSpPr>
            <p:nvPr/>
          </p:nvCxnSpPr>
          <p:spPr bwMode="auto">
            <a:xfrm>
              <a:off x="3347864" y="2852936"/>
              <a:ext cx="7567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15" name="直線單箭頭接點 14"/>
            <p:cNvCxnSpPr>
              <a:stCxn id="44" idx="3"/>
            </p:cNvCxnSpPr>
            <p:nvPr/>
          </p:nvCxnSpPr>
          <p:spPr bwMode="auto">
            <a:xfrm>
              <a:off x="4680645" y="2852936"/>
              <a:ext cx="104348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直線接點 49"/>
            <p:cNvCxnSpPr/>
            <p:nvPr/>
          </p:nvCxnSpPr>
          <p:spPr bwMode="auto">
            <a:xfrm>
              <a:off x="2015083" y="2852936"/>
              <a:ext cx="7567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sp>
          <p:nvSpPr>
            <p:cNvPr id="23" name="矩形 22"/>
            <p:cNvSpPr/>
            <p:nvPr/>
          </p:nvSpPr>
          <p:spPr bwMode="auto">
            <a:xfrm>
              <a:off x="2555776" y="1988840"/>
              <a:ext cx="2304256" cy="2304256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4" name="手繪多邊形 23"/>
            <p:cNvSpPr/>
            <p:nvPr/>
          </p:nvSpPr>
          <p:spPr bwMode="auto">
            <a:xfrm>
              <a:off x="2536669" y="3832354"/>
              <a:ext cx="235131" cy="330925"/>
            </a:xfrm>
            <a:custGeom>
              <a:avLst/>
              <a:gdLst>
                <a:gd name="connsiteX0" fmla="*/ 0 w 348342"/>
                <a:gd name="connsiteY0" fmla="*/ 0 h 330925"/>
                <a:gd name="connsiteX1" fmla="*/ 348342 w 348342"/>
                <a:gd name="connsiteY1" fmla="*/ 174171 h 330925"/>
                <a:gd name="connsiteX2" fmla="*/ 0 w 348342"/>
                <a:gd name="connsiteY2" fmla="*/ 330925 h 330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8342" h="330925">
                  <a:moveTo>
                    <a:pt x="0" y="0"/>
                  </a:moveTo>
                  <a:lnTo>
                    <a:pt x="348342" y="174171"/>
                  </a:lnTo>
                  <a:lnTo>
                    <a:pt x="0" y="330925"/>
                  </a:lnTo>
                </a:path>
              </a:pathLst>
            </a:cu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27" name="直線接點 26"/>
            <p:cNvCxnSpPr>
              <a:stCxn id="24" idx="1"/>
            </p:cNvCxnSpPr>
            <p:nvPr/>
          </p:nvCxnSpPr>
          <p:spPr bwMode="auto">
            <a:xfrm flipV="1">
              <a:off x="2771800" y="3997816"/>
              <a:ext cx="1620813" cy="87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直線接點 47"/>
            <p:cNvCxnSpPr>
              <a:endCxn id="44" idx="2"/>
            </p:cNvCxnSpPr>
            <p:nvPr/>
          </p:nvCxnSpPr>
          <p:spPr bwMode="auto">
            <a:xfrm flipV="1">
              <a:off x="4392613" y="3501008"/>
              <a:ext cx="0" cy="5055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63" name="直線接點 62"/>
            <p:cNvCxnSpPr/>
            <p:nvPr/>
          </p:nvCxnSpPr>
          <p:spPr bwMode="auto">
            <a:xfrm flipV="1">
              <a:off x="3059832" y="3789041"/>
              <a:ext cx="0" cy="21748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oval" w="med" len="med"/>
              <a:tailEnd type="stealth" w="lg" len="med"/>
            </a:ln>
            <a:effectLst/>
          </p:spPr>
        </p:cxnSp>
        <p:sp>
          <p:nvSpPr>
            <p:cNvPr id="53" name="手繪多邊形 52"/>
            <p:cNvSpPr/>
            <p:nvPr/>
          </p:nvSpPr>
          <p:spPr bwMode="auto">
            <a:xfrm>
              <a:off x="3344091" y="1576251"/>
              <a:ext cx="478972" cy="940526"/>
            </a:xfrm>
            <a:custGeom>
              <a:avLst/>
              <a:gdLst>
                <a:gd name="connsiteX0" fmla="*/ 0 w 478972"/>
                <a:gd name="connsiteY0" fmla="*/ 940526 h 940526"/>
                <a:gd name="connsiteX1" fmla="*/ 322218 w 478972"/>
                <a:gd name="connsiteY1" fmla="*/ 740229 h 940526"/>
                <a:gd name="connsiteX2" fmla="*/ 478972 w 478972"/>
                <a:gd name="connsiteY2" fmla="*/ 0 h 94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8972" h="940526">
                  <a:moveTo>
                    <a:pt x="0" y="940526"/>
                  </a:moveTo>
                  <a:cubicBezTo>
                    <a:pt x="121194" y="918754"/>
                    <a:pt x="242389" y="896983"/>
                    <a:pt x="322218" y="740229"/>
                  </a:cubicBezTo>
                  <a:cubicBezTo>
                    <a:pt x="402047" y="583475"/>
                    <a:pt x="440509" y="291737"/>
                    <a:pt x="478972" y="0"/>
                  </a:cubicBezTo>
                </a:path>
              </a:pathLst>
            </a:custGeom>
            <a:noFill/>
            <a:ln w="63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4" name="手繪多邊形 53"/>
            <p:cNvSpPr/>
            <p:nvPr/>
          </p:nvSpPr>
          <p:spPr bwMode="auto">
            <a:xfrm>
              <a:off x="3822558" y="1619794"/>
              <a:ext cx="279179" cy="870857"/>
            </a:xfrm>
            <a:custGeom>
              <a:avLst/>
              <a:gdLst>
                <a:gd name="connsiteX0" fmla="*/ 279179 w 279179"/>
                <a:gd name="connsiteY0" fmla="*/ 870857 h 870857"/>
                <a:gd name="connsiteX1" fmla="*/ 44048 w 279179"/>
                <a:gd name="connsiteY1" fmla="*/ 522515 h 870857"/>
                <a:gd name="connsiteX2" fmla="*/ 505 w 279179"/>
                <a:gd name="connsiteY2" fmla="*/ 0 h 87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9179" h="870857">
                  <a:moveTo>
                    <a:pt x="279179" y="870857"/>
                  </a:moveTo>
                  <a:cubicBezTo>
                    <a:pt x="184836" y="769257"/>
                    <a:pt x="90494" y="667658"/>
                    <a:pt x="44048" y="522515"/>
                  </a:cubicBezTo>
                  <a:cubicBezTo>
                    <a:pt x="-2398" y="377372"/>
                    <a:pt x="-947" y="188686"/>
                    <a:pt x="505" y="0"/>
                  </a:cubicBezTo>
                </a:path>
              </a:pathLst>
            </a:custGeom>
            <a:noFill/>
            <a:ln w="63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3021825" y="1290302"/>
              <a:ext cx="18806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bg1"/>
                  </a:solidFill>
                </a:rPr>
                <a:t>Dual latches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6" name="手繪多邊形 55"/>
            <p:cNvSpPr/>
            <p:nvPr/>
          </p:nvSpPr>
          <p:spPr bwMode="auto">
            <a:xfrm>
              <a:off x="4319451" y="1741714"/>
              <a:ext cx="731520" cy="243840"/>
            </a:xfrm>
            <a:custGeom>
              <a:avLst/>
              <a:gdLst>
                <a:gd name="connsiteX0" fmla="*/ 0 w 731520"/>
                <a:gd name="connsiteY0" fmla="*/ 243840 h 243840"/>
                <a:gd name="connsiteX1" fmla="*/ 243840 w 731520"/>
                <a:gd name="connsiteY1" fmla="*/ 60960 h 243840"/>
                <a:gd name="connsiteX2" fmla="*/ 731520 w 731520"/>
                <a:gd name="connsiteY2" fmla="*/ 0 h 243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1520" h="243840">
                  <a:moveTo>
                    <a:pt x="0" y="243840"/>
                  </a:moveTo>
                  <a:cubicBezTo>
                    <a:pt x="60960" y="172720"/>
                    <a:pt x="121920" y="101600"/>
                    <a:pt x="243840" y="60960"/>
                  </a:cubicBezTo>
                  <a:cubicBezTo>
                    <a:pt x="365760" y="20320"/>
                    <a:pt x="548640" y="10160"/>
                    <a:pt x="731520" y="0"/>
                  </a:cubicBezTo>
                </a:path>
              </a:pathLst>
            </a:custGeom>
            <a:noFill/>
            <a:ln w="63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4783806" y="1499968"/>
              <a:ext cx="5597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bg1"/>
                  </a:solidFill>
                </a:rPr>
                <a:t>FF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2735216" y="261268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4332887" y="2612682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zh-TW" altLang="en-US" dirty="0"/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3339555" y="2467087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Q’</a:t>
              </a:r>
              <a:endParaRPr lang="zh-TW" altLang="en-US" dirty="0"/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251520" y="4296787"/>
            <a:ext cx="3709045" cy="2304256"/>
            <a:chOff x="323528" y="3645024"/>
            <a:chExt cx="3709045" cy="2304256"/>
          </a:xfrm>
        </p:grpSpPr>
        <p:sp>
          <p:nvSpPr>
            <p:cNvPr id="75" name="矩形 74"/>
            <p:cNvSpPr/>
            <p:nvPr/>
          </p:nvSpPr>
          <p:spPr bwMode="auto">
            <a:xfrm flipV="1">
              <a:off x="1080245" y="4437112"/>
              <a:ext cx="576064" cy="1296144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6" name="矩形 75"/>
            <p:cNvSpPr/>
            <p:nvPr/>
          </p:nvSpPr>
          <p:spPr bwMode="auto">
            <a:xfrm flipV="1">
              <a:off x="2413026" y="4437112"/>
              <a:ext cx="576064" cy="1296144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7" name="橢圓 76"/>
            <p:cNvSpPr/>
            <p:nvPr/>
          </p:nvSpPr>
          <p:spPr bwMode="auto">
            <a:xfrm flipV="1">
              <a:off x="1224261" y="4149080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78" name="直線接點 77"/>
            <p:cNvCxnSpPr>
              <a:stCxn id="75" idx="3"/>
              <a:endCxn id="76" idx="1"/>
            </p:cNvCxnSpPr>
            <p:nvPr/>
          </p:nvCxnSpPr>
          <p:spPr bwMode="auto">
            <a:xfrm flipV="1">
              <a:off x="1656309" y="5085184"/>
              <a:ext cx="7567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79" name="直線單箭頭接點 78"/>
            <p:cNvCxnSpPr>
              <a:stCxn id="76" idx="3"/>
            </p:cNvCxnSpPr>
            <p:nvPr/>
          </p:nvCxnSpPr>
          <p:spPr bwMode="auto">
            <a:xfrm flipV="1">
              <a:off x="2989090" y="5085184"/>
              <a:ext cx="104348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直線接點 79"/>
            <p:cNvCxnSpPr/>
            <p:nvPr/>
          </p:nvCxnSpPr>
          <p:spPr bwMode="auto">
            <a:xfrm flipV="1">
              <a:off x="323528" y="5085184"/>
              <a:ext cx="7567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sp>
          <p:nvSpPr>
            <p:cNvPr id="81" name="矩形 80"/>
            <p:cNvSpPr/>
            <p:nvPr/>
          </p:nvSpPr>
          <p:spPr bwMode="auto">
            <a:xfrm flipV="1">
              <a:off x="864221" y="3645024"/>
              <a:ext cx="2304256" cy="2304256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2" name="手繪多邊形 81"/>
            <p:cNvSpPr/>
            <p:nvPr/>
          </p:nvSpPr>
          <p:spPr bwMode="auto">
            <a:xfrm flipV="1">
              <a:off x="845114" y="3774841"/>
              <a:ext cx="235131" cy="330925"/>
            </a:xfrm>
            <a:custGeom>
              <a:avLst/>
              <a:gdLst>
                <a:gd name="connsiteX0" fmla="*/ 0 w 348342"/>
                <a:gd name="connsiteY0" fmla="*/ 0 h 330925"/>
                <a:gd name="connsiteX1" fmla="*/ 348342 w 348342"/>
                <a:gd name="connsiteY1" fmla="*/ 174171 h 330925"/>
                <a:gd name="connsiteX2" fmla="*/ 0 w 348342"/>
                <a:gd name="connsiteY2" fmla="*/ 330925 h 330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8342" h="330925">
                  <a:moveTo>
                    <a:pt x="0" y="0"/>
                  </a:moveTo>
                  <a:lnTo>
                    <a:pt x="348342" y="174171"/>
                  </a:lnTo>
                  <a:lnTo>
                    <a:pt x="0" y="330925"/>
                  </a:lnTo>
                </a:path>
              </a:pathLst>
            </a:cu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83" name="直線接點 82"/>
            <p:cNvCxnSpPr>
              <a:stCxn id="82" idx="1"/>
            </p:cNvCxnSpPr>
            <p:nvPr/>
          </p:nvCxnSpPr>
          <p:spPr bwMode="auto">
            <a:xfrm>
              <a:off x="1080245" y="3931595"/>
              <a:ext cx="1620813" cy="87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直線接點 83"/>
            <p:cNvCxnSpPr>
              <a:endCxn id="76" idx="2"/>
            </p:cNvCxnSpPr>
            <p:nvPr/>
          </p:nvCxnSpPr>
          <p:spPr bwMode="auto">
            <a:xfrm>
              <a:off x="2701058" y="3931595"/>
              <a:ext cx="0" cy="5055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85" name="直線接點 84"/>
            <p:cNvCxnSpPr/>
            <p:nvPr/>
          </p:nvCxnSpPr>
          <p:spPr bwMode="auto">
            <a:xfrm>
              <a:off x="1368277" y="3931595"/>
              <a:ext cx="0" cy="21748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oval" w="med" len="med"/>
              <a:tailEnd type="stealth" w="lg" len="med"/>
            </a:ln>
            <a:effectLst/>
          </p:spPr>
        </p:cxnSp>
        <p:sp>
          <p:nvSpPr>
            <p:cNvPr id="91" name="文字方塊 90"/>
            <p:cNvSpPr txBox="1"/>
            <p:nvPr/>
          </p:nvSpPr>
          <p:spPr>
            <a:xfrm>
              <a:off x="1043661" y="4863773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2641332" y="486377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zh-TW" altLang="en-US" dirty="0"/>
            </a:p>
          </p:txBody>
        </p:sp>
      </p:grpSp>
      <p:grpSp>
        <p:nvGrpSpPr>
          <p:cNvPr id="95" name="群組 94"/>
          <p:cNvGrpSpPr/>
          <p:nvPr/>
        </p:nvGrpSpPr>
        <p:grpSpPr>
          <a:xfrm>
            <a:off x="4644008" y="908720"/>
            <a:ext cx="3709045" cy="3002794"/>
            <a:chOff x="2015083" y="1290302"/>
            <a:chExt cx="3709045" cy="3002794"/>
          </a:xfrm>
        </p:grpSpPr>
        <p:sp>
          <p:nvSpPr>
            <p:cNvPr id="96" name="矩形 95"/>
            <p:cNvSpPr/>
            <p:nvPr/>
          </p:nvSpPr>
          <p:spPr bwMode="auto">
            <a:xfrm>
              <a:off x="2771800" y="2204864"/>
              <a:ext cx="576064" cy="1296144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7" name="矩形 96"/>
            <p:cNvSpPr/>
            <p:nvPr/>
          </p:nvSpPr>
          <p:spPr bwMode="auto">
            <a:xfrm>
              <a:off x="4104581" y="2204864"/>
              <a:ext cx="576064" cy="1296144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8" name="橢圓 97"/>
            <p:cNvSpPr/>
            <p:nvPr/>
          </p:nvSpPr>
          <p:spPr bwMode="auto">
            <a:xfrm>
              <a:off x="2915816" y="3501008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99" name="直線接點 98"/>
            <p:cNvCxnSpPr>
              <a:stCxn id="96" idx="3"/>
              <a:endCxn id="97" idx="1"/>
            </p:cNvCxnSpPr>
            <p:nvPr/>
          </p:nvCxnSpPr>
          <p:spPr bwMode="auto">
            <a:xfrm>
              <a:off x="3347864" y="2852936"/>
              <a:ext cx="7567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100" name="直線單箭頭接點 99"/>
            <p:cNvCxnSpPr>
              <a:stCxn id="97" idx="3"/>
            </p:cNvCxnSpPr>
            <p:nvPr/>
          </p:nvCxnSpPr>
          <p:spPr bwMode="auto">
            <a:xfrm>
              <a:off x="4680645" y="2852936"/>
              <a:ext cx="104348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1" name="直線接點 100"/>
            <p:cNvCxnSpPr/>
            <p:nvPr/>
          </p:nvCxnSpPr>
          <p:spPr bwMode="auto">
            <a:xfrm>
              <a:off x="2015083" y="2852936"/>
              <a:ext cx="7567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sp>
          <p:nvSpPr>
            <p:cNvPr id="102" name="矩形 101"/>
            <p:cNvSpPr/>
            <p:nvPr/>
          </p:nvSpPr>
          <p:spPr bwMode="auto">
            <a:xfrm>
              <a:off x="2555776" y="1988840"/>
              <a:ext cx="2304256" cy="2304256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3" name="手繪多邊形 102"/>
            <p:cNvSpPr/>
            <p:nvPr/>
          </p:nvSpPr>
          <p:spPr bwMode="auto">
            <a:xfrm>
              <a:off x="2536669" y="3832354"/>
              <a:ext cx="235131" cy="330925"/>
            </a:xfrm>
            <a:custGeom>
              <a:avLst/>
              <a:gdLst>
                <a:gd name="connsiteX0" fmla="*/ 0 w 348342"/>
                <a:gd name="connsiteY0" fmla="*/ 0 h 330925"/>
                <a:gd name="connsiteX1" fmla="*/ 348342 w 348342"/>
                <a:gd name="connsiteY1" fmla="*/ 174171 h 330925"/>
                <a:gd name="connsiteX2" fmla="*/ 0 w 348342"/>
                <a:gd name="connsiteY2" fmla="*/ 330925 h 330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8342" h="330925">
                  <a:moveTo>
                    <a:pt x="0" y="0"/>
                  </a:moveTo>
                  <a:lnTo>
                    <a:pt x="348342" y="174171"/>
                  </a:lnTo>
                  <a:lnTo>
                    <a:pt x="0" y="330925"/>
                  </a:lnTo>
                </a:path>
              </a:pathLst>
            </a:cu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104" name="直線接點 103"/>
            <p:cNvCxnSpPr>
              <a:stCxn id="103" idx="1"/>
            </p:cNvCxnSpPr>
            <p:nvPr/>
          </p:nvCxnSpPr>
          <p:spPr bwMode="auto">
            <a:xfrm flipV="1">
              <a:off x="2771800" y="3997816"/>
              <a:ext cx="1620813" cy="87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直線接點 104"/>
            <p:cNvCxnSpPr>
              <a:endCxn id="97" idx="2"/>
            </p:cNvCxnSpPr>
            <p:nvPr/>
          </p:nvCxnSpPr>
          <p:spPr bwMode="auto">
            <a:xfrm flipV="1">
              <a:off x="4392613" y="3501008"/>
              <a:ext cx="0" cy="5055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106" name="直線接點 105"/>
            <p:cNvCxnSpPr/>
            <p:nvPr/>
          </p:nvCxnSpPr>
          <p:spPr bwMode="auto">
            <a:xfrm flipV="1">
              <a:off x="3059832" y="3789041"/>
              <a:ext cx="0" cy="21748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oval" w="med" len="med"/>
              <a:tailEnd type="stealth" w="lg" len="med"/>
            </a:ln>
            <a:effectLst/>
          </p:spPr>
        </p:cxnSp>
        <p:sp>
          <p:nvSpPr>
            <p:cNvPr id="107" name="手繪多邊形 106"/>
            <p:cNvSpPr/>
            <p:nvPr/>
          </p:nvSpPr>
          <p:spPr bwMode="auto">
            <a:xfrm>
              <a:off x="3344091" y="1576251"/>
              <a:ext cx="478972" cy="940526"/>
            </a:xfrm>
            <a:custGeom>
              <a:avLst/>
              <a:gdLst>
                <a:gd name="connsiteX0" fmla="*/ 0 w 478972"/>
                <a:gd name="connsiteY0" fmla="*/ 940526 h 940526"/>
                <a:gd name="connsiteX1" fmla="*/ 322218 w 478972"/>
                <a:gd name="connsiteY1" fmla="*/ 740229 h 940526"/>
                <a:gd name="connsiteX2" fmla="*/ 478972 w 478972"/>
                <a:gd name="connsiteY2" fmla="*/ 0 h 94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8972" h="940526">
                  <a:moveTo>
                    <a:pt x="0" y="940526"/>
                  </a:moveTo>
                  <a:cubicBezTo>
                    <a:pt x="121194" y="918754"/>
                    <a:pt x="242389" y="896983"/>
                    <a:pt x="322218" y="740229"/>
                  </a:cubicBezTo>
                  <a:cubicBezTo>
                    <a:pt x="402047" y="583475"/>
                    <a:pt x="440509" y="291737"/>
                    <a:pt x="478972" y="0"/>
                  </a:cubicBezTo>
                </a:path>
              </a:pathLst>
            </a:custGeom>
            <a:noFill/>
            <a:ln w="63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8" name="手繪多邊形 107"/>
            <p:cNvSpPr/>
            <p:nvPr/>
          </p:nvSpPr>
          <p:spPr bwMode="auto">
            <a:xfrm>
              <a:off x="3822558" y="1619794"/>
              <a:ext cx="279179" cy="870857"/>
            </a:xfrm>
            <a:custGeom>
              <a:avLst/>
              <a:gdLst>
                <a:gd name="connsiteX0" fmla="*/ 279179 w 279179"/>
                <a:gd name="connsiteY0" fmla="*/ 870857 h 870857"/>
                <a:gd name="connsiteX1" fmla="*/ 44048 w 279179"/>
                <a:gd name="connsiteY1" fmla="*/ 522515 h 870857"/>
                <a:gd name="connsiteX2" fmla="*/ 505 w 279179"/>
                <a:gd name="connsiteY2" fmla="*/ 0 h 87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9179" h="870857">
                  <a:moveTo>
                    <a:pt x="279179" y="870857"/>
                  </a:moveTo>
                  <a:cubicBezTo>
                    <a:pt x="184836" y="769257"/>
                    <a:pt x="90494" y="667658"/>
                    <a:pt x="44048" y="522515"/>
                  </a:cubicBezTo>
                  <a:cubicBezTo>
                    <a:pt x="-2398" y="377372"/>
                    <a:pt x="-947" y="188686"/>
                    <a:pt x="505" y="0"/>
                  </a:cubicBezTo>
                </a:path>
              </a:pathLst>
            </a:custGeom>
            <a:noFill/>
            <a:ln w="63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9" name="文字方塊 108"/>
            <p:cNvSpPr txBox="1"/>
            <p:nvPr/>
          </p:nvSpPr>
          <p:spPr>
            <a:xfrm>
              <a:off x="3021825" y="1290302"/>
              <a:ext cx="18806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bg1"/>
                  </a:solidFill>
                </a:rPr>
                <a:t>Dual latches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0" name="手繪多邊形 109"/>
            <p:cNvSpPr/>
            <p:nvPr/>
          </p:nvSpPr>
          <p:spPr bwMode="auto">
            <a:xfrm>
              <a:off x="4319451" y="1741714"/>
              <a:ext cx="731520" cy="243840"/>
            </a:xfrm>
            <a:custGeom>
              <a:avLst/>
              <a:gdLst>
                <a:gd name="connsiteX0" fmla="*/ 0 w 731520"/>
                <a:gd name="connsiteY0" fmla="*/ 243840 h 243840"/>
                <a:gd name="connsiteX1" fmla="*/ 243840 w 731520"/>
                <a:gd name="connsiteY1" fmla="*/ 60960 h 243840"/>
                <a:gd name="connsiteX2" fmla="*/ 731520 w 731520"/>
                <a:gd name="connsiteY2" fmla="*/ 0 h 243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1520" h="243840">
                  <a:moveTo>
                    <a:pt x="0" y="243840"/>
                  </a:moveTo>
                  <a:cubicBezTo>
                    <a:pt x="60960" y="172720"/>
                    <a:pt x="121920" y="101600"/>
                    <a:pt x="243840" y="60960"/>
                  </a:cubicBezTo>
                  <a:cubicBezTo>
                    <a:pt x="365760" y="20320"/>
                    <a:pt x="548640" y="10160"/>
                    <a:pt x="731520" y="0"/>
                  </a:cubicBezTo>
                </a:path>
              </a:pathLst>
            </a:custGeom>
            <a:noFill/>
            <a:ln w="63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1" name="文字方塊 110"/>
            <p:cNvSpPr txBox="1"/>
            <p:nvPr/>
          </p:nvSpPr>
          <p:spPr>
            <a:xfrm>
              <a:off x="4783806" y="1499968"/>
              <a:ext cx="5597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bg1"/>
                  </a:solidFill>
                </a:rPr>
                <a:t>FF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" name="文字方塊 111"/>
            <p:cNvSpPr txBox="1"/>
            <p:nvPr/>
          </p:nvSpPr>
          <p:spPr>
            <a:xfrm>
              <a:off x="2735216" y="261268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13" name="文字方塊 112"/>
            <p:cNvSpPr txBox="1"/>
            <p:nvPr/>
          </p:nvSpPr>
          <p:spPr>
            <a:xfrm>
              <a:off x="4332887" y="2612682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zh-TW" altLang="en-US" dirty="0"/>
            </a:p>
          </p:txBody>
        </p:sp>
        <p:sp>
          <p:nvSpPr>
            <p:cNvPr id="114" name="文字方塊 113"/>
            <p:cNvSpPr txBox="1"/>
            <p:nvPr/>
          </p:nvSpPr>
          <p:spPr>
            <a:xfrm>
              <a:off x="3339555" y="2467087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Q’</a:t>
              </a:r>
              <a:endParaRPr lang="zh-TW" altLang="en-US" dirty="0"/>
            </a:p>
          </p:txBody>
        </p:sp>
      </p:grpSp>
      <p:grpSp>
        <p:nvGrpSpPr>
          <p:cNvPr id="115" name="群組 114"/>
          <p:cNvGrpSpPr/>
          <p:nvPr/>
        </p:nvGrpSpPr>
        <p:grpSpPr>
          <a:xfrm>
            <a:off x="4644008" y="4296787"/>
            <a:ext cx="3709045" cy="2304256"/>
            <a:chOff x="323528" y="3645024"/>
            <a:chExt cx="3709045" cy="2304256"/>
          </a:xfrm>
        </p:grpSpPr>
        <p:sp>
          <p:nvSpPr>
            <p:cNvPr id="116" name="矩形 115"/>
            <p:cNvSpPr/>
            <p:nvPr/>
          </p:nvSpPr>
          <p:spPr bwMode="auto">
            <a:xfrm flipV="1">
              <a:off x="1080245" y="4437112"/>
              <a:ext cx="576064" cy="1296144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7" name="矩形 116"/>
            <p:cNvSpPr/>
            <p:nvPr/>
          </p:nvSpPr>
          <p:spPr bwMode="auto">
            <a:xfrm flipV="1">
              <a:off x="2413026" y="4437112"/>
              <a:ext cx="576064" cy="1296144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8" name="橢圓 117"/>
            <p:cNvSpPr/>
            <p:nvPr/>
          </p:nvSpPr>
          <p:spPr bwMode="auto">
            <a:xfrm flipV="1">
              <a:off x="1224261" y="4149080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119" name="直線接點 118"/>
            <p:cNvCxnSpPr>
              <a:stCxn id="116" idx="3"/>
              <a:endCxn id="117" idx="1"/>
            </p:cNvCxnSpPr>
            <p:nvPr/>
          </p:nvCxnSpPr>
          <p:spPr bwMode="auto">
            <a:xfrm flipV="1">
              <a:off x="1656309" y="5085184"/>
              <a:ext cx="7567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120" name="直線單箭頭接點 119"/>
            <p:cNvCxnSpPr>
              <a:stCxn id="117" idx="3"/>
            </p:cNvCxnSpPr>
            <p:nvPr/>
          </p:nvCxnSpPr>
          <p:spPr bwMode="auto">
            <a:xfrm flipV="1">
              <a:off x="2989090" y="5085184"/>
              <a:ext cx="104348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1" name="直線接點 120"/>
            <p:cNvCxnSpPr/>
            <p:nvPr/>
          </p:nvCxnSpPr>
          <p:spPr bwMode="auto">
            <a:xfrm flipV="1">
              <a:off x="323528" y="5085184"/>
              <a:ext cx="7567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sp>
          <p:nvSpPr>
            <p:cNvPr id="122" name="矩形 121"/>
            <p:cNvSpPr/>
            <p:nvPr/>
          </p:nvSpPr>
          <p:spPr bwMode="auto">
            <a:xfrm flipV="1">
              <a:off x="864221" y="3645024"/>
              <a:ext cx="2304256" cy="2304256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3" name="手繪多邊形 122"/>
            <p:cNvSpPr/>
            <p:nvPr/>
          </p:nvSpPr>
          <p:spPr bwMode="auto">
            <a:xfrm flipV="1">
              <a:off x="845114" y="3774841"/>
              <a:ext cx="235131" cy="330925"/>
            </a:xfrm>
            <a:custGeom>
              <a:avLst/>
              <a:gdLst>
                <a:gd name="connsiteX0" fmla="*/ 0 w 348342"/>
                <a:gd name="connsiteY0" fmla="*/ 0 h 330925"/>
                <a:gd name="connsiteX1" fmla="*/ 348342 w 348342"/>
                <a:gd name="connsiteY1" fmla="*/ 174171 h 330925"/>
                <a:gd name="connsiteX2" fmla="*/ 0 w 348342"/>
                <a:gd name="connsiteY2" fmla="*/ 330925 h 330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8342" h="330925">
                  <a:moveTo>
                    <a:pt x="0" y="0"/>
                  </a:moveTo>
                  <a:lnTo>
                    <a:pt x="348342" y="174171"/>
                  </a:lnTo>
                  <a:lnTo>
                    <a:pt x="0" y="330925"/>
                  </a:lnTo>
                </a:path>
              </a:pathLst>
            </a:cu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124" name="直線接點 123"/>
            <p:cNvCxnSpPr>
              <a:stCxn id="123" idx="1"/>
            </p:cNvCxnSpPr>
            <p:nvPr/>
          </p:nvCxnSpPr>
          <p:spPr bwMode="auto">
            <a:xfrm>
              <a:off x="1080245" y="3931595"/>
              <a:ext cx="1620813" cy="87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直線接點 124"/>
            <p:cNvCxnSpPr>
              <a:endCxn id="117" idx="2"/>
            </p:cNvCxnSpPr>
            <p:nvPr/>
          </p:nvCxnSpPr>
          <p:spPr bwMode="auto">
            <a:xfrm>
              <a:off x="2701058" y="3931595"/>
              <a:ext cx="0" cy="5055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126" name="直線接點 125"/>
            <p:cNvCxnSpPr/>
            <p:nvPr/>
          </p:nvCxnSpPr>
          <p:spPr bwMode="auto">
            <a:xfrm>
              <a:off x="1368277" y="3931595"/>
              <a:ext cx="0" cy="21748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oval" w="med" len="med"/>
              <a:tailEnd type="stealth" w="lg" len="med"/>
            </a:ln>
            <a:effectLst/>
          </p:spPr>
        </p:cxnSp>
        <p:sp>
          <p:nvSpPr>
            <p:cNvPr id="127" name="文字方塊 126"/>
            <p:cNvSpPr txBox="1"/>
            <p:nvPr/>
          </p:nvSpPr>
          <p:spPr>
            <a:xfrm>
              <a:off x="1043661" y="4863773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D</a:t>
              </a:r>
              <a:endParaRPr lang="zh-TW" altLang="en-US" dirty="0"/>
            </a:p>
          </p:txBody>
        </p:sp>
        <p:sp>
          <p:nvSpPr>
            <p:cNvPr id="128" name="文字方塊 127"/>
            <p:cNvSpPr txBox="1"/>
            <p:nvPr/>
          </p:nvSpPr>
          <p:spPr>
            <a:xfrm>
              <a:off x="2641332" y="486377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zh-TW" altLang="en-US" dirty="0"/>
            </a:p>
          </p:txBody>
        </p:sp>
      </p:grpSp>
      <p:sp>
        <p:nvSpPr>
          <p:cNvPr id="60" name="文字方塊 59"/>
          <p:cNvSpPr txBox="1"/>
          <p:nvPr/>
        </p:nvSpPr>
        <p:spPr>
          <a:xfrm>
            <a:off x="3062050" y="145992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chemeClr val="bg1"/>
                </a:solidFill>
              </a:rPr>
              <a:t>F1</a:t>
            </a:r>
            <a:endParaRPr lang="zh-TW" altLang="en-US" b="1" i="1" dirty="0">
              <a:solidFill>
                <a:schemeClr val="bg1"/>
              </a:solidFill>
            </a:endParaRPr>
          </a:p>
        </p:txBody>
      </p:sp>
      <p:sp>
        <p:nvSpPr>
          <p:cNvPr id="130" name="文字方塊 129"/>
          <p:cNvSpPr txBox="1"/>
          <p:nvPr/>
        </p:nvSpPr>
        <p:spPr>
          <a:xfrm>
            <a:off x="3077260" y="613377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chemeClr val="bg1"/>
                </a:solidFill>
              </a:rPr>
              <a:t>F2</a:t>
            </a:r>
            <a:endParaRPr lang="zh-TW" altLang="en-US" b="1" i="1" dirty="0">
              <a:solidFill>
                <a:schemeClr val="bg1"/>
              </a:solidFill>
            </a:endParaRPr>
          </a:p>
        </p:txBody>
      </p:sp>
      <p:sp>
        <p:nvSpPr>
          <p:cNvPr id="133" name="文字方塊 132"/>
          <p:cNvSpPr txBox="1"/>
          <p:nvPr/>
        </p:nvSpPr>
        <p:spPr>
          <a:xfrm>
            <a:off x="7512246" y="145992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chemeClr val="bg1"/>
                </a:solidFill>
              </a:rPr>
              <a:t>F1</a:t>
            </a:r>
            <a:endParaRPr lang="zh-TW" altLang="en-US" b="1" i="1" dirty="0">
              <a:solidFill>
                <a:schemeClr val="bg1"/>
              </a:solidFill>
            </a:endParaRPr>
          </a:p>
        </p:txBody>
      </p:sp>
      <p:sp>
        <p:nvSpPr>
          <p:cNvPr id="134" name="文字方塊 133"/>
          <p:cNvSpPr txBox="1"/>
          <p:nvPr/>
        </p:nvSpPr>
        <p:spPr>
          <a:xfrm>
            <a:off x="7527456" y="613377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>
                <a:solidFill>
                  <a:schemeClr val="bg1"/>
                </a:solidFill>
              </a:rPr>
              <a:t>F2</a:t>
            </a:r>
            <a:endParaRPr lang="zh-TW" altLang="en-US" b="1" i="1" dirty="0">
              <a:solidFill>
                <a:schemeClr val="bg1"/>
              </a:solidFill>
            </a:endParaRPr>
          </a:p>
        </p:txBody>
      </p:sp>
      <p:sp>
        <p:nvSpPr>
          <p:cNvPr id="61" name="手繪多邊形 60"/>
          <p:cNvSpPr/>
          <p:nvPr/>
        </p:nvSpPr>
        <p:spPr bwMode="auto">
          <a:xfrm>
            <a:off x="302461" y="2464526"/>
            <a:ext cx="1645920" cy="3283131"/>
          </a:xfrm>
          <a:custGeom>
            <a:avLst/>
            <a:gdLst>
              <a:gd name="connsiteX0" fmla="*/ 1619794 w 1645920"/>
              <a:gd name="connsiteY0" fmla="*/ 3283131 h 3283131"/>
              <a:gd name="connsiteX1" fmla="*/ 1645920 w 1645920"/>
              <a:gd name="connsiteY1" fmla="*/ 1846217 h 3283131"/>
              <a:gd name="connsiteX2" fmla="*/ 0 w 1645920"/>
              <a:gd name="connsiteY2" fmla="*/ 1463040 h 3283131"/>
              <a:gd name="connsiteX3" fmla="*/ 26125 w 1645920"/>
              <a:gd name="connsiteY3" fmla="*/ 0 h 328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3283131">
                <a:moveTo>
                  <a:pt x="1619794" y="3283131"/>
                </a:moveTo>
                <a:lnTo>
                  <a:pt x="1645920" y="1846217"/>
                </a:lnTo>
                <a:lnTo>
                  <a:pt x="0" y="1463040"/>
                </a:lnTo>
                <a:lnTo>
                  <a:pt x="26125" y="0"/>
                </a:lnTo>
              </a:path>
            </a:pathLst>
          </a:custGeom>
          <a:noFill/>
          <a:ln w="38100" cap="flat" cmpd="sng" algn="ctr">
            <a:solidFill>
              <a:srgbClr val="FF99FF"/>
            </a:solidFill>
            <a:prstDash val="solid"/>
            <a:round/>
            <a:headEnd type="oval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6" name="手繪多邊形 135"/>
          <p:cNvSpPr/>
          <p:nvPr/>
        </p:nvSpPr>
        <p:spPr bwMode="auto">
          <a:xfrm flipV="1">
            <a:off x="324794" y="2460643"/>
            <a:ext cx="1645920" cy="3283131"/>
          </a:xfrm>
          <a:custGeom>
            <a:avLst/>
            <a:gdLst>
              <a:gd name="connsiteX0" fmla="*/ 1619794 w 1645920"/>
              <a:gd name="connsiteY0" fmla="*/ 3283131 h 3283131"/>
              <a:gd name="connsiteX1" fmla="*/ 1645920 w 1645920"/>
              <a:gd name="connsiteY1" fmla="*/ 1846217 h 3283131"/>
              <a:gd name="connsiteX2" fmla="*/ 0 w 1645920"/>
              <a:gd name="connsiteY2" fmla="*/ 1463040 h 3283131"/>
              <a:gd name="connsiteX3" fmla="*/ 26125 w 1645920"/>
              <a:gd name="connsiteY3" fmla="*/ 0 h 328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3283131">
                <a:moveTo>
                  <a:pt x="1619794" y="3283131"/>
                </a:moveTo>
                <a:lnTo>
                  <a:pt x="1645920" y="1846217"/>
                </a:lnTo>
                <a:lnTo>
                  <a:pt x="0" y="1463040"/>
                </a:lnTo>
                <a:lnTo>
                  <a:pt x="26125" y="0"/>
                </a:lnTo>
              </a:path>
            </a:pathLst>
          </a:custGeom>
          <a:noFill/>
          <a:ln w="38100" cap="flat" cmpd="sng" algn="ctr">
            <a:solidFill>
              <a:srgbClr val="FF99FF"/>
            </a:solidFill>
            <a:prstDash val="solid"/>
            <a:round/>
            <a:headEnd type="oval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7" name="手繪多邊形 136"/>
          <p:cNvSpPr/>
          <p:nvPr/>
        </p:nvSpPr>
        <p:spPr bwMode="auto">
          <a:xfrm>
            <a:off x="4823331" y="2464526"/>
            <a:ext cx="3149167" cy="3283131"/>
          </a:xfrm>
          <a:custGeom>
            <a:avLst/>
            <a:gdLst>
              <a:gd name="connsiteX0" fmla="*/ 1619794 w 1645920"/>
              <a:gd name="connsiteY0" fmla="*/ 3283131 h 3283131"/>
              <a:gd name="connsiteX1" fmla="*/ 1645920 w 1645920"/>
              <a:gd name="connsiteY1" fmla="*/ 1846217 h 3283131"/>
              <a:gd name="connsiteX2" fmla="*/ 0 w 1645920"/>
              <a:gd name="connsiteY2" fmla="*/ 1463040 h 3283131"/>
              <a:gd name="connsiteX3" fmla="*/ 26125 w 1645920"/>
              <a:gd name="connsiteY3" fmla="*/ 0 h 328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3283131">
                <a:moveTo>
                  <a:pt x="1619794" y="3283131"/>
                </a:moveTo>
                <a:lnTo>
                  <a:pt x="1645920" y="1846217"/>
                </a:lnTo>
                <a:lnTo>
                  <a:pt x="0" y="1463040"/>
                </a:lnTo>
                <a:lnTo>
                  <a:pt x="26125" y="0"/>
                </a:lnTo>
              </a:path>
            </a:pathLst>
          </a:custGeom>
          <a:noFill/>
          <a:ln w="38100" cap="flat" cmpd="sng" algn="ctr">
            <a:solidFill>
              <a:srgbClr val="FF99FF"/>
            </a:solidFill>
            <a:prstDash val="solid"/>
            <a:round/>
            <a:headEnd type="oval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8" name="手繪多邊形 137"/>
          <p:cNvSpPr/>
          <p:nvPr/>
        </p:nvSpPr>
        <p:spPr bwMode="auto">
          <a:xfrm flipV="1">
            <a:off x="4845664" y="2460642"/>
            <a:ext cx="3126835" cy="3283131"/>
          </a:xfrm>
          <a:custGeom>
            <a:avLst/>
            <a:gdLst>
              <a:gd name="connsiteX0" fmla="*/ 1619794 w 1645920"/>
              <a:gd name="connsiteY0" fmla="*/ 3283131 h 3283131"/>
              <a:gd name="connsiteX1" fmla="*/ 1645920 w 1645920"/>
              <a:gd name="connsiteY1" fmla="*/ 1846217 h 3283131"/>
              <a:gd name="connsiteX2" fmla="*/ 0 w 1645920"/>
              <a:gd name="connsiteY2" fmla="*/ 1463040 h 3283131"/>
              <a:gd name="connsiteX3" fmla="*/ 26125 w 1645920"/>
              <a:gd name="connsiteY3" fmla="*/ 0 h 328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3283131">
                <a:moveTo>
                  <a:pt x="1619794" y="3283131"/>
                </a:moveTo>
                <a:lnTo>
                  <a:pt x="1645920" y="1846217"/>
                </a:lnTo>
                <a:lnTo>
                  <a:pt x="0" y="1463040"/>
                </a:lnTo>
                <a:lnTo>
                  <a:pt x="26125" y="0"/>
                </a:lnTo>
              </a:path>
            </a:pathLst>
          </a:custGeom>
          <a:noFill/>
          <a:ln w="38100" cap="flat" cmpd="sng" algn="ctr">
            <a:solidFill>
              <a:srgbClr val="FF99FF"/>
            </a:solidFill>
            <a:prstDash val="solid"/>
            <a:round/>
            <a:headEnd type="oval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1" grpId="0" build="p" bldLvl="2"/>
      <p:bldP spid="708616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9" name="Oval 7"/>
          <p:cNvSpPr>
            <a:spLocks noChangeArrowheads="1"/>
          </p:cNvSpPr>
          <p:nvPr/>
        </p:nvSpPr>
        <p:spPr bwMode="auto">
          <a:xfrm>
            <a:off x="1050925" y="3860800"/>
            <a:ext cx="1871663" cy="194468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chemeClr val="tx1"/>
                </a:solidFill>
              </a:rPr>
              <a:t>           z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>
                <a:solidFill>
                  <a:srgbClr val="66FFFF"/>
                </a:solidFill>
              </a:rPr>
              <a:t>Switch-Case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  <a:latin typeface="Courier New" panose="02070309020205020404" pitchFamily="49" charset="0"/>
              </a:rPr>
              <a:t>case, casex, casez</a:t>
            </a:r>
          </a:p>
        </p:txBody>
      </p:sp>
      <p:sp>
        <p:nvSpPr>
          <p:cNvPr id="704516" name="Text Box 4"/>
          <p:cNvSpPr txBox="1">
            <a:spLocks noChangeArrowheads="1"/>
          </p:cNvSpPr>
          <p:nvPr/>
        </p:nvSpPr>
        <p:spPr bwMode="auto">
          <a:xfrm>
            <a:off x="107950" y="981075"/>
            <a:ext cx="4895850" cy="181610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case (expression)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constant1: 	statement1;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constantj: 	statementj;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default:	statementd;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endcase</a:t>
            </a:r>
          </a:p>
        </p:txBody>
      </p:sp>
      <p:sp>
        <p:nvSpPr>
          <p:cNvPr id="704518" name="Oval 6"/>
          <p:cNvSpPr>
            <a:spLocks noChangeArrowheads="1"/>
          </p:cNvSpPr>
          <p:nvPr/>
        </p:nvSpPr>
        <p:spPr bwMode="auto">
          <a:xfrm>
            <a:off x="1122363" y="4292600"/>
            <a:ext cx="1008062" cy="1008063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0, 1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5475" y="4149725"/>
            <a:ext cx="496888" cy="719138"/>
            <a:chOff x="394" y="2614"/>
            <a:chExt cx="313" cy="453"/>
          </a:xfrm>
        </p:grpSpPr>
        <p:sp>
          <p:nvSpPr>
            <p:cNvPr id="17420" name="Text Box 11"/>
            <p:cNvSpPr txBox="1">
              <a:spLocks noChangeArrowheads="1"/>
            </p:cNvSpPr>
            <p:nvPr/>
          </p:nvSpPr>
          <p:spPr bwMode="auto">
            <a:xfrm>
              <a:off x="394" y="261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accent1"/>
                  </a:solidFill>
                </a:rPr>
                <a:t>x</a:t>
              </a:r>
            </a:p>
          </p:txBody>
        </p:sp>
        <p:sp>
          <p:nvSpPr>
            <p:cNvPr id="17421" name="Freeform 12"/>
            <p:cNvSpPr>
              <a:spLocks/>
            </p:cNvSpPr>
            <p:nvPr/>
          </p:nvSpPr>
          <p:spPr bwMode="auto">
            <a:xfrm>
              <a:off x="526" y="2886"/>
              <a:ext cx="181" cy="181"/>
            </a:xfrm>
            <a:custGeom>
              <a:avLst/>
              <a:gdLst>
                <a:gd name="T0" fmla="*/ 0 w 181"/>
                <a:gd name="T1" fmla="*/ 0 h 181"/>
                <a:gd name="T2" fmla="*/ 45 w 181"/>
                <a:gd name="T3" fmla="*/ 136 h 181"/>
                <a:gd name="T4" fmla="*/ 181 w 181"/>
                <a:gd name="T5" fmla="*/ 181 h 181"/>
                <a:gd name="T6" fmla="*/ 0 60000 65536"/>
                <a:gd name="T7" fmla="*/ 0 60000 65536"/>
                <a:gd name="T8" fmla="*/ 0 60000 65536"/>
                <a:gd name="T9" fmla="*/ 0 w 181"/>
                <a:gd name="T10" fmla="*/ 0 h 181"/>
                <a:gd name="T11" fmla="*/ 181 w 181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181">
                  <a:moveTo>
                    <a:pt x="0" y="0"/>
                  </a:moveTo>
                  <a:cubicBezTo>
                    <a:pt x="7" y="53"/>
                    <a:pt x="15" y="106"/>
                    <a:pt x="45" y="136"/>
                  </a:cubicBezTo>
                  <a:cubicBezTo>
                    <a:pt x="75" y="166"/>
                    <a:pt x="128" y="173"/>
                    <a:pt x="181" y="181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922588" y="3933825"/>
            <a:ext cx="425450" cy="790575"/>
            <a:chOff x="1841" y="2478"/>
            <a:chExt cx="268" cy="498"/>
          </a:xfrm>
        </p:grpSpPr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1886" y="247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17419" name="Freeform 13"/>
            <p:cNvSpPr>
              <a:spLocks/>
            </p:cNvSpPr>
            <p:nvPr/>
          </p:nvSpPr>
          <p:spPr bwMode="auto">
            <a:xfrm flipH="1">
              <a:off x="1841" y="2750"/>
              <a:ext cx="181" cy="226"/>
            </a:xfrm>
            <a:custGeom>
              <a:avLst/>
              <a:gdLst>
                <a:gd name="T0" fmla="*/ 0 w 181"/>
                <a:gd name="T1" fmla="*/ 0 h 181"/>
                <a:gd name="T2" fmla="*/ 45 w 181"/>
                <a:gd name="T3" fmla="*/ 265 h 181"/>
                <a:gd name="T4" fmla="*/ 181 w 181"/>
                <a:gd name="T5" fmla="*/ 352 h 181"/>
                <a:gd name="T6" fmla="*/ 0 60000 65536"/>
                <a:gd name="T7" fmla="*/ 0 60000 65536"/>
                <a:gd name="T8" fmla="*/ 0 60000 65536"/>
                <a:gd name="T9" fmla="*/ 0 w 181"/>
                <a:gd name="T10" fmla="*/ 0 h 181"/>
                <a:gd name="T11" fmla="*/ 181 w 181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181">
                  <a:moveTo>
                    <a:pt x="0" y="0"/>
                  </a:moveTo>
                  <a:cubicBezTo>
                    <a:pt x="7" y="53"/>
                    <a:pt x="15" y="106"/>
                    <a:pt x="45" y="136"/>
                  </a:cubicBezTo>
                  <a:cubicBezTo>
                    <a:pt x="75" y="166"/>
                    <a:pt x="128" y="173"/>
                    <a:pt x="181" y="181"/>
                  </a:cubicBezTo>
                </a:path>
              </a:pathLst>
            </a:custGeom>
            <a:noFill/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704528" name="Text Box 16"/>
          <p:cNvSpPr txBox="1">
            <a:spLocks noChangeArrowheads="1"/>
          </p:cNvSpPr>
          <p:nvPr/>
        </p:nvSpPr>
        <p:spPr bwMode="auto">
          <a:xfrm>
            <a:off x="3419475" y="4941888"/>
            <a:ext cx="5113338" cy="181610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casez(c)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8’b01z?11??: statement1;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8’b1100????: statementj;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default:	statementd;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endcase</a:t>
            </a:r>
          </a:p>
        </p:txBody>
      </p:sp>
      <p:sp>
        <p:nvSpPr>
          <p:cNvPr id="704529" name="Text Box 17"/>
          <p:cNvSpPr txBox="1">
            <a:spLocks noChangeArrowheads="1"/>
          </p:cNvSpPr>
          <p:nvPr/>
        </p:nvSpPr>
        <p:spPr bwMode="auto">
          <a:xfrm>
            <a:off x="3419475" y="2924175"/>
            <a:ext cx="5113338" cy="181610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casex(c)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4’b00xx: statement1;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4’b0xxx: statementj;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default: statementd;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endcase</a:t>
            </a:r>
          </a:p>
        </p:txBody>
      </p:sp>
    </p:spTree>
    <p:extLst>
      <p:ext uri="{BB962C8B-B14F-4D97-AF65-F5344CB8AC3E}">
        <p14:creationId xmlns:p14="http://schemas.microsoft.com/office/powerpoint/2010/main" val="21744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0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9" grpId="0" animBg="1"/>
      <p:bldP spid="704516" grpId="0" animBg="1"/>
      <p:bldP spid="704518" grpId="0" animBg="1"/>
      <p:bldP spid="704528" grpId="0" animBg="1"/>
      <p:bldP spid="7045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-36513" y="-26988"/>
            <a:ext cx="9144001" cy="7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Example: Flipflops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588844" name="Rectangle 44"/>
          <p:cNvSpPr>
            <a:spLocks noChangeArrowheads="1"/>
          </p:cNvSpPr>
          <p:nvPr/>
        </p:nvSpPr>
        <p:spPr bwMode="auto">
          <a:xfrm>
            <a:off x="0" y="739775"/>
            <a:ext cx="709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Positive-Edge Triggered D-Flipflop:</a:t>
            </a:r>
          </a:p>
        </p:txBody>
      </p:sp>
      <p:sp>
        <p:nvSpPr>
          <p:cNvPr id="588845" name="Text Box 45"/>
          <p:cNvSpPr txBox="1">
            <a:spLocks noChangeArrowheads="1"/>
          </p:cNvSpPr>
          <p:nvPr/>
        </p:nvSpPr>
        <p:spPr bwMode="auto">
          <a:xfrm>
            <a:off x="5508625" y="847725"/>
            <a:ext cx="3470275" cy="1735138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DFF(Clk, D, Q);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Clk, D;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reg   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    </a:t>
            </a: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Q=D;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588846" name="Rectangle 46"/>
          <p:cNvSpPr>
            <a:spLocks noChangeArrowheads="1"/>
          </p:cNvSpPr>
          <p:nvPr/>
        </p:nvSpPr>
        <p:spPr bwMode="auto">
          <a:xfrm>
            <a:off x="0" y="2533650"/>
            <a:ext cx="70929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Resettable DFF: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FFFF00"/>
                </a:solidFill>
              </a:rPr>
              <a:t>     (Asynchronous)</a:t>
            </a:r>
          </a:p>
        </p:txBody>
      </p:sp>
      <p:sp>
        <p:nvSpPr>
          <p:cNvPr id="588847" name="Text Box 47"/>
          <p:cNvSpPr txBox="1">
            <a:spLocks noChangeArrowheads="1"/>
          </p:cNvSpPr>
          <p:nvPr/>
        </p:nvSpPr>
        <p:spPr bwMode="auto">
          <a:xfrm>
            <a:off x="3419475" y="2636838"/>
            <a:ext cx="5545138" cy="19685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DFF(Rst,Clk, D, Q);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Rst, Clk, D;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reg   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    </a:t>
            </a: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always@(posedge Clk or posedge Rst)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if(Rst) Q=1’b0;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else    Q=D;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588848" name="Rectangle 48"/>
          <p:cNvSpPr>
            <a:spLocks noChangeArrowheads="1"/>
          </p:cNvSpPr>
          <p:nvPr/>
        </p:nvSpPr>
        <p:spPr bwMode="auto">
          <a:xfrm>
            <a:off x="0" y="4652963"/>
            <a:ext cx="70929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Resettable DFF: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FFFF00"/>
                </a:solidFill>
              </a:rPr>
              <a:t>     (Synchronous)</a:t>
            </a:r>
          </a:p>
        </p:txBody>
      </p:sp>
      <p:sp>
        <p:nvSpPr>
          <p:cNvPr id="588849" name="Text Box 49"/>
          <p:cNvSpPr txBox="1">
            <a:spLocks noChangeArrowheads="1"/>
          </p:cNvSpPr>
          <p:nvPr/>
        </p:nvSpPr>
        <p:spPr bwMode="auto">
          <a:xfrm>
            <a:off x="3419475" y="4724400"/>
            <a:ext cx="5545138" cy="19685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DFF(Rst,Clk, D, Q);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Rst, Clk, D;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reg   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    </a:t>
            </a: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if(Rst) Q=1’b0;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else    Q=D;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539750" y="3500438"/>
            <a:ext cx="2160588" cy="1189037"/>
            <a:chOff x="340" y="2205"/>
            <a:chExt cx="1361" cy="749"/>
          </a:xfrm>
        </p:grpSpPr>
        <p:grpSp>
          <p:nvGrpSpPr>
            <p:cNvPr id="25620" name="Group 61"/>
            <p:cNvGrpSpPr>
              <a:grpSpLocks/>
            </p:cNvGrpSpPr>
            <p:nvPr/>
          </p:nvGrpSpPr>
          <p:grpSpPr bwMode="auto">
            <a:xfrm>
              <a:off x="340" y="2205"/>
              <a:ext cx="1361" cy="749"/>
              <a:chOff x="340" y="2205"/>
              <a:chExt cx="1361" cy="749"/>
            </a:xfrm>
          </p:grpSpPr>
          <p:sp>
            <p:nvSpPr>
              <p:cNvPr id="25622" name="Freeform 50"/>
              <p:cNvSpPr>
                <a:spLocks/>
              </p:cNvSpPr>
              <p:nvPr/>
            </p:nvSpPr>
            <p:spPr bwMode="auto">
              <a:xfrm>
                <a:off x="703" y="2251"/>
                <a:ext cx="998" cy="136"/>
              </a:xfrm>
              <a:custGeom>
                <a:avLst/>
                <a:gdLst>
                  <a:gd name="T0" fmla="*/ 0 w 998"/>
                  <a:gd name="T1" fmla="*/ 136 h 136"/>
                  <a:gd name="T2" fmla="*/ 317 w 998"/>
                  <a:gd name="T3" fmla="*/ 136 h 136"/>
                  <a:gd name="T4" fmla="*/ 408 w 998"/>
                  <a:gd name="T5" fmla="*/ 0 h 136"/>
                  <a:gd name="T6" fmla="*/ 998 w 998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136"/>
                  <a:gd name="T14" fmla="*/ 998 w 998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136">
                    <a:moveTo>
                      <a:pt x="0" y="136"/>
                    </a:moveTo>
                    <a:lnTo>
                      <a:pt x="317" y="136"/>
                    </a:lnTo>
                    <a:lnTo>
                      <a:pt x="408" y="0"/>
                    </a:lnTo>
                    <a:lnTo>
                      <a:pt x="998" y="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3" name="Text Box 51"/>
              <p:cNvSpPr txBox="1">
                <a:spLocks noChangeArrowheads="1"/>
              </p:cNvSpPr>
              <p:nvPr/>
            </p:nvSpPr>
            <p:spPr bwMode="auto">
              <a:xfrm>
                <a:off x="340" y="2205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Rst</a:t>
                </a:r>
              </a:p>
            </p:txBody>
          </p:sp>
          <p:sp>
            <p:nvSpPr>
              <p:cNvPr id="25624" name="Freeform 52"/>
              <p:cNvSpPr>
                <a:spLocks/>
              </p:cNvSpPr>
              <p:nvPr/>
            </p:nvSpPr>
            <p:spPr bwMode="auto">
              <a:xfrm>
                <a:off x="703" y="2478"/>
                <a:ext cx="998" cy="181"/>
              </a:xfrm>
              <a:custGeom>
                <a:avLst/>
                <a:gdLst>
                  <a:gd name="T0" fmla="*/ 0 w 998"/>
                  <a:gd name="T1" fmla="*/ 0 h 181"/>
                  <a:gd name="T2" fmla="*/ 181 w 998"/>
                  <a:gd name="T3" fmla="*/ 0 h 181"/>
                  <a:gd name="T4" fmla="*/ 227 w 998"/>
                  <a:gd name="T5" fmla="*/ 181 h 181"/>
                  <a:gd name="T6" fmla="*/ 589 w 998"/>
                  <a:gd name="T7" fmla="*/ 181 h 181"/>
                  <a:gd name="T8" fmla="*/ 635 w 998"/>
                  <a:gd name="T9" fmla="*/ 0 h 181"/>
                  <a:gd name="T10" fmla="*/ 998 w 998"/>
                  <a:gd name="T11" fmla="*/ 0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98"/>
                  <a:gd name="T19" fmla="*/ 0 h 181"/>
                  <a:gd name="T20" fmla="*/ 998 w 998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98" h="181">
                    <a:moveTo>
                      <a:pt x="0" y="0"/>
                    </a:moveTo>
                    <a:lnTo>
                      <a:pt x="181" y="0"/>
                    </a:lnTo>
                    <a:lnTo>
                      <a:pt x="227" y="181"/>
                    </a:lnTo>
                    <a:lnTo>
                      <a:pt x="589" y="181"/>
                    </a:lnTo>
                    <a:lnTo>
                      <a:pt x="635" y="0"/>
                    </a:lnTo>
                    <a:lnTo>
                      <a:pt x="998" y="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5" name="Text Box 53"/>
              <p:cNvSpPr txBox="1">
                <a:spLocks noChangeArrowheads="1"/>
              </p:cNvSpPr>
              <p:nvPr/>
            </p:nvSpPr>
            <p:spPr bwMode="auto">
              <a:xfrm>
                <a:off x="340" y="2478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Clk</a:t>
                </a:r>
              </a:p>
            </p:txBody>
          </p:sp>
          <p:sp>
            <p:nvSpPr>
              <p:cNvPr id="25626" name="Freeform 57"/>
              <p:cNvSpPr>
                <a:spLocks/>
              </p:cNvSpPr>
              <p:nvPr/>
            </p:nvSpPr>
            <p:spPr bwMode="auto">
              <a:xfrm>
                <a:off x="703" y="2750"/>
                <a:ext cx="363" cy="181"/>
              </a:xfrm>
              <a:custGeom>
                <a:avLst/>
                <a:gdLst>
                  <a:gd name="T0" fmla="*/ 0 w 363"/>
                  <a:gd name="T1" fmla="*/ 0 h 181"/>
                  <a:gd name="T2" fmla="*/ 0 w 363"/>
                  <a:gd name="T3" fmla="*/ 181 h 181"/>
                  <a:gd name="T4" fmla="*/ 317 w 363"/>
                  <a:gd name="T5" fmla="*/ 181 h 181"/>
                  <a:gd name="T6" fmla="*/ 363 w 363"/>
                  <a:gd name="T7" fmla="*/ 90 h 181"/>
                  <a:gd name="T8" fmla="*/ 317 w 363"/>
                  <a:gd name="T9" fmla="*/ 0 h 181"/>
                  <a:gd name="T10" fmla="*/ 0 w 363"/>
                  <a:gd name="T11" fmla="*/ 0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3"/>
                  <a:gd name="T19" fmla="*/ 0 h 181"/>
                  <a:gd name="T20" fmla="*/ 363 w 363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3" h="181">
                    <a:moveTo>
                      <a:pt x="0" y="0"/>
                    </a:moveTo>
                    <a:lnTo>
                      <a:pt x="0" y="181"/>
                    </a:lnTo>
                    <a:lnTo>
                      <a:pt x="317" y="181"/>
                    </a:lnTo>
                    <a:lnTo>
                      <a:pt x="363" y="90"/>
                    </a:lnTo>
                    <a:lnTo>
                      <a:pt x="3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7" name="Freeform 59"/>
              <p:cNvSpPr>
                <a:spLocks/>
              </p:cNvSpPr>
              <p:nvPr/>
            </p:nvSpPr>
            <p:spPr bwMode="auto">
              <a:xfrm>
                <a:off x="1066" y="2840"/>
                <a:ext cx="589" cy="91"/>
              </a:xfrm>
              <a:custGeom>
                <a:avLst/>
                <a:gdLst>
                  <a:gd name="T0" fmla="*/ 0 w 589"/>
                  <a:gd name="T1" fmla="*/ 0 h 91"/>
                  <a:gd name="T2" fmla="*/ 45 w 589"/>
                  <a:gd name="T3" fmla="*/ 91 h 91"/>
                  <a:gd name="T4" fmla="*/ 589 w 589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91"/>
                  <a:gd name="T11" fmla="*/ 589 w 589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91">
                    <a:moveTo>
                      <a:pt x="0" y="0"/>
                    </a:moveTo>
                    <a:lnTo>
                      <a:pt x="45" y="91"/>
                    </a:lnTo>
                    <a:lnTo>
                      <a:pt x="589" y="91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8" name="Text Box 60"/>
              <p:cNvSpPr txBox="1">
                <a:spLocks noChangeArrowheads="1"/>
              </p:cNvSpPr>
              <p:nvPr/>
            </p:nvSpPr>
            <p:spPr bwMode="auto">
              <a:xfrm>
                <a:off x="436" y="2704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Q</a:t>
                </a:r>
              </a:p>
            </p:txBody>
          </p:sp>
        </p:grpSp>
        <p:sp>
          <p:nvSpPr>
            <p:cNvPr id="25621" name="Freeform 64"/>
            <p:cNvSpPr>
              <a:spLocks/>
            </p:cNvSpPr>
            <p:nvPr/>
          </p:nvSpPr>
          <p:spPr bwMode="auto">
            <a:xfrm>
              <a:off x="960" y="2296"/>
              <a:ext cx="211" cy="544"/>
            </a:xfrm>
            <a:custGeom>
              <a:avLst/>
              <a:gdLst>
                <a:gd name="T0" fmla="*/ 106 w 211"/>
                <a:gd name="T1" fmla="*/ 0 h 544"/>
                <a:gd name="T2" fmla="*/ 196 w 211"/>
                <a:gd name="T3" fmla="*/ 318 h 544"/>
                <a:gd name="T4" fmla="*/ 15 w 211"/>
                <a:gd name="T5" fmla="*/ 408 h 544"/>
                <a:gd name="T6" fmla="*/ 106 w 211"/>
                <a:gd name="T7" fmla="*/ 544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544"/>
                <a:gd name="T14" fmla="*/ 211 w 211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544">
                  <a:moveTo>
                    <a:pt x="106" y="0"/>
                  </a:moveTo>
                  <a:cubicBezTo>
                    <a:pt x="158" y="125"/>
                    <a:pt x="211" y="250"/>
                    <a:pt x="196" y="318"/>
                  </a:cubicBezTo>
                  <a:cubicBezTo>
                    <a:pt x="181" y="386"/>
                    <a:pt x="30" y="370"/>
                    <a:pt x="15" y="408"/>
                  </a:cubicBezTo>
                  <a:cubicBezTo>
                    <a:pt x="0" y="446"/>
                    <a:pt x="53" y="495"/>
                    <a:pt x="106" y="544"/>
                  </a:cubicBezTo>
                </a:path>
              </a:pathLst>
            </a:custGeom>
            <a:noFill/>
            <a:ln w="9525" cap="flat" cmpd="sng">
              <a:solidFill>
                <a:srgbClr val="FF33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539750" y="5445125"/>
            <a:ext cx="2160588" cy="1189038"/>
            <a:chOff x="340" y="3430"/>
            <a:chExt cx="1361" cy="749"/>
          </a:xfrm>
        </p:grpSpPr>
        <p:sp>
          <p:nvSpPr>
            <p:cNvPr id="25611" name="Text Box 74"/>
            <p:cNvSpPr txBox="1">
              <a:spLocks noChangeArrowheads="1"/>
            </p:cNvSpPr>
            <p:nvPr/>
          </p:nvSpPr>
          <p:spPr bwMode="auto">
            <a:xfrm>
              <a:off x="436" y="3929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latin typeface="Courier New" panose="02070309020205020404" pitchFamily="49" charset="0"/>
                </a:rPr>
                <a:t>Q</a:t>
              </a:r>
            </a:p>
          </p:txBody>
        </p:sp>
        <p:grpSp>
          <p:nvGrpSpPr>
            <p:cNvPr id="25612" name="Group 76"/>
            <p:cNvGrpSpPr>
              <a:grpSpLocks/>
            </p:cNvGrpSpPr>
            <p:nvPr/>
          </p:nvGrpSpPr>
          <p:grpSpPr bwMode="auto">
            <a:xfrm>
              <a:off x="340" y="3430"/>
              <a:ext cx="1361" cy="726"/>
              <a:chOff x="340" y="3430"/>
              <a:chExt cx="1361" cy="726"/>
            </a:xfrm>
          </p:grpSpPr>
          <p:sp>
            <p:nvSpPr>
              <p:cNvPr id="25613" name="Freeform 68"/>
              <p:cNvSpPr>
                <a:spLocks/>
              </p:cNvSpPr>
              <p:nvPr/>
            </p:nvSpPr>
            <p:spPr bwMode="auto">
              <a:xfrm>
                <a:off x="703" y="3476"/>
                <a:ext cx="998" cy="136"/>
              </a:xfrm>
              <a:custGeom>
                <a:avLst/>
                <a:gdLst>
                  <a:gd name="T0" fmla="*/ 0 w 998"/>
                  <a:gd name="T1" fmla="*/ 136 h 136"/>
                  <a:gd name="T2" fmla="*/ 317 w 998"/>
                  <a:gd name="T3" fmla="*/ 136 h 136"/>
                  <a:gd name="T4" fmla="*/ 408 w 998"/>
                  <a:gd name="T5" fmla="*/ 0 h 136"/>
                  <a:gd name="T6" fmla="*/ 998 w 998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136"/>
                  <a:gd name="T14" fmla="*/ 998 w 998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136">
                    <a:moveTo>
                      <a:pt x="0" y="136"/>
                    </a:moveTo>
                    <a:lnTo>
                      <a:pt x="317" y="136"/>
                    </a:lnTo>
                    <a:lnTo>
                      <a:pt x="408" y="0"/>
                    </a:lnTo>
                    <a:lnTo>
                      <a:pt x="998" y="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4" name="Text Box 69"/>
              <p:cNvSpPr txBox="1">
                <a:spLocks noChangeArrowheads="1"/>
              </p:cNvSpPr>
              <p:nvPr/>
            </p:nvSpPr>
            <p:spPr bwMode="auto">
              <a:xfrm>
                <a:off x="340" y="3430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Rst</a:t>
                </a:r>
              </a:p>
            </p:txBody>
          </p:sp>
          <p:sp>
            <p:nvSpPr>
              <p:cNvPr id="25615" name="Freeform 70"/>
              <p:cNvSpPr>
                <a:spLocks/>
              </p:cNvSpPr>
              <p:nvPr/>
            </p:nvSpPr>
            <p:spPr bwMode="auto">
              <a:xfrm>
                <a:off x="703" y="3703"/>
                <a:ext cx="998" cy="181"/>
              </a:xfrm>
              <a:custGeom>
                <a:avLst/>
                <a:gdLst>
                  <a:gd name="T0" fmla="*/ 0 w 998"/>
                  <a:gd name="T1" fmla="*/ 0 h 181"/>
                  <a:gd name="T2" fmla="*/ 181 w 998"/>
                  <a:gd name="T3" fmla="*/ 0 h 181"/>
                  <a:gd name="T4" fmla="*/ 227 w 998"/>
                  <a:gd name="T5" fmla="*/ 181 h 181"/>
                  <a:gd name="T6" fmla="*/ 589 w 998"/>
                  <a:gd name="T7" fmla="*/ 181 h 181"/>
                  <a:gd name="T8" fmla="*/ 635 w 998"/>
                  <a:gd name="T9" fmla="*/ 0 h 181"/>
                  <a:gd name="T10" fmla="*/ 998 w 998"/>
                  <a:gd name="T11" fmla="*/ 0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98"/>
                  <a:gd name="T19" fmla="*/ 0 h 181"/>
                  <a:gd name="T20" fmla="*/ 998 w 998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98" h="181">
                    <a:moveTo>
                      <a:pt x="0" y="0"/>
                    </a:moveTo>
                    <a:lnTo>
                      <a:pt x="181" y="0"/>
                    </a:lnTo>
                    <a:lnTo>
                      <a:pt x="227" y="181"/>
                    </a:lnTo>
                    <a:lnTo>
                      <a:pt x="589" y="181"/>
                    </a:lnTo>
                    <a:lnTo>
                      <a:pt x="635" y="0"/>
                    </a:lnTo>
                    <a:lnTo>
                      <a:pt x="998" y="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6" name="Text Box 71"/>
              <p:cNvSpPr txBox="1">
                <a:spLocks noChangeArrowheads="1"/>
              </p:cNvSpPr>
              <p:nvPr/>
            </p:nvSpPr>
            <p:spPr bwMode="auto">
              <a:xfrm>
                <a:off x="340" y="3703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Clk</a:t>
                </a:r>
              </a:p>
            </p:txBody>
          </p:sp>
          <p:sp>
            <p:nvSpPr>
              <p:cNvPr id="25617" name="Freeform 72"/>
              <p:cNvSpPr>
                <a:spLocks/>
              </p:cNvSpPr>
              <p:nvPr/>
            </p:nvSpPr>
            <p:spPr bwMode="auto">
              <a:xfrm>
                <a:off x="703" y="3975"/>
                <a:ext cx="589" cy="181"/>
              </a:xfrm>
              <a:custGeom>
                <a:avLst/>
                <a:gdLst>
                  <a:gd name="T0" fmla="*/ 0 w 363"/>
                  <a:gd name="T1" fmla="*/ 0 h 181"/>
                  <a:gd name="T2" fmla="*/ 0 w 363"/>
                  <a:gd name="T3" fmla="*/ 181 h 181"/>
                  <a:gd name="T4" fmla="*/ 3562 w 363"/>
                  <a:gd name="T5" fmla="*/ 181 h 181"/>
                  <a:gd name="T6" fmla="*/ 4084 w 363"/>
                  <a:gd name="T7" fmla="*/ 90 h 181"/>
                  <a:gd name="T8" fmla="*/ 3562 w 363"/>
                  <a:gd name="T9" fmla="*/ 0 h 181"/>
                  <a:gd name="T10" fmla="*/ 0 w 363"/>
                  <a:gd name="T11" fmla="*/ 0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3"/>
                  <a:gd name="T19" fmla="*/ 0 h 181"/>
                  <a:gd name="T20" fmla="*/ 363 w 363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3" h="181">
                    <a:moveTo>
                      <a:pt x="0" y="0"/>
                    </a:moveTo>
                    <a:lnTo>
                      <a:pt x="0" y="181"/>
                    </a:lnTo>
                    <a:lnTo>
                      <a:pt x="317" y="181"/>
                    </a:lnTo>
                    <a:lnTo>
                      <a:pt x="363" y="90"/>
                    </a:lnTo>
                    <a:lnTo>
                      <a:pt x="3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8" name="Freeform 73"/>
              <p:cNvSpPr>
                <a:spLocks/>
              </p:cNvSpPr>
              <p:nvPr/>
            </p:nvSpPr>
            <p:spPr bwMode="auto">
              <a:xfrm>
                <a:off x="1292" y="4065"/>
                <a:ext cx="363" cy="91"/>
              </a:xfrm>
              <a:custGeom>
                <a:avLst/>
                <a:gdLst>
                  <a:gd name="T0" fmla="*/ 0 w 589"/>
                  <a:gd name="T1" fmla="*/ 0 h 91"/>
                  <a:gd name="T2" fmla="*/ 4 w 589"/>
                  <a:gd name="T3" fmla="*/ 91 h 91"/>
                  <a:gd name="T4" fmla="*/ 52 w 589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91"/>
                  <a:gd name="T11" fmla="*/ 589 w 589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91">
                    <a:moveTo>
                      <a:pt x="0" y="0"/>
                    </a:moveTo>
                    <a:lnTo>
                      <a:pt x="45" y="91"/>
                    </a:lnTo>
                    <a:lnTo>
                      <a:pt x="589" y="91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9" name="Freeform 75"/>
              <p:cNvSpPr>
                <a:spLocks/>
              </p:cNvSpPr>
              <p:nvPr/>
            </p:nvSpPr>
            <p:spPr bwMode="auto">
              <a:xfrm>
                <a:off x="1066" y="3521"/>
                <a:ext cx="217" cy="563"/>
              </a:xfrm>
              <a:custGeom>
                <a:avLst/>
                <a:gdLst>
                  <a:gd name="T0" fmla="*/ 0 w 217"/>
                  <a:gd name="T1" fmla="*/ 0 h 563"/>
                  <a:gd name="T2" fmla="*/ 86 w 217"/>
                  <a:gd name="T3" fmla="*/ 184 h 563"/>
                  <a:gd name="T4" fmla="*/ 47 w 217"/>
                  <a:gd name="T5" fmla="*/ 472 h 563"/>
                  <a:gd name="T6" fmla="*/ 217 w 217"/>
                  <a:gd name="T7" fmla="*/ 563 h 5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"/>
                  <a:gd name="T13" fmla="*/ 0 h 563"/>
                  <a:gd name="T14" fmla="*/ 217 w 217"/>
                  <a:gd name="T15" fmla="*/ 563 h 5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" h="563">
                    <a:moveTo>
                      <a:pt x="0" y="0"/>
                    </a:moveTo>
                    <a:cubicBezTo>
                      <a:pt x="14" y="31"/>
                      <a:pt x="78" y="105"/>
                      <a:pt x="86" y="184"/>
                    </a:cubicBezTo>
                    <a:cubicBezTo>
                      <a:pt x="94" y="263"/>
                      <a:pt x="25" y="409"/>
                      <a:pt x="47" y="472"/>
                    </a:cubicBezTo>
                    <a:cubicBezTo>
                      <a:pt x="69" y="535"/>
                      <a:pt x="182" y="544"/>
                      <a:pt x="217" y="563"/>
                    </a:cubicBezTo>
                  </a:path>
                </a:pathLst>
              </a:custGeom>
              <a:noFill/>
              <a:ln w="9525" cap="flat" cmpd="sng">
                <a:solidFill>
                  <a:srgbClr val="FF3300"/>
                </a:solidFill>
                <a:prstDash val="dash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8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8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8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8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8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8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8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8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8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8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44" grpId="0" build="p" bldLvl="2"/>
      <p:bldP spid="588845" grpId="0" animBg="1"/>
      <p:bldP spid="588846" grpId="0" build="p" bldLvl="2"/>
      <p:bldP spid="588847" grpId="0" animBg="1"/>
      <p:bldP spid="588848" grpId="0" build="p" bldLvl="2"/>
      <p:bldP spid="58884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-36513" y="-26988"/>
            <a:ext cx="9144001" cy="7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Example: Counters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619523" name="Rectangle 3"/>
          <p:cNvSpPr>
            <a:spLocks noChangeArrowheads="1"/>
          </p:cNvSpPr>
          <p:nvPr/>
        </p:nvSpPr>
        <p:spPr bwMode="auto">
          <a:xfrm>
            <a:off x="0" y="739775"/>
            <a:ext cx="709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Basic Up-Counting Counter:</a:t>
            </a:r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5508625" y="847725"/>
            <a:ext cx="3470275" cy="1735138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CNT(Clk, Q);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Clk;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[7:0]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reg    [7:0]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    </a:t>
            </a: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Q=Q+1;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619525" name="Rectangle 5"/>
          <p:cNvSpPr>
            <a:spLocks noChangeArrowheads="1"/>
          </p:cNvSpPr>
          <p:nvPr/>
        </p:nvSpPr>
        <p:spPr bwMode="auto">
          <a:xfrm>
            <a:off x="0" y="2533650"/>
            <a:ext cx="70929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Resettable Counter: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FFFF00"/>
                </a:solidFill>
              </a:rPr>
              <a:t>     (Asynchronous)</a:t>
            </a:r>
          </a:p>
        </p:txBody>
      </p:sp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3419475" y="2636838"/>
            <a:ext cx="5545138" cy="19685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CNT(Rst,Clk, Q);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Rst, Clk;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[15:0]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reg    [15:0]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    </a:t>
            </a: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always@(posedge Clk or posedge Rst)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if(Rst) Q=15’b0;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else    Q=Q+1;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619527" name="Rectangle 7"/>
          <p:cNvSpPr>
            <a:spLocks noChangeArrowheads="1"/>
          </p:cNvSpPr>
          <p:nvPr/>
        </p:nvSpPr>
        <p:spPr bwMode="auto">
          <a:xfrm>
            <a:off x="0" y="4652963"/>
            <a:ext cx="70929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Resettable Counter: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altLang="zh-TW">
                <a:solidFill>
                  <a:srgbClr val="FFFF00"/>
                </a:solidFill>
              </a:rPr>
              <a:t>     (Synchronous)</a:t>
            </a:r>
          </a:p>
        </p:txBody>
      </p:sp>
      <p:sp>
        <p:nvSpPr>
          <p:cNvPr id="619528" name="Text Box 8"/>
          <p:cNvSpPr txBox="1">
            <a:spLocks noChangeArrowheads="1"/>
          </p:cNvSpPr>
          <p:nvPr/>
        </p:nvSpPr>
        <p:spPr bwMode="auto">
          <a:xfrm>
            <a:off x="3419475" y="4724400"/>
            <a:ext cx="5545138" cy="19685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CNT(Rst,Clk, Q);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Rst, Clk;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[31:0]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reg    [31:0]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    </a:t>
            </a: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if(Rst) Q=31’b0;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else    Q=Q+1;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9750" y="3500438"/>
            <a:ext cx="2160588" cy="1189037"/>
            <a:chOff x="340" y="2205"/>
            <a:chExt cx="1361" cy="749"/>
          </a:xfrm>
        </p:grpSpPr>
        <p:grpSp>
          <p:nvGrpSpPr>
            <p:cNvPr id="26644" name="Group 10"/>
            <p:cNvGrpSpPr>
              <a:grpSpLocks/>
            </p:cNvGrpSpPr>
            <p:nvPr/>
          </p:nvGrpSpPr>
          <p:grpSpPr bwMode="auto">
            <a:xfrm>
              <a:off x="340" y="2205"/>
              <a:ext cx="1361" cy="749"/>
              <a:chOff x="340" y="2205"/>
              <a:chExt cx="1361" cy="749"/>
            </a:xfrm>
          </p:grpSpPr>
          <p:sp>
            <p:nvSpPr>
              <p:cNvPr id="26646" name="Freeform 11"/>
              <p:cNvSpPr>
                <a:spLocks/>
              </p:cNvSpPr>
              <p:nvPr/>
            </p:nvSpPr>
            <p:spPr bwMode="auto">
              <a:xfrm>
                <a:off x="703" y="2251"/>
                <a:ext cx="998" cy="136"/>
              </a:xfrm>
              <a:custGeom>
                <a:avLst/>
                <a:gdLst>
                  <a:gd name="T0" fmla="*/ 0 w 998"/>
                  <a:gd name="T1" fmla="*/ 136 h 136"/>
                  <a:gd name="T2" fmla="*/ 317 w 998"/>
                  <a:gd name="T3" fmla="*/ 136 h 136"/>
                  <a:gd name="T4" fmla="*/ 408 w 998"/>
                  <a:gd name="T5" fmla="*/ 0 h 136"/>
                  <a:gd name="T6" fmla="*/ 998 w 998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136"/>
                  <a:gd name="T14" fmla="*/ 998 w 998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136">
                    <a:moveTo>
                      <a:pt x="0" y="136"/>
                    </a:moveTo>
                    <a:lnTo>
                      <a:pt x="317" y="136"/>
                    </a:lnTo>
                    <a:lnTo>
                      <a:pt x="408" y="0"/>
                    </a:lnTo>
                    <a:lnTo>
                      <a:pt x="998" y="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7" name="Text Box 12"/>
              <p:cNvSpPr txBox="1">
                <a:spLocks noChangeArrowheads="1"/>
              </p:cNvSpPr>
              <p:nvPr/>
            </p:nvSpPr>
            <p:spPr bwMode="auto">
              <a:xfrm>
                <a:off x="340" y="2205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Rst</a:t>
                </a:r>
              </a:p>
            </p:txBody>
          </p:sp>
          <p:sp>
            <p:nvSpPr>
              <p:cNvPr id="26648" name="Freeform 13"/>
              <p:cNvSpPr>
                <a:spLocks/>
              </p:cNvSpPr>
              <p:nvPr/>
            </p:nvSpPr>
            <p:spPr bwMode="auto">
              <a:xfrm>
                <a:off x="703" y="2478"/>
                <a:ext cx="998" cy="181"/>
              </a:xfrm>
              <a:custGeom>
                <a:avLst/>
                <a:gdLst>
                  <a:gd name="T0" fmla="*/ 0 w 998"/>
                  <a:gd name="T1" fmla="*/ 0 h 181"/>
                  <a:gd name="T2" fmla="*/ 181 w 998"/>
                  <a:gd name="T3" fmla="*/ 0 h 181"/>
                  <a:gd name="T4" fmla="*/ 227 w 998"/>
                  <a:gd name="T5" fmla="*/ 181 h 181"/>
                  <a:gd name="T6" fmla="*/ 589 w 998"/>
                  <a:gd name="T7" fmla="*/ 181 h 181"/>
                  <a:gd name="T8" fmla="*/ 635 w 998"/>
                  <a:gd name="T9" fmla="*/ 0 h 181"/>
                  <a:gd name="T10" fmla="*/ 998 w 998"/>
                  <a:gd name="T11" fmla="*/ 0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98"/>
                  <a:gd name="T19" fmla="*/ 0 h 181"/>
                  <a:gd name="T20" fmla="*/ 998 w 998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98" h="181">
                    <a:moveTo>
                      <a:pt x="0" y="0"/>
                    </a:moveTo>
                    <a:lnTo>
                      <a:pt x="181" y="0"/>
                    </a:lnTo>
                    <a:lnTo>
                      <a:pt x="227" y="181"/>
                    </a:lnTo>
                    <a:lnTo>
                      <a:pt x="589" y="181"/>
                    </a:lnTo>
                    <a:lnTo>
                      <a:pt x="635" y="0"/>
                    </a:lnTo>
                    <a:lnTo>
                      <a:pt x="998" y="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9" name="Text Box 14"/>
              <p:cNvSpPr txBox="1">
                <a:spLocks noChangeArrowheads="1"/>
              </p:cNvSpPr>
              <p:nvPr/>
            </p:nvSpPr>
            <p:spPr bwMode="auto">
              <a:xfrm>
                <a:off x="340" y="2478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Clk</a:t>
                </a:r>
              </a:p>
            </p:txBody>
          </p:sp>
          <p:sp>
            <p:nvSpPr>
              <p:cNvPr id="26650" name="Freeform 15"/>
              <p:cNvSpPr>
                <a:spLocks/>
              </p:cNvSpPr>
              <p:nvPr/>
            </p:nvSpPr>
            <p:spPr bwMode="auto">
              <a:xfrm>
                <a:off x="703" y="2750"/>
                <a:ext cx="363" cy="181"/>
              </a:xfrm>
              <a:custGeom>
                <a:avLst/>
                <a:gdLst>
                  <a:gd name="T0" fmla="*/ 0 w 363"/>
                  <a:gd name="T1" fmla="*/ 0 h 181"/>
                  <a:gd name="T2" fmla="*/ 0 w 363"/>
                  <a:gd name="T3" fmla="*/ 181 h 181"/>
                  <a:gd name="T4" fmla="*/ 317 w 363"/>
                  <a:gd name="T5" fmla="*/ 181 h 181"/>
                  <a:gd name="T6" fmla="*/ 363 w 363"/>
                  <a:gd name="T7" fmla="*/ 90 h 181"/>
                  <a:gd name="T8" fmla="*/ 317 w 363"/>
                  <a:gd name="T9" fmla="*/ 0 h 181"/>
                  <a:gd name="T10" fmla="*/ 0 w 363"/>
                  <a:gd name="T11" fmla="*/ 0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3"/>
                  <a:gd name="T19" fmla="*/ 0 h 181"/>
                  <a:gd name="T20" fmla="*/ 363 w 363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3" h="181">
                    <a:moveTo>
                      <a:pt x="0" y="0"/>
                    </a:moveTo>
                    <a:lnTo>
                      <a:pt x="0" y="181"/>
                    </a:lnTo>
                    <a:lnTo>
                      <a:pt x="317" y="181"/>
                    </a:lnTo>
                    <a:lnTo>
                      <a:pt x="363" y="90"/>
                    </a:lnTo>
                    <a:lnTo>
                      <a:pt x="3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51" name="Freeform 16"/>
              <p:cNvSpPr>
                <a:spLocks/>
              </p:cNvSpPr>
              <p:nvPr/>
            </p:nvSpPr>
            <p:spPr bwMode="auto">
              <a:xfrm>
                <a:off x="1066" y="2840"/>
                <a:ext cx="589" cy="91"/>
              </a:xfrm>
              <a:custGeom>
                <a:avLst/>
                <a:gdLst>
                  <a:gd name="T0" fmla="*/ 0 w 589"/>
                  <a:gd name="T1" fmla="*/ 0 h 91"/>
                  <a:gd name="T2" fmla="*/ 45 w 589"/>
                  <a:gd name="T3" fmla="*/ 91 h 91"/>
                  <a:gd name="T4" fmla="*/ 589 w 589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91"/>
                  <a:gd name="T11" fmla="*/ 589 w 589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91">
                    <a:moveTo>
                      <a:pt x="0" y="0"/>
                    </a:moveTo>
                    <a:lnTo>
                      <a:pt x="45" y="91"/>
                    </a:lnTo>
                    <a:lnTo>
                      <a:pt x="589" y="91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52" name="Text Box 17"/>
              <p:cNvSpPr txBox="1">
                <a:spLocks noChangeArrowheads="1"/>
              </p:cNvSpPr>
              <p:nvPr/>
            </p:nvSpPr>
            <p:spPr bwMode="auto">
              <a:xfrm>
                <a:off x="436" y="2704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Q</a:t>
                </a:r>
              </a:p>
            </p:txBody>
          </p:sp>
        </p:grpSp>
        <p:sp>
          <p:nvSpPr>
            <p:cNvPr id="26645" name="Freeform 18"/>
            <p:cNvSpPr>
              <a:spLocks/>
            </p:cNvSpPr>
            <p:nvPr/>
          </p:nvSpPr>
          <p:spPr bwMode="auto">
            <a:xfrm>
              <a:off x="960" y="2296"/>
              <a:ext cx="211" cy="544"/>
            </a:xfrm>
            <a:custGeom>
              <a:avLst/>
              <a:gdLst>
                <a:gd name="T0" fmla="*/ 106 w 211"/>
                <a:gd name="T1" fmla="*/ 0 h 544"/>
                <a:gd name="T2" fmla="*/ 196 w 211"/>
                <a:gd name="T3" fmla="*/ 318 h 544"/>
                <a:gd name="T4" fmla="*/ 15 w 211"/>
                <a:gd name="T5" fmla="*/ 408 h 544"/>
                <a:gd name="T6" fmla="*/ 106 w 211"/>
                <a:gd name="T7" fmla="*/ 544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544"/>
                <a:gd name="T14" fmla="*/ 211 w 211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544">
                  <a:moveTo>
                    <a:pt x="106" y="0"/>
                  </a:moveTo>
                  <a:cubicBezTo>
                    <a:pt x="158" y="125"/>
                    <a:pt x="211" y="250"/>
                    <a:pt x="196" y="318"/>
                  </a:cubicBezTo>
                  <a:cubicBezTo>
                    <a:pt x="181" y="386"/>
                    <a:pt x="30" y="370"/>
                    <a:pt x="15" y="408"/>
                  </a:cubicBezTo>
                  <a:cubicBezTo>
                    <a:pt x="0" y="446"/>
                    <a:pt x="53" y="495"/>
                    <a:pt x="106" y="544"/>
                  </a:cubicBezTo>
                </a:path>
              </a:pathLst>
            </a:custGeom>
            <a:noFill/>
            <a:ln w="9525" cap="flat" cmpd="sng">
              <a:solidFill>
                <a:srgbClr val="FF33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39750" y="5445125"/>
            <a:ext cx="2160588" cy="1189038"/>
            <a:chOff x="340" y="3430"/>
            <a:chExt cx="1361" cy="749"/>
          </a:xfrm>
        </p:grpSpPr>
        <p:sp>
          <p:nvSpPr>
            <p:cNvPr id="26635" name="Text Box 20"/>
            <p:cNvSpPr txBox="1">
              <a:spLocks noChangeArrowheads="1"/>
            </p:cNvSpPr>
            <p:nvPr/>
          </p:nvSpPr>
          <p:spPr bwMode="auto">
            <a:xfrm>
              <a:off x="436" y="3929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latin typeface="Courier New" panose="02070309020205020404" pitchFamily="49" charset="0"/>
                </a:rPr>
                <a:t>Q</a:t>
              </a:r>
            </a:p>
          </p:txBody>
        </p:sp>
        <p:grpSp>
          <p:nvGrpSpPr>
            <p:cNvPr id="26636" name="Group 21"/>
            <p:cNvGrpSpPr>
              <a:grpSpLocks/>
            </p:cNvGrpSpPr>
            <p:nvPr/>
          </p:nvGrpSpPr>
          <p:grpSpPr bwMode="auto">
            <a:xfrm>
              <a:off x="340" y="3430"/>
              <a:ext cx="1361" cy="726"/>
              <a:chOff x="340" y="3430"/>
              <a:chExt cx="1361" cy="726"/>
            </a:xfrm>
          </p:grpSpPr>
          <p:sp>
            <p:nvSpPr>
              <p:cNvPr id="26637" name="Freeform 22"/>
              <p:cNvSpPr>
                <a:spLocks/>
              </p:cNvSpPr>
              <p:nvPr/>
            </p:nvSpPr>
            <p:spPr bwMode="auto">
              <a:xfrm>
                <a:off x="703" y="3476"/>
                <a:ext cx="998" cy="136"/>
              </a:xfrm>
              <a:custGeom>
                <a:avLst/>
                <a:gdLst>
                  <a:gd name="T0" fmla="*/ 0 w 998"/>
                  <a:gd name="T1" fmla="*/ 136 h 136"/>
                  <a:gd name="T2" fmla="*/ 317 w 998"/>
                  <a:gd name="T3" fmla="*/ 136 h 136"/>
                  <a:gd name="T4" fmla="*/ 408 w 998"/>
                  <a:gd name="T5" fmla="*/ 0 h 136"/>
                  <a:gd name="T6" fmla="*/ 998 w 998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136"/>
                  <a:gd name="T14" fmla="*/ 998 w 998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136">
                    <a:moveTo>
                      <a:pt x="0" y="136"/>
                    </a:moveTo>
                    <a:lnTo>
                      <a:pt x="317" y="136"/>
                    </a:lnTo>
                    <a:lnTo>
                      <a:pt x="408" y="0"/>
                    </a:lnTo>
                    <a:lnTo>
                      <a:pt x="998" y="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38" name="Text Box 23"/>
              <p:cNvSpPr txBox="1">
                <a:spLocks noChangeArrowheads="1"/>
              </p:cNvSpPr>
              <p:nvPr/>
            </p:nvSpPr>
            <p:spPr bwMode="auto">
              <a:xfrm>
                <a:off x="340" y="3430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Rst</a:t>
                </a:r>
              </a:p>
            </p:txBody>
          </p:sp>
          <p:sp>
            <p:nvSpPr>
              <p:cNvPr id="26639" name="Freeform 24"/>
              <p:cNvSpPr>
                <a:spLocks/>
              </p:cNvSpPr>
              <p:nvPr/>
            </p:nvSpPr>
            <p:spPr bwMode="auto">
              <a:xfrm>
                <a:off x="703" y="3703"/>
                <a:ext cx="998" cy="181"/>
              </a:xfrm>
              <a:custGeom>
                <a:avLst/>
                <a:gdLst>
                  <a:gd name="T0" fmla="*/ 0 w 998"/>
                  <a:gd name="T1" fmla="*/ 0 h 181"/>
                  <a:gd name="T2" fmla="*/ 181 w 998"/>
                  <a:gd name="T3" fmla="*/ 0 h 181"/>
                  <a:gd name="T4" fmla="*/ 227 w 998"/>
                  <a:gd name="T5" fmla="*/ 181 h 181"/>
                  <a:gd name="T6" fmla="*/ 589 w 998"/>
                  <a:gd name="T7" fmla="*/ 181 h 181"/>
                  <a:gd name="T8" fmla="*/ 635 w 998"/>
                  <a:gd name="T9" fmla="*/ 0 h 181"/>
                  <a:gd name="T10" fmla="*/ 998 w 998"/>
                  <a:gd name="T11" fmla="*/ 0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98"/>
                  <a:gd name="T19" fmla="*/ 0 h 181"/>
                  <a:gd name="T20" fmla="*/ 998 w 998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98" h="181">
                    <a:moveTo>
                      <a:pt x="0" y="0"/>
                    </a:moveTo>
                    <a:lnTo>
                      <a:pt x="181" y="0"/>
                    </a:lnTo>
                    <a:lnTo>
                      <a:pt x="227" y="181"/>
                    </a:lnTo>
                    <a:lnTo>
                      <a:pt x="589" y="181"/>
                    </a:lnTo>
                    <a:lnTo>
                      <a:pt x="635" y="0"/>
                    </a:lnTo>
                    <a:lnTo>
                      <a:pt x="998" y="0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0" name="Text Box 25"/>
              <p:cNvSpPr txBox="1">
                <a:spLocks noChangeArrowheads="1"/>
              </p:cNvSpPr>
              <p:nvPr/>
            </p:nvSpPr>
            <p:spPr bwMode="auto">
              <a:xfrm>
                <a:off x="340" y="3703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latin typeface="Courier New" panose="02070309020205020404" pitchFamily="49" charset="0"/>
                  </a:rPr>
                  <a:t>Clk</a:t>
                </a:r>
              </a:p>
            </p:txBody>
          </p:sp>
          <p:sp>
            <p:nvSpPr>
              <p:cNvPr id="26641" name="Freeform 26"/>
              <p:cNvSpPr>
                <a:spLocks/>
              </p:cNvSpPr>
              <p:nvPr/>
            </p:nvSpPr>
            <p:spPr bwMode="auto">
              <a:xfrm>
                <a:off x="703" y="3975"/>
                <a:ext cx="589" cy="181"/>
              </a:xfrm>
              <a:custGeom>
                <a:avLst/>
                <a:gdLst>
                  <a:gd name="T0" fmla="*/ 0 w 363"/>
                  <a:gd name="T1" fmla="*/ 0 h 181"/>
                  <a:gd name="T2" fmla="*/ 0 w 363"/>
                  <a:gd name="T3" fmla="*/ 181 h 181"/>
                  <a:gd name="T4" fmla="*/ 3562 w 363"/>
                  <a:gd name="T5" fmla="*/ 181 h 181"/>
                  <a:gd name="T6" fmla="*/ 4084 w 363"/>
                  <a:gd name="T7" fmla="*/ 90 h 181"/>
                  <a:gd name="T8" fmla="*/ 3562 w 363"/>
                  <a:gd name="T9" fmla="*/ 0 h 181"/>
                  <a:gd name="T10" fmla="*/ 0 w 363"/>
                  <a:gd name="T11" fmla="*/ 0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3"/>
                  <a:gd name="T19" fmla="*/ 0 h 181"/>
                  <a:gd name="T20" fmla="*/ 363 w 363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3" h="181">
                    <a:moveTo>
                      <a:pt x="0" y="0"/>
                    </a:moveTo>
                    <a:lnTo>
                      <a:pt x="0" y="181"/>
                    </a:lnTo>
                    <a:lnTo>
                      <a:pt x="317" y="181"/>
                    </a:lnTo>
                    <a:lnTo>
                      <a:pt x="363" y="90"/>
                    </a:lnTo>
                    <a:lnTo>
                      <a:pt x="31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2" name="Freeform 27"/>
              <p:cNvSpPr>
                <a:spLocks/>
              </p:cNvSpPr>
              <p:nvPr/>
            </p:nvSpPr>
            <p:spPr bwMode="auto">
              <a:xfrm>
                <a:off x="1292" y="4065"/>
                <a:ext cx="363" cy="91"/>
              </a:xfrm>
              <a:custGeom>
                <a:avLst/>
                <a:gdLst>
                  <a:gd name="T0" fmla="*/ 0 w 589"/>
                  <a:gd name="T1" fmla="*/ 0 h 91"/>
                  <a:gd name="T2" fmla="*/ 4 w 589"/>
                  <a:gd name="T3" fmla="*/ 91 h 91"/>
                  <a:gd name="T4" fmla="*/ 52 w 589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91"/>
                  <a:gd name="T11" fmla="*/ 589 w 589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91">
                    <a:moveTo>
                      <a:pt x="0" y="0"/>
                    </a:moveTo>
                    <a:lnTo>
                      <a:pt x="45" y="91"/>
                    </a:lnTo>
                    <a:lnTo>
                      <a:pt x="589" y="91"/>
                    </a:lnTo>
                  </a:path>
                </a:pathLst>
              </a:custGeom>
              <a:noFill/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3" name="Freeform 28"/>
              <p:cNvSpPr>
                <a:spLocks/>
              </p:cNvSpPr>
              <p:nvPr/>
            </p:nvSpPr>
            <p:spPr bwMode="auto">
              <a:xfrm>
                <a:off x="1066" y="3521"/>
                <a:ext cx="217" cy="563"/>
              </a:xfrm>
              <a:custGeom>
                <a:avLst/>
                <a:gdLst>
                  <a:gd name="T0" fmla="*/ 0 w 217"/>
                  <a:gd name="T1" fmla="*/ 0 h 563"/>
                  <a:gd name="T2" fmla="*/ 86 w 217"/>
                  <a:gd name="T3" fmla="*/ 184 h 563"/>
                  <a:gd name="T4" fmla="*/ 47 w 217"/>
                  <a:gd name="T5" fmla="*/ 472 h 563"/>
                  <a:gd name="T6" fmla="*/ 217 w 217"/>
                  <a:gd name="T7" fmla="*/ 563 h 5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"/>
                  <a:gd name="T13" fmla="*/ 0 h 563"/>
                  <a:gd name="T14" fmla="*/ 217 w 217"/>
                  <a:gd name="T15" fmla="*/ 563 h 5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" h="563">
                    <a:moveTo>
                      <a:pt x="0" y="0"/>
                    </a:moveTo>
                    <a:cubicBezTo>
                      <a:pt x="14" y="31"/>
                      <a:pt x="78" y="105"/>
                      <a:pt x="86" y="184"/>
                    </a:cubicBezTo>
                    <a:cubicBezTo>
                      <a:pt x="94" y="263"/>
                      <a:pt x="25" y="409"/>
                      <a:pt x="47" y="472"/>
                    </a:cubicBezTo>
                    <a:cubicBezTo>
                      <a:pt x="69" y="535"/>
                      <a:pt x="182" y="544"/>
                      <a:pt x="217" y="563"/>
                    </a:cubicBezTo>
                  </a:path>
                </a:pathLst>
              </a:custGeom>
              <a:noFill/>
              <a:ln w="9525" cap="flat" cmpd="sng">
                <a:solidFill>
                  <a:srgbClr val="FF3300"/>
                </a:solidFill>
                <a:prstDash val="dash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9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9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9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9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9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9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9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9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 bldLvl="2"/>
      <p:bldP spid="619524" grpId="0" animBg="1"/>
      <p:bldP spid="619525" grpId="0" build="p" bldLvl="2"/>
      <p:bldP spid="619526" grpId="0" animBg="1"/>
      <p:bldP spid="619527" grpId="0" build="p" bldLvl="2"/>
      <p:bldP spid="6195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-36513" y="-26988"/>
            <a:ext cx="9144001" cy="7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Example: Counters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621571" name="Rectangle 3"/>
          <p:cNvSpPr>
            <a:spLocks noChangeArrowheads="1"/>
          </p:cNvSpPr>
          <p:nvPr/>
        </p:nvSpPr>
        <p:spPr bwMode="auto">
          <a:xfrm>
            <a:off x="0" y="739775"/>
            <a:ext cx="709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Basic Down-Counting Counter:</a:t>
            </a:r>
          </a:p>
        </p:txBody>
      </p:sp>
      <p:sp>
        <p:nvSpPr>
          <p:cNvPr id="621572" name="Text Box 4"/>
          <p:cNvSpPr txBox="1">
            <a:spLocks noChangeArrowheads="1"/>
          </p:cNvSpPr>
          <p:nvPr/>
        </p:nvSpPr>
        <p:spPr bwMode="auto">
          <a:xfrm>
            <a:off x="5508625" y="847725"/>
            <a:ext cx="3470275" cy="1735138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CNT(Clk, Q);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Clk;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[7:0]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reg    [7:0]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    </a:t>
            </a: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Q=Q-1;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0" y="2533650"/>
            <a:ext cx="709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rgbClr val="FFFF00"/>
                </a:solidFill>
              </a:rPr>
              <a:t>Loadable Counter:</a:t>
            </a:r>
          </a:p>
        </p:txBody>
      </p:sp>
      <p:sp>
        <p:nvSpPr>
          <p:cNvPr id="621574" name="Text Box 6"/>
          <p:cNvSpPr txBox="1">
            <a:spLocks noChangeArrowheads="1"/>
          </p:cNvSpPr>
          <p:nvPr/>
        </p:nvSpPr>
        <p:spPr bwMode="auto">
          <a:xfrm>
            <a:off x="3419475" y="2636838"/>
            <a:ext cx="5545138" cy="19685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CNT(Load, Clk, D, Q);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Load, Clk, D;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[15:0]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reg    [15:0]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    </a:t>
            </a: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if(Load) Q=D;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else    Q=Q+1;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621575" name="Rectangle 7"/>
          <p:cNvSpPr>
            <a:spLocks noChangeArrowheads="1"/>
          </p:cNvSpPr>
          <p:nvPr/>
        </p:nvSpPr>
        <p:spPr bwMode="auto">
          <a:xfrm>
            <a:off x="0" y="4652963"/>
            <a:ext cx="709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Modulo Counter:</a:t>
            </a:r>
          </a:p>
        </p:txBody>
      </p:sp>
      <p:sp>
        <p:nvSpPr>
          <p:cNvPr id="621576" name="Text Box 8"/>
          <p:cNvSpPr txBox="1">
            <a:spLocks noChangeArrowheads="1"/>
          </p:cNvSpPr>
          <p:nvPr/>
        </p:nvSpPr>
        <p:spPr bwMode="auto">
          <a:xfrm>
            <a:off x="3419475" y="4652963"/>
            <a:ext cx="5545138" cy="2201862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module CNT(Rst,Clk, Q);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input  Rst, Clk;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output [7:0]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reg    [7:0] Q;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    </a:t>
            </a: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if(Rst) Q=7’b0;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else 	if(Q==99) Q=7’b0; </a:t>
            </a:r>
            <a:r>
              <a:rPr lang="en-US" altLang="zh-TW" sz="1800">
                <a:solidFill>
                  <a:schemeClr val="accent1"/>
                </a:solidFill>
                <a:latin typeface="Courier New" panose="02070309020205020404" pitchFamily="49" charset="0"/>
              </a:rPr>
              <a:t>//%100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Courier New" panose="02070309020205020404" pitchFamily="49" charset="0"/>
              </a:rPr>
              <a:t>		else Q=Q+1;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TW" sz="1800">
                <a:latin typeface="Courier New" panose="02070309020205020404" pitchFamily="49" charset="0"/>
              </a:rPr>
              <a:t>endmodule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1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1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1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1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 bldLvl="2"/>
      <p:bldP spid="621572" grpId="0" animBg="1"/>
      <p:bldP spid="621573" grpId="0" build="p" bldLvl="2"/>
      <p:bldP spid="621574" grpId="0" animBg="1"/>
      <p:bldP spid="621575" grpId="0" build="p" bldLvl="2"/>
      <p:bldP spid="62157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23925"/>
          </a:xfrm>
        </p:spPr>
        <p:txBody>
          <a:bodyPr/>
          <a:lstStyle/>
          <a:p>
            <a:r>
              <a:rPr lang="en-US" altLang="zh-TW" sz="3600" b="1" dirty="0" smtClean="0">
                <a:solidFill>
                  <a:srgbClr val="FFFF00"/>
                </a:solidFill>
              </a:rPr>
              <a:t>Lab03  7SEG Decoder &amp; </a:t>
            </a:r>
            <a:r>
              <a:rPr lang="en-US" altLang="zh-TW" sz="3600" b="1" dirty="0" err="1" smtClean="0">
                <a:solidFill>
                  <a:srgbClr val="FFFF00"/>
                </a:solidFill>
              </a:rPr>
              <a:t>Freq</a:t>
            </a:r>
            <a:r>
              <a:rPr lang="en-US" altLang="zh-TW" sz="3600" b="1" dirty="0" smtClean="0">
                <a:solidFill>
                  <a:srgbClr val="FFFF00"/>
                </a:solidFill>
              </a:rPr>
              <a:t> Dividers</a:t>
            </a:r>
            <a:endParaRPr lang="zh-TW" alt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90637"/>
            <a:ext cx="8856984" cy="4881563"/>
          </a:xfrm>
        </p:spPr>
        <p:txBody>
          <a:bodyPr/>
          <a:lstStyle/>
          <a:p>
            <a:r>
              <a:rPr lang="en-US" altLang="zh-TW" sz="2800" dirty="0" smtClean="0"/>
              <a:t>Boolean Logic</a:t>
            </a:r>
          </a:p>
          <a:p>
            <a:r>
              <a:rPr lang="en-US" altLang="zh-TW" sz="2800" dirty="0" smtClean="0"/>
              <a:t>7-Segment LED Decoder</a:t>
            </a:r>
          </a:p>
          <a:p>
            <a:r>
              <a:rPr lang="en-US" altLang="zh-TW" sz="2800" dirty="0" smtClean="0"/>
              <a:t>Frequency Dividers</a:t>
            </a:r>
          </a:p>
          <a:p>
            <a:r>
              <a:rPr lang="en-US" altLang="zh-TW" sz="2800" dirty="0" smtClean="0"/>
              <a:t>Running Lamps</a:t>
            </a:r>
          </a:p>
          <a:p>
            <a:r>
              <a:rPr lang="en-US" altLang="zh-TW" sz="2800" dirty="0" smtClean="0"/>
              <a:t>(Snake – a FPGA contest problem)</a:t>
            </a:r>
          </a:p>
          <a:p>
            <a:pPr marL="1976438" indent="-1976438" algn="just" latinLnBrk="1">
              <a:buNone/>
            </a:pPr>
            <a:r>
              <a:rPr lang="en-US" altLang="zh-TW" sz="2400" dirty="0" smtClean="0"/>
              <a:t>Problem 1. Review </a:t>
            </a:r>
            <a:r>
              <a:rPr lang="en-US" altLang="zh-TW" sz="2400" dirty="0" err="1" smtClean="0"/>
              <a:t>Karnaugh</a:t>
            </a:r>
            <a:r>
              <a:rPr lang="en-US" altLang="zh-TW" sz="2400" dirty="0"/>
              <a:t>-Map (</a:t>
            </a:r>
            <a:r>
              <a:rPr lang="en-US" altLang="zh-TW" sz="2400" dirty="0">
                <a:hlinkClick r:id="rId2"/>
              </a:rPr>
              <a:t>https://</a:t>
            </a:r>
            <a:r>
              <a:rPr lang="en-US" altLang="zh-TW" sz="2400" dirty="0" smtClean="0">
                <a:hlinkClick r:id="rId2"/>
              </a:rPr>
              <a:t>en.wikipedia.org/wiki/Karnaugh_map</a:t>
            </a:r>
            <a:r>
              <a:rPr lang="en-US" altLang="zh-TW" sz="2400" dirty="0" smtClean="0"/>
              <a:t>)</a:t>
            </a:r>
          </a:p>
          <a:p>
            <a:pPr marL="1976438" indent="-1976438" algn="just" latinLnBrk="1">
              <a:buNone/>
            </a:pPr>
            <a:r>
              <a:rPr lang="en-US" altLang="zh-TW" sz="2400" dirty="0" smtClean="0"/>
              <a:t>Problem 2. Quine–</a:t>
            </a:r>
            <a:r>
              <a:rPr lang="en-US" altLang="zh-TW" sz="2400" dirty="0" err="1" smtClean="0"/>
              <a:t>McCluskey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Algorithm (</a:t>
            </a:r>
            <a:r>
              <a:rPr lang="en-US" altLang="zh-TW" sz="2400" dirty="0">
                <a:hlinkClick r:id="rId3"/>
              </a:rPr>
              <a:t>https://</a:t>
            </a:r>
            <a:r>
              <a:rPr lang="en-US" altLang="zh-TW" sz="2400" dirty="0" smtClean="0">
                <a:hlinkClick r:id="rId3"/>
              </a:rPr>
              <a:t>en.wikipedia.org/wiki/Quine%E2%80%93McCluskey_algorithm</a:t>
            </a:r>
            <a:r>
              <a:rPr lang="en-US" altLang="zh-TW" sz="2400" dirty="0" smtClean="0"/>
              <a:t>)</a:t>
            </a:r>
          </a:p>
          <a:p>
            <a:pPr marL="1976438" indent="-1976438" algn="just" latinLnBrk="1">
              <a:buNone/>
            </a:pPr>
            <a:r>
              <a:rPr lang="en-US" altLang="zh-TW" sz="2400" dirty="0" smtClean="0"/>
              <a:t>Problem 3. Study Espresso </a:t>
            </a:r>
            <a:r>
              <a:rPr lang="en-US" altLang="zh-TW" sz="2400" dirty="0"/>
              <a:t>Algorithm (</a:t>
            </a:r>
            <a:r>
              <a:rPr lang="en-US" altLang="zh-TW" sz="2400" dirty="0">
                <a:hlinkClick r:id="rId4"/>
              </a:rPr>
              <a:t>https://</a:t>
            </a:r>
            <a:r>
              <a:rPr lang="en-US" altLang="zh-TW" sz="2400" dirty="0" smtClean="0">
                <a:hlinkClick r:id="rId4"/>
              </a:rPr>
              <a:t>en.wikipedia.org/wiki/Espresso_heuristic_logic_minimizer</a:t>
            </a:r>
            <a:r>
              <a:rPr lang="en-US" altLang="zh-TW" sz="2400" dirty="0" smtClean="0"/>
              <a:t>) by exercise the Logic Friday.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8022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群組 14"/>
          <p:cNvGrpSpPr>
            <a:grpSpLocks/>
          </p:cNvGrpSpPr>
          <p:nvPr/>
        </p:nvGrpSpPr>
        <p:grpSpPr bwMode="auto">
          <a:xfrm>
            <a:off x="0" y="152400"/>
            <a:ext cx="9144000" cy="6516688"/>
            <a:chOff x="0" y="152400"/>
            <a:chExt cx="9144000" cy="6516960"/>
          </a:xfrm>
        </p:grpSpPr>
        <p:pic>
          <p:nvPicPr>
            <p:cNvPr id="7171" name="Picture 45" descr="http://thebestkeyboard.com/wp-content/uploads/2012/12/dellkeyboard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95" y="2060848"/>
              <a:ext cx="8672601" cy="2748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2" name="Rectangle 2"/>
            <p:cNvSpPr>
              <a:spLocks noChangeArrowheads="1"/>
            </p:cNvSpPr>
            <p:nvPr/>
          </p:nvSpPr>
          <p:spPr bwMode="auto">
            <a:xfrm>
              <a:off x="0" y="152400"/>
              <a:ext cx="9144000" cy="70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TW" sz="4000" b="1">
                  <a:solidFill>
                    <a:srgbClr val="66FFFF"/>
                  </a:solidFill>
                </a:rPr>
                <a:t>Special Letters used in Verilog</a:t>
              </a:r>
              <a:endParaRPr lang="en-US" altLang="zh-TW" sz="4000" b="1">
                <a:solidFill>
                  <a:schemeClr val="tx1"/>
                </a:solidFill>
              </a:endParaRPr>
            </a:p>
          </p:txBody>
        </p:sp>
        <p:sp>
          <p:nvSpPr>
            <p:cNvPr id="7173" name="橢圓形圖說文字 7"/>
            <p:cNvSpPr>
              <a:spLocks noChangeArrowheads="1"/>
            </p:cNvSpPr>
            <p:nvPr/>
          </p:nvSpPr>
          <p:spPr bwMode="auto">
            <a:xfrm>
              <a:off x="107504" y="836712"/>
              <a:ext cx="2448272" cy="1152128"/>
            </a:xfrm>
            <a:prstGeom prst="wedgeEllipseCallout">
              <a:avLst>
                <a:gd name="adj1" fmla="val -23634"/>
                <a:gd name="adj2" fmla="val 147894"/>
              </a:avLst>
            </a:prstGeom>
            <a:solidFill>
              <a:schemeClr val="accent1"/>
            </a:solidFill>
            <a:ln w="9525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>
                  <a:solidFill>
                    <a:srgbClr val="FFFF00"/>
                  </a:solidFill>
                </a:rPr>
                <a:t>`</a:t>
              </a:r>
            </a:p>
            <a:p>
              <a:pPr eaLnBrk="1" hangingPunct="1"/>
              <a:r>
                <a:rPr lang="en-US" altLang="zh-TW" sz="1400">
                  <a:solidFill>
                    <a:srgbClr val="FFFF00"/>
                  </a:solidFill>
                </a:rPr>
                <a:t>Left single quote</a:t>
              </a:r>
              <a:endParaRPr lang="zh-TW" altLang="en-US" sz="1400">
                <a:solidFill>
                  <a:srgbClr val="FFFF00"/>
                </a:solidFill>
              </a:endParaRPr>
            </a:p>
          </p:txBody>
        </p:sp>
        <p:sp>
          <p:nvSpPr>
            <p:cNvPr id="7174" name="橢圓形圖說文字 8"/>
            <p:cNvSpPr>
              <a:spLocks noChangeArrowheads="1"/>
            </p:cNvSpPr>
            <p:nvPr/>
          </p:nvSpPr>
          <p:spPr bwMode="auto">
            <a:xfrm>
              <a:off x="3203848" y="5085184"/>
              <a:ext cx="3096344" cy="1584176"/>
            </a:xfrm>
            <a:prstGeom prst="wedgeEllipseCallout">
              <a:avLst>
                <a:gd name="adj1" fmla="val 9250"/>
                <a:gd name="adj2" fmla="val -127338"/>
              </a:avLst>
            </a:prstGeom>
            <a:solidFill>
              <a:srgbClr val="FFCCFF"/>
            </a:solidFill>
            <a:ln w="9525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>
                  <a:solidFill>
                    <a:srgbClr val="0000FF"/>
                  </a:solidFill>
                </a:rPr>
                <a:t>' </a:t>
              </a:r>
            </a:p>
            <a:p>
              <a:pPr eaLnBrk="1" hangingPunct="1"/>
              <a:r>
                <a:rPr lang="en-US" altLang="zh-TW" sz="1400">
                  <a:solidFill>
                    <a:srgbClr val="0000FF"/>
                  </a:solidFill>
                </a:rPr>
                <a:t>right single quote</a:t>
              </a:r>
              <a:endParaRPr lang="zh-TW" altLang="en-US" sz="1400">
                <a:solidFill>
                  <a:srgbClr val="0000FF"/>
                </a:solidFill>
              </a:endParaRPr>
            </a:p>
          </p:txBody>
        </p:sp>
        <p:sp>
          <p:nvSpPr>
            <p:cNvPr id="7175" name="橢圓形圖說文字 11"/>
            <p:cNvSpPr>
              <a:spLocks noChangeArrowheads="1"/>
            </p:cNvSpPr>
            <p:nvPr/>
          </p:nvSpPr>
          <p:spPr bwMode="auto">
            <a:xfrm>
              <a:off x="5076056" y="692696"/>
              <a:ext cx="2232248" cy="1152128"/>
            </a:xfrm>
            <a:prstGeom prst="wedgeEllipseCallout">
              <a:avLst>
                <a:gd name="adj1" fmla="val -194366"/>
                <a:gd name="adj2" fmla="val 149352"/>
              </a:avLst>
            </a:prstGeom>
            <a:solidFill>
              <a:srgbClr val="FFFFCC"/>
            </a:solidFill>
            <a:ln w="9525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>
                  <a:solidFill>
                    <a:srgbClr val="0000FF"/>
                  </a:solidFill>
                </a:rPr>
                <a:t>#,</a:t>
              </a:r>
            </a:p>
            <a:p>
              <a:pPr eaLnBrk="1" hangingPunct="1"/>
              <a:r>
                <a:rPr lang="en-US" altLang="zh-TW" sz="1400">
                  <a:solidFill>
                    <a:srgbClr val="0000FF"/>
                  </a:solidFill>
                </a:rPr>
                <a:t>number sign</a:t>
              </a:r>
              <a:endParaRPr lang="zh-TW" altLang="en-US" sz="1400">
                <a:solidFill>
                  <a:srgbClr val="0000FF"/>
                </a:solidFill>
              </a:endParaRPr>
            </a:p>
          </p:txBody>
        </p:sp>
        <p:sp>
          <p:nvSpPr>
            <p:cNvPr id="7176" name="橢圓形圖說文字 12"/>
            <p:cNvSpPr>
              <a:spLocks noChangeArrowheads="1"/>
            </p:cNvSpPr>
            <p:nvPr/>
          </p:nvSpPr>
          <p:spPr bwMode="auto">
            <a:xfrm>
              <a:off x="2699792" y="764704"/>
              <a:ext cx="2160240" cy="1152128"/>
            </a:xfrm>
            <a:prstGeom prst="wedgeEllipseCallout">
              <a:avLst>
                <a:gd name="adj1" fmla="val -107519"/>
                <a:gd name="adj2" fmla="val 142069"/>
              </a:avLst>
            </a:prstGeom>
            <a:solidFill>
              <a:srgbClr val="FFFFCC"/>
            </a:solidFill>
            <a:ln w="9525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>
                  <a:solidFill>
                    <a:srgbClr val="0000FF"/>
                  </a:solidFill>
                </a:rPr>
                <a:t>@,</a:t>
              </a:r>
            </a:p>
            <a:p>
              <a:pPr eaLnBrk="1" hangingPunct="1"/>
              <a:r>
                <a:rPr lang="en-US" altLang="zh-TW" sz="1400">
                  <a:solidFill>
                    <a:srgbClr val="0000FF"/>
                  </a:solidFill>
                </a:rPr>
                <a:t>at sign</a:t>
              </a:r>
              <a:endParaRPr lang="zh-TW" altLang="en-US" sz="1400">
                <a:solidFill>
                  <a:srgbClr val="0000FF"/>
                </a:solidFill>
              </a:endParaRPr>
            </a:p>
          </p:txBody>
        </p:sp>
        <p:sp>
          <p:nvSpPr>
            <p:cNvPr id="7177" name="橢圓形圖說文字 13"/>
            <p:cNvSpPr>
              <a:spLocks noChangeArrowheads="1"/>
            </p:cNvSpPr>
            <p:nvPr/>
          </p:nvSpPr>
          <p:spPr bwMode="auto">
            <a:xfrm>
              <a:off x="5652120" y="2348880"/>
              <a:ext cx="1944216" cy="1152128"/>
            </a:xfrm>
            <a:prstGeom prst="wedgeEllipseCallout">
              <a:avLst>
                <a:gd name="adj1" fmla="val -225056"/>
                <a:gd name="adj2" fmla="val 6639"/>
              </a:avLst>
            </a:prstGeom>
            <a:solidFill>
              <a:srgbClr val="FFFFCC"/>
            </a:solidFill>
            <a:ln w="9525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>
                  <a:solidFill>
                    <a:srgbClr val="0000FF"/>
                  </a:solidFill>
                </a:rPr>
                <a:t>$,</a:t>
              </a:r>
            </a:p>
            <a:p>
              <a:pPr eaLnBrk="1" hangingPunct="1"/>
              <a:r>
                <a:rPr lang="en-US" altLang="zh-TW" sz="1400">
                  <a:solidFill>
                    <a:srgbClr val="0000FF"/>
                  </a:solidFill>
                </a:rPr>
                <a:t>dollar sign</a:t>
              </a:r>
              <a:endParaRPr lang="zh-TW" altLang="en-US" sz="140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Data Types in Verilog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563203" name="Rectangle 3"/>
          <p:cNvSpPr>
            <a:spLocks noChangeArrowheads="1"/>
          </p:cNvSpPr>
          <p:nvPr/>
        </p:nvSpPr>
        <p:spPr bwMode="auto">
          <a:xfrm>
            <a:off x="179388" y="981075"/>
            <a:ext cx="89646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</a:rPr>
              <a:t>Switch-Level:</a:t>
            </a:r>
          </a:p>
          <a:p>
            <a:pPr lvl="1" algn="l">
              <a:buFont typeface="Wingdings" panose="05000000000000000000" pitchFamily="2" charset="2"/>
              <a:buNone/>
            </a:pPr>
            <a:endParaRPr lang="en-US" altLang="zh-TW" sz="2000" i="1">
              <a:solidFill>
                <a:schemeClr val="bg1"/>
              </a:solidFill>
            </a:endParaRPr>
          </a:p>
        </p:txBody>
      </p:sp>
      <p:sp>
        <p:nvSpPr>
          <p:cNvPr id="563204" name="Rectangle 4"/>
          <p:cNvSpPr>
            <a:spLocks noChangeArrowheads="1"/>
          </p:cNvSpPr>
          <p:nvPr/>
        </p:nvSpPr>
        <p:spPr bwMode="auto">
          <a:xfrm>
            <a:off x="4140200" y="981075"/>
            <a:ext cx="4464050" cy="193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 dirty="0">
                <a:solidFill>
                  <a:srgbClr val="FFFF00"/>
                </a:solidFill>
              </a:rPr>
              <a:t>Logic-Level:</a:t>
            </a: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b="1" dirty="0" smtClean="0">
                <a:solidFill>
                  <a:schemeClr val="bg1"/>
                </a:solidFill>
              </a:rPr>
              <a:t>1’b</a:t>
            </a:r>
            <a:r>
              <a:rPr lang="en-US" altLang="zh-TW" sz="2000" b="1" dirty="0" smtClean="0">
                <a:solidFill>
                  <a:srgbClr val="FFFF00"/>
                </a:solidFill>
              </a:rPr>
              <a:t>0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 </a:t>
            </a:r>
            <a:endParaRPr lang="en-US" altLang="zh-TW" sz="2000" b="1" dirty="0">
              <a:solidFill>
                <a:schemeClr val="bg1"/>
              </a:solidFill>
            </a:endParaRP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b="1" dirty="0" smtClean="0">
                <a:solidFill>
                  <a:schemeClr val="bg1"/>
                </a:solidFill>
              </a:rPr>
              <a:t>1’b</a:t>
            </a:r>
            <a:r>
              <a:rPr lang="en-US" altLang="zh-TW" sz="2000" b="1" dirty="0">
                <a:solidFill>
                  <a:srgbClr val="FFFF00"/>
                </a:solidFill>
              </a:rPr>
              <a:t>1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 </a:t>
            </a:r>
            <a:endParaRPr lang="en-US" altLang="zh-TW" sz="2000" b="1" dirty="0">
              <a:solidFill>
                <a:schemeClr val="bg1"/>
              </a:solidFill>
            </a:endParaRP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chemeClr val="bg1"/>
                </a:solidFill>
              </a:rPr>
              <a:t>1’b</a:t>
            </a:r>
            <a:r>
              <a:rPr lang="en-US" altLang="zh-TW" sz="2000" b="1" dirty="0">
                <a:solidFill>
                  <a:srgbClr val="FFFF00"/>
                </a:solidFill>
              </a:rPr>
              <a:t>z</a:t>
            </a:r>
            <a:r>
              <a:rPr lang="en-US" altLang="zh-TW" sz="2000" b="1" dirty="0">
                <a:solidFill>
                  <a:schemeClr val="bg1"/>
                </a:solidFill>
              </a:rPr>
              <a:t> </a:t>
            </a:r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(floating, high impedance)</a:t>
            </a:r>
            <a:r>
              <a:rPr lang="en-US" altLang="zh-TW" sz="2000" b="1" dirty="0">
                <a:solidFill>
                  <a:schemeClr val="bg1"/>
                </a:solidFill>
              </a:rPr>
              <a:t>, </a:t>
            </a: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chemeClr val="bg1"/>
                </a:solidFill>
              </a:rPr>
              <a:t>1’b</a:t>
            </a:r>
            <a:r>
              <a:rPr lang="en-US" altLang="zh-TW" sz="2000" b="1" dirty="0">
                <a:solidFill>
                  <a:srgbClr val="FFFF00"/>
                </a:solidFill>
              </a:rPr>
              <a:t>x</a:t>
            </a:r>
            <a:r>
              <a:rPr lang="en-US" altLang="zh-TW" sz="2000" b="1" dirty="0">
                <a:solidFill>
                  <a:schemeClr val="bg1"/>
                </a:solidFill>
              </a:rPr>
              <a:t> </a:t>
            </a:r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(unknown)</a:t>
            </a:r>
          </a:p>
        </p:txBody>
      </p:sp>
      <p:graphicFrame>
        <p:nvGraphicFramePr>
          <p:cNvPr id="563333" name="Group 133"/>
          <p:cNvGraphicFramePr>
            <a:graphicFrameLocks noGrp="1"/>
          </p:cNvGraphicFramePr>
          <p:nvPr/>
        </p:nvGraphicFramePr>
        <p:xfrm>
          <a:off x="755650" y="1700213"/>
          <a:ext cx="2727325" cy="3352800"/>
        </p:xfrm>
        <a:graphic>
          <a:graphicData uri="http://schemas.openxmlformats.org/drawingml/2006/table">
            <a:tbl>
              <a:tblPr/>
              <a:tblGrid>
                <a:gridCol w="143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Signal Intention of Switch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Input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Output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supply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pull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strong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pull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pull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weak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weak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medium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large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medium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medium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small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small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small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high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high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63334" name="Rectangle 134"/>
          <p:cNvSpPr>
            <a:spLocks noChangeArrowheads="1"/>
          </p:cNvSpPr>
          <p:nvPr/>
        </p:nvSpPr>
        <p:spPr bwMode="auto">
          <a:xfrm>
            <a:off x="4140200" y="3284538"/>
            <a:ext cx="49688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 dirty="0">
                <a:solidFill>
                  <a:srgbClr val="FFFF00"/>
                </a:solidFill>
              </a:rPr>
              <a:t>Constants:</a:t>
            </a: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FF00"/>
                </a:solidFill>
              </a:rPr>
              <a:t>8’b01011100</a:t>
            </a:r>
            <a:r>
              <a:rPr lang="en-US" altLang="zh-TW" sz="2000" dirty="0">
                <a:solidFill>
                  <a:schemeClr val="bg1"/>
                </a:solidFill>
              </a:rPr>
              <a:t>  8-bit Binary</a:t>
            </a: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FF00"/>
                </a:solidFill>
              </a:rPr>
              <a:t>8’o377          </a:t>
            </a:r>
            <a:r>
              <a:rPr lang="en-US" altLang="zh-TW" sz="2000" dirty="0">
                <a:solidFill>
                  <a:schemeClr val="bg1"/>
                </a:solidFill>
              </a:rPr>
              <a:t>  8-bit Octal</a:t>
            </a: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FF00"/>
                </a:solidFill>
              </a:rPr>
              <a:t>8’d255</a:t>
            </a:r>
            <a:r>
              <a:rPr lang="en-US" altLang="zh-TW" sz="2000" dirty="0">
                <a:solidFill>
                  <a:schemeClr val="bg1"/>
                </a:solidFill>
              </a:rPr>
              <a:t>            8-bit Decimal</a:t>
            </a: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FF00"/>
                </a:solidFill>
              </a:rPr>
              <a:t>8’haf              </a:t>
            </a:r>
            <a:r>
              <a:rPr lang="en-US" altLang="zh-TW" sz="2000" dirty="0">
                <a:solidFill>
                  <a:schemeClr val="bg1"/>
                </a:solidFill>
              </a:rPr>
              <a:t> 8-bit Hexadecimal</a:t>
            </a: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FF00"/>
                </a:solidFill>
              </a:rPr>
              <a:t>‘ha0b9</a:t>
            </a:r>
            <a:r>
              <a:rPr lang="en-US" altLang="zh-TW" sz="2000" dirty="0">
                <a:solidFill>
                  <a:schemeClr val="bg1"/>
                </a:solidFill>
              </a:rPr>
              <a:t>            </a:t>
            </a:r>
            <a:r>
              <a:rPr lang="en-US" altLang="zh-TW" sz="2000" dirty="0" err="1">
                <a:solidFill>
                  <a:schemeClr val="bg1"/>
                </a:solidFill>
              </a:rPr>
              <a:t>unsized</a:t>
            </a:r>
            <a:r>
              <a:rPr lang="en-US" altLang="zh-TW" sz="2000" dirty="0">
                <a:solidFill>
                  <a:schemeClr val="bg1"/>
                </a:solidFill>
              </a:rPr>
              <a:t> hex</a:t>
            </a: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FF00"/>
                </a:solidFill>
              </a:rPr>
              <a:t>255</a:t>
            </a:r>
            <a:r>
              <a:rPr lang="en-US" altLang="zh-TW" sz="2000" dirty="0">
                <a:solidFill>
                  <a:schemeClr val="bg1"/>
                </a:solidFill>
              </a:rPr>
              <a:t>                 </a:t>
            </a:r>
            <a:r>
              <a:rPr lang="en-US" altLang="zh-TW" sz="2000" dirty="0" err="1">
                <a:solidFill>
                  <a:schemeClr val="bg1"/>
                </a:solidFill>
              </a:rPr>
              <a:t>unsized</a:t>
            </a:r>
            <a:r>
              <a:rPr lang="en-US" altLang="zh-TW" sz="2000" dirty="0">
                <a:solidFill>
                  <a:schemeClr val="bg1"/>
                </a:solidFill>
              </a:rPr>
              <a:t> decimal</a:t>
            </a:r>
          </a:p>
        </p:txBody>
      </p:sp>
      <p:grpSp>
        <p:nvGrpSpPr>
          <p:cNvPr id="6" name="群組 5"/>
          <p:cNvGrpSpPr/>
          <p:nvPr/>
        </p:nvGrpSpPr>
        <p:grpSpPr>
          <a:xfrm>
            <a:off x="1115616" y="5326687"/>
            <a:ext cx="2471256" cy="1211601"/>
            <a:chOff x="917700" y="5053013"/>
            <a:chExt cx="2471256" cy="1211601"/>
          </a:xfrm>
        </p:grpSpPr>
        <p:sp>
          <p:nvSpPr>
            <p:cNvPr id="2" name="文字方塊 1"/>
            <p:cNvSpPr txBox="1"/>
            <p:nvPr/>
          </p:nvSpPr>
          <p:spPr>
            <a:xfrm>
              <a:off x="938828" y="5053013"/>
              <a:ext cx="23609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  <a:r>
                <a:rPr lang="en-US" altLang="zh-TW" sz="3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’ </a:t>
              </a:r>
              <a:r>
                <a:rPr lang="en-US" altLang="zh-TW" sz="36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h1A2F</a:t>
              </a:r>
              <a:endParaRPr lang="zh-TW" altLang="en-US" sz="3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" name="矩形 2"/>
            <p:cNvSpPr/>
            <p:nvPr/>
          </p:nvSpPr>
          <p:spPr bwMode="auto">
            <a:xfrm>
              <a:off x="917700" y="5121446"/>
              <a:ext cx="701972" cy="467794"/>
            </a:xfrm>
            <a:prstGeom prst="rect">
              <a:avLst/>
            </a:prstGeom>
            <a:noFill/>
            <a:ln w="19050" cap="flat" cmpd="sng" algn="ctr">
              <a:solidFill>
                <a:srgbClr val="FFCC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1619672" y="5121446"/>
              <a:ext cx="144016" cy="467794"/>
            </a:xfrm>
            <a:prstGeom prst="rect">
              <a:avLst/>
            </a:prstGeom>
            <a:noFill/>
            <a:ln w="19050" cap="flat" cmpd="sng" algn="ctr">
              <a:solidFill>
                <a:srgbClr val="FFCC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" name="手繪多邊形 3"/>
            <p:cNvSpPr/>
            <p:nvPr/>
          </p:nvSpPr>
          <p:spPr bwMode="auto">
            <a:xfrm>
              <a:off x="1942011" y="5564777"/>
              <a:ext cx="653143" cy="209006"/>
            </a:xfrm>
            <a:custGeom>
              <a:avLst/>
              <a:gdLst>
                <a:gd name="connsiteX0" fmla="*/ 653143 w 653143"/>
                <a:gd name="connsiteY0" fmla="*/ 200297 h 209006"/>
                <a:gd name="connsiteX1" fmla="*/ 0 w 653143"/>
                <a:gd name="connsiteY1" fmla="*/ 209006 h 209006"/>
                <a:gd name="connsiteX2" fmla="*/ 8709 w 653143"/>
                <a:gd name="connsiteY2" fmla="*/ 0 h 20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3143" h="209006">
                  <a:moveTo>
                    <a:pt x="653143" y="200297"/>
                  </a:moveTo>
                  <a:lnTo>
                    <a:pt x="0" y="209006"/>
                  </a:lnTo>
                  <a:lnTo>
                    <a:pt x="8709" y="0"/>
                  </a:lnTo>
                </a:path>
              </a:pathLst>
            </a:cu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2535837" y="5505731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00FF00"/>
                  </a:solidFill>
                </a:rPr>
                <a:t>radix</a:t>
              </a:r>
              <a:endParaRPr lang="zh-TW" altLang="en-US" dirty="0">
                <a:solidFill>
                  <a:srgbClr val="00FF00"/>
                </a:solidFill>
              </a:endParaRPr>
            </a:p>
          </p:txBody>
        </p:sp>
        <p:sp>
          <p:nvSpPr>
            <p:cNvPr id="12" name="手繪多邊形 11"/>
            <p:cNvSpPr/>
            <p:nvPr/>
          </p:nvSpPr>
          <p:spPr bwMode="auto">
            <a:xfrm>
              <a:off x="1314228" y="5564776"/>
              <a:ext cx="1280926" cy="536228"/>
            </a:xfrm>
            <a:custGeom>
              <a:avLst/>
              <a:gdLst>
                <a:gd name="connsiteX0" fmla="*/ 653143 w 653143"/>
                <a:gd name="connsiteY0" fmla="*/ 200297 h 209006"/>
                <a:gd name="connsiteX1" fmla="*/ 0 w 653143"/>
                <a:gd name="connsiteY1" fmla="*/ 209006 h 209006"/>
                <a:gd name="connsiteX2" fmla="*/ 8709 w 653143"/>
                <a:gd name="connsiteY2" fmla="*/ 0 h 20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3143" h="209006">
                  <a:moveTo>
                    <a:pt x="653143" y="200297"/>
                  </a:moveTo>
                  <a:lnTo>
                    <a:pt x="0" y="209006"/>
                  </a:lnTo>
                  <a:lnTo>
                    <a:pt x="8709" y="0"/>
                  </a:lnTo>
                </a:path>
              </a:pathLst>
            </a:cu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544655" y="5802949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FFCCFF"/>
                  </a:solidFill>
                </a:rPr>
                <a:t>#bits</a:t>
              </a:r>
              <a:endParaRPr lang="zh-TW" altLang="en-US" dirty="0">
                <a:solidFill>
                  <a:srgbClr val="FFCCFF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1792535" y="5121446"/>
              <a:ext cx="293492" cy="467794"/>
            </a:xfrm>
            <a:prstGeom prst="rect">
              <a:avLst/>
            </a:prstGeom>
            <a:noFill/>
            <a:ln w="1905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build="p" bldLvl="2"/>
      <p:bldP spid="563204" grpId="0" build="p" bldLvl="2"/>
      <p:bldP spid="56333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Operations in Verilog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565251" name="Rectangle 3"/>
          <p:cNvSpPr>
            <a:spLocks noChangeArrowheads="1"/>
          </p:cNvSpPr>
          <p:nvPr/>
        </p:nvSpPr>
        <p:spPr bwMode="auto">
          <a:xfrm>
            <a:off x="179388" y="981075"/>
            <a:ext cx="8964612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Similar to C Language</a:t>
            </a:r>
          </a:p>
          <a:p>
            <a:pPr lvl="1" algn="l">
              <a:buFont typeface="Wingdings" panose="05000000000000000000" pitchFamily="2" charset="2"/>
              <a:buAutoNum type="arabicPeriod"/>
            </a:pPr>
            <a:r>
              <a:rPr lang="en-US" altLang="zh-TW" sz="2000">
                <a:solidFill>
                  <a:schemeClr val="bg1"/>
                </a:solidFill>
              </a:rPr>
              <a:t>Unary:    </a:t>
            </a:r>
            <a:r>
              <a:rPr lang="en-US" altLang="zh-TW" sz="2000">
                <a:solidFill>
                  <a:srgbClr val="FFFF00"/>
                </a:solidFill>
              </a:rPr>
              <a:t>assign a = ~b;</a:t>
            </a:r>
            <a:r>
              <a:rPr lang="en-US" altLang="zh-TW" sz="2000">
                <a:solidFill>
                  <a:schemeClr val="bg1"/>
                </a:solidFill>
              </a:rPr>
              <a:t> // bitwise not</a:t>
            </a:r>
          </a:p>
          <a:p>
            <a:pPr lvl="1" algn="l">
              <a:buFont typeface="Wingdings" panose="05000000000000000000" pitchFamily="2" charset="2"/>
              <a:buAutoNum type="arabicPeriod"/>
            </a:pPr>
            <a:r>
              <a:rPr lang="en-US" altLang="zh-TW" sz="2000">
                <a:solidFill>
                  <a:schemeClr val="bg1"/>
                </a:solidFill>
              </a:rPr>
              <a:t>Binary:   </a:t>
            </a:r>
            <a:r>
              <a:rPr lang="en-US" altLang="zh-TW" sz="2000">
                <a:solidFill>
                  <a:srgbClr val="FFFF00"/>
                </a:solidFill>
              </a:rPr>
              <a:t>assign a = b &amp; c;</a:t>
            </a:r>
            <a:r>
              <a:rPr lang="en-US" altLang="zh-TW" sz="2000">
                <a:solidFill>
                  <a:schemeClr val="bg1"/>
                </a:solidFill>
              </a:rPr>
              <a:t> // bitwise and</a:t>
            </a:r>
          </a:p>
          <a:p>
            <a:pPr lvl="1" algn="l">
              <a:buFont typeface="Wingdings" panose="05000000000000000000" pitchFamily="2" charset="2"/>
              <a:buNone/>
            </a:pPr>
            <a:r>
              <a:rPr lang="en-US" altLang="zh-TW" sz="2000">
                <a:solidFill>
                  <a:schemeClr val="bg1"/>
                </a:solidFill>
              </a:rPr>
              <a:t>                     such as: </a:t>
            </a:r>
            <a:r>
              <a:rPr lang="en-US" altLang="zh-TW" sz="2000">
                <a:solidFill>
                  <a:srgbClr val="FFFF00"/>
                </a:solidFill>
              </a:rPr>
              <a:t>+</a:t>
            </a:r>
            <a:r>
              <a:rPr lang="en-US" altLang="zh-TW" sz="2000">
                <a:solidFill>
                  <a:schemeClr val="bg1"/>
                </a:solidFill>
              </a:rPr>
              <a:t>, </a:t>
            </a:r>
            <a:r>
              <a:rPr lang="en-US" altLang="zh-TW" sz="2000">
                <a:solidFill>
                  <a:srgbClr val="FFFF00"/>
                </a:solidFill>
              </a:rPr>
              <a:t>-</a:t>
            </a:r>
            <a:r>
              <a:rPr lang="en-US" altLang="zh-TW" sz="2000">
                <a:solidFill>
                  <a:schemeClr val="bg1"/>
                </a:solidFill>
              </a:rPr>
              <a:t>, </a:t>
            </a:r>
            <a:r>
              <a:rPr lang="en-US" altLang="zh-TW" sz="2000">
                <a:solidFill>
                  <a:srgbClr val="FFFF00"/>
                </a:solidFill>
              </a:rPr>
              <a:t>*</a:t>
            </a:r>
            <a:r>
              <a:rPr lang="en-US" altLang="zh-TW" sz="2000">
                <a:solidFill>
                  <a:schemeClr val="bg1"/>
                </a:solidFill>
              </a:rPr>
              <a:t>, </a:t>
            </a:r>
            <a:r>
              <a:rPr lang="en-US" altLang="zh-TW" sz="2000">
                <a:solidFill>
                  <a:srgbClr val="FFFF00"/>
                </a:solidFill>
              </a:rPr>
              <a:t>/</a:t>
            </a:r>
            <a:r>
              <a:rPr lang="en-US" altLang="zh-TW" sz="2000">
                <a:solidFill>
                  <a:schemeClr val="bg1"/>
                </a:solidFill>
              </a:rPr>
              <a:t>, </a:t>
            </a:r>
            <a:r>
              <a:rPr lang="en-US" altLang="zh-TW" sz="2000">
                <a:solidFill>
                  <a:srgbClr val="FFFF00"/>
                </a:solidFill>
              </a:rPr>
              <a:t>|</a:t>
            </a:r>
            <a:r>
              <a:rPr lang="en-US" altLang="zh-TW" sz="2000">
                <a:solidFill>
                  <a:schemeClr val="bg1"/>
                </a:solidFill>
              </a:rPr>
              <a:t>, </a:t>
            </a:r>
            <a:r>
              <a:rPr lang="en-US" altLang="zh-TW" sz="2000">
                <a:solidFill>
                  <a:srgbClr val="FFFF00"/>
                </a:solidFill>
              </a:rPr>
              <a:t>^</a:t>
            </a:r>
            <a:r>
              <a:rPr lang="en-US" altLang="zh-TW" sz="2000">
                <a:solidFill>
                  <a:schemeClr val="bg1"/>
                </a:solidFill>
              </a:rPr>
              <a:t>, </a:t>
            </a:r>
            <a:r>
              <a:rPr lang="en-US" altLang="zh-TW" sz="2000">
                <a:solidFill>
                  <a:srgbClr val="FFFF00"/>
                </a:solidFill>
              </a:rPr>
              <a:t>&lt;&lt;</a:t>
            </a:r>
            <a:r>
              <a:rPr lang="en-US" altLang="zh-TW" sz="2000">
                <a:solidFill>
                  <a:schemeClr val="bg1"/>
                </a:solidFill>
              </a:rPr>
              <a:t>, </a:t>
            </a:r>
            <a:r>
              <a:rPr lang="en-US" altLang="zh-TW" sz="2000">
                <a:solidFill>
                  <a:srgbClr val="FFFF00"/>
                </a:solidFill>
              </a:rPr>
              <a:t>&gt;&gt;</a:t>
            </a:r>
            <a:r>
              <a:rPr lang="en-US" altLang="zh-TW" sz="2000">
                <a:solidFill>
                  <a:schemeClr val="bg1"/>
                </a:solidFill>
              </a:rPr>
              <a:t>, </a:t>
            </a:r>
          </a:p>
          <a:p>
            <a:pPr lvl="1" algn="l">
              <a:buFont typeface="Wingdings" panose="05000000000000000000" pitchFamily="2" charset="2"/>
              <a:buAutoNum type="arabicPeriod" startAt="3"/>
            </a:pPr>
            <a:r>
              <a:rPr lang="en-US" altLang="zh-TW" sz="2000">
                <a:solidFill>
                  <a:schemeClr val="bg1"/>
                </a:solidFill>
              </a:rPr>
              <a:t>Ternary: </a:t>
            </a:r>
            <a:r>
              <a:rPr lang="en-US" altLang="zh-TW" sz="2000">
                <a:solidFill>
                  <a:srgbClr val="FFFF00"/>
                </a:solidFill>
              </a:rPr>
              <a:t>assign d = c ? a : b;</a:t>
            </a:r>
            <a:r>
              <a:rPr lang="en-US" altLang="zh-TW" sz="2000">
                <a:solidFill>
                  <a:schemeClr val="bg1"/>
                </a:solidFill>
              </a:rPr>
              <a:t> // if 1, d=a; else d=b</a:t>
            </a:r>
          </a:p>
        </p:txBody>
      </p:sp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179388" y="2997200"/>
            <a:ext cx="8964612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Synthesizable Operators: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Most ALU and logic operation designs are developed in library.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In RTL model, the designs are “</a:t>
            </a:r>
            <a:r>
              <a:rPr lang="en-US" altLang="zh-TW" sz="2000">
                <a:solidFill>
                  <a:srgbClr val="FFFF00"/>
                </a:solidFill>
              </a:rPr>
              <a:t>assign</a:t>
            </a:r>
            <a:r>
              <a:rPr lang="en-US" altLang="zh-TW" sz="2000">
                <a:solidFill>
                  <a:schemeClr val="bg1"/>
                </a:solidFill>
              </a:rPr>
              <a:t>ed” according to data flow.</a:t>
            </a:r>
          </a:p>
        </p:txBody>
      </p:sp>
      <p:sp>
        <p:nvSpPr>
          <p:cNvPr id="565253" name="Rectangle 5"/>
          <p:cNvSpPr>
            <a:spLocks noChangeArrowheads="1"/>
          </p:cNvSpPr>
          <p:nvPr/>
        </p:nvSpPr>
        <p:spPr bwMode="auto">
          <a:xfrm>
            <a:off x="179388" y="4292600"/>
            <a:ext cx="8964612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</a:rPr>
              <a:t>Unsynthesizable Statements and Operators: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Statements dependent to time or times, e.g., initial, repeat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Switch-level 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Operators used in compiling/simulation only, e.g., ===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chemeClr val="bg1"/>
                </a:solidFill>
              </a:rPr>
              <a:t>Operators with no design/method in current library, e.g., / % (in some tool)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5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 bldLvl="2"/>
      <p:bldP spid="565252" grpId="0" build="p" bldLvl="2"/>
      <p:bldP spid="56525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rgbClr val="66FFFF"/>
                </a:solidFill>
              </a:rPr>
              <a:t>Operations in Verilog</a:t>
            </a:r>
            <a:endParaRPr lang="en-US" altLang="zh-TW" sz="3600" b="1">
              <a:solidFill>
                <a:schemeClr val="tx1"/>
              </a:solidFill>
            </a:endParaRPr>
          </a:p>
        </p:txBody>
      </p:sp>
      <p:graphicFrame>
        <p:nvGraphicFramePr>
          <p:cNvPr id="616011" name="Group 587"/>
          <p:cNvGraphicFramePr>
            <a:graphicFrameLocks noGrp="1"/>
          </p:cNvGraphicFramePr>
          <p:nvPr/>
        </p:nvGraphicFramePr>
        <p:xfrm>
          <a:off x="1116013" y="681038"/>
          <a:ext cx="6624637" cy="5702427"/>
        </p:xfrm>
        <a:graphic>
          <a:graphicData uri="http://schemas.openxmlformats.org/drawingml/2006/table">
            <a:tbl>
              <a:tblPr/>
              <a:tblGrid>
                <a:gridCol w="208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1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Type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Symbol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Operation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96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Arithmetic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*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Multiply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/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Divide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+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Add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Subtract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Modulus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+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Unary plus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-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Unary minus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19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Logical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!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Logical negation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&amp;&amp;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Logical and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||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Logical or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19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Relational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Greater than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&lt;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Less than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&gt;=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Greater than or equal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&lt;=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Less than or equal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1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Equality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==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Equality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!=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inequality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196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Reduction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&amp;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Bitwise negation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~&amp;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nand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|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or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~|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nor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^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xor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^~  ~^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xnor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11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Shift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&gt;&gt;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Right shift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1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&lt;&lt;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Left shift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11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Concatenation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{ }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Concatenation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11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Conditional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?: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</a:rPr>
                        <a:t>conditional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pitchFamily="18" charset="-12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44" name="AutoShape 8"/>
          <p:cNvSpPr>
            <a:spLocks noChangeArrowheads="1"/>
          </p:cNvSpPr>
          <p:nvPr/>
        </p:nvSpPr>
        <p:spPr bwMode="auto">
          <a:xfrm>
            <a:off x="250825" y="908050"/>
            <a:ext cx="4392613" cy="5435600"/>
          </a:xfrm>
          <a:prstGeom prst="cloudCallout">
            <a:avLst>
              <a:gd name="adj1" fmla="val 93"/>
              <a:gd name="adj2" fmla="val 1958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Module and Instance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1042988" y="1697038"/>
            <a:ext cx="2808287" cy="108267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module MODULE1( … 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577542" name="Text Box 6"/>
          <p:cNvSpPr txBox="1">
            <a:spLocks noChangeArrowheads="1"/>
          </p:cNvSpPr>
          <p:nvPr/>
        </p:nvSpPr>
        <p:spPr bwMode="auto">
          <a:xfrm>
            <a:off x="1042988" y="2994025"/>
            <a:ext cx="2808287" cy="108267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module MODULE2( … 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577543" name="Text Box 7"/>
          <p:cNvSpPr txBox="1">
            <a:spLocks noChangeArrowheads="1"/>
          </p:cNvSpPr>
          <p:nvPr/>
        </p:nvSpPr>
        <p:spPr bwMode="auto">
          <a:xfrm>
            <a:off x="1042988" y="4217988"/>
            <a:ext cx="2808287" cy="108267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module MODULE3( … 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577545" name="Text Box 9"/>
          <p:cNvSpPr txBox="1">
            <a:spLocks noChangeArrowheads="1"/>
          </p:cNvSpPr>
          <p:nvPr/>
        </p:nvSpPr>
        <p:spPr bwMode="auto">
          <a:xfrm>
            <a:off x="684213" y="5637213"/>
            <a:ext cx="3103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 sz="2000">
                <a:solidFill>
                  <a:srgbClr val="99FF99"/>
                </a:solidFill>
              </a:rPr>
              <a:t>A module is an object that</a:t>
            </a:r>
          </a:p>
          <a:p>
            <a:pPr algn="l" eaLnBrk="1" hangingPunct="1"/>
            <a:r>
              <a:rPr lang="en-US" altLang="zh-TW" sz="2000">
                <a:solidFill>
                  <a:srgbClr val="99FF99"/>
                </a:solidFill>
              </a:rPr>
              <a:t>is defined as a template.</a:t>
            </a:r>
          </a:p>
        </p:txBody>
      </p:sp>
      <p:sp>
        <p:nvSpPr>
          <p:cNvPr id="577546" name="AutoShape 10"/>
          <p:cNvSpPr>
            <a:spLocks noChangeArrowheads="1"/>
          </p:cNvSpPr>
          <p:nvPr/>
        </p:nvSpPr>
        <p:spPr bwMode="auto">
          <a:xfrm>
            <a:off x="4859338" y="1414463"/>
            <a:ext cx="4105275" cy="4751387"/>
          </a:xfrm>
          <a:prstGeom prst="cube">
            <a:avLst>
              <a:gd name="adj" fmla="val 4551"/>
            </a:avLst>
          </a:prstGeom>
          <a:gradFill rotWithShape="1">
            <a:gsLst>
              <a:gs pos="0">
                <a:srgbClr val="FFFF00"/>
              </a:gs>
              <a:gs pos="50000">
                <a:srgbClr val="767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module top( … );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MODULE1 Instance1(…);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MODULE1 Instance2(…);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MODULE2 Instance3(…);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MODULE1 Instance4(…);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MODULE2 Instance5(…);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</a:p>
          <a:p>
            <a:pPr algn="l" eaLnBrk="1" hangingPunct="1"/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</a:rPr>
              <a:t>endmodule</a:t>
            </a:r>
          </a:p>
        </p:txBody>
      </p:sp>
      <p:sp>
        <p:nvSpPr>
          <p:cNvPr id="577547" name="Text Box 11"/>
          <p:cNvSpPr txBox="1">
            <a:spLocks noChangeArrowheads="1"/>
          </p:cNvSpPr>
          <p:nvPr/>
        </p:nvSpPr>
        <p:spPr bwMode="auto">
          <a:xfrm>
            <a:off x="5084763" y="836613"/>
            <a:ext cx="3808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zh-TW" sz="2000">
                <a:solidFill>
                  <a:srgbClr val="CC00CC"/>
                </a:solidFill>
              </a:rPr>
              <a:t>Testbench or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2000">
                <a:solidFill>
                  <a:srgbClr val="CC00CC"/>
                </a:solidFill>
              </a:rPr>
              <a:t>Top-Module to Be Implemented:</a:t>
            </a:r>
          </a:p>
        </p:txBody>
      </p:sp>
      <p:sp>
        <p:nvSpPr>
          <p:cNvPr id="577548" name="Freeform 12"/>
          <p:cNvSpPr>
            <a:spLocks/>
          </p:cNvSpPr>
          <p:nvPr/>
        </p:nvSpPr>
        <p:spPr bwMode="auto">
          <a:xfrm>
            <a:off x="6443663" y="4724400"/>
            <a:ext cx="1116012" cy="1441450"/>
          </a:xfrm>
          <a:custGeom>
            <a:avLst/>
            <a:gdLst>
              <a:gd name="T0" fmla="*/ 2147483647 w 703"/>
              <a:gd name="T1" fmla="*/ 0 h 1043"/>
              <a:gd name="T2" fmla="*/ 2147483647 w 703"/>
              <a:gd name="T3" fmla="*/ 2147483647 h 1043"/>
              <a:gd name="T4" fmla="*/ 0 w 703"/>
              <a:gd name="T5" fmla="*/ 2147483647 h 1043"/>
              <a:gd name="T6" fmla="*/ 0 60000 65536"/>
              <a:gd name="T7" fmla="*/ 0 60000 65536"/>
              <a:gd name="T8" fmla="*/ 0 60000 65536"/>
              <a:gd name="T9" fmla="*/ 0 w 703"/>
              <a:gd name="T10" fmla="*/ 0 h 1043"/>
              <a:gd name="T11" fmla="*/ 703 w 703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3" h="1043">
                <a:moveTo>
                  <a:pt x="409" y="0"/>
                </a:moveTo>
                <a:cubicBezTo>
                  <a:pt x="556" y="185"/>
                  <a:pt x="703" y="371"/>
                  <a:pt x="635" y="545"/>
                </a:cubicBezTo>
                <a:cubicBezTo>
                  <a:pt x="567" y="719"/>
                  <a:pt x="283" y="881"/>
                  <a:pt x="0" y="1043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77549" name="Text Box 13"/>
          <p:cNvSpPr txBox="1">
            <a:spLocks noChangeArrowheads="1"/>
          </p:cNvSpPr>
          <p:nvPr/>
        </p:nvSpPr>
        <p:spPr bwMode="auto">
          <a:xfrm>
            <a:off x="3635375" y="6092825"/>
            <a:ext cx="5040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 sz="2000">
                <a:solidFill>
                  <a:srgbClr val="99FF99"/>
                </a:solidFill>
              </a:rPr>
              <a:t>Instances are duplicated elements in the parent module of its associated module.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851275" y="2349500"/>
            <a:ext cx="1081088" cy="2232025"/>
            <a:chOff x="2426" y="1480"/>
            <a:chExt cx="681" cy="1406"/>
          </a:xfrm>
        </p:grpSpPr>
        <p:sp>
          <p:nvSpPr>
            <p:cNvPr id="11277" name="Line 14"/>
            <p:cNvSpPr>
              <a:spLocks noChangeShapeType="1"/>
            </p:cNvSpPr>
            <p:nvPr/>
          </p:nvSpPr>
          <p:spPr bwMode="auto">
            <a:xfrm>
              <a:off x="2426" y="1480"/>
              <a:ext cx="681" cy="49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8" name="Line 15"/>
            <p:cNvSpPr>
              <a:spLocks noChangeShapeType="1"/>
            </p:cNvSpPr>
            <p:nvPr/>
          </p:nvSpPr>
          <p:spPr bwMode="auto">
            <a:xfrm>
              <a:off x="2426" y="2205"/>
              <a:ext cx="681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9" name="Line 16"/>
            <p:cNvSpPr>
              <a:spLocks noChangeShapeType="1"/>
            </p:cNvSpPr>
            <p:nvPr/>
          </p:nvSpPr>
          <p:spPr bwMode="auto">
            <a:xfrm>
              <a:off x="2426" y="1480"/>
              <a:ext cx="681" cy="72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>
              <a:off x="2426" y="1480"/>
              <a:ext cx="681" cy="122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1" name="Line 18"/>
            <p:cNvSpPr>
              <a:spLocks noChangeShapeType="1"/>
            </p:cNvSpPr>
            <p:nvPr/>
          </p:nvSpPr>
          <p:spPr bwMode="auto">
            <a:xfrm>
              <a:off x="2426" y="2205"/>
              <a:ext cx="681" cy="68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7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7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7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44" grpId="0" animBg="1"/>
      <p:bldP spid="577539" grpId="0" animBg="1"/>
      <p:bldP spid="577542" grpId="0" animBg="1"/>
      <p:bldP spid="577543" grpId="0" animBg="1"/>
      <p:bldP spid="577545" grpId="0"/>
      <p:bldP spid="577546" grpId="0" animBg="1"/>
      <p:bldP spid="577547" grpId="0"/>
      <p:bldP spid="5775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rgbClr val="66FFFF"/>
                </a:solidFill>
              </a:rPr>
              <a:t>Port-Net Mapping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755650" y="1412776"/>
            <a:ext cx="3095625" cy="181610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  module M1(Clk, A, B);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    input  Clk;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    inout  A;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    output B;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    :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    :    </a:t>
            </a:r>
            <a:endParaRPr lang="en-US" altLang="zh-TW" sz="1600" b="1">
              <a:solidFill>
                <a:srgbClr val="99FF99"/>
              </a:solidFill>
              <a:latin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  endmodule </a:t>
            </a:r>
          </a:p>
        </p:txBody>
      </p:sp>
      <p:sp>
        <p:nvSpPr>
          <p:cNvPr id="567313" name="Rectangle 17"/>
          <p:cNvSpPr>
            <a:spLocks noChangeArrowheads="1"/>
          </p:cNvSpPr>
          <p:nvPr/>
        </p:nvSpPr>
        <p:spPr bwMode="auto">
          <a:xfrm>
            <a:off x="179388" y="981075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Port (Pin) – Internal View</a:t>
            </a:r>
          </a:p>
        </p:txBody>
      </p:sp>
      <p:sp>
        <p:nvSpPr>
          <p:cNvPr id="567314" name="Rectangle 18"/>
          <p:cNvSpPr>
            <a:spLocks noChangeArrowheads="1"/>
          </p:cNvSpPr>
          <p:nvPr/>
        </p:nvSpPr>
        <p:spPr bwMode="auto">
          <a:xfrm>
            <a:off x="4643438" y="981075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</a:rPr>
              <a:t>Net (Wire) – External View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84213" y="1916013"/>
            <a:ext cx="593725" cy="582613"/>
            <a:chOff x="431" y="1298"/>
            <a:chExt cx="374" cy="367"/>
          </a:xfrm>
        </p:grpSpPr>
        <p:grpSp>
          <p:nvGrpSpPr>
            <p:cNvPr id="12313" name="Group 22"/>
            <p:cNvGrpSpPr>
              <a:grpSpLocks/>
            </p:cNvGrpSpPr>
            <p:nvPr/>
          </p:nvGrpSpPr>
          <p:grpSpPr bwMode="auto">
            <a:xfrm>
              <a:off x="476" y="1298"/>
              <a:ext cx="272" cy="136"/>
              <a:chOff x="431" y="1298"/>
              <a:chExt cx="272" cy="136"/>
            </a:xfrm>
          </p:grpSpPr>
          <p:sp>
            <p:nvSpPr>
              <p:cNvPr id="12315" name="AutoShape 20"/>
              <p:cNvSpPr>
                <a:spLocks noChangeArrowheads="1"/>
              </p:cNvSpPr>
              <p:nvPr/>
            </p:nvSpPr>
            <p:spPr bwMode="auto">
              <a:xfrm rot="5400000">
                <a:off x="567" y="1298"/>
                <a:ext cx="136" cy="13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2316" name="AutoShape 21"/>
              <p:cNvSpPr>
                <a:spLocks noChangeArrowheads="1"/>
              </p:cNvSpPr>
              <p:nvPr/>
            </p:nvSpPr>
            <p:spPr bwMode="auto">
              <a:xfrm rot="16200000" flipH="1">
                <a:off x="431" y="1298"/>
                <a:ext cx="136" cy="13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2314" name="Text Box 24"/>
            <p:cNvSpPr txBox="1">
              <a:spLocks noChangeArrowheads="1"/>
            </p:cNvSpPr>
            <p:nvPr/>
          </p:nvSpPr>
          <p:spPr bwMode="auto">
            <a:xfrm>
              <a:off x="431" y="143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Courier New" panose="02070309020205020404" pitchFamily="49" charset="0"/>
                </a:rPr>
                <a:t>Clk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55650" y="2563713"/>
            <a:ext cx="385763" cy="511175"/>
            <a:chOff x="476" y="1706"/>
            <a:chExt cx="243" cy="322"/>
          </a:xfrm>
        </p:grpSpPr>
        <p:sp>
          <p:nvSpPr>
            <p:cNvPr id="12311" name="AutoShape 19"/>
            <p:cNvSpPr>
              <a:spLocks noChangeArrowheads="1"/>
            </p:cNvSpPr>
            <p:nvPr/>
          </p:nvSpPr>
          <p:spPr bwMode="auto">
            <a:xfrm rot="5400000">
              <a:off x="476" y="1706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12" name="Text Box 25"/>
            <p:cNvSpPr txBox="1">
              <a:spLocks noChangeArrowheads="1"/>
            </p:cNvSpPr>
            <p:nvPr/>
          </p:nvSpPr>
          <p:spPr bwMode="auto">
            <a:xfrm>
              <a:off x="517" y="1797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Courier New" panose="02070309020205020404" pitchFamily="49" charset="0"/>
                </a:rPr>
                <a:t>A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276600" y="2276376"/>
            <a:ext cx="574675" cy="366712"/>
            <a:chOff x="2064" y="1525"/>
            <a:chExt cx="362" cy="231"/>
          </a:xfrm>
        </p:grpSpPr>
        <p:sp>
          <p:nvSpPr>
            <p:cNvPr id="12309" name="AutoShape 23"/>
            <p:cNvSpPr>
              <a:spLocks noChangeArrowheads="1"/>
            </p:cNvSpPr>
            <p:nvPr/>
          </p:nvSpPr>
          <p:spPr bwMode="auto">
            <a:xfrm rot="5400000">
              <a:off x="2290" y="157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10" name="Text Box 30"/>
            <p:cNvSpPr txBox="1">
              <a:spLocks noChangeArrowheads="1"/>
            </p:cNvSpPr>
            <p:nvPr/>
          </p:nvSpPr>
          <p:spPr bwMode="auto">
            <a:xfrm>
              <a:off x="2064" y="1525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latin typeface="Courier New" panose="02070309020205020404" pitchFamily="49" charset="0"/>
                </a:rPr>
                <a:t>B</a:t>
              </a:r>
            </a:p>
          </p:txBody>
        </p:sp>
      </p:grpSp>
      <p:sp>
        <p:nvSpPr>
          <p:cNvPr id="567328" name="Text Box 32"/>
          <p:cNvSpPr txBox="1">
            <a:spLocks noChangeArrowheads="1"/>
          </p:cNvSpPr>
          <p:nvPr/>
        </p:nvSpPr>
        <p:spPr bwMode="auto">
          <a:xfrm>
            <a:off x="5508625" y="1771551"/>
            <a:ext cx="1368425" cy="108267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altLang="zh-TW" sz="1600">
              <a:solidFill>
                <a:schemeClr val="bg1"/>
              </a:solidFill>
              <a:latin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Instance1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  <a:latin typeface="Courier New" panose="02070309020205020404" pitchFamily="49" charset="0"/>
              </a:rPr>
              <a:t>of M1</a:t>
            </a:r>
          </a:p>
          <a:p>
            <a:pPr algn="l" eaLnBrk="1" hangingPunct="1">
              <a:spcBef>
                <a:spcPct val="0"/>
              </a:spcBef>
            </a:pPr>
            <a:endParaRPr lang="en-US" altLang="zh-TW" sz="160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003800" y="2060476"/>
            <a:ext cx="3097213" cy="576262"/>
            <a:chOff x="3152" y="1389"/>
            <a:chExt cx="1951" cy="363"/>
          </a:xfrm>
        </p:grpSpPr>
        <p:grpSp>
          <p:nvGrpSpPr>
            <p:cNvPr id="12304" name="Group 35"/>
            <p:cNvGrpSpPr>
              <a:grpSpLocks/>
            </p:cNvGrpSpPr>
            <p:nvPr/>
          </p:nvGrpSpPr>
          <p:grpSpPr bwMode="auto">
            <a:xfrm>
              <a:off x="4332" y="1389"/>
              <a:ext cx="771" cy="363"/>
              <a:chOff x="3833" y="1389"/>
              <a:chExt cx="771" cy="363"/>
            </a:xfrm>
          </p:grpSpPr>
          <p:sp>
            <p:nvSpPr>
              <p:cNvPr id="12307" name="Freeform 33"/>
              <p:cNvSpPr>
                <a:spLocks/>
              </p:cNvSpPr>
              <p:nvPr/>
            </p:nvSpPr>
            <p:spPr bwMode="auto">
              <a:xfrm>
                <a:off x="3833" y="1389"/>
                <a:ext cx="771" cy="182"/>
              </a:xfrm>
              <a:custGeom>
                <a:avLst/>
                <a:gdLst>
                  <a:gd name="T0" fmla="*/ 0 w 771"/>
                  <a:gd name="T1" fmla="*/ 182 h 182"/>
                  <a:gd name="T2" fmla="*/ 362 w 771"/>
                  <a:gd name="T3" fmla="*/ 182 h 182"/>
                  <a:gd name="T4" fmla="*/ 362 w 771"/>
                  <a:gd name="T5" fmla="*/ 0 h 182"/>
                  <a:gd name="T6" fmla="*/ 771 w 771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1"/>
                  <a:gd name="T13" fmla="*/ 0 h 182"/>
                  <a:gd name="T14" fmla="*/ 771 w 771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1" h="182">
                    <a:moveTo>
                      <a:pt x="0" y="182"/>
                    </a:moveTo>
                    <a:lnTo>
                      <a:pt x="362" y="182"/>
                    </a:lnTo>
                    <a:lnTo>
                      <a:pt x="362" y="0"/>
                    </a:lnTo>
                    <a:lnTo>
                      <a:pt x="77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08" name="Freeform 34"/>
              <p:cNvSpPr>
                <a:spLocks/>
              </p:cNvSpPr>
              <p:nvPr/>
            </p:nvSpPr>
            <p:spPr bwMode="auto">
              <a:xfrm flipV="1">
                <a:off x="3833" y="1570"/>
                <a:ext cx="771" cy="182"/>
              </a:xfrm>
              <a:custGeom>
                <a:avLst/>
                <a:gdLst>
                  <a:gd name="T0" fmla="*/ 0 w 771"/>
                  <a:gd name="T1" fmla="*/ 182 h 182"/>
                  <a:gd name="T2" fmla="*/ 362 w 771"/>
                  <a:gd name="T3" fmla="*/ 182 h 182"/>
                  <a:gd name="T4" fmla="*/ 362 w 771"/>
                  <a:gd name="T5" fmla="*/ 0 h 182"/>
                  <a:gd name="T6" fmla="*/ 771 w 771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1"/>
                  <a:gd name="T13" fmla="*/ 0 h 182"/>
                  <a:gd name="T14" fmla="*/ 771 w 771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1" h="182">
                    <a:moveTo>
                      <a:pt x="0" y="182"/>
                    </a:moveTo>
                    <a:lnTo>
                      <a:pt x="362" y="182"/>
                    </a:lnTo>
                    <a:lnTo>
                      <a:pt x="362" y="0"/>
                    </a:lnTo>
                    <a:lnTo>
                      <a:pt x="77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2305" name="Line 36"/>
            <p:cNvSpPr>
              <a:spLocks noChangeShapeType="1"/>
            </p:cNvSpPr>
            <p:nvPr/>
          </p:nvSpPr>
          <p:spPr bwMode="auto">
            <a:xfrm>
              <a:off x="3152" y="1389"/>
              <a:ext cx="31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6" name="Line 37"/>
            <p:cNvSpPr>
              <a:spLocks noChangeShapeType="1"/>
            </p:cNvSpPr>
            <p:nvPr/>
          </p:nvSpPr>
          <p:spPr bwMode="auto">
            <a:xfrm>
              <a:off x="3152" y="1752"/>
              <a:ext cx="31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67335" name="Text Box 39"/>
          <p:cNvSpPr txBox="1">
            <a:spLocks noChangeArrowheads="1"/>
          </p:cNvSpPr>
          <p:nvPr/>
        </p:nvSpPr>
        <p:spPr bwMode="auto">
          <a:xfrm>
            <a:off x="4429125" y="1668363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Courier New" panose="02070309020205020404" pitchFamily="49" charset="0"/>
              </a:rPr>
              <a:t>Wire1</a:t>
            </a:r>
          </a:p>
        </p:txBody>
      </p:sp>
      <p:sp>
        <p:nvSpPr>
          <p:cNvPr id="567336" name="Text Box 40"/>
          <p:cNvSpPr txBox="1">
            <a:spLocks noChangeArrowheads="1"/>
          </p:cNvSpPr>
          <p:nvPr/>
        </p:nvSpPr>
        <p:spPr bwMode="auto">
          <a:xfrm>
            <a:off x="4427538" y="2276376"/>
            <a:ext cx="866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Courier New" panose="02070309020205020404" pitchFamily="49" charset="0"/>
              </a:rPr>
              <a:t>Node2</a:t>
            </a:r>
          </a:p>
        </p:txBody>
      </p:sp>
      <p:sp>
        <p:nvSpPr>
          <p:cNvPr id="567337" name="Text Box 41"/>
          <p:cNvSpPr txBox="1">
            <a:spLocks noChangeArrowheads="1"/>
          </p:cNvSpPr>
          <p:nvPr/>
        </p:nvSpPr>
        <p:spPr bwMode="auto">
          <a:xfrm>
            <a:off x="7593013" y="2131913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Courier New" panose="02070309020205020404" pitchFamily="49" charset="0"/>
              </a:rPr>
              <a:t>Net3</a:t>
            </a:r>
          </a:p>
        </p:txBody>
      </p:sp>
      <p:sp>
        <p:nvSpPr>
          <p:cNvPr id="567338" name="Text Box 42"/>
          <p:cNvSpPr txBox="1">
            <a:spLocks noChangeArrowheads="1"/>
          </p:cNvSpPr>
          <p:nvPr/>
        </p:nvSpPr>
        <p:spPr bwMode="auto">
          <a:xfrm>
            <a:off x="3965575" y="2852638"/>
            <a:ext cx="5214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/>
              <a:t>They may have the same or different names.</a:t>
            </a:r>
          </a:p>
        </p:txBody>
      </p:sp>
      <p:sp>
        <p:nvSpPr>
          <p:cNvPr id="567339" name="Rectangle 43"/>
          <p:cNvSpPr>
            <a:spLocks noChangeArrowheads="1"/>
          </p:cNvSpPr>
          <p:nvPr/>
        </p:nvSpPr>
        <p:spPr bwMode="auto">
          <a:xfrm>
            <a:off x="250825" y="3212976"/>
            <a:ext cx="8893175" cy="172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rgbClr val="FFFF00"/>
                </a:solidFill>
              </a:rPr>
              <a:t>Port Mapping in </a:t>
            </a:r>
            <a:r>
              <a:rPr lang="en-US" altLang="zh-TW" dirty="0" smtClean="0">
                <a:solidFill>
                  <a:srgbClr val="FFFF00"/>
                </a:solidFill>
              </a:rPr>
              <a:t>Instantiation:</a:t>
            </a:r>
            <a:endParaRPr lang="en-US" altLang="zh-TW" dirty="0">
              <a:solidFill>
                <a:srgbClr val="FFFF00"/>
              </a:solidFill>
            </a:endParaRPr>
          </a:p>
          <a:p>
            <a:pPr lvl="1" algn="l">
              <a:spcBef>
                <a:spcPts val="0"/>
              </a:spcBef>
              <a:buFontTx/>
              <a:buChar char="•"/>
            </a:pPr>
            <a:r>
              <a:rPr lang="en-US" altLang="zh-TW" sz="2000" dirty="0">
                <a:solidFill>
                  <a:schemeClr val="bg1"/>
                </a:solidFill>
              </a:rPr>
              <a:t>Port-Associated Mapping:</a:t>
            </a:r>
          </a:p>
          <a:p>
            <a:pPr lvl="1" algn="l">
              <a:spcBef>
                <a:spcPts val="0"/>
              </a:spcBef>
            </a:pPr>
            <a:r>
              <a:rPr lang="en-US" altLang="zh-TW" dirty="0">
                <a:solidFill>
                  <a:schemeClr val="bg1"/>
                </a:solidFill>
              </a:rPr>
              <a:t>     </a:t>
            </a:r>
            <a:r>
              <a:rPr lang="en-US" altLang="zh-TW" sz="1800" dirty="0" smtClean="0">
                <a:solidFill>
                  <a:schemeClr val="bg1"/>
                </a:solidFill>
                <a:latin typeface="Courier New" panose="02070309020205020404" pitchFamily="49" charset="0"/>
              </a:rPr>
              <a:t>e.g</a:t>
            </a:r>
            <a:r>
              <a:rPr lang="en-US" altLang="zh-TW" sz="1800" dirty="0">
                <a:solidFill>
                  <a:schemeClr val="bg1"/>
                </a:solidFill>
                <a:latin typeface="Courier New" panose="02070309020205020404" pitchFamily="49" charset="0"/>
              </a:rPr>
              <a:t>., </a:t>
            </a:r>
            <a:r>
              <a:rPr lang="en-US" altLang="zh-TW" sz="1800" dirty="0">
                <a:solidFill>
                  <a:srgbClr val="FFFF00"/>
                </a:solidFill>
                <a:latin typeface="Courier New" panose="02070309020205020404" pitchFamily="49" charset="0"/>
              </a:rPr>
              <a:t>M1 Instance1(.A(Node2), .</a:t>
            </a:r>
            <a:r>
              <a:rPr lang="en-US" altLang="zh-TW" sz="1800" dirty="0" err="1">
                <a:solidFill>
                  <a:srgbClr val="FFFF00"/>
                </a:solidFill>
                <a:latin typeface="Courier New" panose="02070309020205020404" pitchFamily="49" charset="0"/>
              </a:rPr>
              <a:t>Clk</a:t>
            </a:r>
            <a:r>
              <a:rPr lang="en-US" altLang="zh-TW" sz="1800" dirty="0">
                <a:solidFill>
                  <a:srgbClr val="FFFF00"/>
                </a:solidFill>
                <a:latin typeface="Courier New" panose="02070309020205020404" pitchFamily="49" charset="0"/>
              </a:rPr>
              <a:t>(Wire1), .B(Net3));</a:t>
            </a:r>
          </a:p>
          <a:p>
            <a:pPr lvl="1" algn="l">
              <a:spcBef>
                <a:spcPts val="0"/>
              </a:spcBef>
              <a:buFontTx/>
              <a:buChar char="•"/>
            </a:pPr>
            <a:r>
              <a:rPr lang="en-US" altLang="zh-TW" sz="2000" dirty="0">
                <a:solidFill>
                  <a:schemeClr val="bg1"/>
                </a:solidFill>
              </a:rPr>
              <a:t>Ordered Mapping:</a:t>
            </a:r>
          </a:p>
          <a:p>
            <a:pPr lvl="1" algn="l">
              <a:spcBef>
                <a:spcPts val="0"/>
              </a:spcBef>
            </a:pPr>
            <a:r>
              <a:rPr lang="en-US" altLang="zh-TW" sz="1800" dirty="0">
                <a:solidFill>
                  <a:schemeClr val="bg1"/>
                </a:solidFill>
                <a:latin typeface="Courier New" panose="02070309020205020404" pitchFamily="49" charset="0"/>
              </a:rPr>
              <a:t>   e.g.,</a:t>
            </a:r>
            <a:r>
              <a:rPr lang="en-US" altLang="zh-TW" sz="1800" dirty="0">
                <a:solidFill>
                  <a:srgbClr val="FFFF00"/>
                </a:solidFill>
                <a:latin typeface="Courier New" panose="02070309020205020404" pitchFamily="49" charset="0"/>
              </a:rPr>
              <a:t> M1 Instance2(Wire1, Node2, Net3);</a:t>
            </a:r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250825" y="4987677"/>
            <a:ext cx="8893175" cy="172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TW" dirty="0" smtClean="0">
                <a:solidFill>
                  <a:srgbClr val="FFFF00"/>
                </a:solidFill>
              </a:rPr>
              <a:t>Parameter-Port Declaring and Instantiation:</a:t>
            </a:r>
            <a:endParaRPr lang="en-US" altLang="zh-TW" dirty="0">
              <a:solidFill>
                <a:srgbClr val="FFFF00"/>
              </a:solidFill>
            </a:endParaRPr>
          </a:p>
          <a:p>
            <a:pPr lvl="1" algn="l">
              <a:spcBef>
                <a:spcPts val="0"/>
              </a:spcBef>
              <a:buFontTx/>
              <a:buChar char="•"/>
            </a:pPr>
            <a:r>
              <a:rPr lang="en-US" altLang="zh-TW" sz="2000" dirty="0" smtClean="0">
                <a:solidFill>
                  <a:schemeClr val="bg1"/>
                </a:solidFill>
              </a:rPr>
              <a:t>Declaration:</a:t>
            </a:r>
            <a:endParaRPr lang="en-US" altLang="zh-TW" sz="2000" dirty="0">
              <a:solidFill>
                <a:schemeClr val="bg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en-US" altLang="zh-TW" dirty="0">
                <a:solidFill>
                  <a:schemeClr val="bg1"/>
                </a:solidFill>
              </a:rPr>
              <a:t>     </a:t>
            </a:r>
            <a:r>
              <a:rPr lang="en-US" altLang="zh-TW" sz="1800" dirty="0" smtClean="0">
                <a:solidFill>
                  <a:schemeClr val="bg1"/>
                </a:solidFill>
                <a:latin typeface="Courier New" panose="02070309020205020404" pitchFamily="49" charset="0"/>
              </a:rPr>
              <a:t>e.g</a:t>
            </a:r>
            <a:r>
              <a:rPr lang="en-US" altLang="zh-TW" sz="1800" dirty="0">
                <a:solidFill>
                  <a:schemeClr val="bg1"/>
                </a:solidFill>
                <a:latin typeface="Courier New" panose="02070309020205020404" pitchFamily="49" charset="0"/>
              </a:rPr>
              <a:t>., </a:t>
            </a:r>
            <a:r>
              <a:rPr lang="en-US" altLang="zh-TW" sz="18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module M1 #(parameter N=16)(Port1, Port2);</a:t>
            </a:r>
            <a:endParaRPr lang="en-US" altLang="zh-TW" sz="1800" dirty="0">
              <a:solidFill>
                <a:srgbClr val="FFFF00"/>
              </a:solidFill>
              <a:latin typeface="Courier New" panose="02070309020205020404" pitchFamily="49" charset="0"/>
            </a:endParaRPr>
          </a:p>
          <a:p>
            <a:pPr lvl="1" algn="l">
              <a:spcBef>
                <a:spcPts val="0"/>
              </a:spcBef>
              <a:buFontTx/>
              <a:buChar char="•"/>
            </a:pPr>
            <a:r>
              <a:rPr lang="en-US" altLang="zh-TW" sz="2000" dirty="0" smtClean="0">
                <a:solidFill>
                  <a:schemeClr val="bg1"/>
                </a:solidFill>
              </a:rPr>
              <a:t>Instantiation:</a:t>
            </a:r>
            <a:endParaRPr lang="en-US" altLang="zh-TW" sz="2000" dirty="0">
              <a:solidFill>
                <a:schemeClr val="bg1"/>
              </a:solidFill>
            </a:endParaRPr>
          </a:p>
          <a:p>
            <a:pPr lvl="1" algn="l">
              <a:spcBef>
                <a:spcPts val="0"/>
              </a:spcBef>
            </a:pPr>
            <a:r>
              <a:rPr lang="en-US" altLang="zh-TW" sz="1800" dirty="0">
                <a:solidFill>
                  <a:schemeClr val="bg1"/>
                </a:solidFill>
                <a:latin typeface="Courier New" panose="02070309020205020404" pitchFamily="49" charset="0"/>
              </a:rPr>
              <a:t>   e.g.,</a:t>
            </a:r>
            <a:r>
              <a:rPr lang="en-US" altLang="zh-TW" sz="1800" dirty="0">
                <a:solidFill>
                  <a:srgbClr val="FFFF00"/>
                </a:solidFill>
                <a:latin typeface="Courier New" panose="02070309020205020404" pitchFamily="49" charset="0"/>
              </a:rPr>
              <a:t> M1 </a:t>
            </a:r>
            <a:r>
              <a:rPr lang="en-US" altLang="zh-TW" sz="1800" dirty="0" smtClean="0">
                <a:solidFill>
                  <a:srgbClr val="FFFF00"/>
                </a:solidFill>
                <a:latin typeface="Courier New" panose="02070309020205020404" pitchFamily="49" charset="0"/>
              </a:rPr>
              <a:t>#(8) Instance1 (Net1, Net2);</a:t>
            </a:r>
            <a:endParaRPr lang="en-US" altLang="zh-TW" sz="1800" dirty="0">
              <a:solidFill>
                <a:srgbClr val="FFFF00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7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7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7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7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7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7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1" grpId="0" animBg="1"/>
      <p:bldP spid="567313" grpId="0" build="p" bldLvl="2"/>
      <p:bldP spid="567314" grpId="0" build="p" bldLvl="2"/>
      <p:bldP spid="567328" grpId="0" animBg="1"/>
      <p:bldP spid="567335" grpId="0"/>
      <p:bldP spid="567336" grpId="0"/>
      <p:bldP spid="567337" grpId="0"/>
      <p:bldP spid="567338" grpId="0"/>
      <p:bldP spid="567339" grpId="0" build="p" bldLvl="2"/>
      <p:bldP spid="30" grpId="0" build="p" bldLvl="2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12144</TotalTime>
  <Words>2511</Words>
  <Application>Microsoft Office PowerPoint</Application>
  <PresentationFormat>如螢幕大小 (4:3)</PresentationFormat>
  <Paragraphs>886</Paragraphs>
  <Slides>38</Slides>
  <Notes>36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8" baseType="lpstr">
      <vt:lpstr>全真楷書</vt:lpstr>
      <vt:lpstr>新細明體</vt:lpstr>
      <vt:lpstr>標楷體</vt:lpstr>
      <vt:lpstr>Arial</vt:lpstr>
      <vt:lpstr>Arial Narrow</vt:lpstr>
      <vt:lpstr>Courier New</vt:lpstr>
      <vt:lpstr>Times New Roman</vt:lpstr>
      <vt:lpstr>Wingdings</vt:lpstr>
      <vt:lpstr>預設簡報設計</vt:lpstr>
      <vt:lpstr>Visio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Lab03  7SEG Decoder &amp; Freq Dividers</vt:lpstr>
    </vt:vector>
  </TitlesOfParts>
  <Company>彰師大電子系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Description Language</dc:title>
  <dc:creator>黃宗柱</dc:creator>
  <cp:keywords>HDL, Verilog, FPGA</cp:keywords>
  <cp:lastModifiedBy>tch</cp:lastModifiedBy>
  <cp:revision>240</cp:revision>
  <cp:lastPrinted>2001-09-01T13:57:24Z</cp:lastPrinted>
  <dcterms:created xsi:type="dcterms:W3CDTF">2000-05-18T04:35:42Z</dcterms:created>
  <dcterms:modified xsi:type="dcterms:W3CDTF">2022-08-16T09:44:21Z</dcterms:modified>
</cp:coreProperties>
</file>