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60" r:id="rId2"/>
    <p:sldId id="299" r:id="rId3"/>
    <p:sldId id="301" r:id="rId4"/>
    <p:sldId id="300" r:id="rId5"/>
    <p:sldId id="262" r:id="rId6"/>
    <p:sldId id="294" r:id="rId7"/>
    <p:sldId id="292" r:id="rId8"/>
    <p:sldId id="264" r:id="rId9"/>
    <p:sldId id="266" r:id="rId10"/>
    <p:sldId id="263" r:id="rId11"/>
    <p:sldId id="293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5" r:id="rId39"/>
    <p:sldId id="297" r:id="rId40"/>
    <p:sldId id="298" r:id="rId41"/>
    <p:sldId id="302" r:id="rId42"/>
    <p:sldId id="296" r:id="rId43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modifyVerifier cryptProviderType="rsaAES" cryptAlgorithmClass="hash" cryptAlgorithmType="typeAny" cryptAlgorithmSid="14" spinCount="100000" saltData="SwANkyGVL1CC9pB+cbS8uw==" hashData="k0GaFG1hGLbFfZ2cjyhEJzW6PN/OROhizS1cjeJbpEWR1za8WlSJn+kQvyvVHc2M+cv0NXD+YRDjIuIttmwsQ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FF00"/>
    <a:srgbClr val="FFFFFF"/>
    <a:srgbClr val="0000CC"/>
    <a:srgbClr val="E7F6EF"/>
    <a:srgbClr val="FFCCFF"/>
    <a:srgbClr val="FFFF00"/>
    <a:srgbClr val="FF0000"/>
    <a:srgbClr val="CCCC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18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t" anchorCtr="0" compatLnSpc="1">
            <a:prstTxWarp prst="textNoShape">
              <a:avLst/>
            </a:prstTxWarp>
          </a:bodyPr>
          <a:lstStyle>
            <a:lvl1pPr algn="l" defTabSz="947738" eaLnBrk="1" hangingPunct="1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b" anchorCtr="0" compatLnSpc="1">
            <a:prstTxWarp prst="textNoShape">
              <a:avLst/>
            </a:prstTxWarp>
          </a:bodyPr>
          <a:lstStyle>
            <a:lvl1pPr algn="l" defTabSz="947738" eaLnBrk="1" hangingPunct="1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455F61A-9DDB-48C1-A8B9-F77462923A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t" anchorCtr="0" compatLnSpc="1">
            <a:prstTxWarp prst="textNoShape">
              <a:avLst/>
            </a:prstTxWarp>
          </a:bodyPr>
          <a:lstStyle>
            <a:lvl1pPr algn="l" defTabSz="947738" eaLnBrk="1" hangingPunct="1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b" anchorCtr="0" compatLnSpc="1">
            <a:prstTxWarp prst="textNoShape">
              <a:avLst/>
            </a:prstTxWarp>
          </a:bodyPr>
          <a:lstStyle>
            <a:lvl1pPr algn="l" defTabSz="947738" eaLnBrk="1" hangingPunct="1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79" rIns="94759" bIns="47379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195441-7A6A-4A4E-B6FD-E537E23F98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0666574-FA36-4C7E-8B09-6B4BAD775237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5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6938"/>
            <a:ext cx="4764087" cy="3573462"/>
          </a:xfrm>
          <a:ln w="12700" cap="flat">
            <a:solidFill>
              <a:schemeClr val="tx1"/>
            </a:solidFill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5688"/>
            <a:ext cx="5210175" cy="430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6" tIns="48372" rIns="95076" bIns="48372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3E17B91A-2DC9-4D08-80E0-F39DFE2DF523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19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2847CB1B-80B9-44FC-A7B0-833F6F4F8EBE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20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11E79E93-9803-47C3-BC34-5E6BD28D39D2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21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AF5A3383-5BFF-41D1-96DC-461D3CA994CE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22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C1EDBF47-090B-45F6-B576-2586AAF94E52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23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4B1A2000-3C7F-4D0B-97E9-8B4741F700BE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24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154D19D6-AC77-49CF-89A3-AD8139D89DEF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25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F1E7610-D9A4-46D8-B1B0-E8DCE67AB070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26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6C6CA1C3-5E54-4710-A5AC-06DF75527BA9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27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C7C0B946-A825-4198-9455-B9654306F3D7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28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CECD27C5-6022-4397-9138-C2B106AA72A7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6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6938"/>
            <a:ext cx="4764087" cy="3573462"/>
          </a:xfrm>
          <a:ln w="12700" cap="flat">
            <a:solidFill>
              <a:schemeClr val="tx1"/>
            </a:solidFill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5688"/>
            <a:ext cx="5210175" cy="430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6" tIns="48372" rIns="95076" bIns="48372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CAAD1478-9DD9-4F3D-9657-5E34E3755CF1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29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5E96CC0B-274D-43F4-96DC-F1A9B07A5BD3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30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B2742B20-93A5-4E94-B295-09EFE7AADE11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31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1708CCD-D12D-428B-BC38-1CD85E25C647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32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25802FCA-BF26-4616-986F-F9EE6F5D5B46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33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E2364A7D-EA20-4716-BFC7-D4892D79546F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34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EC83CDB0-CAF2-4960-AA77-518D18DAD1A2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35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07023EAC-D8C8-4EB9-9D7A-38FEA34F7027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36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6F70534-1624-4725-96F9-D2041507231F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37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0C0F791-6EDB-4D7A-8DDA-D791F3BB7055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38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AD8E7663-3E02-4F9C-BEAB-1A28FB23C65C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7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6938"/>
            <a:ext cx="4764087" cy="3573462"/>
          </a:xfrm>
          <a:ln w="12700" cap="flat">
            <a:solidFill>
              <a:schemeClr val="tx1"/>
            </a:solidFill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5688"/>
            <a:ext cx="5210175" cy="430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6" tIns="48372" rIns="95076" bIns="48372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1AA016AD-5975-42EF-BE56-8AA8F3966DDA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42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D29B187D-2F01-4062-B1B5-74897CDD2EB5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8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6938"/>
            <a:ext cx="4764087" cy="3573462"/>
          </a:xfrm>
          <a:ln w="12700" cap="flat">
            <a:solidFill>
              <a:schemeClr val="tx1"/>
            </a:solidFill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5688"/>
            <a:ext cx="5210175" cy="430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6" tIns="48372" rIns="95076" bIns="48372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78FFCE6C-E811-48F5-A003-6F0C22D2AF3E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9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6938"/>
            <a:ext cx="4764087" cy="3573462"/>
          </a:xfrm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5688"/>
            <a:ext cx="5210175" cy="430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6" tIns="48372" rIns="95076" bIns="48372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D77B5A39-ADB1-404E-8399-8FB3A031A716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10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6938"/>
            <a:ext cx="4764087" cy="3573462"/>
          </a:xfrm>
          <a:ln w="12700" cap="flat">
            <a:solidFill>
              <a:schemeClr val="tx1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5688"/>
            <a:ext cx="5210175" cy="430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6" tIns="48372" rIns="95076" bIns="48372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BFFBC058-4F16-45F7-A333-0D55CD2B8226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11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6938"/>
            <a:ext cx="4764087" cy="3573462"/>
          </a:xfrm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5688"/>
            <a:ext cx="5210175" cy="430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6" tIns="48372" rIns="95076" bIns="48372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B166D00-875F-47CB-AE98-F9E7BC888523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12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6938"/>
            <a:ext cx="4764087" cy="3573462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5688"/>
            <a:ext cx="5210175" cy="430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6" tIns="48372" rIns="95076" bIns="48372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47738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947738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6946765E-5728-4A05-B78D-16AC70CB0341}" type="slidenum">
              <a:rPr lang="en-US" altLang="zh-TW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17</a:t>
            </a:fld>
            <a:endParaRPr lang="en-US" altLang="zh-TW" sz="13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898525"/>
            <a:ext cx="4762500" cy="3571875"/>
          </a:xfrm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4100"/>
            <a:ext cx="5208588" cy="431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1" tIns="48589" rIns="95501" bIns="48589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12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28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20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8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5141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19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95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32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07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761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0323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/>
            </a:gs>
            <a:gs pos="100000">
              <a:srgbClr val="27277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028" name="Rectangle 341"/>
          <p:cNvSpPr>
            <a:spLocks noChangeArrowheads="1"/>
          </p:cNvSpPr>
          <p:nvPr userDrawn="1"/>
        </p:nvSpPr>
        <p:spPr bwMode="hidden">
          <a:xfrm>
            <a:off x="0" y="6597650"/>
            <a:ext cx="9131300" cy="287338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1029" name="Line 344"/>
          <p:cNvSpPr>
            <a:spLocks noChangeShapeType="1"/>
          </p:cNvSpPr>
          <p:nvPr userDrawn="1"/>
        </p:nvSpPr>
        <p:spPr bwMode="ltGray">
          <a:xfrm flipV="1">
            <a:off x="7507288" y="6202363"/>
            <a:ext cx="163512" cy="295275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0" name="Line 345"/>
          <p:cNvSpPr>
            <a:spLocks noChangeShapeType="1"/>
          </p:cNvSpPr>
          <p:nvPr userDrawn="1"/>
        </p:nvSpPr>
        <p:spPr bwMode="ltGray">
          <a:xfrm flipV="1">
            <a:off x="8413750" y="4632325"/>
            <a:ext cx="57150" cy="112713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1" name="Line 346"/>
          <p:cNvSpPr>
            <a:spLocks noChangeShapeType="1"/>
          </p:cNvSpPr>
          <p:nvPr userDrawn="1"/>
        </p:nvSpPr>
        <p:spPr bwMode="ltGray">
          <a:xfrm flipV="1">
            <a:off x="8509000" y="4437063"/>
            <a:ext cx="57150" cy="112712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Freeform 343"/>
          <p:cNvSpPr>
            <a:spLocks/>
          </p:cNvSpPr>
          <p:nvPr userDrawn="1"/>
        </p:nvSpPr>
        <p:spPr bwMode="ltGray">
          <a:xfrm>
            <a:off x="7467600" y="4498975"/>
            <a:ext cx="1641475" cy="2020888"/>
          </a:xfrm>
          <a:custGeom>
            <a:avLst/>
            <a:gdLst>
              <a:gd name="T0" fmla="*/ 1628020938 w 1034"/>
              <a:gd name="T1" fmla="*/ 57964402 h 1273"/>
              <a:gd name="T2" fmla="*/ 1927920325 w 1034"/>
              <a:gd name="T3" fmla="*/ 231854432 h 1273"/>
              <a:gd name="T4" fmla="*/ 2147483646 w 1034"/>
              <a:gd name="T5" fmla="*/ 463708865 h 1273"/>
              <a:gd name="T6" fmla="*/ 2147483646 w 1034"/>
              <a:gd name="T7" fmla="*/ 740926121 h 1273"/>
              <a:gd name="T8" fmla="*/ 2147483646 w 1034"/>
              <a:gd name="T9" fmla="*/ 1050906210 h 1273"/>
              <a:gd name="T10" fmla="*/ 2147483646 w 1034"/>
              <a:gd name="T11" fmla="*/ 1386086280 h 1273"/>
              <a:gd name="T12" fmla="*/ 2147483646 w 1034"/>
              <a:gd name="T13" fmla="*/ 1733867929 h 1273"/>
              <a:gd name="T14" fmla="*/ 2147483646 w 1034"/>
              <a:gd name="T15" fmla="*/ 2069049587 h 1273"/>
              <a:gd name="T16" fmla="*/ 2147483646 w 1034"/>
              <a:gd name="T17" fmla="*/ 2147483646 h 1273"/>
              <a:gd name="T18" fmla="*/ 2147483646 w 1034"/>
              <a:gd name="T19" fmla="*/ 2147483646 h 1273"/>
              <a:gd name="T20" fmla="*/ 1927920325 w 1034"/>
              <a:gd name="T21" fmla="*/ 2147483646 h 1273"/>
              <a:gd name="T22" fmla="*/ 1628020938 w 1034"/>
              <a:gd name="T23" fmla="*/ 2147483646 h 1273"/>
              <a:gd name="T24" fmla="*/ 1302921575 w 1034"/>
              <a:gd name="T25" fmla="*/ 2147483646 h 1273"/>
              <a:gd name="T26" fmla="*/ 962699688 w 1034"/>
              <a:gd name="T27" fmla="*/ 2147483646 h 1273"/>
              <a:gd name="T28" fmla="*/ 619958438 w 1034"/>
              <a:gd name="T29" fmla="*/ 2147483646 h 1273"/>
              <a:gd name="T30" fmla="*/ 297378438 w 1034"/>
              <a:gd name="T31" fmla="*/ 2147483646 h 1273"/>
              <a:gd name="T32" fmla="*/ 0 w 1034"/>
              <a:gd name="T33" fmla="*/ 2147483646 h 1273"/>
              <a:gd name="T34" fmla="*/ 224294700 w 1034"/>
              <a:gd name="T35" fmla="*/ 2147483646 h 1273"/>
              <a:gd name="T36" fmla="*/ 506552200 w 1034"/>
              <a:gd name="T37" fmla="*/ 2147483646 h 1273"/>
              <a:gd name="T38" fmla="*/ 806450000 w 1034"/>
              <a:gd name="T39" fmla="*/ 2147483646 h 1273"/>
              <a:gd name="T40" fmla="*/ 1116430013 w 1034"/>
              <a:gd name="T41" fmla="*/ 2147483646 h 1273"/>
              <a:gd name="T42" fmla="*/ 1418848763 w 1034"/>
              <a:gd name="T43" fmla="*/ 2147483646 h 1273"/>
              <a:gd name="T44" fmla="*/ 1701106263 w 1034"/>
              <a:gd name="T45" fmla="*/ 2147483646 h 1273"/>
              <a:gd name="T46" fmla="*/ 1953121888 w 1034"/>
              <a:gd name="T47" fmla="*/ 2147483646 h 1273"/>
              <a:gd name="T48" fmla="*/ 2147483646 w 1034"/>
              <a:gd name="T49" fmla="*/ 2147483646 h 1273"/>
              <a:gd name="T50" fmla="*/ 2147483646 w 1034"/>
              <a:gd name="T51" fmla="*/ 2147483646 h 1273"/>
              <a:gd name="T52" fmla="*/ 2147483646 w 1034"/>
              <a:gd name="T53" fmla="*/ 1869956400 h 1273"/>
              <a:gd name="T54" fmla="*/ 2147483646 w 1034"/>
              <a:gd name="T55" fmla="*/ 1559977898 h 1273"/>
              <a:gd name="T56" fmla="*/ 2147483646 w 1034"/>
              <a:gd name="T57" fmla="*/ 1249997809 h 1273"/>
              <a:gd name="T58" fmla="*/ 2147483646 w 1034"/>
              <a:gd name="T59" fmla="*/ 960180563 h 1273"/>
              <a:gd name="T60" fmla="*/ 2147483646 w 1034"/>
              <a:gd name="T61" fmla="*/ 688003620 h 1273"/>
              <a:gd name="T62" fmla="*/ 1953121888 w 1034"/>
              <a:gd name="T63" fmla="*/ 458668551 h 1273"/>
              <a:gd name="T64" fmla="*/ 1701106263 w 1034"/>
              <a:gd name="T65" fmla="*/ 277217256 h 1273"/>
              <a:gd name="T66" fmla="*/ 1418848763 w 1034"/>
              <a:gd name="T67" fmla="*/ 153730363 h 1273"/>
              <a:gd name="T68" fmla="*/ 1466730938 w 1034"/>
              <a:gd name="T69" fmla="*/ 0 h 127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034" h="1273">
                <a:moveTo>
                  <a:pt x="582" y="0"/>
                </a:moveTo>
                <a:lnTo>
                  <a:pt x="646" y="23"/>
                </a:lnTo>
                <a:lnTo>
                  <a:pt x="707" y="56"/>
                </a:lnTo>
                <a:lnTo>
                  <a:pt x="765" y="92"/>
                </a:lnTo>
                <a:lnTo>
                  <a:pt x="818" y="134"/>
                </a:lnTo>
                <a:lnTo>
                  <a:pt x="866" y="184"/>
                </a:lnTo>
                <a:lnTo>
                  <a:pt x="908" y="237"/>
                </a:lnTo>
                <a:lnTo>
                  <a:pt x="944" y="294"/>
                </a:lnTo>
                <a:lnTo>
                  <a:pt x="977" y="353"/>
                </a:lnTo>
                <a:lnTo>
                  <a:pt x="1000" y="417"/>
                </a:lnTo>
                <a:lnTo>
                  <a:pt x="1018" y="483"/>
                </a:lnTo>
                <a:lnTo>
                  <a:pt x="1030" y="550"/>
                </a:lnTo>
                <a:lnTo>
                  <a:pt x="1033" y="619"/>
                </a:lnTo>
                <a:lnTo>
                  <a:pt x="1030" y="688"/>
                </a:lnTo>
                <a:lnTo>
                  <a:pt x="1018" y="756"/>
                </a:lnTo>
                <a:lnTo>
                  <a:pt x="1000" y="821"/>
                </a:lnTo>
                <a:lnTo>
                  <a:pt x="977" y="884"/>
                </a:lnTo>
                <a:lnTo>
                  <a:pt x="944" y="944"/>
                </a:lnTo>
                <a:lnTo>
                  <a:pt x="908" y="1003"/>
                </a:lnTo>
                <a:lnTo>
                  <a:pt x="866" y="1055"/>
                </a:lnTo>
                <a:lnTo>
                  <a:pt x="818" y="1105"/>
                </a:lnTo>
                <a:lnTo>
                  <a:pt x="765" y="1148"/>
                </a:lnTo>
                <a:lnTo>
                  <a:pt x="707" y="1183"/>
                </a:lnTo>
                <a:lnTo>
                  <a:pt x="646" y="1215"/>
                </a:lnTo>
                <a:lnTo>
                  <a:pt x="582" y="1239"/>
                </a:lnTo>
                <a:lnTo>
                  <a:pt x="517" y="1257"/>
                </a:lnTo>
                <a:lnTo>
                  <a:pt x="450" y="1269"/>
                </a:lnTo>
                <a:lnTo>
                  <a:pt x="382" y="1272"/>
                </a:lnTo>
                <a:lnTo>
                  <a:pt x="313" y="1269"/>
                </a:lnTo>
                <a:lnTo>
                  <a:pt x="246" y="1257"/>
                </a:lnTo>
                <a:lnTo>
                  <a:pt x="180" y="1239"/>
                </a:lnTo>
                <a:lnTo>
                  <a:pt x="118" y="1215"/>
                </a:lnTo>
                <a:lnTo>
                  <a:pt x="57" y="1183"/>
                </a:lnTo>
                <a:lnTo>
                  <a:pt x="0" y="1148"/>
                </a:lnTo>
                <a:lnTo>
                  <a:pt x="36" y="1095"/>
                </a:lnTo>
                <a:lnTo>
                  <a:pt x="89" y="1129"/>
                </a:lnTo>
                <a:lnTo>
                  <a:pt x="144" y="1156"/>
                </a:lnTo>
                <a:lnTo>
                  <a:pt x="201" y="1179"/>
                </a:lnTo>
                <a:lnTo>
                  <a:pt x="261" y="1195"/>
                </a:lnTo>
                <a:lnTo>
                  <a:pt x="320" y="1204"/>
                </a:lnTo>
                <a:lnTo>
                  <a:pt x="382" y="1208"/>
                </a:lnTo>
                <a:lnTo>
                  <a:pt x="443" y="1204"/>
                </a:lnTo>
                <a:lnTo>
                  <a:pt x="504" y="1195"/>
                </a:lnTo>
                <a:lnTo>
                  <a:pt x="563" y="1179"/>
                </a:lnTo>
                <a:lnTo>
                  <a:pt x="621" y="1156"/>
                </a:lnTo>
                <a:lnTo>
                  <a:pt x="675" y="1129"/>
                </a:lnTo>
                <a:lnTo>
                  <a:pt x="727" y="1095"/>
                </a:lnTo>
                <a:lnTo>
                  <a:pt x="775" y="1057"/>
                </a:lnTo>
                <a:lnTo>
                  <a:pt x="818" y="1013"/>
                </a:lnTo>
                <a:lnTo>
                  <a:pt x="857" y="965"/>
                </a:lnTo>
                <a:lnTo>
                  <a:pt x="890" y="913"/>
                </a:lnTo>
                <a:lnTo>
                  <a:pt x="919" y="858"/>
                </a:lnTo>
                <a:lnTo>
                  <a:pt x="941" y="802"/>
                </a:lnTo>
                <a:lnTo>
                  <a:pt x="956" y="742"/>
                </a:lnTo>
                <a:lnTo>
                  <a:pt x="965" y="680"/>
                </a:lnTo>
                <a:lnTo>
                  <a:pt x="969" y="619"/>
                </a:lnTo>
                <a:lnTo>
                  <a:pt x="965" y="557"/>
                </a:lnTo>
                <a:lnTo>
                  <a:pt x="956" y="496"/>
                </a:lnTo>
                <a:lnTo>
                  <a:pt x="941" y="437"/>
                </a:lnTo>
                <a:lnTo>
                  <a:pt x="919" y="381"/>
                </a:lnTo>
                <a:lnTo>
                  <a:pt x="890" y="325"/>
                </a:lnTo>
                <a:lnTo>
                  <a:pt x="857" y="273"/>
                </a:lnTo>
                <a:lnTo>
                  <a:pt x="818" y="225"/>
                </a:lnTo>
                <a:lnTo>
                  <a:pt x="775" y="182"/>
                </a:lnTo>
                <a:lnTo>
                  <a:pt x="727" y="144"/>
                </a:lnTo>
                <a:lnTo>
                  <a:pt x="675" y="110"/>
                </a:lnTo>
                <a:lnTo>
                  <a:pt x="621" y="81"/>
                </a:lnTo>
                <a:lnTo>
                  <a:pt x="563" y="61"/>
                </a:lnTo>
                <a:lnTo>
                  <a:pt x="565" y="56"/>
                </a:lnTo>
                <a:lnTo>
                  <a:pt x="582" y="0"/>
                </a:lnTo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3" name="Freeform 347"/>
          <p:cNvSpPr>
            <a:spLocks/>
          </p:cNvSpPr>
          <p:nvPr userDrawn="1"/>
        </p:nvSpPr>
        <p:spPr bwMode="ltGray">
          <a:xfrm>
            <a:off x="7688263" y="6526213"/>
            <a:ext cx="958850" cy="174625"/>
          </a:xfrm>
          <a:custGeom>
            <a:avLst/>
            <a:gdLst>
              <a:gd name="T0" fmla="*/ 5040313 w 604"/>
              <a:gd name="T1" fmla="*/ 176410938 h 110"/>
              <a:gd name="T2" fmla="*/ 35282188 w 604"/>
              <a:gd name="T3" fmla="*/ 143649700 h 110"/>
              <a:gd name="T4" fmla="*/ 78125638 w 604"/>
              <a:gd name="T5" fmla="*/ 115927188 h 110"/>
              <a:gd name="T6" fmla="*/ 158770638 w 604"/>
              <a:gd name="T7" fmla="*/ 75604688 h 110"/>
              <a:gd name="T8" fmla="*/ 252015625 w 604"/>
              <a:gd name="T9" fmla="*/ 52924075 h 110"/>
              <a:gd name="T10" fmla="*/ 337700938 w 604"/>
              <a:gd name="T11" fmla="*/ 32762825 h 110"/>
              <a:gd name="T12" fmla="*/ 456149075 w 604"/>
              <a:gd name="T13" fmla="*/ 15120938 h 110"/>
              <a:gd name="T14" fmla="*/ 567035950 w 604"/>
              <a:gd name="T15" fmla="*/ 5040313 h 110"/>
              <a:gd name="T16" fmla="*/ 698084075 w 604"/>
              <a:gd name="T17" fmla="*/ 0 h 110"/>
              <a:gd name="T18" fmla="*/ 856853125 w 604"/>
              <a:gd name="T19" fmla="*/ 0 h 110"/>
              <a:gd name="T20" fmla="*/ 1025704388 w 604"/>
              <a:gd name="T21" fmla="*/ 10080625 h 110"/>
              <a:gd name="T22" fmla="*/ 1141631575 w 604"/>
              <a:gd name="T23" fmla="*/ 25201563 h 110"/>
              <a:gd name="T24" fmla="*/ 1265118438 w 604"/>
              <a:gd name="T25" fmla="*/ 47883763 h 110"/>
              <a:gd name="T26" fmla="*/ 1383566575 w 604"/>
              <a:gd name="T27" fmla="*/ 83165950 h 110"/>
              <a:gd name="T28" fmla="*/ 1444050325 w 604"/>
              <a:gd name="T29" fmla="*/ 118448138 h 110"/>
              <a:gd name="T30" fmla="*/ 1481851875 w 604"/>
              <a:gd name="T31" fmla="*/ 146169063 h 110"/>
              <a:gd name="T32" fmla="*/ 1519655013 w 604"/>
              <a:gd name="T33" fmla="*/ 194052825 h 110"/>
              <a:gd name="T34" fmla="*/ 1456650313 w 604"/>
              <a:gd name="T35" fmla="*/ 219254388 h 110"/>
              <a:gd name="T36" fmla="*/ 1350803750 w 604"/>
              <a:gd name="T37" fmla="*/ 239415638 h 110"/>
              <a:gd name="T38" fmla="*/ 1222276575 w 604"/>
              <a:gd name="T39" fmla="*/ 254536575 h 110"/>
              <a:gd name="T40" fmla="*/ 1098788125 w 604"/>
              <a:gd name="T41" fmla="*/ 267136563 h 110"/>
              <a:gd name="T42" fmla="*/ 950099700 w 604"/>
              <a:gd name="T43" fmla="*/ 272176875 h 110"/>
              <a:gd name="T44" fmla="*/ 788809700 w 604"/>
              <a:gd name="T45" fmla="*/ 274697825 h 110"/>
              <a:gd name="T46" fmla="*/ 635079375 w 604"/>
              <a:gd name="T47" fmla="*/ 274697825 h 110"/>
              <a:gd name="T48" fmla="*/ 473789375 w 604"/>
              <a:gd name="T49" fmla="*/ 272176875 h 110"/>
              <a:gd name="T50" fmla="*/ 294859075 w 604"/>
              <a:gd name="T51" fmla="*/ 257055938 h 110"/>
              <a:gd name="T52" fmla="*/ 153730325 w 604"/>
              <a:gd name="T53" fmla="*/ 241935000 h 110"/>
              <a:gd name="T54" fmla="*/ 35282188 w 604"/>
              <a:gd name="T55" fmla="*/ 216733438 h 110"/>
              <a:gd name="T56" fmla="*/ 0 w 604"/>
              <a:gd name="T57" fmla="*/ 196572188 h 110"/>
              <a:gd name="T58" fmla="*/ 5040313 w 604"/>
              <a:gd name="T59" fmla="*/ 176410938 h 1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4" h="110">
                <a:moveTo>
                  <a:pt x="2" y="70"/>
                </a:moveTo>
                <a:lnTo>
                  <a:pt x="14" y="57"/>
                </a:lnTo>
                <a:lnTo>
                  <a:pt x="31" y="46"/>
                </a:lnTo>
                <a:lnTo>
                  <a:pt x="63" y="30"/>
                </a:lnTo>
                <a:lnTo>
                  <a:pt x="100" y="21"/>
                </a:lnTo>
                <a:lnTo>
                  <a:pt x="134" y="13"/>
                </a:lnTo>
                <a:lnTo>
                  <a:pt x="181" y="6"/>
                </a:lnTo>
                <a:lnTo>
                  <a:pt x="225" y="2"/>
                </a:lnTo>
                <a:lnTo>
                  <a:pt x="277" y="0"/>
                </a:lnTo>
                <a:lnTo>
                  <a:pt x="340" y="0"/>
                </a:lnTo>
                <a:lnTo>
                  <a:pt x="407" y="4"/>
                </a:lnTo>
                <a:lnTo>
                  <a:pt x="453" y="10"/>
                </a:lnTo>
                <a:lnTo>
                  <a:pt x="502" y="19"/>
                </a:lnTo>
                <a:lnTo>
                  <a:pt x="549" y="33"/>
                </a:lnTo>
                <a:lnTo>
                  <a:pt x="573" y="47"/>
                </a:lnTo>
                <a:lnTo>
                  <a:pt x="588" y="58"/>
                </a:lnTo>
                <a:lnTo>
                  <a:pt x="603" y="77"/>
                </a:lnTo>
                <a:lnTo>
                  <a:pt x="578" y="87"/>
                </a:lnTo>
                <a:lnTo>
                  <a:pt x="536" y="95"/>
                </a:lnTo>
                <a:lnTo>
                  <a:pt x="485" y="101"/>
                </a:lnTo>
                <a:lnTo>
                  <a:pt x="436" y="106"/>
                </a:lnTo>
                <a:lnTo>
                  <a:pt x="377" y="108"/>
                </a:lnTo>
                <a:lnTo>
                  <a:pt x="313" y="109"/>
                </a:lnTo>
                <a:lnTo>
                  <a:pt x="252" y="109"/>
                </a:lnTo>
                <a:lnTo>
                  <a:pt x="188" y="108"/>
                </a:lnTo>
                <a:lnTo>
                  <a:pt x="117" y="102"/>
                </a:lnTo>
                <a:lnTo>
                  <a:pt x="61" y="96"/>
                </a:lnTo>
                <a:lnTo>
                  <a:pt x="14" y="86"/>
                </a:lnTo>
                <a:lnTo>
                  <a:pt x="0" y="78"/>
                </a:lnTo>
                <a:lnTo>
                  <a:pt x="2" y="70"/>
                </a:lnTo>
              </a:path>
            </a:pathLst>
          </a:cu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Oval 348"/>
          <p:cNvSpPr>
            <a:spLocks noChangeArrowheads="1"/>
          </p:cNvSpPr>
          <p:nvPr userDrawn="1"/>
        </p:nvSpPr>
        <p:spPr bwMode="grayWhite">
          <a:xfrm>
            <a:off x="7219950" y="4640263"/>
            <a:ext cx="1704975" cy="1703387"/>
          </a:xfrm>
          <a:prstGeom prst="ellipse">
            <a:avLst/>
          </a:prstGeom>
          <a:gradFill rotWithShape="0">
            <a:gsLst>
              <a:gs pos="0">
                <a:srgbClr val="333399"/>
              </a:gs>
              <a:gs pos="100000">
                <a:srgbClr val="00003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grpSp>
        <p:nvGrpSpPr>
          <p:cNvPr id="1035" name="Group 349"/>
          <p:cNvGrpSpPr>
            <a:grpSpLocks/>
          </p:cNvGrpSpPr>
          <p:nvPr userDrawn="1"/>
        </p:nvGrpSpPr>
        <p:grpSpPr bwMode="auto">
          <a:xfrm>
            <a:off x="7219950" y="4818063"/>
            <a:ext cx="1585913" cy="1265237"/>
            <a:chOff x="4458" y="2991"/>
            <a:chExt cx="999" cy="797"/>
          </a:xfrm>
        </p:grpSpPr>
        <p:sp>
          <p:nvSpPr>
            <p:cNvPr id="1037" name="Freeform 350"/>
            <p:cNvSpPr>
              <a:spLocks/>
            </p:cNvSpPr>
            <p:nvPr/>
          </p:nvSpPr>
          <p:spPr bwMode="grayWhite">
            <a:xfrm>
              <a:off x="4599" y="3283"/>
              <a:ext cx="1" cy="17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6 h 17"/>
                <a:gd name="T8" fmla="*/ 0 w 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8" name="Freeform 351"/>
            <p:cNvSpPr>
              <a:spLocks/>
            </p:cNvSpPr>
            <p:nvPr/>
          </p:nvSpPr>
          <p:spPr bwMode="grayWhite">
            <a:xfrm>
              <a:off x="4616" y="33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9" name="Freeform 352"/>
            <p:cNvSpPr>
              <a:spLocks/>
            </p:cNvSpPr>
            <p:nvPr/>
          </p:nvSpPr>
          <p:spPr bwMode="grayWhite">
            <a:xfrm>
              <a:off x="4674" y="3275"/>
              <a:ext cx="37" cy="35"/>
            </a:xfrm>
            <a:custGeom>
              <a:avLst/>
              <a:gdLst>
                <a:gd name="T0" fmla="*/ 36 w 37"/>
                <a:gd name="T1" fmla="*/ 0 h 35"/>
                <a:gd name="T2" fmla="*/ 22 w 37"/>
                <a:gd name="T3" fmla="*/ 0 h 35"/>
                <a:gd name="T4" fmla="*/ 14 w 37"/>
                <a:gd name="T5" fmla="*/ 9 h 35"/>
                <a:gd name="T6" fmla="*/ 9 w 37"/>
                <a:gd name="T7" fmla="*/ 9 h 35"/>
                <a:gd name="T8" fmla="*/ 5 w 37"/>
                <a:gd name="T9" fmla="*/ 13 h 35"/>
                <a:gd name="T10" fmla="*/ 0 w 37"/>
                <a:gd name="T11" fmla="*/ 13 h 35"/>
                <a:gd name="T12" fmla="*/ 0 w 37"/>
                <a:gd name="T13" fmla="*/ 25 h 35"/>
                <a:gd name="T14" fmla="*/ 8 w 37"/>
                <a:gd name="T15" fmla="*/ 34 h 35"/>
                <a:gd name="T16" fmla="*/ 29 w 37"/>
                <a:gd name="T17" fmla="*/ 34 h 35"/>
                <a:gd name="T18" fmla="*/ 36 w 37"/>
                <a:gd name="T19" fmla="*/ 25 h 35"/>
                <a:gd name="T20" fmla="*/ 36 w 37"/>
                <a:gd name="T21" fmla="*/ 0 h 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35">
                  <a:moveTo>
                    <a:pt x="36" y="0"/>
                  </a:moveTo>
                  <a:lnTo>
                    <a:pt x="22" y="0"/>
                  </a:lnTo>
                  <a:lnTo>
                    <a:pt x="14" y="9"/>
                  </a:lnTo>
                  <a:lnTo>
                    <a:pt x="9" y="9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8" y="34"/>
                  </a:lnTo>
                  <a:lnTo>
                    <a:pt x="29" y="34"/>
                  </a:lnTo>
                  <a:lnTo>
                    <a:pt x="36" y="25"/>
                  </a:lnTo>
                  <a:lnTo>
                    <a:pt x="36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0" name="Freeform 353"/>
            <p:cNvSpPr>
              <a:spLocks/>
            </p:cNvSpPr>
            <p:nvPr/>
          </p:nvSpPr>
          <p:spPr bwMode="grayWhite">
            <a:xfrm>
              <a:off x="4458" y="3303"/>
              <a:ext cx="324" cy="422"/>
            </a:xfrm>
            <a:custGeom>
              <a:avLst/>
              <a:gdLst>
                <a:gd name="T0" fmla="*/ 76 w 324"/>
                <a:gd name="T1" fmla="*/ 0 h 422"/>
                <a:gd name="T2" fmla="*/ 71 w 324"/>
                <a:gd name="T3" fmla="*/ 11 h 422"/>
                <a:gd name="T4" fmla="*/ 45 w 324"/>
                <a:gd name="T5" fmla="*/ 33 h 422"/>
                <a:gd name="T6" fmla="*/ 40 w 324"/>
                <a:gd name="T7" fmla="*/ 53 h 422"/>
                <a:gd name="T8" fmla="*/ 21 w 324"/>
                <a:gd name="T9" fmla="*/ 68 h 422"/>
                <a:gd name="T10" fmla="*/ 8 w 324"/>
                <a:gd name="T11" fmla="*/ 96 h 422"/>
                <a:gd name="T12" fmla="*/ 8 w 324"/>
                <a:gd name="T13" fmla="*/ 114 h 422"/>
                <a:gd name="T14" fmla="*/ 0 w 324"/>
                <a:gd name="T15" fmla="*/ 144 h 422"/>
                <a:gd name="T16" fmla="*/ 11 w 324"/>
                <a:gd name="T17" fmla="*/ 157 h 422"/>
                <a:gd name="T18" fmla="*/ 40 w 324"/>
                <a:gd name="T19" fmla="*/ 195 h 422"/>
                <a:gd name="T20" fmla="*/ 48 w 324"/>
                <a:gd name="T21" fmla="*/ 190 h 422"/>
                <a:gd name="T22" fmla="*/ 99 w 324"/>
                <a:gd name="T23" fmla="*/ 190 h 422"/>
                <a:gd name="T24" fmla="*/ 123 w 324"/>
                <a:gd name="T25" fmla="*/ 199 h 422"/>
                <a:gd name="T26" fmla="*/ 121 w 324"/>
                <a:gd name="T27" fmla="*/ 229 h 422"/>
                <a:gd name="T28" fmla="*/ 138 w 324"/>
                <a:gd name="T29" fmla="*/ 268 h 422"/>
                <a:gd name="T30" fmla="*/ 137 w 324"/>
                <a:gd name="T31" fmla="*/ 279 h 422"/>
                <a:gd name="T32" fmla="*/ 144 w 324"/>
                <a:gd name="T33" fmla="*/ 291 h 422"/>
                <a:gd name="T34" fmla="*/ 133 w 324"/>
                <a:gd name="T35" fmla="*/ 319 h 422"/>
                <a:gd name="T36" fmla="*/ 146 w 324"/>
                <a:gd name="T37" fmla="*/ 354 h 422"/>
                <a:gd name="T38" fmla="*/ 153 w 324"/>
                <a:gd name="T39" fmla="*/ 382 h 422"/>
                <a:gd name="T40" fmla="*/ 162 w 324"/>
                <a:gd name="T41" fmla="*/ 399 h 422"/>
                <a:gd name="T42" fmla="*/ 171 w 324"/>
                <a:gd name="T43" fmla="*/ 421 h 422"/>
                <a:gd name="T44" fmla="*/ 188 w 324"/>
                <a:gd name="T45" fmla="*/ 418 h 422"/>
                <a:gd name="T46" fmla="*/ 216 w 324"/>
                <a:gd name="T47" fmla="*/ 402 h 422"/>
                <a:gd name="T48" fmla="*/ 229 w 324"/>
                <a:gd name="T49" fmla="*/ 382 h 422"/>
                <a:gd name="T50" fmla="*/ 228 w 324"/>
                <a:gd name="T51" fmla="*/ 369 h 422"/>
                <a:gd name="T52" fmla="*/ 245 w 324"/>
                <a:gd name="T53" fmla="*/ 359 h 422"/>
                <a:gd name="T54" fmla="*/ 242 w 324"/>
                <a:gd name="T55" fmla="*/ 340 h 422"/>
                <a:gd name="T56" fmla="*/ 267 w 324"/>
                <a:gd name="T57" fmla="*/ 310 h 422"/>
                <a:gd name="T58" fmla="*/ 271 w 324"/>
                <a:gd name="T59" fmla="*/ 285 h 422"/>
                <a:gd name="T60" fmla="*/ 264 w 324"/>
                <a:gd name="T61" fmla="*/ 277 h 422"/>
                <a:gd name="T62" fmla="*/ 267 w 324"/>
                <a:gd name="T63" fmla="*/ 267 h 422"/>
                <a:gd name="T64" fmla="*/ 261 w 324"/>
                <a:gd name="T65" fmla="*/ 258 h 422"/>
                <a:gd name="T66" fmla="*/ 280 w 324"/>
                <a:gd name="T67" fmla="*/ 234 h 422"/>
                <a:gd name="T68" fmla="*/ 280 w 324"/>
                <a:gd name="T69" fmla="*/ 222 h 422"/>
                <a:gd name="T70" fmla="*/ 306 w 324"/>
                <a:gd name="T71" fmla="*/ 202 h 422"/>
                <a:gd name="T72" fmla="*/ 323 w 324"/>
                <a:gd name="T73" fmla="*/ 148 h 422"/>
                <a:gd name="T74" fmla="*/ 299 w 324"/>
                <a:gd name="T75" fmla="*/ 162 h 422"/>
                <a:gd name="T76" fmla="*/ 278 w 324"/>
                <a:gd name="T77" fmla="*/ 156 h 422"/>
                <a:gd name="T78" fmla="*/ 281 w 324"/>
                <a:gd name="T79" fmla="*/ 143 h 422"/>
                <a:gd name="T80" fmla="*/ 260 w 324"/>
                <a:gd name="T81" fmla="*/ 129 h 422"/>
                <a:gd name="T82" fmla="*/ 250 w 324"/>
                <a:gd name="T83" fmla="*/ 94 h 422"/>
                <a:gd name="T84" fmla="*/ 230 w 324"/>
                <a:gd name="T85" fmla="*/ 66 h 422"/>
                <a:gd name="T86" fmla="*/ 230 w 324"/>
                <a:gd name="T87" fmla="*/ 47 h 422"/>
                <a:gd name="T88" fmla="*/ 219 w 324"/>
                <a:gd name="T89" fmla="*/ 46 h 422"/>
                <a:gd name="T90" fmla="*/ 212 w 324"/>
                <a:gd name="T91" fmla="*/ 49 h 422"/>
                <a:gd name="T92" fmla="*/ 182 w 324"/>
                <a:gd name="T93" fmla="*/ 38 h 422"/>
                <a:gd name="T94" fmla="*/ 174 w 324"/>
                <a:gd name="T95" fmla="*/ 46 h 422"/>
                <a:gd name="T96" fmla="*/ 167 w 324"/>
                <a:gd name="T97" fmla="*/ 56 h 422"/>
                <a:gd name="T98" fmla="*/ 151 w 324"/>
                <a:gd name="T99" fmla="*/ 38 h 422"/>
                <a:gd name="T100" fmla="*/ 135 w 324"/>
                <a:gd name="T101" fmla="*/ 33 h 422"/>
                <a:gd name="T102" fmla="*/ 134 w 324"/>
                <a:gd name="T103" fmla="*/ 10 h 422"/>
                <a:gd name="T104" fmla="*/ 111 w 324"/>
                <a:gd name="T105" fmla="*/ 14 h 422"/>
                <a:gd name="T106" fmla="*/ 96 w 324"/>
                <a:gd name="T107" fmla="*/ 9 h 422"/>
                <a:gd name="T108" fmla="*/ 76 w 324"/>
                <a:gd name="T109" fmla="*/ 0 h 42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24" h="422">
                  <a:moveTo>
                    <a:pt x="76" y="0"/>
                  </a:moveTo>
                  <a:lnTo>
                    <a:pt x="71" y="11"/>
                  </a:lnTo>
                  <a:lnTo>
                    <a:pt x="45" y="33"/>
                  </a:lnTo>
                  <a:lnTo>
                    <a:pt x="40" y="53"/>
                  </a:lnTo>
                  <a:lnTo>
                    <a:pt x="21" y="68"/>
                  </a:lnTo>
                  <a:lnTo>
                    <a:pt x="8" y="96"/>
                  </a:lnTo>
                  <a:lnTo>
                    <a:pt x="8" y="114"/>
                  </a:lnTo>
                  <a:lnTo>
                    <a:pt x="0" y="144"/>
                  </a:lnTo>
                  <a:lnTo>
                    <a:pt x="11" y="157"/>
                  </a:lnTo>
                  <a:lnTo>
                    <a:pt x="40" y="195"/>
                  </a:lnTo>
                  <a:lnTo>
                    <a:pt x="48" y="190"/>
                  </a:lnTo>
                  <a:lnTo>
                    <a:pt x="99" y="190"/>
                  </a:lnTo>
                  <a:lnTo>
                    <a:pt x="123" y="199"/>
                  </a:lnTo>
                  <a:lnTo>
                    <a:pt x="121" y="229"/>
                  </a:lnTo>
                  <a:lnTo>
                    <a:pt x="138" y="268"/>
                  </a:lnTo>
                  <a:lnTo>
                    <a:pt x="137" y="279"/>
                  </a:lnTo>
                  <a:lnTo>
                    <a:pt x="144" y="291"/>
                  </a:lnTo>
                  <a:lnTo>
                    <a:pt x="133" y="319"/>
                  </a:lnTo>
                  <a:lnTo>
                    <a:pt x="146" y="354"/>
                  </a:lnTo>
                  <a:lnTo>
                    <a:pt x="153" y="382"/>
                  </a:lnTo>
                  <a:lnTo>
                    <a:pt x="162" y="399"/>
                  </a:lnTo>
                  <a:lnTo>
                    <a:pt x="171" y="421"/>
                  </a:lnTo>
                  <a:lnTo>
                    <a:pt x="188" y="418"/>
                  </a:lnTo>
                  <a:lnTo>
                    <a:pt x="216" y="402"/>
                  </a:lnTo>
                  <a:lnTo>
                    <a:pt x="229" y="382"/>
                  </a:lnTo>
                  <a:lnTo>
                    <a:pt x="228" y="369"/>
                  </a:lnTo>
                  <a:lnTo>
                    <a:pt x="245" y="359"/>
                  </a:lnTo>
                  <a:lnTo>
                    <a:pt x="242" y="340"/>
                  </a:lnTo>
                  <a:lnTo>
                    <a:pt x="267" y="310"/>
                  </a:lnTo>
                  <a:lnTo>
                    <a:pt x="271" y="285"/>
                  </a:lnTo>
                  <a:lnTo>
                    <a:pt x="264" y="277"/>
                  </a:lnTo>
                  <a:lnTo>
                    <a:pt x="267" y="267"/>
                  </a:lnTo>
                  <a:lnTo>
                    <a:pt x="261" y="258"/>
                  </a:lnTo>
                  <a:lnTo>
                    <a:pt x="280" y="234"/>
                  </a:lnTo>
                  <a:lnTo>
                    <a:pt x="280" y="222"/>
                  </a:lnTo>
                  <a:lnTo>
                    <a:pt x="306" y="202"/>
                  </a:lnTo>
                  <a:lnTo>
                    <a:pt x="323" y="148"/>
                  </a:lnTo>
                  <a:lnTo>
                    <a:pt x="299" y="162"/>
                  </a:lnTo>
                  <a:lnTo>
                    <a:pt x="278" y="156"/>
                  </a:lnTo>
                  <a:lnTo>
                    <a:pt x="281" y="143"/>
                  </a:lnTo>
                  <a:lnTo>
                    <a:pt x="260" y="129"/>
                  </a:lnTo>
                  <a:lnTo>
                    <a:pt x="250" y="94"/>
                  </a:lnTo>
                  <a:lnTo>
                    <a:pt x="230" y="66"/>
                  </a:lnTo>
                  <a:lnTo>
                    <a:pt x="230" y="47"/>
                  </a:lnTo>
                  <a:lnTo>
                    <a:pt x="219" y="46"/>
                  </a:lnTo>
                  <a:lnTo>
                    <a:pt x="212" y="49"/>
                  </a:lnTo>
                  <a:lnTo>
                    <a:pt x="182" y="38"/>
                  </a:lnTo>
                  <a:lnTo>
                    <a:pt x="174" y="46"/>
                  </a:lnTo>
                  <a:lnTo>
                    <a:pt x="167" y="56"/>
                  </a:lnTo>
                  <a:lnTo>
                    <a:pt x="151" y="38"/>
                  </a:lnTo>
                  <a:lnTo>
                    <a:pt x="135" y="33"/>
                  </a:lnTo>
                  <a:lnTo>
                    <a:pt x="134" y="10"/>
                  </a:lnTo>
                  <a:lnTo>
                    <a:pt x="111" y="14"/>
                  </a:lnTo>
                  <a:lnTo>
                    <a:pt x="96" y="9"/>
                  </a:lnTo>
                  <a:lnTo>
                    <a:pt x="76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1" name="Freeform 354"/>
            <p:cNvSpPr>
              <a:spLocks/>
            </p:cNvSpPr>
            <p:nvPr/>
          </p:nvSpPr>
          <p:spPr bwMode="grayWhite">
            <a:xfrm>
              <a:off x="5205" y="3408"/>
              <a:ext cx="17" cy="21"/>
            </a:xfrm>
            <a:custGeom>
              <a:avLst/>
              <a:gdLst>
                <a:gd name="T0" fmla="*/ 7 w 17"/>
                <a:gd name="T1" fmla="*/ 0 h 21"/>
                <a:gd name="T2" fmla="*/ 9 w 17"/>
                <a:gd name="T3" fmla="*/ 5 h 21"/>
                <a:gd name="T4" fmla="*/ 7 w 17"/>
                <a:gd name="T5" fmla="*/ 10 h 21"/>
                <a:gd name="T6" fmla="*/ 7 w 17"/>
                <a:gd name="T7" fmla="*/ 14 h 21"/>
                <a:gd name="T8" fmla="*/ 16 w 17"/>
                <a:gd name="T9" fmla="*/ 17 h 21"/>
                <a:gd name="T10" fmla="*/ 16 w 17"/>
                <a:gd name="T11" fmla="*/ 20 h 21"/>
                <a:gd name="T12" fmla="*/ 9 w 17"/>
                <a:gd name="T13" fmla="*/ 17 h 21"/>
                <a:gd name="T14" fmla="*/ 3 w 17"/>
                <a:gd name="T15" fmla="*/ 20 h 21"/>
                <a:gd name="T16" fmla="*/ 0 w 17"/>
                <a:gd name="T17" fmla="*/ 17 h 21"/>
                <a:gd name="T18" fmla="*/ 3 w 17"/>
                <a:gd name="T19" fmla="*/ 14 h 21"/>
                <a:gd name="T20" fmla="*/ 0 w 17"/>
                <a:gd name="T21" fmla="*/ 10 h 21"/>
                <a:gd name="T22" fmla="*/ 3 w 17"/>
                <a:gd name="T23" fmla="*/ 2 h 21"/>
                <a:gd name="T24" fmla="*/ 7 w 17"/>
                <a:gd name="T25" fmla="*/ 0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" h="21">
                  <a:moveTo>
                    <a:pt x="7" y="0"/>
                  </a:moveTo>
                  <a:lnTo>
                    <a:pt x="9" y="5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6" y="17"/>
                  </a:lnTo>
                  <a:lnTo>
                    <a:pt x="16" y="20"/>
                  </a:lnTo>
                  <a:lnTo>
                    <a:pt x="9" y="17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3" y="2"/>
                  </a:lnTo>
                  <a:lnTo>
                    <a:pt x="7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2" name="Freeform 355"/>
            <p:cNvSpPr>
              <a:spLocks/>
            </p:cNvSpPr>
            <p:nvPr/>
          </p:nvSpPr>
          <p:spPr bwMode="grayWhite">
            <a:xfrm>
              <a:off x="5144" y="3496"/>
              <a:ext cx="49" cy="70"/>
            </a:xfrm>
            <a:custGeom>
              <a:avLst/>
              <a:gdLst>
                <a:gd name="T0" fmla="*/ 0 w 49"/>
                <a:gd name="T1" fmla="*/ 34 h 70"/>
                <a:gd name="T2" fmla="*/ 17 w 49"/>
                <a:gd name="T3" fmla="*/ 34 h 70"/>
                <a:gd name="T4" fmla="*/ 37 w 49"/>
                <a:gd name="T5" fmla="*/ 0 h 70"/>
                <a:gd name="T6" fmla="*/ 48 w 49"/>
                <a:gd name="T7" fmla="*/ 20 h 70"/>
                <a:gd name="T8" fmla="*/ 39 w 49"/>
                <a:gd name="T9" fmla="*/ 69 h 70"/>
                <a:gd name="T10" fmla="*/ 3 w 49"/>
                <a:gd name="T11" fmla="*/ 57 h 70"/>
                <a:gd name="T12" fmla="*/ 0 w 49"/>
                <a:gd name="T13" fmla="*/ 34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" h="70">
                  <a:moveTo>
                    <a:pt x="0" y="34"/>
                  </a:moveTo>
                  <a:lnTo>
                    <a:pt x="17" y="34"/>
                  </a:lnTo>
                  <a:lnTo>
                    <a:pt x="37" y="0"/>
                  </a:lnTo>
                  <a:lnTo>
                    <a:pt x="48" y="20"/>
                  </a:lnTo>
                  <a:lnTo>
                    <a:pt x="39" y="69"/>
                  </a:lnTo>
                  <a:lnTo>
                    <a:pt x="3" y="57"/>
                  </a:lnTo>
                  <a:lnTo>
                    <a:pt x="0" y="34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3" name="Freeform 356"/>
            <p:cNvSpPr>
              <a:spLocks/>
            </p:cNvSpPr>
            <p:nvPr/>
          </p:nvSpPr>
          <p:spPr bwMode="grayWhite">
            <a:xfrm>
              <a:off x="5241" y="3523"/>
              <a:ext cx="84" cy="67"/>
            </a:xfrm>
            <a:custGeom>
              <a:avLst/>
              <a:gdLst>
                <a:gd name="T0" fmla="*/ 5 w 84"/>
                <a:gd name="T1" fmla="*/ 15 h 67"/>
                <a:gd name="T2" fmla="*/ 0 w 84"/>
                <a:gd name="T3" fmla="*/ 0 h 67"/>
                <a:gd name="T4" fmla="*/ 27 w 84"/>
                <a:gd name="T5" fmla="*/ 6 h 67"/>
                <a:gd name="T6" fmla="*/ 67 w 84"/>
                <a:gd name="T7" fmla="*/ 22 h 67"/>
                <a:gd name="T8" fmla="*/ 67 w 84"/>
                <a:gd name="T9" fmla="*/ 34 h 67"/>
                <a:gd name="T10" fmla="*/ 83 w 84"/>
                <a:gd name="T11" fmla="*/ 66 h 67"/>
                <a:gd name="T12" fmla="*/ 52 w 84"/>
                <a:gd name="T13" fmla="*/ 36 h 67"/>
                <a:gd name="T14" fmla="*/ 31 w 84"/>
                <a:gd name="T15" fmla="*/ 38 h 67"/>
                <a:gd name="T16" fmla="*/ 5 w 84"/>
                <a:gd name="T17" fmla="*/ 15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" h="67">
                  <a:moveTo>
                    <a:pt x="5" y="15"/>
                  </a:moveTo>
                  <a:lnTo>
                    <a:pt x="0" y="0"/>
                  </a:lnTo>
                  <a:lnTo>
                    <a:pt x="27" y="6"/>
                  </a:lnTo>
                  <a:lnTo>
                    <a:pt x="67" y="22"/>
                  </a:lnTo>
                  <a:lnTo>
                    <a:pt x="67" y="34"/>
                  </a:lnTo>
                  <a:lnTo>
                    <a:pt x="83" y="66"/>
                  </a:lnTo>
                  <a:lnTo>
                    <a:pt x="52" y="36"/>
                  </a:lnTo>
                  <a:lnTo>
                    <a:pt x="31" y="38"/>
                  </a:lnTo>
                  <a:lnTo>
                    <a:pt x="5" y="15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4" name="Freeform 357"/>
            <p:cNvSpPr>
              <a:spLocks/>
            </p:cNvSpPr>
            <p:nvPr/>
          </p:nvSpPr>
          <p:spPr bwMode="grayWhite">
            <a:xfrm>
              <a:off x="5400" y="3660"/>
              <a:ext cx="57" cy="73"/>
            </a:xfrm>
            <a:custGeom>
              <a:avLst/>
              <a:gdLst>
                <a:gd name="T0" fmla="*/ 34 w 57"/>
                <a:gd name="T1" fmla="*/ 0 h 73"/>
                <a:gd name="T2" fmla="*/ 56 w 57"/>
                <a:gd name="T3" fmla="*/ 21 h 73"/>
                <a:gd name="T4" fmla="*/ 11 w 57"/>
                <a:gd name="T5" fmla="*/ 72 h 73"/>
                <a:gd name="T6" fmla="*/ 0 w 57"/>
                <a:gd name="T7" fmla="*/ 60 h 73"/>
                <a:gd name="T8" fmla="*/ 32 w 57"/>
                <a:gd name="T9" fmla="*/ 28 h 73"/>
                <a:gd name="T10" fmla="*/ 34 w 57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" h="73">
                  <a:moveTo>
                    <a:pt x="34" y="0"/>
                  </a:moveTo>
                  <a:lnTo>
                    <a:pt x="56" y="21"/>
                  </a:lnTo>
                  <a:lnTo>
                    <a:pt x="11" y="72"/>
                  </a:lnTo>
                  <a:lnTo>
                    <a:pt x="0" y="60"/>
                  </a:lnTo>
                  <a:lnTo>
                    <a:pt x="32" y="28"/>
                  </a:lnTo>
                  <a:lnTo>
                    <a:pt x="34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5" name="Freeform 358"/>
            <p:cNvSpPr>
              <a:spLocks/>
            </p:cNvSpPr>
            <p:nvPr/>
          </p:nvSpPr>
          <p:spPr bwMode="grayWhite">
            <a:xfrm>
              <a:off x="4558" y="3167"/>
              <a:ext cx="29" cy="48"/>
            </a:xfrm>
            <a:custGeom>
              <a:avLst/>
              <a:gdLst>
                <a:gd name="T0" fmla="*/ 28 w 29"/>
                <a:gd name="T1" fmla="*/ 36 h 48"/>
                <a:gd name="T2" fmla="*/ 20 w 29"/>
                <a:gd name="T3" fmla="*/ 31 h 48"/>
                <a:gd name="T4" fmla="*/ 20 w 29"/>
                <a:gd name="T5" fmla="*/ 10 h 48"/>
                <a:gd name="T6" fmla="*/ 24 w 29"/>
                <a:gd name="T7" fmla="*/ 5 h 48"/>
                <a:gd name="T8" fmla="*/ 17 w 29"/>
                <a:gd name="T9" fmla="*/ 5 h 48"/>
                <a:gd name="T10" fmla="*/ 21 w 29"/>
                <a:gd name="T11" fmla="*/ 0 h 48"/>
                <a:gd name="T12" fmla="*/ 16 w 29"/>
                <a:gd name="T13" fmla="*/ 0 h 48"/>
                <a:gd name="T14" fmla="*/ 10 w 29"/>
                <a:gd name="T15" fmla="*/ 6 h 48"/>
                <a:gd name="T16" fmla="*/ 10 w 29"/>
                <a:gd name="T17" fmla="*/ 19 h 48"/>
                <a:gd name="T18" fmla="*/ 13 w 29"/>
                <a:gd name="T19" fmla="*/ 22 h 48"/>
                <a:gd name="T20" fmla="*/ 13 w 29"/>
                <a:gd name="T21" fmla="*/ 28 h 48"/>
                <a:gd name="T22" fmla="*/ 11 w 29"/>
                <a:gd name="T23" fmla="*/ 28 h 48"/>
                <a:gd name="T24" fmla="*/ 6 w 29"/>
                <a:gd name="T25" fmla="*/ 33 h 48"/>
                <a:gd name="T26" fmla="*/ 6 w 29"/>
                <a:gd name="T27" fmla="*/ 38 h 48"/>
                <a:gd name="T28" fmla="*/ 0 w 29"/>
                <a:gd name="T29" fmla="*/ 47 h 48"/>
                <a:gd name="T30" fmla="*/ 21 w 29"/>
                <a:gd name="T31" fmla="*/ 47 h 48"/>
                <a:gd name="T32" fmla="*/ 28 w 29"/>
                <a:gd name="T33" fmla="*/ 36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48">
                  <a:moveTo>
                    <a:pt x="28" y="36"/>
                  </a:moveTo>
                  <a:lnTo>
                    <a:pt x="20" y="31"/>
                  </a:lnTo>
                  <a:lnTo>
                    <a:pt x="20" y="10"/>
                  </a:lnTo>
                  <a:lnTo>
                    <a:pt x="24" y="5"/>
                  </a:lnTo>
                  <a:lnTo>
                    <a:pt x="17" y="5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6"/>
                  </a:lnTo>
                  <a:lnTo>
                    <a:pt x="10" y="19"/>
                  </a:lnTo>
                  <a:lnTo>
                    <a:pt x="13" y="22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6" y="33"/>
                  </a:lnTo>
                  <a:lnTo>
                    <a:pt x="6" y="38"/>
                  </a:lnTo>
                  <a:lnTo>
                    <a:pt x="0" y="47"/>
                  </a:lnTo>
                  <a:lnTo>
                    <a:pt x="21" y="47"/>
                  </a:lnTo>
                  <a:lnTo>
                    <a:pt x="28" y="3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6" name="Freeform 359"/>
            <p:cNvSpPr>
              <a:spLocks/>
            </p:cNvSpPr>
            <p:nvPr/>
          </p:nvSpPr>
          <p:spPr bwMode="grayWhite">
            <a:xfrm>
              <a:off x="4549" y="3183"/>
              <a:ext cx="17" cy="17"/>
            </a:xfrm>
            <a:custGeom>
              <a:avLst/>
              <a:gdLst>
                <a:gd name="T0" fmla="*/ 13 w 17"/>
                <a:gd name="T1" fmla="*/ 5 h 17"/>
                <a:gd name="T2" fmla="*/ 16 w 17"/>
                <a:gd name="T3" fmla="*/ 5 h 17"/>
                <a:gd name="T4" fmla="*/ 16 w 17"/>
                <a:gd name="T5" fmla="*/ 0 h 17"/>
                <a:gd name="T6" fmla="*/ 10 w 17"/>
                <a:gd name="T7" fmla="*/ 0 h 17"/>
                <a:gd name="T8" fmla="*/ 0 w 17"/>
                <a:gd name="T9" fmla="*/ 10 h 17"/>
                <a:gd name="T10" fmla="*/ 0 w 17"/>
                <a:gd name="T11" fmla="*/ 16 h 17"/>
                <a:gd name="T12" fmla="*/ 9 w 17"/>
                <a:gd name="T13" fmla="*/ 16 h 17"/>
                <a:gd name="T14" fmla="*/ 13 w 17"/>
                <a:gd name="T15" fmla="*/ 11 h 17"/>
                <a:gd name="T16" fmla="*/ 13 w 17"/>
                <a:gd name="T17" fmla="*/ 5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3" y="5"/>
                  </a:moveTo>
                  <a:lnTo>
                    <a:pt x="16" y="5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3" y="5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7" name="Freeform 360"/>
            <p:cNvSpPr>
              <a:spLocks/>
            </p:cNvSpPr>
            <p:nvPr/>
          </p:nvSpPr>
          <p:spPr bwMode="grayWhite">
            <a:xfrm>
              <a:off x="4527" y="3155"/>
              <a:ext cx="184" cy="155"/>
            </a:xfrm>
            <a:custGeom>
              <a:avLst/>
              <a:gdLst>
                <a:gd name="T0" fmla="*/ 120 w 184"/>
                <a:gd name="T1" fmla="*/ 10 h 155"/>
                <a:gd name="T2" fmla="*/ 144 w 184"/>
                <a:gd name="T3" fmla="*/ 14 h 155"/>
                <a:gd name="T4" fmla="*/ 129 w 184"/>
                <a:gd name="T5" fmla="*/ 20 h 155"/>
                <a:gd name="T6" fmla="*/ 123 w 184"/>
                <a:gd name="T7" fmla="*/ 29 h 155"/>
                <a:gd name="T8" fmla="*/ 114 w 184"/>
                <a:gd name="T9" fmla="*/ 50 h 155"/>
                <a:gd name="T10" fmla="*/ 100 w 184"/>
                <a:gd name="T11" fmla="*/ 51 h 155"/>
                <a:gd name="T12" fmla="*/ 88 w 184"/>
                <a:gd name="T13" fmla="*/ 49 h 155"/>
                <a:gd name="T14" fmla="*/ 94 w 184"/>
                <a:gd name="T15" fmla="*/ 39 h 155"/>
                <a:gd name="T16" fmla="*/ 88 w 184"/>
                <a:gd name="T17" fmla="*/ 26 h 155"/>
                <a:gd name="T18" fmla="*/ 81 w 184"/>
                <a:gd name="T19" fmla="*/ 49 h 155"/>
                <a:gd name="T20" fmla="*/ 62 w 184"/>
                <a:gd name="T21" fmla="*/ 60 h 155"/>
                <a:gd name="T22" fmla="*/ 52 w 184"/>
                <a:gd name="T23" fmla="*/ 67 h 155"/>
                <a:gd name="T24" fmla="*/ 38 w 184"/>
                <a:gd name="T25" fmla="*/ 77 h 155"/>
                <a:gd name="T26" fmla="*/ 30 w 184"/>
                <a:gd name="T27" fmla="*/ 102 h 155"/>
                <a:gd name="T28" fmla="*/ 5 w 184"/>
                <a:gd name="T29" fmla="*/ 93 h 155"/>
                <a:gd name="T30" fmla="*/ 0 w 184"/>
                <a:gd name="T31" fmla="*/ 111 h 155"/>
                <a:gd name="T32" fmla="*/ 10 w 184"/>
                <a:gd name="T33" fmla="*/ 138 h 155"/>
                <a:gd name="T34" fmla="*/ 50 w 184"/>
                <a:gd name="T35" fmla="*/ 109 h 155"/>
                <a:gd name="T36" fmla="*/ 75 w 184"/>
                <a:gd name="T37" fmla="*/ 103 h 155"/>
                <a:gd name="T38" fmla="*/ 79 w 184"/>
                <a:gd name="T39" fmla="*/ 115 h 155"/>
                <a:gd name="T40" fmla="*/ 99 w 184"/>
                <a:gd name="T41" fmla="*/ 143 h 155"/>
                <a:gd name="T42" fmla="*/ 101 w 184"/>
                <a:gd name="T43" fmla="*/ 135 h 155"/>
                <a:gd name="T44" fmla="*/ 107 w 184"/>
                <a:gd name="T45" fmla="*/ 135 h 155"/>
                <a:gd name="T46" fmla="*/ 88 w 184"/>
                <a:gd name="T47" fmla="*/ 108 h 155"/>
                <a:gd name="T48" fmla="*/ 94 w 184"/>
                <a:gd name="T49" fmla="*/ 99 h 155"/>
                <a:gd name="T50" fmla="*/ 114 w 184"/>
                <a:gd name="T51" fmla="*/ 127 h 155"/>
                <a:gd name="T52" fmla="*/ 123 w 184"/>
                <a:gd name="T53" fmla="*/ 144 h 155"/>
                <a:gd name="T54" fmla="*/ 127 w 184"/>
                <a:gd name="T55" fmla="*/ 154 h 155"/>
                <a:gd name="T56" fmla="*/ 131 w 184"/>
                <a:gd name="T57" fmla="*/ 136 h 155"/>
                <a:gd name="T58" fmla="*/ 144 w 184"/>
                <a:gd name="T59" fmla="*/ 130 h 155"/>
                <a:gd name="T60" fmla="*/ 153 w 184"/>
                <a:gd name="T61" fmla="*/ 126 h 155"/>
                <a:gd name="T62" fmla="*/ 150 w 184"/>
                <a:gd name="T63" fmla="*/ 113 h 155"/>
                <a:gd name="T64" fmla="*/ 157 w 184"/>
                <a:gd name="T65" fmla="*/ 90 h 155"/>
                <a:gd name="T66" fmla="*/ 166 w 184"/>
                <a:gd name="T67" fmla="*/ 93 h 155"/>
                <a:gd name="T68" fmla="*/ 169 w 184"/>
                <a:gd name="T69" fmla="*/ 103 h 155"/>
                <a:gd name="T70" fmla="*/ 177 w 184"/>
                <a:gd name="T71" fmla="*/ 98 h 155"/>
                <a:gd name="T72" fmla="*/ 175 w 184"/>
                <a:gd name="T73" fmla="*/ 95 h 155"/>
                <a:gd name="T74" fmla="*/ 180 w 184"/>
                <a:gd name="T75" fmla="*/ 81 h 155"/>
                <a:gd name="T76" fmla="*/ 183 w 184"/>
                <a:gd name="T77" fmla="*/ 98 h 155"/>
                <a:gd name="T78" fmla="*/ 120 w 184"/>
                <a:gd name="T79" fmla="*/ 0 h 15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4" h="155">
                  <a:moveTo>
                    <a:pt x="120" y="0"/>
                  </a:moveTo>
                  <a:lnTo>
                    <a:pt x="120" y="10"/>
                  </a:lnTo>
                  <a:lnTo>
                    <a:pt x="124" y="14"/>
                  </a:lnTo>
                  <a:lnTo>
                    <a:pt x="144" y="14"/>
                  </a:lnTo>
                  <a:lnTo>
                    <a:pt x="144" y="20"/>
                  </a:lnTo>
                  <a:lnTo>
                    <a:pt x="129" y="20"/>
                  </a:lnTo>
                  <a:lnTo>
                    <a:pt x="129" y="37"/>
                  </a:lnTo>
                  <a:lnTo>
                    <a:pt x="123" y="29"/>
                  </a:lnTo>
                  <a:lnTo>
                    <a:pt x="123" y="40"/>
                  </a:lnTo>
                  <a:lnTo>
                    <a:pt x="114" y="50"/>
                  </a:lnTo>
                  <a:lnTo>
                    <a:pt x="109" y="44"/>
                  </a:lnTo>
                  <a:lnTo>
                    <a:pt x="100" y="51"/>
                  </a:lnTo>
                  <a:lnTo>
                    <a:pt x="99" y="49"/>
                  </a:lnTo>
                  <a:lnTo>
                    <a:pt x="88" y="49"/>
                  </a:lnTo>
                  <a:lnTo>
                    <a:pt x="94" y="42"/>
                  </a:lnTo>
                  <a:lnTo>
                    <a:pt x="94" y="39"/>
                  </a:lnTo>
                  <a:lnTo>
                    <a:pt x="88" y="34"/>
                  </a:lnTo>
                  <a:lnTo>
                    <a:pt x="88" y="26"/>
                  </a:lnTo>
                  <a:lnTo>
                    <a:pt x="81" y="34"/>
                  </a:lnTo>
                  <a:lnTo>
                    <a:pt x="81" y="49"/>
                  </a:lnTo>
                  <a:lnTo>
                    <a:pt x="73" y="49"/>
                  </a:lnTo>
                  <a:lnTo>
                    <a:pt x="62" y="60"/>
                  </a:lnTo>
                  <a:lnTo>
                    <a:pt x="58" y="60"/>
                  </a:lnTo>
                  <a:lnTo>
                    <a:pt x="52" y="67"/>
                  </a:lnTo>
                  <a:lnTo>
                    <a:pt x="30" y="67"/>
                  </a:lnTo>
                  <a:lnTo>
                    <a:pt x="38" y="77"/>
                  </a:lnTo>
                  <a:lnTo>
                    <a:pt x="38" y="93"/>
                  </a:lnTo>
                  <a:lnTo>
                    <a:pt x="30" y="102"/>
                  </a:lnTo>
                  <a:lnTo>
                    <a:pt x="22" y="93"/>
                  </a:lnTo>
                  <a:lnTo>
                    <a:pt x="5" y="93"/>
                  </a:lnTo>
                  <a:lnTo>
                    <a:pt x="5" y="104"/>
                  </a:lnTo>
                  <a:lnTo>
                    <a:pt x="0" y="111"/>
                  </a:lnTo>
                  <a:lnTo>
                    <a:pt x="0" y="126"/>
                  </a:lnTo>
                  <a:lnTo>
                    <a:pt x="10" y="138"/>
                  </a:lnTo>
                  <a:lnTo>
                    <a:pt x="26" y="138"/>
                  </a:lnTo>
                  <a:lnTo>
                    <a:pt x="50" y="109"/>
                  </a:lnTo>
                  <a:lnTo>
                    <a:pt x="72" y="109"/>
                  </a:lnTo>
                  <a:lnTo>
                    <a:pt x="75" y="103"/>
                  </a:lnTo>
                  <a:lnTo>
                    <a:pt x="80" y="109"/>
                  </a:lnTo>
                  <a:lnTo>
                    <a:pt x="79" y="115"/>
                  </a:lnTo>
                  <a:lnTo>
                    <a:pt x="99" y="135"/>
                  </a:lnTo>
                  <a:lnTo>
                    <a:pt x="99" y="143"/>
                  </a:lnTo>
                  <a:lnTo>
                    <a:pt x="104" y="140"/>
                  </a:lnTo>
                  <a:lnTo>
                    <a:pt x="101" y="135"/>
                  </a:lnTo>
                  <a:lnTo>
                    <a:pt x="104" y="132"/>
                  </a:lnTo>
                  <a:lnTo>
                    <a:pt x="107" y="135"/>
                  </a:lnTo>
                  <a:lnTo>
                    <a:pt x="109" y="134"/>
                  </a:lnTo>
                  <a:lnTo>
                    <a:pt x="88" y="108"/>
                  </a:lnTo>
                  <a:lnTo>
                    <a:pt x="88" y="99"/>
                  </a:lnTo>
                  <a:lnTo>
                    <a:pt x="94" y="99"/>
                  </a:lnTo>
                  <a:lnTo>
                    <a:pt x="94" y="104"/>
                  </a:lnTo>
                  <a:lnTo>
                    <a:pt x="114" y="127"/>
                  </a:lnTo>
                  <a:lnTo>
                    <a:pt x="114" y="134"/>
                  </a:lnTo>
                  <a:lnTo>
                    <a:pt x="123" y="144"/>
                  </a:lnTo>
                  <a:lnTo>
                    <a:pt x="121" y="146"/>
                  </a:lnTo>
                  <a:lnTo>
                    <a:pt x="127" y="154"/>
                  </a:lnTo>
                  <a:lnTo>
                    <a:pt x="137" y="143"/>
                  </a:lnTo>
                  <a:lnTo>
                    <a:pt x="131" y="136"/>
                  </a:lnTo>
                  <a:lnTo>
                    <a:pt x="137" y="130"/>
                  </a:lnTo>
                  <a:lnTo>
                    <a:pt x="144" y="130"/>
                  </a:lnTo>
                  <a:lnTo>
                    <a:pt x="148" y="126"/>
                  </a:lnTo>
                  <a:lnTo>
                    <a:pt x="153" y="126"/>
                  </a:lnTo>
                  <a:lnTo>
                    <a:pt x="147" y="117"/>
                  </a:lnTo>
                  <a:lnTo>
                    <a:pt x="150" y="113"/>
                  </a:lnTo>
                  <a:lnTo>
                    <a:pt x="150" y="98"/>
                  </a:lnTo>
                  <a:lnTo>
                    <a:pt x="157" y="90"/>
                  </a:lnTo>
                  <a:lnTo>
                    <a:pt x="160" y="93"/>
                  </a:lnTo>
                  <a:lnTo>
                    <a:pt x="166" y="93"/>
                  </a:lnTo>
                  <a:lnTo>
                    <a:pt x="163" y="97"/>
                  </a:lnTo>
                  <a:lnTo>
                    <a:pt x="169" y="103"/>
                  </a:lnTo>
                  <a:lnTo>
                    <a:pt x="172" y="98"/>
                  </a:lnTo>
                  <a:lnTo>
                    <a:pt x="177" y="98"/>
                  </a:lnTo>
                  <a:lnTo>
                    <a:pt x="177" y="95"/>
                  </a:lnTo>
                  <a:lnTo>
                    <a:pt x="175" y="95"/>
                  </a:lnTo>
                  <a:lnTo>
                    <a:pt x="171" y="93"/>
                  </a:lnTo>
                  <a:lnTo>
                    <a:pt x="180" y="81"/>
                  </a:lnTo>
                  <a:lnTo>
                    <a:pt x="180" y="98"/>
                  </a:lnTo>
                  <a:lnTo>
                    <a:pt x="183" y="98"/>
                  </a:lnTo>
                  <a:lnTo>
                    <a:pt x="183" y="0"/>
                  </a:lnTo>
                  <a:lnTo>
                    <a:pt x="12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8" name="Freeform 361"/>
            <p:cNvSpPr>
              <a:spLocks/>
            </p:cNvSpPr>
            <p:nvPr/>
          </p:nvSpPr>
          <p:spPr bwMode="grayWhite">
            <a:xfrm>
              <a:off x="4605" y="2991"/>
              <a:ext cx="782" cy="553"/>
            </a:xfrm>
            <a:custGeom>
              <a:avLst/>
              <a:gdLst>
                <a:gd name="T0" fmla="*/ 22 w 782"/>
                <a:gd name="T1" fmla="*/ 145 h 553"/>
                <a:gd name="T2" fmla="*/ 71 w 782"/>
                <a:gd name="T3" fmla="*/ 96 h 553"/>
                <a:gd name="T4" fmla="*/ 101 w 782"/>
                <a:gd name="T5" fmla="*/ 130 h 553"/>
                <a:gd name="T6" fmla="*/ 84 w 782"/>
                <a:gd name="T7" fmla="*/ 128 h 553"/>
                <a:gd name="T8" fmla="*/ 155 w 782"/>
                <a:gd name="T9" fmla="*/ 123 h 553"/>
                <a:gd name="T10" fmla="*/ 172 w 782"/>
                <a:gd name="T11" fmla="*/ 79 h 553"/>
                <a:gd name="T12" fmla="*/ 172 w 782"/>
                <a:gd name="T13" fmla="*/ 89 h 553"/>
                <a:gd name="T14" fmla="*/ 160 w 782"/>
                <a:gd name="T15" fmla="*/ 123 h 553"/>
                <a:gd name="T16" fmla="*/ 216 w 782"/>
                <a:gd name="T17" fmla="*/ 95 h 553"/>
                <a:gd name="T18" fmla="*/ 330 w 782"/>
                <a:gd name="T19" fmla="*/ 16 h 553"/>
                <a:gd name="T20" fmla="*/ 412 w 782"/>
                <a:gd name="T21" fmla="*/ 20 h 553"/>
                <a:gd name="T22" fmla="*/ 503 w 782"/>
                <a:gd name="T23" fmla="*/ 10 h 553"/>
                <a:gd name="T24" fmla="*/ 602 w 782"/>
                <a:gd name="T25" fmla="*/ 51 h 553"/>
                <a:gd name="T26" fmla="*/ 718 w 782"/>
                <a:gd name="T27" fmla="*/ 65 h 553"/>
                <a:gd name="T28" fmla="*/ 775 w 782"/>
                <a:gd name="T29" fmla="*/ 112 h 553"/>
                <a:gd name="T30" fmla="*/ 731 w 782"/>
                <a:gd name="T31" fmla="*/ 148 h 553"/>
                <a:gd name="T32" fmla="*/ 707 w 782"/>
                <a:gd name="T33" fmla="*/ 194 h 553"/>
                <a:gd name="T34" fmla="*/ 678 w 782"/>
                <a:gd name="T35" fmla="*/ 196 h 553"/>
                <a:gd name="T36" fmla="*/ 687 w 782"/>
                <a:gd name="T37" fmla="*/ 132 h 553"/>
                <a:gd name="T38" fmla="*/ 650 w 782"/>
                <a:gd name="T39" fmla="*/ 166 h 553"/>
                <a:gd name="T40" fmla="*/ 623 w 782"/>
                <a:gd name="T41" fmla="*/ 196 h 553"/>
                <a:gd name="T42" fmla="*/ 632 w 782"/>
                <a:gd name="T43" fmla="*/ 228 h 553"/>
                <a:gd name="T44" fmla="*/ 600 w 782"/>
                <a:gd name="T45" fmla="*/ 276 h 553"/>
                <a:gd name="T46" fmla="*/ 605 w 782"/>
                <a:gd name="T47" fmla="*/ 315 h 553"/>
                <a:gd name="T48" fmla="*/ 602 w 782"/>
                <a:gd name="T49" fmla="*/ 296 h 553"/>
                <a:gd name="T50" fmla="*/ 572 w 782"/>
                <a:gd name="T51" fmla="*/ 299 h 553"/>
                <a:gd name="T52" fmla="*/ 594 w 782"/>
                <a:gd name="T53" fmla="*/ 356 h 553"/>
                <a:gd name="T54" fmla="*/ 539 w 782"/>
                <a:gd name="T55" fmla="*/ 423 h 553"/>
                <a:gd name="T56" fmla="*/ 524 w 782"/>
                <a:gd name="T57" fmla="*/ 442 h 553"/>
                <a:gd name="T58" fmla="*/ 504 w 782"/>
                <a:gd name="T59" fmla="*/ 507 h 553"/>
                <a:gd name="T60" fmla="*/ 477 w 782"/>
                <a:gd name="T61" fmla="*/ 508 h 553"/>
                <a:gd name="T62" fmla="*/ 510 w 782"/>
                <a:gd name="T63" fmla="*/ 552 h 553"/>
                <a:gd name="T64" fmla="*/ 455 w 782"/>
                <a:gd name="T65" fmla="*/ 449 h 553"/>
                <a:gd name="T66" fmla="*/ 391 w 782"/>
                <a:gd name="T67" fmla="*/ 428 h 553"/>
                <a:gd name="T68" fmla="*/ 361 w 782"/>
                <a:gd name="T69" fmla="*/ 495 h 553"/>
                <a:gd name="T70" fmla="*/ 338 w 782"/>
                <a:gd name="T71" fmla="*/ 530 h 553"/>
                <a:gd name="T72" fmla="*/ 298 w 782"/>
                <a:gd name="T73" fmla="*/ 425 h 553"/>
                <a:gd name="T74" fmla="*/ 267 w 782"/>
                <a:gd name="T75" fmla="*/ 436 h 553"/>
                <a:gd name="T76" fmla="*/ 241 w 782"/>
                <a:gd name="T77" fmla="*/ 391 h 553"/>
                <a:gd name="T78" fmla="*/ 160 w 782"/>
                <a:gd name="T79" fmla="*/ 366 h 553"/>
                <a:gd name="T80" fmla="*/ 188 w 782"/>
                <a:gd name="T81" fmla="*/ 414 h 553"/>
                <a:gd name="T82" fmla="*/ 167 w 782"/>
                <a:gd name="T83" fmla="*/ 445 h 553"/>
                <a:gd name="T84" fmla="*/ 136 w 782"/>
                <a:gd name="T85" fmla="*/ 434 h 553"/>
                <a:gd name="T86" fmla="*/ 85 w 782"/>
                <a:gd name="T87" fmla="*/ 355 h 553"/>
                <a:gd name="T88" fmla="*/ 106 w 782"/>
                <a:gd name="T89" fmla="*/ 310 h 553"/>
                <a:gd name="T90" fmla="*/ 119 w 782"/>
                <a:gd name="T91" fmla="*/ 276 h 553"/>
                <a:gd name="T92" fmla="*/ 106 w 782"/>
                <a:gd name="T93" fmla="*/ 162 h 553"/>
                <a:gd name="T94" fmla="*/ 61 w 782"/>
                <a:gd name="T95" fmla="*/ 138 h 553"/>
                <a:gd name="T96" fmla="*/ 39 w 782"/>
                <a:gd name="T97" fmla="*/ 150 h 553"/>
                <a:gd name="T98" fmla="*/ 0 w 782"/>
                <a:gd name="T99" fmla="*/ 162 h 55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82" h="553">
                  <a:moveTo>
                    <a:pt x="0" y="162"/>
                  </a:moveTo>
                  <a:lnTo>
                    <a:pt x="22" y="145"/>
                  </a:lnTo>
                  <a:lnTo>
                    <a:pt x="44" y="112"/>
                  </a:lnTo>
                  <a:lnTo>
                    <a:pt x="71" y="96"/>
                  </a:lnTo>
                  <a:lnTo>
                    <a:pt x="98" y="115"/>
                  </a:lnTo>
                  <a:lnTo>
                    <a:pt x="101" y="130"/>
                  </a:lnTo>
                  <a:lnTo>
                    <a:pt x="95" y="130"/>
                  </a:lnTo>
                  <a:lnTo>
                    <a:pt x="84" y="128"/>
                  </a:lnTo>
                  <a:lnTo>
                    <a:pt x="98" y="145"/>
                  </a:lnTo>
                  <a:lnTo>
                    <a:pt x="155" y="123"/>
                  </a:lnTo>
                  <a:lnTo>
                    <a:pt x="147" y="107"/>
                  </a:lnTo>
                  <a:lnTo>
                    <a:pt x="172" y="79"/>
                  </a:lnTo>
                  <a:lnTo>
                    <a:pt x="188" y="79"/>
                  </a:lnTo>
                  <a:lnTo>
                    <a:pt x="172" y="89"/>
                  </a:lnTo>
                  <a:lnTo>
                    <a:pt x="160" y="109"/>
                  </a:lnTo>
                  <a:lnTo>
                    <a:pt x="160" y="123"/>
                  </a:lnTo>
                  <a:lnTo>
                    <a:pt x="183" y="138"/>
                  </a:lnTo>
                  <a:lnTo>
                    <a:pt x="216" y="95"/>
                  </a:lnTo>
                  <a:lnTo>
                    <a:pt x="330" y="45"/>
                  </a:lnTo>
                  <a:lnTo>
                    <a:pt x="330" y="16"/>
                  </a:lnTo>
                  <a:lnTo>
                    <a:pt x="382" y="5"/>
                  </a:lnTo>
                  <a:lnTo>
                    <a:pt x="412" y="20"/>
                  </a:lnTo>
                  <a:lnTo>
                    <a:pt x="481" y="0"/>
                  </a:lnTo>
                  <a:lnTo>
                    <a:pt x="503" y="10"/>
                  </a:lnTo>
                  <a:lnTo>
                    <a:pt x="549" y="61"/>
                  </a:lnTo>
                  <a:lnTo>
                    <a:pt x="602" y="51"/>
                  </a:lnTo>
                  <a:lnTo>
                    <a:pt x="635" y="69"/>
                  </a:lnTo>
                  <a:lnTo>
                    <a:pt x="718" y="65"/>
                  </a:lnTo>
                  <a:lnTo>
                    <a:pt x="781" y="84"/>
                  </a:lnTo>
                  <a:lnTo>
                    <a:pt x="775" y="112"/>
                  </a:lnTo>
                  <a:lnTo>
                    <a:pt x="722" y="130"/>
                  </a:lnTo>
                  <a:lnTo>
                    <a:pt x="731" y="148"/>
                  </a:lnTo>
                  <a:lnTo>
                    <a:pt x="708" y="158"/>
                  </a:lnTo>
                  <a:lnTo>
                    <a:pt x="707" y="194"/>
                  </a:lnTo>
                  <a:lnTo>
                    <a:pt x="686" y="218"/>
                  </a:lnTo>
                  <a:lnTo>
                    <a:pt x="678" y="196"/>
                  </a:lnTo>
                  <a:lnTo>
                    <a:pt x="689" y="175"/>
                  </a:lnTo>
                  <a:lnTo>
                    <a:pt x="687" y="132"/>
                  </a:lnTo>
                  <a:lnTo>
                    <a:pt x="666" y="154"/>
                  </a:lnTo>
                  <a:lnTo>
                    <a:pt x="650" y="166"/>
                  </a:lnTo>
                  <a:lnTo>
                    <a:pt x="634" y="147"/>
                  </a:lnTo>
                  <a:lnTo>
                    <a:pt x="623" y="196"/>
                  </a:lnTo>
                  <a:lnTo>
                    <a:pt x="635" y="196"/>
                  </a:lnTo>
                  <a:lnTo>
                    <a:pt x="632" y="228"/>
                  </a:lnTo>
                  <a:lnTo>
                    <a:pt x="618" y="263"/>
                  </a:lnTo>
                  <a:lnTo>
                    <a:pt x="600" y="276"/>
                  </a:lnTo>
                  <a:lnTo>
                    <a:pt x="615" y="299"/>
                  </a:lnTo>
                  <a:lnTo>
                    <a:pt x="605" y="315"/>
                  </a:lnTo>
                  <a:lnTo>
                    <a:pt x="602" y="301"/>
                  </a:lnTo>
                  <a:lnTo>
                    <a:pt x="602" y="296"/>
                  </a:lnTo>
                  <a:lnTo>
                    <a:pt x="590" y="288"/>
                  </a:lnTo>
                  <a:lnTo>
                    <a:pt x="572" y="299"/>
                  </a:lnTo>
                  <a:lnTo>
                    <a:pt x="588" y="337"/>
                  </a:lnTo>
                  <a:lnTo>
                    <a:pt x="594" y="356"/>
                  </a:lnTo>
                  <a:lnTo>
                    <a:pt x="574" y="408"/>
                  </a:lnTo>
                  <a:lnTo>
                    <a:pt x="539" y="423"/>
                  </a:lnTo>
                  <a:lnTo>
                    <a:pt x="509" y="420"/>
                  </a:lnTo>
                  <a:lnTo>
                    <a:pt x="524" y="442"/>
                  </a:lnTo>
                  <a:lnTo>
                    <a:pt x="525" y="472"/>
                  </a:lnTo>
                  <a:lnTo>
                    <a:pt x="504" y="507"/>
                  </a:lnTo>
                  <a:lnTo>
                    <a:pt x="480" y="488"/>
                  </a:lnTo>
                  <a:lnTo>
                    <a:pt x="477" y="508"/>
                  </a:lnTo>
                  <a:lnTo>
                    <a:pt x="495" y="526"/>
                  </a:lnTo>
                  <a:lnTo>
                    <a:pt x="510" y="552"/>
                  </a:lnTo>
                  <a:lnTo>
                    <a:pt x="485" y="536"/>
                  </a:lnTo>
                  <a:lnTo>
                    <a:pt x="455" y="449"/>
                  </a:lnTo>
                  <a:lnTo>
                    <a:pt x="418" y="426"/>
                  </a:lnTo>
                  <a:lnTo>
                    <a:pt x="391" y="428"/>
                  </a:lnTo>
                  <a:lnTo>
                    <a:pt x="356" y="477"/>
                  </a:lnTo>
                  <a:lnTo>
                    <a:pt x="361" y="495"/>
                  </a:lnTo>
                  <a:lnTo>
                    <a:pt x="349" y="530"/>
                  </a:lnTo>
                  <a:lnTo>
                    <a:pt x="338" y="530"/>
                  </a:lnTo>
                  <a:lnTo>
                    <a:pt x="298" y="457"/>
                  </a:lnTo>
                  <a:lnTo>
                    <a:pt x="298" y="425"/>
                  </a:lnTo>
                  <a:lnTo>
                    <a:pt x="290" y="437"/>
                  </a:lnTo>
                  <a:lnTo>
                    <a:pt x="267" y="436"/>
                  </a:lnTo>
                  <a:lnTo>
                    <a:pt x="276" y="416"/>
                  </a:lnTo>
                  <a:lnTo>
                    <a:pt x="241" y="391"/>
                  </a:lnTo>
                  <a:lnTo>
                    <a:pt x="197" y="391"/>
                  </a:lnTo>
                  <a:lnTo>
                    <a:pt x="160" y="366"/>
                  </a:lnTo>
                  <a:lnTo>
                    <a:pt x="157" y="391"/>
                  </a:lnTo>
                  <a:lnTo>
                    <a:pt x="188" y="414"/>
                  </a:lnTo>
                  <a:lnTo>
                    <a:pt x="199" y="414"/>
                  </a:lnTo>
                  <a:lnTo>
                    <a:pt x="167" y="445"/>
                  </a:lnTo>
                  <a:lnTo>
                    <a:pt x="136" y="452"/>
                  </a:lnTo>
                  <a:lnTo>
                    <a:pt x="136" y="434"/>
                  </a:lnTo>
                  <a:lnTo>
                    <a:pt x="91" y="372"/>
                  </a:lnTo>
                  <a:lnTo>
                    <a:pt x="85" y="355"/>
                  </a:lnTo>
                  <a:lnTo>
                    <a:pt x="109" y="335"/>
                  </a:lnTo>
                  <a:lnTo>
                    <a:pt x="106" y="310"/>
                  </a:lnTo>
                  <a:lnTo>
                    <a:pt x="106" y="282"/>
                  </a:lnTo>
                  <a:lnTo>
                    <a:pt x="119" y="276"/>
                  </a:lnTo>
                  <a:lnTo>
                    <a:pt x="106" y="263"/>
                  </a:lnTo>
                  <a:lnTo>
                    <a:pt x="106" y="162"/>
                  </a:lnTo>
                  <a:lnTo>
                    <a:pt x="43" y="162"/>
                  </a:lnTo>
                  <a:lnTo>
                    <a:pt x="61" y="138"/>
                  </a:lnTo>
                  <a:lnTo>
                    <a:pt x="60" y="130"/>
                  </a:lnTo>
                  <a:lnTo>
                    <a:pt x="39" y="150"/>
                  </a:lnTo>
                  <a:lnTo>
                    <a:pt x="32" y="162"/>
                  </a:lnTo>
                  <a:lnTo>
                    <a:pt x="0" y="162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9" name="Freeform 362"/>
            <p:cNvSpPr>
              <a:spLocks/>
            </p:cNvSpPr>
            <p:nvPr/>
          </p:nvSpPr>
          <p:spPr bwMode="grayWhite">
            <a:xfrm>
              <a:off x="5221" y="3217"/>
              <a:ext cx="68" cy="113"/>
            </a:xfrm>
            <a:custGeom>
              <a:avLst/>
              <a:gdLst>
                <a:gd name="T0" fmla="*/ 45 w 68"/>
                <a:gd name="T1" fmla="*/ 0 h 113"/>
                <a:gd name="T2" fmla="*/ 45 w 68"/>
                <a:gd name="T3" fmla="*/ 14 h 113"/>
                <a:gd name="T4" fmla="*/ 39 w 68"/>
                <a:gd name="T5" fmla="*/ 23 h 113"/>
                <a:gd name="T6" fmla="*/ 41 w 68"/>
                <a:gd name="T7" fmla="*/ 38 h 113"/>
                <a:gd name="T8" fmla="*/ 33 w 68"/>
                <a:gd name="T9" fmla="*/ 58 h 113"/>
                <a:gd name="T10" fmla="*/ 22 w 68"/>
                <a:gd name="T11" fmla="*/ 77 h 113"/>
                <a:gd name="T12" fmla="*/ 5 w 68"/>
                <a:gd name="T13" fmla="*/ 89 h 113"/>
                <a:gd name="T14" fmla="*/ 0 w 68"/>
                <a:gd name="T15" fmla="*/ 110 h 113"/>
                <a:gd name="T16" fmla="*/ 7 w 68"/>
                <a:gd name="T17" fmla="*/ 112 h 113"/>
                <a:gd name="T18" fmla="*/ 7 w 68"/>
                <a:gd name="T19" fmla="*/ 92 h 113"/>
                <a:gd name="T20" fmla="*/ 31 w 68"/>
                <a:gd name="T21" fmla="*/ 91 h 113"/>
                <a:gd name="T22" fmla="*/ 49 w 68"/>
                <a:gd name="T23" fmla="*/ 78 h 113"/>
                <a:gd name="T24" fmla="*/ 49 w 68"/>
                <a:gd name="T25" fmla="*/ 51 h 113"/>
                <a:gd name="T26" fmla="*/ 55 w 68"/>
                <a:gd name="T27" fmla="*/ 41 h 113"/>
                <a:gd name="T28" fmla="*/ 46 w 68"/>
                <a:gd name="T29" fmla="*/ 24 h 113"/>
                <a:gd name="T30" fmla="*/ 59 w 68"/>
                <a:gd name="T31" fmla="*/ 19 h 113"/>
                <a:gd name="T32" fmla="*/ 67 w 68"/>
                <a:gd name="T33" fmla="*/ 5 h 113"/>
                <a:gd name="T34" fmla="*/ 49 w 68"/>
                <a:gd name="T35" fmla="*/ 7 h 113"/>
                <a:gd name="T36" fmla="*/ 45 w 68"/>
                <a:gd name="T37" fmla="*/ 0 h 11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8" h="113">
                  <a:moveTo>
                    <a:pt x="45" y="0"/>
                  </a:moveTo>
                  <a:lnTo>
                    <a:pt x="45" y="14"/>
                  </a:lnTo>
                  <a:lnTo>
                    <a:pt x="39" y="23"/>
                  </a:lnTo>
                  <a:lnTo>
                    <a:pt x="41" y="38"/>
                  </a:lnTo>
                  <a:lnTo>
                    <a:pt x="33" y="58"/>
                  </a:lnTo>
                  <a:lnTo>
                    <a:pt x="22" y="77"/>
                  </a:lnTo>
                  <a:lnTo>
                    <a:pt x="5" y="89"/>
                  </a:lnTo>
                  <a:lnTo>
                    <a:pt x="0" y="110"/>
                  </a:lnTo>
                  <a:lnTo>
                    <a:pt x="7" y="112"/>
                  </a:lnTo>
                  <a:lnTo>
                    <a:pt x="7" y="92"/>
                  </a:lnTo>
                  <a:lnTo>
                    <a:pt x="31" y="91"/>
                  </a:lnTo>
                  <a:lnTo>
                    <a:pt x="49" y="78"/>
                  </a:lnTo>
                  <a:lnTo>
                    <a:pt x="49" y="51"/>
                  </a:lnTo>
                  <a:lnTo>
                    <a:pt x="55" y="41"/>
                  </a:lnTo>
                  <a:lnTo>
                    <a:pt x="46" y="24"/>
                  </a:lnTo>
                  <a:lnTo>
                    <a:pt x="59" y="19"/>
                  </a:lnTo>
                  <a:lnTo>
                    <a:pt x="67" y="5"/>
                  </a:lnTo>
                  <a:lnTo>
                    <a:pt x="49" y="7"/>
                  </a:lnTo>
                  <a:lnTo>
                    <a:pt x="45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0" name="Freeform 363"/>
            <p:cNvSpPr>
              <a:spLocks/>
            </p:cNvSpPr>
            <p:nvPr/>
          </p:nvSpPr>
          <p:spPr bwMode="grayWhite">
            <a:xfrm>
              <a:off x="4967" y="3518"/>
              <a:ext cx="17" cy="26"/>
            </a:xfrm>
            <a:custGeom>
              <a:avLst/>
              <a:gdLst>
                <a:gd name="T0" fmla="*/ 8 w 17"/>
                <a:gd name="T1" fmla="*/ 0 h 26"/>
                <a:gd name="T2" fmla="*/ 0 w 17"/>
                <a:gd name="T3" fmla="*/ 11 h 26"/>
                <a:gd name="T4" fmla="*/ 5 w 17"/>
                <a:gd name="T5" fmla="*/ 25 h 26"/>
                <a:gd name="T6" fmla="*/ 16 w 17"/>
                <a:gd name="T7" fmla="*/ 15 h 26"/>
                <a:gd name="T8" fmla="*/ 8 w 1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6">
                  <a:moveTo>
                    <a:pt x="8" y="0"/>
                  </a:moveTo>
                  <a:lnTo>
                    <a:pt x="0" y="11"/>
                  </a:lnTo>
                  <a:lnTo>
                    <a:pt x="5" y="25"/>
                  </a:lnTo>
                  <a:lnTo>
                    <a:pt x="16" y="15"/>
                  </a:lnTo>
                  <a:lnTo>
                    <a:pt x="8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1" name="Freeform 364"/>
            <p:cNvSpPr>
              <a:spLocks/>
            </p:cNvSpPr>
            <p:nvPr/>
          </p:nvSpPr>
          <p:spPr bwMode="grayWhite">
            <a:xfrm>
              <a:off x="5069" y="3545"/>
              <a:ext cx="158" cy="68"/>
            </a:xfrm>
            <a:custGeom>
              <a:avLst/>
              <a:gdLst>
                <a:gd name="T0" fmla="*/ 0 w 158"/>
                <a:gd name="T1" fmla="*/ 0 h 68"/>
                <a:gd name="T2" fmla="*/ 23 w 158"/>
                <a:gd name="T3" fmla="*/ 5 h 68"/>
                <a:gd name="T4" fmla="*/ 58 w 158"/>
                <a:gd name="T5" fmla="*/ 29 h 68"/>
                <a:gd name="T6" fmla="*/ 53 w 158"/>
                <a:gd name="T7" fmla="*/ 43 h 68"/>
                <a:gd name="T8" fmla="*/ 82 w 158"/>
                <a:gd name="T9" fmla="*/ 55 h 68"/>
                <a:gd name="T10" fmla="*/ 157 w 158"/>
                <a:gd name="T11" fmla="*/ 55 h 68"/>
                <a:gd name="T12" fmla="*/ 75 w 158"/>
                <a:gd name="T13" fmla="*/ 67 h 68"/>
                <a:gd name="T14" fmla="*/ 53 w 158"/>
                <a:gd name="T15" fmla="*/ 43 h 68"/>
                <a:gd name="T16" fmla="*/ 32 w 158"/>
                <a:gd name="T17" fmla="*/ 38 h 68"/>
                <a:gd name="T18" fmla="*/ 0 w 158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8" h="68">
                  <a:moveTo>
                    <a:pt x="0" y="0"/>
                  </a:moveTo>
                  <a:lnTo>
                    <a:pt x="23" y="5"/>
                  </a:lnTo>
                  <a:lnTo>
                    <a:pt x="58" y="29"/>
                  </a:lnTo>
                  <a:lnTo>
                    <a:pt x="53" y="43"/>
                  </a:lnTo>
                  <a:lnTo>
                    <a:pt x="82" y="55"/>
                  </a:lnTo>
                  <a:lnTo>
                    <a:pt x="157" y="55"/>
                  </a:lnTo>
                  <a:lnTo>
                    <a:pt x="75" y="67"/>
                  </a:lnTo>
                  <a:lnTo>
                    <a:pt x="53" y="43"/>
                  </a:lnTo>
                  <a:lnTo>
                    <a:pt x="32" y="38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2" name="Freeform 365"/>
            <p:cNvSpPr>
              <a:spLocks/>
            </p:cNvSpPr>
            <p:nvPr/>
          </p:nvSpPr>
          <p:spPr bwMode="grayWhite">
            <a:xfrm>
              <a:off x="5195" y="3601"/>
              <a:ext cx="169" cy="159"/>
            </a:xfrm>
            <a:custGeom>
              <a:avLst/>
              <a:gdLst>
                <a:gd name="T0" fmla="*/ 135 w 169"/>
                <a:gd name="T1" fmla="*/ 155 h 159"/>
                <a:gd name="T2" fmla="*/ 127 w 169"/>
                <a:gd name="T3" fmla="*/ 152 h 159"/>
                <a:gd name="T4" fmla="*/ 110 w 169"/>
                <a:gd name="T5" fmla="*/ 134 h 159"/>
                <a:gd name="T6" fmla="*/ 92 w 169"/>
                <a:gd name="T7" fmla="*/ 130 h 159"/>
                <a:gd name="T8" fmla="*/ 88 w 169"/>
                <a:gd name="T9" fmla="*/ 119 h 159"/>
                <a:gd name="T10" fmla="*/ 78 w 169"/>
                <a:gd name="T11" fmla="*/ 111 h 159"/>
                <a:gd name="T12" fmla="*/ 62 w 169"/>
                <a:gd name="T13" fmla="*/ 111 h 159"/>
                <a:gd name="T14" fmla="*/ 44 w 169"/>
                <a:gd name="T15" fmla="*/ 118 h 159"/>
                <a:gd name="T16" fmla="*/ 28 w 169"/>
                <a:gd name="T17" fmla="*/ 121 h 159"/>
                <a:gd name="T18" fmla="*/ 10 w 169"/>
                <a:gd name="T19" fmla="*/ 121 h 159"/>
                <a:gd name="T20" fmla="*/ 10 w 169"/>
                <a:gd name="T21" fmla="*/ 109 h 159"/>
                <a:gd name="T22" fmla="*/ 3 w 169"/>
                <a:gd name="T23" fmla="*/ 91 h 159"/>
                <a:gd name="T24" fmla="*/ 2 w 169"/>
                <a:gd name="T25" fmla="*/ 81 h 159"/>
                <a:gd name="T26" fmla="*/ 2 w 169"/>
                <a:gd name="T27" fmla="*/ 56 h 159"/>
                <a:gd name="T28" fmla="*/ 31 w 169"/>
                <a:gd name="T29" fmla="*/ 43 h 159"/>
                <a:gd name="T30" fmla="*/ 34 w 169"/>
                <a:gd name="T31" fmla="*/ 29 h 159"/>
                <a:gd name="T32" fmla="*/ 40 w 169"/>
                <a:gd name="T33" fmla="*/ 30 h 159"/>
                <a:gd name="T34" fmla="*/ 55 w 169"/>
                <a:gd name="T35" fmla="*/ 15 h 159"/>
                <a:gd name="T36" fmla="*/ 70 w 169"/>
                <a:gd name="T37" fmla="*/ 17 h 159"/>
                <a:gd name="T38" fmla="*/ 80 w 169"/>
                <a:gd name="T39" fmla="*/ 7 h 159"/>
                <a:gd name="T40" fmla="*/ 89 w 169"/>
                <a:gd name="T41" fmla="*/ 5 h 159"/>
                <a:gd name="T42" fmla="*/ 103 w 169"/>
                <a:gd name="T43" fmla="*/ 24 h 159"/>
                <a:gd name="T44" fmla="*/ 116 w 169"/>
                <a:gd name="T45" fmla="*/ 30 h 159"/>
                <a:gd name="T46" fmla="*/ 117 w 169"/>
                <a:gd name="T47" fmla="*/ 11 h 159"/>
                <a:gd name="T48" fmla="*/ 122 w 169"/>
                <a:gd name="T49" fmla="*/ 0 h 159"/>
                <a:gd name="T50" fmla="*/ 132 w 169"/>
                <a:gd name="T51" fmla="*/ 15 h 159"/>
                <a:gd name="T52" fmla="*/ 140 w 169"/>
                <a:gd name="T53" fmla="*/ 43 h 159"/>
                <a:gd name="T54" fmla="*/ 156 w 169"/>
                <a:gd name="T55" fmla="*/ 59 h 159"/>
                <a:gd name="T56" fmla="*/ 165 w 169"/>
                <a:gd name="T57" fmla="*/ 72 h 159"/>
                <a:gd name="T58" fmla="*/ 168 w 169"/>
                <a:gd name="T59" fmla="*/ 95 h 159"/>
                <a:gd name="T60" fmla="*/ 157 w 169"/>
                <a:gd name="T61" fmla="*/ 121 h 159"/>
                <a:gd name="T62" fmla="*/ 155 w 169"/>
                <a:gd name="T63" fmla="*/ 145 h 159"/>
                <a:gd name="T64" fmla="*/ 140 w 169"/>
                <a:gd name="T65" fmla="*/ 154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9" h="159">
                  <a:moveTo>
                    <a:pt x="140" y="154"/>
                  </a:moveTo>
                  <a:lnTo>
                    <a:pt x="135" y="155"/>
                  </a:lnTo>
                  <a:lnTo>
                    <a:pt x="132" y="158"/>
                  </a:lnTo>
                  <a:lnTo>
                    <a:pt x="127" y="152"/>
                  </a:lnTo>
                  <a:lnTo>
                    <a:pt x="112" y="145"/>
                  </a:lnTo>
                  <a:lnTo>
                    <a:pt x="110" y="134"/>
                  </a:lnTo>
                  <a:lnTo>
                    <a:pt x="105" y="130"/>
                  </a:lnTo>
                  <a:lnTo>
                    <a:pt x="92" y="130"/>
                  </a:lnTo>
                  <a:lnTo>
                    <a:pt x="92" y="122"/>
                  </a:lnTo>
                  <a:lnTo>
                    <a:pt x="88" y="119"/>
                  </a:lnTo>
                  <a:lnTo>
                    <a:pt x="87" y="112"/>
                  </a:lnTo>
                  <a:lnTo>
                    <a:pt x="78" y="111"/>
                  </a:lnTo>
                  <a:lnTo>
                    <a:pt x="70" y="109"/>
                  </a:lnTo>
                  <a:lnTo>
                    <a:pt x="62" y="111"/>
                  </a:lnTo>
                  <a:lnTo>
                    <a:pt x="62" y="112"/>
                  </a:lnTo>
                  <a:lnTo>
                    <a:pt x="44" y="118"/>
                  </a:lnTo>
                  <a:lnTo>
                    <a:pt x="44" y="121"/>
                  </a:lnTo>
                  <a:lnTo>
                    <a:pt x="28" y="121"/>
                  </a:lnTo>
                  <a:lnTo>
                    <a:pt x="20" y="126"/>
                  </a:lnTo>
                  <a:lnTo>
                    <a:pt x="10" y="121"/>
                  </a:lnTo>
                  <a:lnTo>
                    <a:pt x="10" y="119"/>
                  </a:lnTo>
                  <a:lnTo>
                    <a:pt x="10" y="109"/>
                  </a:lnTo>
                  <a:lnTo>
                    <a:pt x="7" y="99"/>
                  </a:lnTo>
                  <a:lnTo>
                    <a:pt x="3" y="91"/>
                  </a:lnTo>
                  <a:lnTo>
                    <a:pt x="5" y="84"/>
                  </a:lnTo>
                  <a:lnTo>
                    <a:pt x="2" y="81"/>
                  </a:lnTo>
                  <a:lnTo>
                    <a:pt x="0" y="66"/>
                  </a:lnTo>
                  <a:lnTo>
                    <a:pt x="2" y="56"/>
                  </a:lnTo>
                  <a:lnTo>
                    <a:pt x="11" y="48"/>
                  </a:lnTo>
                  <a:lnTo>
                    <a:pt x="31" y="43"/>
                  </a:lnTo>
                  <a:lnTo>
                    <a:pt x="36" y="36"/>
                  </a:lnTo>
                  <a:lnTo>
                    <a:pt x="34" y="29"/>
                  </a:lnTo>
                  <a:lnTo>
                    <a:pt x="39" y="27"/>
                  </a:lnTo>
                  <a:lnTo>
                    <a:pt x="40" y="30"/>
                  </a:lnTo>
                  <a:lnTo>
                    <a:pt x="42" y="25"/>
                  </a:lnTo>
                  <a:lnTo>
                    <a:pt x="55" y="15"/>
                  </a:lnTo>
                  <a:lnTo>
                    <a:pt x="62" y="20"/>
                  </a:lnTo>
                  <a:lnTo>
                    <a:pt x="70" y="17"/>
                  </a:lnTo>
                  <a:lnTo>
                    <a:pt x="72" y="9"/>
                  </a:lnTo>
                  <a:lnTo>
                    <a:pt x="80" y="7"/>
                  </a:lnTo>
                  <a:lnTo>
                    <a:pt x="78" y="1"/>
                  </a:lnTo>
                  <a:lnTo>
                    <a:pt x="89" y="5"/>
                  </a:lnTo>
                  <a:lnTo>
                    <a:pt x="98" y="3"/>
                  </a:lnTo>
                  <a:lnTo>
                    <a:pt x="103" y="24"/>
                  </a:lnTo>
                  <a:lnTo>
                    <a:pt x="110" y="30"/>
                  </a:lnTo>
                  <a:lnTo>
                    <a:pt x="116" y="30"/>
                  </a:lnTo>
                  <a:lnTo>
                    <a:pt x="119" y="17"/>
                  </a:lnTo>
                  <a:lnTo>
                    <a:pt x="117" y="11"/>
                  </a:lnTo>
                  <a:lnTo>
                    <a:pt x="119" y="1"/>
                  </a:lnTo>
                  <a:lnTo>
                    <a:pt x="122" y="0"/>
                  </a:lnTo>
                  <a:lnTo>
                    <a:pt x="127" y="12"/>
                  </a:lnTo>
                  <a:lnTo>
                    <a:pt x="132" y="15"/>
                  </a:lnTo>
                  <a:lnTo>
                    <a:pt x="135" y="27"/>
                  </a:lnTo>
                  <a:lnTo>
                    <a:pt x="140" y="43"/>
                  </a:lnTo>
                  <a:lnTo>
                    <a:pt x="147" y="47"/>
                  </a:lnTo>
                  <a:lnTo>
                    <a:pt x="156" y="59"/>
                  </a:lnTo>
                  <a:lnTo>
                    <a:pt x="157" y="65"/>
                  </a:lnTo>
                  <a:lnTo>
                    <a:pt x="165" y="72"/>
                  </a:lnTo>
                  <a:lnTo>
                    <a:pt x="168" y="85"/>
                  </a:lnTo>
                  <a:lnTo>
                    <a:pt x="168" y="95"/>
                  </a:lnTo>
                  <a:lnTo>
                    <a:pt x="165" y="111"/>
                  </a:lnTo>
                  <a:lnTo>
                    <a:pt x="157" y="121"/>
                  </a:lnTo>
                  <a:lnTo>
                    <a:pt x="155" y="134"/>
                  </a:lnTo>
                  <a:lnTo>
                    <a:pt x="155" y="145"/>
                  </a:lnTo>
                  <a:lnTo>
                    <a:pt x="147" y="147"/>
                  </a:lnTo>
                  <a:lnTo>
                    <a:pt x="140" y="154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3" name="Freeform 366"/>
            <p:cNvSpPr>
              <a:spLocks/>
            </p:cNvSpPr>
            <p:nvPr/>
          </p:nvSpPr>
          <p:spPr bwMode="grayWhite">
            <a:xfrm>
              <a:off x="5330" y="3768"/>
              <a:ext cx="17" cy="20"/>
            </a:xfrm>
            <a:custGeom>
              <a:avLst/>
              <a:gdLst>
                <a:gd name="T0" fmla="*/ 8 w 17"/>
                <a:gd name="T1" fmla="*/ 16 h 20"/>
                <a:gd name="T2" fmla="*/ 2 w 17"/>
                <a:gd name="T3" fmla="*/ 13 h 20"/>
                <a:gd name="T4" fmla="*/ 2 w 17"/>
                <a:gd name="T5" fmla="*/ 10 h 20"/>
                <a:gd name="T6" fmla="*/ 2 w 17"/>
                <a:gd name="T7" fmla="*/ 8 h 20"/>
                <a:gd name="T8" fmla="*/ 1 w 17"/>
                <a:gd name="T9" fmla="*/ 5 h 20"/>
                <a:gd name="T10" fmla="*/ 0 w 17"/>
                <a:gd name="T11" fmla="*/ 0 h 20"/>
                <a:gd name="T12" fmla="*/ 2 w 17"/>
                <a:gd name="T13" fmla="*/ 0 h 20"/>
                <a:gd name="T14" fmla="*/ 8 w 17"/>
                <a:gd name="T15" fmla="*/ 2 h 20"/>
                <a:gd name="T16" fmla="*/ 11 w 17"/>
                <a:gd name="T17" fmla="*/ 2 h 20"/>
                <a:gd name="T18" fmla="*/ 12 w 17"/>
                <a:gd name="T19" fmla="*/ 2 h 20"/>
                <a:gd name="T20" fmla="*/ 16 w 17"/>
                <a:gd name="T21" fmla="*/ 0 h 20"/>
                <a:gd name="T22" fmla="*/ 16 w 17"/>
                <a:gd name="T23" fmla="*/ 8 h 20"/>
                <a:gd name="T24" fmla="*/ 14 w 17"/>
                <a:gd name="T25" fmla="*/ 10 h 20"/>
                <a:gd name="T26" fmla="*/ 12 w 17"/>
                <a:gd name="T27" fmla="*/ 13 h 20"/>
                <a:gd name="T28" fmla="*/ 12 w 17"/>
                <a:gd name="T29" fmla="*/ 16 h 20"/>
                <a:gd name="T30" fmla="*/ 11 w 17"/>
                <a:gd name="T31" fmla="*/ 16 h 20"/>
                <a:gd name="T32" fmla="*/ 11 w 17"/>
                <a:gd name="T33" fmla="*/ 19 h 20"/>
                <a:gd name="T34" fmla="*/ 8 w 17"/>
                <a:gd name="T35" fmla="*/ 16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" h="20">
                  <a:moveTo>
                    <a:pt x="8" y="16"/>
                  </a:moveTo>
                  <a:lnTo>
                    <a:pt x="2" y="13"/>
                  </a:lnTo>
                  <a:lnTo>
                    <a:pt x="2" y="10"/>
                  </a:lnTo>
                  <a:lnTo>
                    <a:pt x="2" y="8"/>
                  </a:lnTo>
                  <a:lnTo>
                    <a:pt x="1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2" y="13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8" y="1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" name="Freeform 367"/>
            <p:cNvSpPr>
              <a:spLocks/>
            </p:cNvSpPr>
            <p:nvPr/>
          </p:nvSpPr>
          <p:spPr bwMode="grayWhite">
            <a:xfrm>
              <a:off x="4739" y="3587"/>
              <a:ext cx="19" cy="76"/>
            </a:xfrm>
            <a:custGeom>
              <a:avLst/>
              <a:gdLst>
                <a:gd name="T0" fmla="*/ 2 w 19"/>
                <a:gd name="T1" fmla="*/ 26 h 76"/>
                <a:gd name="T2" fmla="*/ 9 w 19"/>
                <a:gd name="T3" fmla="*/ 20 h 76"/>
                <a:gd name="T4" fmla="*/ 14 w 19"/>
                <a:gd name="T5" fmla="*/ 0 h 76"/>
                <a:gd name="T6" fmla="*/ 18 w 19"/>
                <a:gd name="T7" fmla="*/ 30 h 76"/>
                <a:gd name="T8" fmla="*/ 12 w 19"/>
                <a:gd name="T9" fmla="*/ 67 h 76"/>
                <a:gd name="T10" fmla="*/ 0 w 19"/>
                <a:gd name="T11" fmla="*/ 75 h 76"/>
                <a:gd name="T12" fmla="*/ 0 w 19"/>
                <a:gd name="T13" fmla="*/ 57 h 76"/>
                <a:gd name="T14" fmla="*/ 3 w 19"/>
                <a:gd name="T15" fmla="*/ 45 h 76"/>
                <a:gd name="T16" fmla="*/ 2 w 19"/>
                <a:gd name="T17" fmla="*/ 26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76">
                  <a:moveTo>
                    <a:pt x="2" y="26"/>
                  </a:moveTo>
                  <a:lnTo>
                    <a:pt x="9" y="20"/>
                  </a:lnTo>
                  <a:lnTo>
                    <a:pt x="14" y="0"/>
                  </a:lnTo>
                  <a:lnTo>
                    <a:pt x="18" y="30"/>
                  </a:lnTo>
                  <a:lnTo>
                    <a:pt x="12" y="67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2" y="2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83" name="Rectangle 159"/>
          <p:cNvSpPr>
            <a:spLocks noChangeArrowheads="1"/>
          </p:cNvSpPr>
          <p:nvPr userDrawn="1"/>
        </p:nvSpPr>
        <p:spPr bwMode="auto">
          <a:xfrm>
            <a:off x="11113" y="6513513"/>
            <a:ext cx="9324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800" b="1" dirty="0" smtClean="0">
                <a:solidFill>
                  <a:srgbClr val="C0C0C0"/>
                </a:solidFill>
                <a:ea typeface="標楷體" panose="03000509000000000000" pitchFamily="65" charset="-120"/>
              </a:rPr>
              <a:t>HDL     T.-C. Huang / NCUE   Fall 2022</a:t>
            </a:r>
            <a:r>
              <a:rPr lang="en-US" altLang="zh-TW" sz="1000" b="1" dirty="0" smtClean="0">
                <a:solidFill>
                  <a:schemeClr val="bg2"/>
                </a:solidFill>
                <a:ea typeface="標楷體" panose="03000509000000000000" pitchFamily="65" charset="-120"/>
              </a:rPr>
              <a:t>	 	</a:t>
            </a:r>
            <a:fld id="{19BC9018-4CC1-4A52-AB3B-3C5DDFFA70AA}" type="slidenum">
              <a:rPr lang="en-US" altLang="zh-TW" sz="2000" b="1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altLang="zh-TW" sz="2000" b="1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yncad.com/" TargetMode="External"/><Relationship Id="rId5" Type="http://schemas.openxmlformats.org/officeDocument/2006/relationships/hyperlink" Target="http://www.altera.com/products/software/quartus-ii/modelsim/qts-modelsim-index.html" TargetMode="External"/><Relationship Id="rId4" Type="http://schemas.openxmlformats.org/officeDocument/2006/relationships/hyperlink" Target="http://en.wikipedia.org/wiki/List_of_HDL_simulator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intel.com/content/www/us/en/software-kit/666221/intel-quartus-ii-web-edition-design-software-version-13-1-for-window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learn.ncue.edu.tw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stlab.ncue.edu.tw/tch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41If6V7_K0ndAU6K5cDORBqskcYo-uen?usp=shari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tel.com/content/www/us/en/software-kit/666221/intel-quartus-ii-web-edition-design-software-version-13-1-for-windows.html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sutherland-hdl.com/pdfs/verilog_2001_ref_guide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9800" y="3471863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zh-TW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6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6460" name="Text Box 316"/>
          <p:cNvSpPr txBox="1">
            <a:spLocks noChangeArrowheads="1"/>
          </p:cNvSpPr>
          <p:nvPr/>
        </p:nvSpPr>
        <p:spPr bwMode="auto">
          <a:xfrm>
            <a:off x="0" y="476250"/>
            <a:ext cx="91440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95575" algn="r"/>
                <a:tab pos="2954338" algn="l"/>
              </a:tabLst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5575" algn="r"/>
                <a:tab pos="2954338" algn="l"/>
              </a:tabLst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5575" algn="r"/>
                <a:tab pos="29543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chemeClr val="bg1"/>
                </a:solidFill>
                <a:ea typeface="全真楷書" pitchFamily="49" charset="-120"/>
              </a:rPr>
              <a:t>Hardware Description Language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chemeClr val="bg1"/>
                </a:solidFill>
                <a:ea typeface="全真楷書" pitchFamily="49" charset="-120"/>
              </a:rPr>
              <a:t>-- Logic Design using Verilog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400" b="1">
              <a:solidFill>
                <a:schemeClr val="bg1"/>
              </a:solidFill>
              <a:ea typeface="全真楷書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800" b="1">
              <a:solidFill>
                <a:srgbClr val="FFFF99"/>
              </a:solidFill>
              <a:ea typeface="全真楷書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FFFF99"/>
                </a:solidFill>
                <a:ea typeface="全真楷書" pitchFamily="49" charset="-120"/>
              </a:rPr>
              <a:t>	Tsung-Chu Huang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66FFFF"/>
                </a:solidFill>
              </a:rPr>
              <a:t>Dept. of Electronic Eng.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66FFFF"/>
                </a:solidFill>
              </a:rPr>
              <a:t>National Changhua University of 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Email: tch@cc.ncue.edu.tw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F8FD9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F8FD91"/>
                </a:solidFill>
              </a:rPr>
              <a:t>2022/09/15</a:t>
            </a:r>
            <a:endParaRPr lang="en-US" altLang="zh-TW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46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History of Major HDLs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90500" y="908050"/>
          <a:ext cx="877411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Year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VHDL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Verilog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 smtClean="0"/>
                        <a:t>SystemC</a:t>
                      </a:r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1971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Paul Huang (</a:t>
                      </a:r>
                      <a:r>
                        <a:rPr lang="zh-TW" altLang="en-US" sz="1400" dirty="0" smtClean="0"/>
                        <a:t>黃炎松</a:t>
                      </a:r>
                      <a:r>
                        <a:rPr lang="en-US" altLang="zh-TW" sz="1400" dirty="0" smtClean="0"/>
                        <a:t>), NCTU</a:t>
                      </a:r>
                      <a:r>
                        <a:rPr lang="en-US" altLang="zh-TW" sz="1400" baseline="0" dirty="0" smtClean="0"/>
                        <a:t>-E59</a:t>
                      </a:r>
                      <a:endParaRPr lang="zh-TW" altLang="en-US" sz="1400" dirty="0" smtClean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1981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US Defense, Spec of ASIC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1982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Paul founding </a:t>
                      </a:r>
                      <a:r>
                        <a:rPr lang="en-US" altLang="zh-TW" sz="1400" dirty="0" err="1" smtClean="0"/>
                        <a:t>Cadnece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1983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err="1" smtClean="0"/>
                        <a:t>Prabhu</a:t>
                      </a:r>
                      <a:r>
                        <a:rPr lang="en-US" altLang="zh-TW" sz="1400" dirty="0" smtClean="0"/>
                        <a:t> </a:t>
                      </a:r>
                      <a:r>
                        <a:rPr lang="en-US" altLang="zh-TW" sz="1400" dirty="0" err="1" smtClean="0"/>
                        <a:t>Goel</a:t>
                      </a:r>
                      <a:r>
                        <a:rPr lang="en-US" altLang="zh-TW" sz="1400" dirty="0" smtClean="0"/>
                        <a:t>, Automated Integrated Design Systems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1984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Phil </a:t>
                      </a:r>
                      <a:r>
                        <a:rPr lang="en-US" altLang="zh-TW" sz="1400" dirty="0" err="1" smtClean="0"/>
                        <a:t>Moorby</a:t>
                      </a:r>
                      <a:r>
                        <a:rPr lang="en-US" altLang="zh-TW" sz="1400" dirty="0" smtClean="0"/>
                        <a:t>, renamed to “Gateway Design Automation”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1987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IEEE S1076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1990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purchased by Cadence </a:t>
                      </a:r>
                      <a:r>
                        <a:rPr lang="zh-TW" altLang="en-US" sz="1400" baseline="0" dirty="0" smtClean="0"/>
                        <a:t>→</a:t>
                      </a:r>
                      <a:r>
                        <a:rPr lang="en-US" altLang="zh-TW" sz="1400" dirty="0" smtClean="0"/>
                        <a:t>Verilog XL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1990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Open Verilog International (OVI)</a:t>
                      </a:r>
                      <a:r>
                        <a:rPr lang="zh-TW" altLang="en-US" sz="1400" baseline="0" dirty="0" smtClean="0"/>
                        <a:t> →</a:t>
                      </a:r>
                      <a:r>
                        <a:rPr lang="en-US" altLang="zh-TW" sz="1400" dirty="0" err="1" smtClean="0"/>
                        <a:t>Accellera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1992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IEEE Grouping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1995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IEEE S1364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2001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IEEE S1364-2001:Scalability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2005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IEEE S1364-AMS, 1800</a:t>
                      </a:r>
                      <a:r>
                        <a:rPr lang="en-US" altLang="zh-TW" sz="1400" baseline="0" dirty="0" smtClean="0"/>
                        <a:t> </a:t>
                      </a:r>
                      <a:r>
                        <a:rPr lang="en-US" altLang="zh-TW" sz="1400" dirty="0" smtClean="0"/>
                        <a:t>System-Verilog</a:t>
                      </a:r>
                      <a:endParaRPr lang="zh-TW" altLang="en-US" sz="1400" dirty="0" smtClean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2008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IEEE S1076-2008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2011</a:t>
                      </a:r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IEEE S1666 </a:t>
                      </a:r>
                      <a:endParaRPr lang="zh-TW" altLang="en-US" sz="1400" dirty="0"/>
                    </a:p>
                  </a:txBody>
                  <a:tcPr marL="91437" marR="91437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  <a:hlinkClick r:id="rId4"/>
              </a:rPr>
              <a:t>List of HDL Simulators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459779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520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err="1"/>
              <a:t>VerilogXL</a:t>
            </a:r>
            <a:r>
              <a:rPr lang="en-US" altLang="zh-TW" sz="2000" b="1" dirty="0"/>
              <a:t>, </a:t>
            </a:r>
            <a:r>
              <a:rPr lang="en-US" altLang="zh-TW" sz="2000" b="1" dirty="0" err="1"/>
              <a:t>LeapForm</a:t>
            </a:r>
            <a:r>
              <a:rPr lang="en-US" altLang="zh-TW" sz="2000" b="1" dirty="0"/>
              <a:t>, LDV,  NCV /Cadence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err="1"/>
              <a:t>ModelSim</a:t>
            </a:r>
            <a:r>
              <a:rPr lang="en-US" altLang="zh-TW" sz="2000" b="1" dirty="0"/>
              <a:t> /Mentor (</a:t>
            </a:r>
            <a:r>
              <a:rPr lang="en-US" altLang="zh-TW" sz="2000" b="1" dirty="0">
                <a:hlinkClick r:id="rId5"/>
              </a:rPr>
              <a:t>Download </a:t>
            </a:r>
            <a:r>
              <a:rPr lang="en-US" altLang="zh-TW" sz="2000" b="1" dirty="0" err="1">
                <a:hlinkClick r:id="rId5"/>
              </a:rPr>
              <a:t>ModelSim</a:t>
            </a:r>
            <a:r>
              <a:rPr lang="en-US" altLang="zh-TW" sz="2000" b="1" dirty="0">
                <a:hlinkClick r:id="rId5"/>
              </a:rPr>
              <a:t>-Altera Starter Edition</a:t>
            </a:r>
            <a:r>
              <a:rPr lang="en-US" altLang="zh-TW" sz="2000" b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/>
              <a:t>VSS /Synopsys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/>
              <a:t>Vantage /</a:t>
            </a:r>
            <a:r>
              <a:rPr lang="en-US" altLang="zh-TW" sz="2000" b="1" dirty="0" err="1"/>
              <a:t>ViewLogic</a:t>
            </a:r>
            <a:endParaRPr lang="en-US" altLang="zh-TW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/>
              <a:t>Silos /</a:t>
            </a:r>
            <a:r>
              <a:rPr lang="en-US" altLang="zh-TW" sz="2000" b="1" dirty="0" err="1"/>
              <a:t>SimuCAD</a:t>
            </a:r>
            <a:endParaRPr lang="en-US" altLang="zh-TW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err="1"/>
              <a:t>Verilogger</a:t>
            </a:r>
            <a:r>
              <a:rPr lang="en-US" altLang="zh-TW" sz="2000" b="1" dirty="0"/>
              <a:t> Pro /</a:t>
            </a:r>
            <a:r>
              <a:rPr lang="en-US" altLang="zh-TW" sz="2000" b="1" dirty="0" err="1"/>
              <a:t>SynaptiCAD</a:t>
            </a:r>
            <a:r>
              <a:rPr lang="en-US" altLang="zh-TW" sz="2000" b="1" dirty="0"/>
              <a:t> (</a:t>
            </a:r>
            <a:r>
              <a:rPr lang="en-US" altLang="zh-TW" sz="2000" b="1" dirty="0">
                <a:hlinkClick r:id="rId6"/>
              </a:rPr>
              <a:t>http://www.syncad.com</a:t>
            </a:r>
            <a:r>
              <a:rPr lang="en-US" altLang="zh-TW" sz="2000" b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err="1"/>
              <a:t>ActiveHDL</a:t>
            </a:r>
            <a:r>
              <a:rPr lang="en-US" altLang="zh-TW" sz="2000" b="1" dirty="0"/>
              <a:t> /</a:t>
            </a:r>
            <a:r>
              <a:rPr lang="en-US" altLang="zh-TW" sz="2000" b="1" dirty="0" err="1"/>
              <a:t>Aldec</a:t>
            </a:r>
            <a:endParaRPr lang="en-US" altLang="zh-TW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err="1"/>
              <a:t>VeriBest</a:t>
            </a:r>
            <a:r>
              <a:rPr lang="en-US" altLang="zh-TW" sz="2000" b="1" dirty="0"/>
              <a:t> /</a:t>
            </a:r>
            <a:r>
              <a:rPr lang="en-US" altLang="zh-TW" sz="2000" b="1" dirty="0" err="1"/>
              <a:t>VeriBest</a:t>
            </a:r>
            <a:endParaRPr lang="en-US" altLang="zh-TW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err="1"/>
              <a:t>VeriWell</a:t>
            </a:r>
            <a:r>
              <a:rPr lang="en-US" altLang="zh-TW" sz="2000" b="1" dirty="0"/>
              <a:t> /</a:t>
            </a:r>
            <a:r>
              <a:rPr lang="en-US" altLang="zh-TW" sz="2000" b="1" dirty="0" err="1"/>
              <a:t>VeriWell</a:t>
            </a:r>
            <a:endParaRPr lang="en-US" altLang="zh-TW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/>
              <a:t>Debussy /</a:t>
            </a:r>
            <a:r>
              <a:rPr lang="en-US" altLang="zh-TW" sz="2000" b="1" dirty="0" err="1"/>
              <a:t>SpringSoft</a:t>
            </a:r>
            <a:endParaRPr lang="en-US" altLang="zh-TW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/>
              <a:t>VCS /Chronologic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 err="1"/>
              <a:t>FrontLine</a:t>
            </a:r>
            <a:r>
              <a:rPr lang="en-US" altLang="zh-TW" sz="2000" b="1" dirty="0"/>
              <a:t> /</a:t>
            </a:r>
            <a:r>
              <a:rPr lang="en-US" altLang="zh-TW" sz="2000" b="1" dirty="0" err="1"/>
              <a:t>FrontLine</a:t>
            </a:r>
            <a:endParaRPr lang="en-US" altLang="zh-TW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/>
              <a:t>Silos /</a:t>
            </a:r>
            <a:r>
              <a:rPr lang="en-US" altLang="zh-TW" sz="2000" b="1" dirty="0" err="1"/>
              <a:t>SimuCAD</a:t>
            </a:r>
            <a:endParaRPr lang="en-US" altLang="zh-TW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 dirty="0"/>
              <a:t>HDL Entry in FPGA Co., e.g., Max/Quartus(Altera), ISE(Xilinx)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5092700" y="3213100"/>
            <a:ext cx="3779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IEEE Standard 1364-2001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9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 bldLvl="2"/>
      <p:bldP spid="4597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Preparation for Next Courses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179388" y="870491"/>
            <a:ext cx="8785225" cy="600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latinLnBrk="1">
              <a:buFont typeface="Wingdings" panose="05000000000000000000" pitchFamily="2" charset="2"/>
              <a:buChar char="Ø"/>
            </a:pPr>
            <a:r>
              <a:rPr lang="en-US" altLang="zh-TW" sz="2400" b="1" dirty="0"/>
              <a:t>Install </a:t>
            </a:r>
            <a:r>
              <a:rPr lang="en-US" altLang="zh-TW" sz="2400" b="1" dirty="0" smtClean="0"/>
              <a:t>Intel-Altera </a:t>
            </a:r>
            <a:r>
              <a:rPr lang="en-US" altLang="zh-TW" sz="2400" b="1" dirty="0" err="1" smtClean="0"/>
              <a:t>Quartus</a:t>
            </a:r>
            <a:r>
              <a:rPr lang="en-US" altLang="zh-TW" sz="2400" b="1" dirty="0"/>
              <a:t> </a:t>
            </a:r>
            <a:r>
              <a:rPr lang="en-US" altLang="zh-TW" sz="2400" b="1" dirty="0" smtClean="0"/>
              <a:t>II 13.1 including Cyclone III and </a:t>
            </a:r>
            <a:r>
              <a:rPr lang="en-US" altLang="zh-TW" sz="2400" b="1" dirty="0" err="1" smtClean="0"/>
              <a:t>ModelSim</a:t>
            </a:r>
            <a:r>
              <a:rPr lang="en-US" altLang="zh-TW" sz="2400" b="1" dirty="0" smtClean="0"/>
              <a:t> from </a:t>
            </a:r>
            <a:r>
              <a:rPr lang="en-US" altLang="zh-TW" sz="2400" b="1" dirty="0" smtClean="0">
                <a:hlinkClick r:id="rId4"/>
              </a:rPr>
              <a:t>https</a:t>
            </a:r>
            <a:r>
              <a:rPr lang="en-US" altLang="zh-TW" sz="2400" b="1" dirty="0">
                <a:hlinkClick r:id="rId4"/>
              </a:rPr>
              <a:t>://</a:t>
            </a:r>
            <a:r>
              <a:rPr lang="en-US" altLang="zh-TW" sz="2400" b="1" dirty="0" smtClean="0">
                <a:hlinkClick r:id="rId4"/>
              </a:rPr>
              <a:t>www.intel.com/content/www/us/en/software-kit/666221/intel-quartus-ii-web-edition-design-software-version-13-1-for-windows.html</a:t>
            </a:r>
            <a:endParaRPr lang="en-US" altLang="zh-TW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 b="1" dirty="0" smtClean="0"/>
              <a:t>Try a Verilog Online.</a:t>
            </a:r>
            <a:endParaRPr lang="en-US" altLang="zh-TW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 b="1" dirty="0" smtClean="0"/>
              <a:t>Exercise </a:t>
            </a:r>
            <a:r>
              <a:rPr lang="en-US" altLang="zh-TW" sz="2400" b="1" dirty="0"/>
              <a:t>Schematics </a:t>
            </a:r>
            <a:r>
              <a:rPr lang="en-US" altLang="zh-TW" sz="2400" b="1" dirty="0" smtClean="0"/>
              <a:t>Tools by </a:t>
            </a:r>
            <a:r>
              <a:rPr lang="en-US" altLang="zh-TW" sz="2400" b="1" dirty="0"/>
              <a:t>Yourself (E.g., </a:t>
            </a:r>
            <a:r>
              <a:rPr lang="en-US" altLang="zh-TW" sz="2400" b="1" dirty="0" err="1"/>
              <a:t>OrCAD</a:t>
            </a:r>
            <a:r>
              <a:rPr lang="en-US" altLang="zh-TW" sz="2400" b="1" dirty="0"/>
              <a:t>/Schematic may be the most popular and basic tool)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 b="1" dirty="0" smtClean="0"/>
              <a:t>This course will start from 8:30am every Thursday.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 b="1" dirty="0" smtClean="0"/>
              <a:t>Scores: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2000" b="1" dirty="0" smtClean="0"/>
              <a:t>Quiz or Practice: 8:30am Week 3, 7, 11, 15. 5% per quiz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2000" b="1" dirty="0" smtClean="0"/>
              <a:t>Paper Exam: Week 5</a:t>
            </a:r>
            <a:r>
              <a:rPr lang="en-US" altLang="zh-TW" sz="2000" b="1" smtClean="0"/>
              <a:t>, 13. </a:t>
            </a:r>
            <a:r>
              <a:rPr lang="en-US" altLang="zh-TW" sz="2000" b="1" dirty="0" smtClean="0"/>
              <a:t>20% per exam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2000" b="1" dirty="0" smtClean="0"/>
              <a:t>Practice Exam: Week 9, 18. 20% per exam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2000" b="1" dirty="0" smtClean="0"/>
              <a:t>Bonus Project: “Tiny MIPS on Cyclone III”, demo by SPIM. 20%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Levels &amp; Views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0" y="2971800"/>
            <a:ext cx="8915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endParaRPr lang="zh-TW" altLang="en-US"/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34925" y="4654550"/>
            <a:ext cx="2232025" cy="503238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Circuit-Level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34925" y="5949950"/>
            <a:ext cx="2232025" cy="503238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Physics-Level</a:t>
            </a:r>
          </a:p>
        </p:txBody>
      </p:sp>
      <p:sp>
        <p:nvSpPr>
          <p:cNvPr id="472070" name="Rectangle 6"/>
          <p:cNvSpPr>
            <a:spLocks noChangeArrowheads="1"/>
          </p:cNvSpPr>
          <p:nvPr/>
        </p:nvSpPr>
        <p:spPr bwMode="auto">
          <a:xfrm>
            <a:off x="34925" y="5300663"/>
            <a:ext cx="2232025" cy="503237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Transistor-Level</a:t>
            </a:r>
          </a:p>
        </p:txBody>
      </p:sp>
      <p:sp>
        <p:nvSpPr>
          <p:cNvPr id="472071" name="Rectangle 7"/>
          <p:cNvSpPr>
            <a:spLocks noChangeArrowheads="1"/>
          </p:cNvSpPr>
          <p:nvPr/>
        </p:nvSpPr>
        <p:spPr bwMode="auto">
          <a:xfrm>
            <a:off x="34925" y="4005263"/>
            <a:ext cx="2232025" cy="503237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Logic-Level</a:t>
            </a:r>
          </a:p>
        </p:txBody>
      </p:sp>
      <p:sp>
        <p:nvSpPr>
          <p:cNvPr id="472072" name="Rectangle 8"/>
          <p:cNvSpPr>
            <a:spLocks noChangeArrowheads="1"/>
          </p:cNvSpPr>
          <p:nvPr/>
        </p:nvSpPr>
        <p:spPr bwMode="auto">
          <a:xfrm>
            <a:off x="34925" y="3355975"/>
            <a:ext cx="2232025" cy="503238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Register-Level</a:t>
            </a:r>
          </a:p>
        </p:txBody>
      </p:sp>
      <p:sp>
        <p:nvSpPr>
          <p:cNvPr id="472073" name="Rectangle 9"/>
          <p:cNvSpPr>
            <a:spLocks noChangeArrowheads="1"/>
          </p:cNvSpPr>
          <p:nvPr/>
        </p:nvSpPr>
        <p:spPr bwMode="auto">
          <a:xfrm>
            <a:off x="34925" y="2060575"/>
            <a:ext cx="2232025" cy="503238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System-Level</a:t>
            </a:r>
          </a:p>
        </p:txBody>
      </p:sp>
      <p:sp>
        <p:nvSpPr>
          <p:cNvPr id="472074" name="Rectangle 10"/>
          <p:cNvSpPr>
            <a:spLocks noChangeArrowheads="1"/>
          </p:cNvSpPr>
          <p:nvPr/>
        </p:nvSpPr>
        <p:spPr bwMode="auto">
          <a:xfrm>
            <a:off x="34925" y="2708275"/>
            <a:ext cx="2232025" cy="503238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Board-Level</a:t>
            </a:r>
          </a:p>
        </p:txBody>
      </p:sp>
      <p:sp>
        <p:nvSpPr>
          <p:cNvPr id="472075" name="Rectangle 11"/>
          <p:cNvSpPr>
            <a:spLocks noChangeArrowheads="1"/>
          </p:cNvSpPr>
          <p:nvPr/>
        </p:nvSpPr>
        <p:spPr bwMode="auto">
          <a:xfrm>
            <a:off x="2339975" y="1485900"/>
            <a:ext cx="2232025" cy="503238"/>
          </a:xfrm>
          <a:prstGeom prst="rect">
            <a:avLst/>
          </a:prstGeom>
          <a:solidFill>
            <a:srgbClr val="008000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/>
              <a:t>Behavioral-View</a:t>
            </a:r>
          </a:p>
        </p:txBody>
      </p:sp>
      <p:sp>
        <p:nvSpPr>
          <p:cNvPr id="472076" name="Rectangle 12"/>
          <p:cNvSpPr>
            <a:spLocks noChangeArrowheads="1"/>
          </p:cNvSpPr>
          <p:nvPr/>
        </p:nvSpPr>
        <p:spPr bwMode="auto">
          <a:xfrm>
            <a:off x="4645025" y="1485900"/>
            <a:ext cx="2232025" cy="503238"/>
          </a:xfrm>
          <a:prstGeom prst="rect">
            <a:avLst/>
          </a:prstGeom>
          <a:solidFill>
            <a:srgbClr val="008000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/>
              <a:t>Structural-View</a:t>
            </a:r>
          </a:p>
        </p:txBody>
      </p:sp>
      <p:sp>
        <p:nvSpPr>
          <p:cNvPr id="472077" name="Rectangle 13"/>
          <p:cNvSpPr>
            <a:spLocks noChangeArrowheads="1"/>
          </p:cNvSpPr>
          <p:nvPr/>
        </p:nvSpPr>
        <p:spPr bwMode="auto">
          <a:xfrm>
            <a:off x="6948488" y="1484313"/>
            <a:ext cx="2052637" cy="503237"/>
          </a:xfrm>
          <a:prstGeom prst="rect">
            <a:avLst/>
          </a:prstGeom>
          <a:solidFill>
            <a:srgbClr val="008000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/>
              <a:t>Physical-View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339975" y="2060575"/>
            <a:ext cx="6624638" cy="4392613"/>
            <a:chOff x="1474" y="1298"/>
            <a:chExt cx="4173" cy="2767"/>
          </a:xfrm>
        </p:grpSpPr>
        <p:sp>
          <p:nvSpPr>
            <p:cNvPr id="472079" name="Rectangle 15"/>
            <p:cNvSpPr>
              <a:spLocks noChangeArrowheads="1"/>
            </p:cNvSpPr>
            <p:nvPr/>
          </p:nvSpPr>
          <p:spPr bwMode="auto">
            <a:xfrm>
              <a:off x="1474" y="1298"/>
              <a:ext cx="4173" cy="2767"/>
            </a:xfrm>
            <a:prstGeom prst="rect">
              <a:avLst/>
            </a:prstGeom>
            <a:gradFill rotWithShape="1">
              <a:gsLst>
                <a:gs pos="0">
                  <a:srgbClr val="FF9900">
                    <a:alpha val="50000"/>
                  </a:srgbClr>
                </a:gs>
                <a:gs pos="50000">
                  <a:srgbClr val="FFFF00"/>
                </a:gs>
                <a:gs pos="100000">
                  <a:srgbClr val="FF9900">
                    <a:alpha val="50000"/>
                  </a:srgbClr>
                </a:gs>
              </a:gsLst>
              <a:lin ang="18900000" scaled="1"/>
            </a:gradFill>
            <a:ln w="28575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23571" name="Line 16"/>
            <p:cNvSpPr>
              <a:spLocks noChangeShapeType="1"/>
            </p:cNvSpPr>
            <p:nvPr/>
          </p:nvSpPr>
          <p:spPr bwMode="auto">
            <a:xfrm>
              <a:off x="2925" y="1298"/>
              <a:ext cx="0" cy="276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2" name="Line 17"/>
            <p:cNvSpPr>
              <a:spLocks noChangeShapeType="1"/>
            </p:cNvSpPr>
            <p:nvPr/>
          </p:nvSpPr>
          <p:spPr bwMode="auto">
            <a:xfrm>
              <a:off x="4332" y="1298"/>
              <a:ext cx="0" cy="276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3" name="Line 18"/>
            <p:cNvSpPr>
              <a:spLocks noChangeShapeType="1"/>
            </p:cNvSpPr>
            <p:nvPr/>
          </p:nvSpPr>
          <p:spPr bwMode="auto">
            <a:xfrm>
              <a:off x="1474" y="1661"/>
              <a:ext cx="417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4" name="Line 19"/>
            <p:cNvSpPr>
              <a:spLocks noChangeShapeType="1"/>
            </p:cNvSpPr>
            <p:nvPr/>
          </p:nvSpPr>
          <p:spPr bwMode="auto">
            <a:xfrm>
              <a:off x="1474" y="2069"/>
              <a:ext cx="417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5" name="Line 20"/>
            <p:cNvSpPr>
              <a:spLocks noChangeShapeType="1"/>
            </p:cNvSpPr>
            <p:nvPr/>
          </p:nvSpPr>
          <p:spPr bwMode="auto">
            <a:xfrm>
              <a:off x="1474" y="2478"/>
              <a:ext cx="417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6" name="Line 21"/>
            <p:cNvSpPr>
              <a:spLocks noChangeShapeType="1"/>
            </p:cNvSpPr>
            <p:nvPr/>
          </p:nvSpPr>
          <p:spPr bwMode="auto">
            <a:xfrm>
              <a:off x="1474" y="2886"/>
              <a:ext cx="417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1474" y="3294"/>
              <a:ext cx="417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8" name="Line 23"/>
            <p:cNvSpPr>
              <a:spLocks noChangeShapeType="1"/>
            </p:cNvSpPr>
            <p:nvPr/>
          </p:nvSpPr>
          <p:spPr bwMode="auto">
            <a:xfrm>
              <a:off x="1474" y="3702"/>
              <a:ext cx="417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72088" name="Rectangle 24"/>
          <p:cNvSpPr>
            <a:spLocks noChangeArrowheads="1"/>
          </p:cNvSpPr>
          <p:nvPr/>
        </p:nvSpPr>
        <p:spPr bwMode="auto">
          <a:xfrm>
            <a:off x="2339975" y="1484313"/>
            <a:ext cx="2232025" cy="503237"/>
          </a:xfrm>
          <a:prstGeom prst="rect">
            <a:avLst/>
          </a:prstGeom>
          <a:solidFill>
            <a:srgbClr val="008000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/>
              <a:t>Functional-View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/>
      <p:bldP spid="472069" grpId="0" animBg="1"/>
      <p:bldP spid="472070" grpId="0" animBg="1"/>
      <p:bldP spid="472071" grpId="0" animBg="1"/>
      <p:bldP spid="472072" grpId="0" animBg="1"/>
      <p:bldP spid="472073" grpId="0" animBg="1"/>
      <p:bldP spid="472074" grpId="0" animBg="1"/>
      <p:bldP spid="472075" grpId="0" animBg="1"/>
      <p:bldP spid="472076" grpId="0" animBg="1"/>
      <p:bldP spid="472077" grpId="0" animBg="1"/>
      <p:bldP spid="4720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solidFill>
                  <a:schemeClr val="bg1"/>
                </a:solidFill>
              </a:rPr>
              <a:t>Y-Chart</a:t>
            </a:r>
            <a:br>
              <a:rPr lang="en-US" altLang="zh-TW" sz="4000" smtClean="0">
                <a:solidFill>
                  <a:schemeClr val="bg1"/>
                </a:solidFill>
              </a:rPr>
            </a:br>
            <a:endParaRPr lang="en-US" altLang="zh-TW" sz="4000" smtClean="0">
              <a:solidFill>
                <a:schemeClr val="bg1"/>
              </a:solidFill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0" y="2971800"/>
            <a:ext cx="8915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endParaRPr lang="zh-TW" altLang="en-US"/>
          </a:p>
        </p:txBody>
      </p:sp>
      <p:graphicFrame>
        <p:nvGraphicFramePr>
          <p:cNvPr id="4730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87450" y="522288"/>
          <a:ext cx="6791325" cy="633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r:id="rId3" imgW="6791056" imgH="6336138" progId="Visio.Drawing.5">
                  <p:embed/>
                </p:oleObj>
              </mc:Choice>
              <mc:Fallback>
                <p:oleObj r:id="rId3" imgW="6791056" imgH="6336138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22288"/>
                        <a:ext cx="6791325" cy="633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3093" name="Rectangle 5"/>
          <p:cNvSpPr>
            <a:spLocks noChangeArrowheads="1"/>
          </p:cNvSpPr>
          <p:nvPr/>
        </p:nvSpPr>
        <p:spPr bwMode="auto">
          <a:xfrm>
            <a:off x="179388" y="692150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None/>
            </a:pPr>
            <a:r>
              <a:rPr lang="en-US" altLang="zh-TW" sz="2400" b="1">
                <a:ea typeface="標楷體" panose="03000509000000000000" pitchFamily="65" charset="-120"/>
              </a:rPr>
              <a:t>Gajski transferred the level-view table into a sphere chart: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SoC EDA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0" y="2971800"/>
            <a:ext cx="8915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endParaRPr lang="zh-TW" altLang="en-US"/>
          </a:p>
        </p:txBody>
      </p:sp>
      <p:sp>
        <p:nvSpPr>
          <p:cNvPr id="25604" name="Oval 4"/>
          <p:cNvSpPr>
            <a:spLocks noChangeAspect="1" noChangeArrowheads="1"/>
          </p:cNvSpPr>
          <p:nvPr/>
        </p:nvSpPr>
        <p:spPr bwMode="auto">
          <a:xfrm>
            <a:off x="2505075" y="1484313"/>
            <a:ext cx="4106863" cy="4106862"/>
          </a:xfrm>
          <a:prstGeom prst="ellipse">
            <a:avLst/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TW" altLang="zh-TW" sz="2400">
              <a:ea typeface="標楷體" panose="03000509000000000000" pitchFamily="65" charset="-120"/>
            </a:endParaRPr>
          </a:p>
        </p:txBody>
      </p:sp>
      <p:sp>
        <p:nvSpPr>
          <p:cNvPr id="25605" name="Oval 5"/>
          <p:cNvSpPr>
            <a:spLocks noChangeAspect="1" noChangeArrowheads="1"/>
          </p:cNvSpPr>
          <p:nvPr/>
        </p:nvSpPr>
        <p:spPr bwMode="auto">
          <a:xfrm>
            <a:off x="3222625" y="2132013"/>
            <a:ext cx="2738438" cy="2738437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3873500" y="2852738"/>
            <a:ext cx="1368425" cy="13684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TW" altLang="zh-TW" sz="2400">
              <a:ea typeface="標楷體" panose="03000509000000000000" pitchFamily="65" charset="-12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 flipV="1">
            <a:off x="2073275" y="2132013"/>
            <a:ext cx="2482850" cy="14398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521200" y="3571875"/>
            <a:ext cx="0" cy="25209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992188" y="1412875"/>
            <a:ext cx="162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Behavioral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754813" y="1412875"/>
            <a:ext cx="148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Structural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873500" y="5948363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Physical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4521200" y="2132013"/>
            <a:ext cx="2482850" cy="14398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74125" name="Arc 13"/>
          <p:cNvSpPr>
            <a:spLocks noChangeAspect="1"/>
          </p:cNvSpPr>
          <p:nvPr/>
        </p:nvSpPr>
        <p:spPr bwMode="auto">
          <a:xfrm>
            <a:off x="3946525" y="2854325"/>
            <a:ext cx="1177925" cy="682625"/>
          </a:xfrm>
          <a:custGeom>
            <a:avLst/>
            <a:gdLst>
              <a:gd name="T0" fmla="*/ 0 w 37257"/>
              <a:gd name="T1" fmla="*/ 2147483646 h 21600"/>
              <a:gd name="T2" fmla="*/ 2147483646 w 37257"/>
              <a:gd name="T3" fmla="*/ 2147483646 h 21600"/>
              <a:gd name="T4" fmla="*/ 2147483646 w 37257"/>
              <a:gd name="T5" fmla="*/ 2147483646 h 21600"/>
              <a:gd name="T6" fmla="*/ 0 60000 65536"/>
              <a:gd name="T7" fmla="*/ 0 60000 65536"/>
              <a:gd name="T8" fmla="*/ 0 60000 65536"/>
              <a:gd name="T9" fmla="*/ 0 w 37257"/>
              <a:gd name="T10" fmla="*/ 0 h 21600"/>
              <a:gd name="T11" fmla="*/ 37257 w 372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57" h="21600" fill="none" extrusionOk="0">
                <a:moveTo>
                  <a:pt x="0" y="11149"/>
                </a:moveTo>
                <a:cubicBezTo>
                  <a:pt x="3803" y="4270"/>
                  <a:pt x="11043" y="-1"/>
                  <a:pt x="18904" y="0"/>
                </a:cubicBezTo>
                <a:cubicBezTo>
                  <a:pt x="26375" y="0"/>
                  <a:pt x="33316" y="3861"/>
                  <a:pt x="37256" y="10209"/>
                </a:cubicBezTo>
              </a:path>
              <a:path w="37257" h="21600" stroke="0" extrusionOk="0">
                <a:moveTo>
                  <a:pt x="0" y="11149"/>
                </a:moveTo>
                <a:cubicBezTo>
                  <a:pt x="3803" y="4270"/>
                  <a:pt x="11043" y="-1"/>
                  <a:pt x="18904" y="0"/>
                </a:cubicBezTo>
                <a:cubicBezTo>
                  <a:pt x="26375" y="0"/>
                  <a:pt x="33316" y="3861"/>
                  <a:pt x="37256" y="10209"/>
                </a:cubicBezTo>
                <a:lnTo>
                  <a:pt x="18904" y="21600"/>
                </a:lnTo>
                <a:lnTo>
                  <a:pt x="0" y="11149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4126" name="Arc 14"/>
          <p:cNvSpPr>
            <a:spLocks noChangeAspect="1"/>
          </p:cNvSpPr>
          <p:nvPr/>
        </p:nvSpPr>
        <p:spPr bwMode="auto">
          <a:xfrm>
            <a:off x="3368675" y="2133600"/>
            <a:ext cx="2390775" cy="1365250"/>
          </a:xfrm>
          <a:custGeom>
            <a:avLst/>
            <a:gdLst>
              <a:gd name="T0" fmla="*/ 0 w 37801"/>
              <a:gd name="T1" fmla="*/ 2147483646 h 21600"/>
              <a:gd name="T2" fmla="*/ 2147483646 w 37801"/>
              <a:gd name="T3" fmla="*/ 2147483646 h 21600"/>
              <a:gd name="T4" fmla="*/ 2147483646 w 37801"/>
              <a:gd name="T5" fmla="*/ 2147483646 h 21600"/>
              <a:gd name="T6" fmla="*/ 0 60000 65536"/>
              <a:gd name="T7" fmla="*/ 0 60000 65536"/>
              <a:gd name="T8" fmla="*/ 0 60000 65536"/>
              <a:gd name="T9" fmla="*/ 0 w 37801"/>
              <a:gd name="T10" fmla="*/ 0 h 21600"/>
              <a:gd name="T11" fmla="*/ 37801 w 378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01" h="21600" fill="none" extrusionOk="0">
                <a:moveTo>
                  <a:pt x="0" y="11149"/>
                </a:moveTo>
                <a:cubicBezTo>
                  <a:pt x="3803" y="4270"/>
                  <a:pt x="11043" y="-1"/>
                  <a:pt x="18904" y="0"/>
                </a:cubicBezTo>
                <a:cubicBezTo>
                  <a:pt x="26759" y="0"/>
                  <a:pt x="33996" y="4265"/>
                  <a:pt x="37801" y="11137"/>
                </a:cubicBezTo>
              </a:path>
              <a:path w="37801" h="21600" stroke="0" extrusionOk="0">
                <a:moveTo>
                  <a:pt x="0" y="11149"/>
                </a:moveTo>
                <a:cubicBezTo>
                  <a:pt x="3803" y="4270"/>
                  <a:pt x="11043" y="-1"/>
                  <a:pt x="18904" y="0"/>
                </a:cubicBezTo>
                <a:cubicBezTo>
                  <a:pt x="26759" y="0"/>
                  <a:pt x="33996" y="4265"/>
                  <a:pt x="37801" y="11137"/>
                </a:cubicBezTo>
                <a:lnTo>
                  <a:pt x="18904" y="21600"/>
                </a:lnTo>
                <a:lnTo>
                  <a:pt x="0" y="11149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49550" y="1052513"/>
            <a:ext cx="3563938" cy="2479675"/>
            <a:chOff x="1628" y="618"/>
            <a:chExt cx="2245" cy="1562"/>
          </a:xfrm>
        </p:grpSpPr>
        <p:sp>
          <p:nvSpPr>
            <p:cNvPr id="25636" name="Text Box 16"/>
            <p:cNvSpPr txBox="1">
              <a:spLocks noChangeArrowheads="1"/>
            </p:cNvSpPr>
            <p:nvPr/>
          </p:nvSpPr>
          <p:spPr bwMode="auto">
            <a:xfrm>
              <a:off x="2109" y="618"/>
              <a:ext cx="13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ea typeface="標楷體" panose="03000509000000000000" pitchFamily="65" charset="-120"/>
                </a:rPr>
                <a:t>modularization</a:t>
              </a:r>
            </a:p>
          </p:txBody>
        </p:sp>
        <p:sp>
          <p:nvSpPr>
            <p:cNvPr id="25637" name="Arc 17"/>
            <p:cNvSpPr>
              <a:spLocks noChangeAspect="1"/>
            </p:cNvSpPr>
            <p:nvPr/>
          </p:nvSpPr>
          <p:spPr bwMode="auto">
            <a:xfrm>
              <a:off x="1628" y="890"/>
              <a:ext cx="2245" cy="1290"/>
            </a:xfrm>
            <a:custGeom>
              <a:avLst/>
              <a:gdLst>
                <a:gd name="T0" fmla="*/ 0 w 37558"/>
                <a:gd name="T1" fmla="*/ 0 h 21600"/>
                <a:gd name="T2" fmla="*/ 0 w 37558"/>
                <a:gd name="T3" fmla="*/ 0 h 21600"/>
                <a:gd name="T4" fmla="*/ 0 w 37558"/>
                <a:gd name="T5" fmla="*/ 0 h 21600"/>
                <a:gd name="T6" fmla="*/ 0 60000 65536"/>
                <a:gd name="T7" fmla="*/ 0 60000 65536"/>
                <a:gd name="T8" fmla="*/ 0 60000 65536"/>
                <a:gd name="T9" fmla="*/ 0 w 37558"/>
                <a:gd name="T10" fmla="*/ 0 h 21600"/>
                <a:gd name="T11" fmla="*/ 37558 w 375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558" h="21600" fill="none" extrusionOk="0">
                  <a:moveTo>
                    <a:pt x="0" y="11149"/>
                  </a:moveTo>
                  <a:cubicBezTo>
                    <a:pt x="3803" y="4270"/>
                    <a:pt x="11043" y="-1"/>
                    <a:pt x="18904" y="0"/>
                  </a:cubicBezTo>
                  <a:cubicBezTo>
                    <a:pt x="26583" y="0"/>
                    <a:pt x="33686" y="4077"/>
                    <a:pt x="37557" y="10710"/>
                  </a:cubicBezTo>
                </a:path>
                <a:path w="37558" h="21600" stroke="0" extrusionOk="0">
                  <a:moveTo>
                    <a:pt x="0" y="11149"/>
                  </a:moveTo>
                  <a:cubicBezTo>
                    <a:pt x="3803" y="4270"/>
                    <a:pt x="11043" y="-1"/>
                    <a:pt x="18904" y="0"/>
                  </a:cubicBezTo>
                  <a:cubicBezTo>
                    <a:pt x="26583" y="0"/>
                    <a:pt x="33686" y="4077"/>
                    <a:pt x="37557" y="10710"/>
                  </a:cubicBezTo>
                  <a:lnTo>
                    <a:pt x="18904" y="21600"/>
                  </a:lnTo>
                  <a:lnTo>
                    <a:pt x="0" y="11149"/>
                  </a:ln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74130" name="Arc 18"/>
          <p:cNvSpPr>
            <a:spLocks noChangeAspect="1"/>
          </p:cNvSpPr>
          <p:nvPr/>
        </p:nvSpPr>
        <p:spPr bwMode="auto">
          <a:xfrm>
            <a:off x="3944938" y="2565400"/>
            <a:ext cx="1825625" cy="682625"/>
          </a:xfrm>
          <a:custGeom>
            <a:avLst/>
            <a:gdLst>
              <a:gd name="T0" fmla="*/ 0 w 39701"/>
              <a:gd name="T1" fmla="*/ 2147483646 h 21600"/>
              <a:gd name="T2" fmla="*/ 2147483646 w 39701"/>
              <a:gd name="T3" fmla="*/ 2147483646 h 21600"/>
              <a:gd name="T4" fmla="*/ 2147483646 w 39701"/>
              <a:gd name="T5" fmla="*/ 2147483646 h 21600"/>
              <a:gd name="T6" fmla="*/ 0 60000 65536"/>
              <a:gd name="T7" fmla="*/ 0 60000 65536"/>
              <a:gd name="T8" fmla="*/ 0 60000 65536"/>
              <a:gd name="T9" fmla="*/ 0 w 39701"/>
              <a:gd name="T10" fmla="*/ 0 h 21600"/>
              <a:gd name="T11" fmla="*/ 39701 w 397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701" h="21600" fill="none" extrusionOk="0">
                <a:moveTo>
                  <a:pt x="0" y="18310"/>
                </a:moveTo>
                <a:cubicBezTo>
                  <a:pt x="1623" y="7775"/>
                  <a:pt x="10688" y="-1"/>
                  <a:pt x="21348" y="0"/>
                </a:cubicBezTo>
                <a:cubicBezTo>
                  <a:pt x="28819" y="0"/>
                  <a:pt x="35760" y="3861"/>
                  <a:pt x="39700" y="10209"/>
                </a:cubicBezTo>
              </a:path>
              <a:path w="39701" h="21600" stroke="0" extrusionOk="0">
                <a:moveTo>
                  <a:pt x="0" y="18310"/>
                </a:moveTo>
                <a:cubicBezTo>
                  <a:pt x="1623" y="7775"/>
                  <a:pt x="10688" y="-1"/>
                  <a:pt x="21348" y="0"/>
                </a:cubicBezTo>
                <a:cubicBezTo>
                  <a:pt x="28819" y="0"/>
                  <a:pt x="35760" y="3861"/>
                  <a:pt x="39700" y="10209"/>
                </a:cubicBezTo>
                <a:lnTo>
                  <a:pt x="21348" y="21600"/>
                </a:lnTo>
                <a:lnTo>
                  <a:pt x="0" y="18310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4131" name="Arc 19"/>
          <p:cNvSpPr>
            <a:spLocks noChangeAspect="1"/>
          </p:cNvSpPr>
          <p:nvPr/>
        </p:nvSpPr>
        <p:spPr bwMode="auto">
          <a:xfrm>
            <a:off x="4545013" y="2900363"/>
            <a:ext cx="1419225" cy="1938337"/>
          </a:xfrm>
          <a:custGeom>
            <a:avLst/>
            <a:gdLst>
              <a:gd name="T0" fmla="*/ 2147483646 w 22422"/>
              <a:gd name="T1" fmla="*/ 0 h 30676"/>
              <a:gd name="T2" fmla="*/ 0 w 22422"/>
              <a:gd name="T3" fmla="*/ 2147483646 h 30676"/>
              <a:gd name="T4" fmla="*/ 2147483646 w 22422"/>
              <a:gd name="T5" fmla="*/ 2147483646 h 30676"/>
              <a:gd name="T6" fmla="*/ 0 60000 65536"/>
              <a:gd name="T7" fmla="*/ 0 60000 65536"/>
              <a:gd name="T8" fmla="*/ 0 60000 65536"/>
              <a:gd name="T9" fmla="*/ 0 w 22422"/>
              <a:gd name="T10" fmla="*/ 0 h 30676"/>
              <a:gd name="T11" fmla="*/ 22422 w 22422"/>
              <a:gd name="T12" fmla="*/ 30676 h 30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22" h="30676" fill="none" extrusionOk="0">
                <a:moveTo>
                  <a:pt x="20422" y="-1"/>
                </a:moveTo>
                <a:cubicBezTo>
                  <a:pt x="21739" y="2844"/>
                  <a:pt x="22422" y="5941"/>
                  <a:pt x="22422" y="9076"/>
                </a:cubicBezTo>
                <a:cubicBezTo>
                  <a:pt x="22422" y="21005"/>
                  <a:pt x="12751" y="30676"/>
                  <a:pt x="822" y="30676"/>
                </a:cubicBezTo>
                <a:cubicBezTo>
                  <a:pt x="547" y="30676"/>
                  <a:pt x="273" y="30670"/>
                  <a:pt x="-1" y="30660"/>
                </a:cubicBezTo>
              </a:path>
              <a:path w="22422" h="30676" stroke="0" extrusionOk="0">
                <a:moveTo>
                  <a:pt x="20422" y="-1"/>
                </a:moveTo>
                <a:cubicBezTo>
                  <a:pt x="21739" y="2844"/>
                  <a:pt x="22422" y="5941"/>
                  <a:pt x="22422" y="9076"/>
                </a:cubicBezTo>
                <a:cubicBezTo>
                  <a:pt x="22422" y="21005"/>
                  <a:pt x="12751" y="30676"/>
                  <a:pt x="822" y="30676"/>
                </a:cubicBezTo>
                <a:cubicBezTo>
                  <a:pt x="547" y="30676"/>
                  <a:pt x="273" y="30670"/>
                  <a:pt x="-1" y="30660"/>
                </a:cubicBezTo>
                <a:lnTo>
                  <a:pt x="822" y="9076"/>
                </a:lnTo>
                <a:lnTo>
                  <a:pt x="20422" y="-1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4132" name="Arc 20"/>
          <p:cNvSpPr>
            <a:spLocks noChangeAspect="1"/>
          </p:cNvSpPr>
          <p:nvPr/>
        </p:nvSpPr>
        <p:spPr bwMode="auto">
          <a:xfrm>
            <a:off x="4549775" y="2555875"/>
            <a:ext cx="2062163" cy="3038475"/>
          </a:xfrm>
          <a:custGeom>
            <a:avLst/>
            <a:gdLst>
              <a:gd name="T0" fmla="*/ 2147483646 w 21733"/>
              <a:gd name="T1" fmla="*/ 0 h 32041"/>
              <a:gd name="T2" fmla="*/ 0 w 21733"/>
              <a:gd name="T3" fmla="*/ 2147483646 h 32041"/>
              <a:gd name="T4" fmla="*/ 2147483646 w 21733"/>
              <a:gd name="T5" fmla="*/ 2147483646 h 32041"/>
              <a:gd name="T6" fmla="*/ 0 60000 65536"/>
              <a:gd name="T7" fmla="*/ 0 60000 65536"/>
              <a:gd name="T8" fmla="*/ 0 60000 65536"/>
              <a:gd name="T9" fmla="*/ 0 w 21733"/>
              <a:gd name="T10" fmla="*/ 0 h 32041"/>
              <a:gd name="T11" fmla="*/ 21733 w 21733"/>
              <a:gd name="T12" fmla="*/ 32041 h 320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33" h="32041" fill="none" extrusionOk="0">
                <a:moveTo>
                  <a:pt x="19041" y="0"/>
                </a:moveTo>
                <a:cubicBezTo>
                  <a:pt x="20807" y="3196"/>
                  <a:pt x="21733" y="6789"/>
                  <a:pt x="21733" y="10441"/>
                </a:cubicBezTo>
                <a:cubicBezTo>
                  <a:pt x="21733" y="22370"/>
                  <a:pt x="12062" y="32041"/>
                  <a:pt x="133" y="32041"/>
                </a:cubicBezTo>
                <a:cubicBezTo>
                  <a:pt x="88" y="32041"/>
                  <a:pt x="44" y="32040"/>
                  <a:pt x="0" y="32040"/>
                </a:cubicBezTo>
              </a:path>
              <a:path w="21733" h="32041" stroke="0" extrusionOk="0">
                <a:moveTo>
                  <a:pt x="19041" y="0"/>
                </a:moveTo>
                <a:cubicBezTo>
                  <a:pt x="20807" y="3196"/>
                  <a:pt x="21733" y="6789"/>
                  <a:pt x="21733" y="10441"/>
                </a:cubicBezTo>
                <a:cubicBezTo>
                  <a:pt x="21733" y="22370"/>
                  <a:pt x="12062" y="32041"/>
                  <a:pt x="133" y="32041"/>
                </a:cubicBezTo>
                <a:cubicBezTo>
                  <a:pt x="88" y="32041"/>
                  <a:pt x="44" y="32040"/>
                  <a:pt x="0" y="32040"/>
                </a:cubicBezTo>
                <a:lnTo>
                  <a:pt x="133" y="10441"/>
                </a:lnTo>
                <a:lnTo>
                  <a:pt x="19041" y="0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4133" name="Arc 21"/>
          <p:cNvSpPr>
            <a:spLocks noChangeAspect="1"/>
          </p:cNvSpPr>
          <p:nvPr/>
        </p:nvSpPr>
        <p:spPr bwMode="auto">
          <a:xfrm>
            <a:off x="4305300" y="2708275"/>
            <a:ext cx="1439863" cy="1577975"/>
          </a:xfrm>
          <a:custGeom>
            <a:avLst/>
            <a:gdLst>
              <a:gd name="T0" fmla="*/ 2147483646 w 21384"/>
              <a:gd name="T1" fmla="*/ 2147483646 h 21224"/>
              <a:gd name="T2" fmla="*/ 2147483646 w 21384"/>
              <a:gd name="T3" fmla="*/ 2147483646 h 21224"/>
              <a:gd name="T4" fmla="*/ 0 w 21384"/>
              <a:gd name="T5" fmla="*/ 0 h 21224"/>
              <a:gd name="T6" fmla="*/ 0 60000 65536"/>
              <a:gd name="T7" fmla="*/ 0 60000 65536"/>
              <a:gd name="T8" fmla="*/ 0 60000 65536"/>
              <a:gd name="T9" fmla="*/ 0 w 21384"/>
              <a:gd name="T10" fmla="*/ 0 h 21224"/>
              <a:gd name="T11" fmla="*/ 21384 w 21384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84" h="21224" fill="none" extrusionOk="0">
                <a:moveTo>
                  <a:pt x="21384" y="3045"/>
                </a:moveTo>
                <a:cubicBezTo>
                  <a:pt x="20080" y="12198"/>
                  <a:pt x="13096" y="19506"/>
                  <a:pt x="4012" y="21224"/>
                </a:cubicBezTo>
              </a:path>
              <a:path w="21384" h="21224" stroke="0" extrusionOk="0">
                <a:moveTo>
                  <a:pt x="21384" y="3045"/>
                </a:moveTo>
                <a:cubicBezTo>
                  <a:pt x="20080" y="12198"/>
                  <a:pt x="13096" y="19506"/>
                  <a:pt x="4012" y="21224"/>
                </a:cubicBezTo>
                <a:lnTo>
                  <a:pt x="0" y="0"/>
                </a:lnTo>
                <a:lnTo>
                  <a:pt x="21384" y="3045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368675" y="1412875"/>
            <a:ext cx="2967038" cy="1798638"/>
            <a:chOff x="2018" y="845"/>
            <a:chExt cx="1869" cy="1133"/>
          </a:xfrm>
        </p:grpSpPr>
        <p:sp>
          <p:nvSpPr>
            <p:cNvPr id="25634" name="Arc 23"/>
            <p:cNvSpPr>
              <a:spLocks noChangeAspect="1"/>
            </p:cNvSpPr>
            <p:nvPr/>
          </p:nvSpPr>
          <p:spPr bwMode="auto">
            <a:xfrm>
              <a:off x="2018" y="1118"/>
              <a:ext cx="1869" cy="860"/>
            </a:xfrm>
            <a:custGeom>
              <a:avLst/>
              <a:gdLst>
                <a:gd name="T0" fmla="*/ 0 w 39879"/>
                <a:gd name="T1" fmla="*/ 0 h 21600"/>
                <a:gd name="T2" fmla="*/ 0 w 39879"/>
                <a:gd name="T3" fmla="*/ 0 h 21600"/>
                <a:gd name="T4" fmla="*/ 0 w 39879"/>
                <a:gd name="T5" fmla="*/ 0 h 21600"/>
                <a:gd name="T6" fmla="*/ 0 60000 65536"/>
                <a:gd name="T7" fmla="*/ 0 60000 65536"/>
                <a:gd name="T8" fmla="*/ 0 60000 65536"/>
                <a:gd name="T9" fmla="*/ 0 w 39879"/>
                <a:gd name="T10" fmla="*/ 0 h 21600"/>
                <a:gd name="T11" fmla="*/ 39879 w 3987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879" h="21600" fill="none" extrusionOk="0">
                  <a:moveTo>
                    <a:pt x="-1" y="16471"/>
                  </a:moveTo>
                  <a:cubicBezTo>
                    <a:pt x="2362" y="6802"/>
                    <a:pt x="11027" y="-1"/>
                    <a:pt x="20982" y="0"/>
                  </a:cubicBezTo>
                  <a:cubicBezTo>
                    <a:pt x="28837" y="0"/>
                    <a:pt x="36074" y="4265"/>
                    <a:pt x="39879" y="11137"/>
                  </a:cubicBezTo>
                </a:path>
                <a:path w="39879" h="21600" stroke="0" extrusionOk="0">
                  <a:moveTo>
                    <a:pt x="-1" y="16471"/>
                  </a:moveTo>
                  <a:cubicBezTo>
                    <a:pt x="2362" y="6802"/>
                    <a:pt x="11027" y="-1"/>
                    <a:pt x="20982" y="0"/>
                  </a:cubicBezTo>
                  <a:cubicBezTo>
                    <a:pt x="28837" y="0"/>
                    <a:pt x="36074" y="4265"/>
                    <a:pt x="39879" y="11137"/>
                  </a:cubicBezTo>
                  <a:lnTo>
                    <a:pt x="20982" y="21600"/>
                  </a:lnTo>
                  <a:lnTo>
                    <a:pt x="-1" y="16471"/>
                  </a:lnTo>
                  <a:close/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35" name="Text Box 24"/>
            <p:cNvSpPr txBox="1">
              <a:spLocks noChangeArrowheads="1"/>
            </p:cNvSpPr>
            <p:nvPr/>
          </p:nvSpPr>
          <p:spPr bwMode="auto">
            <a:xfrm>
              <a:off x="2186" y="845"/>
              <a:ext cx="10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  <a:ea typeface="標楷體" panose="03000509000000000000" pitchFamily="65" charset="-120"/>
                </a:rPr>
                <a:t>partitioning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376738" y="3219450"/>
            <a:ext cx="1016000" cy="1000125"/>
            <a:chOff x="2653" y="1983"/>
            <a:chExt cx="640" cy="630"/>
          </a:xfrm>
        </p:grpSpPr>
        <p:sp>
          <p:nvSpPr>
            <p:cNvPr id="25632" name="Arc 26"/>
            <p:cNvSpPr>
              <a:spLocks noChangeAspect="1"/>
            </p:cNvSpPr>
            <p:nvPr/>
          </p:nvSpPr>
          <p:spPr bwMode="auto">
            <a:xfrm>
              <a:off x="2751" y="1983"/>
              <a:ext cx="447" cy="630"/>
            </a:xfrm>
            <a:custGeom>
              <a:avLst/>
              <a:gdLst>
                <a:gd name="T0" fmla="*/ 0 w 22467"/>
                <a:gd name="T1" fmla="*/ 0 h 31648"/>
                <a:gd name="T2" fmla="*/ 0 w 22467"/>
                <a:gd name="T3" fmla="*/ 0 h 31648"/>
                <a:gd name="T4" fmla="*/ 0 w 22467"/>
                <a:gd name="T5" fmla="*/ 0 h 31648"/>
                <a:gd name="T6" fmla="*/ 0 60000 65536"/>
                <a:gd name="T7" fmla="*/ 0 60000 65536"/>
                <a:gd name="T8" fmla="*/ 0 60000 65536"/>
                <a:gd name="T9" fmla="*/ 0 w 22467"/>
                <a:gd name="T10" fmla="*/ 0 h 31648"/>
                <a:gd name="T11" fmla="*/ 22467 w 22467"/>
                <a:gd name="T12" fmla="*/ 31648 h 31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67" h="31648" fill="none" extrusionOk="0">
                  <a:moveTo>
                    <a:pt x="19987" y="0"/>
                  </a:moveTo>
                  <a:cubicBezTo>
                    <a:pt x="21616" y="3099"/>
                    <a:pt x="22467" y="6547"/>
                    <a:pt x="22467" y="10048"/>
                  </a:cubicBezTo>
                  <a:cubicBezTo>
                    <a:pt x="22467" y="21977"/>
                    <a:pt x="12796" y="31648"/>
                    <a:pt x="867" y="31648"/>
                  </a:cubicBezTo>
                  <a:cubicBezTo>
                    <a:pt x="577" y="31648"/>
                    <a:pt x="288" y="31642"/>
                    <a:pt x="0" y="31630"/>
                  </a:cubicBezTo>
                </a:path>
                <a:path w="22467" h="31648" stroke="0" extrusionOk="0">
                  <a:moveTo>
                    <a:pt x="19987" y="0"/>
                  </a:moveTo>
                  <a:cubicBezTo>
                    <a:pt x="21616" y="3099"/>
                    <a:pt x="22467" y="6547"/>
                    <a:pt x="22467" y="10048"/>
                  </a:cubicBezTo>
                  <a:cubicBezTo>
                    <a:pt x="22467" y="21977"/>
                    <a:pt x="12796" y="31648"/>
                    <a:pt x="867" y="31648"/>
                  </a:cubicBezTo>
                  <a:cubicBezTo>
                    <a:pt x="577" y="31648"/>
                    <a:pt x="288" y="31642"/>
                    <a:pt x="0" y="31630"/>
                  </a:cubicBezTo>
                  <a:lnTo>
                    <a:pt x="867" y="10048"/>
                  </a:lnTo>
                  <a:lnTo>
                    <a:pt x="19987" y="0"/>
                  </a:ln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33" name="Text Box 27"/>
            <p:cNvSpPr txBox="1">
              <a:spLocks noChangeArrowheads="1"/>
            </p:cNvSpPr>
            <p:nvPr/>
          </p:nvSpPr>
          <p:spPr bwMode="auto">
            <a:xfrm>
              <a:off x="2653" y="2069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FF0066"/>
                  </a:solidFill>
                  <a:ea typeface="標楷體" panose="03000509000000000000" pitchFamily="65" charset="-120"/>
                </a:rPr>
                <a:t>library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592638" y="2347913"/>
            <a:ext cx="1985962" cy="2517775"/>
            <a:chOff x="2789" y="1434"/>
            <a:chExt cx="1251" cy="1586"/>
          </a:xfrm>
        </p:grpSpPr>
        <p:sp>
          <p:nvSpPr>
            <p:cNvPr id="25630" name="Arc 29"/>
            <p:cNvSpPr>
              <a:spLocks noChangeAspect="1"/>
            </p:cNvSpPr>
            <p:nvPr/>
          </p:nvSpPr>
          <p:spPr bwMode="auto">
            <a:xfrm>
              <a:off x="2789" y="1434"/>
              <a:ext cx="1120" cy="1586"/>
            </a:xfrm>
            <a:custGeom>
              <a:avLst/>
              <a:gdLst>
                <a:gd name="T0" fmla="*/ 0 w 22316"/>
                <a:gd name="T1" fmla="*/ 0 h 21600"/>
                <a:gd name="T2" fmla="*/ 0 w 22316"/>
                <a:gd name="T3" fmla="*/ 0 h 21600"/>
                <a:gd name="T4" fmla="*/ 0 w 22316"/>
                <a:gd name="T5" fmla="*/ 0 h 21600"/>
                <a:gd name="T6" fmla="*/ 0 60000 65536"/>
                <a:gd name="T7" fmla="*/ 0 60000 65536"/>
                <a:gd name="T8" fmla="*/ 0 60000 65536"/>
                <a:gd name="T9" fmla="*/ 0 w 22316"/>
                <a:gd name="T10" fmla="*/ 0 h 21600"/>
                <a:gd name="T11" fmla="*/ 22316 w 223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16" h="21600" fill="none" extrusionOk="0">
                  <a:moveTo>
                    <a:pt x="22316" y="2136"/>
                  </a:moveTo>
                  <a:cubicBezTo>
                    <a:pt x="21218" y="13183"/>
                    <a:pt x="11924" y="21599"/>
                    <a:pt x="822" y="21600"/>
                  </a:cubicBezTo>
                  <a:cubicBezTo>
                    <a:pt x="547" y="21600"/>
                    <a:pt x="273" y="21594"/>
                    <a:pt x="-1" y="21584"/>
                  </a:cubicBezTo>
                </a:path>
                <a:path w="22316" h="21600" stroke="0" extrusionOk="0">
                  <a:moveTo>
                    <a:pt x="22316" y="2136"/>
                  </a:moveTo>
                  <a:cubicBezTo>
                    <a:pt x="21218" y="13183"/>
                    <a:pt x="11924" y="21599"/>
                    <a:pt x="822" y="21600"/>
                  </a:cubicBezTo>
                  <a:cubicBezTo>
                    <a:pt x="547" y="21600"/>
                    <a:pt x="273" y="21594"/>
                    <a:pt x="-1" y="21584"/>
                  </a:cubicBezTo>
                  <a:lnTo>
                    <a:pt x="822" y="0"/>
                  </a:lnTo>
                  <a:lnTo>
                    <a:pt x="22316" y="2136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31" name="Text Box 30"/>
            <p:cNvSpPr txBox="1">
              <a:spLocks noChangeArrowheads="1"/>
            </p:cNvSpPr>
            <p:nvPr/>
          </p:nvSpPr>
          <p:spPr bwMode="auto">
            <a:xfrm>
              <a:off x="3016" y="256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6600FF"/>
                  </a:solidFill>
                  <a:ea typeface="標楷體" panose="03000509000000000000" pitchFamily="65" charset="-120"/>
                </a:rPr>
                <a:t>synthesize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368675" y="3387725"/>
            <a:ext cx="1157288" cy="809625"/>
            <a:chOff x="2018" y="2089"/>
            <a:chExt cx="729" cy="510"/>
          </a:xfrm>
        </p:grpSpPr>
        <p:sp>
          <p:nvSpPr>
            <p:cNvPr id="25628" name="Arc 32"/>
            <p:cNvSpPr>
              <a:spLocks noChangeAspect="1"/>
            </p:cNvSpPr>
            <p:nvPr/>
          </p:nvSpPr>
          <p:spPr bwMode="auto">
            <a:xfrm>
              <a:off x="2317" y="2089"/>
              <a:ext cx="430" cy="510"/>
            </a:xfrm>
            <a:custGeom>
              <a:avLst/>
              <a:gdLst>
                <a:gd name="T0" fmla="*/ 0 w 21600"/>
                <a:gd name="T1" fmla="*/ 0 h 25627"/>
                <a:gd name="T2" fmla="*/ 0 w 21600"/>
                <a:gd name="T3" fmla="*/ 0 h 25627"/>
                <a:gd name="T4" fmla="*/ 0 w 21600"/>
                <a:gd name="T5" fmla="*/ 0 h 256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627"/>
                <a:gd name="T11" fmla="*/ 21600 w 21600"/>
                <a:gd name="T12" fmla="*/ 25627 h 256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627" fill="none" extrusionOk="0">
                  <a:moveTo>
                    <a:pt x="15308" y="25627"/>
                  </a:moveTo>
                  <a:cubicBezTo>
                    <a:pt x="6214" y="22858"/>
                    <a:pt x="0" y="14470"/>
                    <a:pt x="0" y="4964"/>
                  </a:cubicBezTo>
                  <a:cubicBezTo>
                    <a:pt x="-1" y="3292"/>
                    <a:pt x="194" y="1626"/>
                    <a:pt x="578" y="0"/>
                  </a:cubicBezTo>
                </a:path>
                <a:path w="21600" h="25627" stroke="0" extrusionOk="0">
                  <a:moveTo>
                    <a:pt x="15308" y="25627"/>
                  </a:moveTo>
                  <a:cubicBezTo>
                    <a:pt x="6214" y="22858"/>
                    <a:pt x="0" y="14470"/>
                    <a:pt x="0" y="4964"/>
                  </a:cubicBezTo>
                  <a:cubicBezTo>
                    <a:pt x="-1" y="3292"/>
                    <a:pt x="194" y="1626"/>
                    <a:pt x="578" y="0"/>
                  </a:cubicBezTo>
                  <a:lnTo>
                    <a:pt x="21600" y="4964"/>
                  </a:lnTo>
                  <a:lnTo>
                    <a:pt x="15308" y="25627"/>
                  </a:lnTo>
                  <a:close/>
                </a:path>
              </a:pathLst>
            </a:custGeom>
            <a:noFill/>
            <a:ln w="57150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29" name="Text Box 33"/>
            <p:cNvSpPr txBox="1">
              <a:spLocks noChangeArrowheads="1"/>
            </p:cNvSpPr>
            <p:nvPr/>
          </p:nvSpPr>
          <p:spPr bwMode="auto">
            <a:xfrm>
              <a:off x="2018" y="2296"/>
              <a:ext cx="4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FF0066"/>
                  </a:solidFill>
                  <a:ea typeface="標楷體" panose="03000509000000000000" pitchFamily="65" charset="-120"/>
                </a:rPr>
                <a:t>sim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792413" y="3187700"/>
            <a:ext cx="1800225" cy="1670050"/>
            <a:chOff x="1655" y="1963"/>
            <a:chExt cx="1134" cy="1052"/>
          </a:xfrm>
        </p:grpSpPr>
        <p:sp>
          <p:nvSpPr>
            <p:cNvPr id="25626" name="Arc 35"/>
            <p:cNvSpPr>
              <a:spLocks noChangeAspect="1"/>
            </p:cNvSpPr>
            <p:nvPr/>
          </p:nvSpPr>
          <p:spPr bwMode="auto">
            <a:xfrm>
              <a:off x="1929" y="1963"/>
              <a:ext cx="860" cy="1052"/>
            </a:xfrm>
            <a:custGeom>
              <a:avLst/>
              <a:gdLst>
                <a:gd name="T0" fmla="*/ 0 w 21600"/>
                <a:gd name="T1" fmla="*/ 0 h 26430"/>
                <a:gd name="T2" fmla="*/ 0 w 21600"/>
                <a:gd name="T3" fmla="*/ 0 h 26430"/>
                <a:gd name="T4" fmla="*/ 0 w 21600"/>
                <a:gd name="T5" fmla="*/ 0 h 2643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430"/>
                <a:gd name="T11" fmla="*/ 21600 w 21600"/>
                <a:gd name="T12" fmla="*/ 26430 h 264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430" fill="none" extrusionOk="0">
                  <a:moveTo>
                    <a:pt x="17988" y="26429"/>
                  </a:moveTo>
                  <a:cubicBezTo>
                    <a:pt x="7600" y="24668"/>
                    <a:pt x="0" y="15669"/>
                    <a:pt x="0" y="5134"/>
                  </a:cubicBezTo>
                  <a:cubicBezTo>
                    <a:pt x="-1" y="3404"/>
                    <a:pt x="207" y="1680"/>
                    <a:pt x="619" y="0"/>
                  </a:cubicBezTo>
                </a:path>
                <a:path w="21600" h="26430" stroke="0" extrusionOk="0">
                  <a:moveTo>
                    <a:pt x="17988" y="26429"/>
                  </a:moveTo>
                  <a:cubicBezTo>
                    <a:pt x="7600" y="24668"/>
                    <a:pt x="0" y="15669"/>
                    <a:pt x="0" y="5134"/>
                  </a:cubicBezTo>
                  <a:cubicBezTo>
                    <a:pt x="-1" y="3404"/>
                    <a:pt x="207" y="1680"/>
                    <a:pt x="619" y="0"/>
                  </a:cubicBezTo>
                  <a:lnTo>
                    <a:pt x="21600" y="5134"/>
                  </a:lnTo>
                  <a:lnTo>
                    <a:pt x="17988" y="26429"/>
                  </a:lnTo>
                  <a:close/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27" name="Text Box 36"/>
            <p:cNvSpPr txBox="1">
              <a:spLocks noChangeArrowheads="1"/>
            </p:cNvSpPr>
            <p:nvPr/>
          </p:nvSpPr>
          <p:spPr bwMode="auto">
            <a:xfrm>
              <a:off x="1655" y="2568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  <a:ea typeface="標楷體" panose="03000509000000000000" pitchFamily="65" charset="-120"/>
                </a:rPr>
                <a:t>ver</a:t>
              </a:r>
            </a:p>
          </p:txBody>
        </p:sp>
      </p:grpSp>
      <p:sp>
        <p:nvSpPr>
          <p:cNvPr id="474149" name="Arc 37"/>
          <p:cNvSpPr>
            <a:spLocks noChangeAspect="1"/>
          </p:cNvSpPr>
          <p:nvPr/>
        </p:nvSpPr>
        <p:spPr bwMode="auto">
          <a:xfrm>
            <a:off x="2544763" y="2771775"/>
            <a:ext cx="2049462" cy="2825750"/>
          </a:xfrm>
          <a:custGeom>
            <a:avLst/>
            <a:gdLst>
              <a:gd name="T0" fmla="*/ 2147483646 w 21600"/>
              <a:gd name="T1" fmla="*/ 2147483646 h 29815"/>
              <a:gd name="T2" fmla="*/ 2147483646 w 21600"/>
              <a:gd name="T3" fmla="*/ 0 h 29815"/>
              <a:gd name="T4" fmla="*/ 2147483646 w 21600"/>
              <a:gd name="T5" fmla="*/ 2147483646 h 29815"/>
              <a:gd name="T6" fmla="*/ 0 60000 65536"/>
              <a:gd name="T7" fmla="*/ 0 60000 65536"/>
              <a:gd name="T8" fmla="*/ 0 60000 65536"/>
              <a:gd name="T9" fmla="*/ 0 w 21600"/>
              <a:gd name="T10" fmla="*/ 0 h 29815"/>
              <a:gd name="T11" fmla="*/ 21600 w 21600"/>
              <a:gd name="T12" fmla="*/ 29815 h 298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815" fill="none" extrusionOk="0">
                <a:moveTo>
                  <a:pt x="18589" y="29815"/>
                </a:moveTo>
                <a:cubicBezTo>
                  <a:pt x="7928" y="28314"/>
                  <a:pt x="0" y="19192"/>
                  <a:pt x="0" y="8426"/>
                </a:cubicBezTo>
                <a:cubicBezTo>
                  <a:pt x="-1" y="5531"/>
                  <a:pt x="581" y="2665"/>
                  <a:pt x="1711" y="0"/>
                </a:cubicBezTo>
              </a:path>
              <a:path w="21600" h="29815" stroke="0" extrusionOk="0">
                <a:moveTo>
                  <a:pt x="18589" y="29815"/>
                </a:moveTo>
                <a:cubicBezTo>
                  <a:pt x="7928" y="28314"/>
                  <a:pt x="0" y="19192"/>
                  <a:pt x="0" y="8426"/>
                </a:cubicBezTo>
                <a:cubicBezTo>
                  <a:pt x="-1" y="5531"/>
                  <a:pt x="581" y="2665"/>
                  <a:pt x="1711" y="0"/>
                </a:cubicBezTo>
                <a:lnTo>
                  <a:pt x="21600" y="8426"/>
                </a:lnTo>
                <a:lnTo>
                  <a:pt x="18589" y="29815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7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7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7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Usual Levels &amp; Views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2971800"/>
            <a:ext cx="8915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endParaRPr lang="zh-TW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925" y="1484313"/>
            <a:ext cx="8966200" cy="4392612"/>
            <a:chOff x="22" y="935"/>
            <a:chExt cx="5648" cy="2767"/>
          </a:xfrm>
        </p:grpSpPr>
        <p:sp>
          <p:nvSpPr>
            <p:cNvPr id="26640" name="Rectangle 5"/>
            <p:cNvSpPr>
              <a:spLocks noChangeArrowheads="1"/>
            </p:cNvSpPr>
            <p:nvPr/>
          </p:nvSpPr>
          <p:spPr bwMode="auto">
            <a:xfrm>
              <a:off x="22" y="2931"/>
              <a:ext cx="1406" cy="7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Logic-Level</a:t>
              </a:r>
            </a:p>
          </p:txBody>
        </p:sp>
        <p:sp>
          <p:nvSpPr>
            <p:cNvPr id="26641" name="Rectangle 6"/>
            <p:cNvSpPr>
              <a:spLocks noChangeArrowheads="1"/>
            </p:cNvSpPr>
            <p:nvPr/>
          </p:nvSpPr>
          <p:spPr bwMode="auto">
            <a:xfrm>
              <a:off x="22" y="2114"/>
              <a:ext cx="1406" cy="7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Register-Level</a:t>
              </a:r>
            </a:p>
          </p:txBody>
        </p:sp>
        <p:sp>
          <p:nvSpPr>
            <p:cNvPr id="26642" name="Rectangle 7"/>
            <p:cNvSpPr>
              <a:spLocks noChangeArrowheads="1"/>
            </p:cNvSpPr>
            <p:nvPr/>
          </p:nvSpPr>
          <p:spPr bwMode="auto">
            <a:xfrm>
              <a:off x="22" y="1298"/>
              <a:ext cx="1406" cy="7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System-Level</a:t>
              </a:r>
            </a:p>
          </p:txBody>
        </p:sp>
        <p:sp>
          <p:nvSpPr>
            <p:cNvPr id="26643" name="Rectangle 8"/>
            <p:cNvSpPr>
              <a:spLocks noChangeArrowheads="1"/>
            </p:cNvSpPr>
            <p:nvPr/>
          </p:nvSpPr>
          <p:spPr bwMode="auto">
            <a:xfrm>
              <a:off x="1474" y="936"/>
              <a:ext cx="1406" cy="317"/>
            </a:xfrm>
            <a:prstGeom prst="rect">
              <a:avLst/>
            </a:prstGeom>
            <a:solidFill>
              <a:srgbClr val="008000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Behavioral-View</a:t>
              </a:r>
            </a:p>
          </p:txBody>
        </p:sp>
        <p:sp>
          <p:nvSpPr>
            <p:cNvPr id="26644" name="Rectangle 9"/>
            <p:cNvSpPr>
              <a:spLocks noChangeArrowheads="1"/>
            </p:cNvSpPr>
            <p:nvPr/>
          </p:nvSpPr>
          <p:spPr bwMode="auto">
            <a:xfrm>
              <a:off x="2926" y="936"/>
              <a:ext cx="1406" cy="317"/>
            </a:xfrm>
            <a:prstGeom prst="rect">
              <a:avLst/>
            </a:prstGeom>
            <a:solidFill>
              <a:srgbClr val="008000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Structural-View</a:t>
              </a:r>
            </a:p>
          </p:txBody>
        </p:sp>
        <p:sp>
          <p:nvSpPr>
            <p:cNvPr id="26645" name="Rectangle 10"/>
            <p:cNvSpPr>
              <a:spLocks noChangeArrowheads="1"/>
            </p:cNvSpPr>
            <p:nvPr/>
          </p:nvSpPr>
          <p:spPr bwMode="auto">
            <a:xfrm>
              <a:off x="4377" y="935"/>
              <a:ext cx="1293" cy="317"/>
            </a:xfrm>
            <a:prstGeom prst="rect">
              <a:avLst/>
            </a:prstGeom>
            <a:solidFill>
              <a:srgbClr val="008000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Physical-View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339975" y="2060575"/>
            <a:ext cx="6624638" cy="3816350"/>
            <a:chOff x="1474" y="1298"/>
            <a:chExt cx="4173" cy="2404"/>
          </a:xfrm>
        </p:grpSpPr>
        <p:sp>
          <p:nvSpPr>
            <p:cNvPr id="475148" name="Rectangle 12"/>
            <p:cNvSpPr>
              <a:spLocks noChangeArrowheads="1"/>
            </p:cNvSpPr>
            <p:nvPr/>
          </p:nvSpPr>
          <p:spPr bwMode="auto">
            <a:xfrm>
              <a:off x="1474" y="1298"/>
              <a:ext cx="4173" cy="2404"/>
            </a:xfrm>
            <a:prstGeom prst="rect">
              <a:avLst/>
            </a:prstGeom>
            <a:gradFill rotWithShape="1">
              <a:gsLst>
                <a:gs pos="0">
                  <a:srgbClr val="FF9900">
                    <a:alpha val="50000"/>
                  </a:srgbClr>
                </a:gs>
                <a:gs pos="50000">
                  <a:srgbClr val="FFFF00"/>
                </a:gs>
                <a:gs pos="100000">
                  <a:srgbClr val="FF9900">
                    <a:alpha val="50000"/>
                  </a:srgbClr>
                </a:gs>
              </a:gsLst>
              <a:lin ang="18900000" scaled="1"/>
            </a:gradFill>
            <a:ln w="28575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26636" name="Line 13"/>
            <p:cNvSpPr>
              <a:spLocks noChangeShapeType="1"/>
            </p:cNvSpPr>
            <p:nvPr/>
          </p:nvSpPr>
          <p:spPr bwMode="auto">
            <a:xfrm>
              <a:off x="2925" y="1298"/>
              <a:ext cx="0" cy="240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>
              <a:off x="4332" y="1298"/>
              <a:ext cx="0" cy="240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8" name="Line 15"/>
            <p:cNvSpPr>
              <a:spLocks noChangeShapeType="1"/>
            </p:cNvSpPr>
            <p:nvPr/>
          </p:nvSpPr>
          <p:spPr bwMode="auto">
            <a:xfrm>
              <a:off x="1474" y="2069"/>
              <a:ext cx="417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9" name="Line 16"/>
            <p:cNvSpPr>
              <a:spLocks noChangeShapeType="1"/>
            </p:cNvSpPr>
            <p:nvPr/>
          </p:nvSpPr>
          <p:spPr bwMode="auto">
            <a:xfrm>
              <a:off x="1474" y="2886"/>
              <a:ext cx="417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75153" name="Oval 17"/>
          <p:cNvSpPr>
            <a:spLocks noChangeArrowheads="1"/>
          </p:cNvSpPr>
          <p:nvPr/>
        </p:nvSpPr>
        <p:spPr bwMode="auto">
          <a:xfrm>
            <a:off x="2339975" y="2133600"/>
            <a:ext cx="2879725" cy="1582738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FF"/>
                </a:solidFill>
              </a:rPr>
              <a:t>“Behavioral Mode”</a:t>
            </a:r>
          </a:p>
        </p:txBody>
      </p:sp>
      <p:sp>
        <p:nvSpPr>
          <p:cNvPr id="475154" name="Oval 18"/>
          <p:cNvSpPr>
            <a:spLocks noChangeArrowheads="1"/>
          </p:cNvSpPr>
          <p:nvPr/>
        </p:nvSpPr>
        <p:spPr bwMode="auto">
          <a:xfrm>
            <a:off x="3851275" y="3141663"/>
            <a:ext cx="2879725" cy="1582737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FF"/>
                </a:solidFill>
              </a:rPr>
              <a:t>“RTL Mode”</a:t>
            </a:r>
          </a:p>
        </p:txBody>
      </p:sp>
      <p:sp>
        <p:nvSpPr>
          <p:cNvPr id="475155" name="Oval 19"/>
          <p:cNvSpPr>
            <a:spLocks noChangeArrowheads="1"/>
          </p:cNvSpPr>
          <p:nvPr/>
        </p:nvSpPr>
        <p:spPr bwMode="auto">
          <a:xfrm>
            <a:off x="4645025" y="4292600"/>
            <a:ext cx="2879725" cy="1582738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FF"/>
                </a:solidFill>
              </a:rPr>
              <a:t>“Gate-Level”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53" grpId="0" animBg="1"/>
      <p:bldP spid="475154" grpId="0" animBg="1"/>
      <p:bldP spid="4751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computr3"/>
          <p:cNvSpPr>
            <a:spLocks noChangeAspect="1" noEditPoints="1" noChangeArrowheads="1"/>
          </p:cNvSpPr>
          <p:nvPr/>
        </p:nvSpPr>
        <p:spPr bwMode="auto">
          <a:xfrm>
            <a:off x="468313" y="1484313"/>
            <a:ext cx="4533900" cy="3390900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FF"/>
                </a:solidFill>
              </a:rPr>
              <a:t>Program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FF"/>
                </a:solidFill>
              </a:rPr>
              <a:t>||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</a:rPr>
              <a:t>Algorithm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</a:rPr>
              <a:t>+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</a:rPr>
              <a:t>Data Structure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Internal &amp; External Models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51500" y="1700213"/>
            <a:ext cx="3492500" cy="3313112"/>
            <a:chOff x="3560" y="1071"/>
            <a:chExt cx="2200" cy="2087"/>
          </a:xfrm>
        </p:grpSpPr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>
              <a:off x="3560" y="1071"/>
              <a:ext cx="2200" cy="2087"/>
            </a:xfrm>
            <a:prstGeom prst="cloudCallout">
              <a:avLst>
                <a:gd name="adj1" fmla="val -87366"/>
                <a:gd name="adj2" fmla="val -22019"/>
              </a:avLst>
            </a:prstGeom>
            <a:solidFill>
              <a:srgbClr val="0000FF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>
                <a:solidFill>
                  <a:srgbClr val="0000FF"/>
                </a:solidFill>
              </a:endParaRPr>
            </a:p>
          </p:txBody>
        </p: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3969" y="1525"/>
              <a:ext cx="1315" cy="1270"/>
              <a:chOff x="3651" y="1344"/>
              <a:chExt cx="1315" cy="1270"/>
            </a:xfrm>
          </p:grpSpPr>
          <p:sp>
            <p:nvSpPr>
              <p:cNvPr id="27655" name="Freeform 7"/>
              <p:cNvSpPr>
                <a:spLocks/>
              </p:cNvSpPr>
              <p:nvPr/>
            </p:nvSpPr>
            <p:spPr bwMode="auto">
              <a:xfrm>
                <a:off x="3651" y="1842"/>
                <a:ext cx="408" cy="409"/>
              </a:xfrm>
              <a:custGeom>
                <a:avLst/>
                <a:gdLst>
                  <a:gd name="T0" fmla="*/ 316 w 386"/>
                  <a:gd name="T1" fmla="*/ 0 h 385"/>
                  <a:gd name="T2" fmla="*/ 378 w 386"/>
                  <a:gd name="T3" fmla="*/ 3 h 385"/>
                  <a:gd name="T4" fmla="*/ 440 w 386"/>
                  <a:gd name="T5" fmla="*/ 25 h 385"/>
                  <a:gd name="T6" fmla="*/ 494 w 386"/>
                  <a:gd name="T7" fmla="*/ 54 h 385"/>
                  <a:gd name="T8" fmla="*/ 543 w 386"/>
                  <a:gd name="T9" fmla="*/ 95 h 385"/>
                  <a:gd name="T10" fmla="*/ 581 w 386"/>
                  <a:gd name="T11" fmla="*/ 146 h 385"/>
                  <a:gd name="T12" fmla="*/ 609 w 386"/>
                  <a:gd name="T13" fmla="*/ 200 h 385"/>
                  <a:gd name="T14" fmla="*/ 629 w 386"/>
                  <a:gd name="T15" fmla="*/ 261 h 385"/>
                  <a:gd name="T16" fmla="*/ 634 w 386"/>
                  <a:gd name="T17" fmla="*/ 327 h 385"/>
                  <a:gd name="T18" fmla="*/ 629 w 386"/>
                  <a:gd name="T19" fmla="*/ 393 h 385"/>
                  <a:gd name="T20" fmla="*/ 609 w 386"/>
                  <a:gd name="T21" fmla="*/ 458 h 385"/>
                  <a:gd name="T22" fmla="*/ 581 w 386"/>
                  <a:gd name="T23" fmla="*/ 517 h 385"/>
                  <a:gd name="T24" fmla="*/ 543 w 386"/>
                  <a:gd name="T25" fmla="*/ 561 h 385"/>
                  <a:gd name="T26" fmla="*/ 494 w 386"/>
                  <a:gd name="T27" fmla="*/ 608 h 385"/>
                  <a:gd name="T28" fmla="*/ 440 w 386"/>
                  <a:gd name="T29" fmla="*/ 633 h 385"/>
                  <a:gd name="T30" fmla="*/ 378 w 386"/>
                  <a:gd name="T31" fmla="*/ 655 h 385"/>
                  <a:gd name="T32" fmla="*/ 316 w 386"/>
                  <a:gd name="T33" fmla="*/ 660 h 385"/>
                  <a:gd name="T34" fmla="*/ 0 w 386"/>
                  <a:gd name="T35" fmla="*/ 660 h 385"/>
                  <a:gd name="T36" fmla="*/ 0 w 386"/>
                  <a:gd name="T37" fmla="*/ 0 h 385"/>
                  <a:gd name="T38" fmla="*/ 316 w 386"/>
                  <a:gd name="T39" fmla="*/ 0 h 3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86"/>
                  <a:gd name="T61" fmla="*/ 0 h 385"/>
                  <a:gd name="T62" fmla="*/ 386 w 386"/>
                  <a:gd name="T63" fmla="*/ 385 h 3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86" h="385">
                    <a:moveTo>
                      <a:pt x="192" y="0"/>
                    </a:moveTo>
                    <a:lnTo>
                      <a:pt x="230" y="3"/>
                    </a:lnTo>
                    <a:lnTo>
                      <a:pt x="268" y="16"/>
                    </a:lnTo>
                    <a:lnTo>
                      <a:pt x="300" y="32"/>
                    </a:lnTo>
                    <a:lnTo>
                      <a:pt x="330" y="55"/>
                    </a:lnTo>
                    <a:lnTo>
                      <a:pt x="353" y="84"/>
                    </a:lnTo>
                    <a:lnTo>
                      <a:pt x="370" y="116"/>
                    </a:lnTo>
                    <a:lnTo>
                      <a:pt x="382" y="152"/>
                    </a:lnTo>
                    <a:lnTo>
                      <a:pt x="385" y="190"/>
                    </a:lnTo>
                    <a:lnTo>
                      <a:pt x="382" y="229"/>
                    </a:lnTo>
                    <a:lnTo>
                      <a:pt x="370" y="265"/>
                    </a:lnTo>
                    <a:lnTo>
                      <a:pt x="353" y="300"/>
                    </a:lnTo>
                    <a:lnTo>
                      <a:pt x="330" y="326"/>
                    </a:lnTo>
                    <a:lnTo>
                      <a:pt x="300" y="352"/>
                    </a:lnTo>
                    <a:lnTo>
                      <a:pt x="268" y="368"/>
                    </a:lnTo>
                    <a:lnTo>
                      <a:pt x="230" y="381"/>
                    </a:lnTo>
                    <a:lnTo>
                      <a:pt x="192" y="384"/>
                    </a:lnTo>
                    <a:lnTo>
                      <a:pt x="0" y="384"/>
                    </a:lnTo>
                    <a:lnTo>
                      <a:pt x="0" y="0"/>
                    </a:lnTo>
                    <a:lnTo>
                      <a:pt x="192" y="0"/>
                    </a:lnTo>
                  </a:path>
                </a:pathLst>
              </a:custGeom>
              <a:noFill/>
              <a:ln w="28575" cap="rnd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auto">
              <a:xfrm>
                <a:off x="4059" y="1979"/>
                <a:ext cx="136" cy="136"/>
              </a:xfrm>
              <a:prstGeom prst="ellipse">
                <a:avLst/>
              </a:prstGeom>
              <a:noFill/>
              <a:ln w="28575" algn="ctr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27657" name="Oval 9"/>
              <p:cNvSpPr>
                <a:spLocks noChangeArrowheads="1"/>
              </p:cNvSpPr>
              <p:nvPr/>
            </p:nvSpPr>
            <p:spPr bwMode="auto">
              <a:xfrm>
                <a:off x="4286" y="1344"/>
                <a:ext cx="317" cy="318"/>
              </a:xfrm>
              <a:prstGeom prst="ellipse">
                <a:avLst/>
              </a:prstGeom>
              <a:noFill/>
              <a:ln w="28575" algn="ctr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auto">
              <a:xfrm>
                <a:off x="4649" y="1842"/>
                <a:ext cx="317" cy="318"/>
              </a:xfrm>
              <a:prstGeom prst="ellipse">
                <a:avLst/>
              </a:prstGeom>
              <a:noFill/>
              <a:ln w="28575" algn="ctr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27659" name="Oval 11"/>
              <p:cNvSpPr>
                <a:spLocks noChangeArrowheads="1"/>
              </p:cNvSpPr>
              <p:nvPr/>
            </p:nvSpPr>
            <p:spPr bwMode="auto">
              <a:xfrm>
                <a:off x="4150" y="2296"/>
                <a:ext cx="317" cy="318"/>
              </a:xfrm>
              <a:prstGeom prst="ellipse">
                <a:avLst/>
              </a:prstGeom>
              <a:noFill/>
              <a:ln w="28575" algn="ctr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auto">
              <a:xfrm>
                <a:off x="4180" y="1570"/>
                <a:ext cx="197" cy="454"/>
              </a:xfrm>
              <a:custGeom>
                <a:avLst/>
                <a:gdLst>
                  <a:gd name="T0" fmla="*/ 15 w 197"/>
                  <a:gd name="T1" fmla="*/ 454 h 454"/>
                  <a:gd name="T2" fmla="*/ 197 w 197"/>
                  <a:gd name="T3" fmla="*/ 318 h 454"/>
                  <a:gd name="T4" fmla="*/ 15 w 197"/>
                  <a:gd name="T5" fmla="*/ 91 h 454"/>
                  <a:gd name="T6" fmla="*/ 106 w 197"/>
                  <a:gd name="T7" fmla="*/ 0 h 4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7"/>
                  <a:gd name="T13" fmla="*/ 0 h 454"/>
                  <a:gd name="T14" fmla="*/ 197 w 197"/>
                  <a:gd name="T15" fmla="*/ 454 h 4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7" h="454">
                    <a:moveTo>
                      <a:pt x="15" y="454"/>
                    </a:moveTo>
                    <a:cubicBezTo>
                      <a:pt x="106" y="416"/>
                      <a:pt x="197" y="378"/>
                      <a:pt x="197" y="318"/>
                    </a:cubicBezTo>
                    <a:cubicBezTo>
                      <a:pt x="197" y="258"/>
                      <a:pt x="30" y="144"/>
                      <a:pt x="15" y="91"/>
                    </a:cubicBezTo>
                    <a:cubicBezTo>
                      <a:pt x="0" y="38"/>
                      <a:pt x="53" y="19"/>
                      <a:pt x="106" y="0"/>
                    </a:cubicBezTo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auto">
              <a:xfrm>
                <a:off x="4558" y="1616"/>
                <a:ext cx="182" cy="226"/>
              </a:xfrm>
              <a:custGeom>
                <a:avLst/>
                <a:gdLst>
                  <a:gd name="T0" fmla="*/ 0 w 182"/>
                  <a:gd name="T1" fmla="*/ 0 h 226"/>
                  <a:gd name="T2" fmla="*/ 136 w 182"/>
                  <a:gd name="T3" fmla="*/ 136 h 226"/>
                  <a:gd name="T4" fmla="*/ 182 w 182"/>
                  <a:gd name="T5" fmla="*/ 226 h 226"/>
                  <a:gd name="T6" fmla="*/ 0 60000 65536"/>
                  <a:gd name="T7" fmla="*/ 0 60000 65536"/>
                  <a:gd name="T8" fmla="*/ 0 60000 65536"/>
                  <a:gd name="T9" fmla="*/ 0 w 182"/>
                  <a:gd name="T10" fmla="*/ 0 h 226"/>
                  <a:gd name="T11" fmla="*/ 182 w 182"/>
                  <a:gd name="T12" fmla="*/ 226 h 2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" h="226">
                    <a:moveTo>
                      <a:pt x="0" y="0"/>
                    </a:moveTo>
                    <a:cubicBezTo>
                      <a:pt x="53" y="49"/>
                      <a:pt x="106" y="99"/>
                      <a:pt x="136" y="136"/>
                    </a:cubicBezTo>
                    <a:cubicBezTo>
                      <a:pt x="166" y="173"/>
                      <a:pt x="174" y="199"/>
                      <a:pt x="182" y="226"/>
                    </a:cubicBezTo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auto">
              <a:xfrm>
                <a:off x="4422" y="1661"/>
                <a:ext cx="99" cy="680"/>
              </a:xfrm>
              <a:custGeom>
                <a:avLst/>
                <a:gdLst>
                  <a:gd name="T0" fmla="*/ 46 w 99"/>
                  <a:gd name="T1" fmla="*/ 0 h 680"/>
                  <a:gd name="T2" fmla="*/ 91 w 99"/>
                  <a:gd name="T3" fmla="*/ 272 h 680"/>
                  <a:gd name="T4" fmla="*/ 0 w 99"/>
                  <a:gd name="T5" fmla="*/ 680 h 680"/>
                  <a:gd name="T6" fmla="*/ 0 60000 65536"/>
                  <a:gd name="T7" fmla="*/ 0 60000 65536"/>
                  <a:gd name="T8" fmla="*/ 0 60000 65536"/>
                  <a:gd name="T9" fmla="*/ 0 w 99"/>
                  <a:gd name="T10" fmla="*/ 0 h 680"/>
                  <a:gd name="T11" fmla="*/ 99 w 99"/>
                  <a:gd name="T12" fmla="*/ 680 h 6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9" h="680">
                    <a:moveTo>
                      <a:pt x="46" y="0"/>
                    </a:moveTo>
                    <a:cubicBezTo>
                      <a:pt x="72" y="79"/>
                      <a:pt x="99" y="159"/>
                      <a:pt x="91" y="272"/>
                    </a:cubicBezTo>
                    <a:cubicBezTo>
                      <a:pt x="83" y="385"/>
                      <a:pt x="41" y="532"/>
                      <a:pt x="0" y="680"/>
                    </a:cubicBezTo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solidFill>
                  <a:schemeClr val="bg1"/>
                </a:solidFill>
              </a:rPr>
              <a:t>Structural &amp; Functional Models</a:t>
            </a:r>
            <a:br>
              <a:rPr lang="en-US" altLang="zh-TW" sz="4000" smtClean="0">
                <a:solidFill>
                  <a:schemeClr val="bg1"/>
                </a:solidFill>
              </a:rPr>
            </a:br>
            <a:endParaRPr lang="en-US" altLang="zh-TW" sz="4000" smtClean="0">
              <a:solidFill>
                <a:schemeClr val="bg1"/>
              </a:solidFill>
            </a:endParaRP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0" y="2971800"/>
            <a:ext cx="8915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endParaRPr lang="zh-TW" altLang="en-US"/>
          </a:p>
        </p:txBody>
      </p:sp>
      <p:graphicFrame>
        <p:nvGraphicFramePr>
          <p:cNvPr id="2970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87450" y="522288"/>
          <a:ext cx="6791325" cy="633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7" r:id="rId3" imgW="6791056" imgH="6336138" progId="Visio.Drawing.5">
                  <p:embed/>
                </p:oleObj>
              </mc:Choice>
              <mc:Fallback>
                <p:oleObj r:id="rId3" imgW="6791056" imgH="6336138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22288"/>
                        <a:ext cx="6791325" cy="633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71550" y="839788"/>
            <a:ext cx="7127875" cy="6018212"/>
            <a:chOff x="612" y="529"/>
            <a:chExt cx="4490" cy="3791"/>
          </a:xfrm>
        </p:grpSpPr>
        <p:sp>
          <p:nvSpPr>
            <p:cNvPr id="29702" name="AutoShape 6"/>
            <p:cNvSpPr>
              <a:spLocks noChangeArrowheads="1"/>
            </p:cNvSpPr>
            <p:nvPr/>
          </p:nvSpPr>
          <p:spPr bwMode="auto">
            <a:xfrm rot="-5400000">
              <a:off x="621" y="520"/>
              <a:ext cx="3791" cy="38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2 w 21600"/>
                <a:gd name="T19" fmla="*/ 3163 h 21600"/>
                <a:gd name="T20" fmla="*/ 18438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157" y="1655"/>
                  </a:moveTo>
                  <a:cubicBezTo>
                    <a:pt x="11708" y="1588"/>
                    <a:pt x="11254" y="1555"/>
                    <a:pt x="10800" y="1555"/>
                  </a:cubicBezTo>
                  <a:cubicBezTo>
                    <a:pt x="6571" y="1554"/>
                    <a:pt x="2882" y="4423"/>
                    <a:pt x="1840" y="8520"/>
                  </a:cubicBezTo>
                  <a:lnTo>
                    <a:pt x="333" y="8137"/>
                  </a:lnTo>
                  <a:cubicBezTo>
                    <a:pt x="1551" y="3350"/>
                    <a:pt x="5860" y="-1"/>
                    <a:pt x="10800" y="0"/>
                  </a:cubicBezTo>
                  <a:cubicBezTo>
                    <a:pt x="11330" y="0"/>
                    <a:pt x="11861" y="39"/>
                    <a:pt x="12386" y="117"/>
                  </a:cubicBezTo>
                  <a:lnTo>
                    <a:pt x="12782" y="-2554"/>
                  </a:lnTo>
                  <a:lnTo>
                    <a:pt x="15712" y="1396"/>
                  </a:lnTo>
                  <a:lnTo>
                    <a:pt x="11761" y="4325"/>
                  </a:lnTo>
                  <a:lnTo>
                    <a:pt x="12157" y="1655"/>
                  </a:lnTo>
                  <a:close/>
                </a:path>
              </a:pathLst>
            </a:custGeom>
            <a:solidFill>
              <a:schemeClr val="accent1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03" name="AutoShape 7"/>
            <p:cNvSpPr>
              <a:spLocks noChangeArrowheads="1"/>
            </p:cNvSpPr>
            <p:nvPr/>
          </p:nvSpPr>
          <p:spPr bwMode="auto">
            <a:xfrm rot="5400000" flipH="1">
              <a:off x="1301" y="520"/>
              <a:ext cx="3791" cy="38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2 w 21600"/>
                <a:gd name="T19" fmla="*/ 3163 h 21600"/>
                <a:gd name="T20" fmla="*/ 18438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157" y="1655"/>
                  </a:moveTo>
                  <a:cubicBezTo>
                    <a:pt x="11708" y="1588"/>
                    <a:pt x="11254" y="1555"/>
                    <a:pt x="10800" y="1555"/>
                  </a:cubicBezTo>
                  <a:cubicBezTo>
                    <a:pt x="6571" y="1554"/>
                    <a:pt x="2882" y="4423"/>
                    <a:pt x="1840" y="8520"/>
                  </a:cubicBezTo>
                  <a:lnTo>
                    <a:pt x="333" y="8137"/>
                  </a:lnTo>
                  <a:cubicBezTo>
                    <a:pt x="1551" y="3350"/>
                    <a:pt x="5860" y="-1"/>
                    <a:pt x="10800" y="0"/>
                  </a:cubicBezTo>
                  <a:cubicBezTo>
                    <a:pt x="11330" y="0"/>
                    <a:pt x="11861" y="39"/>
                    <a:pt x="12386" y="117"/>
                  </a:cubicBezTo>
                  <a:lnTo>
                    <a:pt x="12782" y="-2554"/>
                  </a:lnTo>
                  <a:lnTo>
                    <a:pt x="15712" y="1396"/>
                  </a:lnTo>
                  <a:lnTo>
                    <a:pt x="11761" y="4325"/>
                  </a:lnTo>
                  <a:lnTo>
                    <a:pt x="12157" y="1655"/>
                  </a:lnTo>
                  <a:close/>
                </a:path>
              </a:pathLst>
            </a:custGeom>
            <a:solidFill>
              <a:schemeClr val="accent1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Structural Models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Recursive Definition</a:t>
            </a: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323850" y="1412875"/>
            <a:ext cx="8820150" cy="421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Symbol View</a:t>
            </a:r>
            <a:r>
              <a:rPr lang="en-US" altLang="zh-TW" sz="2400" b="1">
                <a:ea typeface="標楷體" panose="03000509000000000000" pitchFamily="65" charset="-120"/>
              </a:rPr>
              <a:t>: 	A system or circuit can be represented 			by a symbol with its function.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 b="1">
                <a:ea typeface="標楷體" panose="03000509000000000000" pitchFamily="65" charset="-120"/>
              </a:rPr>
              <a:t>A </a:t>
            </a: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Structural View</a:t>
            </a:r>
            <a:r>
              <a:rPr lang="en-US" altLang="zh-TW" sz="2400" b="1">
                <a:ea typeface="標楷體" panose="03000509000000000000" pitchFamily="65" charset="-120"/>
              </a:rPr>
              <a:t> of a system (or circuit) is a representation or model that consists nodes for subsystems (or subcircuits) and elements </a:t>
            </a:r>
            <a:r>
              <a:rPr lang="en-US" altLang="zh-TW" sz="2400" b="1"/>
              <a:t>(or components)</a:t>
            </a:r>
            <a:r>
              <a:rPr lang="en-US" altLang="zh-TW" sz="2400">
                <a:solidFill>
                  <a:srgbClr val="0000FF"/>
                </a:solidFill>
              </a:rPr>
              <a:t> </a:t>
            </a:r>
            <a:r>
              <a:rPr lang="en-US" altLang="zh-TW" sz="2400" b="1">
                <a:ea typeface="標楷體" panose="03000509000000000000" pitchFamily="65" charset="-120"/>
              </a:rPr>
              <a:t>represented by some symbol view, and arcs for their input/output relations.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 b="1">
                <a:ea typeface="標楷體" panose="03000509000000000000" pitchFamily="65" charset="-120"/>
              </a:rPr>
              <a:t>Usually </a:t>
            </a: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hierarchical</a:t>
            </a:r>
            <a:r>
              <a:rPr lang="en-US" altLang="zh-TW" sz="2400" b="1">
                <a:ea typeface="標楷體" panose="03000509000000000000" pitchFamily="65" charset="-120"/>
              </a:rPr>
              <a:t>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 b="1">
                <a:ea typeface="標楷體" panose="03000509000000000000" pitchFamily="65" charset="-120"/>
              </a:rPr>
              <a:t>The bottom-level boxes (components) are called </a:t>
            </a: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primitive</a:t>
            </a:r>
            <a:r>
              <a:rPr lang="en-US" altLang="zh-TW" sz="2400" b="1">
                <a:ea typeface="標楷體" panose="03000509000000000000" pitchFamily="65" charset="-120"/>
              </a:rPr>
              <a:t> elements, which functional model is assumed to be known such as and, nand, or, nor, not,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856"/>
            <a:ext cx="7772400" cy="520824"/>
          </a:xfrm>
        </p:spPr>
        <p:txBody>
          <a:bodyPr/>
          <a:lstStyle/>
          <a:p>
            <a:r>
              <a:rPr lang="en-US" altLang="zh-TW" sz="3200" b="1" dirty="0" smtClean="0"/>
              <a:t>Reference Book</a:t>
            </a:r>
            <a:endParaRPr lang="zh-TW" altLang="en-US" sz="3200" b="1" dirty="0"/>
          </a:p>
        </p:txBody>
      </p:sp>
      <p:pic>
        <p:nvPicPr>
          <p:cNvPr id="58370" name="Picture 2" descr="Verilog Digital Computer Design: Algorithms into Hardware: Arnold, Mark  Gordon: 0076092032649: Amazon.com: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3781563" cy="506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4177099" y="836712"/>
            <a:ext cx="507542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000" dirty="0" smtClean="0"/>
              <a:t>Reference Book</a:t>
            </a:r>
            <a:br>
              <a:rPr lang="en-US" altLang="zh-TW" sz="2000" dirty="0" smtClean="0"/>
            </a:br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Gordon </a:t>
            </a:r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Arnold. </a:t>
            </a:r>
            <a:r>
              <a:rPr lang="en-US" altLang="zh-TW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Verilog </a:t>
            </a:r>
            <a:r>
              <a:rPr lang="en-US" altLang="zh-TW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Computer Design: Algorithms into </a:t>
            </a:r>
            <a:r>
              <a:rPr lang="en-US" altLang="zh-TW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HardwareI</a:t>
            </a:r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</a:t>
            </a:r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0136392539, Prentice Hall PTR, 1999</a:t>
            </a:r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000" dirty="0" smtClean="0"/>
              <a:t>Lecture Site</a:t>
            </a:r>
            <a:br>
              <a:rPr lang="en-US" altLang="zh-TW" sz="2000" dirty="0" smtClean="0"/>
            </a:br>
            <a:r>
              <a:rPr lang="en-US" altLang="zh-TW" sz="2000" dirty="0" smtClean="0">
                <a:hlinkClick r:id="rId3"/>
              </a:rPr>
              <a:t>https://dlearn.ncue.edu.tw</a:t>
            </a:r>
            <a:endParaRPr lang="en-US" altLang="zh-TW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000" dirty="0" smtClean="0"/>
              <a:t>Website</a:t>
            </a:r>
            <a:br>
              <a:rPr lang="en-US" altLang="zh-TW" sz="2000" dirty="0" smtClean="0"/>
            </a:br>
            <a:r>
              <a:rPr lang="en-US" altLang="zh-TW" sz="2000" dirty="0" smtClean="0">
                <a:hlinkClick r:id="rId4"/>
              </a:rPr>
              <a:t>http://testlab.ncue.edu.tw/tch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olidFill>
                  <a:schemeClr val="bg1"/>
                </a:solidFill>
              </a:rPr>
              <a:t>[lecture]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000" dirty="0" smtClean="0"/>
              <a:t>Tools</a:t>
            </a:r>
            <a:br>
              <a:rPr lang="en-US" altLang="zh-TW" sz="2000" dirty="0" smtClean="0"/>
            </a:br>
            <a:r>
              <a:rPr lang="en-US" altLang="zh-TW" sz="2000" dirty="0" err="1" smtClean="0">
                <a:solidFill>
                  <a:schemeClr val="bg1"/>
                </a:solidFill>
              </a:rPr>
              <a:t>ModelSim</a:t>
            </a:r>
            <a:r>
              <a:rPr lang="en-US" altLang="zh-TW" sz="2000" dirty="0" smtClean="0">
                <a:solidFill>
                  <a:schemeClr val="bg1"/>
                </a:solidFill>
              </a:rPr>
              <a:t>-Altera, Quartus II, EP3C16K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000" dirty="0" smtClean="0"/>
              <a:t>Average duration: </a:t>
            </a:r>
            <a:br>
              <a:rPr lang="en-US" altLang="zh-TW" sz="2000" dirty="0" smtClean="0"/>
            </a:br>
            <a:r>
              <a:rPr lang="en-US" altLang="zh-TW" sz="2000" dirty="0" smtClean="0">
                <a:solidFill>
                  <a:schemeClr val="bg1"/>
                </a:solidFill>
              </a:rPr>
              <a:t>2W 9:05-12:00, 15W 8:30am-12:00</a:t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en-US" altLang="zh-TW" sz="2000" dirty="0" smtClean="0">
                <a:solidFill>
                  <a:schemeClr val="bg1"/>
                </a:solidFill>
              </a:rPr>
              <a:t>- possible 1 leave for conference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000" dirty="0" smtClean="0"/>
              <a:t>Evaluation</a:t>
            </a:r>
            <a:br>
              <a:rPr lang="en-US" altLang="zh-TW" sz="2000" dirty="0" smtClean="0"/>
            </a:br>
            <a:r>
              <a:rPr lang="en-US" altLang="zh-TW" sz="2000" dirty="0" err="1" smtClean="0">
                <a:solidFill>
                  <a:schemeClr val="bg1"/>
                </a:solidFill>
              </a:rPr>
              <a:t>HW+Quiz</a:t>
            </a:r>
            <a:r>
              <a:rPr lang="en-US" altLang="zh-TW" sz="2000" dirty="0" smtClean="0">
                <a:solidFill>
                  <a:schemeClr val="bg1"/>
                </a:solidFill>
              </a:rPr>
              <a:t>	5% x 4 </a:t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en-US" altLang="zh-TW" sz="2000" dirty="0" smtClean="0">
                <a:solidFill>
                  <a:schemeClr val="bg1"/>
                </a:solidFill>
              </a:rPr>
              <a:t>Practice Test 20% x 2</a:t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en-US" altLang="zh-TW" sz="2000" dirty="0" smtClean="0">
                <a:solidFill>
                  <a:schemeClr val="bg1"/>
                </a:solidFill>
              </a:rPr>
              <a:t>Paper Exam 20% x 2</a:t>
            </a:r>
            <a:r>
              <a:rPr lang="en-US" altLang="zh-TW" sz="2000" dirty="0">
                <a:solidFill>
                  <a:schemeClr val="bg1"/>
                </a:solidFill>
              </a:rPr>
              <a:t/>
            </a:r>
            <a:br>
              <a:rPr lang="en-US" altLang="zh-TW" sz="2000" dirty="0">
                <a:solidFill>
                  <a:schemeClr val="bg1"/>
                </a:solidFill>
              </a:rPr>
            </a:br>
            <a:r>
              <a:rPr lang="en-US" altLang="zh-TW" sz="2000" dirty="0" smtClean="0">
                <a:solidFill>
                  <a:schemeClr val="bg1"/>
                </a:solidFill>
              </a:rPr>
              <a:t>Bonus Project 20% x 1 (optional)</a:t>
            </a:r>
          </a:p>
        </p:txBody>
      </p:sp>
    </p:spTree>
    <p:extLst>
      <p:ext uri="{BB962C8B-B14F-4D97-AF65-F5344CB8AC3E}">
        <p14:creationId xmlns:p14="http://schemas.microsoft.com/office/powerpoint/2010/main" val="18185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Structural Modeling at Logic Level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81283" name="Rectangle 3"/>
          <p:cNvSpPr>
            <a:spLocks noChangeArrowheads="1"/>
          </p:cNvSpPr>
          <p:nvPr/>
        </p:nvSpPr>
        <p:spPr bwMode="auto">
          <a:xfrm>
            <a:off x="971550" y="1484313"/>
            <a:ext cx="7561263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External Representation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Structural Properties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Hardware Descriptive Languages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Internal Representation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Example: 	A Simple Verilog Parser in 				C Language.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endParaRPr lang="en-US" altLang="zh-TW" sz="2800" b="1">
              <a:ea typeface="標楷體" panose="03000509000000000000" pitchFamily="65" charset="-120"/>
            </a:endParaRPr>
          </a:p>
          <a:p>
            <a:pPr fontAlgn="ctr">
              <a:spcBef>
                <a:spcPct val="10000"/>
              </a:spcBef>
              <a:buFontTx/>
              <a:buAutoNum type="arabicPeriod"/>
            </a:pPr>
            <a:endParaRPr lang="en-US" altLang="zh-TW" sz="2800" b="1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External Representation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83331" name="Rectangle 3"/>
          <p:cNvSpPr>
            <a:spLocks noChangeArrowheads="1"/>
          </p:cNvSpPr>
          <p:nvPr/>
        </p:nvSpPr>
        <p:spPr bwMode="auto">
          <a:xfrm>
            <a:off x="971550" y="1484313"/>
            <a:ext cx="7993063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017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Text or schematic for human.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 b="1">
                <a:solidFill>
                  <a:srgbClr val="FFFF00"/>
                </a:solidFill>
                <a:ea typeface="標楷體" panose="03000509000000000000" pitchFamily="65" charset="-120"/>
              </a:rPr>
              <a:t>Connectivity specifies I/O, components with signals.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Text or Language: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b="1">
                <a:solidFill>
                  <a:srgbClr val="FFFF00"/>
                </a:solidFill>
                <a:ea typeface="標楷體" panose="03000509000000000000" pitchFamily="65" charset="-120"/>
              </a:rPr>
              <a:t>HDL: VHDL, Verilog, C, etc.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b="1">
                <a:solidFill>
                  <a:srgbClr val="FFFF00"/>
                </a:solidFill>
                <a:ea typeface="標楷體" panose="03000509000000000000" pitchFamily="65" charset="-120"/>
              </a:rPr>
              <a:t>Netlist: SPICE, gat, tdl, etc.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Schematics: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b="1">
                <a:solidFill>
                  <a:srgbClr val="FFFF00"/>
                </a:solidFill>
                <a:ea typeface="標楷體" panose="03000509000000000000" pitchFamily="65" charset="-120"/>
              </a:rPr>
              <a:t>Cadence Schedmatics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b="1">
                <a:solidFill>
                  <a:srgbClr val="FFFF00"/>
                </a:solidFill>
                <a:ea typeface="標楷體" panose="03000509000000000000" pitchFamily="65" charset="-120"/>
              </a:rPr>
              <a:t>OrCAD Schedmatics, ..etc.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endParaRPr lang="en-US" altLang="zh-TW" sz="2800" b="1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Structural Properties in Logic Level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85379" name="Rectangle 3"/>
          <p:cNvSpPr>
            <a:spLocks noChangeArrowheads="1"/>
          </p:cNvSpPr>
          <p:nvPr/>
        </p:nvSpPr>
        <p:spPr bwMode="auto">
          <a:xfrm>
            <a:off x="971550" y="1484313"/>
            <a:ext cx="7056438" cy="380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Branches/Fanout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Stem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Fanout-free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Reconvergent Fanout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Gate Type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Inversion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Inversion Parity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Level of a Gate in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Structural Properties in Logic Level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Example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1403350" y="2205038"/>
            <a:ext cx="6551613" cy="3382962"/>
            <a:chOff x="1247" y="709"/>
            <a:chExt cx="4127" cy="2131"/>
          </a:xfrm>
        </p:grpSpPr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1610" y="1480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G2</a:t>
              </a: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1610" y="754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G1</a:t>
              </a: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2744" y="1162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G3</a:t>
              </a: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3878" y="709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G4</a:t>
              </a:r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833" y="1434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G5</a:t>
              </a:r>
            </a:p>
          </p:txBody>
        </p:sp>
        <p:sp>
          <p:nvSpPr>
            <p:cNvPr id="38921" name="Oval 9"/>
            <p:cNvSpPr>
              <a:spLocks noChangeArrowheads="1"/>
            </p:cNvSpPr>
            <p:nvPr/>
          </p:nvSpPr>
          <p:spPr bwMode="auto">
            <a:xfrm>
              <a:off x="3878" y="2296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G6</a:t>
              </a:r>
            </a:p>
          </p:txBody>
        </p:sp>
        <p:sp>
          <p:nvSpPr>
            <p:cNvPr id="38922" name="Oval 10"/>
            <p:cNvSpPr>
              <a:spLocks noChangeArrowheads="1"/>
            </p:cNvSpPr>
            <p:nvPr/>
          </p:nvSpPr>
          <p:spPr bwMode="auto">
            <a:xfrm>
              <a:off x="4830" y="1842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G7</a:t>
              </a:r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1247" y="799"/>
              <a:ext cx="363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 flipV="1">
              <a:off x="1292" y="1162"/>
              <a:ext cx="318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1338" y="1661"/>
              <a:ext cx="272" cy="9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 flipV="1">
              <a:off x="1338" y="1888"/>
              <a:ext cx="317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2154" y="1117"/>
              <a:ext cx="59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 flipV="1">
              <a:off x="2154" y="1480"/>
              <a:ext cx="590" cy="22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 flipV="1">
              <a:off x="3288" y="1071"/>
              <a:ext cx="590" cy="27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3288" y="1344"/>
              <a:ext cx="545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>
              <a:off x="3288" y="1344"/>
              <a:ext cx="590" cy="108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4332" y="1842"/>
              <a:ext cx="498" cy="22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 flipV="1">
              <a:off x="4422" y="2160"/>
              <a:ext cx="363" cy="31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Structural Properties in Logic Level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Example: s27 in ISCAS89 benchmark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1258888" y="1916113"/>
            <a:ext cx="6049962" cy="3457575"/>
            <a:chOff x="793" y="1207"/>
            <a:chExt cx="3811" cy="2178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793" y="1207"/>
              <a:ext cx="3811" cy="2178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auto">
            <a:xfrm>
              <a:off x="2021" y="2262"/>
              <a:ext cx="303" cy="432"/>
            </a:xfrm>
            <a:custGeom>
              <a:avLst/>
              <a:gdLst>
                <a:gd name="T0" fmla="*/ 86724299 w 63"/>
                <a:gd name="T1" fmla="*/ 192349235 h 85"/>
                <a:gd name="T2" fmla="*/ 0 w 63"/>
                <a:gd name="T3" fmla="*/ 192349235 h 85"/>
                <a:gd name="T4" fmla="*/ 0 w 63"/>
                <a:gd name="T5" fmla="*/ 0 h 85"/>
                <a:gd name="T6" fmla="*/ 22030827 w 63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85"/>
                <a:gd name="T14" fmla="*/ 63 w 63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85">
                  <a:moveTo>
                    <a:pt x="63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1940" y="1989"/>
              <a:ext cx="384" cy="960"/>
            </a:xfrm>
            <a:custGeom>
              <a:avLst/>
              <a:gdLst>
                <a:gd name="T0" fmla="*/ 108192384 w 80"/>
                <a:gd name="T1" fmla="*/ 425335055 h 189"/>
                <a:gd name="T2" fmla="*/ 0 w 80"/>
                <a:gd name="T3" fmla="*/ 425335055 h 189"/>
                <a:gd name="T4" fmla="*/ 0 w 80"/>
                <a:gd name="T5" fmla="*/ 0 h 189"/>
                <a:gd name="T6" fmla="*/ 44494042 w 80"/>
                <a:gd name="T7" fmla="*/ 0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189"/>
                <a:gd name="T14" fmla="*/ 80 w 80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189">
                  <a:moveTo>
                    <a:pt x="80" y="189"/>
                  </a:moveTo>
                  <a:lnTo>
                    <a:pt x="0" y="189"/>
                  </a:lnTo>
                  <a:lnTo>
                    <a:pt x="0" y="0"/>
                  </a:lnTo>
                  <a:lnTo>
                    <a:pt x="33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1853" y="1619"/>
              <a:ext cx="1623" cy="1608"/>
            </a:xfrm>
            <a:custGeom>
              <a:avLst/>
              <a:gdLst>
                <a:gd name="T0" fmla="*/ 134259789 w 338"/>
                <a:gd name="T1" fmla="*/ 704886679 h 317"/>
                <a:gd name="T2" fmla="*/ 0 w 338"/>
                <a:gd name="T3" fmla="*/ 704886679 h 317"/>
                <a:gd name="T4" fmla="*/ 1409407 w 338"/>
                <a:gd name="T5" fmla="*/ 0 h 317"/>
                <a:gd name="T6" fmla="*/ 458684323 w 338"/>
                <a:gd name="T7" fmla="*/ 0 h 3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317"/>
                <a:gd name="T14" fmla="*/ 338 w 338"/>
                <a:gd name="T15" fmla="*/ 317 h 3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317">
                  <a:moveTo>
                    <a:pt x="99" y="317"/>
                  </a:moveTo>
                  <a:lnTo>
                    <a:pt x="0" y="317"/>
                  </a:lnTo>
                  <a:lnTo>
                    <a:pt x="1" y="0"/>
                  </a:lnTo>
                  <a:lnTo>
                    <a:pt x="338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1344" y="2147"/>
              <a:ext cx="76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V="1">
              <a:off x="1354" y="2421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auto">
            <a:xfrm>
              <a:off x="2880" y="1763"/>
              <a:ext cx="159" cy="86"/>
            </a:xfrm>
            <a:custGeom>
              <a:avLst/>
              <a:gdLst>
                <a:gd name="T0" fmla="*/ 0 w 33"/>
                <a:gd name="T1" fmla="*/ 0 h 17"/>
                <a:gd name="T2" fmla="*/ 22370481 w 33"/>
                <a:gd name="T3" fmla="*/ 0 h 17"/>
                <a:gd name="T4" fmla="*/ 22370481 w 33"/>
                <a:gd name="T5" fmla="*/ 36889174 h 17"/>
                <a:gd name="T6" fmla="*/ 46179382 w 33"/>
                <a:gd name="T7" fmla="*/ 36889174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17"/>
                <a:gd name="T14" fmla="*/ 33 w 33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17">
                  <a:moveTo>
                    <a:pt x="0" y="0"/>
                  </a:moveTo>
                  <a:lnTo>
                    <a:pt x="16" y="0"/>
                  </a:lnTo>
                  <a:lnTo>
                    <a:pt x="16" y="17"/>
                  </a:lnTo>
                  <a:lnTo>
                    <a:pt x="33" y="17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auto">
            <a:xfrm flipV="1">
              <a:off x="2890" y="1950"/>
              <a:ext cx="158" cy="106"/>
            </a:xfrm>
            <a:custGeom>
              <a:avLst/>
              <a:gdLst>
                <a:gd name="T0" fmla="*/ 0 w 33"/>
                <a:gd name="T1" fmla="*/ 0 h 17"/>
                <a:gd name="T2" fmla="*/ 21285377 w 33"/>
                <a:gd name="T3" fmla="*/ 0 h 17"/>
                <a:gd name="T4" fmla="*/ 21285377 w 33"/>
                <a:gd name="T5" fmla="*/ 242243883 h 17"/>
                <a:gd name="T6" fmla="*/ 43608053 w 33"/>
                <a:gd name="T7" fmla="*/ 242243883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17"/>
                <a:gd name="T14" fmla="*/ 33 w 33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17">
                  <a:moveTo>
                    <a:pt x="0" y="0"/>
                  </a:moveTo>
                  <a:lnTo>
                    <a:pt x="16" y="0"/>
                  </a:lnTo>
                  <a:lnTo>
                    <a:pt x="16" y="17"/>
                  </a:lnTo>
                  <a:lnTo>
                    <a:pt x="33" y="1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auto">
            <a:xfrm flipV="1">
              <a:off x="3336" y="1729"/>
              <a:ext cx="144" cy="159"/>
            </a:xfrm>
            <a:custGeom>
              <a:avLst/>
              <a:gdLst>
                <a:gd name="T0" fmla="*/ 0 w 33"/>
                <a:gd name="T1" fmla="*/ 0 h 17"/>
                <a:gd name="T2" fmla="*/ 9189020 w 33"/>
                <a:gd name="T3" fmla="*/ 0 h 17"/>
                <a:gd name="T4" fmla="*/ 9189020 w 33"/>
                <a:gd name="T5" fmla="*/ 2147483646 h 17"/>
                <a:gd name="T6" fmla="*/ 18916124 w 33"/>
                <a:gd name="T7" fmla="*/ 2147483646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17"/>
                <a:gd name="T14" fmla="*/ 33 w 33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17">
                  <a:moveTo>
                    <a:pt x="0" y="0"/>
                  </a:moveTo>
                  <a:lnTo>
                    <a:pt x="16" y="0"/>
                  </a:lnTo>
                  <a:lnTo>
                    <a:pt x="16" y="17"/>
                  </a:lnTo>
                  <a:lnTo>
                    <a:pt x="33" y="17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H="1">
              <a:off x="2319" y="1922"/>
              <a:ext cx="1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4" name="Freeform 14"/>
            <p:cNvSpPr>
              <a:spLocks/>
            </p:cNvSpPr>
            <p:nvPr/>
          </p:nvSpPr>
          <p:spPr bwMode="auto">
            <a:xfrm>
              <a:off x="2549" y="2358"/>
              <a:ext cx="499" cy="331"/>
            </a:xfrm>
            <a:custGeom>
              <a:avLst/>
              <a:gdLst>
                <a:gd name="T0" fmla="*/ 110409426 w 104"/>
                <a:gd name="T1" fmla="*/ 0 h 65"/>
                <a:gd name="T2" fmla="*/ 140156735 w 104"/>
                <a:gd name="T3" fmla="*/ 0 h 65"/>
                <a:gd name="T4" fmla="*/ 140156735 w 104"/>
                <a:gd name="T5" fmla="*/ 149721108 h 65"/>
                <a:gd name="T6" fmla="*/ 0 w 104"/>
                <a:gd name="T7" fmla="*/ 149721108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65"/>
                <a:gd name="T14" fmla="*/ 104 w 104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65">
                  <a:moveTo>
                    <a:pt x="82" y="0"/>
                  </a:moveTo>
                  <a:lnTo>
                    <a:pt x="104" y="0"/>
                  </a:lnTo>
                  <a:lnTo>
                    <a:pt x="104" y="65"/>
                  </a:lnTo>
                  <a:lnTo>
                    <a:pt x="0" y="65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5" name="Freeform 15"/>
            <p:cNvSpPr>
              <a:spLocks/>
            </p:cNvSpPr>
            <p:nvPr/>
          </p:nvSpPr>
          <p:spPr bwMode="auto">
            <a:xfrm>
              <a:off x="2554" y="1365"/>
              <a:ext cx="1867" cy="1862"/>
            </a:xfrm>
            <a:custGeom>
              <a:avLst/>
              <a:gdLst>
                <a:gd name="T0" fmla="*/ 496492626 w 390"/>
                <a:gd name="T1" fmla="*/ 0 h 367"/>
                <a:gd name="T2" fmla="*/ 514992054 w 390"/>
                <a:gd name="T3" fmla="*/ 0 h 367"/>
                <a:gd name="T4" fmla="*/ 514992054 w 390"/>
                <a:gd name="T5" fmla="*/ 817501709 h 367"/>
                <a:gd name="T6" fmla="*/ 0 w 390"/>
                <a:gd name="T7" fmla="*/ 817501709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367"/>
                <a:gd name="T14" fmla="*/ 390 w 390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367">
                  <a:moveTo>
                    <a:pt x="376" y="0"/>
                  </a:moveTo>
                  <a:lnTo>
                    <a:pt x="390" y="0"/>
                  </a:lnTo>
                  <a:lnTo>
                    <a:pt x="390" y="367"/>
                  </a:lnTo>
                  <a:lnTo>
                    <a:pt x="0" y="36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4287" y="1677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auto">
            <a:xfrm>
              <a:off x="1349" y="1705"/>
              <a:ext cx="1258" cy="975"/>
            </a:xfrm>
            <a:custGeom>
              <a:avLst/>
              <a:gdLst>
                <a:gd name="T0" fmla="*/ 0 w 262"/>
                <a:gd name="T1" fmla="*/ 431140750 h 192"/>
                <a:gd name="T2" fmla="*/ 115260063 w 262"/>
                <a:gd name="T3" fmla="*/ 431140750 h 192"/>
                <a:gd name="T4" fmla="*/ 115260063 w 262"/>
                <a:gd name="T5" fmla="*/ 0 h 192"/>
                <a:gd name="T6" fmla="*/ 355376684 w 262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2"/>
                <a:gd name="T13" fmla="*/ 0 h 192"/>
                <a:gd name="T14" fmla="*/ 262 w 26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2" h="192">
                  <a:moveTo>
                    <a:pt x="0" y="192"/>
                  </a:moveTo>
                  <a:lnTo>
                    <a:pt x="85" y="192"/>
                  </a:lnTo>
                  <a:lnTo>
                    <a:pt x="85" y="0"/>
                  </a:lnTo>
                  <a:lnTo>
                    <a:pt x="262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auto">
            <a:xfrm>
              <a:off x="2199" y="1331"/>
              <a:ext cx="1814" cy="374"/>
            </a:xfrm>
            <a:custGeom>
              <a:avLst/>
              <a:gdLst>
                <a:gd name="T0" fmla="*/ 0 w 379"/>
                <a:gd name="T1" fmla="*/ 159195056 h 74"/>
                <a:gd name="T2" fmla="*/ 0 w 379"/>
                <a:gd name="T3" fmla="*/ 0 h 74"/>
                <a:gd name="T4" fmla="*/ 499575246 w 379"/>
                <a:gd name="T5" fmla="*/ 0 h 74"/>
                <a:gd name="T6" fmla="*/ 0 60000 65536"/>
                <a:gd name="T7" fmla="*/ 0 60000 65536"/>
                <a:gd name="T8" fmla="*/ 0 60000 65536"/>
                <a:gd name="T9" fmla="*/ 0 w 379"/>
                <a:gd name="T10" fmla="*/ 0 h 74"/>
                <a:gd name="T11" fmla="*/ 379 w 379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9" h="74">
                  <a:moveTo>
                    <a:pt x="0" y="74"/>
                  </a:moveTo>
                  <a:lnTo>
                    <a:pt x="0" y="0"/>
                  </a:lnTo>
                  <a:lnTo>
                    <a:pt x="379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1354" y="1869"/>
              <a:ext cx="7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1714" y="1869"/>
              <a:ext cx="37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1" name="AutoShape 21"/>
            <p:cNvSpPr>
              <a:spLocks noChangeArrowheads="1"/>
            </p:cNvSpPr>
            <p:nvPr/>
          </p:nvSpPr>
          <p:spPr bwMode="auto">
            <a:xfrm>
              <a:off x="1114" y="1768"/>
              <a:ext cx="245" cy="201"/>
            </a:xfrm>
            <a:prstGeom prst="homePlate">
              <a:avLst>
                <a:gd name="adj" fmla="val 6793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zh-TW" altLang="zh-TW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82" name="AutoShape 22"/>
            <p:cNvSpPr>
              <a:spLocks noChangeArrowheads="1"/>
            </p:cNvSpPr>
            <p:nvPr/>
          </p:nvSpPr>
          <p:spPr bwMode="auto">
            <a:xfrm>
              <a:off x="1104" y="2320"/>
              <a:ext cx="245" cy="201"/>
            </a:xfrm>
            <a:prstGeom prst="homePlate">
              <a:avLst>
                <a:gd name="adj" fmla="val 6793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83" name="AutoShape 23"/>
            <p:cNvSpPr>
              <a:spLocks noChangeArrowheads="1"/>
            </p:cNvSpPr>
            <p:nvPr/>
          </p:nvSpPr>
          <p:spPr bwMode="auto">
            <a:xfrm>
              <a:off x="1104" y="2579"/>
              <a:ext cx="245" cy="202"/>
            </a:xfrm>
            <a:prstGeom prst="homePlate">
              <a:avLst>
                <a:gd name="adj" fmla="val 6760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2328" y="3121"/>
              <a:ext cx="221" cy="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>
              <a:off x="2328" y="2838"/>
              <a:ext cx="221" cy="2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86" name="Rectangle 26"/>
            <p:cNvSpPr>
              <a:spLocks noChangeArrowheads="1"/>
            </p:cNvSpPr>
            <p:nvPr/>
          </p:nvSpPr>
          <p:spPr bwMode="auto">
            <a:xfrm>
              <a:off x="2324" y="2574"/>
              <a:ext cx="220" cy="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>
                <a:solidFill>
                  <a:srgbClr val="0000FF"/>
                </a:solidFill>
              </a:endParaRPr>
            </a:p>
          </p:txBody>
        </p:sp>
        <p:sp>
          <p:nvSpPr>
            <p:cNvPr id="40987" name="AutoShape 27"/>
            <p:cNvSpPr>
              <a:spLocks noChangeArrowheads="1"/>
            </p:cNvSpPr>
            <p:nvPr/>
          </p:nvSpPr>
          <p:spPr bwMode="auto">
            <a:xfrm>
              <a:off x="3044" y="1777"/>
              <a:ext cx="221" cy="226"/>
            </a:xfrm>
            <a:prstGeom prst="flowChartDelay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88" name="Oval 28"/>
            <p:cNvSpPr>
              <a:spLocks noChangeArrowheads="1"/>
            </p:cNvSpPr>
            <p:nvPr/>
          </p:nvSpPr>
          <p:spPr bwMode="auto">
            <a:xfrm>
              <a:off x="3265" y="1857"/>
              <a:ext cx="62" cy="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89" name="AutoShape 29"/>
            <p:cNvSpPr>
              <a:spLocks noChangeArrowheads="1"/>
            </p:cNvSpPr>
            <p:nvPr/>
          </p:nvSpPr>
          <p:spPr bwMode="auto">
            <a:xfrm flipH="1">
              <a:off x="3456" y="1557"/>
              <a:ext cx="152" cy="240"/>
            </a:xfrm>
            <a:prstGeom prst="flowChartOnlineStorag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90" name="Arc 30"/>
            <p:cNvSpPr>
              <a:spLocks/>
            </p:cNvSpPr>
            <p:nvPr/>
          </p:nvSpPr>
          <p:spPr bwMode="auto">
            <a:xfrm>
              <a:off x="3582" y="1557"/>
              <a:ext cx="172" cy="226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1" name="Arc 31"/>
            <p:cNvSpPr>
              <a:spLocks/>
            </p:cNvSpPr>
            <p:nvPr/>
          </p:nvSpPr>
          <p:spPr bwMode="auto">
            <a:xfrm flipV="1">
              <a:off x="3579" y="1571"/>
              <a:ext cx="172" cy="226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2" name="Oval 32"/>
            <p:cNvSpPr>
              <a:spLocks noChangeArrowheads="1"/>
            </p:cNvSpPr>
            <p:nvPr/>
          </p:nvSpPr>
          <p:spPr bwMode="auto">
            <a:xfrm>
              <a:off x="3754" y="1639"/>
              <a:ext cx="62" cy="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93" name="AutoShape 33"/>
            <p:cNvSpPr>
              <a:spLocks noChangeArrowheads="1"/>
            </p:cNvSpPr>
            <p:nvPr/>
          </p:nvSpPr>
          <p:spPr bwMode="auto">
            <a:xfrm>
              <a:off x="1104" y="2046"/>
              <a:ext cx="245" cy="202"/>
            </a:xfrm>
            <a:prstGeom prst="homePlate">
              <a:avLst>
                <a:gd name="adj" fmla="val 6760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94" name="AutoShape 34"/>
            <p:cNvSpPr>
              <a:spLocks noChangeArrowheads="1"/>
            </p:cNvSpPr>
            <p:nvPr/>
          </p:nvSpPr>
          <p:spPr bwMode="auto">
            <a:xfrm rot="5400000">
              <a:off x="1397" y="1763"/>
              <a:ext cx="264" cy="21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95" name="Oval 35"/>
            <p:cNvSpPr>
              <a:spLocks noChangeArrowheads="1"/>
            </p:cNvSpPr>
            <p:nvPr/>
          </p:nvSpPr>
          <p:spPr bwMode="auto">
            <a:xfrm>
              <a:off x="1647" y="1835"/>
              <a:ext cx="62" cy="6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96" name="Freeform 36"/>
            <p:cNvSpPr>
              <a:spLocks/>
            </p:cNvSpPr>
            <p:nvPr/>
          </p:nvSpPr>
          <p:spPr bwMode="auto">
            <a:xfrm>
              <a:off x="2549" y="1413"/>
              <a:ext cx="1459" cy="1531"/>
            </a:xfrm>
            <a:custGeom>
              <a:avLst/>
              <a:gdLst>
                <a:gd name="T0" fmla="*/ 400023085 w 305"/>
                <a:gd name="T1" fmla="*/ 0 h 302"/>
                <a:gd name="T2" fmla="*/ 371239862 w 305"/>
                <a:gd name="T3" fmla="*/ 0 h 302"/>
                <a:gd name="T4" fmla="*/ 371239862 w 305"/>
                <a:gd name="T5" fmla="*/ 667881291 h 302"/>
                <a:gd name="T6" fmla="*/ 0 w 305"/>
                <a:gd name="T7" fmla="*/ 667881291 h 3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5"/>
                <a:gd name="T13" fmla="*/ 0 h 302"/>
                <a:gd name="T14" fmla="*/ 305 w 305"/>
                <a:gd name="T15" fmla="*/ 302 h 3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5" h="302">
                  <a:moveTo>
                    <a:pt x="305" y="0"/>
                  </a:moveTo>
                  <a:lnTo>
                    <a:pt x="283" y="0"/>
                  </a:lnTo>
                  <a:lnTo>
                    <a:pt x="283" y="302"/>
                  </a:lnTo>
                  <a:lnTo>
                    <a:pt x="0" y="30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auto">
            <a:xfrm>
              <a:off x="3826" y="1672"/>
              <a:ext cx="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8" name="Oval 38"/>
            <p:cNvSpPr>
              <a:spLocks noChangeArrowheads="1"/>
            </p:cNvSpPr>
            <p:nvPr/>
          </p:nvSpPr>
          <p:spPr bwMode="auto">
            <a:xfrm>
              <a:off x="3883" y="1639"/>
              <a:ext cx="48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999" name="AutoShape 39"/>
            <p:cNvSpPr>
              <a:spLocks noChangeArrowheads="1"/>
            </p:cNvSpPr>
            <p:nvPr/>
          </p:nvSpPr>
          <p:spPr bwMode="auto">
            <a:xfrm rot="5400000">
              <a:off x="3970" y="1566"/>
              <a:ext cx="264" cy="21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00" name="Oval 40"/>
            <p:cNvSpPr>
              <a:spLocks noChangeArrowheads="1"/>
            </p:cNvSpPr>
            <p:nvPr/>
          </p:nvSpPr>
          <p:spPr bwMode="auto">
            <a:xfrm>
              <a:off x="4220" y="1638"/>
              <a:ext cx="62" cy="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01" name="Freeform 41"/>
            <p:cNvSpPr>
              <a:spLocks/>
            </p:cNvSpPr>
            <p:nvPr/>
          </p:nvSpPr>
          <p:spPr bwMode="auto">
            <a:xfrm>
              <a:off x="3584" y="1561"/>
              <a:ext cx="50" cy="232"/>
            </a:xfrm>
            <a:custGeom>
              <a:avLst/>
              <a:gdLst>
                <a:gd name="T0" fmla="*/ 3 w 50"/>
                <a:gd name="T1" fmla="*/ 0 h 232"/>
                <a:gd name="T2" fmla="*/ 0 w 50"/>
                <a:gd name="T3" fmla="*/ 232 h 232"/>
                <a:gd name="T4" fmla="*/ 27 w 50"/>
                <a:gd name="T5" fmla="*/ 226 h 232"/>
                <a:gd name="T6" fmla="*/ 50 w 50"/>
                <a:gd name="T7" fmla="*/ 118 h 232"/>
                <a:gd name="T8" fmla="*/ 17 w 50"/>
                <a:gd name="T9" fmla="*/ 4 h 232"/>
                <a:gd name="T10" fmla="*/ 3 w 50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32"/>
                <a:gd name="T20" fmla="*/ 50 w 50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32">
                  <a:moveTo>
                    <a:pt x="3" y="0"/>
                  </a:moveTo>
                  <a:lnTo>
                    <a:pt x="0" y="232"/>
                  </a:lnTo>
                  <a:lnTo>
                    <a:pt x="27" y="226"/>
                  </a:lnTo>
                  <a:lnTo>
                    <a:pt x="50" y="118"/>
                  </a:lnTo>
                  <a:lnTo>
                    <a:pt x="17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02" name="AutoShape 42"/>
            <p:cNvSpPr>
              <a:spLocks noChangeArrowheads="1"/>
            </p:cNvSpPr>
            <p:nvPr/>
          </p:nvSpPr>
          <p:spPr bwMode="auto">
            <a:xfrm flipH="1">
              <a:off x="3989" y="1252"/>
              <a:ext cx="152" cy="240"/>
            </a:xfrm>
            <a:prstGeom prst="flowChartOnlineStorag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03" name="Arc 43"/>
            <p:cNvSpPr>
              <a:spLocks/>
            </p:cNvSpPr>
            <p:nvPr/>
          </p:nvSpPr>
          <p:spPr bwMode="auto">
            <a:xfrm>
              <a:off x="4115" y="1252"/>
              <a:ext cx="172" cy="226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4" name="Arc 44"/>
            <p:cNvSpPr>
              <a:spLocks/>
            </p:cNvSpPr>
            <p:nvPr/>
          </p:nvSpPr>
          <p:spPr bwMode="auto">
            <a:xfrm flipV="1">
              <a:off x="4112" y="1266"/>
              <a:ext cx="172" cy="226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5" name="Oval 45"/>
            <p:cNvSpPr>
              <a:spLocks noChangeArrowheads="1"/>
            </p:cNvSpPr>
            <p:nvPr/>
          </p:nvSpPr>
          <p:spPr bwMode="auto">
            <a:xfrm>
              <a:off x="4287" y="1334"/>
              <a:ext cx="62" cy="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06" name="Freeform 46"/>
            <p:cNvSpPr>
              <a:spLocks/>
            </p:cNvSpPr>
            <p:nvPr/>
          </p:nvSpPr>
          <p:spPr bwMode="auto">
            <a:xfrm>
              <a:off x="4117" y="1256"/>
              <a:ext cx="50" cy="232"/>
            </a:xfrm>
            <a:custGeom>
              <a:avLst/>
              <a:gdLst>
                <a:gd name="T0" fmla="*/ 3 w 50"/>
                <a:gd name="T1" fmla="*/ 0 h 232"/>
                <a:gd name="T2" fmla="*/ 0 w 50"/>
                <a:gd name="T3" fmla="*/ 232 h 232"/>
                <a:gd name="T4" fmla="*/ 27 w 50"/>
                <a:gd name="T5" fmla="*/ 226 h 232"/>
                <a:gd name="T6" fmla="*/ 50 w 50"/>
                <a:gd name="T7" fmla="*/ 118 h 232"/>
                <a:gd name="T8" fmla="*/ 17 w 50"/>
                <a:gd name="T9" fmla="*/ 4 h 232"/>
                <a:gd name="T10" fmla="*/ 3 w 50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32"/>
                <a:gd name="T20" fmla="*/ 50 w 50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32">
                  <a:moveTo>
                    <a:pt x="3" y="0"/>
                  </a:moveTo>
                  <a:lnTo>
                    <a:pt x="0" y="232"/>
                  </a:lnTo>
                  <a:lnTo>
                    <a:pt x="27" y="226"/>
                  </a:lnTo>
                  <a:lnTo>
                    <a:pt x="50" y="118"/>
                  </a:lnTo>
                  <a:lnTo>
                    <a:pt x="17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07" name="Freeform 47"/>
            <p:cNvSpPr>
              <a:spLocks/>
            </p:cNvSpPr>
            <p:nvPr/>
          </p:nvSpPr>
          <p:spPr bwMode="auto">
            <a:xfrm>
              <a:off x="2434" y="1821"/>
              <a:ext cx="178" cy="101"/>
            </a:xfrm>
            <a:custGeom>
              <a:avLst/>
              <a:gdLst>
                <a:gd name="T0" fmla="*/ 0 w 34"/>
                <a:gd name="T1" fmla="*/ 254790459 h 16"/>
                <a:gd name="T2" fmla="*/ 41180923 w 34"/>
                <a:gd name="T3" fmla="*/ 254790459 h 16"/>
                <a:gd name="T4" fmla="*/ 41180923 w 34"/>
                <a:gd name="T5" fmla="*/ 0 h 16"/>
                <a:gd name="T6" fmla="*/ 100456289 w 34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16"/>
                <a:gd name="T14" fmla="*/ 34 w 3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16">
                  <a:moveTo>
                    <a:pt x="0" y="16"/>
                  </a:moveTo>
                  <a:lnTo>
                    <a:pt x="14" y="16"/>
                  </a:lnTo>
                  <a:lnTo>
                    <a:pt x="14" y="0"/>
                  </a:lnTo>
                  <a:lnTo>
                    <a:pt x="3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8" name="Freeform 48"/>
            <p:cNvSpPr>
              <a:spLocks/>
            </p:cNvSpPr>
            <p:nvPr/>
          </p:nvSpPr>
          <p:spPr bwMode="auto">
            <a:xfrm>
              <a:off x="2506" y="1902"/>
              <a:ext cx="101" cy="106"/>
            </a:xfrm>
            <a:custGeom>
              <a:avLst/>
              <a:gdLst>
                <a:gd name="T0" fmla="*/ 0 w 19"/>
                <a:gd name="T1" fmla="*/ 0 h 21"/>
                <a:gd name="T2" fmla="*/ 0 w 19"/>
                <a:gd name="T3" fmla="*/ 44657775 h 21"/>
                <a:gd name="T4" fmla="*/ 64420782 w 19"/>
                <a:gd name="T5" fmla="*/ 44657775 h 21"/>
                <a:gd name="T6" fmla="*/ 0 60000 65536"/>
                <a:gd name="T7" fmla="*/ 0 60000 65536"/>
                <a:gd name="T8" fmla="*/ 0 60000 65536"/>
                <a:gd name="T9" fmla="*/ 0 w 19"/>
                <a:gd name="T10" fmla="*/ 0 h 21"/>
                <a:gd name="T11" fmla="*/ 19 w 1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21">
                  <a:moveTo>
                    <a:pt x="0" y="0"/>
                  </a:moveTo>
                  <a:lnTo>
                    <a:pt x="0" y="21"/>
                  </a:lnTo>
                  <a:lnTo>
                    <a:pt x="19" y="2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9" name="Oval 49"/>
            <p:cNvSpPr>
              <a:spLocks noChangeArrowheads="1"/>
            </p:cNvSpPr>
            <p:nvPr/>
          </p:nvSpPr>
          <p:spPr bwMode="auto">
            <a:xfrm>
              <a:off x="2478" y="1887"/>
              <a:ext cx="52" cy="5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10" name="Freeform 50"/>
            <p:cNvSpPr>
              <a:spLocks/>
            </p:cNvSpPr>
            <p:nvPr/>
          </p:nvSpPr>
          <p:spPr bwMode="auto">
            <a:xfrm>
              <a:off x="2444" y="2123"/>
              <a:ext cx="163" cy="82"/>
            </a:xfrm>
            <a:custGeom>
              <a:avLst/>
              <a:gdLst>
                <a:gd name="T0" fmla="*/ 0 w 34"/>
                <a:gd name="T1" fmla="*/ 38994895 h 16"/>
                <a:gd name="T2" fmla="*/ 18684556 w 34"/>
                <a:gd name="T3" fmla="*/ 38994895 h 16"/>
                <a:gd name="T4" fmla="*/ 18684556 w 34"/>
                <a:gd name="T5" fmla="*/ 0 h 16"/>
                <a:gd name="T6" fmla="*/ 45455446 w 34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16"/>
                <a:gd name="T14" fmla="*/ 34 w 3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16">
                  <a:moveTo>
                    <a:pt x="0" y="16"/>
                  </a:moveTo>
                  <a:lnTo>
                    <a:pt x="14" y="16"/>
                  </a:lnTo>
                  <a:lnTo>
                    <a:pt x="14" y="0"/>
                  </a:lnTo>
                  <a:lnTo>
                    <a:pt x="3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11" name="Freeform 51"/>
            <p:cNvSpPr>
              <a:spLocks/>
            </p:cNvSpPr>
            <p:nvPr/>
          </p:nvSpPr>
          <p:spPr bwMode="auto">
            <a:xfrm>
              <a:off x="2511" y="2205"/>
              <a:ext cx="91" cy="105"/>
            </a:xfrm>
            <a:custGeom>
              <a:avLst/>
              <a:gdLst>
                <a:gd name="T0" fmla="*/ 0 w 19"/>
                <a:gd name="T1" fmla="*/ 0 h 21"/>
                <a:gd name="T2" fmla="*/ 0 w 19"/>
                <a:gd name="T3" fmla="*/ 41015625 h 21"/>
                <a:gd name="T4" fmla="*/ 25202388 w 19"/>
                <a:gd name="T5" fmla="*/ 41015625 h 21"/>
                <a:gd name="T6" fmla="*/ 0 60000 65536"/>
                <a:gd name="T7" fmla="*/ 0 60000 65536"/>
                <a:gd name="T8" fmla="*/ 0 60000 65536"/>
                <a:gd name="T9" fmla="*/ 0 w 19"/>
                <a:gd name="T10" fmla="*/ 0 h 21"/>
                <a:gd name="T11" fmla="*/ 19 w 1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21">
                  <a:moveTo>
                    <a:pt x="0" y="0"/>
                  </a:moveTo>
                  <a:lnTo>
                    <a:pt x="0" y="21"/>
                  </a:lnTo>
                  <a:lnTo>
                    <a:pt x="19" y="2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12" name="Oval 52"/>
            <p:cNvSpPr>
              <a:spLocks noChangeArrowheads="1"/>
            </p:cNvSpPr>
            <p:nvPr/>
          </p:nvSpPr>
          <p:spPr bwMode="auto">
            <a:xfrm>
              <a:off x="2482" y="2176"/>
              <a:ext cx="53" cy="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13" name="AutoShape 53"/>
            <p:cNvSpPr>
              <a:spLocks noChangeArrowheads="1"/>
            </p:cNvSpPr>
            <p:nvPr/>
          </p:nvSpPr>
          <p:spPr bwMode="auto">
            <a:xfrm flipH="1">
              <a:off x="2583" y="1941"/>
              <a:ext cx="151" cy="235"/>
            </a:xfrm>
            <a:prstGeom prst="flowChartOnlineStorag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14" name="Arc 54"/>
            <p:cNvSpPr>
              <a:spLocks/>
            </p:cNvSpPr>
            <p:nvPr/>
          </p:nvSpPr>
          <p:spPr bwMode="auto">
            <a:xfrm>
              <a:off x="2708" y="1941"/>
              <a:ext cx="172" cy="221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15" name="Arc 55"/>
            <p:cNvSpPr>
              <a:spLocks/>
            </p:cNvSpPr>
            <p:nvPr/>
          </p:nvSpPr>
          <p:spPr bwMode="auto">
            <a:xfrm flipV="1">
              <a:off x="2706" y="1955"/>
              <a:ext cx="171" cy="221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16" name="AutoShape 56"/>
            <p:cNvSpPr>
              <a:spLocks noChangeArrowheads="1"/>
            </p:cNvSpPr>
            <p:nvPr/>
          </p:nvSpPr>
          <p:spPr bwMode="auto">
            <a:xfrm flipH="1">
              <a:off x="2578" y="2243"/>
              <a:ext cx="152" cy="240"/>
            </a:xfrm>
            <a:prstGeom prst="flowChartOnlineStorag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17" name="Arc 57"/>
            <p:cNvSpPr>
              <a:spLocks/>
            </p:cNvSpPr>
            <p:nvPr/>
          </p:nvSpPr>
          <p:spPr bwMode="auto">
            <a:xfrm>
              <a:off x="2704" y="2243"/>
              <a:ext cx="172" cy="226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18" name="Arc 58"/>
            <p:cNvSpPr>
              <a:spLocks/>
            </p:cNvSpPr>
            <p:nvPr/>
          </p:nvSpPr>
          <p:spPr bwMode="auto">
            <a:xfrm flipV="1">
              <a:off x="2701" y="2257"/>
              <a:ext cx="172" cy="226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19" name="Oval 59"/>
            <p:cNvSpPr>
              <a:spLocks noChangeArrowheads="1"/>
            </p:cNvSpPr>
            <p:nvPr/>
          </p:nvSpPr>
          <p:spPr bwMode="auto">
            <a:xfrm>
              <a:off x="2876" y="2325"/>
              <a:ext cx="62" cy="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20" name="AutoShape 60"/>
            <p:cNvSpPr>
              <a:spLocks noChangeArrowheads="1"/>
            </p:cNvSpPr>
            <p:nvPr/>
          </p:nvSpPr>
          <p:spPr bwMode="auto">
            <a:xfrm flipH="1">
              <a:off x="2588" y="1643"/>
              <a:ext cx="151" cy="240"/>
            </a:xfrm>
            <a:prstGeom prst="flowChartOnlineStorag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21" name="Arc 61"/>
            <p:cNvSpPr>
              <a:spLocks/>
            </p:cNvSpPr>
            <p:nvPr/>
          </p:nvSpPr>
          <p:spPr bwMode="auto">
            <a:xfrm>
              <a:off x="2713" y="1643"/>
              <a:ext cx="172" cy="226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22" name="Arc 62"/>
            <p:cNvSpPr>
              <a:spLocks/>
            </p:cNvSpPr>
            <p:nvPr/>
          </p:nvSpPr>
          <p:spPr bwMode="auto">
            <a:xfrm flipV="1">
              <a:off x="2711" y="1657"/>
              <a:ext cx="171" cy="226"/>
            </a:xfrm>
            <a:custGeom>
              <a:avLst/>
              <a:gdLst>
                <a:gd name="T0" fmla="*/ 0 w 19012"/>
                <a:gd name="T1" fmla="*/ 0 h 21600"/>
                <a:gd name="T2" fmla="*/ 0 w 19012"/>
                <a:gd name="T3" fmla="*/ 0 h 21600"/>
                <a:gd name="T4" fmla="*/ 0 w 19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12"/>
                <a:gd name="T10" fmla="*/ 0 h 21600"/>
                <a:gd name="T11" fmla="*/ 19012 w 19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12" h="21600" fill="none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</a:path>
                <a:path w="19012" h="21600" stroke="0" extrusionOk="0">
                  <a:moveTo>
                    <a:pt x="-1" y="0"/>
                  </a:moveTo>
                  <a:cubicBezTo>
                    <a:pt x="7941" y="0"/>
                    <a:pt x="15243" y="4358"/>
                    <a:pt x="19012" y="113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23" name="Freeform 63"/>
            <p:cNvSpPr>
              <a:spLocks/>
            </p:cNvSpPr>
            <p:nvPr/>
          </p:nvSpPr>
          <p:spPr bwMode="auto">
            <a:xfrm>
              <a:off x="2712" y="1645"/>
              <a:ext cx="50" cy="232"/>
            </a:xfrm>
            <a:custGeom>
              <a:avLst/>
              <a:gdLst>
                <a:gd name="T0" fmla="*/ 3 w 50"/>
                <a:gd name="T1" fmla="*/ 0 h 232"/>
                <a:gd name="T2" fmla="*/ 0 w 50"/>
                <a:gd name="T3" fmla="*/ 232 h 232"/>
                <a:gd name="T4" fmla="*/ 27 w 50"/>
                <a:gd name="T5" fmla="*/ 226 h 232"/>
                <a:gd name="T6" fmla="*/ 50 w 50"/>
                <a:gd name="T7" fmla="*/ 118 h 232"/>
                <a:gd name="T8" fmla="*/ 17 w 50"/>
                <a:gd name="T9" fmla="*/ 4 h 232"/>
                <a:gd name="T10" fmla="*/ 3 w 50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32"/>
                <a:gd name="T20" fmla="*/ 50 w 50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32">
                  <a:moveTo>
                    <a:pt x="3" y="0"/>
                  </a:moveTo>
                  <a:lnTo>
                    <a:pt x="0" y="232"/>
                  </a:lnTo>
                  <a:lnTo>
                    <a:pt x="27" y="226"/>
                  </a:lnTo>
                  <a:lnTo>
                    <a:pt x="50" y="118"/>
                  </a:lnTo>
                  <a:lnTo>
                    <a:pt x="17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24" name="Freeform 64"/>
            <p:cNvSpPr>
              <a:spLocks/>
            </p:cNvSpPr>
            <p:nvPr/>
          </p:nvSpPr>
          <p:spPr bwMode="auto">
            <a:xfrm>
              <a:off x="2706" y="1940"/>
              <a:ext cx="50" cy="232"/>
            </a:xfrm>
            <a:custGeom>
              <a:avLst/>
              <a:gdLst>
                <a:gd name="T0" fmla="*/ 3 w 50"/>
                <a:gd name="T1" fmla="*/ 0 h 232"/>
                <a:gd name="T2" fmla="*/ 0 w 50"/>
                <a:gd name="T3" fmla="*/ 232 h 232"/>
                <a:gd name="T4" fmla="*/ 27 w 50"/>
                <a:gd name="T5" fmla="*/ 226 h 232"/>
                <a:gd name="T6" fmla="*/ 50 w 50"/>
                <a:gd name="T7" fmla="*/ 118 h 232"/>
                <a:gd name="T8" fmla="*/ 17 w 50"/>
                <a:gd name="T9" fmla="*/ 4 h 232"/>
                <a:gd name="T10" fmla="*/ 3 w 50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32"/>
                <a:gd name="T20" fmla="*/ 50 w 50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32">
                  <a:moveTo>
                    <a:pt x="3" y="0"/>
                  </a:moveTo>
                  <a:lnTo>
                    <a:pt x="0" y="232"/>
                  </a:lnTo>
                  <a:lnTo>
                    <a:pt x="27" y="226"/>
                  </a:lnTo>
                  <a:lnTo>
                    <a:pt x="50" y="118"/>
                  </a:lnTo>
                  <a:lnTo>
                    <a:pt x="17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25" name="Freeform 65"/>
            <p:cNvSpPr>
              <a:spLocks/>
            </p:cNvSpPr>
            <p:nvPr/>
          </p:nvSpPr>
          <p:spPr bwMode="auto">
            <a:xfrm>
              <a:off x="2707" y="2247"/>
              <a:ext cx="50" cy="232"/>
            </a:xfrm>
            <a:custGeom>
              <a:avLst/>
              <a:gdLst>
                <a:gd name="T0" fmla="*/ 3 w 50"/>
                <a:gd name="T1" fmla="*/ 0 h 232"/>
                <a:gd name="T2" fmla="*/ 0 w 50"/>
                <a:gd name="T3" fmla="*/ 232 h 232"/>
                <a:gd name="T4" fmla="*/ 27 w 50"/>
                <a:gd name="T5" fmla="*/ 226 h 232"/>
                <a:gd name="T6" fmla="*/ 50 w 50"/>
                <a:gd name="T7" fmla="*/ 118 h 232"/>
                <a:gd name="T8" fmla="*/ 17 w 50"/>
                <a:gd name="T9" fmla="*/ 4 h 232"/>
                <a:gd name="T10" fmla="*/ 3 w 50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32"/>
                <a:gd name="T20" fmla="*/ 50 w 50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32">
                  <a:moveTo>
                    <a:pt x="3" y="0"/>
                  </a:moveTo>
                  <a:lnTo>
                    <a:pt x="0" y="232"/>
                  </a:lnTo>
                  <a:lnTo>
                    <a:pt x="27" y="226"/>
                  </a:lnTo>
                  <a:lnTo>
                    <a:pt x="50" y="118"/>
                  </a:lnTo>
                  <a:lnTo>
                    <a:pt x="17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26" name="Oval 66"/>
            <p:cNvSpPr>
              <a:spLocks noChangeArrowheads="1"/>
            </p:cNvSpPr>
            <p:nvPr/>
          </p:nvSpPr>
          <p:spPr bwMode="auto">
            <a:xfrm>
              <a:off x="2170" y="1681"/>
              <a:ext cx="53" cy="5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27" name="AutoShape 67"/>
            <p:cNvSpPr>
              <a:spLocks noChangeArrowheads="1"/>
            </p:cNvSpPr>
            <p:nvPr/>
          </p:nvSpPr>
          <p:spPr bwMode="auto">
            <a:xfrm>
              <a:off x="2093" y="1806"/>
              <a:ext cx="221" cy="231"/>
            </a:xfrm>
            <a:prstGeom prst="flowChartDelay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grpSp>
          <p:nvGrpSpPr>
            <p:cNvPr id="41028" name="Group 68"/>
            <p:cNvGrpSpPr>
              <a:grpSpLocks/>
            </p:cNvGrpSpPr>
            <p:nvPr/>
          </p:nvGrpSpPr>
          <p:grpSpPr bwMode="auto">
            <a:xfrm>
              <a:off x="2084" y="2085"/>
              <a:ext cx="298" cy="240"/>
              <a:chOff x="434" y="275"/>
              <a:chExt cx="116" cy="87"/>
            </a:xfrm>
          </p:grpSpPr>
          <p:sp>
            <p:nvSpPr>
              <p:cNvPr id="41049" name="AutoShape 69"/>
              <p:cNvSpPr>
                <a:spLocks noChangeArrowheads="1"/>
              </p:cNvSpPr>
              <p:nvPr/>
            </p:nvSpPr>
            <p:spPr bwMode="auto">
              <a:xfrm flipH="1">
                <a:off x="434" y="275"/>
                <a:ext cx="59" cy="87"/>
              </a:xfrm>
              <a:prstGeom prst="flowChartOnlineStorag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1050" name="Arc 70"/>
              <p:cNvSpPr>
                <a:spLocks/>
              </p:cNvSpPr>
              <p:nvPr/>
            </p:nvSpPr>
            <p:spPr bwMode="auto">
              <a:xfrm>
                <a:off x="483" y="275"/>
                <a:ext cx="67" cy="82"/>
              </a:xfrm>
              <a:custGeom>
                <a:avLst/>
                <a:gdLst>
                  <a:gd name="T0" fmla="*/ 0 w 19012"/>
                  <a:gd name="T1" fmla="*/ 0 h 21600"/>
                  <a:gd name="T2" fmla="*/ 0 w 19012"/>
                  <a:gd name="T3" fmla="*/ 0 h 21600"/>
                  <a:gd name="T4" fmla="*/ 0 w 1901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9012"/>
                  <a:gd name="T10" fmla="*/ 0 h 21600"/>
                  <a:gd name="T11" fmla="*/ 19012 w 190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012" h="21600" fill="none" extrusionOk="0">
                    <a:moveTo>
                      <a:pt x="-1" y="0"/>
                    </a:moveTo>
                    <a:cubicBezTo>
                      <a:pt x="7941" y="0"/>
                      <a:pt x="15243" y="4358"/>
                      <a:pt x="19012" y="11348"/>
                    </a:cubicBezTo>
                  </a:path>
                  <a:path w="19012" h="21600" stroke="0" extrusionOk="0">
                    <a:moveTo>
                      <a:pt x="-1" y="0"/>
                    </a:moveTo>
                    <a:cubicBezTo>
                      <a:pt x="7941" y="0"/>
                      <a:pt x="15243" y="4358"/>
                      <a:pt x="19012" y="1134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051" name="Arc 71"/>
              <p:cNvSpPr>
                <a:spLocks/>
              </p:cNvSpPr>
              <p:nvPr/>
            </p:nvSpPr>
            <p:spPr bwMode="auto">
              <a:xfrm flipV="1">
                <a:off x="482" y="280"/>
                <a:ext cx="67" cy="82"/>
              </a:xfrm>
              <a:custGeom>
                <a:avLst/>
                <a:gdLst>
                  <a:gd name="T0" fmla="*/ 0 w 19012"/>
                  <a:gd name="T1" fmla="*/ 0 h 21600"/>
                  <a:gd name="T2" fmla="*/ 0 w 19012"/>
                  <a:gd name="T3" fmla="*/ 0 h 21600"/>
                  <a:gd name="T4" fmla="*/ 0 w 1901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9012"/>
                  <a:gd name="T10" fmla="*/ 0 h 21600"/>
                  <a:gd name="T11" fmla="*/ 19012 w 190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012" h="21600" fill="none" extrusionOk="0">
                    <a:moveTo>
                      <a:pt x="-1" y="0"/>
                    </a:moveTo>
                    <a:cubicBezTo>
                      <a:pt x="7941" y="0"/>
                      <a:pt x="15243" y="4358"/>
                      <a:pt x="19012" y="11348"/>
                    </a:cubicBezTo>
                  </a:path>
                  <a:path w="19012" h="21600" stroke="0" extrusionOk="0">
                    <a:moveTo>
                      <a:pt x="-1" y="0"/>
                    </a:moveTo>
                    <a:cubicBezTo>
                      <a:pt x="7941" y="0"/>
                      <a:pt x="15243" y="4358"/>
                      <a:pt x="19012" y="1134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1029" name="Oval 72"/>
            <p:cNvSpPr>
              <a:spLocks noChangeArrowheads="1"/>
            </p:cNvSpPr>
            <p:nvPr/>
          </p:nvSpPr>
          <p:spPr bwMode="auto">
            <a:xfrm>
              <a:off x="2382" y="2167"/>
              <a:ext cx="62" cy="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1030" name="Freeform 73"/>
            <p:cNvSpPr>
              <a:spLocks/>
            </p:cNvSpPr>
            <p:nvPr/>
          </p:nvSpPr>
          <p:spPr bwMode="auto">
            <a:xfrm>
              <a:off x="2210" y="2090"/>
              <a:ext cx="50" cy="232"/>
            </a:xfrm>
            <a:custGeom>
              <a:avLst/>
              <a:gdLst>
                <a:gd name="T0" fmla="*/ 3 w 50"/>
                <a:gd name="T1" fmla="*/ 0 h 232"/>
                <a:gd name="T2" fmla="*/ 0 w 50"/>
                <a:gd name="T3" fmla="*/ 232 h 232"/>
                <a:gd name="T4" fmla="*/ 27 w 50"/>
                <a:gd name="T5" fmla="*/ 226 h 232"/>
                <a:gd name="T6" fmla="*/ 50 w 50"/>
                <a:gd name="T7" fmla="*/ 118 h 232"/>
                <a:gd name="T8" fmla="*/ 17 w 50"/>
                <a:gd name="T9" fmla="*/ 4 h 232"/>
                <a:gd name="T10" fmla="*/ 3 w 50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32"/>
                <a:gd name="T20" fmla="*/ 50 w 50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32">
                  <a:moveTo>
                    <a:pt x="3" y="0"/>
                  </a:moveTo>
                  <a:lnTo>
                    <a:pt x="0" y="232"/>
                  </a:lnTo>
                  <a:lnTo>
                    <a:pt x="27" y="226"/>
                  </a:lnTo>
                  <a:lnTo>
                    <a:pt x="50" y="118"/>
                  </a:lnTo>
                  <a:lnTo>
                    <a:pt x="17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31" name="Freeform 74"/>
            <p:cNvSpPr>
              <a:spLocks/>
            </p:cNvSpPr>
            <p:nvPr/>
          </p:nvSpPr>
          <p:spPr bwMode="auto">
            <a:xfrm>
              <a:off x="2198" y="2070"/>
              <a:ext cx="50" cy="232"/>
            </a:xfrm>
            <a:custGeom>
              <a:avLst/>
              <a:gdLst>
                <a:gd name="T0" fmla="*/ 3 w 50"/>
                <a:gd name="T1" fmla="*/ 0 h 232"/>
                <a:gd name="T2" fmla="*/ 0 w 50"/>
                <a:gd name="T3" fmla="*/ 232 h 232"/>
                <a:gd name="T4" fmla="*/ 27 w 50"/>
                <a:gd name="T5" fmla="*/ 226 h 232"/>
                <a:gd name="T6" fmla="*/ 50 w 50"/>
                <a:gd name="T7" fmla="*/ 118 h 232"/>
                <a:gd name="T8" fmla="*/ 17 w 50"/>
                <a:gd name="T9" fmla="*/ 4 h 232"/>
                <a:gd name="T10" fmla="*/ 3 w 50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32"/>
                <a:gd name="T20" fmla="*/ 50 w 50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32">
                  <a:moveTo>
                    <a:pt x="3" y="0"/>
                  </a:moveTo>
                  <a:lnTo>
                    <a:pt x="0" y="232"/>
                  </a:lnTo>
                  <a:lnTo>
                    <a:pt x="27" y="226"/>
                  </a:lnTo>
                  <a:lnTo>
                    <a:pt x="50" y="118"/>
                  </a:lnTo>
                  <a:lnTo>
                    <a:pt x="17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32" name="Text Box 75"/>
            <p:cNvSpPr txBox="1">
              <a:spLocks noChangeArrowheads="1"/>
            </p:cNvSpPr>
            <p:nvPr/>
          </p:nvSpPr>
          <p:spPr bwMode="auto">
            <a:xfrm>
              <a:off x="1104" y="174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41033" name="Text Box 76"/>
            <p:cNvSpPr txBox="1">
              <a:spLocks noChangeArrowheads="1"/>
            </p:cNvSpPr>
            <p:nvPr/>
          </p:nvSpPr>
          <p:spPr bwMode="auto">
            <a:xfrm>
              <a:off x="1104" y="203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1034" name="Text Box 77"/>
            <p:cNvSpPr txBox="1">
              <a:spLocks noChangeArrowheads="1"/>
            </p:cNvSpPr>
            <p:nvPr/>
          </p:nvSpPr>
          <p:spPr bwMode="auto">
            <a:xfrm>
              <a:off x="1104" y="230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035" name="Text Box 78"/>
            <p:cNvSpPr txBox="1">
              <a:spLocks noChangeArrowheads="1"/>
            </p:cNvSpPr>
            <p:nvPr/>
          </p:nvSpPr>
          <p:spPr bwMode="auto">
            <a:xfrm>
              <a:off x="1104" y="256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1036" name="Text Box 79"/>
            <p:cNvSpPr txBox="1">
              <a:spLocks noChangeArrowheads="1"/>
            </p:cNvSpPr>
            <p:nvPr/>
          </p:nvSpPr>
          <p:spPr bwMode="auto">
            <a:xfrm>
              <a:off x="1380" y="179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solidFill>
                    <a:schemeClr val="tx1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41037" name="Text Box 80"/>
            <p:cNvSpPr txBox="1">
              <a:spLocks noChangeArrowheads="1"/>
            </p:cNvSpPr>
            <p:nvPr/>
          </p:nvSpPr>
          <p:spPr bwMode="auto">
            <a:xfrm>
              <a:off x="2076" y="2077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41038" name="Text Box 81"/>
            <p:cNvSpPr txBox="1">
              <a:spLocks noChangeArrowheads="1"/>
            </p:cNvSpPr>
            <p:nvPr/>
          </p:nvSpPr>
          <p:spPr bwMode="auto">
            <a:xfrm>
              <a:off x="2098" y="180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41039" name="Text Box 82"/>
            <p:cNvSpPr txBox="1">
              <a:spLocks noChangeArrowheads="1"/>
            </p:cNvSpPr>
            <p:nvPr/>
          </p:nvSpPr>
          <p:spPr bwMode="auto">
            <a:xfrm>
              <a:off x="2592" y="1652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41040" name="Text Box 83"/>
            <p:cNvSpPr txBox="1">
              <a:spLocks noChangeArrowheads="1"/>
            </p:cNvSpPr>
            <p:nvPr/>
          </p:nvSpPr>
          <p:spPr bwMode="auto">
            <a:xfrm>
              <a:off x="2592" y="1929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41041" name="Text Box 84"/>
            <p:cNvSpPr txBox="1">
              <a:spLocks noChangeArrowheads="1"/>
            </p:cNvSpPr>
            <p:nvPr/>
          </p:nvSpPr>
          <p:spPr bwMode="auto">
            <a:xfrm>
              <a:off x="2578" y="2242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41042" name="Text Box 85"/>
            <p:cNvSpPr txBox="1">
              <a:spLocks noChangeArrowheads="1"/>
            </p:cNvSpPr>
            <p:nvPr/>
          </p:nvSpPr>
          <p:spPr bwMode="auto">
            <a:xfrm>
              <a:off x="3456" y="1556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41043" name="Text Box 86"/>
            <p:cNvSpPr txBox="1">
              <a:spLocks noChangeArrowheads="1"/>
            </p:cNvSpPr>
            <p:nvPr/>
          </p:nvSpPr>
          <p:spPr bwMode="auto">
            <a:xfrm>
              <a:off x="3984" y="1248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17</a:t>
              </a:r>
            </a:p>
          </p:txBody>
        </p:sp>
        <p:sp>
          <p:nvSpPr>
            <p:cNvPr id="41044" name="Text Box 87"/>
            <p:cNvSpPr txBox="1">
              <a:spLocks noChangeArrowheads="1"/>
            </p:cNvSpPr>
            <p:nvPr/>
          </p:nvSpPr>
          <p:spPr bwMode="auto">
            <a:xfrm>
              <a:off x="3061" y="17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41045" name="Text Box 88"/>
            <p:cNvSpPr txBox="1">
              <a:spLocks noChangeArrowheads="1"/>
            </p:cNvSpPr>
            <p:nvPr/>
          </p:nvSpPr>
          <p:spPr bwMode="auto">
            <a:xfrm>
              <a:off x="3963" y="159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solidFill>
                    <a:schemeClr val="tx1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41046" name="Text Box 89"/>
            <p:cNvSpPr txBox="1">
              <a:spLocks noChangeArrowheads="1"/>
            </p:cNvSpPr>
            <p:nvPr/>
          </p:nvSpPr>
          <p:spPr bwMode="auto">
            <a:xfrm>
              <a:off x="2352" y="312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1047" name="Text Box 90"/>
            <p:cNvSpPr txBox="1">
              <a:spLocks noChangeArrowheads="1"/>
            </p:cNvSpPr>
            <p:nvPr/>
          </p:nvSpPr>
          <p:spPr bwMode="auto">
            <a:xfrm>
              <a:off x="2352" y="28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1048" name="Text Box 91"/>
            <p:cNvSpPr txBox="1">
              <a:spLocks noChangeArrowheads="1"/>
            </p:cNvSpPr>
            <p:nvPr/>
          </p:nvSpPr>
          <p:spPr bwMode="auto">
            <a:xfrm>
              <a:off x="2352" y="257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Internal Representation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Example: My Simple Verilog Parser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850" y="1268413"/>
            <a:ext cx="8531225" cy="5329237"/>
            <a:chOff x="204" y="572"/>
            <a:chExt cx="5374" cy="3357"/>
          </a:xfrm>
        </p:grpSpPr>
        <p:grpSp>
          <p:nvGrpSpPr>
            <p:cNvPr id="43012" name="Group 4"/>
            <p:cNvGrpSpPr>
              <a:grpSpLocks/>
            </p:cNvGrpSpPr>
            <p:nvPr/>
          </p:nvGrpSpPr>
          <p:grpSpPr bwMode="auto">
            <a:xfrm>
              <a:off x="204" y="618"/>
              <a:ext cx="5366" cy="3311"/>
              <a:chOff x="22" y="618"/>
              <a:chExt cx="5366" cy="3311"/>
            </a:xfrm>
          </p:grpSpPr>
          <p:grpSp>
            <p:nvGrpSpPr>
              <p:cNvPr id="43029" name="Group 5"/>
              <p:cNvGrpSpPr>
                <a:grpSpLocks/>
              </p:cNvGrpSpPr>
              <p:nvPr/>
            </p:nvGrpSpPr>
            <p:grpSpPr bwMode="auto">
              <a:xfrm>
                <a:off x="22" y="618"/>
                <a:ext cx="3901" cy="3039"/>
                <a:chOff x="158" y="799"/>
                <a:chExt cx="3901" cy="3039"/>
              </a:xfrm>
            </p:grpSpPr>
            <p:sp>
              <p:nvSpPr>
                <p:cNvPr id="43039" name="Oval 6"/>
                <p:cNvSpPr>
                  <a:spLocks noChangeArrowheads="1"/>
                </p:cNvSpPr>
                <p:nvPr/>
              </p:nvSpPr>
              <p:spPr bwMode="auto">
                <a:xfrm>
                  <a:off x="1701" y="799"/>
                  <a:ext cx="816" cy="726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2400">
                      <a:solidFill>
                        <a:schemeClr val="tx1"/>
                      </a:solidFill>
                    </a:rPr>
                    <a:t>Top</a:t>
                  </a:r>
                </a:p>
                <a:p>
                  <a:pPr algn="ctr" eaLnBrk="1" hangingPunct="1">
                    <a:buFontTx/>
                    <a:buNone/>
                  </a:pPr>
                  <a:r>
                    <a:rPr lang="en-US" altLang="zh-TW" sz="2400">
                      <a:solidFill>
                        <a:schemeClr val="tx1"/>
                      </a:solidFill>
                    </a:rPr>
                    <a:t>module</a:t>
                  </a:r>
                </a:p>
              </p:txBody>
            </p:sp>
            <p:sp>
              <p:nvSpPr>
                <p:cNvPr id="43040" name="Oval 7"/>
                <p:cNvSpPr>
                  <a:spLocks noChangeArrowheads="1"/>
                </p:cNvSpPr>
                <p:nvPr/>
              </p:nvSpPr>
              <p:spPr bwMode="auto">
                <a:xfrm>
                  <a:off x="703" y="1752"/>
                  <a:ext cx="657" cy="636"/>
                </a:xfrm>
                <a:prstGeom prst="ellipse">
                  <a:avLst/>
                </a:prstGeom>
                <a:solidFill>
                  <a:schemeClr val="bg1"/>
                </a:solidFill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2000">
                      <a:solidFill>
                        <a:schemeClr val="tx1"/>
                      </a:solidFill>
                    </a:rPr>
                    <a:t>module</a:t>
                  </a:r>
                </a:p>
              </p:txBody>
            </p:sp>
            <p:sp>
              <p:nvSpPr>
                <p:cNvPr id="43041" name="Oval 8"/>
                <p:cNvSpPr>
                  <a:spLocks noChangeArrowheads="1"/>
                </p:cNvSpPr>
                <p:nvPr/>
              </p:nvSpPr>
              <p:spPr bwMode="auto">
                <a:xfrm>
                  <a:off x="1837" y="1797"/>
                  <a:ext cx="657" cy="636"/>
                </a:xfrm>
                <a:prstGeom prst="ellipse">
                  <a:avLst/>
                </a:prstGeom>
                <a:solidFill>
                  <a:schemeClr val="bg1"/>
                </a:solidFill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2000">
                      <a:solidFill>
                        <a:schemeClr val="tx1"/>
                      </a:solidFill>
                    </a:rPr>
                    <a:t>module</a:t>
                  </a:r>
                </a:p>
              </p:txBody>
            </p:sp>
            <p:sp>
              <p:nvSpPr>
                <p:cNvPr id="43042" name="Oval 9"/>
                <p:cNvSpPr>
                  <a:spLocks noChangeArrowheads="1"/>
                </p:cNvSpPr>
                <p:nvPr/>
              </p:nvSpPr>
              <p:spPr bwMode="auto">
                <a:xfrm>
                  <a:off x="2653" y="1752"/>
                  <a:ext cx="657" cy="636"/>
                </a:xfrm>
                <a:prstGeom prst="ellipse">
                  <a:avLst/>
                </a:prstGeom>
                <a:solidFill>
                  <a:schemeClr val="bg1"/>
                </a:solidFill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2000">
                      <a:solidFill>
                        <a:schemeClr val="tx1"/>
                      </a:solidFill>
                    </a:rPr>
                    <a:t>module</a:t>
                  </a:r>
                </a:p>
              </p:txBody>
            </p:sp>
            <p:sp>
              <p:nvSpPr>
                <p:cNvPr id="43043" name="Oval 10"/>
                <p:cNvSpPr>
                  <a:spLocks noChangeArrowheads="1"/>
                </p:cNvSpPr>
                <p:nvPr/>
              </p:nvSpPr>
              <p:spPr bwMode="auto">
                <a:xfrm>
                  <a:off x="1066" y="2659"/>
                  <a:ext cx="657" cy="636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2000">
                      <a:solidFill>
                        <a:schemeClr val="tx1"/>
                      </a:solidFill>
                    </a:rPr>
                    <a:t>module</a:t>
                  </a:r>
                </a:p>
              </p:txBody>
            </p:sp>
            <p:sp>
              <p:nvSpPr>
                <p:cNvPr id="43044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2704"/>
                  <a:ext cx="657" cy="636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2000">
                      <a:solidFill>
                        <a:schemeClr val="tx1"/>
                      </a:solidFill>
                    </a:rPr>
                    <a:t>module</a:t>
                  </a:r>
                </a:p>
              </p:txBody>
            </p:sp>
            <p:sp>
              <p:nvSpPr>
                <p:cNvPr id="43045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292" y="1434"/>
                  <a:ext cx="545" cy="40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46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565" y="1480"/>
                  <a:ext cx="362" cy="1179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47" name="Line 14"/>
                <p:cNvSpPr>
                  <a:spLocks noChangeShapeType="1"/>
                </p:cNvSpPr>
                <p:nvPr/>
              </p:nvSpPr>
              <p:spPr bwMode="auto">
                <a:xfrm>
                  <a:off x="2109" y="1525"/>
                  <a:ext cx="45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48" name="Line 15"/>
                <p:cNvSpPr>
                  <a:spLocks noChangeShapeType="1"/>
                </p:cNvSpPr>
                <p:nvPr/>
              </p:nvSpPr>
              <p:spPr bwMode="auto">
                <a:xfrm>
                  <a:off x="2290" y="1480"/>
                  <a:ext cx="409" cy="36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49" name="Line 16"/>
                <p:cNvSpPr>
                  <a:spLocks noChangeShapeType="1"/>
                </p:cNvSpPr>
                <p:nvPr/>
              </p:nvSpPr>
              <p:spPr bwMode="auto">
                <a:xfrm>
                  <a:off x="2200" y="2432"/>
                  <a:ext cx="9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5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562" y="2387"/>
                  <a:ext cx="363" cy="36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51" name="Line 18"/>
                <p:cNvSpPr>
                  <a:spLocks noChangeShapeType="1"/>
                </p:cNvSpPr>
                <p:nvPr/>
              </p:nvSpPr>
              <p:spPr bwMode="auto">
                <a:xfrm>
                  <a:off x="1066" y="2387"/>
                  <a:ext cx="181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52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655" y="2432"/>
                  <a:ext cx="409" cy="36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53" name="Rectangle 20"/>
                <p:cNvSpPr>
                  <a:spLocks noChangeArrowheads="1"/>
                </p:cNvSpPr>
                <p:nvPr/>
              </p:nvSpPr>
              <p:spPr bwMode="auto">
                <a:xfrm>
                  <a:off x="1565" y="3566"/>
                  <a:ext cx="635" cy="272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Instance</a:t>
                  </a:r>
                </a:p>
              </p:txBody>
            </p:sp>
            <p:sp>
              <p:nvSpPr>
                <p:cNvPr id="43054" name="Rectangle 21"/>
                <p:cNvSpPr>
                  <a:spLocks noChangeArrowheads="1"/>
                </p:cNvSpPr>
                <p:nvPr/>
              </p:nvSpPr>
              <p:spPr bwMode="auto">
                <a:xfrm>
                  <a:off x="158" y="2750"/>
                  <a:ext cx="635" cy="272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Instance</a:t>
                  </a:r>
                </a:p>
              </p:txBody>
            </p:sp>
            <p:sp>
              <p:nvSpPr>
                <p:cNvPr id="43055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566"/>
                  <a:ext cx="635" cy="272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Instance</a:t>
                  </a:r>
                </a:p>
              </p:txBody>
            </p:sp>
            <p:sp>
              <p:nvSpPr>
                <p:cNvPr id="43056" name="Rectangle 23"/>
                <p:cNvSpPr>
                  <a:spLocks noChangeArrowheads="1"/>
                </p:cNvSpPr>
                <p:nvPr/>
              </p:nvSpPr>
              <p:spPr bwMode="auto">
                <a:xfrm>
                  <a:off x="3424" y="1480"/>
                  <a:ext cx="635" cy="272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Instance</a:t>
                  </a:r>
                </a:p>
              </p:txBody>
            </p:sp>
            <p:sp>
              <p:nvSpPr>
                <p:cNvPr id="43057" name="Line 24"/>
                <p:cNvSpPr>
                  <a:spLocks noChangeShapeType="1"/>
                </p:cNvSpPr>
                <p:nvPr/>
              </p:nvSpPr>
              <p:spPr bwMode="auto">
                <a:xfrm>
                  <a:off x="2472" y="1253"/>
                  <a:ext cx="907" cy="227"/>
                </a:xfrm>
                <a:prstGeom prst="line">
                  <a:avLst/>
                </a:prstGeom>
                <a:noFill/>
                <a:ln w="28575">
                  <a:solidFill>
                    <a:srgbClr val="66FF33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58" name="Freeform 25"/>
                <p:cNvSpPr>
                  <a:spLocks/>
                </p:cNvSpPr>
                <p:nvPr/>
              </p:nvSpPr>
              <p:spPr bwMode="auto">
                <a:xfrm>
                  <a:off x="2336" y="1487"/>
                  <a:ext cx="1088" cy="355"/>
                </a:xfrm>
                <a:custGeom>
                  <a:avLst/>
                  <a:gdLst>
                    <a:gd name="T0" fmla="*/ 1088 w 1088"/>
                    <a:gd name="T1" fmla="*/ 129 h 355"/>
                    <a:gd name="T2" fmla="*/ 317 w 1088"/>
                    <a:gd name="T3" fmla="*/ 38 h 355"/>
                    <a:gd name="T4" fmla="*/ 0 w 1088"/>
                    <a:gd name="T5" fmla="*/ 355 h 355"/>
                    <a:gd name="T6" fmla="*/ 0 60000 65536"/>
                    <a:gd name="T7" fmla="*/ 0 60000 65536"/>
                    <a:gd name="T8" fmla="*/ 0 60000 65536"/>
                    <a:gd name="T9" fmla="*/ 0 w 1088"/>
                    <a:gd name="T10" fmla="*/ 0 h 355"/>
                    <a:gd name="T11" fmla="*/ 1088 w 1088"/>
                    <a:gd name="T12" fmla="*/ 355 h 35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88" h="355">
                      <a:moveTo>
                        <a:pt x="1088" y="129"/>
                      </a:moveTo>
                      <a:cubicBezTo>
                        <a:pt x="793" y="64"/>
                        <a:pt x="498" y="0"/>
                        <a:pt x="317" y="38"/>
                      </a:cubicBezTo>
                      <a:cubicBezTo>
                        <a:pt x="136" y="76"/>
                        <a:pt x="53" y="302"/>
                        <a:pt x="0" y="355"/>
                      </a:cubicBezTo>
                    </a:path>
                  </a:pathLst>
                </a:custGeom>
                <a:noFill/>
                <a:ln w="28575">
                  <a:solidFill>
                    <a:srgbClr val="FFFF66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5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612" y="2341"/>
                  <a:ext cx="181" cy="409"/>
                </a:xfrm>
                <a:prstGeom prst="line">
                  <a:avLst/>
                </a:prstGeom>
                <a:noFill/>
                <a:ln w="28575">
                  <a:solidFill>
                    <a:srgbClr val="66FF33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60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930" y="2387"/>
                  <a:ext cx="45" cy="1179"/>
                </a:xfrm>
                <a:prstGeom prst="line">
                  <a:avLst/>
                </a:prstGeom>
                <a:noFill/>
                <a:ln w="28575">
                  <a:solidFill>
                    <a:srgbClr val="66FF33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61" name="Line 28"/>
                <p:cNvSpPr>
                  <a:spLocks noChangeShapeType="1"/>
                </p:cNvSpPr>
                <p:nvPr/>
              </p:nvSpPr>
              <p:spPr bwMode="auto">
                <a:xfrm>
                  <a:off x="1474" y="3249"/>
                  <a:ext cx="136" cy="317"/>
                </a:xfrm>
                <a:prstGeom prst="line">
                  <a:avLst/>
                </a:prstGeom>
                <a:noFill/>
                <a:ln w="28575">
                  <a:solidFill>
                    <a:srgbClr val="66FF33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62" name="Freeform 29"/>
                <p:cNvSpPr>
                  <a:spLocks/>
                </p:cNvSpPr>
                <p:nvPr/>
              </p:nvSpPr>
              <p:spPr bwMode="auto">
                <a:xfrm>
                  <a:off x="1202" y="3203"/>
                  <a:ext cx="907" cy="363"/>
                </a:xfrm>
                <a:custGeom>
                  <a:avLst/>
                  <a:gdLst>
                    <a:gd name="T0" fmla="*/ 0 w 907"/>
                    <a:gd name="T1" fmla="*/ 363 h 363"/>
                    <a:gd name="T2" fmla="*/ 589 w 907"/>
                    <a:gd name="T3" fmla="*/ 136 h 363"/>
                    <a:gd name="T4" fmla="*/ 907 w 907"/>
                    <a:gd name="T5" fmla="*/ 0 h 363"/>
                    <a:gd name="T6" fmla="*/ 0 60000 65536"/>
                    <a:gd name="T7" fmla="*/ 0 60000 65536"/>
                    <a:gd name="T8" fmla="*/ 0 60000 65536"/>
                    <a:gd name="T9" fmla="*/ 0 w 907"/>
                    <a:gd name="T10" fmla="*/ 0 h 363"/>
                    <a:gd name="T11" fmla="*/ 907 w 907"/>
                    <a:gd name="T12" fmla="*/ 363 h 36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07" h="363">
                      <a:moveTo>
                        <a:pt x="0" y="363"/>
                      </a:moveTo>
                      <a:cubicBezTo>
                        <a:pt x="219" y="279"/>
                        <a:pt x="438" y="196"/>
                        <a:pt x="589" y="136"/>
                      </a:cubicBezTo>
                      <a:cubicBezTo>
                        <a:pt x="740" y="76"/>
                        <a:pt x="854" y="23"/>
                        <a:pt x="907" y="0"/>
                      </a:cubicBezTo>
                    </a:path>
                  </a:pathLst>
                </a:custGeom>
                <a:noFill/>
                <a:ln w="28575">
                  <a:solidFill>
                    <a:srgbClr val="FFFF66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3030" name="AutoShape 30"/>
              <p:cNvSpPr>
                <a:spLocks noChangeArrowheads="1"/>
              </p:cNvSpPr>
              <p:nvPr/>
            </p:nvSpPr>
            <p:spPr bwMode="auto">
              <a:xfrm>
                <a:off x="3470" y="2387"/>
                <a:ext cx="1769" cy="1542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3031" name="AutoShape 31"/>
              <p:cNvSpPr>
                <a:spLocks noChangeArrowheads="1"/>
              </p:cNvSpPr>
              <p:nvPr/>
            </p:nvSpPr>
            <p:spPr bwMode="auto">
              <a:xfrm>
                <a:off x="3787" y="2931"/>
                <a:ext cx="998" cy="726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3032" name="Freeform 32"/>
              <p:cNvSpPr>
                <a:spLocks/>
              </p:cNvSpPr>
              <p:nvPr/>
            </p:nvSpPr>
            <p:spPr bwMode="auto">
              <a:xfrm>
                <a:off x="4195" y="1979"/>
                <a:ext cx="454" cy="1270"/>
              </a:xfrm>
              <a:custGeom>
                <a:avLst/>
                <a:gdLst>
                  <a:gd name="T0" fmla="*/ 0 w 454"/>
                  <a:gd name="T1" fmla="*/ 1270 h 1270"/>
                  <a:gd name="T2" fmla="*/ 137 w 454"/>
                  <a:gd name="T3" fmla="*/ 725 h 1270"/>
                  <a:gd name="T4" fmla="*/ 409 w 454"/>
                  <a:gd name="T5" fmla="*/ 226 h 1270"/>
                  <a:gd name="T6" fmla="*/ 409 w 454"/>
                  <a:gd name="T7" fmla="*/ 0 h 1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"/>
                  <a:gd name="T13" fmla="*/ 0 h 1270"/>
                  <a:gd name="T14" fmla="*/ 454 w 454"/>
                  <a:gd name="T15" fmla="*/ 1270 h 1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" h="1270">
                    <a:moveTo>
                      <a:pt x="0" y="1270"/>
                    </a:moveTo>
                    <a:cubicBezTo>
                      <a:pt x="34" y="1084"/>
                      <a:pt x="69" y="899"/>
                      <a:pt x="137" y="725"/>
                    </a:cubicBezTo>
                    <a:cubicBezTo>
                      <a:pt x="205" y="551"/>
                      <a:pt x="364" y="347"/>
                      <a:pt x="409" y="226"/>
                    </a:cubicBezTo>
                    <a:cubicBezTo>
                      <a:pt x="454" y="105"/>
                      <a:pt x="409" y="38"/>
                      <a:pt x="409" y="0"/>
                    </a:cubicBezTo>
                  </a:path>
                </a:pathLst>
              </a:cu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033" name="Text Box 33"/>
              <p:cNvSpPr txBox="1">
                <a:spLocks noChangeArrowheads="1"/>
              </p:cNvSpPr>
              <p:nvPr/>
            </p:nvSpPr>
            <p:spPr bwMode="auto">
              <a:xfrm>
                <a:off x="4241" y="2931"/>
                <a:ext cx="8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400">
                    <a:solidFill>
                      <a:srgbClr val="FF99FF"/>
                    </a:solidFill>
                  </a:rPr>
                  <a:t>Port List</a:t>
                </a:r>
              </a:p>
            </p:txBody>
          </p:sp>
          <p:sp>
            <p:nvSpPr>
              <p:cNvPr id="43034" name="Text Box 34"/>
              <p:cNvSpPr txBox="1">
                <a:spLocks noChangeArrowheads="1"/>
              </p:cNvSpPr>
              <p:nvPr/>
            </p:nvSpPr>
            <p:spPr bwMode="auto">
              <a:xfrm>
                <a:off x="4324" y="2614"/>
                <a:ext cx="7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400">
                    <a:solidFill>
                      <a:srgbClr val="FFFF66"/>
                    </a:solidFill>
                  </a:rPr>
                  <a:t>Pin List</a:t>
                </a:r>
              </a:p>
            </p:txBody>
          </p:sp>
          <p:sp>
            <p:nvSpPr>
              <p:cNvPr id="43035" name="Text Box 35"/>
              <p:cNvSpPr txBox="1">
                <a:spLocks noChangeArrowheads="1"/>
              </p:cNvSpPr>
              <p:nvPr/>
            </p:nvSpPr>
            <p:spPr bwMode="auto">
              <a:xfrm>
                <a:off x="4468" y="2341"/>
                <a:ext cx="8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400">
                    <a:solidFill>
                      <a:srgbClr val="FFFF66"/>
                    </a:solidFill>
                  </a:rPr>
                  <a:t>Port List</a:t>
                </a:r>
              </a:p>
            </p:txBody>
          </p:sp>
          <p:sp>
            <p:nvSpPr>
              <p:cNvPr id="43036" name="Text Box 36"/>
              <p:cNvSpPr txBox="1">
                <a:spLocks noChangeArrowheads="1"/>
              </p:cNvSpPr>
              <p:nvPr/>
            </p:nvSpPr>
            <p:spPr bwMode="auto">
              <a:xfrm>
                <a:off x="4642" y="2069"/>
                <a:ext cx="7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400">
                    <a:solidFill>
                      <a:srgbClr val="66FF99"/>
                    </a:solidFill>
                  </a:rPr>
                  <a:t>Pin List</a:t>
                </a:r>
              </a:p>
            </p:txBody>
          </p:sp>
          <p:sp>
            <p:nvSpPr>
              <p:cNvPr id="43037" name="Freeform 37"/>
              <p:cNvSpPr>
                <a:spLocks/>
              </p:cNvSpPr>
              <p:nvPr/>
            </p:nvSpPr>
            <p:spPr bwMode="auto">
              <a:xfrm>
                <a:off x="3886" y="1570"/>
                <a:ext cx="536" cy="1134"/>
              </a:xfrm>
              <a:custGeom>
                <a:avLst/>
                <a:gdLst>
                  <a:gd name="T0" fmla="*/ 11 w 612"/>
                  <a:gd name="T1" fmla="*/ 0 h 1225"/>
                  <a:gd name="T2" fmla="*/ 25 w 612"/>
                  <a:gd name="T3" fmla="*/ 318 h 1225"/>
                  <a:gd name="T4" fmla="*/ 163 w 612"/>
                  <a:gd name="T5" fmla="*/ 567 h 1225"/>
                  <a:gd name="T6" fmla="*/ 163 w 612"/>
                  <a:gd name="T7" fmla="*/ 589 h 12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2"/>
                  <a:gd name="T13" fmla="*/ 0 h 1225"/>
                  <a:gd name="T14" fmla="*/ 612 w 612"/>
                  <a:gd name="T15" fmla="*/ 1225 h 12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2" h="1225">
                    <a:moveTo>
                      <a:pt x="37" y="0"/>
                    </a:moveTo>
                    <a:cubicBezTo>
                      <a:pt x="18" y="223"/>
                      <a:pt x="0" y="446"/>
                      <a:pt x="83" y="635"/>
                    </a:cubicBezTo>
                    <a:cubicBezTo>
                      <a:pt x="166" y="824"/>
                      <a:pt x="460" y="1043"/>
                      <a:pt x="536" y="1134"/>
                    </a:cubicBezTo>
                    <a:cubicBezTo>
                      <a:pt x="612" y="1225"/>
                      <a:pt x="574" y="1202"/>
                      <a:pt x="536" y="1180"/>
                    </a:cubicBezTo>
                  </a:path>
                </a:pathLst>
              </a:custGeom>
              <a:noFill/>
              <a:ln w="19050">
                <a:solidFill>
                  <a:schemeClr val="bg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038" name="Line 38"/>
              <p:cNvSpPr>
                <a:spLocks noChangeShapeType="1"/>
              </p:cNvSpPr>
              <p:nvPr/>
            </p:nvSpPr>
            <p:spPr bwMode="auto">
              <a:xfrm>
                <a:off x="2245" y="2205"/>
                <a:ext cx="2041" cy="862"/>
              </a:xfrm>
              <a:prstGeom prst="line">
                <a:avLst/>
              </a:prstGeom>
              <a:noFill/>
              <a:ln w="19050">
                <a:solidFill>
                  <a:srgbClr val="FF99FF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3013" name="Group 39"/>
            <p:cNvGrpSpPr>
              <a:grpSpLocks/>
            </p:cNvGrpSpPr>
            <p:nvPr/>
          </p:nvGrpSpPr>
          <p:grpSpPr bwMode="auto">
            <a:xfrm>
              <a:off x="4195" y="572"/>
              <a:ext cx="1383" cy="1451"/>
              <a:chOff x="3991" y="346"/>
              <a:chExt cx="1769" cy="1451"/>
            </a:xfrm>
          </p:grpSpPr>
          <p:grpSp>
            <p:nvGrpSpPr>
              <p:cNvPr id="43014" name="Group 40"/>
              <p:cNvGrpSpPr>
                <a:grpSpLocks/>
              </p:cNvGrpSpPr>
              <p:nvPr/>
            </p:nvGrpSpPr>
            <p:grpSpPr bwMode="auto">
              <a:xfrm>
                <a:off x="3991" y="346"/>
                <a:ext cx="1769" cy="1451"/>
                <a:chOff x="657" y="1842"/>
                <a:chExt cx="1316" cy="1711"/>
              </a:xfrm>
            </p:grpSpPr>
            <p:sp>
              <p:nvSpPr>
                <p:cNvPr id="43025" name="Oval 41"/>
                <p:cNvSpPr>
                  <a:spLocks noChangeArrowheads="1"/>
                </p:cNvSpPr>
                <p:nvPr/>
              </p:nvSpPr>
              <p:spPr bwMode="auto">
                <a:xfrm>
                  <a:off x="975" y="1842"/>
                  <a:ext cx="726" cy="84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  <p:sp>
              <p:nvSpPr>
                <p:cNvPr id="43026" name="Oval 42"/>
                <p:cNvSpPr>
                  <a:spLocks noChangeArrowheads="1"/>
                </p:cNvSpPr>
                <p:nvPr/>
              </p:nvSpPr>
              <p:spPr bwMode="auto">
                <a:xfrm>
                  <a:off x="657" y="2341"/>
                  <a:ext cx="726" cy="84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  <p:sp>
              <p:nvSpPr>
                <p:cNvPr id="43027" name="Oval 43"/>
                <p:cNvSpPr>
                  <a:spLocks noChangeArrowheads="1"/>
                </p:cNvSpPr>
                <p:nvPr/>
              </p:nvSpPr>
              <p:spPr bwMode="auto">
                <a:xfrm>
                  <a:off x="1247" y="2251"/>
                  <a:ext cx="726" cy="6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  <p:sp>
              <p:nvSpPr>
                <p:cNvPr id="43028" name="Oval 44"/>
                <p:cNvSpPr>
                  <a:spLocks noChangeArrowheads="1"/>
                </p:cNvSpPr>
                <p:nvPr/>
              </p:nvSpPr>
              <p:spPr bwMode="auto">
                <a:xfrm>
                  <a:off x="839" y="2523"/>
                  <a:ext cx="862" cy="10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zh-TW" sz="24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3015" name="Group 45"/>
              <p:cNvGrpSpPr>
                <a:grpSpLocks/>
              </p:cNvGrpSpPr>
              <p:nvPr/>
            </p:nvGrpSpPr>
            <p:grpSpPr bwMode="auto">
              <a:xfrm>
                <a:off x="4582" y="527"/>
                <a:ext cx="816" cy="545"/>
                <a:chOff x="4468" y="572"/>
                <a:chExt cx="816" cy="545"/>
              </a:xfrm>
            </p:grpSpPr>
            <p:sp>
              <p:nvSpPr>
                <p:cNvPr id="4302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876" y="572"/>
                  <a:ext cx="363" cy="2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21" name="Line 47"/>
                <p:cNvSpPr>
                  <a:spLocks noChangeShapeType="1"/>
                </p:cNvSpPr>
                <p:nvPr/>
              </p:nvSpPr>
              <p:spPr bwMode="auto">
                <a:xfrm>
                  <a:off x="4876" y="845"/>
                  <a:ext cx="408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22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4468" y="754"/>
                  <a:ext cx="408" cy="9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23" name="Line 49"/>
                <p:cNvSpPr>
                  <a:spLocks noChangeShapeType="1"/>
                </p:cNvSpPr>
                <p:nvPr/>
              </p:nvSpPr>
              <p:spPr bwMode="auto">
                <a:xfrm>
                  <a:off x="4876" y="845"/>
                  <a:ext cx="136" cy="2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02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4558" y="845"/>
                  <a:ext cx="318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3016" name="Line 51"/>
              <p:cNvSpPr>
                <a:spLocks noChangeShapeType="1"/>
              </p:cNvSpPr>
              <p:nvPr/>
            </p:nvSpPr>
            <p:spPr bwMode="auto">
              <a:xfrm flipH="1" flipV="1">
                <a:off x="4309" y="1117"/>
                <a:ext cx="363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017" name="Line 52"/>
              <p:cNvSpPr>
                <a:spLocks noChangeShapeType="1"/>
              </p:cNvSpPr>
              <p:nvPr/>
            </p:nvSpPr>
            <p:spPr bwMode="auto">
              <a:xfrm flipV="1">
                <a:off x="4672" y="1162"/>
                <a:ext cx="136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018" name="Line 53"/>
              <p:cNvSpPr>
                <a:spLocks noChangeShapeType="1"/>
              </p:cNvSpPr>
              <p:nvPr/>
            </p:nvSpPr>
            <p:spPr bwMode="auto">
              <a:xfrm>
                <a:off x="4672" y="1344"/>
                <a:ext cx="0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019" name="Text Box 54"/>
              <p:cNvSpPr txBox="1">
                <a:spLocks noChangeArrowheads="1"/>
              </p:cNvSpPr>
              <p:nvPr/>
            </p:nvSpPr>
            <p:spPr bwMode="auto">
              <a:xfrm>
                <a:off x="4811" y="1071"/>
                <a:ext cx="59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400">
                    <a:solidFill>
                      <a:schemeClr val="tx1"/>
                    </a:solidFill>
                  </a:rPr>
                  <a:t>Net </a:t>
                </a:r>
              </a:p>
              <a:p>
                <a:pPr algn="ctr" eaLnBrk="1" hangingPunct="1">
                  <a:buFontTx/>
                  <a:buNone/>
                </a:pPr>
                <a:r>
                  <a:rPr lang="en-US" altLang="zh-TW" sz="2400">
                    <a:solidFill>
                      <a:schemeClr val="tx1"/>
                    </a:solidFill>
                  </a:rPr>
                  <a:t>List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Structure-Oriented Design Methodology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latin typeface="Arial Narrow" panose="020B0606020202030204" pitchFamily="34" charset="0"/>
              <a:ea typeface="標楷體" panose="03000509000000000000" pitchFamily="65" charset="-120"/>
            </a:endParaRPr>
          </a:p>
        </p:txBody>
      </p:sp>
      <p:sp>
        <p:nvSpPr>
          <p:cNvPr id="493571" name="Rectangle 3"/>
          <p:cNvSpPr>
            <a:spLocks noChangeArrowheads="1"/>
          </p:cNvSpPr>
          <p:nvPr/>
        </p:nvSpPr>
        <p:spPr bwMode="auto">
          <a:xfrm>
            <a:off x="3851275" y="2060575"/>
            <a:ext cx="4608513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Top-Down Design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Bottom-Up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Middle-Out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Ends-In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Hybrid (Greedy)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773238"/>
            <a:ext cx="3887788" cy="3527425"/>
            <a:chOff x="204" y="1117"/>
            <a:chExt cx="2449" cy="2222"/>
          </a:xfrm>
        </p:grpSpPr>
        <p:sp>
          <p:nvSpPr>
            <p:cNvPr id="45061" name="Oval 5"/>
            <p:cNvSpPr>
              <a:spLocks noChangeArrowheads="1"/>
            </p:cNvSpPr>
            <p:nvPr/>
          </p:nvSpPr>
          <p:spPr bwMode="auto">
            <a:xfrm>
              <a:off x="1202" y="1117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Top</a:t>
              </a:r>
            </a:p>
          </p:txBody>
        </p:sp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612" y="1888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auto">
            <a:xfrm>
              <a:off x="1701" y="1888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45064" name="Oval 8"/>
            <p:cNvSpPr>
              <a:spLocks noChangeArrowheads="1"/>
            </p:cNvSpPr>
            <p:nvPr/>
          </p:nvSpPr>
          <p:spPr bwMode="auto">
            <a:xfrm>
              <a:off x="204" y="2750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>
              <a:off x="1156" y="2750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45066" name="Oval 10"/>
            <p:cNvSpPr>
              <a:spLocks noChangeArrowheads="1"/>
            </p:cNvSpPr>
            <p:nvPr/>
          </p:nvSpPr>
          <p:spPr bwMode="auto">
            <a:xfrm>
              <a:off x="2109" y="2795"/>
              <a:ext cx="544" cy="544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E</a:t>
              </a:r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 flipH="1">
              <a:off x="1066" y="1616"/>
              <a:ext cx="226" cy="31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1429" y="1661"/>
              <a:ext cx="0" cy="108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1610" y="1616"/>
              <a:ext cx="227" cy="31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>
              <a:off x="2109" y="2387"/>
              <a:ext cx="181" cy="40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 flipH="1">
              <a:off x="1565" y="2387"/>
              <a:ext cx="272" cy="40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 flipH="1">
              <a:off x="612" y="2387"/>
              <a:ext cx="136" cy="36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1066" y="2387"/>
              <a:ext cx="226" cy="36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Functional Modeling at Logic Level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95619" name="Rectangle 3"/>
          <p:cNvSpPr>
            <a:spLocks noChangeArrowheads="1"/>
          </p:cNvSpPr>
          <p:nvPr/>
        </p:nvSpPr>
        <p:spPr bwMode="auto">
          <a:xfrm>
            <a:off x="971550" y="1484313"/>
            <a:ext cx="7056438" cy="286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Truth Table &amp; Primitive Cubes.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State Table &amp; Flow Table.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Binary Decision Diagrams.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Programs as Functional Models.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endParaRPr lang="en-US" altLang="zh-TW" sz="2800" b="1">
              <a:ea typeface="標楷體" panose="03000509000000000000" pitchFamily="65" charset="-120"/>
            </a:endParaRPr>
          </a:p>
          <a:p>
            <a:pPr fontAlgn="ctr">
              <a:spcBef>
                <a:spcPct val="10000"/>
              </a:spcBef>
              <a:buFontTx/>
              <a:buAutoNum type="arabicPeriod"/>
            </a:pPr>
            <a:endParaRPr lang="en-US" altLang="zh-TW" sz="2800" b="1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Truth Table &amp; Primitive Cubes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497667" name="Group 3"/>
          <p:cNvGraphicFramePr>
            <a:graphicFrameLocks noGrp="1"/>
          </p:cNvGraphicFramePr>
          <p:nvPr/>
        </p:nvGraphicFramePr>
        <p:xfrm>
          <a:off x="1524000" y="1397000"/>
          <a:ext cx="2184400" cy="4664079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3879187906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1104272315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1270280148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769688142"/>
                    </a:ext>
                  </a:extLst>
                </a:gridCol>
              </a:tblGrid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A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41658"/>
                  </a:ext>
                </a:extLst>
              </a:tr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013230"/>
                  </a:ext>
                </a:extLst>
              </a:tr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880879"/>
                  </a:ext>
                </a:extLst>
              </a:tr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317283"/>
                  </a:ext>
                </a:extLst>
              </a:tr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975759"/>
                  </a:ext>
                </a:extLst>
              </a:tr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886389"/>
                  </a:ext>
                </a:extLst>
              </a:tr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372646"/>
                  </a:ext>
                </a:extLst>
              </a:tr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629588"/>
                  </a:ext>
                </a:extLst>
              </a:tr>
              <a:tr h="518231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679044"/>
                  </a:ext>
                </a:extLst>
              </a:tr>
            </a:tbl>
          </a:graphicData>
        </a:graphic>
      </p:graphicFrame>
      <p:graphicFrame>
        <p:nvGraphicFramePr>
          <p:cNvPr id="497719" name="Group 55"/>
          <p:cNvGraphicFramePr>
            <a:graphicFrameLocks noGrp="1"/>
          </p:cNvGraphicFramePr>
          <p:nvPr/>
        </p:nvGraphicFramePr>
        <p:xfrm>
          <a:off x="5292725" y="1397000"/>
          <a:ext cx="2184400" cy="2590800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1991869199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189400071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1793198135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1943274327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561501"/>
                  </a:ext>
                </a:extLst>
              </a:tr>
              <a:tr h="452438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315788"/>
                  </a:ext>
                </a:extLst>
              </a:tr>
              <a:tr h="4508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92893"/>
                  </a:ext>
                </a:extLst>
              </a:tr>
              <a:tr h="452438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973010"/>
                  </a:ext>
                </a:extLst>
              </a:tr>
              <a:tr h="4508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955708"/>
                  </a:ext>
                </a:extLst>
              </a:tr>
            </a:tbl>
          </a:graphicData>
        </a:graphic>
      </p:graphicFrame>
      <p:graphicFrame>
        <p:nvGraphicFramePr>
          <p:cNvPr id="497751" name="Object 87"/>
          <p:cNvGraphicFramePr>
            <a:graphicFrameLocks noChangeAspect="1"/>
          </p:cNvGraphicFramePr>
          <p:nvPr/>
        </p:nvGraphicFramePr>
        <p:xfrm>
          <a:off x="5508625" y="5084763"/>
          <a:ext cx="170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3" name="方程式" r:id="rId4" imgW="819043" imgH="190620" progId="Equation.3">
                  <p:embed/>
                </p:oleObj>
              </mc:Choice>
              <mc:Fallback>
                <p:oleObj name="方程式" r:id="rId4" imgW="819043" imgH="19062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084763"/>
                        <a:ext cx="1701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7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7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Huffman Model for a Finite State Machine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/>
              <a:t>Single Clock, Synchronous, DFF-based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1557338"/>
            <a:ext cx="8939212" cy="4244975"/>
            <a:chOff x="113" y="981"/>
            <a:chExt cx="5631" cy="2674"/>
          </a:xfrm>
        </p:grpSpPr>
        <p:grpSp>
          <p:nvGrpSpPr>
            <p:cNvPr id="51204" name="Group 4"/>
            <p:cNvGrpSpPr>
              <a:grpSpLocks/>
            </p:cNvGrpSpPr>
            <p:nvPr/>
          </p:nvGrpSpPr>
          <p:grpSpPr bwMode="auto">
            <a:xfrm>
              <a:off x="2426" y="2477"/>
              <a:ext cx="859" cy="772"/>
              <a:chOff x="2426" y="2840"/>
              <a:chExt cx="859" cy="772"/>
            </a:xfrm>
          </p:grpSpPr>
          <p:grpSp>
            <p:nvGrpSpPr>
              <p:cNvPr id="51240" name="Group 5"/>
              <p:cNvGrpSpPr>
                <a:grpSpLocks/>
              </p:cNvGrpSpPr>
              <p:nvPr/>
            </p:nvGrpSpPr>
            <p:grpSpPr bwMode="auto">
              <a:xfrm>
                <a:off x="2699" y="2840"/>
                <a:ext cx="586" cy="499"/>
                <a:chOff x="2699" y="2840"/>
                <a:chExt cx="586" cy="499"/>
              </a:xfrm>
            </p:grpSpPr>
            <p:sp>
              <p:nvSpPr>
                <p:cNvPr id="51256" name="Rectangle 6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512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5125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51259" name="Freeform 9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1241" name="Group 10"/>
              <p:cNvGrpSpPr>
                <a:grpSpLocks/>
              </p:cNvGrpSpPr>
              <p:nvPr/>
            </p:nvGrpSpPr>
            <p:grpSpPr bwMode="auto">
              <a:xfrm>
                <a:off x="2608" y="2931"/>
                <a:ext cx="586" cy="499"/>
                <a:chOff x="2699" y="2840"/>
                <a:chExt cx="586" cy="499"/>
              </a:xfrm>
            </p:grpSpPr>
            <p:sp>
              <p:nvSpPr>
                <p:cNvPr id="51252" name="Rectangle 11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5125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5125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51255" name="Freeform 14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1242" name="Group 15"/>
              <p:cNvGrpSpPr>
                <a:grpSpLocks/>
              </p:cNvGrpSpPr>
              <p:nvPr/>
            </p:nvGrpSpPr>
            <p:grpSpPr bwMode="auto">
              <a:xfrm>
                <a:off x="2517" y="3022"/>
                <a:ext cx="586" cy="499"/>
                <a:chOff x="2699" y="2840"/>
                <a:chExt cx="586" cy="499"/>
              </a:xfrm>
            </p:grpSpPr>
            <p:sp>
              <p:nvSpPr>
                <p:cNvPr id="51248" name="Rectangle 16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512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5125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51251" name="Freeform 19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1243" name="Group 20"/>
              <p:cNvGrpSpPr>
                <a:grpSpLocks/>
              </p:cNvGrpSpPr>
              <p:nvPr/>
            </p:nvGrpSpPr>
            <p:grpSpPr bwMode="auto">
              <a:xfrm>
                <a:off x="2426" y="3113"/>
                <a:ext cx="586" cy="499"/>
                <a:chOff x="2699" y="2840"/>
                <a:chExt cx="586" cy="499"/>
              </a:xfrm>
            </p:grpSpPr>
            <p:sp>
              <p:nvSpPr>
                <p:cNvPr id="51244" name="Rectangle 21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5124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5124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51247" name="Freeform 24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51205" name="AutoShape 25"/>
            <p:cNvSpPr>
              <a:spLocks noChangeArrowheads="1"/>
            </p:cNvSpPr>
            <p:nvPr/>
          </p:nvSpPr>
          <p:spPr bwMode="auto">
            <a:xfrm>
              <a:off x="1700" y="981"/>
              <a:ext cx="2132" cy="1315"/>
            </a:xfrm>
            <a:prstGeom prst="cloudCallout">
              <a:avLst>
                <a:gd name="adj1" fmla="val 9662"/>
                <a:gd name="adj2" fmla="val -3764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/>
            </a:p>
          </p:txBody>
        </p:sp>
        <p:sp>
          <p:nvSpPr>
            <p:cNvPr id="51206" name="Text Box 26"/>
            <p:cNvSpPr txBox="1">
              <a:spLocks noChangeArrowheads="1"/>
            </p:cNvSpPr>
            <p:nvPr/>
          </p:nvSpPr>
          <p:spPr bwMode="auto">
            <a:xfrm>
              <a:off x="2122" y="1446"/>
              <a:ext cx="1346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8000"/>
                  </a:solidFill>
                </a:rPr>
                <a:t>Combinational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8000"/>
                  </a:solidFill>
                </a:rPr>
                <a:t>Circuit</a:t>
              </a:r>
            </a:p>
          </p:txBody>
        </p:sp>
        <p:sp>
          <p:nvSpPr>
            <p:cNvPr id="51207" name="Line 27"/>
            <p:cNvSpPr>
              <a:spLocks noChangeShapeType="1"/>
            </p:cNvSpPr>
            <p:nvPr/>
          </p:nvSpPr>
          <p:spPr bwMode="auto">
            <a:xfrm>
              <a:off x="1111" y="1525"/>
              <a:ext cx="58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208" name="Line 28"/>
            <p:cNvSpPr>
              <a:spLocks noChangeShapeType="1"/>
            </p:cNvSpPr>
            <p:nvPr/>
          </p:nvSpPr>
          <p:spPr bwMode="auto">
            <a:xfrm>
              <a:off x="3832" y="1525"/>
              <a:ext cx="58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51209" name="Group 29"/>
            <p:cNvGrpSpPr>
              <a:grpSpLocks/>
            </p:cNvGrpSpPr>
            <p:nvPr/>
          </p:nvGrpSpPr>
          <p:grpSpPr bwMode="auto">
            <a:xfrm>
              <a:off x="3016" y="1866"/>
              <a:ext cx="1019" cy="1020"/>
              <a:chOff x="3107" y="1866"/>
              <a:chExt cx="1019" cy="1020"/>
            </a:xfrm>
          </p:grpSpPr>
          <p:sp>
            <p:nvSpPr>
              <p:cNvPr id="51238" name="Freeform 30"/>
              <p:cNvSpPr>
                <a:spLocks/>
              </p:cNvSpPr>
              <p:nvPr/>
            </p:nvSpPr>
            <p:spPr bwMode="auto">
              <a:xfrm>
                <a:off x="3128" y="1866"/>
                <a:ext cx="998" cy="998"/>
              </a:xfrm>
              <a:custGeom>
                <a:avLst/>
                <a:gdLst>
                  <a:gd name="T0" fmla="*/ 635 w 998"/>
                  <a:gd name="T1" fmla="*/ 0 h 998"/>
                  <a:gd name="T2" fmla="*/ 998 w 998"/>
                  <a:gd name="T3" fmla="*/ 0 h 998"/>
                  <a:gd name="T4" fmla="*/ 998 w 998"/>
                  <a:gd name="T5" fmla="*/ 998 h 998"/>
                  <a:gd name="T6" fmla="*/ 0 w 998"/>
                  <a:gd name="T7" fmla="*/ 998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998"/>
                  <a:gd name="T14" fmla="*/ 998 w 998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998">
                    <a:moveTo>
                      <a:pt x="635" y="0"/>
                    </a:moveTo>
                    <a:lnTo>
                      <a:pt x="998" y="0"/>
                    </a:lnTo>
                    <a:lnTo>
                      <a:pt x="998" y="998"/>
                    </a:lnTo>
                    <a:lnTo>
                      <a:pt x="0" y="998"/>
                    </a:ln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1239" name="Freeform 31"/>
              <p:cNvSpPr>
                <a:spLocks/>
              </p:cNvSpPr>
              <p:nvPr/>
            </p:nvSpPr>
            <p:spPr bwMode="auto">
              <a:xfrm>
                <a:off x="3107" y="1888"/>
                <a:ext cx="998" cy="998"/>
              </a:xfrm>
              <a:custGeom>
                <a:avLst/>
                <a:gdLst>
                  <a:gd name="T0" fmla="*/ 635 w 998"/>
                  <a:gd name="T1" fmla="*/ 0 h 998"/>
                  <a:gd name="T2" fmla="*/ 998 w 998"/>
                  <a:gd name="T3" fmla="*/ 0 h 998"/>
                  <a:gd name="T4" fmla="*/ 998 w 998"/>
                  <a:gd name="T5" fmla="*/ 998 h 998"/>
                  <a:gd name="T6" fmla="*/ 0 w 998"/>
                  <a:gd name="T7" fmla="*/ 998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998"/>
                  <a:gd name="T14" fmla="*/ 998 w 998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998">
                    <a:moveTo>
                      <a:pt x="635" y="0"/>
                    </a:moveTo>
                    <a:lnTo>
                      <a:pt x="998" y="0"/>
                    </a:lnTo>
                    <a:lnTo>
                      <a:pt x="998" y="998"/>
                    </a:lnTo>
                    <a:lnTo>
                      <a:pt x="0" y="998"/>
                    </a:lnTo>
                  </a:path>
                </a:pathLst>
              </a:cu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51210" name="Group 32"/>
            <p:cNvGrpSpPr>
              <a:grpSpLocks/>
            </p:cNvGrpSpPr>
            <p:nvPr/>
          </p:nvGrpSpPr>
          <p:grpSpPr bwMode="auto">
            <a:xfrm>
              <a:off x="1444" y="1888"/>
              <a:ext cx="1027" cy="1027"/>
              <a:chOff x="1535" y="1888"/>
              <a:chExt cx="1027" cy="1027"/>
            </a:xfrm>
          </p:grpSpPr>
          <p:sp>
            <p:nvSpPr>
              <p:cNvPr id="51236" name="Freeform 33"/>
              <p:cNvSpPr>
                <a:spLocks/>
              </p:cNvSpPr>
              <p:nvPr/>
            </p:nvSpPr>
            <p:spPr bwMode="auto">
              <a:xfrm>
                <a:off x="1565" y="1888"/>
                <a:ext cx="997" cy="998"/>
              </a:xfrm>
              <a:custGeom>
                <a:avLst/>
                <a:gdLst>
                  <a:gd name="T0" fmla="*/ 997 w 997"/>
                  <a:gd name="T1" fmla="*/ 998 h 998"/>
                  <a:gd name="T2" fmla="*/ 0 w 997"/>
                  <a:gd name="T3" fmla="*/ 998 h 998"/>
                  <a:gd name="T4" fmla="*/ 0 w 997"/>
                  <a:gd name="T5" fmla="*/ 0 h 998"/>
                  <a:gd name="T6" fmla="*/ 272 w 997"/>
                  <a:gd name="T7" fmla="*/ 0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7"/>
                  <a:gd name="T13" fmla="*/ 0 h 998"/>
                  <a:gd name="T14" fmla="*/ 997 w 997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7" h="998">
                    <a:moveTo>
                      <a:pt x="997" y="998"/>
                    </a:moveTo>
                    <a:lnTo>
                      <a:pt x="0" y="998"/>
                    </a:lnTo>
                    <a:lnTo>
                      <a:pt x="0" y="0"/>
                    </a:lnTo>
                    <a:lnTo>
                      <a:pt x="272" y="0"/>
                    </a:ln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1237" name="Freeform 34"/>
              <p:cNvSpPr>
                <a:spLocks/>
              </p:cNvSpPr>
              <p:nvPr/>
            </p:nvSpPr>
            <p:spPr bwMode="auto">
              <a:xfrm>
                <a:off x="1535" y="1917"/>
                <a:ext cx="997" cy="998"/>
              </a:xfrm>
              <a:custGeom>
                <a:avLst/>
                <a:gdLst>
                  <a:gd name="T0" fmla="*/ 997 w 997"/>
                  <a:gd name="T1" fmla="*/ 998 h 998"/>
                  <a:gd name="T2" fmla="*/ 0 w 997"/>
                  <a:gd name="T3" fmla="*/ 998 h 998"/>
                  <a:gd name="T4" fmla="*/ 0 w 997"/>
                  <a:gd name="T5" fmla="*/ 0 h 998"/>
                  <a:gd name="T6" fmla="*/ 272 w 997"/>
                  <a:gd name="T7" fmla="*/ 0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7"/>
                  <a:gd name="T13" fmla="*/ 0 h 998"/>
                  <a:gd name="T14" fmla="*/ 997 w 997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7" h="998">
                    <a:moveTo>
                      <a:pt x="997" y="998"/>
                    </a:moveTo>
                    <a:lnTo>
                      <a:pt x="0" y="998"/>
                    </a:lnTo>
                    <a:lnTo>
                      <a:pt x="0" y="0"/>
                    </a:lnTo>
                    <a:lnTo>
                      <a:pt x="272" y="0"/>
                    </a:lnTo>
                  </a:path>
                </a:pathLst>
              </a:cu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51211" name="Text Box 35"/>
            <p:cNvSpPr txBox="1">
              <a:spLocks noChangeArrowheads="1"/>
            </p:cNvSpPr>
            <p:nvPr/>
          </p:nvSpPr>
          <p:spPr bwMode="auto">
            <a:xfrm>
              <a:off x="113" y="981"/>
              <a:ext cx="13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PI: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Primary Inputs</a:t>
              </a:r>
            </a:p>
          </p:txBody>
        </p:sp>
        <p:sp>
          <p:nvSpPr>
            <p:cNvPr id="51212" name="Text Box 36"/>
            <p:cNvSpPr txBox="1">
              <a:spLocks noChangeArrowheads="1"/>
            </p:cNvSpPr>
            <p:nvPr/>
          </p:nvSpPr>
          <p:spPr bwMode="auto">
            <a:xfrm>
              <a:off x="113" y="1797"/>
              <a:ext cx="100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PPI: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Pseudo PI</a:t>
              </a:r>
            </a:p>
          </p:txBody>
        </p:sp>
        <p:sp>
          <p:nvSpPr>
            <p:cNvPr id="51213" name="Text Box 37"/>
            <p:cNvSpPr txBox="1">
              <a:spLocks noChangeArrowheads="1"/>
            </p:cNvSpPr>
            <p:nvPr/>
          </p:nvSpPr>
          <p:spPr bwMode="auto">
            <a:xfrm>
              <a:off x="4241" y="981"/>
              <a:ext cx="150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PO: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Primary Outputs</a:t>
              </a:r>
            </a:p>
          </p:txBody>
        </p:sp>
        <p:sp>
          <p:nvSpPr>
            <p:cNvPr id="51214" name="Text Box 38"/>
            <p:cNvSpPr txBox="1">
              <a:spLocks noChangeArrowheads="1"/>
            </p:cNvSpPr>
            <p:nvPr/>
          </p:nvSpPr>
          <p:spPr bwMode="auto">
            <a:xfrm>
              <a:off x="4059" y="1842"/>
              <a:ext cx="109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PPO: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Pseudo PO</a:t>
              </a:r>
            </a:p>
          </p:txBody>
        </p:sp>
        <p:sp>
          <p:nvSpPr>
            <p:cNvPr id="51215" name="Freeform 39"/>
            <p:cNvSpPr>
              <a:spLocks/>
            </p:cNvSpPr>
            <p:nvPr/>
          </p:nvSpPr>
          <p:spPr bwMode="auto">
            <a:xfrm>
              <a:off x="1428" y="3249"/>
              <a:ext cx="1225" cy="272"/>
            </a:xfrm>
            <a:custGeom>
              <a:avLst/>
              <a:gdLst>
                <a:gd name="T0" fmla="*/ 1225 w 1225"/>
                <a:gd name="T1" fmla="*/ 0 h 272"/>
                <a:gd name="T2" fmla="*/ 1225 w 1225"/>
                <a:gd name="T3" fmla="*/ 272 h 272"/>
                <a:gd name="T4" fmla="*/ 0 w 1225"/>
                <a:gd name="T5" fmla="*/ 272 h 272"/>
                <a:gd name="T6" fmla="*/ 0 60000 65536"/>
                <a:gd name="T7" fmla="*/ 0 60000 65536"/>
                <a:gd name="T8" fmla="*/ 0 60000 65536"/>
                <a:gd name="T9" fmla="*/ 0 w 1225"/>
                <a:gd name="T10" fmla="*/ 0 h 272"/>
                <a:gd name="T11" fmla="*/ 1225 w 1225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272">
                  <a:moveTo>
                    <a:pt x="1225" y="0"/>
                  </a:moveTo>
                  <a:lnTo>
                    <a:pt x="1225" y="272"/>
                  </a:lnTo>
                  <a:lnTo>
                    <a:pt x="0" y="272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216" name="Text Box 40"/>
            <p:cNvSpPr txBox="1">
              <a:spLocks noChangeArrowheads="1"/>
            </p:cNvSpPr>
            <p:nvPr/>
          </p:nvSpPr>
          <p:spPr bwMode="auto">
            <a:xfrm>
              <a:off x="1025" y="3352"/>
              <a:ext cx="3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i="1">
                  <a:latin typeface="Times New Roman" panose="02020603050405020304" pitchFamily="18" charset="0"/>
                </a:rPr>
                <a:t>Clk</a:t>
              </a:r>
            </a:p>
          </p:txBody>
        </p:sp>
        <p:grpSp>
          <p:nvGrpSpPr>
            <p:cNvPr id="51217" name="Group 41"/>
            <p:cNvGrpSpPr>
              <a:grpSpLocks/>
            </p:cNvGrpSpPr>
            <p:nvPr/>
          </p:nvGrpSpPr>
          <p:grpSpPr bwMode="auto">
            <a:xfrm>
              <a:off x="3493" y="2507"/>
              <a:ext cx="276" cy="515"/>
              <a:chOff x="3493" y="2507"/>
              <a:chExt cx="276" cy="515"/>
            </a:xfrm>
          </p:grpSpPr>
          <p:sp>
            <p:nvSpPr>
              <p:cNvPr id="51234" name="Line 42"/>
              <p:cNvSpPr>
                <a:spLocks noChangeShapeType="1"/>
              </p:cNvSpPr>
              <p:nvPr/>
            </p:nvSpPr>
            <p:spPr bwMode="auto">
              <a:xfrm>
                <a:off x="3560" y="2795"/>
                <a:ext cx="136" cy="227"/>
              </a:xfrm>
              <a:prstGeom prst="line">
                <a:avLst/>
              </a:prstGeom>
              <a:noFill/>
              <a:ln w="5715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1235" name="Text Box 43"/>
              <p:cNvSpPr txBox="1">
                <a:spLocks noChangeArrowheads="1"/>
              </p:cNvSpPr>
              <p:nvPr/>
            </p:nvSpPr>
            <p:spPr bwMode="auto">
              <a:xfrm>
                <a:off x="3493" y="2507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/>
                  <a:t>M</a:t>
                </a:r>
              </a:p>
            </p:txBody>
          </p:sp>
        </p:grpSp>
        <p:sp>
          <p:nvSpPr>
            <p:cNvPr id="51218" name="Line 44"/>
            <p:cNvSpPr>
              <a:spLocks noChangeShapeType="1"/>
            </p:cNvSpPr>
            <p:nvPr/>
          </p:nvSpPr>
          <p:spPr bwMode="auto">
            <a:xfrm>
              <a:off x="1292" y="1434"/>
              <a:ext cx="136" cy="227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219" name="Line 45"/>
            <p:cNvSpPr>
              <a:spLocks noChangeShapeType="1"/>
            </p:cNvSpPr>
            <p:nvPr/>
          </p:nvSpPr>
          <p:spPr bwMode="auto">
            <a:xfrm>
              <a:off x="4014" y="1434"/>
              <a:ext cx="136" cy="227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1220" name="Text Box 46"/>
            <p:cNvSpPr txBox="1">
              <a:spLocks noChangeArrowheads="1"/>
            </p:cNvSpPr>
            <p:nvPr/>
          </p:nvSpPr>
          <p:spPr bwMode="auto">
            <a:xfrm>
              <a:off x="1156" y="157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L</a:t>
              </a:r>
            </a:p>
          </p:txBody>
        </p:sp>
        <p:sp>
          <p:nvSpPr>
            <p:cNvPr id="51221" name="Text Box 47"/>
            <p:cNvSpPr txBox="1">
              <a:spLocks noChangeArrowheads="1"/>
            </p:cNvSpPr>
            <p:nvPr/>
          </p:nvSpPr>
          <p:spPr bwMode="auto">
            <a:xfrm>
              <a:off x="3953" y="11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N</a:t>
              </a:r>
            </a:p>
          </p:txBody>
        </p:sp>
        <p:grpSp>
          <p:nvGrpSpPr>
            <p:cNvPr id="51222" name="Group 48"/>
            <p:cNvGrpSpPr>
              <a:grpSpLocks/>
            </p:cNvGrpSpPr>
            <p:nvPr/>
          </p:nvGrpSpPr>
          <p:grpSpPr bwMode="auto">
            <a:xfrm>
              <a:off x="1746" y="2507"/>
              <a:ext cx="276" cy="515"/>
              <a:chOff x="3493" y="2507"/>
              <a:chExt cx="276" cy="515"/>
            </a:xfrm>
          </p:grpSpPr>
          <p:sp>
            <p:nvSpPr>
              <p:cNvPr id="51232" name="Line 49"/>
              <p:cNvSpPr>
                <a:spLocks noChangeShapeType="1"/>
              </p:cNvSpPr>
              <p:nvPr/>
            </p:nvSpPr>
            <p:spPr bwMode="auto">
              <a:xfrm>
                <a:off x="3560" y="2795"/>
                <a:ext cx="136" cy="227"/>
              </a:xfrm>
              <a:prstGeom prst="line">
                <a:avLst/>
              </a:prstGeom>
              <a:noFill/>
              <a:ln w="5715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1233" name="Text Box 50"/>
              <p:cNvSpPr txBox="1">
                <a:spLocks noChangeArrowheads="1"/>
              </p:cNvSpPr>
              <p:nvPr/>
            </p:nvSpPr>
            <p:spPr bwMode="auto">
              <a:xfrm>
                <a:off x="3493" y="2507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/>
                  <a:t>M</a:t>
                </a:r>
              </a:p>
            </p:txBody>
          </p:sp>
        </p:grpSp>
        <p:graphicFrame>
          <p:nvGraphicFramePr>
            <p:cNvPr id="51223" name="Object 51"/>
            <p:cNvGraphicFramePr>
              <a:graphicFrameLocks noChangeAspect="1"/>
            </p:cNvGraphicFramePr>
            <p:nvPr/>
          </p:nvGraphicFramePr>
          <p:xfrm>
            <a:off x="3243" y="3294"/>
            <a:ext cx="1947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3" name="方程式" r:id="rId4" imgW="1000032" imgH="162000" progId="Equation.3">
                    <p:embed/>
                  </p:oleObj>
                </mc:Choice>
                <mc:Fallback>
                  <p:oleObj name="方程式" r:id="rId4" imgW="1000032" imgH="1620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3294"/>
                          <a:ext cx="1947" cy="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24" name="Text Box 52"/>
            <p:cNvSpPr txBox="1">
              <a:spLocks noChangeArrowheads="1"/>
            </p:cNvSpPr>
            <p:nvPr/>
          </p:nvSpPr>
          <p:spPr bwMode="auto">
            <a:xfrm>
              <a:off x="789" y="1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1225" name="Text Box 53"/>
            <p:cNvSpPr txBox="1">
              <a:spLocks noChangeArrowheads="1"/>
            </p:cNvSpPr>
            <p:nvPr/>
          </p:nvSpPr>
          <p:spPr bwMode="auto">
            <a:xfrm>
              <a:off x="4490" y="1386"/>
              <a:ext cx="2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51226" name="Text Box 54"/>
            <p:cNvSpPr txBox="1">
              <a:spLocks noChangeArrowheads="1"/>
            </p:cNvSpPr>
            <p:nvPr/>
          </p:nvSpPr>
          <p:spPr bwMode="auto">
            <a:xfrm>
              <a:off x="2064" y="2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51227" name="Text Box 55"/>
            <p:cNvSpPr txBox="1">
              <a:spLocks noChangeArrowheads="1"/>
            </p:cNvSpPr>
            <p:nvPr/>
          </p:nvSpPr>
          <p:spPr bwMode="auto">
            <a:xfrm>
              <a:off x="2096" y="2931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51228" name="Text Box 56"/>
            <p:cNvSpPr txBox="1">
              <a:spLocks noChangeArrowheads="1"/>
            </p:cNvSpPr>
            <p:nvPr/>
          </p:nvSpPr>
          <p:spPr bwMode="auto">
            <a:xfrm>
              <a:off x="3198" y="2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1229" name="Text Box 57"/>
            <p:cNvSpPr txBox="1">
              <a:spLocks noChangeArrowheads="1"/>
            </p:cNvSpPr>
            <p:nvPr/>
          </p:nvSpPr>
          <p:spPr bwMode="auto">
            <a:xfrm>
              <a:off x="3198" y="2931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51230" name="Text Box 58"/>
            <p:cNvSpPr txBox="1">
              <a:spLocks noChangeArrowheads="1"/>
            </p:cNvSpPr>
            <p:nvPr/>
          </p:nvSpPr>
          <p:spPr bwMode="auto">
            <a:xfrm>
              <a:off x="3470" y="2976"/>
              <a:ext cx="16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>
                  <a:solidFill>
                    <a:srgbClr val="66FF33"/>
                  </a:solidFill>
                  <a:latin typeface="Times New Roman" panose="02020603050405020304" pitchFamily="18" charset="0"/>
                </a:rPr>
                <a:t>NS: Next State</a:t>
              </a:r>
            </a:p>
          </p:txBody>
        </p:sp>
        <p:sp>
          <p:nvSpPr>
            <p:cNvPr id="51231" name="Text Box 59"/>
            <p:cNvSpPr txBox="1">
              <a:spLocks noChangeArrowheads="1"/>
            </p:cNvSpPr>
            <p:nvPr/>
          </p:nvSpPr>
          <p:spPr bwMode="auto">
            <a:xfrm>
              <a:off x="188" y="2976"/>
              <a:ext cx="18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>
                  <a:solidFill>
                    <a:srgbClr val="66FF33"/>
                  </a:solidFill>
                  <a:latin typeface="Times New Roman" panose="02020603050405020304" pitchFamily="18" charset="0"/>
                </a:rPr>
                <a:t>PS: Present State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27288"/>
            <a:ext cx="9144000" cy="520824"/>
          </a:xfrm>
        </p:spPr>
        <p:txBody>
          <a:bodyPr/>
          <a:lstStyle/>
          <a:p>
            <a:r>
              <a:rPr lang="en-US" altLang="zh-TW" sz="3200" b="1" dirty="0" smtClean="0"/>
              <a:t>Terasic Altera DE0 Cyclone III Design Kit</a:t>
            </a:r>
            <a:endParaRPr lang="zh-TW" altLang="en-US" sz="3200" b="1" dirty="0"/>
          </a:p>
        </p:txBody>
      </p:sp>
      <p:pic>
        <p:nvPicPr>
          <p:cNvPr id="3" name="Picture 2" descr="P0037 Terasic Technologies, Development Kit, DE0, FPGA Cyclone I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23" y="1139250"/>
            <a:ext cx="37822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群組 22"/>
          <p:cNvGrpSpPr/>
          <p:nvPr/>
        </p:nvGrpSpPr>
        <p:grpSpPr>
          <a:xfrm>
            <a:off x="3812128" y="692696"/>
            <a:ext cx="5418602" cy="5324535"/>
            <a:chOff x="3812128" y="1124744"/>
            <a:chExt cx="5418602" cy="5324535"/>
          </a:xfrm>
        </p:grpSpPr>
        <p:sp>
          <p:nvSpPr>
            <p:cNvPr id="6" name="文字方塊 5"/>
            <p:cNvSpPr txBox="1"/>
            <p:nvPr/>
          </p:nvSpPr>
          <p:spPr>
            <a:xfrm>
              <a:off x="3812128" y="1124744"/>
              <a:ext cx="5418602" cy="5324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US" altLang="zh-TW" sz="2000" dirty="0" smtClean="0"/>
                <a:t>Device:</a:t>
              </a:r>
              <a:br>
                <a:rPr lang="en-US" altLang="zh-TW" sz="2000" dirty="0" smtClean="0"/>
              </a:br>
              <a:r>
                <a:rPr lang="en-US" altLang="zh-TW" sz="2000" dirty="0" err="1" smtClean="0"/>
                <a:t>SoPC</a:t>
              </a:r>
              <a:r>
                <a:rPr lang="en-US" altLang="zh-TW" sz="2000" dirty="0" smtClean="0"/>
                <a:t> (System-on-a-Programmable-Chip)</a:t>
              </a:r>
              <a:br>
                <a:rPr lang="en-US" altLang="zh-TW" sz="2000" dirty="0" smtClean="0"/>
              </a:br>
              <a:r>
                <a:rPr lang="en-US" altLang="zh-TW" sz="2000" dirty="0" smtClean="0">
                  <a:solidFill>
                    <a:schemeClr val="bg1"/>
                  </a:solidFill>
                </a:rPr>
                <a:t>EP</a:t>
              </a:r>
              <a:r>
                <a:rPr lang="en-US" altLang="zh-TW" sz="2000" i="1" dirty="0" smtClean="0"/>
                <a:t>3C</a:t>
              </a:r>
              <a:r>
                <a:rPr lang="en-US" altLang="zh-TW" sz="2000" dirty="0" smtClean="0">
                  <a:solidFill>
                    <a:schemeClr val="bg1"/>
                  </a:solidFill>
                </a:rPr>
                <a:t>16</a:t>
              </a:r>
              <a:r>
                <a:rPr lang="en-US" altLang="zh-TW" sz="2000" i="1" dirty="0" smtClean="0"/>
                <a:t>F</a:t>
              </a:r>
              <a:r>
                <a:rPr lang="en-US" altLang="zh-TW" sz="2000" dirty="0" smtClean="0">
                  <a:solidFill>
                    <a:schemeClr val="bg1"/>
                  </a:solidFill>
                </a:rPr>
                <a:t>484</a:t>
              </a:r>
              <a:r>
                <a:rPr lang="en-US" altLang="zh-TW" sz="2000" i="1" dirty="0" smtClean="0"/>
                <a:t>C6</a:t>
              </a:r>
              <a:r>
                <a:rPr lang="en-US" altLang="zh-TW" sz="2000" dirty="0" smtClean="0">
                  <a:solidFill>
                    <a:schemeClr val="bg1"/>
                  </a:solidFill>
                </a:rPr>
                <a:t>N</a:t>
              </a:r>
            </a:p>
            <a:p>
              <a:pPr marL="342900" indent="-342900">
                <a:buFont typeface="Wingdings" panose="05000000000000000000" pitchFamily="2" charset="2"/>
                <a:buChar char="Ø"/>
              </a:pPr>
              <a:endParaRPr lang="en-US" altLang="zh-TW" sz="2000" dirty="0"/>
            </a:p>
            <a:p>
              <a:pPr marL="342900" indent="-342900">
                <a:buFont typeface="Wingdings" panose="05000000000000000000" pitchFamily="2" charset="2"/>
                <a:buChar char="Ø"/>
              </a:pPr>
              <a:endParaRPr lang="en-US" altLang="zh-TW" sz="2000" dirty="0" smtClean="0"/>
            </a:p>
            <a:p>
              <a:pPr marL="342900" indent="-342900">
                <a:buFont typeface="Wingdings" panose="05000000000000000000" pitchFamily="2" charset="2"/>
                <a:buChar char="Ø"/>
              </a:pPr>
              <a:endParaRPr lang="en-US" altLang="zh-TW" sz="2000" dirty="0" smtClean="0"/>
            </a:p>
            <a:p>
              <a:pPr marL="342900" indent="-342900">
                <a:buFont typeface="Wingdings" panose="05000000000000000000" pitchFamily="2" charset="2"/>
                <a:buChar char="Ø"/>
              </a:pPr>
              <a:endParaRPr lang="en-US" altLang="zh-TW" sz="2000" dirty="0"/>
            </a:p>
            <a:p>
              <a:pPr marL="342900" indent="-342900">
                <a:buFont typeface="Wingdings" panose="05000000000000000000" pitchFamily="2" charset="2"/>
                <a:buChar char="Ø"/>
              </a:pPr>
              <a:endParaRPr lang="en-US" altLang="zh-TW" sz="2000" dirty="0" smtClean="0"/>
            </a:p>
            <a:p>
              <a:pPr marL="342900" indent="-342900" latinLnBrk="1">
                <a:buFont typeface="Wingdings" panose="05000000000000000000" pitchFamily="2" charset="2"/>
                <a:buChar char="Ø"/>
              </a:pPr>
              <a:r>
                <a:rPr lang="en-US" altLang="zh-TW" sz="2000" dirty="0" smtClean="0"/>
                <a:t>Design Kit (software)</a:t>
              </a:r>
              <a:br>
                <a:rPr lang="en-US" altLang="zh-TW" sz="2000" dirty="0" smtClean="0"/>
              </a:br>
              <a:r>
                <a:rPr lang="en-US" altLang="zh-TW" sz="2000" dirty="0" smtClean="0"/>
                <a:t>Quartus II 9.0~13.1 Web Edition (free)</a:t>
              </a:r>
              <a:r>
                <a:rPr lang="en-US" altLang="zh-TW" sz="2000" dirty="0">
                  <a:solidFill>
                    <a:schemeClr val="bg1"/>
                  </a:solidFill>
                </a:rPr>
                <a:t/>
              </a:r>
              <a:br>
                <a:rPr lang="en-US" altLang="zh-TW" sz="2000" dirty="0">
                  <a:solidFill>
                    <a:schemeClr val="bg1"/>
                  </a:solidFill>
                </a:rPr>
              </a:br>
              <a:r>
                <a:rPr lang="en-US" altLang="zh-TW" sz="2000" dirty="0" smtClean="0">
                  <a:solidFill>
                    <a:schemeClr val="bg1"/>
                  </a:solidFill>
                </a:rPr>
                <a:t>DE0 DVD9 </a:t>
              </a:r>
              <a:r>
                <a:rPr lang="en-US" altLang="zh-TW" sz="2000" dirty="0">
                  <a:solidFill>
                    <a:schemeClr val="bg1"/>
                  </a:solidFill>
                </a:rPr>
                <a:t>design kit:</a:t>
              </a:r>
              <a:br>
                <a:rPr lang="en-US" altLang="zh-TW" sz="2000" dirty="0">
                  <a:solidFill>
                    <a:schemeClr val="bg1"/>
                  </a:solidFill>
                </a:rPr>
              </a:br>
              <a:r>
                <a:rPr lang="en-US" altLang="zh-TW" sz="2000" dirty="0">
                  <a:solidFill>
                    <a:schemeClr val="bg1"/>
                  </a:solidFill>
                  <a:hlinkClick r:id="rId3"/>
                </a:rPr>
                <a:t>https://</a:t>
              </a:r>
              <a:r>
                <a:rPr lang="en-US" altLang="zh-TW" sz="2000" dirty="0" smtClean="0">
                  <a:solidFill>
                    <a:schemeClr val="bg1"/>
                  </a:solidFill>
                  <a:hlinkClick r:id="rId3"/>
                </a:rPr>
                <a:t>drive.google.com/drive/folders/141If6V7_K0ndAU6K5cDORBqskcYo-uen?usp=sharing</a:t>
              </a:r>
              <a:r>
                <a:rPr lang="en-US" altLang="zh-TW" sz="2000" dirty="0" smtClean="0">
                  <a:solidFill>
                    <a:schemeClr val="bg1"/>
                  </a:solidFill>
                </a:rPr>
                <a:t>  [ETC/DE0] </a:t>
              </a:r>
              <a:br>
                <a:rPr lang="en-US" altLang="zh-TW" sz="2000" dirty="0" smtClean="0">
                  <a:solidFill>
                    <a:schemeClr val="bg1"/>
                  </a:solidFill>
                </a:rPr>
              </a:br>
              <a:r>
                <a:rPr lang="en-US" altLang="zh-TW" sz="2000" dirty="0" smtClean="0">
                  <a:solidFill>
                    <a:schemeClr val="bg1"/>
                  </a:solidFill>
                </a:rPr>
                <a:t>Install by next week!</a:t>
              </a:r>
              <a:br>
                <a:rPr lang="en-US" altLang="zh-TW" sz="2000" dirty="0" smtClean="0">
                  <a:solidFill>
                    <a:schemeClr val="bg1"/>
                  </a:solidFill>
                </a:rPr>
              </a:br>
              <a:endParaRPr lang="en-US" altLang="zh-TW" sz="2000" dirty="0" smtClean="0">
                <a:solidFill>
                  <a:schemeClr val="bg1"/>
                </a:solidFill>
              </a:endParaRPr>
            </a:p>
            <a:p>
              <a:pPr latinLnBrk="1"/>
              <a:endParaRPr lang="en-US" altLang="zh-TW" sz="2000" dirty="0" smtClean="0"/>
            </a:p>
          </p:txBody>
        </p:sp>
        <p:grpSp>
          <p:nvGrpSpPr>
            <p:cNvPr id="16" name="群組 15"/>
            <p:cNvGrpSpPr/>
            <p:nvPr/>
          </p:nvGrpSpPr>
          <p:grpSpPr>
            <a:xfrm>
              <a:off x="4369109" y="1988840"/>
              <a:ext cx="4237826" cy="1747344"/>
              <a:chOff x="4432919" y="1412332"/>
              <a:chExt cx="4237826" cy="1747344"/>
            </a:xfrm>
          </p:grpSpPr>
          <p:sp>
            <p:nvSpPr>
              <p:cNvPr id="8" name="手繪多邊形 7"/>
              <p:cNvSpPr/>
              <p:nvPr/>
            </p:nvSpPr>
            <p:spPr bwMode="auto">
              <a:xfrm>
                <a:off x="6228184" y="1484784"/>
                <a:ext cx="221084" cy="144016"/>
              </a:xfrm>
              <a:custGeom>
                <a:avLst/>
                <a:gdLst>
                  <a:gd name="connsiteX0" fmla="*/ 0 w 730250"/>
                  <a:gd name="connsiteY0" fmla="*/ 0 h 361950"/>
                  <a:gd name="connsiteX1" fmla="*/ 6350 w 730250"/>
                  <a:gd name="connsiteY1" fmla="*/ 361950 h 361950"/>
                  <a:gd name="connsiteX2" fmla="*/ 730250 w 730250"/>
                  <a:gd name="connsiteY2" fmla="*/ 35560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250" h="361950">
                    <a:moveTo>
                      <a:pt x="0" y="0"/>
                    </a:moveTo>
                    <a:lnTo>
                      <a:pt x="6350" y="361950"/>
                    </a:lnTo>
                    <a:lnTo>
                      <a:pt x="730250" y="355600"/>
                    </a:lnTo>
                  </a:path>
                </a:pathLst>
              </a:cu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" name="手繪多邊形 9"/>
              <p:cNvSpPr/>
              <p:nvPr/>
            </p:nvSpPr>
            <p:spPr bwMode="auto">
              <a:xfrm>
                <a:off x="6017220" y="1496368"/>
                <a:ext cx="432048" cy="361950"/>
              </a:xfrm>
              <a:custGeom>
                <a:avLst/>
                <a:gdLst>
                  <a:gd name="connsiteX0" fmla="*/ 0 w 730250"/>
                  <a:gd name="connsiteY0" fmla="*/ 0 h 361950"/>
                  <a:gd name="connsiteX1" fmla="*/ 6350 w 730250"/>
                  <a:gd name="connsiteY1" fmla="*/ 361950 h 361950"/>
                  <a:gd name="connsiteX2" fmla="*/ 730250 w 730250"/>
                  <a:gd name="connsiteY2" fmla="*/ 35560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250" h="361950">
                    <a:moveTo>
                      <a:pt x="0" y="0"/>
                    </a:moveTo>
                    <a:lnTo>
                      <a:pt x="6350" y="361950"/>
                    </a:lnTo>
                    <a:lnTo>
                      <a:pt x="730250" y="355600"/>
                    </a:lnTo>
                  </a:path>
                </a:pathLst>
              </a:cu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" name="手繪多邊形 10"/>
              <p:cNvSpPr/>
              <p:nvPr/>
            </p:nvSpPr>
            <p:spPr bwMode="auto">
              <a:xfrm>
                <a:off x="5585172" y="1484784"/>
                <a:ext cx="864096" cy="576064"/>
              </a:xfrm>
              <a:custGeom>
                <a:avLst/>
                <a:gdLst>
                  <a:gd name="connsiteX0" fmla="*/ 0 w 730250"/>
                  <a:gd name="connsiteY0" fmla="*/ 0 h 361950"/>
                  <a:gd name="connsiteX1" fmla="*/ 6350 w 730250"/>
                  <a:gd name="connsiteY1" fmla="*/ 361950 h 361950"/>
                  <a:gd name="connsiteX2" fmla="*/ 730250 w 730250"/>
                  <a:gd name="connsiteY2" fmla="*/ 35560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250" h="361950">
                    <a:moveTo>
                      <a:pt x="0" y="0"/>
                    </a:moveTo>
                    <a:lnTo>
                      <a:pt x="6350" y="361950"/>
                    </a:lnTo>
                    <a:lnTo>
                      <a:pt x="730250" y="355600"/>
                    </a:lnTo>
                  </a:path>
                </a:pathLst>
              </a:cu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" name="手繪多邊形 11"/>
              <p:cNvSpPr/>
              <p:nvPr/>
            </p:nvSpPr>
            <p:spPr bwMode="auto">
              <a:xfrm>
                <a:off x="5292080" y="1484784"/>
                <a:ext cx="1157188" cy="792088"/>
              </a:xfrm>
              <a:custGeom>
                <a:avLst/>
                <a:gdLst>
                  <a:gd name="connsiteX0" fmla="*/ 0 w 730250"/>
                  <a:gd name="connsiteY0" fmla="*/ 0 h 361950"/>
                  <a:gd name="connsiteX1" fmla="*/ 6350 w 730250"/>
                  <a:gd name="connsiteY1" fmla="*/ 361950 h 361950"/>
                  <a:gd name="connsiteX2" fmla="*/ 730250 w 730250"/>
                  <a:gd name="connsiteY2" fmla="*/ 35560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250" h="361950">
                    <a:moveTo>
                      <a:pt x="0" y="0"/>
                    </a:moveTo>
                    <a:lnTo>
                      <a:pt x="6350" y="361950"/>
                    </a:lnTo>
                    <a:lnTo>
                      <a:pt x="730250" y="355600"/>
                    </a:lnTo>
                  </a:path>
                </a:pathLst>
              </a:cu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" name="手繪多邊形 12"/>
              <p:cNvSpPr/>
              <p:nvPr/>
            </p:nvSpPr>
            <p:spPr bwMode="auto">
              <a:xfrm>
                <a:off x="5076056" y="1484784"/>
                <a:ext cx="1373212" cy="999654"/>
              </a:xfrm>
              <a:custGeom>
                <a:avLst/>
                <a:gdLst>
                  <a:gd name="connsiteX0" fmla="*/ 0 w 730250"/>
                  <a:gd name="connsiteY0" fmla="*/ 0 h 361950"/>
                  <a:gd name="connsiteX1" fmla="*/ 6350 w 730250"/>
                  <a:gd name="connsiteY1" fmla="*/ 361950 h 361950"/>
                  <a:gd name="connsiteX2" fmla="*/ 730250 w 730250"/>
                  <a:gd name="connsiteY2" fmla="*/ 35560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250" h="361950">
                    <a:moveTo>
                      <a:pt x="0" y="0"/>
                    </a:moveTo>
                    <a:lnTo>
                      <a:pt x="6350" y="361950"/>
                    </a:lnTo>
                    <a:lnTo>
                      <a:pt x="730250" y="355600"/>
                    </a:lnTo>
                  </a:path>
                </a:pathLst>
              </a:cu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" name="手繪多邊形 13"/>
              <p:cNvSpPr/>
              <p:nvPr/>
            </p:nvSpPr>
            <p:spPr bwMode="auto">
              <a:xfrm>
                <a:off x="4756954" y="1479600"/>
                <a:ext cx="1692313" cy="1229320"/>
              </a:xfrm>
              <a:custGeom>
                <a:avLst/>
                <a:gdLst>
                  <a:gd name="connsiteX0" fmla="*/ 0 w 730250"/>
                  <a:gd name="connsiteY0" fmla="*/ 0 h 361950"/>
                  <a:gd name="connsiteX1" fmla="*/ 6350 w 730250"/>
                  <a:gd name="connsiteY1" fmla="*/ 361950 h 361950"/>
                  <a:gd name="connsiteX2" fmla="*/ 730250 w 730250"/>
                  <a:gd name="connsiteY2" fmla="*/ 35560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250" h="361950">
                    <a:moveTo>
                      <a:pt x="0" y="0"/>
                    </a:moveTo>
                    <a:lnTo>
                      <a:pt x="6350" y="361950"/>
                    </a:lnTo>
                    <a:lnTo>
                      <a:pt x="730250" y="355600"/>
                    </a:lnTo>
                  </a:path>
                </a:pathLst>
              </a:cu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" name="手繪多邊形 14"/>
              <p:cNvSpPr/>
              <p:nvPr/>
            </p:nvSpPr>
            <p:spPr bwMode="auto">
              <a:xfrm>
                <a:off x="4432919" y="1479600"/>
                <a:ext cx="2016348" cy="1517352"/>
              </a:xfrm>
              <a:custGeom>
                <a:avLst/>
                <a:gdLst>
                  <a:gd name="connsiteX0" fmla="*/ 0 w 730250"/>
                  <a:gd name="connsiteY0" fmla="*/ 0 h 361950"/>
                  <a:gd name="connsiteX1" fmla="*/ 6350 w 730250"/>
                  <a:gd name="connsiteY1" fmla="*/ 361950 h 361950"/>
                  <a:gd name="connsiteX2" fmla="*/ 730250 w 730250"/>
                  <a:gd name="connsiteY2" fmla="*/ 35560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250" h="361950">
                    <a:moveTo>
                      <a:pt x="0" y="0"/>
                    </a:moveTo>
                    <a:lnTo>
                      <a:pt x="6350" y="361950"/>
                    </a:lnTo>
                    <a:lnTo>
                      <a:pt x="730250" y="355600"/>
                    </a:lnTo>
                  </a:path>
                </a:pathLst>
              </a:cu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" name="文字方塊 8"/>
              <p:cNvSpPr txBox="1"/>
              <p:nvPr/>
            </p:nvSpPr>
            <p:spPr>
              <a:xfrm>
                <a:off x="6434235" y="1412332"/>
                <a:ext cx="2236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dirty="0" err="1" smtClean="0">
                    <a:solidFill>
                      <a:schemeClr val="bg1"/>
                    </a:solidFill>
                  </a:rPr>
                  <a:t>eNgineering</a:t>
                </a:r>
                <a:r>
                  <a:rPr lang="en-US" altLang="zh-TW" sz="1800" dirty="0" smtClean="0">
                    <a:solidFill>
                      <a:schemeClr val="bg1"/>
                    </a:solidFill>
                  </a:rPr>
                  <a:t> sample</a:t>
                </a:r>
                <a:endParaRPr lang="zh-TW" alt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6434235" y="1650866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i="1" dirty="0" smtClean="0">
                    <a:solidFill>
                      <a:srgbClr val="FFFF00"/>
                    </a:solidFill>
                  </a:rPr>
                  <a:t>speed</a:t>
                </a:r>
                <a:endParaRPr lang="zh-TW" altLang="en-US" sz="1800" i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6434235" y="1863088"/>
                <a:ext cx="16273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dirty="0" smtClean="0">
                    <a:solidFill>
                      <a:schemeClr val="bg1"/>
                    </a:solidFill>
                  </a:rPr>
                  <a:t>#pins = 22x22</a:t>
                </a:r>
                <a:endParaRPr lang="zh-TW" alt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6434235" y="2069236"/>
                <a:ext cx="19928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i="1" dirty="0" smtClean="0">
                    <a:solidFill>
                      <a:srgbClr val="FFFF00"/>
                    </a:solidFill>
                  </a:rPr>
                  <a:t>Flip-chip package</a:t>
                </a:r>
                <a:endParaRPr lang="zh-TW" altLang="en-US" sz="1800" i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6434235" y="2288868"/>
                <a:ext cx="12811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dirty="0" smtClean="0">
                    <a:solidFill>
                      <a:schemeClr val="bg1"/>
                    </a:solidFill>
                  </a:rPr>
                  <a:t>#LEs =16k</a:t>
                </a:r>
                <a:endParaRPr lang="zh-TW" alt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6434235" y="2506004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i="1" dirty="0" smtClean="0">
                    <a:solidFill>
                      <a:srgbClr val="FFFF00"/>
                    </a:solidFill>
                  </a:rPr>
                  <a:t>Cyclone III</a:t>
                </a:r>
                <a:endParaRPr lang="zh-TW" altLang="en-US" sz="1800" i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6434235" y="2790344"/>
                <a:ext cx="19704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dirty="0" smtClean="0">
                    <a:solidFill>
                      <a:schemeClr val="bg1"/>
                    </a:solidFill>
                  </a:rPr>
                  <a:t>EPROM </a:t>
                </a:r>
                <a:r>
                  <a:rPr lang="en-US" altLang="zh-TW" sz="1800" dirty="0" smtClean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 Flash</a:t>
                </a:r>
                <a:endParaRPr lang="zh-TW" altLang="en-US" sz="18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6" name="文字方塊 25"/>
          <p:cNvSpPr txBox="1"/>
          <p:nvPr/>
        </p:nvSpPr>
        <p:spPr>
          <a:xfrm>
            <a:off x="119723" y="5485299"/>
            <a:ext cx="89243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000" dirty="0"/>
              <a:t>Intel® Quartus® II Web Edition Design Software Version 13.1 for Windows</a:t>
            </a:r>
            <a:br>
              <a:rPr lang="en-US" altLang="zh-TW" sz="2000" dirty="0"/>
            </a:br>
            <a:r>
              <a:rPr lang="en-US" altLang="zh-TW" sz="1800" dirty="0" smtClean="0">
                <a:solidFill>
                  <a:schemeClr val="bg1"/>
                </a:solidFill>
                <a:hlinkClick r:id="rId4"/>
              </a:rPr>
              <a:t>https</a:t>
            </a:r>
            <a:r>
              <a:rPr lang="en-US" altLang="zh-TW" sz="1800" dirty="0">
                <a:solidFill>
                  <a:schemeClr val="bg1"/>
                </a:solidFill>
                <a:hlinkClick r:id="rId4"/>
              </a:rPr>
              <a:t>://</a:t>
            </a:r>
            <a:r>
              <a:rPr lang="en-US" altLang="zh-TW" sz="1800" dirty="0" smtClean="0">
                <a:solidFill>
                  <a:schemeClr val="bg1"/>
                </a:solidFill>
                <a:hlinkClick r:id="rId4"/>
              </a:rPr>
              <a:t>www.intel.com/content/www/us/en/software-kit/666221/intel-quartus-ii-web-edition-design-software-version-13-1-for-windows.html</a:t>
            </a:r>
            <a:r>
              <a:rPr lang="en-US" altLang="zh-TW" sz="1800" dirty="0" smtClean="0">
                <a:solidFill>
                  <a:schemeClr val="bg1"/>
                </a:solidFill>
              </a:rPr>
              <a:t>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11541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 dirty="0">
                <a:solidFill>
                  <a:schemeClr val="bg1"/>
                </a:solidFill>
                <a:ea typeface="標楷體" panose="03000509000000000000" pitchFamily="65" charset="-120"/>
              </a:rPr>
              <a:t>State Diagram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(Sequence Detector) Example</a:t>
            </a:r>
            <a:r>
              <a:rPr lang="en-US" altLang="zh-TW" sz="2400" b="1" dirty="0">
                <a:solidFill>
                  <a:schemeClr val="bg1"/>
                </a:solidFill>
                <a:ea typeface="標楷體" panose="03000509000000000000" pitchFamily="65" charset="-120"/>
              </a:rPr>
              <a:t>: A Lock with Password </a:t>
            </a:r>
            <a:r>
              <a:rPr lang="en-US" altLang="zh-TW" sz="240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1011</a:t>
            </a:r>
            <a:endParaRPr lang="en-US" altLang="zh-TW" sz="2400" b="1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501763" name="Oval 3"/>
          <p:cNvSpPr>
            <a:spLocks noChangeArrowheads="1"/>
          </p:cNvSpPr>
          <p:nvPr/>
        </p:nvSpPr>
        <p:spPr bwMode="auto">
          <a:xfrm>
            <a:off x="2122488" y="1341438"/>
            <a:ext cx="1512887" cy="15113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tx1"/>
                </a:solidFill>
              </a:rPr>
              <a:t>Waiting for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tx1"/>
                </a:solidFill>
              </a:rPr>
              <a:t>1011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63938" y="1341438"/>
            <a:ext cx="3744912" cy="1511300"/>
            <a:chOff x="2245" y="845"/>
            <a:chExt cx="2359" cy="952"/>
          </a:xfrm>
        </p:grpSpPr>
        <p:sp>
          <p:nvSpPr>
            <p:cNvPr id="53281" name="Oval 5"/>
            <p:cNvSpPr>
              <a:spLocks noChangeArrowheads="1"/>
            </p:cNvSpPr>
            <p:nvPr/>
          </p:nvSpPr>
          <p:spPr bwMode="auto">
            <a:xfrm>
              <a:off x="3651" y="845"/>
              <a:ext cx="953" cy="95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Waiting for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011</a:t>
              </a:r>
            </a:p>
          </p:txBody>
        </p:sp>
        <p:sp>
          <p:nvSpPr>
            <p:cNvPr id="53282" name="Freeform 6"/>
            <p:cNvSpPr>
              <a:spLocks/>
            </p:cNvSpPr>
            <p:nvPr/>
          </p:nvSpPr>
          <p:spPr bwMode="auto">
            <a:xfrm>
              <a:off x="2245" y="928"/>
              <a:ext cx="1406" cy="234"/>
            </a:xfrm>
            <a:custGeom>
              <a:avLst/>
              <a:gdLst>
                <a:gd name="T0" fmla="*/ 0 w 1406"/>
                <a:gd name="T1" fmla="*/ 189 h 234"/>
                <a:gd name="T2" fmla="*/ 680 w 1406"/>
                <a:gd name="T3" fmla="*/ 7 h 234"/>
                <a:gd name="T4" fmla="*/ 1406 w 1406"/>
                <a:gd name="T5" fmla="*/ 234 h 234"/>
                <a:gd name="T6" fmla="*/ 0 60000 65536"/>
                <a:gd name="T7" fmla="*/ 0 60000 65536"/>
                <a:gd name="T8" fmla="*/ 0 60000 65536"/>
                <a:gd name="T9" fmla="*/ 0 w 1406"/>
                <a:gd name="T10" fmla="*/ 0 h 234"/>
                <a:gd name="T11" fmla="*/ 1406 w 1406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6" h="234">
                  <a:moveTo>
                    <a:pt x="0" y="189"/>
                  </a:moveTo>
                  <a:cubicBezTo>
                    <a:pt x="223" y="94"/>
                    <a:pt x="446" y="0"/>
                    <a:pt x="680" y="7"/>
                  </a:cubicBezTo>
                  <a:cubicBezTo>
                    <a:pt x="914" y="14"/>
                    <a:pt x="1160" y="124"/>
                    <a:pt x="1406" y="23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283" name="Text Box 7"/>
            <p:cNvSpPr txBox="1">
              <a:spLocks noChangeArrowheads="1"/>
            </p:cNvSpPr>
            <p:nvPr/>
          </p:nvSpPr>
          <p:spPr bwMode="auto">
            <a:xfrm>
              <a:off x="2744" y="981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1/0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235825" y="1773238"/>
            <a:ext cx="976313" cy="976312"/>
            <a:chOff x="4558" y="1117"/>
            <a:chExt cx="615" cy="615"/>
          </a:xfrm>
        </p:grpSpPr>
        <p:sp>
          <p:nvSpPr>
            <p:cNvPr id="53279" name="AutoShape 9"/>
            <p:cNvSpPr>
              <a:spLocks noChangeArrowheads="1"/>
            </p:cNvSpPr>
            <p:nvPr/>
          </p:nvSpPr>
          <p:spPr bwMode="auto">
            <a:xfrm rot="9552769">
              <a:off x="4558" y="1117"/>
              <a:ext cx="615" cy="6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59" y="6704"/>
                  </a:moveTo>
                  <a:cubicBezTo>
                    <a:pt x="17503" y="3566"/>
                    <a:pt x="14302" y="1581"/>
                    <a:pt x="10800" y="1581"/>
                  </a:cubicBezTo>
                  <a:cubicBezTo>
                    <a:pt x="5708" y="1581"/>
                    <a:pt x="1581" y="5708"/>
                    <a:pt x="1581" y="10800"/>
                  </a:cubicBezTo>
                  <a:cubicBezTo>
                    <a:pt x="1581" y="15891"/>
                    <a:pt x="5708" y="20019"/>
                    <a:pt x="10800" y="20019"/>
                  </a:cubicBezTo>
                  <a:cubicBezTo>
                    <a:pt x="13485" y="20019"/>
                    <a:pt x="16036" y="18848"/>
                    <a:pt x="17788" y="16812"/>
                  </a:cubicBezTo>
                  <a:lnTo>
                    <a:pt x="18986" y="17843"/>
                  </a:lnTo>
                  <a:cubicBezTo>
                    <a:pt x="16935" y="20228"/>
                    <a:pt x="13945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4903" y="-1"/>
                    <a:pt x="18652" y="2325"/>
                    <a:pt x="20475" y="6001"/>
                  </a:cubicBezTo>
                  <a:lnTo>
                    <a:pt x="22894" y="4802"/>
                  </a:lnTo>
                  <a:lnTo>
                    <a:pt x="21318" y="9479"/>
                  </a:lnTo>
                  <a:lnTo>
                    <a:pt x="16640" y="7903"/>
                  </a:lnTo>
                  <a:lnTo>
                    <a:pt x="19059" y="670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280" name="Text Box 10"/>
            <p:cNvSpPr txBox="1">
              <a:spLocks noChangeArrowheads="1"/>
            </p:cNvSpPr>
            <p:nvPr/>
          </p:nvSpPr>
          <p:spPr bwMode="auto">
            <a:xfrm>
              <a:off x="4694" y="1298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1/0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95963" y="2781300"/>
            <a:ext cx="1512887" cy="3238500"/>
            <a:chOff x="3651" y="1752"/>
            <a:chExt cx="953" cy="2040"/>
          </a:xfrm>
        </p:grpSpPr>
        <p:sp>
          <p:nvSpPr>
            <p:cNvPr id="53276" name="Oval 12"/>
            <p:cNvSpPr>
              <a:spLocks noChangeArrowheads="1"/>
            </p:cNvSpPr>
            <p:nvPr/>
          </p:nvSpPr>
          <p:spPr bwMode="auto">
            <a:xfrm>
              <a:off x="3651" y="2840"/>
              <a:ext cx="953" cy="95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Waiting for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53277" name="Freeform 13"/>
            <p:cNvSpPr>
              <a:spLocks/>
            </p:cNvSpPr>
            <p:nvPr/>
          </p:nvSpPr>
          <p:spPr bwMode="auto">
            <a:xfrm>
              <a:off x="4286" y="1752"/>
              <a:ext cx="182" cy="1088"/>
            </a:xfrm>
            <a:custGeom>
              <a:avLst/>
              <a:gdLst>
                <a:gd name="T0" fmla="*/ 0 w 182"/>
                <a:gd name="T1" fmla="*/ 0 h 1088"/>
                <a:gd name="T2" fmla="*/ 182 w 182"/>
                <a:gd name="T3" fmla="*/ 499 h 1088"/>
                <a:gd name="T4" fmla="*/ 0 w 182"/>
                <a:gd name="T5" fmla="*/ 1088 h 1088"/>
                <a:gd name="T6" fmla="*/ 0 60000 65536"/>
                <a:gd name="T7" fmla="*/ 0 60000 65536"/>
                <a:gd name="T8" fmla="*/ 0 60000 65536"/>
                <a:gd name="T9" fmla="*/ 0 w 182"/>
                <a:gd name="T10" fmla="*/ 0 h 1088"/>
                <a:gd name="T11" fmla="*/ 182 w 182"/>
                <a:gd name="T12" fmla="*/ 1088 h 10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088">
                  <a:moveTo>
                    <a:pt x="0" y="0"/>
                  </a:moveTo>
                  <a:cubicBezTo>
                    <a:pt x="91" y="159"/>
                    <a:pt x="182" y="318"/>
                    <a:pt x="182" y="499"/>
                  </a:cubicBezTo>
                  <a:cubicBezTo>
                    <a:pt x="182" y="680"/>
                    <a:pt x="91" y="884"/>
                    <a:pt x="0" y="1088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278" name="Text Box 14"/>
            <p:cNvSpPr txBox="1">
              <a:spLocks noChangeArrowheads="1"/>
            </p:cNvSpPr>
            <p:nvPr/>
          </p:nvSpPr>
          <p:spPr bwMode="auto">
            <a:xfrm>
              <a:off x="4014" y="2160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0/0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419475" y="2636838"/>
            <a:ext cx="2520950" cy="2160587"/>
            <a:chOff x="2154" y="1661"/>
            <a:chExt cx="1588" cy="1361"/>
          </a:xfrm>
        </p:grpSpPr>
        <p:sp>
          <p:nvSpPr>
            <p:cNvPr id="53274" name="Line 16"/>
            <p:cNvSpPr>
              <a:spLocks noChangeShapeType="1"/>
            </p:cNvSpPr>
            <p:nvPr/>
          </p:nvSpPr>
          <p:spPr bwMode="auto">
            <a:xfrm flipH="1" flipV="1">
              <a:off x="2154" y="1661"/>
              <a:ext cx="1588" cy="136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275" name="Text Box 17"/>
            <p:cNvSpPr txBox="1">
              <a:spLocks noChangeArrowheads="1"/>
            </p:cNvSpPr>
            <p:nvPr/>
          </p:nvSpPr>
          <p:spPr bwMode="auto">
            <a:xfrm>
              <a:off x="2971" y="2115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0/0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122488" y="4508500"/>
            <a:ext cx="3744912" cy="1511300"/>
            <a:chOff x="1337" y="2840"/>
            <a:chExt cx="2359" cy="952"/>
          </a:xfrm>
        </p:grpSpPr>
        <p:sp>
          <p:nvSpPr>
            <p:cNvPr id="53270" name="Oval 19"/>
            <p:cNvSpPr>
              <a:spLocks noChangeArrowheads="1"/>
            </p:cNvSpPr>
            <p:nvPr/>
          </p:nvSpPr>
          <p:spPr bwMode="auto">
            <a:xfrm>
              <a:off x="1337" y="2840"/>
              <a:ext cx="953" cy="95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Waiting for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53271" name="Group 20"/>
            <p:cNvGrpSpPr>
              <a:grpSpLocks/>
            </p:cNvGrpSpPr>
            <p:nvPr/>
          </p:nvGrpSpPr>
          <p:grpSpPr bwMode="auto">
            <a:xfrm>
              <a:off x="2245" y="3339"/>
              <a:ext cx="1451" cy="378"/>
              <a:chOff x="2245" y="3339"/>
              <a:chExt cx="1451" cy="378"/>
            </a:xfrm>
          </p:grpSpPr>
          <p:sp>
            <p:nvSpPr>
              <p:cNvPr id="53272" name="Freeform 21"/>
              <p:cNvSpPr>
                <a:spLocks/>
              </p:cNvSpPr>
              <p:nvPr/>
            </p:nvSpPr>
            <p:spPr bwMode="auto">
              <a:xfrm>
                <a:off x="2245" y="3475"/>
                <a:ext cx="1451" cy="242"/>
              </a:xfrm>
              <a:custGeom>
                <a:avLst/>
                <a:gdLst>
                  <a:gd name="T0" fmla="*/ 1451 w 1451"/>
                  <a:gd name="T1" fmla="*/ 91 h 242"/>
                  <a:gd name="T2" fmla="*/ 726 w 1451"/>
                  <a:gd name="T3" fmla="*/ 227 h 242"/>
                  <a:gd name="T4" fmla="*/ 0 w 1451"/>
                  <a:gd name="T5" fmla="*/ 0 h 242"/>
                  <a:gd name="T6" fmla="*/ 0 60000 65536"/>
                  <a:gd name="T7" fmla="*/ 0 60000 65536"/>
                  <a:gd name="T8" fmla="*/ 0 60000 65536"/>
                  <a:gd name="T9" fmla="*/ 0 w 1451"/>
                  <a:gd name="T10" fmla="*/ 0 h 242"/>
                  <a:gd name="T11" fmla="*/ 1451 w 1451"/>
                  <a:gd name="T12" fmla="*/ 242 h 2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51" h="242">
                    <a:moveTo>
                      <a:pt x="1451" y="91"/>
                    </a:moveTo>
                    <a:cubicBezTo>
                      <a:pt x="1209" y="166"/>
                      <a:pt x="968" y="242"/>
                      <a:pt x="726" y="227"/>
                    </a:cubicBezTo>
                    <a:cubicBezTo>
                      <a:pt x="484" y="212"/>
                      <a:pt x="242" y="106"/>
                      <a:pt x="0" y="0"/>
                    </a:cubicBezTo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3273" name="Text Box 22"/>
              <p:cNvSpPr txBox="1">
                <a:spLocks noChangeArrowheads="1"/>
              </p:cNvSpPr>
              <p:nvPr/>
            </p:nvSpPr>
            <p:spPr bwMode="auto">
              <a:xfrm>
                <a:off x="2880" y="3339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solidFill>
                      <a:schemeClr val="bg1"/>
                    </a:solidFill>
                  </a:rPr>
                  <a:t>1/0</a:t>
                </a:r>
              </a:p>
            </p:txBody>
          </p:sp>
        </p:grp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3563938" y="4784725"/>
            <a:ext cx="2160587" cy="469900"/>
            <a:chOff x="2245" y="3014"/>
            <a:chExt cx="1361" cy="296"/>
          </a:xfrm>
        </p:grpSpPr>
        <p:sp>
          <p:nvSpPr>
            <p:cNvPr id="53268" name="Text Box 24"/>
            <p:cNvSpPr txBox="1">
              <a:spLocks noChangeArrowheads="1"/>
            </p:cNvSpPr>
            <p:nvPr/>
          </p:nvSpPr>
          <p:spPr bwMode="auto">
            <a:xfrm>
              <a:off x="2699" y="3022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0/0</a:t>
              </a:r>
            </a:p>
          </p:txBody>
        </p:sp>
        <p:sp>
          <p:nvSpPr>
            <p:cNvPr id="53269" name="Freeform 25"/>
            <p:cNvSpPr>
              <a:spLocks/>
            </p:cNvSpPr>
            <p:nvPr/>
          </p:nvSpPr>
          <p:spPr bwMode="auto">
            <a:xfrm>
              <a:off x="2245" y="3014"/>
              <a:ext cx="1361" cy="189"/>
            </a:xfrm>
            <a:custGeom>
              <a:avLst/>
              <a:gdLst>
                <a:gd name="T0" fmla="*/ 0 w 1361"/>
                <a:gd name="T1" fmla="*/ 144 h 189"/>
                <a:gd name="T2" fmla="*/ 681 w 1361"/>
                <a:gd name="T3" fmla="*/ 7 h 189"/>
                <a:gd name="T4" fmla="*/ 1361 w 1361"/>
                <a:gd name="T5" fmla="*/ 189 h 189"/>
                <a:gd name="T6" fmla="*/ 0 60000 65536"/>
                <a:gd name="T7" fmla="*/ 0 60000 65536"/>
                <a:gd name="T8" fmla="*/ 0 60000 65536"/>
                <a:gd name="T9" fmla="*/ 0 w 1361"/>
                <a:gd name="T10" fmla="*/ 0 h 189"/>
                <a:gd name="T11" fmla="*/ 1361 w 1361"/>
                <a:gd name="T12" fmla="*/ 189 h 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1" h="189">
                  <a:moveTo>
                    <a:pt x="0" y="144"/>
                  </a:moveTo>
                  <a:cubicBezTo>
                    <a:pt x="227" y="72"/>
                    <a:pt x="454" y="0"/>
                    <a:pt x="681" y="7"/>
                  </a:cubicBezTo>
                  <a:cubicBezTo>
                    <a:pt x="908" y="14"/>
                    <a:pt x="1134" y="101"/>
                    <a:pt x="1361" y="189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3203575" y="2492375"/>
            <a:ext cx="2592388" cy="2089150"/>
            <a:chOff x="2018" y="1570"/>
            <a:chExt cx="1633" cy="1316"/>
          </a:xfrm>
        </p:grpSpPr>
        <p:sp>
          <p:nvSpPr>
            <p:cNvPr id="53266" name="Freeform 27"/>
            <p:cNvSpPr>
              <a:spLocks/>
            </p:cNvSpPr>
            <p:nvPr/>
          </p:nvSpPr>
          <p:spPr bwMode="auto">
            <a:xfrm>
              <a:off x="2018" y="1570"/>
              <a:ext cx="1633" cy="1316"/>
            </a:xfrm>
            <a:custGeom>
              <a:avLst/>
              <a:gdLst>
                <a:gd name="T0" fmla="*/ 0 w 1633"/>
                <a:gd name="T1" fmla="*/ 1316 h 1316"/>
                <a:gd name="T2" fmla="*/ 544 w 1633"/>
                <a:gd name="T3" fmla="*/ 454 h 1316"/>
                <a:gd name="T4" fmla="*/ 1633 w 1633"/>
                <a:gd name="T5" fmla="*/ 0 h 1316"/>
                <a:gd name="T6" fmla="*/ 0 60000 65536"/>
                <a:gd name="T7" fmla="*/ 0 60000 65536"/>
                <a:gd name="T8" fmla="*/ 0 60000 65536"/>
                <a:gd name="T9" fmla="*/ 0 w 1633"/>
                <a:gd name="T10" fmla="*/ 0 h 1316"/>
                <a:gd name="T11" fmla="*/ 1633 w 1633"/>
                <a:gd name="T12" fmla="*/ 1316 h 1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3" h="1316">
                  <a:moveTo>
                    <a:pt x="0" y="1316"/>
                  </a:moveTo>
                  <a:cubicBezTo>
                    <a:pt x="136" y="994"/>
                    <a:pt x="272" y="673"/>
                    <a:pt x="544" y="454"/>
                  </a:cubicBezTo>
                  <a:cubicBezTo>
                    <a:pt x="816" y="235"/>
                    <a:pt x="1224" y="117"/>
                    <a:pt x="1633" y="0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267" name="Text Box 28"/>
            <p:cNvSpPr txBox="1">
              <a:spLocks noChangeArrowheads="1"/>
            </p:cNvSpPr>
            <p:nvPr/>
          </p:nvSpPr>
          <p:spPr bwMode="auto">
            <a:xfrm>
              <a:off x="2336" y="2205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1/1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 flipV="1">
            <a:off x="1187450" y="1628775"/>
            <a:ext cx="976313" cy="976313"/>
            <a:chOff x="748" y="1026"/>
            <a:chExt cx="615" cy="615"/>
          </a:xfrm>
        </p:grpSpPr>
        <p:sp>
          <p:nvSpPr>
            <p:cNvPr id="53264" name="AutoShape 30"/>
            <p:cNvSpPr>
              <a:spLocks noChangeArrowheads="1"/>
            </p:cNvSpPr>
            <p:nvPr/>
          </p:nvSpPr>
          <p:spPr bwMode="auto">
            <a:xfrm rot="-2152115">
              <a:off x="748" y="1026"/>
              <a:ext cx="615" cy="6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0241" y="8200"/>
                  </a:moveTo>
                  <a:cubicBezTo>
                    <a:pt x="19071" y="3951"/>
                    <a:pt x="15207" y="1007"/>
                    <a:pt x="10800" y="1007"/>
                  </a:cubicBezTo>
                  <a:cubicBezTo>
                    <a:pt x="5391" y="1007"/>
                    <a:pt x="1007" y="5391"/>
                    <a:pt x="1007" y="10800"/>
                  </a:cubicBezTo>
                  <a:cubicBezTo>
                    <a:pt x="1007" y="16208"/>
                    <a:pt x="5391" y="20593"/>
                    <a:pt x="10800" y="20593"/>
                  </a:cubicBezTo>
                  <a:cubicBezTo>
                    <a:pt x="13652" y="20593"/>
                    <a:pt x="16363" y="19349"/>
                    <a:pt x="18223" y="17187"/>
                  </a:cubicBezTo>
                  <a:lnTo>
                    <a:pt x="18986" y="17843"/>
                  </a:lnTo>
                  <a:cubicBezTo>
                    <a:pt x="16935" y="20228"/>
                    <a:pt x="13945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5660" y="-1"/>
                    <a:pt x="19922" y="3246"/>
                    <a:pt x="21212" y="7932"/>
                  </a:cubicBezTo>
                  <a:lnTo>
                    <a:pt x="23815" y="7215"/>
                  </a:lnTo>
                  <a:lnTo>
                    <a:pt x="21577" y="11155"/>
                  </a:lnTo>
                  <a:lnTo>
                    <a:pt x="17638" y="8916"/>
                  </a:lnTo>
                  <a:lnTo>
                    <a:pt x="20241" y="82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265" name="Text Box 31"/>
            <p:cNvSpPr txBox="1">
              <a:spLocks noChangeArrowheads="1"/>
            </p:cNvSpPr>
            <p:nvPr/>
          </p:nvSpPr>
          <p:spPr bwMode="auto">
            <a:xfrm>
              <a:off x="793" y="1207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0/0</a:t>
              </a:r>
            </a:p>
          </p:txBody>
        </p:sp>
      </p:grpSp>
      <p:sp>
        <p:nvSpPr>
          <p:cNvPr id="501792" name="Text Box 32"/>
          <p:cNvSpPr txBox="1">
            <a:spLocks noChangeArrowheads="1"/>
          </p:cNvSpPr>
          <p:nvPr/>
        </p:nvSpPr>
        <p:spPr bwMode="auto">
          <a:xfrm>
            <a:off x="2455863" y="27003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66FF33"/>
                </a:solidFill>
              </a:rPr>
              <a:t>00</a:t>
            </a:r>
          </a:p>
        </p:txBody>
      </p:sp>
      <p:sp>
        <p:nvSpPr>
          <p:cNvPr id="501793" name="Text Box 33"/>
          <p:cNvSpPr txBox="1">
            <a:spLocks noChangeArrowheads="1"/>
          </p:cNvSpPr>
          <p:nvPr/>
        </p:nvSpPr>
        <p:spPr bwMode="auto">
          <a:xfrm>
            <a:off x="6227763" y="27003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66FF33"/>
                </a:solidFill>
              </a:rPr>
              <a:t>01</a:t>
            </a:r>
          </a:p>
        </p:txBody>
      </p:sp>
      <p:sp>
        <p:nvSpPr>
          <p:cNvPr id="501794" name="Text Box 34"/>
          <p:cNvSpPr txBox="1">
            <a:spLocks noChangeArrowheads="1"/>
          </p:cNvSpPr>
          <p:nvPr/>
        </p:nvSpPr>
        <p:spPr bwMode="auto">
          <a:xfrm>
            <a:off x="2455863" y="602138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66FF33"/>
                </a:solidFill>
              </a:rPr>
              <a:t>11</a:t>
            </a:r>
          </a:p>
        </p:txBody>
      </p:sp>
      <p:sp>
        <p:nvSpPr>
          <p:cNvPr id="501795" name="Text Box 35"/>
          <p:cNvSpPr txBox="1">
            <a:spLocks noChangeArrowheads="1"/>
          </p:cNvSpPr>
          <p:nvPr/>
        </p:nvSpPr>
        <p:spPr bwMode="auto">
          <a:xfrm>
            <a:off x="6227763" y="602138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66FF33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1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1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1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1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animBg="1"/>
      <p:bldP spid="501792" grpId="0"/>
      <p:bldP spid="501793" grpId="0"/>
      <p:bldP spid="501794" grpId="0"/>
      <p:bldP spid="50179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State Table &amp; Flow Table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503811" name="Group 3"/>
          <p:cNvGraphicFramePr>
            <a:graphicFrameLocks noGrp="1"/>
          </p:cNvGraphicFramePr>
          <p:nvPr/>
        </p:nvGraphicFramePr>
        <p:xfrm>
          <a:off x="468313" y="949325"/>
          <a:ext cx="3305175" cy="5143500"/>
        </p:xfrm>
        <a:graphic>
          <a:graphicData uri="http://schemas.openxmlformats.org/drawingml/2006/table">
            <a:tbl>
              <a:tblPr/>
              <a:tblGrid>
                <a:gridCol w="550862">
                  <a:extLst>
                    <a:ext uri="{9D8B030D-6E8A-4147-A177-3AD203B41FA5}">
                      <a16:colId xmlns:a16="http://schemas.microsoft.com/office/drawing/2014/main" val="4092871071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45551772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123605707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3561695045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1578295912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740118"/>
                    </a:ext>
                  </a:extLst>
                </a:gridCol>
              </a:tblGrid>
              <a:tr h="514350">
                <a:tc gridSpan="2"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Q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Z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566577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Q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Q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X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Z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535567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59966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739468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478984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431387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327222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018586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442718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08029"/>
                  </a:ext>
                </a:extLst>
              </a:tr>
            </a:tbl>
          </a:graphicData>
        </a:graphic>
      </p:graphicFrame>
      <p:sp>
        <p:nvSpPr>
          <p:cNvPr id="503888" name="Text Box 80"/>
          <p:cNvSpPr txBox="1">
            <a:spLocks noChangeArrowheads="1"/>
          </p:cNvSpPr>
          <p:nvPr/>
        </p:nvSpPr>
        <p:spPr bwMode="auto">
          <a:xfrm>
            <a:off x="4211638" y="692150"/>
            <a:ext cx="26749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K-map 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McKlusky Method:</a:t>
            </a:r>
          </a:p>
        </p:txBody>
      </p:sp>
      <p:graphicFrame>
        <p:nvGraphicFramePr>
          <p:cNvPr id="503889" name="Object 81"/>
          <p:cNvGraphicFramePr>
            <a:graphicFrameLocks noChangeAspect="1"/>
          </p:cNvGraphicFramePr>
          <p:nvPr/>
        </p:nvGraphicFramePr>
        <p:xfrm>
          <a:off x="4211638" y="1557338"/>
          <a:ext cx="3530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87" name="方程式" r:id="rId4" imgW="1733443" imgH="228690" progId="Equation.3">
                  <p:embed/>
                </p:oleObj>
              </mc:Choice>
              <mc:Fallback>
                <p:oleObj name="方程式" r:id="rId4" imgW="1733443" imgH="22869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557338"/>
                        <a:ext cx="3530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890" name="Object 82"/>
          <p:cNvGraphicFramePr>
            <a:graphicFrameLocks noChangeAspect="1"/>
          </p:cNvGraphicFramePr>
          <p:nvPr/>
        </p:nvGraphicFramePr>
        <p:xfrm>
          <a:off x="4211638" y="2133600"/>
          <a:ext cx="101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88" name="方程式" r:id="rId6" imgW="476244" imgH="200070" progId="Equation.3">
                  <p:embed/>
                </p:oleObj>
              </mc:Choice>
              <mc:Fallback>
                <p:oleObj name="方程式" r:id="rId6" imgW="476244" imgH="20007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133600"/>
                        <a:ext cx="1016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891" name="Object 83"/>
          <p:cNvGraphicFramePr>
            <a:graphicFrameLocks noChangeAspect="1"/>
          </p:cNvGraphicFramePr>
          <p:nvPr/>
        </p:nvGraphicFramePr>
        <p:xfrm>
          <a:off x="4211638" y="2662238"/>
          <a:ext cx="1447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89" name="方程式" r:id="rId8" imgW="695322" imgH="200070" progId="Equation.3">
                  <p:embed/>
                </p:oleObj>
              </mc:Choice>
              <mc:Fallback>
                <p:oleObj name="方程式" r:id="rId8" imgW="695322" imgH="20007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662238"/>
                        <a:ext cx="1447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6156325" y="5391150"/>
            <a:ext cx="800100" cy="1206500"/>
            <a:chOff x="4261" y="2943"/>
            <a:chExt cx="504" cy="760"/>
          </a:xfrm>
        </p:grpSpPr>
        <p:grpSp>
          <p:nvGrpSpPr>
            <p:cNvPr id="55416" name="Group 85"/>
            <p:cNvGrpSpPr>
              <a:grpSpLocks/>
            </p:cNvGrpSpPr>
            <p:nvPr/>
          </p:nvGrpSpPr>
          <p:grpSpPr bwMode="auto">
            <a:xfrm>
              <a:off x="4261" y="2976"/>
              <a:ext cx="504" cy="318"/>
              <a:chOff x="2667" y="2840"/>
              <a:chExt cx="650" cy="499"/>
            </a:xfrm>
          </p:grpSpPr>
          <p:sp>
            <p:nvSpPr>
              <p:cNvPr id="55424" name="Rectangle 86"/>
              <p:cNvSpPr>
                <a:spLocks noChangeArrowheads="1"/>
              </p:cNvSpPr>
              <p:nvPr/>
            </p:nvSpPr>
            <p:spPr bwMode="auto">
              <a:xfrm>
                <a:off x="2744" y="2840"/>
                <a:ext cx="499" cy="49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/>
              </a:p>
            </p:txBody>
          </p:sp>
          <p:sp>
            <p:nvSpPr>
              <p:cNvPr id="55425" name="Text Box 87"/>
              <p:cNvSpPr txBox="1">
                <a:spLocks noChangeArrowheads="1"/>
              </p:cNvSpPr>
              <p:nvPr/>
            </p:nvSpPr>
            <p:spPr bwMode="auto">
              <a:xfrm>
                <a:off x="2667" y="2931"/>
                <a:ext cx="29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solidFill>
                      <a:schemeClr val="tx1"/>
                    </a:solidFill>
                  </a:rPr>
                  <a:t>Q</a:t>
                </a:r>
              </a:p>
            </p:txBody>
          </p:sp>
          <p:sp>
            <p:nvSpPr>
              <p:cNvPr id="55426" name="Text Box 88"/>
              <p:cNvSpPr txBox="1">
                <a:spLocks noChangeArrowheads="1"/>
              </p:cNvSpPr>
              <p:nvPr/>
            </p:nvSpPr>
            <p:spPr bwMode="auto">
              <a:xfrm>
                <a:off x="3033" y="2931"/>
                <a:ext cx="28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55427" name="Freeform 89"/>
              <p:cNvSpPr>
                <a:spLocks/>
              </p:cNvSpPr>
              <p:nvPr/>
            </p:nvSpPr>
            <p:spPr bwMode="auto">
              <a:xfrm>
                <a:off x="2880" y="3249"/>
                <a:ext cx="91" cy="90"/>
              </a:xfrm>
              <a:custGeom>
                <a:avLst/>
                <a:gdLst>
                  <a:gd name="T0" fmla="*/ 0 w 91"/>
                  <a:gd name="T1" fmla="*/ 90 h 90"/>
                  <a:gd name="T2" fmla="*/ 45 w 91"/>
                  <a:gd name="T3" fmla="*/ 0 h 90"/>
                  <a:gd name="T4" fmla="*/ 91 w 91"/>
                  <a:gd name="T5" fmla="*/ 90 h 90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90"/>
                  <a:gd name="T11" fmla="*/ 91 w 91"/>
                  <a:gd name="T12" fmla="*/ 90 h 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90">
                    <a:moveTo>
                      <a:pt x="0" y="90"/>
                    </a:moveTo>
                    <a:lnTo>
                      <a:pt x="45" y="0"/>
                    </a:lnTo>
                    <a:lnTo>
                      <a:pt x="91" y="9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55417" name="Text Box 90"/>
            <p:cNvSpPr txBox="1">
              <a:spLocks noChangeArrowheads="1"/>
            </p:cNvSpPr>
            <p:nvPr/>
          </p:nvSpPr>
          <p:spPr bwMode="auto">
            <a:xfrm>
              <a:off x="4402" y="294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0</a:t>
              </a:r>
            </a:p>
          </p:txBody>
        </p:sp>
        <p:grpSp>
          <p:nvGrpSpPr>
            <p:cNvPr id="55418" name="Group 91"/>
            <p:cNvGrpSpPr>
              <a:grpSpLocks/>
            </p:cNvGrpSpPr>
            <p:nvPr/>
          </p:nvGrpSpPr>
          <p:grpSpPr bwMode="auto">
            <a:xfrm>
              <a:off x="4261" y="3385"/>
              <a:ext cx="504" cy="318"/>
              <a:chOff x="2667" y="2840"/>
              <a:chExt cx="650" cy="499"/>
            </a:xfrm>
          </p:grpSpPr>
          <p:sp>
            <p:nvSpPr>
              <p:cNvPr id="55420" name="Rectangle 92"/>
              <p:cNvSpPr>
                <a:spLocks noChangeArrowheads="1"/>
              </p:cNvSpPr>
              <p:nvPr/>
            </p:nvSpPr>
            <p:spPr bwMode="auto">
              <a:xfrm>
                <a:off x="2744" y="2840"/>
                <a:ext cx="499" cy="49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/>
              </a:p>
            </p:txBody>
          </p:sp>
          <p:sp>
            <p:nvSpPr>
              <p:cNvPr id="55421" name="Text Box 93"/>
              <p:cNvSpPr txBox="1">
                <a:spLocks noChangeArrowheads="1"/>
              </p:cNvSpPr>
              <p:nvPr/>
            </p:nvSpPr>
            <p:spPr bwMode="auto">
              <a:xfrm>
                <a:off x="2667" y="2931"/>
                <a:ext cx="29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solidFill>
                      <a:schemeClr val="tx1"/>
                    </a:solidFill>
                  </a:rPr>
                  <a:t>Q</a:t>
                </a:r>
              </a:p>
            </p:txBody>
          </p:sp>
          <p:sp>
            <p:nvSpPr>
              <p:cNvPr id="55422" name="Text Box 94"/>
              <p:cNvSpPr txBox="1">
                <a:spLocks noChangeArrowheads="1"/>
              </p:cNvSpPr>
              <p:nvPr/>
            </p:nvSpPr>
            <p:spPr bwMode="auto">
              <a:xfrm>
                <a:off x="3033" y="2931"/>
                <a:ext cx="28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55423" name="Freeform 95"/>
              <p:cNvSpPr>
                <a:spLocks/>
              </p:cNvSpPr>
              <p:nvPr/>
            </p:nvSpPr>
            <p:spPr bwMode="auto">
              <a:xfrm>
                <a:off x="2880" y="3249"/>
                <a:ext cx="91" cy="90"/>
              </a:xfrm>
              <a:custGeom>
                <a:avLst/>
                <a:gdLst>
                  <a:gd name="T0" fmla="*/ 0 w 91"/>
                  <a:gd name="T1" fmla="*/ 90 h 90"/>
                  <a:gd name="T2" fmla="*/ 45 w 91"/>
                  <a:gd name="T3" fmla="*/ 0 h 90"/>
                  <a:gd name="T4" fmla="*/ 91 w 91"/>
                  <a:gd name="T5" fmla="*/ 90 h 90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90"/>
                  <a:gd name="T11" fmla="*/ 91 w 91"/>
                  <a:gd name="T12" fmla="*/ 90 h 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90">
                    <a:moveTo>
                      <a:pt x="0" y="90"/>
                    </a:moveTo>
                    <a:lnTo>
                      <a:pt x="45" y="0"/>
                    </a:lnTo>
                    <a:lnTo>
                      <a:pt x="91" y="9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55419" name="Text Box 96"/>
            <p:cNvSpPr txBox="1">
              <a:spLocks noChangeArrowheads="1"/>
            </p:cNvSpPr>
            <p:nvPr/>
          </p:nvSpPr>
          <p:spPr bwMode="auto">
            <a:xfrm>
              <a:off x="4402" y="338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5292725" y="3316288"/>
            <a:ext cx="936625" cy="3097212"/>
            <a:chOff x="3651" y="1706"/>
            <a:chExt cx="590" cy="1951"/>
          </a:xfrm>
        </p:grpSpPr>
        <p:sp>
          <p:nvSpPr>
            <p:cNvPr id="55410" name="Oval 98"/>
            <p:cNvSpPr>
              <a:spLocks noChangeArrowheads="1"/>
            </p:cNvSpPr>
            <p:nvPr/>
          </p:nvSpPr>
          <p:spPr bwMode="auto">
            <a:xfrm>
              <a:off x="4150" y="3113"/>
              <a:ext cx="91" cy="91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5411" name="Freeform 99"/>
            <p:cNvSpPr>
              <a:spLocks/>
            </p:cNvSpPr>
            <p:nvPr/>
          </p:nvSpPr>
          <p:spPr bwMode="auto">
            <a:xfrm>
              <a:off x="4059" y="1706"/>
              <a:ext cx="91" cy="1452"/>
            </a:xfrm>
            <a:custGeom>
              <a:avLst/>
              <a:gdLst>
                <a:gd name="T0" fmla="*/ 91 w 91"/>
                <a:gd name="T1" fmla="*/ 1452 h 1452"/>
                <a:gd name="T2" fmla="*/ 0 w 91"/>
                <a:gd name="T3" fmla="*/ 1452 h 1452"/>
                <a:gd name="T4" fmla="*/ 0 w 91"/>
                <a:gd name="T5" fmla="*/ 0 h 1452"/>
                <a:gd name="T6" fmla="*/ 0 60000 65536"/>
                <a:gd name="T7" fmla="*/ 0 60000 65536"/>
                <a:gd name="T8" fmla="*/ 0 60000 65536"/>
                <a:gd name="T9" fmla="*/ 0 w 91"/>
                <a:gd name="T10" fmla="*/ 0 h 1452"/>
                <a:gd name="T11" fmla="*/ 91 w 91"/>
                <a:gd name="T12" fmla="*/ 1452 h 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452">
                  <a:moveTo>
                    <a:pt x="91" y="1452"/>
                  </a:moveTo>
                  <a:lnTo>
                    <a:pt x="0" y="1452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12" name="Freeform 100"/>
            <p:cNvSpPr>
              <a:spLocks/>
            </p:cNvSpPr>
            <p:nvPr/>
          </p:nvSpPr>
          <p:spPr bwMode="auto">
            <a:xfrm>
              <a:off x="3923" y="1706"/>
              <a:ext cx="318" cy="1588"/>
            </a:xfrm>
            <a:custGeom>
              <a:avLst/>
              <a:gdLst>
                <a:gd name="T0" fmla="*/ 318 w 318"/>
                <a:gd name="T1" fmla="*/ 2009 h 1542"/>
                <a:gd name="T2" fmla="*/ 0 w 318"/>
                <a:gd name="T3" fmla="*/ 2009 h 1542"/>
                <a:gd name="T4" fmla="*/ 0 w 318"/>
                <a:gd name="T5" fmla="*/ 0 h 1542"/>
                <a:gd name="T6" fmla="*/ 0 60000 65536"/>
                <a:gd name="T7" fmla="*/ 0 60000 65536"/>
                <a:gd name="T8" fmla="*/ 0 60000 65536"/>
                <a:gd name="T9" fmla="*/ 0 w 318"/>
                <a:gd name="T10" fmla="*/ 0 h 1542"/>
                <a:gd name="T11" fmla="*/ 318 w 318"/>
                <a:gd name="T12" fmla="*/ 1542 h 1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42">
                  <a:moveTo>
                    <a:pt x="318" y="1542"/>
                  </a:moveTo>
                  <a:lnTo>
                    <a:pt x="0" y="1542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13" name="Oval 101"/>
            <p:cNvSpPr>
              <a:spLocks noChangeArrowheads="1"/>
            </p:cNvSpPr>
            <p:nvPr/>
          </p:nvSpPr>
          <p:spPr bwMode="auto">
            <a:xfrm>
              <a:off x="4150" y="3475"/>
              <a:ext cx="91" cy="91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5414" name="Freeform 102"/>
            <p:cNvSpPr>
              <a:spLocks/>
            </p:cNvSpPr>
            <p:nvPr/>
          </p:nvSpPr>
          <p:spPr bwMode="auto">
            <a:xfrm>
              <a:off x="3787" y="1706"/>
              <a:ext cx="363" cy="1815"/>
            </a:xfrm>
            <a:custGeom>
              <a:avLst/>
              <a:gdLst>
                <a:gd name="T0" fmla="*/ 23271715 w 91"/>
                <a:gd name="T1" fmla="*/ 10819 h 1452"/>
                <a:gd name="T2" fmla="*/ 0 w 91"/>
                <a:gd name="T3" fmla="*/ 10819 h 1452"/>
                <a:gd name="T4" fmla="*/ 0 w 91"/>
                <a:gd name="T5" fmla="*/ 0 h 1452"/>
                <a:gd name="T6" fmla="*/ 0 60000 65536"/>
                <a:gd name="T7" fmla="*/ 0 60000 65536"/>
                <a:gd name="T8" fmla="*/ 0 60000 65536"/>
                <a:gd name="T9" fmla="*/ 0 w 91"/>
                <a:gd name="T10" fmla="*/ 0 h 1452"/>
                <a:gd name="T11" fmla="*/ 91 w 91"/>
                <a:gd name="T12" fmla="*/ 1452 h 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452">
                  <a:moveTo>
                    <a:pt x="91" y="1452"/>
                  </a:moveTo>
                  <a:lnTo>
                    <a:pt x="0" y="1452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15" name="Freeform 103"/>
            <p:cNvSpPr>
              <a:spLocks/>
            </p:cNvSpPr>
            <p:nvPr/>
          </p:nvSpPr>
          <p:spPr bwMode="auto">
            <a:xfrm>
              <a:off x="3651" y="1706"/>
              <a:ext cx="590" cy="1951"/>
            </a:xfrm>
            <a:custGeom>
              <a:avLst/>
              <a:gdLst>
                <a:gd name="T0" fmla="*/ 82888 w 318"/>
                <a:gd name="T1" fmla="*/ 12812 h 1542"/>
                <a:gd name="T2" fmla="*/ 0 w 318"/>
                <a:gd name="T3" fmla="*/ 12812 h 1542"/>
                <a:gd name="T4" fmla="*/ 0 w 318"/>
                <a:gd name="T5" fmla="*/ 0 h 1542"/>
                <a:gd name="T6" fmla="*/ 0 60000 65536"/>
                <a:gd name="T7" fmla="*/ 0 60000 65536"/>
                <a:gd name="T8" fmla="*/ 0 60000 65536"/>
                <a:gd name="T9" fmla="*/ 0 w 318"/>
                <a:gd name="T10" fmla="*/ 0 h 1542"/>
                <a:gd name="T11" fmla="*/ 318 w 318"/>
                <a:gd name="T12" fmla="*/ 1542 h 1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42">
                  <a:moveTo>
                    <a:pt x="318" y="1542"/>
                  </a:moveTo>
                  <a:lnTo>
                    <a:pt x="0" y="1542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4090988" y="3159125"/>
            <a:ext cx="1028700" cy="2286000"/>
            <a:chOff x="2350" y="1990"/>
            <a:chExt cx="648" cy="1440"/>
          </a:xfrm>
        </p:grpSpPr>
        <p:sp>
          <p:nvSpPr>
            <p:cNvPr id="55404" name="AutoShape 105"/>
            <p:cNvSpPr>
              <a:spLocks noChangeArrowheads="1"/>
            </p:cNvSpPr>
            <p:nvPr/>
          </p:nvSpPr>
          <p:spPr bwMode="auto">
            <a:xfrm flipV="1">
              <a:off x="2744" y="2205"/>
              <a:ext cx="227" cy="173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FF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5405" name="Oval 106"/>
            <p:cNvSpPr>
              <a:spLocks noChangeArrowheads="1"/>
            </p:cNvSpPr>
            <p:nvPr/>
          </p:nvSpPr>
          <p:spPr bwMode="auto">
            <a:xfrm>
              <a:off x="2909" y="2273"/>
              <a:ext cx="89" cy="88"/>
            </a:xfrm>
            <a:prstGeom prst="ellips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5406" name="Line 107"/>
            <p:cNvSpPr>
              <a:spLocks noChangeShapeType="1"/>
            </p:cNvSpPr>
            <p:nvPr/>
          </p:nvSpPr>
          <p:spPr bwMode="auto">
            <a:xfrm>
              <a:off x="2952" y="2376"/>
              <a:ext cx="2" cy="105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7" name="Line 108"/>
            <p:cNvSpPr>
              <a:spLocks noChangeShapeType="1"/>
            </p:cNvSpPr>
            <p:nvPr/>
          </p:nvSpPr>
          <p:spPr bwMode="auto">
            <a:xfrm>
              <a:off x="2788" y="2268"/>
              <a:ext cx="2" cy="116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8" name="Freeform 109"/>
            <p:cNvSpPr>
              <a:spLocks/>
            </p:cNvSpPr>
            <p:nvPr/>
          </p:nvSpPr>
          <p:spPr bwMode="auto">
            <a:xfrm>
              <a:off x="2562" y="2115"/>
              <a:ext cx="273" cy="90"/>
            </a:xfrm>
            <a:custGeom>
              <a:avLst/>
              <a:gdLst>
                <a:gd name="T0" fmla="*/ 273 w 273"/>
                <a:gd name="T1" fmla="*/ 90 h 90"/>
                <a:gd name="T2" fmla="*/ 273 w 273"/>
                <a:gd name="T3" fmla="*/ 0 h 90"/>
                <a:gd name="T4" fmla="*/ 0 w 273"/>
                <a:gd name="T5" fmla="*/ 0 h 90"/>
                <a:gd name="T6" fmla="*/ 0 60000 65536"/>
                <a:gd name="T7" fmla="*/ 0 60000 65536"/>
                <a:gd name="T8" fmla="*/ 0 60000 65536"/>
                <a:gd name="T9" fmla="*/ 0 w 273"/>
                <a:gd name="T10" fmla="*/ 0 h 90"/>
                <a:gd name="T11" fmla="*/ 273 w 27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90">
                  <a:moveTo>
                    <a:pt x="273" y="90"/>
                  </a:moveTo>
                  <a:lnTo>
                    <a:pt x="273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9" name="Text Box 110"/>
            <p:cNvSpPr txBox="1">
              <a:spLocks noChangeArrowheads="1"/>
            </p:cNvSpPr>
            <p:nvPr/>
          </p:nvSpPr>
          <p:spPr bwMode="auto">
            <a:xfrm>
              <a:off x="2350" y="1990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X</a:t>
              </a:r>
            </a:p>
          </p:txBody>
        </p:sp>
      </p:grpSp>
      <p:sp>
        <p:nvSpPr>
          <p:cNvPr id="503919" name="Freeform 111"/>
          <p:cNvSpPr>
            <a:spLocks/>
          </p:cNvSpPr>
          <p:nvPr/>
        </p:nvSpPr>
        <p:spPr bwMode="auto">
          <a:xfrm flipV="1">
            <a:off x="6275388" y="4437063"/>
            <a:ext cx="385762" cy="431800"/>
          </a:xfrm>
          <a:custGeom>
            <a:avLst/>
            <a:gdLst>
              <a:gd name="T0" fmla="*/ 2147483646 w 1024"/>
              <a:gd name="T1" fmla="*/ 2147483646 h 1024"/>
              <a:gd name="T2" fmla="*/ 2147483646 w 1024"/>
              <a:gd name="T3" fmla="*/ 2147483646 h 1024"/>
              <a:gd name="T4" fmla="*/ 2147483646 w 1024"/>
              <a:gd name="T5" fmla="*/ 2147483646 h 1024"/>
              <a:gd name="T6" fmla="*/ 2147483646 w 1024"/>
              <a:gd name="T7" fmla="*/ 0 h 1024"/>
              <a:gd name="T8" fmla="*/ 0 w 1024"/>
              <a:gd name="T9" fmla="*/ 0 h 1024"/>
              <a:gd name="T10" fmla="*/ 0 w 1024"/>
              <a:gd name="T11" fmla="*/ 2147483646 h 1024"/>
              <a:gd name="T12" fmla="*/ 2147483646 w 1024"/>
              <a:gd name="T13" fmla="*/ 2147483646 h 10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4"/>
              <a:gd name="T22" fmla="*/ 0 h 1024"/>
              <a:gd name="T23" fmla="*/ 1024 w 1024"/>
              <a:gd name="T24" fmla="*/ 1024 h 10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4" h="1024">
                <a:moveTo>
                  <a:pt x="512" y="1024"/>
                </a:moveTo>
                <a:cubicBezTo>
                  <a:pt x="795" y="1024"/>
                  <a:pt x="1024" y="795"/>
                  <a:pt x="1024" y="512"/>
                </a:cubicBezTo>
                <a:cubicBezTo>
                  <a:pt x="1024" y="512"/>
                  <a:pt x="1024" y="512"/>
                  <a:pt x="1024" y="512"/>
                </a:cubicBezTo>
                <a:cubicBezTo>
                  <a:pt x="1024" y="229"/>
                  <a:pt x="795" y="0"/>
                  <a:pt x="512" y="0"/>
                </a:cubicBezTo>
                <a:lnTo>
                  <a:pt x="0" y="0"/>
                </a:lnTo>
                <a:lnTo>
                  <a:pt x="0" y="1024"/>
                </a:lnTo>
                <a:lnTo>
                  <a:pt x="512" y="1024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03920" name="Freeform 112"/>
          <p:cNvSpPr>
            <a:spLocks/>
          </p:cNvSpPr>
          <p:nvPr/>
        </p:nvSpPr>
        <p:spPr bwMode="auto">
          <a:xfrm flipV="1">
            <a:off x="6275388" y="4868863"/>
            <a:ext cx="385762" cy="288925"/>
          </a:xfrm>
          <a:custGeom>
            <a:avLst/>
            <a:gdLst>
              <a:gd name="T0" fmla="*/ 2147483646 w 1024"/>
              <a:gd name="T1" fmla="*/ 2147483646 h 1024"/>
              <a:gd name="T2" fmla="*/ 2147483646 w 1024"/>
              <a:gd name="T3" fmla="*/ 2147483646 h 1024"/>
              <a:gd name="T4" fmla="*/ 2147483646 w 1024"/>
              <a:gd name="T5" fmla="*/ 2147483646 h 1024"/>
              <a:gd name="T6" fmla="*/ 2147483646 w 1024"/>
              <a:gd name="T7" fmla="*/ 0 h 1024"/>
              <a:gd name="T8" fmla="*/ 0 w 1024"/>
              <a:gd name="T9" fmla="*/ 0 h 1024"/>
              <a:gd name="T10" fmla="*/ 0 w 1024"/>
              <a:gd name="T11" fmla="*/ 2147483646 h 1024"/>
              <a:gd name="T12" fmla="*/ 2147483646 w 1024"/>
              <a:gd name="T13" fmla="*/ 2147483646 h 10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4"/>
              <a:gd name="T22" fmla="*/ 0 h 1024"/>
              <a:gd name="T23" fmla="*/ 1024 w 1024"/>
              <a:gd name="T24" fmla="*/ 1024 h 10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4" h="1024">
                <a:moveTo>
                  <a:pt x="512" y="1024"/>
                </a:moveTo>
                <a:cubicBezTo>
                  <a:pt x="795" y="1024"/>
                  <a:pt x="1024" y="795"/>
                  <a:pt x="1024" y="512"/>
                </a:cubicBezTo>
                <a:cubicBezTo>
                  <a:pt x="1024" y="512"/>
                  <a:pt x="1024" y="512"/>
                  <a:pt x="1024" y="512"/>
                </a:cubicBezTo>
                <a:cubicBezTo>
                  <a:pt x="1024" y="229"/>
                  <a:pt x="795" y="0"/>
                  <a:pt x="512" y="0"/>
                </a:cubicBezTo>
                <a:lnTo>
                  <a:pt x="0" y="0"/>
                </a:lnTo>
                <a:lnTo>
                  <a:pt x="0" y="1024"/>
                </a:lnTo>
                <a:lnTo>
                  <a:pt x="512" y="1024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03921" name="Freeform 113"/>
          <p:cNvSpPr>
            <a:spLocks/>
          </p:cNvSpPr>
          <p:nvPr/>
        </p:nvSpPr>
        <p:spPr bwMode="auto">
          <a:xfrm flipV="1">
            <a:off x="6275388" y="4005263"/>
            <a:ext cx="385762" cy="431800"/>
          </a:xfrm>
          <a:custGeom>
            <a:avLst/>
            <a:gdLst>
              <a:gd name="T0" fmla="*/ 2147483646 w 1024"/>
              <a:gd name="T1" fmla="*/ 2147483646 h 1024"/>
              <a:gd name="T2" fmla="*/ 2147483646 w 1024"/>
              <a:gd name="T3" fmla="*/ 2147483646 h 1024"/>
              <a:gd name="T4" fmla="*/ 2147483646 w 1024"/>
              <a:gd name="T5" fmla="*/ 2147483646 h 1024"/>
              <a:gd name="T6" fmla="*/ 2147483646 w 1024"/>
              <a:gd name="T7" fmla="*/ 0 h 1024"/>
              <a:gd name="T8" fmla="*/ 0 w 1024"/>
              <a:gd name="T9" fmla="*/ 0 h 1024"/>
              <a:gd name="T10" fmla="*/ 0 w 1024"/>
              <a:gd name="T11" fmla="*/ 2147483646 h 1024"/>
              <a:gd name="T12" fmla="*/ 2147483646 w 1024"/>
              <a:gd name="T13" fmla="*/ 2147483646 h 10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4"/>
              <a:gd name="T22" fmla="*/ 0 h 1024"/>
              <a:gd name="T23" fmla="*/ 1024 w 1024"/>
              <a:gd name="T24" fmla="*/ 1024 h 10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4" h="1024">
                <a:moveTo>
                  <a:pt x="512" y="1024"/>
                </a:moveTo>
                <a:cubicBezTo>
                  <a:pt x="795" y="1024"/>
                  <a:pt x="1024" y="795"/>
                  <a:pt x="1024" y="512"/>
                </a:cubicBezTo>
                <a:cubicBezTo>
                  <a:pt x="1024" y="512"/>
                  <a:pt x="1024" y="512"/>
                  <a:pt x="1024" y="512"/>
                </a:cubicBezTo>
                <a:cubicBezTo>
                  <a:pt x="1024" y="229"/>
                  <a:pt x="795" y="0"/>
                  <a:pt x="512" y="0"/>
                </a:cubicBezTo>
                <a:lnTo>
                  <a:pt x="0" y="0"/>
                </a:lnTo>
                <a:lnTo>
                  <a:pt x="0" y="1024"/>
                </a:lnTo>
                <a:lnTo>
                  <a:pt x="512" y="1024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03922" name="Freeform 114"/>
          <p:cNvSpPr>
            <a:spLocks/>
          </p:cNvSpPr>
          <p:nvPr/>
        </p:nvSpPr>
        <p:spPr bwMode="auto">
          <a:xfrm>
            <a:off x="4787900" y="5229225"/>
            <a:ext cx="2376488" cy="431800"/>
          </a:xfrm>
          <a:custGeom>
            <a:avLst/>
            <a:gdLst>
              <a:gd name="T0" fmla="*/ 0 w 1452"/>
              <a:gd name="T1" fmla="*/ 0 h 272"/>
              <a:gd name="T2" fmla="*/ 2147483646 w 1452"/>
              <a:gd name="T3" fmla="*/ 0 h 272"/>
              <a:gd name="T4" fmla="*/ 2147483646 w 1452"/>
              <a:gd name="T5" fmla="*/ 2147483646 h 272"/>
              <a:gd name="T6" fmla="*/ 2147483646 w 1452"/>
              <a:gd name="T7" fmla="*/ 2147483646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1452"/>
              <a:gd name="T13" fmla="*/ 0 h 272"/>
              <a:gd name="T14" fmla="*/ 1452 w 1452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2" h="272">
                <a:moveTo>
                  <a:pt x="0" y="0"/>
                </a:moveTo>
                <a:lnTo>
                  <a:pt x="1452" y="0"/>
                </a:lnTo>
                <a:lnTo>
                  <a:pt x="1452" y="272"/>
                </a:lnTo>
                <a:lnTo>
                  <a:pt x="1270" y="272"/>
                </a:lnTo>
              </a:path>
            </a:pathLst>
          </a:custGeom>
          <a:noFill/>
          <a:ln w="28575">
            <a:solidFill>
              <a:srgbClr val="FFFF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23" name="Line 115"/>
          <p:cNvSpPr>
            <a:spLocks noChangeShapeType="1"/>
          </p:cNvSpPr>
          <p:nvPr/>
        </p:nvSpPr>
        <p:spPr bwMode="auto">
          <a:xfrm>
            <a:off x="5508625" y="5084763"/>
            <a:ext cx="74453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24" name="Line 116"/>
          <p:cNvSpPr>
            <a:spLocks noChangeShapeType="1"/>
          </p:cNvSpPr>
          <p:nvPr/>
        </p:nvSpPr>
        <p:spPr bwMode="auto">
          <a:xfrm>
            <a:off x="4787900" y="4941888"/>
            <a:ext cx="14652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25" name="Line 117"/>
          <p:cNvSpPr>
            <a:spLocks noChangeShapeType="1"/>
          </p:cNvSpPr>
          <p:nvPr/>
        </p:nvSpPr>
        <p:spPr bwMode="auto">
          <a:xfrm>
            <a:off x="5292725" y="4797425"/>
            <a:ext cx="96043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26" name="Line 118"/>
          <p:cNvSpPr>
            <a:spLocks noChangeShapeType="1"/>
          </p:cNvSpPr>
          <p:nvPr/>
        </p:nvSpPr>
        <p:spPr bwMode="auto">
          <a:xfrm>
            <a:off x="5724525" y="4652963"/>
            <a:ext cx="52863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27" name="Line 119"/>
          <p:cNvSpPr>
            <a:spLocks noChangeShapeType="1"/>
          </p:cNvSpPr>
          <p:nvPr/>
        </p:nvSpPr>
        <p:spPr bwMode="auto">
          <a:xfrm>
            <a:off x="5046663" y="4508500"/>
            <a:ext cx="12065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28" name="Line 120"/>
          <p:cNvSpPr>
            <a:spLocks noChangeShapeType="1"/>
          </p:cNvSpPr>
          <p:nvPr/>
        </p:nvSpPr>
        <p:spPr bwMode="auto">
          <a:xfrm>
            <a:off x="5292725" y="4365625"/>
            <a:ext cx="96043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29" name="Line 121"/>
          <p:cNvSpPr>
            <a:spLocks noChangeShapeType="1"/>
          </p:cNvSpPr>
          <p:nvPr/>
        </p:nvSpPr>
        <p:spPr bwMode="auto">
          <a:xfrm>
            <a:off x="5940425" y="4221163"/>
            <a:ext cx="31273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30" name="Line 122"/>
          <p:cNvSpPr>
            <a:spLocks noChangeShapeType="1"/>
          </p:cNvSpPr>
          <p:nvPr/>
        </p:nvSpPr>
        <p:spPr bwMode="auto">
          <a:xfrm>
            <a:off x="4787900" y="4076700"/>
            <a:ext cx="14652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31" name="Freeform 123"/>
          <p:cNvSpPr>
            <a:spLocks/>
          </p:cNvSpPr>
          <p:nvPr/>
        </p:nvSpPr>
        <p:spPr bwMode="auto">
          <a:xfrm>
            <a:off x="6661150" y="4273550"/>
            <a:ext cx="781050" cy="739775"/>
          </a:xfrm>
          <a:custGeom>
            <a:avLst/>
            <a:gdLst>
              <a:gd name="T0" fmla="*/ 2147483646 w 377"/>
              <a:gd name="T1" fmla="*/ 0 h 377"/>
              <a:gd name="T2" fmla="*/ 0 w 377"/>
              <a:gd name="T3" fmla="*/ 0 h 377"/>
              <a:gd name="T4" fmla="*/ 2147483646 w 377"/>
              <a:gd name="T5" fmla="*/ 2147483646 h 377"/>
              <a:gd name="T6" fmla="*/ 2147483646 w 377"/>
              <a:gd name="T7" fmla="*/ 2147483646 h 377"/>
              <a:gd name="T8" fmla="*/ 2147483646 w 377"/>
              <a:gd name="T9" fmla="*/ 2147483646 h 377"/>
              <a:gd name="T10" fmla="*/ 2147483646 w 377"/>
              <a:gd name="T11" fmla="*/ 2147483646 h 377"/>
              <a:gd name="T12" fmla="*/ 0 w 377"/>
              <a:gd name="T13" fmla="*/ 2147483646 h 377"/>
              <a:gd name="T14" fmla="*/ 2147483646 w 377"/>
              <a:gd name="T15" fmla="*/ 2147483646 h 377"/>
              <a:gd name="T16" fmla="*/ 2147483646 w 377"/>
              <a:gd name="T17" fmla="*/ 2147483646 h 377"/>
              <a:gd name="T18" fmla="*/ 2147483646 w 377"/>
              <a:gd name="T19" fmla="*/ 2147483646 h 377"/>
              <a:gd name="T20" fmla="*/ 2147483646 w 377"/>
              <a:gd name="T21" fmla="*/ 2147483646 h 377"/>
              <a:gd name="T22" fmla="*/ 2147483646 w 377"/>
              <a:gd name="T23" fmla="*/ 2147483646 h 377"/>
              <a:gd name="T24" fmla="*/ 2147483646 w 377"/>
              <a:gd name="T25" fmla="*/ 2147483646 h 377"/>
              <a:gd name="T26" fmla="*/ 2147483646 w 377"/>
              <a:gd name="T27" fmla="*/ 2147483646 h 377"/>
              <a:gd name="T28" fmla="*/ 2147483646 w 377"/>
              <a:gd name="T29" fmla="*/ 2147483646 h 377"/>
              <a:gd name="T30" fmla="*/ 2147483646 w 377"/>
              <a:gd name="T31" fmla="*/ 2147483646 h 377"/>
              <a:gd name="T32" fmla="*/ 2147483646 w 377"/>
              <a:gd name="T33" fmla="*/ 2147483646 h 377"/>
              <a:gd name="T34" fmla="*/ 2147483646 w 377"/>
              <a:gd name="T35" fmla="*/ 2147483646 h 377"/>
              <a:gd name="T36" fmla="*/ 2147483646 w 377"/>
              <a:gd name="T37" fmla="*/ 0 h 377"/>
              <a:gd name="T38" fmla="*/ 2147483646 w 377"/>
              <a:gd name="T39" fmla="*/ 0 h 37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7"/>
              <a:gd name="T61" fmla="*/ 0 h 377"/>
              <a:gd name="T62" fmla="*/ 377 w 377"/>
              <a:gd name="T63" fmla="*/ 377 h 37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7" h="377">
                <a:moveTo>
                  <a:pt x="76" y="0"/>
                </a:moveTo>
                <a:lnTo>
                  <a:pt x="0" y="0"/>
                </a:lnTo>
                <a:lnTo>
                  <a:pt x="24" y="76"/>
                </a:lnTo>
                <a:lnTo>
                  <a:pt x="36" y="151"/>
                </a:lnTo>
                <a:lnTo>
                  <a:pt x="36" y="226"/>
                </a:lnTo>
                <a:lnTo>
                  <a:pt x="24" y="302"/>
                </a:lnTo>
                <a:lnTo>
                  <a:pt x="0" y="377"/>
                </a:lnTo>
                <a:lnTo>
                  <a:pt x="76" y="377"/>
                </a:lnTo>
                <a:lnTo>
                  <a:pt x="146" y="377"/>
                </a:lnTo>
                <a:lnTo>
                  <a:pt x="208" y="365"/>
                </a:lnTo>
                <a:lnTo>
                  <a:pt x="262" y="340"/>
                </a:lnTo>
                <a:lnTo>
                  <a:pt x="308" y="302"/>
                </a:lnTo>
                <a:lnTo>
                  <a:pt x="347" y="252"/>
                </a:lnTo>
                <a:lnTo>
                  <a:pt x="377" y="189"/>
                </a:lnTo>
                <a:lnTo>
                  <a:pt x="347" y="125"/>
                </a:lnTo>
                <a:lnTo>
                  <a:pt x="308" y="75"/>
                </a:lnTo>
                <a:lnTo>
                  <a:pt x="262" y="37"/>
                </a:lnTo>
                <a:lnTo>
                  <a:pt x="208" y="12"/>
                </a:lnTo>
                <a:lnTo>
                  <a:pt x="146" y="0"/>
                </a:lnTo>
                <a:lnTo>
                  <a:pt x="76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03932" name="Freeform 124"/>
          <p:cNvSpPr>
            <a:spLocks/>
          </p:cNvSpPr>
          <p:nvPr/>
        </p:nvSpPr>
        <p:spPr bwMode="auto">
          <a:xfrm>
            <a:off x="6877050" y="4652963"/>
            <a:ext cx="792163" cy="1728787"/>
          </a:xfrm>
          <a:custGeom>
            <a:avLst/>
            <a:gdLst>
              <a:gd name="T0" fmla="*/ 2147483646 w 499"/>
              <a:gd name="T1" fmla="*/ 0 h 1089"/>
              <a:gd name="T2" fmla="*/ 2147483646 w 499"/>
              <a:gd name="T3" fmla="*/ 0 h 1089"/>
              <a:gd name="T4" fmla="*/ 2147483646 w 499"/>
              <a:gd name="T5" fmla="*/ 2147483646 h 1089"/>
              <a:gd name="T6" fmla="*/ 0 w 499"/>
              <a:gd name="T7" fmla="*/ 2147483646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1089"/>
              <a:gd name="T14" fmla="*/ 499 w 499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1089">
                <a:moveTo>
                  <a:pt x="363" y="0"/>
                </a:moveTo>
                <a:lnTo>
                  <a:pt x="499" y="0"/>
                </a:lnTo>
                <a:lnTo>
                  <a:pt x="499" y="1089"/>
                </a:lnTo>
                <a:lnTo>
                  <a:pt x="0" y="1089"/>
                </a:ln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33" name="Line 125"/>
          <p:cNvSpPr>
            <a:spLocks noChangeShapeType="1"/>
          </p:cNvSpPr>
          <p:nvPr/>
        </p:nvSpPr>
        <p:spPr bwMode="auto">
          <a:xfrm>
            <a:off x="5292725" y="3717925"/>
            <a:ext cx="96043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34" name="Line 126"/>
          <p:cNvSpPr>
            <a:spLocks noChangeShapeType="1"/>
          </p:cNvSpPr>
          <p:nvPr/>
        </p:nvSpPr>
        <p:spPr bwMode="auto">
          <a:xfrm>
            <a:off x="5724525" y="3573463"/>
            <a:ext cx="52863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3935" name="Line 127"/>
          <p:cNvSpPr>
            <a:spLocks noChangeShapeType="1"/>
          </p:cNvSpPr>
          <p:nvPr/>
        </p:nvSpPr>
        <p:spPr bwMode="auto">
          <a:xfrm>
            <a:off x="4787900" y="3860800"/>
            <a:ext cx="14652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6275388" y="3448050"/>
            <a:ext cx="2544762" cy="485775"/>
            <a:chOff x="3726" y="2172"/>
            <a:chExt cx="1603" cy="306"/>
          </a:xfrm>
        </p:grpSpPr>
        <p:sp>
          <p:nvSpPr>
            <p:cNvPr id="55401" name="Freeform 129"/>
            <p:cNvSpPr>
              <a:spLocks/>
            </p:cNvSpPr>
            <p:nvPr/>
          </p:nvSpPr>
          <p:spPr bwMode="auto">
            <a:xfrm flipV="1">
              <a:off x="3726" y="2206"/>
              <a:ext cx="243" cy="272"/>
            </a:xfrm>
            <a:custGeom>
              <a:avLst/>
              <a:gdLst>
                <a:gd name="T0" fmla="*/ 0 w 1024"/>
                <a:gd name="T1" fmla="*/ 0 h 1024"/>
                <a:gd name="T2" fmla="*/ 0 w 1024"/>
                <a:gd name="T3" fmla="*/ 0 h 1024"/>
                <a:gd name="T4" fmla="*/ 0 w 1024"/>
                <a:gd name="T5" fmla="*/ 0 h 1024"/>
                <a:gd name="T6" fmla="*/ 0 w 1024"/>
                <a:gd name="T7" fmla="*/ 0 h 1024"/>
                <a:gd name="T8" fmla="*/ 0 w 1024"/>
                <a:gd name="T9" fmla="*/ 0 h 1024"/>
                <a:gd name="T10" fmla="*/ 0 w 1024"/>
                <a:gd name="T11" fmla="*/ 0 h 1024"/>
                <a:gd name="T12" fmla="*/ 0 w 1024"/>
                <a:gd name="T13" fmla="*/ 0 h 1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4"/>
                <a:gd name="T22" fmla="*/ 0 h 1024"/>
                <a:gd name="T23" fmla="*/ 1024 w 1024"/>
                <a:gd name="T24" fmla="*/ 1024 h 1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4" h="1024">
                  <a:moveTo>
                    <a:pt x="512" y="1024"/>
                  </a:moveTo>
                  <a:cubicBezTo>
                    <a:pt x="795" y="1024"/>
                    <a:pt x="1024" y="795"/>
                    <a:pt x="1024" y="512"/>
                  </a:cubicBezTo>
                  <a:cubicBezTo>
                    <a:pt x="1024" y="512"/>
                    <a:pt x="1024" y="512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lnTo>
                    <a:pt x="0" y="0"/>
                  </a:lnTo>
                  <a:lnTo>
                    <a:pt x="0" y="1024"/>
                  </a:lnTo>
                  <a:lnTo>
                    <a:pt x="512" y="1024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402" name="Line 130"/>
            <p:cNvSpPr>
              <a:spLocks noChangeShapeType="1"/>
            </p:cNvSpPr>
            <p:nvPr/>
          </p:nvSpPr>
          <p:spPr bwMode="auto">
            <a:xfrm>
              <a:off x="3969" y="2341"/>
              <a:ext cx="113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3" name="Text Box 131"/>
            <p:cNvSpPr txBox="1">
              <a:spLocks noChangeArrowheads="1"/>
            </p:cNvSpPr>
            <p:nvPr/>
          </p:nvSpPr>
          <p:spPr bwMode="auto">
            <a:xfrm>
              <a:off x="5096" y="217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3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3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0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0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0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0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0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0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0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0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0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0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03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0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0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03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8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Binary Decision Diagrams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505859" name="Rectangle 3"/>
          <p:cNvSpPr>
            <a:spLocks noChangeArrowheads="1"/>
          </p:cNvSpPr>
          <p:nvPr/>
        </p:nvSpPr>
        <p:spPr bwMode="auto">
          <a:xfrm>
            <a:off x="684213" y="908050"/>
            <a:ext cx="7921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 b="1">
                <a:ea typeface="標楷體" panose="03000509000000000000" pitchFamily="65" charset="-120"/>
              </a:rPr>
              <a:t>A Binary Decision Diagram (BDD) is a graph model of the function of a circuit.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7013" y="2205038"/>
            <a:ext cx="3594100" cy="4321175"/>
            <a:chOff x="249" y="1480"/>
            <a:chExt cx="2264" cy="2722"/>
          </a:xfrm>
        </p:grpSpPr>
        <p:sp>
          <p:nvSpPr>
            <p:cNvPr id="57362" name="Oval 5"/>
            <p:cNvSpPr>
              <a:spLocks noChangeArrowheads="1"/>
            </p:cNvSpPr>
            <p:nvPr/>
          </p:nvSpPr>
          <p:spPr bwMode="auto">
            <a:xfrm>
              <a:off x="839" y="2387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7363" name="Oval 6"/>
            <p:cNvSpPr>
              <a:spLocks noChangeArrowheads="1"/>
            </p:cNvSpPr>
            <p:nvPr/>
          </p:nvSpPr>
          <p:spPr bwMode="auto">
            <a:xfrm>
              <a:off x="1474" y="1797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7364" name="Oval 7"/>
            <p:cNvSpPr>
              <a:spLocks noChangeArrowheads="1"/>
            </p:cNvSpPr>
            <p:nvPr/>
          </p:nvSpPr>
          <p:spPr bwMode="auto">
            <a:xfrm>
              <a:off x="2154" y="2387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7365" name="Oval 8"/>
            <p:cNvSpPr>
              <a:spLocks noChangeArrowheads="1"/>
            </p:cNvSpPr>
            <p:nvPr/>
          </p:nvSpPr>
          <p:spPr bwMode="auto">
            <a:xfrm>
              <a:off x="249" y="3067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7366" name="Oval 9"/>
            <p:cNvSpPr>
              <a:spLocks noChangeArrowheads="1"/>
            </p:cNvSpPr>
            <p:nvPr/>
          </p:nvSpPr>
          <p:spPr bwMode="auto">
            <a:xfrm>
              <a:off x="839" y="3884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7367" name="Oval 10"/>
            <p:cNvSpPr>
              <a:spLocks noChangeArrowheads="1"/>
            </p:cNvSpPr>
            <p:nvPr/>
          </p:nvSpPr>
          <p:spPr bwMode="auto">
            <a:xfrm>
              <a:off x="2154" y="3839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7368" name="Oval 11"/>
            <p:cNvSpPr>
              <a:spLocks noChangeArrowheads="1"/>
            </p:cNvSpPr>
            <p:nvPr/>
          </p:nvSpPr>
          <p:spPr bwMode="auto">
            <a:xfrm>
              <a:off x="1564" y="3067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7369" name="Line 12"/>
            <p:cNvSpPr>
              <a:spLocks noChangeShapeType="1"/>
            </p:cNvSpPr>
            <p:nvPr/>
          </p:nvSpPr>
          <p:spPr bwMode="auto">
            <a:xfrm>
              <a:off x="1746" y="2069"/>
              <a:ext cx="454" cy="36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70" name="Line 13"/>
            <p:cNvSpPr>
              <a:spLocks noChangeShapeType="1"/>
            </p:cNvSpPr>
            <p:nvPr/>
          </p:nvSpPr>
          <p:spPr bwMode="auto">
            <a:xfrm flipH="1">
              <a:off x="1111" y="2069"/>
              <a:ext cx="408" cy="36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71" name="Text Box 14"/>
            <p:cNvSpPr txBox="1">
              <a:spLocks noChangeArrowheads="1"/>
            </p:cNvSpPr>
            <p:nvPr/>
          </p:nvSpPr>
          <p:spPr bwMode="auto">
            <a:xfrm>
              <a:off x="1111" y="194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7372" name="Text Box 15"/>
            <p:cNvSpPr txBox="1">
              <a:spLocks noChangeArrowheads="1"/>
            </p:cNvSpPr>
            <p:nvPr/>
          </p:nvSpPr>
          <p:spPr bwMode="auto">
            <a:xfrm>
              <a:off x="1973" y="194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7373" name="Line 16"/>
            <p:cNvSpPr>
              <a:spLocks noChangeShapeType="1"/>
            </p:cNvSpPr>
            <p:nvPr/>
          </p:nvSpPr>
          <p:spPr bwMode="auto">
            <a:xfrm>
              <a:off x="2290" y="2705"/>
              <a:ext cx="0" cy="113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74" name="Line 17"/>
            <p:cNvSpPr>
              <a:spLocks noChangeShapeType="1"/>
            </p:cNvSpPr>
            <p:nvPr/>
          </p:nvSpPr>
          <p:spPr bwMode="auto">
            <a:xfrm flipH="1">
              <a:off x="1837" y="2659"/>
              <a:ext cx="363" cy="45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75" name="Text Box 18"/>
            <p:cNvSpPr txBox="1">
              <a:spLocks noChangeArrowheads="1"/>
            </p:cNvSpPr>
            <p:nvPr/>
          </p:nvSpPr>
          <p:spPr bwMode="auto">
            <a:xfrm>
              <a:off x="2290" y="311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7376" name="Text Box 19"/>
            <p:cNvSpPr txBox="1">
              <a:spLocks noChangeArrowheads="1"/>
            </p:cNvSpPr>
            <p:nvPr/>
          </p:nvSpPr>
          <p:spPr bwMode="auto">
            <a:xfrm>
              <a:off x="1837" y="265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7377" name="Line 20"/>
            <p:cNvSpPr>
              <a:spLocks noChangeShapeType="1"/>
            </p:cNvSpPr>
            <p:nvPr/>
          </p:nvSpPr>
          <p:spPr bwMode="auto">
            <a:xfrm>
              <a:off x="1837" y="3340"/>
              <a:ext cx="363" cy="54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78" name="Text Box 21"/>
            <p:cNvSpPr txBox="1">
              <a:spLocks noChangeArrowheads="1"/>
            </p:cNvSpPr>
            <p:nvPr/>
          </p:nvSpPr>
          <p:spPr bwMode="auto">
            <a:xfrm>
              <a:off x="1927" y="334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7379" name="Line 22"/>
            <p:cNvSpPr>
              <a:spLocks noChangeShapeType="1"/>
            </p:cNvSpPr>
            <p:nvPr/>
          </p:nvSpPr>
          <p:spPr bwMode="auto">
            <a:xfrm flipH="1">
              <a:off x="1111" y="3340"/>
              <a:ext cx="499" cy="58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80" name="Text Box 23"/>
            <p:cNvSpPr txBox="1">
              <a:spLocks noChangeArrowheads="1"/>
            </p:cNvSpPr>
            <p:nvPr/>
          </p:nvSpPr>
          <p:spPr bwMode="auto">
            <a:xfrm>
              <a:off x="1296" y="329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7381" name="Line 24"/>
            <p:cNvSpPr>
              <a:spLocks noChangeShapeType="1"/>
            </p:cNvSpPr>
            <p:nvPr/>
          </p:nvSpPr>
          <p:spPr bwMode="auto">
            <a:xfrm>
              <a:off x="1020" y="2705"/>
              <a:ext cx="0" cy="117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82" name="Text Box 25"/>
            <p:cNvSpPr txBox="1">
              <a:spLocks noChangeArrowheads="1"/>
            </p:cNvSpPr>
            <p:nvPr/>
          </p:nvSpPr>
          <p:spPr bwMode="auto">
            <a:xfrm>
              <a:off x="1066" y="275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7383" name="Line 26"/>
            <p:cNvSpPr>
              <a:spLocks noChangeShapeType="1"/>
            </p:cNvSpPr>
            <p:nvPr/>
          </p:nvSpPr>
          <p:spPr bwMode="auto">
            <a:xfrm flipH="1">
              <a:off x="521" y="2659"/>
              <a:ext cx="363" cy="45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84" name="Text Box 27"/>
            <p:cNvSpPr txBox="1">
              <a:spLocks noChangeArrowheads="1"/>
            </p:cNvSpPr>
            <p:nvPr/>
          </p:nvSpPr>
          <p:spPr bwMode="auto">
            <a:xfrm>
              <a:off x="612" y="256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7385" name="Line 28"/>
            <p:cNvSpPr>
              <a:spLocks noChangeShapeType="1"/>
            </p:cNvSpPr>
            <p:nvPr/>
          </p:nvSpPr>
          <p:spPr bwMode="auto">
            <a:xfrm>
              <a:off x="521" y="3340"/>
              <a:ext cx="363" cy="54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86" name="Text Box 29"/>
            <p:cNvSpPr txBox="1">
              <a:spLocks noChangeArrowheads="1"/>
            </p:cNvSpPr>
            <p:nvPr/>
          </p:nvSpPr>
          <p:spPr bwMode="auto">
            <a:xfrm>
              <a:off x="612" y="311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7387" name="Text Box 30"/>
            <p:cNvSpPr txBox="1">
              <a:spLocks noChangeArrowheads="1"/>
            </p:cNvSpPr>
            <p:nvPr/>
          </p:nvSpPr>
          <p:spPr bwMode="auto">
            <a:xfrm>
              <a:off x="431" y="343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7388" name="Line 31"/>
            <p:cNvSpPr>
              <a:spLocks noChangeShapeType="1"/>
            </p:cNvSpPr>
            <p:nvPr/>
          </p:nvSpPr>
          <p:spPr bwMode="auto">
            <a:xfrm>
              <a:off x="567" y="3294"/>
              <a:ext cx="1587" cy="68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89" name="Line 32"/>
            <p:cNvSpPr>
              <a:spLocks noChangeShapeType="1"/>
            </p:cNvSpPr>
            <p:nvPr/>
          </p:nvSpPr>
          <p:spPr bwMode="auto">
            <a:xfrm>
              <a:off x="1631" y="1480"/>
              <a:ext cx="0" cy="31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505889" name="Object 33"/>
          <p:cNvGraphicFramePr>
            <a:graphicFrameLocks noChangeAspect="1"/>
          </p:cNvGraphicFramePr>
          <p:nvPr/>
        </p:nvGraphicFramePr>
        <p:xfrm>
          <a:off x="2314575" y="1773238"/>
          <a:ext cx="1752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3" name="方程式" r:id="rId4" imgW="847677" imgH="190620" progId="Equation.3">
                  <p:embed/>
                </p:oleObj>
              </mc:Choice>
              <mc:Fallback>
                <p:oleObj name="方程式" r:id="rId4" imgW="847677" imgH="19062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1773238"/>
                        <a:ext cx="1752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5890" name="AutoShape 34"/>
          <p:cNvSpPr>
            <a:spLocks noChangeArrowheads="1"/>
          </p:cNvSpPr>
          <p:nvPr/>
        </p:nvSpPr>
        <p:spPr bwMode="auto">
          <a:xfrm>
            <a:off x="4356100" y="3860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229350" y="1719263"/>
            <a:ext cx="2590800" cy="2430462"/>
            <a:chOff x="3924" y="1083"/>
            <a:chExt cx="1632" cy="1531"/>
          </a:xfrm>
        </p:grpSpPr>
        <p:sp>
          <p:nvSpPr>
            <p:cNvPr id="57353" name="Oval 36"/>
            <p:cNvSpPr>
              <a:spLocks noChangeArrowheads="1"/>
            </p:cNvSpPr>
            <p:nvPr/>
          </p:nvSpPr>
          <p:spPr bwMode="auto">
            <a:xfrm>
              <a:off x="3924" y="2296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7354" name="Oval 37"/>
            <p:cNvSpPr>
              <a:spLocks noChangeArrowheads="1"/>
            </p:cNvSpPr>
            <p:nvPr/>
          </p:nvSpPr>
          <p:spPr bwMode="auto">
            <a:xfrm>
              <a:off x="4559" y="1706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7355" name="Oval 38"/>
            <p:cNvSpPr>
              <a:spLocks noChangeArrowheads="1"/>
            </p:cNvSpPr>
            <p:nvPr/>
          </p:nvSpPr>
          <p:spPr bwMode="auto">
            <a:xfrm>
              <a:off x="5239" y="2296"/>
              <a:ext cx="317" cy="318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7356" name="Line 39"/>
            <p:cNvSpPr>
              <a:spLocks noChangeShapeType="1"/>
            </p:cNvSpPr>
            <p:nvPr/>
          </p:nvSpPr>
          <p:spPr bwMode="auto">
            <a:xfrm>
              <a:off x="4831" y="1978"/>
              <a:ext cx="454" cy="36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57" name="Line 40"/>
            <p:cNvSpPr>
              <a:spLocks noChangeShapeType="1"/>
            </p:cNvSpPr>
            <p:nvPr/>
          </p:nvSpPr>
          <p:spPr bwMode="auto">
            <a:xfrm flipH="1">
              <a:off x="4196" y="1978"/>
              <a:ext cx="408" cy="36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58" name="Text Box 41"/>
            <p:cNvSpPr txBox="1">
              <a:spLocks noChangeArrowheads="1"/>
            </p:cNvSpPr>
            <p:nvPr/>
          </p:nvSpPr>
          <p:spPr bwMode="auto">
            <a:xfrm>
              <a:off x="4196" y="18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7359" name="Text Box 42"/>
            <p:cNvSpPr txBox="1">
              <a:spLocks noChangeArrowheads="1"/>
            </p:cNvSpPr>
            <p:nvPr/>
          </p:nvSpPr>
          <p:spPr bwMode="auto">
            <a:xfrm>
              <a:off x="5058" y="18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7360" name="Line 43"/>
            <p:cNvSpPr>
              <a:spLocks noChangeShapeType="1"/>
            </p:cNvSpPr>
            <p:nvPr/>
          </p:nvSpPr>
          <p:spPr bwMode="auto">
            <a:xfrm>
              <a:off x="4716" y="1389"/>
              <a:ext cx="0" cy="31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61" name="Text Box 44"/>
            <p:cNvSpPr txBox="1">
              <a:spLocks noChangeArrowheads="1"/>
            </p:cNvSpPr>
            <p:nvPr/>
          </p:nvSpPr>
          <p:spPr bwMode="auto">
            <a:xfrm>
              <a:off x="4578" y="108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F</a:t>
              </a:r>
            </a:p>
          </p:txBody>
        </p:sp>
      </p:grpSp>
      <p:sp>
        <p:nvSpPr>
          <p:cNvPr id="505901" name="Rectangle 45"/>
          <p:cNvSpPr>
            <a:spLocks noChangeArrowheads="1"/>
          </p:cNvSpPr>
          <p:nvPr/>
        </p:nvSpPr>
        <p:spPr bwMode="auto">
          <a:xfrm>
            <a:off x="5292725" y="4797425"/>
            <a:ext cx="367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None/>
            </a:pPr>
            <a:r>
              <a:rPr lang="en-US" altLang="zh-TW" sz="2400" b="1">
                <a:ea typeface="標楷體" panose="03000509000000000000" pitchFamily="65" charset="-120"/>
              </a:rPr>
              <a:t>Reduced Ordered BDD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5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5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build="p" autoUpdateAnimBg="0"/>
      <p:bldP spid="505890" grpId="0" animBg="1"/>
      <p:bldP spid="50590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Programs as Functional Models</a:t>
            </a: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395288" y="838200"/>
            <a:ext cx="4105275" cy="44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093788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Assembly-Like: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 b="1">
                <a:ea typeface="標楷體" panose="03000509000000000000" pitchFamily="65" charset="-120"/>
              </a:rPr>
              <a:t>LDA	A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 b="1">
                <a:ea typeface="標楷體" panose="03000509000000000000" pitchFamily="65" charset="-120"/>
              </a:rPr>
              <a:t>AND	B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 b="1">
                <a:ea typeface="標楷體" panose="03000509000000000000" pitchFamily="65" charset="-120"/>
              </a:rPr>
              <a:t>INV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 b="1">
                <a:ea typeface="標楷體" panose="03000509000000000000" pitchFamily="65" charset="-120"/>
              </a:rPr>
              <a:t>OR		C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 b="1">
                <a:ea typeface="標楷體" panose="03000509000000000000" pitchFamily="65" charset="-120"/>
              </a:rPr>
              <a:t>STA	F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kumimoji="0" lang="en-US" altLang="zh-TW" sz="2800" b="1">
                <a:ea typeface="標楷體" panose="03000509000000000000" pitchFamily="65" charset="-120"/>
              </a:rPr>
              <a:t>C-Like: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kumimoji="0" lang="en-US" altLang="zh-TW" sz="2000" b="1">
                <a:ea typeface="標楷體" panose="03000509000000000000" pitchFamily="65" charset="-120"/>
              </a:rPr>
              <a:t>main(F, A, B, C)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kumimoji="0" lang="en-US" altLang="zh-TW" sz="2000" b="1">
                <a:ea typeface="標楷體" panose="03000509000000000000" pitchFamily="65" charset="-120"/>
              </a:rPr>
              <a:t>{ 	int F, A, B, C;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kumimoji="0" lang="en-US" altLang="zh-TW" sz="2000" b="1">
                <a:ea typeface="標楷體" panose="03000509000000000000" pitchFamily="65" charset="-120"/>
              </a:rPr>
              <a:t>	F =  ~ ( A &amp;&amp; B ) || C;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kumimoji="0" lang="en-US" altLang="zh-TW" sz="2000" b="1">
                <a:ea typeface="標楷體" panose="03000509000000000000" pitchFamily="65" charset="-120"/>
              </a:rPr>
              <a:t>}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solidFill>
                  <a:srgbClr val="FFFF00"/>
                </a:solidFill>
              </a:rPr>
              <a:t> </a:t>
            </a:r>
            <a:endParaRPr kumimoji="0" lang="en-US" altLang="zh-TW" sz="2000" b="1">
              <a:ea typeface="標楷體" panose="03000509000000000000" pitchFamily="65" charset="-120"/>
            </a:endParaRPr>
          </a:p>
        </p:txBody>
      </p:sp>
      <p:sp>
        <p:nvSpPr>
          <p:cNvPr id="507908" name="Rectangle 4"/>
          <p:cNvSpPr>
            <a:spLocks noChangeArrowheads="1"/>
          </p:cNvSpPr>
          <p:nvPr/>
        </p:nvSpPr>
        <p:spPr bwMode="auto">
          <a:xfrm>
            <a:off x="4859338" y="838200"/>
            <a:ext cx="3960812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093788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338388" indent="-509588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95588" indent="-50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52788" indent="-50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09988" indent="-50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167188" indent="-50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 startAt="3"/>
            </a:pPr>
            <a:r>
              <a:rPr lang="en-US" altLang="zh-TW" sz="2800" b="1">
                <a:ea typeface="標楷體" panose="03000509000000000000" pitchFamily="65" charset="-120"/>
              </a:rPr>
              <a:t>C-Code is the direct and fast simulator.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</a:rPr>
              <a:t>	C=A+B;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</a:rPr>
              <a:t>	A=R1*R2;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</a:rPr>
              <a:t>	B=~B;</a:t>
            </a:r>
            <a:r>
              <a:rPr lang="en-US" altLang="zh-TW" sz="2400" b="1">
                <a:solidFill>
                  <a:srgbClr val="0000FF"/>
                </a:solidFill>
              </a:rPr>
              <a:t> </a:t>
            </a:r>
            <a:endParaRPr lang="en-US" altLang="zh-TW" b="1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lvl="1" fontAlgn="ctr">
              <a:spcBef>
                <a:spcPct val="10000"/>
              </a:spcBef>
              <a:buFontTx/>
              <a:buNone/>
            </a:pPr>
            <a:endParaRPr kumimoji="0" lang="en-US" altLang="zh-TW" sz="2000" b="1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 autoUpdateAnimBg="0"/>
      <p:bldP spid="507908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400" b="1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Functional Modeling at Register Level</a:t>
            </a:r>
          </a:p>
        </p:txBody>
      </p:sp>
      <p:sp>
        <p:nvSpPr>
          <p:cNvPr id="509955" name="Rectangle 3"/>
          <p:cNvSpPr>
            <a:spLocks noChangeArrowheads="1"/>
          </p:cNvSpPr>
          <p:nvPr/>
        </p:nvSpPr>
        <p:spPr bwMode="auto">
          <a:xfrm>
            <a:off x="971550" y="1484313"/>
            <a:ext cx="7056438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Basic RTL Constructs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Timing Modeling in RTLs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Internal RTL Models (See Internal structural model)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endParaRPr lang="en-US" altLang="zh-TW" sz="2800" b="1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Basic RTL Constructs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468313" y="1052513"/>
            <a:ext cx="8675687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RTL </a:t>
            </a:r>
            <a:r>
              <a:rPr lang="en-US" altLang="zh-TW" sz="2000" b="1">
                <a:ea typeface="標楷體" panose="03000509000000000000" pitchFamily="65" charset="-120"/>
              </a:rPr>
              <a:t>(Register-Transfer Language in Register-Transfer Level)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>
                <a:ea typeface="標楷體" panose="03000509000000000000" pitchFamily="65" charset="-120"/>
              </a:rPr>
              <a:t>PC←PC+1;	A</a:t>
            </a:r>
            <a:r>
              <a:rPr lang="en-US" altLang="zh-TW" sz="2000"/>
              <a:t>←A+B+C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/>
              <a:t>PC←PC+1; if C=1 PC←#FA07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/>
              <a:t>R3←A – R4; A←0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endParaRPr lang="en-US" altLang="zh-TW" sz="2000"/>
          </a:p>
          <a:p>
            <a:pPr lvl="1" fontAlgn="ctr">
              <a:spcBef>
                <a:spcPct val="10000"/>
              </a:spcBef>
              <a:buFontTx/>
              <a:buNone/>
            </a:pPr>
            <a:endParaRPr lang="en-US" altLang="zh-TW" sz="2000">
              <a:ea typeface="標楷體" panose="03000509000000000000" pitchFamily="65" charset="-120"/>
            </a:endParaRP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C or Verilog-like Language: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>
                <a:ea typeface="標楷體" panose="03000509000000000000" pitchFamily="65" charset="-120"/>
              </a:rPr>
              <a:t>module Adder(Co, Sum, A, B, Ci);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>
                <a:solidFill>
                  <a:srgbClr val="66FF33"/>
                </a:solidFill>
                <a:ea typeface="標楷體" panose="03000509000000000000" pitchFamily="65" charset="-120"/>
              </a:rPr>
              <a:t>	Input 	[15:0] 	A, B;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>
                <a:solidFill>
                  <a:srgbClr val="66FF33"/>
                </a:solidFill>
                <a:ea typeface="標楷體" panose="03000509000000000000" pitchFamily="65" charset="-120"/>
              </a:rPr>
              <a:t>	Input 	Ci;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>
                <a:solidFill>
                  <a:srgbClr val="66FF33"/>
                </a:solidFill>
                <a:ea typeface="標楷體" panose="03000509000000000000" pitchFamily="65" charset="-120"/>
              </a:rPr>
              <a:t>	output 	Co;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>
                <a:solidFill>
                  <a:srgbClr val="66FF33"/>
                </a:solidFill>
                <a:ea typeface="標楷體" panose="03000509000000000000" pitchFamily="65" charset="-120"/>
              </a:rPr>
              <a:t>	output 	[15:0] 	Sum; 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>
                <a:ea typeface="標楷體" panose="03000509000000000000" pitchFamily="65" charset="-120"/>
              </a:rPr>
              <a:t>	</a:t>
            </a:r>
            <a:r>
              <a:rPr lang="en-US" altLang="zh-TW" sz="2000">
                <a:solidFill>
                  <a:srgbClr val="FFFF00"/>
                </a:solidFill>
                <a:ea typeface="標楷體" panose="03000509000000000000" pitchFamily="65" charset="-120"/>
              </a:rPr>
              <a:t>assign  {Co, Sum} = A + B + Ci;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000">
                <a:ea typeface="標楷體" panose="03000509000000000000" pitchFamily="65" charset="-120"/>
              </a:rPr>
              <a:t>endmodule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endParaRPr lang="en-US" altLang="zh-TW" sz="2000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Timing Modeling in RTLs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514051" name="Rectangle 3"/>
          <p:cNvSpPr>
            <a:spLocks noChangeArrowheads="1"/>
          </p:cNvSpPr>
          <p:nvPr/>
        </p:nvSpPr>
        <p:spPr bwMode="auto">
          <a:xfrm>
            <a:off x="971550" y="1484313"/>
            <a:ext cx="7056438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ea typeface="標楷體" panose="03000509000000000000" pitchFamily="65" charset="-120"/>
              </a:rPr>
              <a:t>Verilog-like Code: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Sum = #20 A+B;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initial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	begin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		A=1; B=0;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		#10 B=1; A=0;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		#40 B=0;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		#10 $stop;</a:t>
            </a:r>
          </a:p>
          <a:p>
            <a:pPr lvl="1"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Tool Installation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9850" y="1341438"/>
          <a:ext cx="8966200" cy="454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31">
                  <a:extLst>
                    <a:ext uri="{9D8B030D-6E8A-4147-A177-3AD203B41FA5}">
                      <a16:colId xmlns:a16="http://schemas.microsoft.com/office/drawing/2014/main" val="3539589660"/>
                    </a:ext>
                  </a:extLst>
                </a:gridCol>
                <a:gridCol w="1385582">
                  <a:extLst>
                    <a:ext uri="{9D8B030D-6E8A-4147-A177-3AD203B41FA5}">
                      <a16:colId xmlns:a16="http://schemas.microsoft.com/office/drawing/2014/main" val="1012958487"/>
                    </a:ext>
                  </a:extLst>
                </a:gridCol>
                <a:gridCol w="2299751">
                  <a:extLst>
                    <a:ext uri="{9D8B030D-6E8A-4147-A177-3AD203B41FA5}">
                      <a16:colId xmlns:a16="http://schemas.microsoft.com/office/drawing/2014/main" val="3177023207"/>
                    </a:ext>
                  </a:extLst>
                </a:gridCol>
                <a:gridCol w="4624536">
                  <a:extLst>
                    <a:ext uri="{9D8B030D-6E8A-4147-A177-3AD203B41FA5}">
                      <a16:colId xmlns:a16="http://schemas.microsoft.com/office/drawing/2014/main" val="273217750"/>
                    </a:ext>
                  </a:extLst>
                </a:gridCol>
              </a:tblGrid>
              <a:tr h="4267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No.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err="1" smtClean="0"/>
                        <a:t>Envir</a:t>
                      </a:r>
                      <a:r>
                        <a:rPr lang="en-US" altLang="zh-TW" sz="2200" dirty="0" smtClean="0"/>
                        <a:t>.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Verilog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Link or Installation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1904852648"/>
                  </a:ext>
                </a:extLst>
              </a:tr>
              <a:tr h="579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Online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err="1" smtClean="0"/>
                        <a:t>Coding</a:t>
                      </a:r>
                      <a:r>
                        <a:rPr lang="en-US" altLang="zh-TW" sz="2200" baseline="0" dirty="0" err="1" smtClean="0"/>
                        <a:t>Ground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/>
                        <a:t>https://www.tutorialspoint.com/compile_verilog_online.php </a:t>
                      </a:r>
                      <a:endParaRPr lang="zh-TW" altLang="en-US" sz="1600" dirty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429719427"/>
                  </a:ext>
                </a:extLst>
              </a:tr>
              <a:tr h="4267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Online</a:t>
                      </a:r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err="1" smtClean="0"/>
                        <a:t>JDoodle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/>
                        <a:t>https://www.jdoodle.com/execute-verilog-online/</a:t>
                      </a:r>
                      <a:endParaRPr lang="zh-TW" altLang="en-US" sz="1600" dirty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3349344031"/>
                  </a:ext>
                </a:extLst>
              </a:tr>
              <a:tr h="579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Windows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err="1" smtClean="0"/>
                        <a:t>SynaptiCAD</a:t>
                      </a:r>
                      <a:r>
                        <a:rPr lang="en-US" altLang="zh-TW" sz="2200" dirty="0" smtClean="0"/>
                        <a:t> (old)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/>
                        <a:t>http://testlab.ncue.edu.tw/tch/download/download.htm</a:t>
                      </a:r>
                      <a:endParaRPr lang="zh-TW" altLang="en-US" sz="1600" dirty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3146457278"/>
                  </a:ext>
                </a:extLst>
              </a:tr>
              <a:tr h="4267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4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Windows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err="1" smtClean="0"/>
                        <a:t>SynaptiCAD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/>
                        <a:t>https://www.syncad.com/syn_down.htm</a:t>
                      </a:r>
                      <a:endParaRPr lang="zh-TW" altLang="en-US" sz="1600" dirty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1598052792"/>
                  </a:ext>
                </a:extLst>
              </a:tr>
              <a:tr h="82303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5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Windows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err="1" smtClean="0"/>
                        <a:t>ModelSim</a:t>
                      </a:r>
                      <a:r>
                        <a:rPr lang="en-US" altLang="zh-TW" sz="2200" dirty="0" smtClean="0"/>
                        <a:t>-Altera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/>
                        <a:t>https://www.intel.com/content/www/us/en/software-kit/666221/intel-quartus-ii-web-edition-design-software-version-13-1-for-windows.html</a:t>
                      </a:r>
                      <a:endParaRPr lang="zh-TW" altLang="en-US" sz="1600" dirty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4266327564"/>
                  </a:ext>
                </a:extLst>
              </a:tr>
              <a:tr h="4267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6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Linux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err="1" smtClean="0"/>
                        <a:t>ModelSim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/>
                        <a:t>Usually</a:t>
                      </a:r>
                      <a:r>
                        <a:rPr lang="en-US" altLang="zh-TW" sz="1600" baseline="0" dirty="0" smtClean="0"/>
                        <a:t> for cell-based design, ask Administrator</a:t>
                      </a:r>
                      <a:endParaRPr lang="zh-TW" altLang="en-US" sz="1600" dirty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1506432126"/>
                  </a:ext>
                </a:extLst>
              </a:tr>
              <a:tr h="4267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7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Linux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err="1" smtClean="0"/>
                        <a:t>VerilogXL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Usually</a:t>
                      </a:r>
                      <a:r>
                        <a:rPr lang="en-US" altLang="zh-TW" sz="1600" baseline="0" dirty="0" smtClean="0"/>
                        <a:t> for cell-based design, ask Administrator</a:t>
                      </a:r>
                      <a:endParaRPr lang="zh-TW" altLang="en-US" sz="1600" dirty="0" smtClean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1582455488"/>
                  </a:ext>
                </a:extLst>
              </a:tr>
              <a:tr h="4267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8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Linux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VNC</a:t>
                      </a:r>
                      <a:endParaRPr lang="zh-TW" altLang="en-US" sz="2200" dirty="0"/>
                    </a:p>
                  </a:txBody>
                  <a:tcPr marL="91429" marR="91429"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Usually</a:t>
                      </a:r>
                      <a:r>
                        <a:rPr lang="en-US" altLang="zh-TW" sz="1600" baseline="0" dirty="0" smtClean="0"/>
                        <a:t> for cell-based design, ask Administrator</a:t>
                      </a:r>
                      <a:endParaRPr lang="zh-TW" altLang="en-US" sz="1600" dirty="0" smtClean="0"/>
                    </a:p>
                  </a:txBody>
                  <a:tcPr marL="91429" marR="91429" marT="45713" marB="45713" anchor="ctr"/>
                </a:tc>
                <a:extLst>
                  <a:ext uri="{0D108BD9-81ED-4DB2-BD59-A6C34878D82A}">
                    <a16:rowId xmlns:a16="http://schemas.microsoft.com/office/drawing/2014/main" val="216227087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Main Tools for this Course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grpSp>
        <p:nvGrpSpPr>
          <p:cNvPr id="69635" name="群組 11"/>
          <p:cNvGrpSpPr>
            <a:grpSpLocks/>
          </p:cNvGrpSpPr>
          <p:nvPr/>
        </p:nvGrpSpPr>
        <p:grpSpPr bwMode="auto">
          <a:xfrm>
            <a:off x="1331913" y="1120775"/>
            <a:ext cx="7127875" cy="2720975"/>
            <a:chOff x="1331640" y="1121481"/>
            <a:chExt cx="7128792" cy="2720943"/>
          </a:xfrm>
        </p:grpSpPr>
        <p:sp>
          <p:nvSpPr>
            <p:cNvPr id="69637" name="手繪多邊形 10"/>
            <p:cNvSpPr>
              <a:spLocks/>
            </p:cNvSpPr>
            <p:nvPr/>
          </p:nvSpPr>
          <p:spPr bwMode="auto">
            <a:xfrm>
              <a:off x="4152900" y="1423498"/>
              <a:ext cx="1701800" cy="1802302"/>
            </a:xfrm>
            <a:custGeom>
              <a:avLst/>
              <a:gdLst>
                <a:gd name="T0" fmla="*/ 0 w 1701800"/>
                <a:gd name="T1" fmla="*/ 1802302 h 1802302"/>
                <a:gd name="T2" fmla="*/ 317500 w 1701800"/>
                <a:gd name="T3" fmla="*/ 1281602 h 1802302"/>
                <a:gd name="T4" fmla="*/ 508000 w 1701800"/>
                <a:gd name="T5" fmla="*/ 252902 h 1802302"/>
                <a:gd name="T6" fmla="*/ 1346200 w 1701800"/>
                <a:gd name="T7" fmla="*/ 11602 h 1802302"/>
                <a:gd name="T8" fmla="*/ 1701800 w 1701800"/>
                <a:gd name="T9" fmla="*/ 506902 h 1802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1800" h="1802302">
                  <a:moveTo>
                    <a:pt x="0" y="1802302"/>
                  </a:moveTo>
                  <a:cubicBezTo>
                    <a:pt x="116416" y="1671068"/>
                    <a:pt x="232833" y="1539835"/>
                    <a:pt x="317500" y="1281602"/>
                  </a:cubicBezTo>
                  <a:cubicBezTo>
                    <a:pt x="402167" y="1023369"/>
                    <a:pt x="336550" y="464569"/>
                    <a:pt x="508000" y="252902"/>
                  </a:cubicBezTo>
                  <a:cubicBezTo>
                    <a:pt x="679450" y="41235"/>
                    <a:pt x="1147233" y="-30731"/>
                    <a:pt x="1346200" y="11602"/>
                  </a:cubicBezTo>
                  <a:cubicBezTo>
                    <a:pt x="1545167" y="53935"/>
                    <a:pt x="1623483" y="280418"/>
                    <a:pt x="1701800" y="506902"/>
                  </a:cubicBezTo>
                </a:path>
              </a:pathLst>
            </a:custGeom>
            <a:noFill/>
            <a:ln w="57150" cap="flat" cmpd="sng" algn="ctr">
              <a:solidFill>
                <a:srgbClr val="CCCC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pic>
          <p:nvPicPr>
            <p:cNvPr id="69638" name="Picture 2" descr="P0192 Cyclone FPGA Development Kit - Terasic Technologies | Mous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121481"/>
              <a:ext cx="3744416" cy="2720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639" name="Picture 10" descr="Laptop PNG, Laptop Transparent Background - FreeIcons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1483484"/>
              <a:ext cx="3048000" cy="227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9636" name="文字方塊 12"/>
          <p:cNvSpPr txBox="1">
            <a:spLocks noChangeArrowheads="1"/>
          </p:cNvSpPr>
          <p:nvPr/>
        </p:nvSpPr>
        <p:spPr bwMode="auto">
          <a:xfrm>
            <a:off x="1979613" y="4144963"/>
            <a:ext cx="57991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14400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FF66"/>
                </a:solidFill>
              </a:rPr>
              <a:t>Intel-Altera Quartus II 9.0~13.1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TW" sz="3200">
                <a:solidFill>
                  <a:srgbClr val="FFFF66"/>
                </a:solidFill>
              </a:rPr>
              <a:t>Cyclon III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TW" sz="3200">
                <a:solidFill>
                  <a:srgbClr val="FFFF66"/>
                </a:solidFill>
              </a:rPr>
              <a:t>ModelSim-Altera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08520" y="304800"/>
            <a:ext cx="9252520" cy="819944"/>
          </a:xfrm>
        </p:spPr>
        <p:txBody>
          <a:bodyPr/>
          <a:lstStyle/>
          <a:p>
            <a:r>
              <a:rPr lang="en-US" altLang="zh-TW" dirty="0" smtClean="0"/>
              <a:t>Outlooks of Verilog Files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-108520" y="1124744"/>
                <a:ext cx="9145016" cy="5472608"/>
              </a:xfrm>
            </p:spPr>
            <p:txBody>
              <a:bodyPr/>
              <a:lstStyle/>
              <a:p>
                <a:r>
                  <a:rPr lang="en-US" altLang="zh-TW" sz="2800" dirty="0" smtClean="0"/>
                  <a:t>1 design can have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1 files.</a:t>
                </a:r>
              </a:p>
              <a:p>
                <a:r>
                  <a:rPr lang="en-US" altLang="zh-TW" sz="2800" dirty="0" smtClean="0"/>
                  <a:t>1 file can have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modules.</a:t>
                </a:r>
              </a:p>
              <a:p>
                <a:r>
                  <a:rPr lang="en-US" altLang="zh-TW" sz="2800" dirty="0" smtClean="0"/>
                  <a:t>Outlook of a module</a:t>
                </a:r>
              </a:p>
              <a:p>
                <a:endParaRPr lang="zh-TW" altLang="en-US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08520" y="1124744"/>
                <a:ext cx="9145016" cy="5472608"/>
              </a:xfrm>
              <a:blipFill>
                <a:blip r:embed="rId2"/>
                <a:stretch>
                  <a:fillRect l="-1200" t="-12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群組 26"/>
          <p:cNvGrpSpPr/>
          <p:nvPr/>
        </p:nvGrpSpPr>
        <p:grpSpPr>
          <a:xfrm>
            <a:off x="899592" y="2708920"/>
            <a:ext cx="7704856" cy="3816424"/>
            <a:chOff x="899592" y="2708920"/>
            <a:chExt cx="7704856" cy="3816424"/>
          </a:xfrm>
        </p:grpSpPr>
        <p:sp>
          <p:nvSpPr>
            <p:cNvPr id="4" name="矩形 3"/>
            <p:cNvSpPr/>
            <p:nvPr/>
          </p:nvSpPr>
          <p:spPr bwMode="auto">
            <a:xfrm>
              <a:off x="899592" y="2708920"/>
              <a:ext cx="7704856" cy="38164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module #(parameters) Name</a:t>
              </a:r>
              <a:r>
                <a:rPr kumimoji="1" lang="en-US" altLang="zh-TW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 (ports);</a:t>
              </a:r>
              <a:endPara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endPara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endParaRPr lang="en-US" altLang="zh-TW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endPara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endParaRPr lang="en-US" altLang="zh-TW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endPara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endPara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endParaRPr lang="en-US" altLang="zh-TW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r>
                <a:rPr lang="en-US" altLang="zh-TW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endmodule</a:t>
              </a:r>
              <a:endPara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1738316" y="3220676"/>
              <a:ext cx="6282952" cy="280061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5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r>
                <a:rPr kumimoji="1" lang="en-US" altLang="zh-TW" sz="24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	parameter/port</a:t>
              </a:r>
              <a:r>
                <a:rPr kumimoji="1" lang="en-US" altLang="zh-TW" sz="2400" b="1" i="0" u="none" strike="noStrike" cap="none" normalizeH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 declaration;</a:t>
              </a:r>
              <a:endParaRPr lang="en-US" altLang="zh-TW" b="1" baseline="0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5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r>
                <a:rPr lang="en-US" altLang="zh-TW" b="1" dirty="0" smtClean="0">
                  <a:solidFill>
                    <a:srgbClr val="00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reg/wire/integer declaration;</a:t>
              </a:r>
              <a:endPara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5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r>
                <a:rPr lang="en-US" altLang="zh-TW" b="1" dirty="0">
                  <a:solidFill>
                    <a:srgbClr val="00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kumimoji="1" lang="en-US" altLang="zh-TW" sz="24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gate</a:t>
              </a:r>
              <a:r>
                <a:rPr lang="en-US" altLang="zh-TW" b="1" dirty="0" smtClean="0">
                  <a:solidFill>
                    <a:srgbClr val="00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netlist;</a:t>
              </a:r>
              <a:endPara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5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r>
                <a:rPr lang="en-US" altLang="zh-TW" b="1" dirty="0">
                  <a:solidFill>
                    <a:srgbClr val="00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altLang="zh-TW" b="1" dirty="0" smtClean="0">
                  <a:solidFill>
                    <a:srgbClr val="00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hierarchical instances;</a:t>
              </a:r>
            </a:p>
            <a:p>
              <a:pPr marL="0" marR="0" indent="0" defTabSz="914400" rtl="0" eaLnBrk="1" fontAlgn="base" latinLnBrk="0" hangingPunct="1">
                <a:lnSpc>
                  <a:spcPct val="15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4375" algn="l"/>
                  <a:tab pos="1524000" algn="l"/>
                </a:tabLst>
              </a:pPr>
              <a:r>
                <a:rPr lang="en-US" altLang="zh-TW" b="1" dirty="0">
                  <a:solidFill>
                    <a:srgbClr val="00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altLang="zh-TW" b="1" dirty="0" smtClean="0">
                  <a:solidFill>
                    <a:srgbClr val="00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blocks (always, initial, …)</a:t>
              </a:r>
            </a:p>
          </p:txBody>
        </p:sp>
        <p:sp>
          <p:nvSpPr>
            <p:cNvPr id="7" name="文字方塊 6"/>
            <p:cNvSpPr txBox="1"/>
            <p:nvPr/>
          </p:nvSpPr>
          <p:spPr>
            <a:xfrm rot="16200000">
              <a:off x="-254729" y="4265063"/>
              <a:ext cx="27703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parallel statements</a:t>
              </a:r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/>
                <p:cNvSpPr txBox="1"/>
                <p:nvPr/>
              </p:nvSpPr>
              <p:spPr>
                <a:xfrm>
                  <a:off x="1276650" y="3182748"/>
                  <a:ext cx="547650" cy="2758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8" name="文字方塊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6650" y="3182748"/>
                  <a:ext cx="547650" cy="27588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直線單箭頭接點 9"/>
            <p:cNvCxnSpPr/>
            <p:nvPr/>
          </p:nvCxnSpPr>
          <p:spPr bwMode="auto">
            <a:xfrm flipH="1" flipV="1">
              <a:off x="2627784" y="2996952"/>
              <a:ext cx="511172" cy="5040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直線單箭頭接點 10"/>
            <p:cNvCxnSpPr/>
            <p:nvPr/>
          </p:nvCxnSpPr>
          <p:spPr bwMode="auto">
            <a:xfrm flipH="1">
              <a:off x="5356972" y="4296838"/>
              <a:ext cx="583180" cy="5117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1" name="直線單箭頭接點 20"/>
            <p:cNvCxnSpPr/>
            <p:nvPr/>
          </p:nvCxnSpPr>
          <p:spPr bwMode="auto">
            <a:xfrm flipH="1">
              <a:off x="5648562" y="4296838"/>
              <a:ext cx="291590" cy="576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3" name="直線單箭頭接點 22"/>
            <p:cNvCxnSpPr/>
            <p:nvPr/>
          </p:nvCxnSpPr>
          <p:spPr bwMode="auto">
            <a:xfrm>
              <a:off x="5940152" y="4296838"/>
              <a:ext cx="231262" cy="60838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5" name="直線單箭頭接點 24"/>
            <p:cNvCxnSpPr/>
            <p:nvPr/>
          </p:nvCxnSpPr>
          <p:spPr bwMode="auto">
            <a:xfrm flipV="1">
              <a:off x="4822125" y="2996952"/>
              <a:ext cx="1118027" cy="5040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31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856"/>
            <a:ext cx="7772400" cy="520824"/>
          </a:xfrm>
        </p:spPr>
        <p:txBody>
          <a:bodyPr/>
          <a:lstStyle/>
          <a:p>
            <a:r>
              <a:rPr lang="en-US" altLang="zh-TW" sz="3200" b="1" dirty="0" smtClean="0"/>
              <a:t>Syllabus</a:t>
            </a:r>
            <a:endParaRPr lang="zh-TW" altLang="en-US" sz="32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72436"/>
              </p:ext>
            </p:extLst>
          </p:nvPr>
        </p:nvGraphicFramePr>
        <p:xfrm>
          <a:off x="215516" y="548680"/>
          <a:ext cx="8712967" cy="585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>
                  <a:extLst>
                    <a:ext uri="{9D8B030D-6E8A-4147-A177-3AD203B41FA5}">
                      <a16:colId xmlns:a16="http://schemas.microsoft.com/office/drawing/2014/main" val="4117160884"/>
                    </a:ext>
                  </a:extLst>
                </a:gridCol>
                <a:gridCol w="1511651">
                  <a:extLst>
                    <a:ext uri="{9D8B030D-6E8A-4147-A177-3AD203B41FA5}">
                      <a16:colId xmlns:a16="http://schemas.microsoft.com/office/drawing/2014/main" val="357344336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91112141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22502169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689720742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1709761541"/>
                    </a:ext>
                  </a:extLst>
                </a:gridCol>
                <a:gridCol w="2371556">
                  <a:extLst>
                    <a:ext uri="{9D8B030D-6E8A-4147-A177-3AD203B41FA5}">
                      <a16:colId xmlns:a16="http://schemas.microsoft.com/office/drawing/2014/main" val="3836687716"/>
                    </a:ext>
                  </a:extLst>
                </a:gridCol>
              </a:tblGrid>
              <a:tr h="33178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Mn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Topics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W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Lec</a:t>
                      </a:r>
                      <a:r>
                        <a:rPr lang="en-US" altLang="zh-TW" dirty="0" smtClean="0"/>
                        <a:t>.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Content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Lab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Content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5797050"/>
                  </a:ext>
                </a:extLst>
              </a:tr>
              <a:tr h="331782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r>
                        <a:rPr lang="en-US" altLang="zh-TW" baseline="30000" dirty="0" smtClean="0"/>
                        <a:t>st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Verilog</a:t>
                      </a:r>
                      <a:endParaRPr lang="en-US" altLang="zh-TW" baseline="0" dirty="0" smtClean="0"/>
                    </a:p>
                    <a:p>
                      <a:pPr algn="ctr"/>
                      <a:r>
                        <a:rPr lang="en-US" altLang="zh-TW" baseline="0" dirty="0" smtClean="0"/>
                        <a:t>Language</a:t>
                      </a:r>
                    </a:p>
                    <a:p>
                      <a:pPr algn="ctr"/>
                      <a:r>
                        <a:rPr lang="en-US" altLang="zh-TW" baseline="0" dirty="0" err="1" smtClean="0"/>
                        <a:t>ModelSim</a:t>
                      </a:r>
                      <a:endParaRPr lang="en-US" altLang="zh-TW" baseline="0" dirty="0" smtClean="0"/>
                    </a:p>
                    <a:p>
                      <a:pPr algn="ctr"/>
                      <a:r>
                        <a:rPr lang="en-US" altLang="zh-TW" baseline="0" dirty="0" smtClean="0"/>
                        <a:t>I/O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01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Overview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01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N-bit Adder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08073608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02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View,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 Level, Hierarchy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02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FFs, </a:t>
                      </a:r>
                      <a:r>
                        <a:rPr lang="en-US" altLang="zh-TW" dirty="0" err="1" smtClean="0">
                          <a:latin typeface="Arial Narrow" panose="020B0606020202030204" pitchFamily="34" charset="0"/>
                        </a:rPr>
                        <a:t>Cnt</a:t>
                      </a: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n-US" altLang="zh-TW" dirty="0" err="1" smtClean="0">
                          <a:latin typeface="Arial Narrow" panose="020B0606020202030204" pitchFamily="34" charset="0"/>
                        </a:rPr>
                        <a:t>fDiv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4770007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0000CC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rgbClr val="0000CC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03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Type, Op, 4Mdl,8Blks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03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7Seg, </a:t>
                      </a:r>
                      <a:r>
                        <a:rPr lang="en-US" altLang="zh-TW" dirty="0" err="1" smtClean="0">
                          <a:latin typeface="Arial Narrow" panose="020B0606020202030204" pitchFamily="34" charset="0"/>
                        </a:rPr>
                        <a:t>BCD_Timer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4299200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04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ASM, Serial Multipliers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04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Scroll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Snake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9283897"/>
                  </a:ext>
                </a:extLst>
              </a:tr>
              <a:tr h="331782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r>
                        <a:rPr lang="en-US" altLang="zh-TW" baseline="30000" dirty="0" smtClean="0"/>
                        <a:t>nd</a:t>
                      </a:r>
                      <a:endParaRPr lang="zh-TW" altLang="en-US" dirty="0"/>
                    </a:p>
                  </a:txBody>
                  <a:tcPr marL="0" marR="0" marT="0" marB="0" anchor="ctr">
                    <a:solidFill>
                      <a:srgbClr val="E7F6E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Quartus II</a:t>
                      </a:r>
                    </a:p>
                    <a:p>
                      <a:pPr algn="ctr"/>
                      <a:r>
                        <a:rPr lang="en-US" altLang="zh-TW" dirty="0" smtClean="0"/>
                        <a:t>Design</a:t>
                      </a:r>
                      <a:r>
                        <a:rPr lang="en-US" altLang="zh-TW" baseline="0" dirty="0" smtClean="0"/>
                        <a:t> Flow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CU</a:t>
                      </a:r>
                      <a:endParaRPr lang="zh-TW" altLang="en-US" dirty="0"/>
                    </a:p>
                  </a:txBody>
                  <a:tcPr marL="0" marR="0" marT="0" marB="0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05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Exam,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 FSM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05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Button-press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 time</a:t>
                      </a: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863727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06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Morse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 Codes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06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Morse Codes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5852195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0000CC"/>
                          </a:solidFill>
                        </a:rPr>
                        <a:t>7</a:t>
                      </a:r>
                      <a:endParaRPr lang="zh-TW" altLang="en-US" b="1" dirty="0">
                        <a:solidFill>
                          <a:srgbClr val="0000CC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07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UART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07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UART</a:t>
                      </a:r>
                      <a:endParaRPr lang="en-US" altLang="zh-TW" baseline="0" dirty="0" smtClean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2424869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08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Setup-Hold Timing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08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Multiplication timing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 closure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8567299"/>
                  </a:ext>
                </a:extLst>
              </a:tr>
              <a:tr h="331782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r>
                        <a:rPr lang="en-US" altLang="zh-TW" baseline="30000" dirty="0" smtClean="0"/>
                        <a:t>rd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EDA</a:t>
                      </a:r>
                      <a:r>
                        <a:rPr lang="en-US" altLang="zh-TW" baseline="0" dirty="0" smtClean="0"/>
                        <a:t> Scripting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ALU, MU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09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Exam, Fixed-Point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09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Practice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4513312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Booth Multipliers, IEEE754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Booth EDA Scripts</a:t>
                      </a:r>
                      <a:endParaRPr lang="zh-TW" altLang="en-US" dirty="0" smtClean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998221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0000CC"/>
                          </a:solidFill>
                        </a:rPr>
                        <a:t>11</a:t>
                      </a:r>
                      <a:endParaRPr lang="zh-TW" altLang="en-US" b="1" dirty="0">
                        <a:solidFill>
                          <a:srgbClr val="0000CC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CORDIC, ROM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CORDIC EDA Scripts</a:t>
                      </a:r>
                      <a:endParaRPr lang="zh-TW" altLang="en-US" dirty="0" smtClean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560134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ROM &amp;RAM</a:t>
                      </a:r>
                      <a:endParaRPr lang="zh-TW" altLang="en-US" dirty="0" smtClean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Memory Controller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7510812"/>
                  </a:ext>
                </a:extLst>
              </a:tr>
              <a:tr h="331782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30000" dirty="0" smtClean="0"/>
                        <a:t>th</a:t>
                      </a: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 marL="0" marR="0" marT="0" marB="0" anchor="ctr">
                    <a:solidFill>
                      <a:srgbClr val="E7F6E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CPU</a:t>
                      </a:r>
                      <a:r>
                        <a:rPr lang="en-US" altLang="zh-TW" baseline="0" dirty="0" smtClean="0"/>
                        <a:t> design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in Verilog</a:t>
                      </a:r>
                      <a:endParaRPr lang="zh-TW" altLang="en-US" dirty="0"/>
                    </a:p>
                  </a:txBody>
                  <a:tcPr marL="0" marR="0" marT="0" marB="0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Intro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CPU Design, SAP3x5</a:t>
                      </a:r>
                      <a:endParaRPr lang="zh-TW" altLang="en-US" dirty="0" smtClean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SAP3x5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4283409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SAP444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SAP444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1041427"/>
                  </a:ext>
                </a:extLst>
              </a:tr>
              <a:tr h="33178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0000CC"/>
                          </a:solidFill>
                        </a:rPr>
                        <a:t>16</a:t>
                      </a:r>
                      <a:endParaRPr lang="zh-TW" altLang="en-US" b="1" dirty="0">
                        <a:solidFill>
                          <a:srgbClr val="0000CC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Intro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duction to </a:t>
                      </a: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MIPS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Tiny MIPS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5807540"/>
                  </a:ext>
                </a:extLst>
              </a:tr>
              <a:tr h="26206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17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SPIM</a:t>
                      </a:r>
                      <a:r>
                        <a:rPr lang="en-US" altLang="zh-TW" baseline="0" dirty="0" smtClean="0">
                          <a:latin typeface="Arial Narrow" panose="020B0606020202030204" pitchFamily="34" charset="0"/>
                        </a:rPr>
                        <a:t> and Implementation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SPIM Assembly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458318"/>
                  </a:ext>
                </a:extLst>
              </a:tr>
              <a:tr h="262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Bonus </a:t>
                      </a:r>
                      <a:r>
                        <a:rPr lang="en-US" altLang="zh-TW" dirty="0" err="1" smtClean="0">
                          <a:latin typeface="Arial Narrow" panose="020B0606020202030204" pitchFamily="34" charset="0"/>
                        </a:rPr>
                        <a:t>Proj</a:t>
                      </a:r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Exam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Narrow" panose="020B0606020202030204" pitchFamily="34" charset="0"/>
                        </a:rPr>
                        <a:t>Practice</a:t>
                      </a:r>
                      <a:endParaRPr lang="zh-TW" altLang="en-US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03143325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979712" y="6406766"/>
            <a:ext cx="6576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W3, 7, 11, 16 8:30am quiz; W5, 14 paper exam; W9, 18 </a:t>
            </a:r>
            <a:r>
              <a:rPr lang="en-US" altLang="zh-TW" sz="1600" dirty="0"/>
              <a:t>p</a:t>
            </a:r>
            <a:r>
              <a:rPr lang="en-US" altLang="zh-TW" sz="1600" dirty="0" smtClean="0"/>
              <a:t>ractice exam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693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21258" y="0"/>
            <a:ext cx="9252520" cy="819944"/>
          </a:xfrm>
        </p:spPr>
        <p:txBody>
          <a:bodyPr/>
          <a:lstStyle/>
          <a:p>
            <a:r>
              <a:rPr lang="en-US" altLang="zh-TW" dirty="0" smtClean="0"/>
              <a:t>A library is a forest</a:t>
            </a:r>
            <a:endParaRPr lang="zh-TW" altLang="en-US" dirty="0"/>
          </a:p>
        </p:txBody>
      </p:sp>
      <p:grpSp>
        <p:nvGrpSpPr>
          <p:cNvPr id="93" name="群組 92"/>
          <p:cNvGrpSpPr/>
          <p:nvPr/>
        </p:nvGrpSpPr>
        <p:grpSpPr>
          <a:xfrm>
            <a:off x="179512" y="836712"/>
            <a:ext cx="8784976" cy="5112568"/>
            <a:chOff x="179512" y="1268760"/>
            <a:chExt cx="8784976" cy="5112568"/>
          </a:xfrm>
        </p:grpSpPr>
        <p:sp>
          <p:nvSpPr>
            <p:cNvPr id="9" name="圓角矩形 8"/>
            <p:cNvSpPr/>
            <p:nvPr/>
          </p:nvSpPr>
          <p:spPr bwMode="auto">
            <a:xfrm>
              <a:off x="3707904" y="1268760"/>
              <a:ext cx="5256584" cy="5112568"/>
            </a:xfrm>
            <a:prstGeom prst="roundRect">
              <a:avLst/>
            </a:prstGeom>
            <a:solidFill>
              <a:schemeClr val="tx1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" name="流程圖: 磁碟 11"/>
            <p:cNvSpPr/>
            <p:nvPr/>
          </p:nvSpPr>
          <p:spPr bwMode="auto">
            <a:xfrm>
              <a:off x="179512" y="1268760"/>
              <a:ext cx="3384376" cy="5112568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947179" y="1772816"/>
              <a:ext cx="17924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File System</a:t>
              </a: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259619" y="1311151"/>
              <a:ext cx="21531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Module Forest</a:t>
              </a: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書卷 (垂直) 13"/>
            <p:cNvSpPr/>
            <p:nvPr/>
          </p:nvSpPr>
          <p:spPr bwMode="auto">
            <a:xfrm>
              <a:off x="430543" y="3068960"/>
              <a:ext cx="1033272" cy="1143000"/>
            </a:xfrm>
            <a:prstGeom prst="verticalScroll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" name="書卷 (垂直) 19"/>
            <p:cNvSpPr/>
            <p:nvPr/>
          </p:nvSpPr>
          <p:spPr bwMode="auto">
            <a:xfrm>
              <a:off x="1607831" y="3068960"/>
              <a:ext cx="1033272" cy="1143000"/>
            </a:xfrm>
            <a:prstGeom prst="verticalScroll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2" name="書卷 (垂直) 21"/>
            <p:cNvSpPr/>
            <p:nvPr/>
          </p:nvSpPr>
          <p:spPr bwMode="auto">
            <a:xfrm>
              <a:off x="938046" y="4474939"/>
              <a:ext cx="1033272" cy="1143000"/>
            </a:xfrm>
            <a:prstGeom prst="verticalScroll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4" name="書卷 (垂直) 23"/>
            <p:cNvSpPr/>
            <p:nvPr/>
          </p:nvSpPr>
          <p:spPr bwMode="auto">
            <a:xfrm>
              <a:off x="2339752" y="4505122"/>
              <a:ext cx="1033272" cy="1143000"/>
            </a:xfrm>
            <a:prstGeom prst="verticalScroll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" name="流程圖: 程序 14"/>
            <p:cNvSpPr/>
            <p:nvPr/>
          </p:nvSpPr>
          <p:spPr bwMode="auto">
            <a:xfrm>
              <a:off x="4139952" y="2003648"/>
              <a:ext cx="1224136" cy="612648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Top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1" dirty="0" smtClean="0">
                  <a:solidFill>
                    <a:srgbClr val="0000CC"/>
                  </a:solidFill>
                  <a:latin typeface="Arial" charset="0"/>
                </a:rPr>
                <a:t>module1</a:t>
              </a:r>
              <a:endParaRPr kumimoji="1" lang="zh-TW" alt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流程圖: 程序 25"/>
            <p:cNvSpPr/>
            <p:nvPr/>
          </p:nvSpPr>
          <p:spPr bwMode="auto">
            <a:xfrm>
              <a:off x="5777479" y="1998664"/>
              <a:ext cx="1224136" cy="612648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Top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1" dirty="0" smtClean="0">
                  <a:solidFill>
                    <a:srgbClr val="0000CC"/>
                  </a:solidFill>
                  <a:latin typeface="Arial" charset="0"/>
                </a:rPr>
                <a:t>module2</a:t>
              </a:r>
              <a:endParaRPr kumimoji="1" lang="zh-TW" alt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流程圖: 程序 27"/>
            <p:cNvSpPr/>
            <p:nvPr/>
          </p:nvSpPr>
          <p:spPr bwMode="auto">
            <a:xfrm>
              <a:off x="7344308" y="2003648"/>
              <a:ext cx="1188132" cy="612648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Top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1" dirty="0" smtClean="0">
                  <a:solidFill>
                    <a:srgbClr val="0000CC"/>
                  </a:solidFill>
                  <a:latin typeface="Arial" charset="0"/>
                </a:rPr>
                <a:t>module3</a:t>
              </a:r>
              <a:endParaRPr kumimoji="1" lang="zh-TW" alt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流程圖: 程序 29"/>
            <p:cNvSpPr/>
            <p:nvPr/>
          </p:nvSpPr>
          <p:spPr bwMode="auto">
            <a:xfrm>
              <a:off x="3849380" y="3406727"/>
              <a:ext cx="1056692" cy="435896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1" dirty="0" smtClean="0">
                  <a:solidFill>
                    <a:srgbClr val="0000CC"/>
                  </a:solidFill>
                  <a:latin typeface="Arial" charset="0"/>
                </a:rPr>
                <a:t>module</a:t>
              </a:r>
              <a:endParaRPr kumimoji="1" lang="zh-TW" alt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流程圖: 程序 32"/>
            <p:cNvSpPr/>
            <p:nvPr/>
          </p:nvSpPr>
          <p:spPr bwMode="auto">
            <a:xfrm>
              <a:off x="5148064" y="3406727"/>
              <a:ext cx="1056692" cy="435896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1" dirty="0" smtClean="0">
                  <a:solidFill>
                    <a:srgbClr val="0000CC"/>
                  </a:solidFill>
                  <a:latin typeface="Arial" charset="0"/>
                </a:rPr>
                <a:t>module</a:t>
              </a:r>
              <a:endParaRPr kumimoji="1" lang="zh-TW" alt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流程圖: 程序 33"/>
            <p:cNvSpPr/>
            <p:nvPr/>
          </p:nvSpPr>
          <p:spPr bwMode="auto">
            <a:xfrm>
              <a:off x="6527930" y="3389148"/>
              <a:ext cx="1056692" cy="435896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1" dirty="0" smtClean="0">
                  <a:solidFill>
                    <a:srgbClr val="0000CC"/>
                  </a:solidFill>
                  <a:latin typeface="Arial" charset="0"/>
                </a:rPr>
                <a:t>module</a:t>
              </a:r>
              <a:endParaRPr kumimoji="1" lang="zh-TW" alt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流程圖: 程序 34"/>
            <p:cNvSpPr/>
            <p:nvPr/>
          </p:nvSpPr>
          <p:spPr bwMode="auto">
            <a:xfrm>
              <a:off x="7826614" y="3379291"/>
              <a:ext cx="1056692" cy="435896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1" dirty="0" smtClean="0">
                  <a:solidFill>
                    <a:srgbClr val="0000CC"/>
                  </a:solidFill>
                  <a:latin typeface="Arial" charset="0"/>
                </a:rPr>
                <a:t>module</a:t>
              </a:r>
              <a:endParaRPr kumimoji="1" lang="zh-TW" alt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流程圖: 程序 36"/>
            <p:cNvSpPr/>
            <p:nvPr/>
          </p:nvSpPr>
          <p:spPr bwMode="auto">
            <a:xfrm>
              <a:off x="5091357" y="4458131"/>
              <a:ext cx="907839" cy="435896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600" b="1" dirty="0" smtClean="0">
                  <a:solidFill>
                    <a:srgbClr val="0000CC"/>
                  </a:solidFill>
                  <a:latin typeface="Arial Narrow" panose="020B0606020202030204" pitchFamily="34" charset="0"/>
                </a:rPr>
                <a:t>module</a:t>
              </a:r>
              <a:endPara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8" name="流程圖: 程序 37"/>
            <p:cNvSpPr/>
            <p:nvPr/>
          </p:nvSpPr>
          <p:spPr bwMode="auto">
            <a:xfrm>
              <a:off x="7130702" y="4439485"/>
              <a:ext cx="907839" cy="435896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600" b="1" dirty="0" smtClean="0">
                  <a:solidFill>
                    <a:srgbClr val="0000CC"/>
                  </a:solidFill>
                  <a:latin typeface="Arial Narrow" panose="020B0606020202030204" pitchFamily="34" charset="0"/>
                </a:rPr>
                <a:t>module</a:t>
              </a:r>
              <a:endPara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6" name="流程圖: 延遲 15"/>
            <p:cNvSpPr/>
            <p:nvPr/>
          </p:nvSpPr>
          <p:spPr bwMode="auto">
            <a:xfrm>
              <a:off x="4158416" y="5408478"/>
              <a:ext cx="438619" cy="418922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 Narrow" panose="020B0606020202030204" pitchFamily="34" charset="0"/>
                </a:rPr>
                <a:t>gate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9" name="流程圖: 延遲 38"/>
            <p:cNvSpPr/>
            <p:nvPr/>
          </p:nvSpPr>
          <p:spPr bwMode="auto">
            <a:xfrm>
              <a:off x="5040309" y="5394077"/>
              <a:ext cx="438619" cy="418922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 Narrow" panose="020B0606020202030204" pitchFamily="34" charset="0"/>
                </a:rPr>
                <a:t>gate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40" name="流程圖: 延遲 39"/>
            <p:cNvSpPr/>
            <p:nvPr/>
          </p:nvSpPr>
          <p:spPr bwMode="auto">
            <a:xfrm>
              <a:off x="5897577" y="5394077"/>
              <a:ext cx="438619" cy="418922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 Narrow" panose="020B0606020202030204" pitchFamily="34" charset="0"/>
                </a:rPr>
                <a:t>gate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41" name="流程圖: 延遲 40"/>
            <p:cNvSpPr/>
            <p:nvPr/>
          </p:nvSpPr>
          <p:spPr bwMode="auto">
            <a:xfrm>
              <a:off x="6754845" y="5394077"/>
              <a:ext cx="438619" cy="418922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 Narrow" panose="020B0606020202030204" pitchFamily="34" charset="0"/>
                </a:rPr>
                <a:t>gate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42" name="流程圖: 延遲 41"/>
            <p:cNvSpPr/>
            <p:nvPr/>
          </p:nvSpPr>
          <p:spPr bwMode="auto">
            <a:xfrm>
              <a:off x="7569537" y="5394077"/>
              <a:ext cx="438619" cy="418922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 Narrow" panose="020B0606020202030204" pitchFamily="34" charset="0"/>
                </a:rPr>
                <a:t>gate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43" name="流程圖: 延遲 42"/>
            <p:cNvSpPr/>
            <p:nvPr/>
          </p:nvSpPr>
          <p:spPr bwMode="auto">
            <a:xfrm>
              <a:off x="8354960" y="5408478"/>
              <a:ext cx="438619" cy="418922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 Narrow" panose="020B0606020202030204" pitchFamily="34" charset="0"/>
                </a:rPr>
                <a:t>gate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 Narrow" panose="020B0606020202030204" pitchFamily="34" charset="0"/>
              </a:endParaRPr>
            </a:p>
          </p:txBody>
        </p:sp>
        <p:cxnSp>
          <p:nvCxnSpPr>
            <p:cNvPr id="19" name="直線單箭頭接點 18"/>
            <p:cNvCxnSpPr>
              <a:stCxn id="15" idx="2"/>
            </p:cNvCxnSpPr>
            <p:nvPr/>
          </p:nvCxnSpPr>
          <p:spPr bwMode="auto">
            <a:xfrm flipH="1">
              <a:off x="4377725" y="2616296"/>
              <a:ext cx="374295" cy="77285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4" name="直線單箭頭接點 43"/>
            <p:cNvCxnSpPr/>
            <p:nvPr/>
          </p:nvCxnSpPr>
          <p:spPr bwMode="auto">
            <a:xfrm flipH="1">
              <a:off x="5659523" y="2622593"/>
              <a:ext cx="736967" cy="77915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7" name="直線單箭頭接點 46"/>
            <p:cNvCxnSpPr>
              <a:stCxn id="28" idx="2"/>
              <a:endCxn id="34" idx="0"/>
            </p:cNvCxnSpPr>
            <p:nvPr/>
          </p:nvCxnSpPr>
          <p:spPr bwMode="auto">
            <a:xfrm flipH="1">
              <a:off x="7056276" y="2616296"/>
              <a:ext cx="882098" cy="77285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0" name="直線單箭頭接點 49"/>
            <p:cNvCxnSpPr>
              <a:stCxn id="28" idx="2"/>
              <a:endCxn id="35" idx="0"/>
            </p:cNvCxnSpPr>
            <p:nvPr/>
          </p:nvCxnSpPr>
          <p:spPr bwMode="auto">
            <a:xfrm>
              <a:off x="7938374" y="2616296"/>
              <a:ext cx="416586" cy="7629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3" name="直線單箭頭接點 52"/>
            <p:cNvCxnSpPr/>
            <p:nvPr/>
          </p:nvCxnSpPr>
          <p:spPr bwMode="auto">
            <a:xfrm>
              <a:off x="4801762" y="2621937"/>
              <a:ext cx="2199853" cy="7242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6" name="直線單箭頭接點 55"/>
            <p:cNvCxnSpPr>
              <a:stCxn id="30" idx="2"/>
              <a:endCxn id="37" idx="0"/>
            </p:cNvCxnSpPr>
            <p:nvPr/>
          </p:nvCxnSpPr>
          <p:spPr bwMode="auto">
            <a:xfrm>
              <a:off x="4377726" y="3842623"/>
              <a:ext cx="1167551" cy="61550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9" name="直線單箭頭接點 58"/>
            <p:cNvCxnSpPr>
              <a:endCxn id="38" idx="0"/>
            </p:cNvCxnSpPr>
            <p:nvPr/>
          </p:nvCxnSpPr>
          <p:spPr bwMode="auto">
            <a:xfrm>
              <a:off x="5730515" y="3846250"/>
              <a:ext cx="1854107" cy="59323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1" name="直線單箭頭接點 60"/>
            <p:cNvCxnSpPr/>
            <p:nvPr/>
          </p:nvCxnSpPr>
          <p:spPr bwMode="auto">
            <a:xfrm>
              <a:off x="7130702" y="3842623"/>
              <a:ext cx="377720" cy="5756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4" name="直線單箭頭接點 63"/>
            <p:cNvCxnSpPr>
              <a:endCxn id="38" idx="0"/>
            </p:cNvCxnSpPr>
            <p:nvPr/>
          </p:nvCxnSpPr>
          <p:spPr bwMode="auto">
            <a:xfrm flipH="1">
              <a:off x="7584622" y="3833655"/>
              <a:ext cx="728032" cy="605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7" name="直線單箭頭接點 66"/>
            <p:cNvCxnSpPr/>
            <p:nvPr/>
          </p:nvCxnSpPr>
          <p:spPr bwMode="auto">
            <a:xfrm flipH="1">
              <a:off x="5575894" y="3821449"/>
              <a:ext cx="175996" cy="596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9" name="直線單箭頭接點 68"/>
            <p:cNvCxnSpPr>
              <a:stCxn id="30" idx="2"/>
              <a:endCxn id="16" idx="0"/>
            </p:cNvCxnSpPr>
            <p:nvPr/>
          </p:nvCxnSpPr>
          <p:spPr bwMode="auto">
            <a:xfrm>
              <a:off x="4377726" y="3842623"/>
              <a:ext cx="0" cy="156585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2" name="直線單箭頭接點 71"/>
            <p:cNvCxnSpPr>
              <a:stCxn id="37" idx="2"/>
            </p:cNvCxnSpPr>
            <p:nvPr/>
          </p:nvCxnSpPr>
          <p:spPr bwMode="auto">
            <a:xfrm flipH="1">
              <a:off x="5237888" y="4894027"/>
              <a:ext cx="307389" cy="4488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5" name="直線單箭頭接點 74"/>
            <p:cNvCxnSpPr>
              <a:endCxn id="40" idx="0"/>
            </p:cNvCxnSpPr>
            <p:nvPr/>
          </p:nvCxnSpPr>
          <p:spPr bwMode="auto">
            <a:xfrm>
              <a:off x="5533265" y="4906947"/>
              <a:ext cx="583622" cy="4871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8" name="直線單箭頭接點 77"/>
            <p:cNvCxnSpPr/>
            <p:nvPr/>
          </p:nvCxnSpPr>
          <p:spPr bwMode="auto">
            <a:xfrm flipH="1">
              <a:off x="6127963" y="3849083"/>
              <a:ext cx="976362" cy="14937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1" name="直線單箭頭接點 80"/>
            <p:cNvCxnSpPr/>
            <p:nvPr/>
          </p:nvCxnSpPr>
          <p:spPr bwMode="auto">
            <a:xfrm>
              <a:off x="8287447" y="3842623"/>
              <a:ext cx="196744" cy="155145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4" name="直線單箭頭接點 83"/>
            <p:cNvCxnSpPr>
              <a:stCxn id="38" idx="2"/>
              <a:endCxn id="41" idx="0"/>
            </p:cNvCxnSpPr>
            <p:nvPr/>
          </p:nvCxnSpPr>
          <p:spPr bwMode="auto">
            <a:xfrm flipH="1">
              <a:off x="6974155" y="4875381"/>
              <a:ext cx="610467" cy="5186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7" name="直線單箭頭接點 86"/>
            <p:cNvCxnSpPr/>
            <p:nvPr/>
          </p:nvCxnSpPr>
          <p:spPr bwMode="auto">
            <a:xfrm>
              <a:off x="7584622" y="4894027"/>
              <a:ext cx="122380" cy="45799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90" name="手繪多邊形 89"/>
            <p:cNvSpPr/>
            <p:nvPr/>
          </p:nvSpPr>
          <p:spPr bwMode="auto">
            <a:xfrm>
              <a:off x="914400" y="2307771"/>
              <a:ext cx="3457303" cy="1210492"/>
            </a:xfrm>
            <a:custGeom>
              <a:avLst/>
              <a:gdLst>
                <a:gd name="connsiteX0" fmla="*/ 3457303 w 3457303"/>
                <a:gd name="connsiteY0" fmla="*/ 0 h 1210492"/>
                <a:gd name="connsiteX1" fmla="*/ 783771 w 3457303"/>
                <a:gd name="connsiteY1" fmla="*/ 269966 h 1210492"/>
                <a:gd name="connsiteX2" fmla="*/ 0 w 3457303"/>
                <a:gd name="connsiteY2" fmla="*/ 1210492 h 121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7303" h="1210492">
                  <a:moveTo>
                    <a:pt x="3457303" y="0"/>
                  </a:moveTo>
                  <a:cubicBezTo>
                    <a:pt x="2408645" y="34108"/>
                    <a:pt x="1359988" y="68217"/>
                    <a:pt x="783771" y="269966"/>
                  </a:cubicBezTo>
                  <a:cubicBezTo>
                    <a:pt x="207554" y="471715"/>
                    <a:pt x="103777" y="841103"/>
                    <a:pt x="0" y="1210492"/>
                  </a:cubicBezTo>
                </a:path>
              </a:pathLst>
            </a:custGeom>
            <a:noFill/>
            <a:ln w="9525" cap="flat" cmpd="sng" algn="ctr">
              <a:solidFill>
                <a:srgbClr val="FFCC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1" name="手繪多邊形 90"/>
            <p:cNvSpPr/>
            <p:nvPr/>
          </p:nvSpPr>
          <p:spPr bwMode="auto">
            <a:xfrm>
              <a:off x="2168434" y="1584658"/>
              <a:ext cx="3857897" cy="1933605"/>
            </a:xfrm>
            <a:custGeom>
              <a:avLst/>
              <a:gdLst>
                <a:gd name="connsiteX0" fmla="*/ 3857897 w 3857897"/>
                <a:gd name="connsiteY0" fmla="*/ 636028 h 1933605"/>
                <a:gd name="connsiteX1" fmla="*/ 1105989 w 3857897"/>
                <a:gd name="connsiteY1" fmla="*/ 61262 h 1933605"/>
                <a:gd name="connsiteX2" fmla="*/ 0 w 3857897"/>
                <a:gd name="connsiteY2" fmla="*/ 1933605 h 193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7897" h="1933605">
                  <a:moveTo>
                    <a:pt x="3857897" y="636028"/>
                  </a:moveTo>
                  <a:cubicBezTo>
                    <a:pt x="2803434" y="240513"/>
                    <a:pt x="1748972" y="-155001"/>
                    <a:pt x="1105989" y="61262"/>
                  </a:cubicBezTo>
                  <a:cubicBezTo>
                    <a:pt x="463006" y="277525"/>
                    <a:pt x="231503" y="1105565"/>
                    <a:pt x="0" y="1933605"/>
                  </a:cubicBezTo>
                </a:path>
              </a:pathLst>
            </a:custGeom>
            <a:noFill/>
            <a:ln w="9525" cap="flat" cmpd="sng" algn="ctr">
              <a:solidFill>
                <a:srgbClr val="FFCC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2" name="手繪多邊形 91"/>
            <p:cNvSpPr/>
            <p:nvPr/>
          </p:nvSpPr>
          <p:spPr bwMode="auto">
            <a:xfrm>
              <a:off x="2917371" y="3744686"/>
              <a:ext cx="2534195" cy="1201783"/>
            </a:xfrm>
            <a:custGeom>
              <a:avLst/>
              <a:gdLst>
                <a:gd name="connsiteX0" fmla="*/ 2534195 w 2534195"/>
                <a:gd name="connsiteY0" fmla="*/ 0 h 1201783"/>
                <a:gd name="connsiteX1" fmla="*/ 0 w 2534195"/>
                <a:gd name="connsiteY1" fmla="*/ 1201783 h 120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34195" h="1201783">
                  <a:moveTo>
                    <a:pt x="2534195" y="0"/>
                  </a:moveTo>
                  <a:lnTo>
                    <a:pt x="0" y="1201783"/>
                  </a:lnTo>
                </a:path>
              </a:pathLst>
            </a:custGeom>
            <a:noFill/>
            <a:ln w="9525" cap="flat" cmpd="sng" algn="ctr">
              <a:solidFill>
                <a:srgbClr val="FFCC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94" name="文字方塊 93"/>
          <p:cNvSpPr txBox="1"/>
          <p:nvPr/>
        </p:nvSpPr>
        <p:spPr>
          <a:xfrm>
            <a:off x="-34643" y="6137437"/>
            <a:ext cx="936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Arial Narrow" panose="020B0606020202030204" pitchFamily="34" charset="0"/>
                <a:hlinkClick r:id="rId2"/>
              </a:rPr>
              <a:t>V2K Quick </a:t>
            </a:r>
            <a:r>
              <a:rPr lang="en-US" altLang="zh-TW" dirty="0">
                <a:latin typeface="Arial Narrow" panose="020B0606020202030204" pitchFamily="34" charset="0"/>
                <a:hlinkClick r:id="rId2"/>
              </a:rPr>
              <a:t>Reference: https://sutherland-hdl.com/pdfs/verilog_2001_ref_guide.pdf</a:t>
            </a:r>
            <a:endParaRPr lang="zh-TW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6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3920"/>
          </a:xfrm>
        </p:spPr>
        <p:txBody>
          <a:bodyPr/>
          <a:lstStyle/>
          <a:p>
            <a:r>
              <a:rPr lang="en-US" altLang="zh-TW" sz="3600" b="1" dirty="0" smtClean="0"/>
              <a:t>Terminology “Block” in Verilog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692696"/>
            <a:ext cx="9289032" cy="5832648"/>
          </a:xfrm>
        </p:spPr>
        <p:txBody>
          <a:bodyPr/>
          <a:lstStyle/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zh-TW" sz="2400" dirty="0"/>
              <a:t>V</a:t>
            </a:r>
            <a:r>
              <a:rPr lang="en-US" altLang="zh-TW" sz="2400" dirty="0" smtClean="0"/>
              <a:t>erb: stopping the movement. </a:t>
            </a:r>
            <a:r>
              <a:rPr lang="en-US" altLang="zh-TW" sz="2400" dirty="0" smtClean="0">
                <a:sym typeface="Wingdings" panose="05000000000000000000" pitchFamily="2" charset="2"/>
              </a:rPr>
              <a:t> non-blocking assignment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zh-TW" sz="2400" dirty="0" smtClean="0">
                <a:sym typeface="Wingdings" panose="05000000000000000000" pitchFamily="2" charset="2"/>
              </a:rPr>
              <a:t>Noun: a cuboid or a rectangle area: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/>
              <a:t>Statements: “</a:t>
            </a:r>
            <a:r>
              <a:rPr lang="en-US" altLang="zh-TW" sz="2000" dirty="0" smtClean="0">
                <a:solidFill>
                  <a:srgbClr val="99FF99"/>
                </a:solidFill>
              </a:rPr>
              <a:t>begin</a:t>
            </a:r>
            <a:r>
              <a:rPr lang="en-US" altLang="zh-TW" sz="2000" dirty="0" smtClean="0"/>
              <a:t> (: name) … </a:t>
            </a:r>
            <a:r>
              <a:rPr lang="en-US" altLang="zh-TW" sz="2000" dirty="0" smtClean="0">
                <a:solidFill>
                  <a:srgbClr val="99FF99"/>
                </a:solidFill>
              </a:rPr>
              <a:t>end</a:t>
            </a:r>
            <a:r>
              <a:rPr lang="en-US" altLang="zh-TW" sz="2000" dirty="0" smtClean="0"/>
              <a:t>” </a:t>
            </a:r>
            <a:r>
              <a:rPr lang="en-US" altLang="zh-TW" sz="2000" dirty="0" smtClean="0">
                <a:sym typeface="Wingdings" panose="05000000000000000000" pitchFamily="2" charset="2"/>
              </a:rPr>
              <a:t> grouping</a:t>
            </a:r>
            <a:endParaRPr lang="en-US" altLang="zh-TW" sz="2000" dirty="0" smtClean="0"/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/>
              <a:t>Module: “</a:t>
            </a:r>
            <a:r>
              <a:rPr lang="en-US" altLang="zh-TW" sz="2000" dirty="0">
                <a:solidFill>
                  <a:srgbClr val="99FF99"/>
                </a:solidFill>
              </a:rPr>
              <a:t>module</a:t>
            </a:r>
            <a:r>
              <a:rPr lang="en-US" altLang="zh-TW" sz="2000" dirty="0"/>
              <a:t> … </a:t>
            </a:r>
            <a:r>
              <a:rPr lang="en-US" altLang="zh-TW" sz="2000" dirty="0" smtClean="0">
                <a:solidFill>
                  <a:srgbClr val="99FF99"/>
                </a:solidFill>
              </a:rPr>
              <a:t>endmodule</a:t>
            </a:r>
            <a:r>
              <a:rPr lang="en-US" altLang="zh-TW" sz="2000" dirty="0" smtClean="0"/>
              <a:t>” </a:t>
            </a:r>
            <a:r>
              <a:rPr lang="en-US" altLang="zh-TW" sz="2000" dirty="0" smtClean="0">
                <a:sym typeface="Wingdings" panose="05000000000000000000" pitchFamily="2" charset="2"/>
              </a:rPr>
              <a:t> parallel statements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/>
              <a:t>Sequential: “</a:t>
            </a:r>
            <a:r>
              <a:rPr lang="en-US" altLang="zh-TW" sz="2000" dirty="0" smtClean="0">
                <a:solidFill>
                  <a:srgbClr val="99FF99"/>
                </a:solidFill>
              </a:rPr>
              <a:t>initial</a:t>
            </a:r>
            <a:r>
              <a:rPr lang="en-US" altLang="zh-TW" sz="2000" dirty="0" smtClean="0"/>
              <a:t> (begin … end)” </a:t>
            </a:r>
            <a:r>
              <a:rPr lang="en-US" altLang="zh-TW" sz="2000" dirty="0" smtClean="0">
                <a:sym typeface="Wingdings" panose="05000000000000000000" pitchFamily="2" charset="2"/>
              </a:rPr>
              <a:t> sequential statements from t =  0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>
                <a:sym typeface="Wingdings" panose="05000000000000000000" pitchFamily="2" charset="2"/>
              </a:rPr>
              <a:t>Procedural: “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always</a:t>
            </a:r>
            <a:r>
              <a:rPr lang="en-US" altLang="zh-TW" sz="2000" dirty="0" smtClean="0">
                <a:sym typeface="Wingdings" panose="05000000000000000000" pitchFamily="2" charset="2"/>
              </a:rPr>
              <a:t> (begin … end)”  activated at time 0 then always</a:t>
            </a:r>
            <a:br>
              <a:rPr lang="en-US" altLang="zh-TW" sz="2000" dirty="0" smtClean="0">
                <a:sym typeface="Wingdings" panose="05000000000000000000" pitchFamily="2" charset="2"/>
              </a:rPr>
            </a:br>
            <a:r>
              <a:rPr lang="en-US" altLang="zh-TW" sz="2000" dirty="0" smtClean="0">
                <a:sym typeface="Wingdings" panose="05000000000000000000" pitchFamily="2" charset="2"/>
              </a:rPr>
              <a:t>	      “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always @</a:t>
            </a:r>
            <a:r>
              <a:rPr lang="en-US" altLang="zh-TW" sz="2000" dirty="0" smtClean="0">
                <a:sym typeface="Wingdings" panose="05000000000000000000" pitchFamily="2" charset="2"/>
              </a:rPr>
              <a:t> (events) … “  triggled upon the events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>
                <a:sym typeface="Wingdings" panose="05000000000000000000" pitchFamily="2" charset="2"/>
              </a:rPr>
              <a:t>Generate: “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generate</a:t>
            </a:r>
            <a:r>
              <a:rPr lang="en-US" altLang="zh-TW" sz="2000" dirty="0" smtClean="0">
                <a:sym typeface="Wingdings" panose="05000000000000000000" pitchFamily="2" charset="2"/>
              </a:rPr>
              <a:t> … 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endgenerate</a:t>
            </a:r>
            <a:r>
              <a:rPr lang="en-US" altLang="zh-TW" sz="2000" dirty="0" smtClean="0">
                <a:sym typeface="Wingdings" panose="05000000000000000000" pitchFamily="2" charset="2"/>
              </a:rPr>
              <a:t>”  create at time 0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>
                <a:sym typeface="Wingdings" panose="05000000000000000000" pitchFamily="2" charset="2"/>
              </a:rPr>
              <a:t>Case: “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case</a:t>
            </a:r>
            <a:r>
              <a:rPr lang="en-US" altLang="zh-TW" sz="2000" dirty="0" smtClean="0">
                <a:sym typeface="Wingdings" panose="05000000000000000000" pitchFamily="2" charset="2"/>
              </a:rPr>
              <a:t> … 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endcase</a:t>
            </a:r>
            <a:r>
              <a:rPr lang="en-US" altLang="zh-TW" sz="2000" dirty="0" smtClean="0">
                <a:sym typeface="Wingdings" panose="05000000000000000000" pitchFamily="2" charset="2"/>
              </a:rPr>
              <a:t>”  switching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>
                <a:sym typeface="Wingdings" panose="05000000000000000000" pitchFamily="2" charset="2"/>
              </a:rPr>
              <a:t>Specification: “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specify</a:t>
            </a:r>
            <a:r>
              <a:rPr lang="en-US" altLang="zh-TW" sz="2000" dirty="0" smtClean="0">
                <a:sym typeface="Wingdings" panose="05000000000000000000" pitchFamily="2" charset="2"/>
              </a:rPr>
              <a:t> … 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endspecify</a:t>
            </a:r>
            <a:r>
              <a:rPr lang="en-US" altLang="zh-TW" sz="2000" dirty="0" smtClean="0">
                <a:sym typeface="Wingdings" panose="05000000000000000000" pitchFamily="2" charset="2"/>
              </a:rPr>
              <a:t>”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>
                <a:sym typeface="Wingdings" panose="05000000000000000000" pitchFamily="2" charset="2"/>
              </a:rPr>
              <a:t>Function: “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function</a:t>
            </a:r>
            <a:r>
              <a:rPr lang="en-US" altLang="zh-TW" sz="2000" dirty="0" smtClean="0">
                <a:sym typeface="Wingdings" panose="05000000000000000000" pitchFamily="2" charset="2"/>
              </a:rPr>
              <a:t> … 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endfunction</a:t>
            </a:r>
            <a:r>
              <a:rPr lang="en-US" altLang="zh-TW" sz="2000" dirty="0" smtClean="0">
                <a:sym typeface="Wingdings" panose="05000000000000000000" pitchFamily="2" charset="2"/>
              </a:rPr>
              <a:t>” 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>
                <a:sym typeface="Wingdings" panose="05000000000000000000" pitchFamily="2" charset="2"/>
              </a:rPr>
              <a:t>Task: “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task</a:t>
            </a:r>
            <a:r>
              <a:rPr lang="en-US" altLang="zh-TW" sz="2000" dirty="0" smtClean="0">
                <a:sym typeface="Wingdings" panose="05000000000000000000" pitchFamily="2" charset="2"/>
              </a:rPr>
              <a:t> … 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endtask</a:t>
            </a:r>
            <a:r>
              <a:rPr lang="en-US" altLang="zh-TW" sz="2000" dirty="0" smtClean="0">
                <a:sym typeface="Wingdings" panose="05000000000000000000" pitchFamily="2" charset="2"/>
              </a:rPr>
              <a:t>”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/>
              <a:t>UDP (user defined primitive): </a:t>
            </a:r>
            <a:r>
              <a:rPr lang="en-US" altLang="zh-TW" sz="2000" dirty="0" smtClean="0">
                <a:solidFill>
                  <a:srgbClr val="99FF99"/>
                </a:solidFill>
              </a:rPr>
              <a:t>primitive … table … </a:t>
            </a:r>
            <a:r>
              <a:rPr lang="en-US" altLang="zh-TW" sz="2000" dirty="0" err="1" smtClean="0">
                <a:solidFill>
                  <a:srgbClr val="99FF99"/>
                </a:solidFill>
              </a:rPr>
              <a:t>endtable</a:t>
            </a:r>
            <a:r>
              <a:rPr lang="en-US" altLang="zh-TW" sz="2000" dirty="0" smtClean="0">
                <a:solidFill>
                  <a:srgbClr val="99FF99"/>
                </a:solidFill>
              </a:rPr>
              <a:t> </a:t>
            </a:r>
            <a:r>
              <a:rPr lang="en-US" altLang="zh-TW" sz="2000" dirty="0" err="1" smtClean="0">
                <a:solidFill>
                  <a:srgbClr val="99FF99"/>
                </a:solidFill>
              </a:rPr>
              <a:t>endprimitive</a:t>
            </a:r>
            <a:endParaRPr lang="en-US" altLang="zh-TW" sz="2000" dirty="0" smtClean="0"/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/>
              <a:t>Configuration: </a:t>
            </a:r>
            <a:r>
              <a:rPr lang="en-US" altLang="zh-TW" sz="2000" dirty="0" err="1" smtClean="0">
                <a:solidFill>
                  <a:srgbClr val="99FF99"/>
                </a:solidFill>
              </a:rPr>
              <a:t>config</a:t>
            </a:r>
            <a:r>
              <a:rPr lang="en-US" altLang="zh-TW" sz="2000" dirty="0" smtClean="0"/>
              <a:t> … </a:t>
            </a:r>
            <a:r>
              <a:rPr lang="en-US" altLang="zh-TW" sz="2000" dirty="0" err="1" smtClean="0">
                <a:solidFill>
                  <a:srgbClr val="99FF99"/>
                </a:solidFill>
              </a:rPr>
              <a:t>endconfig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ym typeface="Wingdings" panose="05000000000000000000" pitchFamily="2" charset="2"/>
              </a:rPr>
              <a:t> version and library control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>
                <a:sym typeface="Wingdings" panose="05000000000000000000" pitchFamily="2" charset="2"/>
              </a:rPr>
              <a:t>For-loops: 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for</a:t>
            </a:r>
            <a:r>
              <a:rPr lang="en-US" altLang="zh-TW" sz="2000" dirty="0" smtClean="0">
                <a:sym typeface="Wingdings" panose="05000000000000000000" pitchFamily="2" charset="2"/>
              </a:rPr>
              <a:t> begin (: name) … end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r>
              <a:rPr lang="en-US" altLang="zh-TW" sz="2000" dirty="0" smtClean="0">
                <a:sym typeface="Wingdings" panose="05000000000000000000" pitchFamily="2" charset="2"/>
              </a:rPr>
              <a:t>Repeat: </a:t>
            </a:r>
            <a:r>
              <a:rPr lang="en-US" altLang="zh-TW" sz="2000" dirty="0" smtClean="0">
                <a:solidFill>
                  <a:srgbClr val="99FF99"/>
                </a:solidFill>
                <a:sym typeface="Wingdings" panose="05000000000000000000" pitchFamily="2" charset="2"/>
              </a:rPr>
              <a:t>repeat</a:t>
            </a:r>
            <a:r>
              <a:rPr lang="en-US" altLang="zh-TW" sz="2000" dirty="0" smtClean="0">
                <a:sym typeface="Wingdings" panose="05000000000000000000" pitchFamily="2" charset="2"/>
              </a:rPr>
              <a:t> (times) begin … end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1906417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Lab01 Adder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512003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50242" y="620688"/>
            <a:ext cx="8856215" cy="5780686"/>
          </a:xfrm>
          <a:prstGeom prst="rect">
            <a:avLst/>
          </a:prstGeom>
          <a:blipFill>
            <a:blip r:embed="rId3"/>
            <a:stretch>
              <a:fillRect l="-1102" t="-844" b="-1477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Hardware-Descriptive Language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000" b="1">
                <a:solidFill>
                  <a:srgbClr val="66FFFF"/>
                </a:solidFill>
              </a:rPr>
              <a:t>硬體描述語言</a:t>
            </a:r>
            <a:endParaRPr lang="en-US" altLang="zh-TW" sz="4000" b="1">
              <a:solidFill>
                <a:srgbClr val="66FFFF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455683" name="Rectangle 3"/>
          <p:cNvSpPr>
            <a:spLocks noChangeArrowheads="1"/>
          </p:cNvSpPr>
          <p:nvPr/>
        </p:nvSpPr>
        <p:spPr bwMode="auto">
          <a:xfrm>
            <a:off x="179388" y="1557338"/>
            <a:ext cx="8785225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71550" indent="-5143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/>
              <a:t>軟硬有別：</a:t>
            </a:r>
            <a:r>
              <a:rPr lang="en-US" altLang="zh-TW" sz="2800" b="1"/>
              <a:t>Speed, Power, (Chip) Area, Cost, EZ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/>
              <a:t>軟硬不分：軟硬體在一定前提下可以互換</a:t>
            </a:r>
            <a:endParaRPr lang="en-US" altLang="zh-TW" sz="2800" b="1"/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/>
              <a:t>軟硬共設計：考慮前提決定軟硬架構比例最佳化</a:t>
            </a:r>
            <a:endParaRPr lang="en-US" altLang="zh-TW" sz="2800" b="1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This Course: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zh-TW" b="1">
                <a:solidFill>
                  <a:srgbClr val="FFFF00"/>
                </a:solidFill>
              </a:rPr>
              <a:t>Logic Design</a:t>
            </a:r>
            <a:r>
              <a:rPr lang="zh-TW" altLang="en-US" b="1">
                <a:solidFill>
                  <a:srgbClr val="FFFF00"/>
                </a:solidFill>
              </a:rPr>
              <a:t>硬體基礎 </a:t>
            </a:r>
            <a:r>
              <a:rPr lang="en-US" altLang="zh-TW" b="1">
                <a:solidFill>
                  <a:srgbClr val="FFFF00"/>
                </a:solidFill>
              </a:rPr>
              <a:t>(</a:t>
            </a:r>
            <a:r>
              <a:rPr lang="zh-TW" altLang="en-US" b="1">
                <a:solidFill>
                  <a:srgbClr val="FFFF00"/>
                </a:solidFill>
              </a:rPr>
              <a:t>電子二</a:t>
            </a:r>
            <a:r>
              <a:rPr lang="en-US" altLang="zh-TW" b="1">
                <a:solidFill>
                  <a:srgbClr val="FFFF0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zh-TW" altLang="en-US" b="1">
                <a:solidFill>
                  <a:srgbClr val="FFFF00"/>
                </a:solidFill>
              </a:rPr>
              <a:t>描述硬體的軟體</a:t>
            </a:r>
            <a:endParaRPr lang="en-US" altLang="zh-TW" b="1">
              <a:solidFill>
                <a:srgbClr val="FFFF00"/>
              </a:solidFill>
            </a:endParaRP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zh-TW" altLang="en-US" b="1">
                <a:solidFill>
                  <a:srgbClr val="FFFF00"/>
                </a:solidFill>
              </a:rPr>
              <a:t>設計</a:t>
            </a:r>
            <a:r>
              <a:rPr lang="en-US" altLang="zh-TW" b="1">
                <a:solidFill>
                  <a:srgbClr val="FFFF00"/>
                </a:solidFill>
              </a:rPr>
              <a:t>CPU</a:t>
            </a:r>
            <a:r>
              <a:rPr lang="zh-TW" altLang="en-US" b="1">
                <a:solidFill>
                  <a:srgbClr val="FFFF00"/>
                </a:solidFill>
              </a:rPr>
              <a:t>、指令及其組合語言</a:t>
            </a:r>
            <a:endParaRPr lang="en-US" altLang="zh-TW" b="1">
              <a:solidFill>
                <a:srgbClr val="FFFF00"/>
              </a:solidFill>
            </a:endParaRP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zh-TW" altLang="en-US" b="1">
                <a:solidFill>
                  <a:srgbClr val="FFFF00"/>
                </a:solidFill>
              </a:rPr>
              <a:t>設計組合語言軟體</a:t>
            </a:r>
            <a:endParaRPr lang="en-US" altLang="zh-TW" b="1">
              <a:solidFill>
                <a:srgbClr val="FFFF00"/>
              </a:solidFill>
            </a:endParaRP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zh-TW" altLang="en-US" b="1">
                <a:solidFill>
                  <a:srgbClr val="FFFF00"/>
                </a:solidFill>
              </a:rPr>
              <a:t>由</a:t>
            </a:r>
            <a:r>
              <a:rPr lang="en-US" altLang="zh-TW" b="1">
                <a:solidFill>
                  <a:srgbClr val="FFFF00"/>
                </a:solidFill>
              </a:rPr>
              <a:t>C</a:t>
            </a:r>
            <a:r>
              <a:rPr lang="zh-TW" altLang="en-US" b="1">
                <a:solidFill>
                  <a:srgbClr val="FFFF00"/>
                </a:solidFill>
              </a:rPr>
              <a:t>語言演算法轉換成</a:t>
            </a:r>
            <a:r>
              <a:rPr lang="en-US" altLang="zh-TW" b="1">
                <a:solidFill>
                  <a:srgbClr val="FFFF00"/>
                </a:solidFill>
              </a:rPr>
              <a:t>Verilog</a:t>
            </a:r>
            <a:r>
              <a:rPr lang="zh-TW" altLang="en-US" b="1">
                <a:solidFill>
                  <a:srgbClr val="FFFF00"/>
                </a:solidFill>
              </a:rPr>
              <a:t>硬體有限狀態機</a:t>
            </a:r>
            <a:endParaRPr lang="en-US" altLang="zh-TW" b="1">
              <a:solidFill>
                <a:srgbClr val="FFFF00"/>
              </a:solidFill>
            </a:endParaRP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zh-TW" b="1">
                <a:solidFill>
                  <a:srgbClr val="FFFF00"/>
                </a:solidFill>
              </a:rPr>
              <a:t>(</a:t>
            </a:r>
            <a:r>
              <a:rPr lang="zh-TW" altLang="en-US" b="1">
                <a:solidFill>
                  <a:srgbClr val="FFFF00"/>
                </a:solidFill>
              </a:rPr>
              <a:t>甄戰</a:t>
            </a:r>
            <a:r>
              <a:rPr lang="en-US" altLang="zh-TW" b="1">
                <a:solidFill>
                  <a:srgbClr val="FFFF00"/>
                </a:solidFill>
              </a:rPr>
              <a:t> !!!)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Overview on HDL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455683" name="Rectangle 3"/>
          <p:cNvSpPr>
            <a:spLocks noChangeArrowheads="1"/>
          </p:cNvSpPr>
          <p:nvPr/>
        </p:nvSpPr>
        <p:spPr bwMode="auto">
          <a:xfrm>
            <a:off x="179388" y="1219200"/>
            <a:ext cx="8785225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Introduction to General HDL including NETLIST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Competition btw VHDL and Verilog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HDL Tools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Application of VLSI HDL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Y-Chart: Level and Views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Modeling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Quick Tutorial using 1 or 2 Tools</a:t>
            </a:r>
          </a:p>
          <a:p>
            <a:pPr lvl="1">
              <a:buFontTx/>
              <a:buAutoNum type="arabicPeriod"/>
            </a:pPr>
            <a:r>
              <a:rPr lang="en-US" altLang="zh-TW" sz="2400" b="1"/>
              <a:t>Gate-Level</a:t>
            </a:r>
          </a:p>
          <a:p>
            <a:pPr lvl="1">
              <a:buFontTx/>
              <a:buAutoNum type="arabicPeriod"/>
            </a:pPr>
            <a:r>
              <a:rPr lang="en-US" altLang="zh-TW" sz="2400" b="1"/>
              <a:t>Behavioral 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Preparation for Next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Usual Applications of HDLs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179388" y="1219200"/>
            <a:ext cx="8785225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Logic Simulation and Verification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Synthesis for FPGA/SoPC Prototyping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Synthesis for Cell-base VLSI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Soft Intellectual Property (IP)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/>
              <a:t>Modeling Low or Equal Level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HDL in General Sense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1187450" y="909638"/>
            <a:ext cx="3384550" cy="360362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Schematic/Graph</a:t>
            </a:r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4716463" y="908050"/>
            <a:ext cx="3384550" cy="360363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Text Language</a:t>
            </a:r>
          </a:p>
        </p:txBody>
      </p:sp>
      <p:sp>
        <p:nvSpPr>
          <p:cNvPr id="461830" name="Rectangle 6"/>
          <p:cNvSpPr>
            <a:spLocks noChangeArrowheads="1"/>
          </p:cNvSpPr>
          <p:nvPr/>
        </p:nvSpPr>
        <p:spPr bwMode="auto">
          <a:xfrm rot="5400000">
            <a:off x="-359569" y="2456657"/>
            <a:ext cx="2447925" cy="360362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Gate-Level Above</a:t>
            </a:r>
          </a:p>
        </p:txBody>
      </p:sp>
      <p:sp>
        <p:nvSpPr>
          <p:cNvPr id="461831" name="Rectangle 7"/>
          <p:cNvSpPr>
            <a:spLocks noChangeArrowheads="1"/>
          </p:cNvSpPr>
          <p:nvPr/>
        </p:nvSpPr>
        <p:spPr bwMode="auto">
          <a:xfrm rot="5400000">
            <a:off x="-359569" y="4977607"/>
            <a:ext cx="2447925" cy="360362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Transistor-Level</a:t>
            </a:r>
          </a:p>
        </p:txBody>
      </p:sp>
      <p:sp>
        <p:nvSpPr>
          <p:cNvPr id="461834" name="Rectangle 10"/>
          <p:cNvSpPr>
            <a:spLocks noChangeArrowheads="1"/>
          </p:cNvSpPr>
          <p:nvPr/>
        </p:nvSpPr>
        <p:spPr bwMode="auto">
          <a:xfrm>
            <a:off x="4716463" y="1412875"/>
            <a:ext cx="3384550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module adder(A, B, C, S);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input [31:0] A, B;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output [31:0] S;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output C;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…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ends</a:t>
            </a:r>
          </a:p>
        </p:txBody>
      </p:sp>
      <p:sp>
        <p:nvSpPr>
          <p:cNvPr id="461836" name="Rectangle 12"/>
          <p:cNvSpPr>
            <a:spLocks noChangeArrowheads="1"/>
          </p:cNvSpPr>
          <p:nvPr/>
        </p:nvSpPr>
        <p:spPr bwMode="auto">
          <a:xfrm>
            <a:off x="4716463" y="3933825"/>
            <a:ext cx="3384550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VDD  V  0  3V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M1  Z   IN  0  0   NCH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M2  Z   IN  V  V  PCH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R1  A  IN  15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C1  Z  0  1P</a:t>
            </a:r>
          </a:p>
          <a:p>
            <a:pPr eaLnBrk="1" hangingPunct="1">
              <a:buFontTx/>
              <a:buNone/>
            </a:pPr>
            <a:r>
              <a:rPr lang="en-US" altLang="zh-TW" sz="1800">
                <a:solidFill>
                  <a:schemeClr val="accent2"/>
                </a:solidFill>
              </a:rPr>
              <a:t>VIN  A  0  PWL(0 0 1N 3V)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187450" y="3886200"/>
            <a:ext cx="3384550" cy="2495550"/>
            <a:chOff x="748" y="2448"/>
            <a:chExt cx="2132" cy="1572"/>
          </a:xfrm>
        </p:grpSpPr>
        <p:sp>
          <p:nvSpPr>
            <p:cNvPr id="13336" name="Rectangle 9"/>
            <p:cNvSpPr>
              <a:spLocks noChangeArrowheads="1"/>
            </p:cNvSpPr>
            <p:nvPr/>
          </p:nvSpPr>
          <p:spPr bwMode="auto">
            <a:xfrm>
              <a:off x="748" y="2478"/>
              <a:ext cx="2132" cy="15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grpSp>
          <p:nvGrpSpPr>
            <p:cNvPr id="13337" name="Group 13"/>
            <p:cNvGrpSpPr>
              <a:grpSpLocks/>
            </p:cNvGrpSpPr>
            <p:nvPr/>
          </p:nvGrpSpPr>
          <p:grpSpPr bwMode="auto">
            <a:xfrm>
              <a:off x="930" y="2448"/>
              <a:ext cx="1723" cy="1526"/>
              <a:chOff x="793" y="816"/>
              <a:chExt cx="1997" cy="1798"/>
            </a:xfrm>
          </p:grpSpPr>
          <p:grpSp>
            <p:nvGrpSpPr>
              <p:cNvPr id="13338" name="Group 14"/>
              <p:cNvGrpSpPr>
                <a:grpSpLocks/>
              </p:cNvGrpSpPr>
              <p:nvPr/>
            </p:nvGrpSpPr>
            <p:grpSpPr bwMode="auto">
              <a:xfrm>
                <a:off x="1928" y="1978"/>
                <a:ext cx="136" cy="545"/>
                <a:chOff x="1338" y="2568"/>
                <a:chExt cx="136" cy="545"/>
              </a:xfrm>
            </p:grpSpPr>
            <p:sp>
              <p:nvSpPr>
                <p:cNvPr id="13368" name="Freeform 15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336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339" name="Group 17"/>
              <p:cNvGrpSpPr>
                <a:grpSpLocks/>
              </p:cNvGrpSpPr>
              <p:nvPr/>
            </p:nvGrpSpPr>
            <p:grpSpPr bwMode="auto">
              <a:xfrm>
                <a:off x="1928" y="1298"/>
                <a:ext cx="136" cy="545"/>
                <a:chOff x="1338" y="2568"/>
                <a:chExt cx="136" cy="545"/>
              </a:xfrm>
            </p:grpSpPr>
            <p:sp>
              <p:nvSpPr>
                <p:cNvPr id="13366" name="Freeform 18"/>
                <p:cNvSpPr>
                  <a:spLocks/>
                </p:cNvSpPr>
                <p:nvPr/>
              </p:nvSpPr>
              <p:spPr bwMode="auto">
                <a:xfrm>
                  <a:off x="1383" y="2568"/>
                  <a:ext cx="91" cy="545"/>
                </a:xfrm>
                <a:custGeom>
                  <a:avLst/>
                  <a:gdLst>
                    <a:gd name="T0" fmla="*/ 91 w 91"/>
                    <a:gd name="T1" fmla="*/ 545 h 545"/>
                    <a:gd name="T2" fmla="*/ 91 w 91"/>
                    <a:gd name="T3" fmla="*/ 363 h 545"/>
                    <a:gd name="T4" fmla="*/ 0 w 91"/>
                    <a:gd name="T5" fmla="*/ 363 h 545"/>
                    <a:gd name="T6" fmla="*/ 0 w 91"/>
                    <a:gd name="T7" fmla="*/ 182 h 545"/>
                    <a:gd name="T8" fmla="*/ 91 w 91"/>
                    <a:gd name="T9" fmla="*/ 182 h 545"/>
                    <a:gd name="T10" fmla="*/ 91 w 91"/>
                    <a:gd name="T11" fmla="*/ 0 h 54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545"/>
                    <a:gd name="T20" fmla="*/ 91 w 91"/>
                    <a:gd name="T21" fmla="*/ 545 h 54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545">
                      <a:moveTo>
                        <a:pt x="91" y="545"/>
                      </a:moveTo>
                      <a:lnTo>
                        <a:pt x="91" y="363"/>
                      </a:lnTo>
                      <a:lnTo>
                        <a:pt x="0" y="363"/>
                      </a:lnTo>
                      <a:lnTo>
                        <a:pt x="0" y="182"/>
                      </a:lnTo>
                      <a:lnTo>
                        <a:pt x="91" y="182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336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338" y="275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13340" name="Oval 20"/>
              <p:cNvSpPr>
                <a:spLocks noChangeArrowheads="1"/>
              </p:cNvSpPr>
              <p:nvPr/>
            </p:nvSpPr>
            <p:spPr bwMode="auto">
              <a:xfrm>
                <a:off x="1837" y="1525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3341" name="AutoShape 21"/>
              <p:cNvSpPr>
                <a:spLocks noChangeArrowheads="1"/>
              </p:cNvSpPr>
              <p:nvPr/>
            </p:nvSpPr>
            <p:spPr bwMode="auto">
              <a:xfrm flipV="1">
                <a:off x="2019" y="2523"/>
                <a:ext cx="91" cy="91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3342" name="Oval 22"/>
              <p:cNvSpPr>
                <a:spLocks noChangeArrowheads="1"/>
              </p:cNvSpPr>
              <p:nvPr/>
            </p:nvSpPr>
            <p:spPr bwMode="auto">
              <a:xfrm>
                <a:off x="2019" y="1071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3343" name="Line 23"/>
              <p:cNvSpPr>
                <a:spLocks noChangeShapeType="1"/>
              </p:cNvSpPr>
              <p:nvPr/>
            </p:nvSpPr>
            <p:spPr bwMode="auto">
              <a:xfrm flipV="1">
                <a:off x="2064" y="1162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44" name="Line 24"/>
              <p:cNvSpPr>
                <a:spLocks noChangeShapeType="1"/>
              </p:cNvSpPr>
              <p:nvPr/>
            </p:nvSpPr>
            <p:spPr bwMode="auto">
              <a:xfrm flipV="1">
                <a:off x="2064" y="1797"/>
                <a:ext cx="0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45" name="Freeform 25"/>
              <p:cNvSpPr>
                <a:spLocks/>
              </p:cNvSpPr>
              <p:nvPr/>
            </p:nvSpPr>
            <p:spPr bwMode="auto">
              <a:xfrm>
                <a:off x="2064" y="1888"/>
                <a:ext cx="635" cy="226"/>
              </a:xfrm>
              <a:custGeom>
                <a:avLst/>
                <a:gdLst>
                  <a:gd name="T0" fmla="*/ 0 w 635"/>
                  <a:gd name="T1" fmla="*/ 0 h 226"/>
                  <a:gd name="T2" fmla="*/ 635 w 635"/>
                  <a:gd name="T3" fmla="*/ 0 h 226"/>
                  <a:gd name="T4" fmla="*/ 635 w 635"/>
                  <a:gd name="T5" fmla="*/ 226 h 226"/>
                  <a:gd name="T6" fmla="*/ 0 60000 65536"/>
                  <a:gd name="T7" fmla="*/ 0 60000 65536"/>
                  <a:gd name="T8" fmla="*/ 0 60000 65536"/>
                  <a:gd name="T9" fmla="*/ 0 w 635"/>
                  <a:gd name="T10" fmla="*/ 0 h 226"/>
                  <a:gd name="T11" fmla="*/ 635 w 635"/>
                  <a:gd name="T12" fmla="*/ 226 h 2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35" h="226">
                    <a:moveTo>
                      <a:pt x="0" y="0"/>
                    </a:moveTo>
                    <a:lnTo>
                      <a:pt x="635" y="0"/>
                    </a:lnTo>
                    <a:lnTo>
                      <a:pt x="635" y="22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46" name="Oval 26"/>
              <p:cNvSpPr>
                <a:spLocks noChangeArrowheads="1"/>
              </p:cNvSpPr>
              <p:nvPr/>
            </p:nvSpPr>
            <p:spPr bwMode="auto">
              <a:xfrm>
                <a:off x="2019" y="1842"/>
                <a:ext cx="90" cy="9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3347" name="Line 27"/>
              <p:cNvSpPr>
                <a:spLocks noChangeShapeType="1"/>
              </p:cNvSpPr>
              <p:nvPr/>
            </p:nvSpPr>
            <p:spPr bwMode="auto">
              <a:xfrm>
                <a:off x="2608" y="2114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48" name="Freeform 28"/>
              <p:cNvSpPr>
                <a:spLocks/>
              </p:cNvSpPr>
              <p:nvPr/>
            </p:nvSpPr>
            <p:spPr bwMode="auto">
              <a:xfrm>
                <a:off x="2608" y="2160"/>
                <a:ext cx="182" cy="23"/>
              </a:xfrm>
              <a:custGeom>
                <a:avLst/>
                <a:gdLst>
                  <a:gd name="T0" fmla="*/ 0 w 182"/>
                  <a:gd name="T1" fmla="*/ 1 h 46"/>
                  <a:gd name="T2" fmla="*/ 91 w 182"/>
                  <a:gd name="T3" fmla="*/ 0 h 46"/>
                  <a:gd name="T4" fmla="*/ 182 w 182"/>
                  <a:gd name="T5" fmla="*/ 1 h 46"/>
                  <a:gd name="T6" fmla="*/ 0 60000 65536"/>
                  <a:gd name="T7" fmla="*/ 0 60000 65536"/>
                  <a:gd name="T8" fmla="*/ 0 60000 65536"/>
                  <a:gd name="T9" fmla="*/ 0 w 182"/>
                  <a:gd name="T10" fmla="*/ 0 h 46"/>
                  <a:gd name="T11" fmla="*/ 182 w 182"/>
                  <a:gd name="T12" fmla="*/ 46 h 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" h="46">
                    <a:moveTo>
                      <a:pt x="0" y="46"/>
                    </a:moveTo>
                    <a:cubicBezTo>
                      <a:pt x="30" y="23"/>
                      <a:pt x="61" y="0"/>
                      <a:pt x="91" y="0"/>
                    </a:cubicBezTo>
                    <a:cubicBezTo>
                      <a:pt x="121" y="0"/>
                      <a:pt x="151" y="23"/>
                      <a:pt x="182" y="4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49" name="Line 29"/>
              <p:cNvSpPr>
                <a:spLocks noChangeShapeType="1"/>
              </p:cNvSpPr>
              <p:nvPr/>
            </p:nvSpPr>
            <p:spPr bwMode="auto">
              <a:xfrm>
                <a:off x="2699" y="2160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50" name="AutoShape 30"/>
              <p:cNvSpPr>
                <a:spLocks noChangeArrowheads="1"/>
              </p:cNvSpPr>
              <p:nvPr/>
            </p:nvSpPr>
            <p:spPr bwMode="auto">
              <a:xfrm flipV="1">
                <a:off x="2654" y="2523"/>
                <a:ext cx="91" cy="91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3351" name="Freeform 31"/>
              <p:cNvSpPr>
                <a:spLocks/>
              </p:cNvSpPr>
              <p:nvPr/>
            </p:nvSpPr>
            <p:spPr bwMode="auto">
              <a:xfrm>
                <a:off x="1701" y="1570"/>
                <a:ext cx="227" cy="680"/>
              </a:xfrm>
              <a:custGeom>
                <a:avLst/>
                <a:gdLst>
                  <a:gd name="T0" fmla="*/ 136 w 227"/>
                  <a:gd name="T1" fmla="*/ 0 h 680"/>
                  <a:gd name="T2" fmla="*/ 0 w 227"/>
                  <a:gd name="T3" fmla="*/ 0 h 680"/>
                  <a:gd name="T4" fmla="*/ 0 w 227"/>
                  <a:gd name="T5" fmla="*/ 680 h 680"/>
                  <a:gd name="T6" fmla="*/ 227 w 227"/>
                  <a:gd name="T7" fmla="*/ 680 h 6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680"/>
                  <a:gd name="T14" fmla="*/ 227 w 227"/>
                  <a:gd name="T15" fmla="*/ 680 h 6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680">
                    <a:moveTo>
                      <a:pt x="136" y="0"/>
                    </a:moveTo>
                    <a:lnTo>
                      <a:pt x="0" y="0"/>
                    </a:lnTo>
                    <a:lnTo>
                      <a:pt x="0" y="680"/>
                    </a:lnTo>
                    <a:lnTo>
                      <a:pt x="227" y="68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52" name="Line 32"/>
              <p:cNvSpPr>
                <a:spLocks noChangeShapeType="1"/>
              </p:cNvSpPr>
              <p:nvPr/>
            </p:nvSpPr>
            <p:spPr bwMode="auto">
              <a:xfrm flipH="1">
                <a:off x="1474" y="1888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53" name="Oval 33"/>
              <p:cNvSpPr>
                <a:spLocks noChangeArrowheads="1"/>
              </p:cNvSpPr>
              <p:nvPr/>
            </p:nvSpPr>
            <p:spPr bwMode="auto">
              <a:xfrm>
                <a:off x="1656" y="1842"/>
                <a:ext cx="90" cy="9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3354" name="Text Box 34"/>
              <p:cNvSpPr txBox="1">
                <a:spLocks noChangeArrowheads="1"/>
              </p:cNvSpPr>
              <p:nvPr/>
            </p:nvSpPr>
            <p:spPr bwMode="auto">
              <a:xfrm>
                <a:off x="1856" y="816"/>
                <a:ext cx="405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 i="1">
                    <a:solidFill>
                      <a:schemeClr val="tx1"/>
                    </a:solidFill>
                  </a:rPr>
                  <a:t>V</a:t>
                </a:r>
                <a:r>
                  <a:rPr lang="en-US" altLang="zh-TW" sz="1800" i="1" baseline="-25000">
                    <a:solidFill>
                      <a:schemeClr val="tx1"/>
                    </a:solidFill>
                  </a:rPr>
                  <a:t>DD</a:t>
                </a:r>
              </a:p>
            </p:txBody>
          </p:sp>
          <p:sp>
            <p:nvSpPr>
              <p:cNvPr id="13355" name="Freeform 35"/>
              <p:cNvSpPr>
                <a:spLocks/>
              </p:cNvSpPr>
              <p:nvPr/>
            </p:nvSpPr>
            <p:spPr bwMode="auto">
              <a:xfrm>
                <a:off x="1546" y="1524"/>
                <a:ext cx="454" cy="182"/>
              </a:xfrm>
              <a:custGeom>
                <a:avLst/>
                <a:gdLst>
                  <a:gd name="T0" fmla="*/ 0 w 454"/>
                  <a:gd name="T1" fmla="*/ 0 h 182"/>
                  <a:gd name="T2" fmla="*/ 317 w 454"/>
                  <a:gd name="T3" fmla="*/ 0 h 182"/>
                  <a:gd name="T4" fmla="*/ 408 w 454"/>
                  <a:gd name="T5" fmla="*/ 91 h 182"/>
                  <a:gd name="T6" fmla="*/ 454 w 454"/>
                  <a:gd name="T7" fmla="*/ 182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"/>
                  <a:gd name="T13" fmla="*/ 0 h 182"/>
                  <a:gd name="T14" fmla="*/ 454 w 454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" h="182">
                    <a:moveTo>
                      <a:pt x="0" y="0"/>
                    </a:moveTo>
                    <a:lnTo>
                      <a:pt x="317" y="0"/>
                    </a:lnTo>
                    <a:lnTo>
                      <a:pt x="408" y="91"/>
                    </a:lnTo>
                    <a:lnTo>
                      <a:pt x="454" y="18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56" name="Freeform 36"/>
              <p:cNvSpPr>
                <a:spLocks/>
              </p:cNvSpPr>
              <p:nvPr/>
            </p:nvSpPr>
            <p:spPr bwMode="auto">
              <a:xfrm rot="5400000">
                <a:off x="1269" y="1729"/>
                <a:ext cx="91" cy="317"/>
              </a:xfrm>
              <a:custGeom>
                <a:avLst/>
                <a:gdLst>
                  <a:gd name="T0" fmla="*/ 46 w 91"/>
                  <a:gd name="T1" fmla="*/ 0 h 317"/>
                  <a:gd name="T2" fmla="*/ 91 w 91"/>
                  <a:gd name="T3" fmla="*/ 45 h 317"/>
                  <a:gd name="T4" fmla="*/ 0 w 91"/>
                  <a:gd name="T5" fmla="*/ 91 h 317"/>
                  <a:gd name="T6" fmla="*/ 91 w 91"/>
                  <a:gd name="T7" fmla="*/ 136 h 317"/>
                  <a:gd name="T8" fmla="*/ 0 w 91"/>
                  <a:gd name="T9" fmla="*/ 181 h 317"/>
                  <a:gd name="T10" fmla="*/ 91 w 91"/>
                  <a:gd name="T11" fmla="*/ 227 h 317"/>
                  <a:gd name="T12" fmla="*/ 0 w 91"/>
                  <a:gd name="T13" fmla="*/ 272 h 317"/>
                  <a:gd name="T14" fmla="*/ 46 w 91"/>
                  <a:gd name="T15" fmla="*/ 317 h 3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317"/>
                  <a:gd name="T26" fmla="*/ 91 w 91"/>
                  <a:gd name="T27" fmla="*/ 317 h 3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317">
                    <a:moveTo>
                      <a:pt x="46" y="0"/>
                    </a:moveTo>
                    <a:lnTo>
                      <a:pt x="91" y="45"/>
                    </a:lnTo>
                    <a:lnTo>
                      <a:pt x="0" y="91"/>
                    </a:lnTo>
                    <a:lnTo>
                      <a:pt x="91" y="136"/>
                    </a:lnTo>
                    <a:lnTo>
                      <a:pt x="0" y="181"/>
                    </a:lnTo>
                    <a:lnTo>
                      <a:pt x="91" y="227"/>
                    </a:lnTo>
                    <a:lnTo>
                      <a:pt x="0" y="272"/>
                    </a:lnTo>
                    <a:lnTo>
                      <a:pt x="46" y="317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57" name="Line 37"/>
              <p:cNvSpPr>
                <a:spLocks noChangeShapeType="1"/>
              </p:cNvSpPr>
              <p:nvPr/>
            </p:nvSpPr>
            <p:spPr bwMode="auto">
              <a:xfrm flipH="1">
                <a:off x="975" y="1888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58" name="Oval 38"/>
              <p:cNvSpPr>
                <a:spLocks noChangeArrowheads="1"/>
              </p:cNvSpPr>
              <p:nvPr/>
            </p:nvSpPr>
            <p:spPr bwMode="auto">
              <a:xfrm>
                <a:off x="793" y="1933"/>
                <a:ext cx="273" cy="2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3359" name="Freeform 39"/>
              <p:cNvSpPr>
                <a:spLocks/>
              </p:cNvSpPr>
              <p:nvPr/>
            </p:nvSpPr>
            <p:spPr bwMode="auto">
              <a:xfrm>
                <a:off x="839" y="2024"/>
                <a:ext cx="181" cy="91"/>
              </a:xfrm>
              <a:custGeom>
                <a:avLst/>
                <a:gdLst>
                  <a:gd name="T0" fmla="*/ 0 w 181"/>
                  <a:gd name="T1" fmla="*/ 91 h 91"/>
                  <a:gd name="T2" fmla="*/ 91 w 181"/>
                  <a:gd name="T3" fmla="*/ 91 h 91"/>
                  <a:gd name="T4" fmla="*/ 91 w 181"/>
                  <a:gd name="T5" fmla="*/ 0 h 91"/>
                  <a:gd name="T6" fmla="*/ 181 w 181"/>
                  <a:gd name="T7" fmla="*/ 0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91"/>
                  <a:gd name="T14" fmla="*/ 181 w 181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91">
                    <a:moveTo>
                      <a:pt x="0" y="91"/>
                    </a:moveTo>
                    <a:lnTo>
                      <a:pt x="91" y="91"/>
                    </a:lnTo>
                    <a:lnTo>
                      <a:pt x="91" y="0"/>
                    </a:lnTo>
                    <a:lnTo>
                      <a:pt x="181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60" name="Freeform 40"/>
              <p:cNvSpPr>
                <a:spLocks/>
              </p:cNvSpPr>
              <p:nvPr/>
            </p:nvSpPr>
            <p:spPr bwMode="auto">
              <a:xfrm>
                <a:off x="930" y="1888"/>
                <a:ext cx="45" cy="45"/>
              </a:xfrm>
              <a:custGeom>
                <a:avLst/>
                <a:gdLst>
                  <a:gd name="T0" fmla="*/ 45 w 45"/>
                  <a:gd name="T1" fmla="*/ 0 h 45"/>
                  <a:gd name="T2" fmla="*/ 0 w 45"/>
                  <a:gd name="T3" fmla="*/ 0 h 45"/>
                  <a:gd name="T4" fmla="*/ 0 w 45"/>
                  <a:gd name="T5" fmla="*/ 45 h 45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5"/>
                  <a:gd name="T11" fmla="*/ 45 w 45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5">
                    <a:moveTo>
                      <a:pt x="45" y="0"/>
                    </a:moveTo>
                    <a:lnTo>
                      <a:pt x="0" y="0"/>
                    </a:lnTo>
                    <a:lnTo>
                      <a:pt x="0" y="4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61" name="Line 41"/>
              <p:cNvSpPr>
                <a:spLocks noChangeShapeType="1"/>
              </p:cNvSpPr>
              <p:nvPr/>
            </p:nvSpPr>
            <p:spPr bwMode="auto">
              <a:xfrm>
                <a:off x="929" y="2205"/>
                <a:ext cx="1" cy="2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62" name="AutoShape 42"/>
              <p:cNvSpPr>
                <a:spLocks noChangeArrowheads="1"/>
              </p:cNvSpPr>
              <p:nvPr/>
            </p:nvSpPr>
            <p:spPr bwMode="auto">
              <a:xfrm flipV="1">
                <a:off x="884" y="2478"/>
                <a:ext cx="91" cy="91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3363" name="Text Box 43"/>
              <p:cNvSpPr txBox="1">
                <a:spLocks noChangeArrowheads="1"/>
              </p:cNvSpPr>
              <p:nvPr/>
            </p:nvSpPr>
            <p:spPr bwMode="auto">
              <a:xfrm>
                <a:off x="851" y="1616"/>
                <a:ext cx="258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 i="1">
                    <a:solidFill>
                      <a:schemeClr val="tx1"/>
                    </a:solidFill>
                  </a:rPr>
                  <a:t>A</a:t>
                </a:r>
                <a:endParaRPr lang="en-US" altLang="zh-TW" sz="2000" i="1" baseline="-250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64" name="Text Box 44"/>
              <p:cNvSpPr txBox="1">
                <a:spLocks noChangeArrowheads="1"/>
              </p:cNvSpPr>
              <p:nvPr/>
            </p:nvSpPr>
            <p:spPr bwMode="auto">
              <a:xfrm>
                <a:off x="1411" y="1616"/>
                <a:ext cx="320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 i="1">
                    <a:solidFill>
                      <a:schemeClr val="tx1"/>
                    </a:solidFill>
                  </a:rPr>
                  <a:t>IN</a:t>
                </a:r>
                <a:endParaRPr lang="en-US" altLang="zh-TW" sz="2000" i="1" baseline="-250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65" name="Text Box 45"/>
              <p:cNvSpPr txBox="1">
                <a:spLocks noChangeArrowheads="1"/>
              </p:cNvSpPr>
              <p:nvPr/>
            </p:nvSpPr>
            <p:spPr bwMode="auto">
              <a:xfrm>
                <a:off x="2096" y="1616"/>
                <a:ext cx="248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 i="1">
                    <a:solidFill>
                      <a:schemeClr val="tx1"/>
                    </a:solidFill>
                  </a:rPr>
                  <a:t>Z</a:t>
                </a:r>
                <a:endParaRPr lang="en-US" altLang="zh-TW" sz="2000" i="1" baseline="-25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187450" y="1412875"/>
            <a:ext cx="3384550" cy="2447925"/>
            <a:chOff x="748" y="890"/>
            <a:chExt cx="2132" cy="1542"/>
          </a:xfrm>
        </p:grpSpPr>
        <p:sp>
          <p:nvSpPr>
            <p:cNvPr id="13326" name="Rectangle 8"/>
            <p:cNvSpPr>
              <a:spLocks noChangeArrowheads="1"/>
            </p:cNvSpPr>
            <p:nvPr/>
          </p:nvSpPr>
          <p:spPr bwMode="auto">
            <a:xfrm>
              <a:off x="748" y="890"/>
              <a:ext cx="2132" cy="15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grpSp>
          <p:nvGrpSpPr>
            <p:cNvPr id="13327" name="Group 47"/>
            <p:cNvGrpSpPr>
              <a:grpSpLocks/>
            </p:cNvGrpSpPr>
            <p:nvPr/>
          </p:nvGrpSpPr>
          <p:grpSpPr bwMode="auto">
            <a:xfrm>
              <a:off x="1156" y="1344"/>
              <a:ext cx="862" cy="458"/>
              <a:chOff x="4286" y="1933"/>
              <a:chExt cx="1406" cy="776"/>
            </a:xfrm>
          </p:grpSpPr>
          <p:sp>
            <p:nvSpPr>
              <p:cNvPr id="13330" name="Freeform 48"/>
              <p:cNvSpPr>
                <a:spLocks/>
              </p:cNvSpPr>
              <p:nvPr/>
            </p:nvSpPr>
            <p:spPr bwMode="auto">
              <a:xfrm>
                <a:off x="4467" y="1933"/>
                <a:ext cx="866" cy="776"/>
              </a:xfrm>
              <a:custGeom>
                <a:avLst/>
                <a:gdLst>
                  <a:gd name="T0" fmla="*/ 135592 w 377"/>
                  <a:gd name="T1" fmla="*/ 0 h 377"/>
                  <a:gd name="T2" fmla="*/ 0 w 377"/>
                  <a:gd name="T3" fmla="*/ 0 h 377"/>
                  <a:gd name="T4" fmla="*/ 42462 w 377"/>
                  <a:gd name="T5" fmla="*/ 50273 h 377"/>
                  <a:gd name="T6" fmla="*/ 64458 w 377"/>
                  <a:gd name="T7" fmla="*/ 100168 h 377"/>
                  <a:gd name="T8" fmla="*/ 64458 w 377"/>
                  <a:gd name="T9" fmla="*/ 149836 h 377"/>
                  <a:gd name="T10" fmla="*/ 42462 w 377"/>
                  <a:gd name="T11" fmla="*/ 200424 h 377"/>
                  <a:gd name="T12" fmla="*/ 0 w 377"/>
                  <a:gd name="T13" fmla="*/ 250002 h 377"/>
                  <a:gd name="T14" fmla="*/ 135592 w 377"/>
                  <a:gd name="T15" fmla="*/ 250002 h 377"/>
                  <a:gd name="T16" fmla="*/ 259903 w 377"/>
                  <a:gd name="T17" fmla="*/ 250002 h 377"/>
                  <a:gd name="T18" fmla="*/ 370496 w 377"/>
                  <a:gd name="T19" fmla="*/ 242011 h 377"/>
                  <a:gd name="T20" fmla="*/ 466746 w 377"/>
                  <a:gd name="T21" fmla="*/ 225565 h 377"/>
                  <a:gd name="T22" fmla="*/ 548743 w 377"/>
                  <a:gd name="T23" fmla="*/ 200424 h 377"/>
                  <a:gd name="T24" fmla="*/ 617931 w 377"/>
                  <a:gd name="T25" fmla="*/ 167151 h 377"/>
                  <a:gd name="T26" fmla="*/ 671224 w 377"/>
                  <a:gd name="T27" fmla="*/ 125405 h 377"/>
                  <a:gd name="T28" fmla="*/ 617931 w 377"/>
                  <a:gd name="T29" fmla="*/ 82839 h 377"/>
                  <a:gd name="T30" fmla="*/ 548743 w 377"/>
                  <a:gd name="T31" fmla="*/ 49580 h 377"/>
                  <a:gd name="T32" fmla="*/ 466746 w 377"/>
                  <a:gd name="T33" fmla="*/ 24424 h 377"/>
                  <a:gd name="T34" fmla="*/ 370496 w 377"/>
                  <a:gd name="T35" fmla="*/ 7986 h 377"/>
                  <a:gd name="T36" fmla="*/ 259903 w 377"/>
                  <a:gd name="T37" fmla="*/ 0 h 377"/>
                  <a:gd name="T38" fmla="*/ 135592 w 377"/>
                  <a:gd name="T39" fmla="*/ 0 h 37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7"/>
                  <a:gd name="T61" fmla="*/ 0 h 377"/>
                  <a:gd name="T62" fmla="*/ 377 w 377"/>
                  <a:gd name="T63" fmla="*/ 377 h 37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7" h="377">
                    <a:moveTo>
                      <a:pt x="76" y="0"/>
                    </a:moveTo>
                    <a:lnTo>
                      <a:pt x="0" y="0"/>
                    </a:lnTo>
                    <a:lnTo>
                      <a:pt x="24" y="76"/>
                    </a:lnTo>
                    <a:lnTo>
                      <a:pt x="36" y="151"/>
                    </a:lnTo>
                    <a:lnTo>
                      <a:pt x="36" y="226"/>
                    </a:lnTo>
                    <a:lnTo>
                      <a:pt x="24" y="302"/>
                    </a:lnTo>
                    <a:lnTo>
                      <a:pt x="0" y="377"/>
                    </a:lnTo>
                    <a:lnTo>
                      <a:pt x="76" y="377"/>
                    </a:lnTo>
                    <a:lnTo>
                      <a:pt x="146" y="377"/>
                    </a:lnTo>
                    <a:lnTo>
                      <a:pt x="208" y="365"/>
                    </a:lnTo>
                    <a:lnTo>
                      <a:pt x="262" y="340"/>
                    </a:lnTo>
                    <a:lnTo>
                      <a:pt x="308" y="302"/>
                    </a:lnTo>
                    <a:lnTo>
                      <a:pt x="347" y="252"/>
                    </a:lnTo>
                    <a:lnTo>
                      <a:pt x="377" y="189"/>
                    </a:lnTo>
                    <a:lnTo>
                      <a:pt x="347" y="125"/>
                    </a:lnTo>
                    <a:lnTo>
                      <a:pt x="308" y="75"/>
                    </a:lnTo>
                    <a:lnTo>
                      <a:pt x="262" y="37"/>
                    </a:lnTo>
                    <a:lnTo>
                      <a:pt x="208" y="12"/>
                    </a:lnTo>
                    <a:lnTo>
                      <a:pt x="146" y="0"/>
                    </a:lnTo>
                    <a:lnTo>
                      <a:pt x="76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31" name="Line 49"/>
              <p:cNvSpPr>
                <a:spLocks noChangeShapeType="1"/>
              </p:cNvSpPr>
              <p:nvPr/>
            </p:nvSpPr>
            <p:spPr bwMode="auto">
              <a:xfrm flipH="1">
                <a:off x="4286" y="2523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32" name="Line 50"/>
              <p:cNvSpPr>
                <a:spLocks noChangeShapeType="1"/>
              </p:cNvSpPr>
              <p:nvPr/>
            </p:nvSpPr>
            <p:spPr bwMode="auto">
              <a:xfrm flipH="1">
                <a:off x="4286" y="2296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33" name="Freeform 51"/>
              <p:cNvSpPr>
                <a:spLocks/>
              </p:cNvSpPr>
              <p:nvPr/>
            </p:nvSpPr>
            <p:spPr bwMode="auto">
              <a:xfrm>
                <a:off x="5329" y="2232"/>
                <a:ext cx="185" cy="195"/>
              </a:xfrm>
              <a:custGeom>
                <a:avLst/>
                <a:gdLst>
                  <a:gd name="T0" fmla="*/ 0 w 94"/>
                  <a:gd name="T1" fmla="*/ 33540 h 94"/>
                  <a:gd name="T2" fmla="*/ 20925 w 94"/>
                  <a:gd name="T3" fmla="*/ 0 h 94"/>
                  <a:gd name="T4" fmla="*/ 41607 w 94"/>
                  <a:gd name="T5" fmla="*/ 33540 h 94"/>
                  <a:gd name="T6" fmla="*/ 41607 w 94"/>
                  <a:gd name="T7" fmla="*/ 33540 h 94"/>
                  <a:gd name="T8" fmla="*/ 20925 w 94"/>
                  <a:gd name="T9" fmla="*/ 66966 h 94"/>
                  <a:gd name="T10" fmla="*/ 0 w 94"/>
                  <a:gd name="T11" fmla="*/ 33540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"/>
                  <a:gd name="T19" fmla="*/ 0 h 94"/>
                  <a:gd name="T20" fmla="*/ 94 w 94"/>
                  <a:gd name="T21" fmla="*/ 94 h 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" h="94">
                    <a:moveTo>
                      <a:pt x="0" y="47"/>
                    </a:moveTo>
                    <a:cubicBezTo>
                      <a:pt x="0" y="21"/>
                      <a:pt x="21" y="0"/>
                      <a:pt x="47" y="0"/>
                    </a:cubicBezTo>
                    <a:cubicBezTo>
                      <a:pt x="73" y="0"/>
                      <a:pt x="94" y="21"/>
                      <a:pt x="94" y="4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94" y="73"/>
                      <a:pt x="73" y="94"/>
                      <a:pt x="47" y="94"/>
                    </a:cubicBezTo>
                    <a:cubicBezTo>
                      <a:pt x="21" y="94"/>
                      <a:pt x="0" y="73"/>
                      <a:pt x="0" y="47"/>
                    </a:cubicBezTo>
                  </a:path>
                </a:pathLst>
              </a:cu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34" name="Line 52"/>
              <p:cNvSpPr>
                <a:spLocks noChangeShapeType="1"/>
              </p:cNvSpPr>
              <p:nvPr/>
            </p:nvSpPr>
            <p:spPr bwMode="auto">
              <a:xfrm flipH="1" flipV="1">
                <a:off x="5516" y="2332"/>
                <a:ext cx="176" cy="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3335" name="Line 53"/>
              <p:cNvSpPr>
                <a:spLocks noChangeShapeType="1"/>
              </p:cNvSpPr>
              <p:nvPr/>
            </p:nvSpPr>
            <p:spPr bwMode="auto">
              <a:xfrm flipH="1">
                <a:off x="4286" y="2069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3328" name="Rectangle 54"/>
            <p:cNvSpPr>
              <a:spLocks noChangeArrowheads="1"/>
            </p:cNvSpPr>
            <p:nvPr/>
          </p:nvSpPr>
          <p:spPr bwMode="auto">
            <a:xfrm>
              <a:off x="2018" y="1389"/>
              <a:ext cx="589" cy="5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3329" name="Freeform 56"/>
            <p:cNvSpPr>
              <a:spLocks/>
            </p:cNvSpPr>
            <p:nvPr/>
          </p:nvSpPr>
          <p:spPr bwMode="auto">
            <a:xfrm>
              <a:off x="2018" y="1752"/>
              <a:ext cx="136" cy="181"/>
            </a:xfrm>
            <a:custGeom>
              <a:avLst/>
              <a:gdLst>
                <a:gd name="T0" fmla="*/ 0 w 136"/>
                <a:gd name="T1" fmla="*/ 0 h 181"/>
                <a:gd name="T2" fmla="*/ 136 w 136"/>
                <a:gd name="T3" fmla="*/ 90 h 181"/>
                <a:gd name="T4" fmla="*/ 0 w 136"/>
                <a:gd name="T5" fmla="*/ 181 h 181"/>
                <a:gd name="T6" fmla="*/ 0 60000 65536"/>
                <a:gd name="T7" fmla="*/ 0 60000 65536"/>
                <a:gd name="T8" fmla="*/ 0 60000 65536"/>
                <a:gd name="T9" fmla="*/ 0 w 136"/>
                <a:gd name="T10" fmla="*/ 0 h 181"/>
                <a:gd name="T11" fmla="*/ 136 w 136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181">
                  <a:moveTo>
                    <a:pt x="0" y="0"/>
                  </a:moveTo>
                  <a:lnTo>
                    <a:pt x="136" y="90"/>
                  </a:lnTo>
                  <a:lnTo>
                    <a:pt x="0" y="18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61882" name="Rectangle 58"/>
          <p:cNvSpPr>
            <a:spLocks noChangeArrowheads="1"/>
          </p:cNvSpPr>
          <p:nvPr/>
        </p:nvSpPr>
        <p:spPr bwMode="auto">
          <a:xfrm>
            <a:off x="5508625" y="4941888"/>
            <a:ext cx="17287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3600" b="1">
                <a:solidFill>
                  <a:srgbClr val="FF0000"/>
                </a:solidFill>
              </a:rPr>
              <a:t>NETLIST</a:t>
            </a:r>
          </a:p>
        </p:txBody>
      </p:sp>
      <p:sp>
        <p:nvSpPr>
          <p:cNvPr id="461883" name="Rectangle 59"/>
          <p:cNvSpPr>
            <a:spLocks noChangeArrowheads="1"/>
          </p:cNvSpPr>
          <p:nvPr/>
        </p:nvSpPr>
        <p:spPr bwMode="auto">
          <a:xfrm>
            <a:off x="5508625" y="2492375"/>
            <a:ext cx="17287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3600" b="1">
                <a:solidFill>
                  <a:srgbClr val="FF0000"/>
                </a:solidFill>
              </a:rPr>
              <a:t>HDL</a:t>
            </a:r>
          </a:p>
        </p:txBody>
      </p:sp>
      <p:sp>
        <p:nvSpPr>
          <p:cNvPr id="461884" name="Rectangle 60"/>
          <p:cNvSpPr>
            <a:spLocks noChangeArrowheads="1"/>
          </p:cNvSpPr>
          <p:nvPr/>
        </p:nvSpPr>
        <p:spPr bwMode="auto">
          <a:xfrm rot="5400000">
            <a:off x="1727994" y="3609181"/>
            <a:ext cx="24479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3600" b="1">
                <a:solidFill>
                  <a:srgbClr val="FF0000"/>
                </a:solidFill>
              </a:rPr>
              <a:t>SCHEMATICS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 animBg="1"/>
      <p:bldP spid="461829" grpId="0" animBg="1"/>
      <p:bldP spid="461830" grpId="0" animBg="1"/>
      <p:bldP spid="461831" grpId="0" animBg="1"/>
      <p:bldP spid="461834" grpId="0" animBg="1"/>
      <p:bldP spid="461836" grpId="0" animBg="1"/>
      <p:bldP spid="461882" grpId="0"/>
      <p:bldP spid="461883" grpId="0"/>
      <p:bldP spid="4618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Major HDLs in Common Sense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2197100" y="3213100"/>
            <a:ext cx="1150938" cy="3603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Academic</a:t>
            </a:r>
          </a:p>
        </p:txBody>
      </p:sp>
      <p:sp>
        <p:nvSpPr>
          <p:cNvPr id="470022" name="Rectangle 6"/>
          <p:cNvSpPr>
            <a:spLocks noChangeArrowheads="1"/>
          </p:cNvSpPr>
          <p:nvPr/>
        </p:nvSpPr>
        <p:spPr bwMode="auto">
          <a:xfrm>
            <a:off x="3544888" y="3213100"/>
            <a:ext cx="1006475" cy="3603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Industry</a:t>
            </a:r>
          </a:p>
        </p:txBody>
      </p:sp>
      <p:sp>
        <p:nvSpPr>
          <p:cNvPr id="470023" name="Rectangle 7"/>
          <p:cNvSpPr>
            <a:spLocks noChangeArrowheads="1"/>
          </p:cNvSpPr>
          <p:nvPr/>
        </p:nvSpPr>
        <p:spPr bwMode="auto">
          <a:xfrm>
            <a:off x="2197100" y="2636838"/>
            <a:ext cx="1150938" cy="14398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VHDL</a:t>
            </a:r>
          </a:p>
        </p:txBody>
      </p:sp>
      <p:sp>
        <p:nvSpPr>
          <p:cNvPr id="470024" name="Rectangle 8"/>
          <p:cNvSpPr>
            <a:spLocks noChangeArrowheads="1"/>
          </p:cNvSpPr>
          <p:nvPr/>
        </p:nvSpPr>
        <p:spPr bwMode="auto">
          <a:xfrm>
            <a:off x="3544888" y="2781300"/>
            <a:ext cx="1006475" cy="11525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Verilog</a:t>
            </a:r>
          </a:p>
        </p:txBody>
      </p:sp>
      <p:sp>
        <p:nvSpPr>
          <p:cNvPr id="470025" name="Rectangle 9"/>
          <p:cNvSpPr>
            <a:spLocks noChangeArrowheads="1"/>
          </p:cNvSpPr>
          <p:nvPr/>
        </p:nvSpPr>
        <p:spPr bwMode="auto">
          <a:xfrm>
            <a:off x="2197100" y="2420938"/>
            <a:ext cx="1150938" cy="18716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VHDL</a:t>
            </a:r>
          </a:p>
        </p:txBody>
      </p:sp>
      <p:sp>
        <p:nvSpPr>
          <p:cNvPr id="470026" name="Rectangle 10"/>
          <p:cNvSpPr>
            <a:spLocks noChangeArrowheads="1"/>
          </p:cNvSpPr>
          <p:nvPr/>
        </p:nvSpPr>
        <p:spPr bwMode="auto">
          <a:xfrm>
            <a:off x="3544888" y="2781300"/>
            <a:ext cx="1006475" cy="18002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Verilog</a:t>
            </a:r>
          </a:p>
        </p:txBody>
      </p:sp>
      <p:sp>
        <p:nvSpPr>
          <p:cNvPr id="470027" name="Rectangle 11"/>
          <p:cNvSpPr>
            <a:spLocks noChangeArrowheads="1"/>
          </p:cNvSpPr>
          <p:nvPr/>
        </p:nvSpPr>
        <p:spPr bwMode="auto">
          <a:xfrm>
            <a:off x="2197100" y="2420938"/>
            <a:ext cx="1150938" cy="20875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VHDL</a:t>
            </a:r>
          </a:p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(1980)</a:t>
            </a:r>
          </a:p>
        </p:txBody>
      </p:sp>
      <p:sp>
        <p:nvSpPr>
          <p:cNvPr id="470028" name="Rectangle 12"/>
          <p:cNvSpPr>
            <a:spLocks noChangeArrowheads="1"/>
          </p:cNvSpPr>
          <p:nvPr/>
        </p:nvSpPr>
        <p:spPr bwMode="auto">
          <a:xfrm>
            <a:off x="3544888" y="2781300"/>
            <a:ext cx="1006475" cy="2159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Verilog</a:t>
            </a:r>
          </a:p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(1990)</a:t>
            </a:r>
          </a:p>
        </p:txBody>
      </p:sp>
      <p:sp>
        <p:nvSpPr>
          <p:cNvPr id="470029" name="Rectangle 13"/>
          <p:cNvSpPr>
            <a:spLocks noChangeArrowheads="1"/>
          </p:cNvSpPr>
          <p:nvPr/>
        </p:nvSpPr>
        <p:spPr bwMode="auto">
          <a:xfrm>
            <a:off x="4840288" y="2060575"/>
            <a:ext cx="1008062" cy="2374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latin typeface="Arial Narrow" panose="020B0606020202030204" pitchFamily="34" charset="0"/>
              </a:rPr>
              <a:t>SystemVerilog</a:t>
            </a:r>
          </a:p>
          <a:p>
            <a:pPr algn="ctr" eaLnBrk="1" hangingPunct="1">
              <a:buFontTx/>
              <a:buNone/>
            </a:pPr>
            <a:r>
              <a:rPr lang="en-US" altLang="zh-TW" sz="2000">
                <a:latin typeface="Arial Narrow" panose="020B0606020202030204" pitchFamily="34" charset="0"/>
              </a:rPr>
              <a:t>(2000)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9763" y="1052513"/>
            <a:ext cx="6550025" cy="4030662"/>
            <a:chOff x="1700" y="476"/>
            <a:chExt cx="3765" cy="2591"/>
          </a:xfrm>
        </p:grpSpPr>
        <p:sp>
          <p:nvSpPr>
            <p:cNvPr id="15387" name="Freeform 14"/>
            <p:cNvSpPr>
              <a:spLocks/>
            </p:cNvSpPr>
            <p:nvPr/>
          </p:nvSpPr>
          <p:spPr bwMode="auto">
            <a:xfrm>
              <a:off x="1746" y="476"/>
              <a:ext cx="3719" cy="2591"/>
            </a:xfrm>
            <a:custGeom>
              <a:avLst/>
              <a:gdLst>
                <a:gd name="T0" fmla="*/ 0 w 3719"/>
                <a:gd name="T1" fmla="*/ 0 h 2313"/>
                <a:gd name="T2" fmla="*/ 0 w 3719"/>
                <a:gd name="T3" fmla="*/ 3251 h 2313"/>
                <a:gd name="T4" fmla="*/ 3719 w 3719"/>
                <a:gd name="T5" fmla="*/ 3251 h 2313"/>
                <a:gd name="T6" fmla="*/ 0 60000 65536"/>
                <a:gd name="T7" fmla="*/ 0 60000 65536"/>
                <a:gd name="T8" fmla="*/ 0 60000 65536"/>
                <a:gd name="T9" fmla="*/ 0 w 3719"/>
                <a:gd name="T10" fmla="*/ 0 h 2313"/>
                <a:gd name="T11" fmla="*/ 3719 w 3719"/>
                <a:gd name="T12" fmla="*/ 2313 h 2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19" h="2313">
                  <a:moveTo>
                    <a:pt x="0" y="0"/>
                  </a:moveTo>
                  <a:lnTo>
                    <a:pt x="0" y="2313"/>
                  </a:lnTo>
                  <a:lnTo>
                    <a:pt x="3719" y="2313"/>
                  </a:ln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8" name="Line 15"/>
            <p:cNvSpPr>
              <a:spLocks noChangeShapeType="1"/>
            </p:cNvSpPr>
            <p:nvPr/>
          </p:nvSpPr>
          <p:spPr bwMode="auto">
            <a:xfrm>
              <a:off x="1700" y="2659"/>
              <a:ext cx="91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9" name="Line 16"/>
            <p:cNvSpPr>
              <a:spLocks noChangeShapeType="1"/>
            </p:cNvSpPr>
            <p:nvPr/>
          </p:nvSpPr>
          <p:spPr bwMode="auto">
            <a:xfrm>
              <a:off x="1700" y="1162"/>
              <a:ext cx="91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0" name="Line 17"/>
            <p:cNvSpPr>
              <a:spLocks noChangeShapeType="1"/>
            </p:cNvSpPr>
            <p:nvPr/>
          </p:nvSpPr>
          <p:spPr bwMode="auto">
            <a:xfrm>
              <a:off x="1700" y="2205"/>
              <a:ext cx="91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1" name="Line 18"/>
            <p:cNvSpPr>
              <a:spLocks noChangeShapeType="1"/>
            </p:cNvSpPr>
            <p:nvPr/>
          </p:nvSpPr>
          <p:spPr bwMode="auto">
            <a:xfrm>
              <a:off x="1700" y="1706"/>
              <a:ext cx="91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70036" name="Rectangle 20"/>
          <p:cNvSpPr>
            <a:spLocks noChangeArrowheads="1"/>
          </p:cNvSpPr>
          <p:nvPr/>
        </p:nvSpPr>
        <p:spPr bwMode="auto">
          <a:xfrm>
            <a:off x="-106363" y="4292600"/>
            <a:ext cx="2016126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TW" sz="2000">
                <a:solidFill>
                  <a:schemeClr val="bg1"/>
                </a:solidFill>
              </a:rPr>
              <a:t>Gate Level</a:t>
            </a:r>
          </a:p>
        </p:txBody>
      </p:sp>
      <p:sp>
        <p:nvSpPr>
          <p:cNvPr id="470037" name="Rectangle 21"/>
          <p:cNvSpPr>
            <a:spLocks noChangeArrowheads="1"/>
          </p:cNvSpPr>
          <p:nvPr/>
        </p:nvSpPr>
        <p:spPr bwMode="auto">
          <a:xfrm>
            <a:off x="-106363" y="4797425"/>
            <a:ext cx="2016126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TW" sz="2000">
                <a:solidFill>
                  <a:schemeClr val="bg1"/>
                </a:solidFill>
              </a:rPr>
              <a:t>Transistor Level</a:t>
            </a:r>
          </a:p>
        </p:txBody>
      </p:sp>
      <p:sp>
        <p:nvSpPr>
          <p:cNvPr id="470038" name="Rectangle 22"/>
          <p:cNvSpPr>
            <a:spLocks noChangeArrowheads="1"/>
          </p:cNvSpPr>
          <p:nvPr/>
        </p:nvSpPr>
        <p:spPr bwMode="auto">
          <a:xfrm>
            <a:off x="-106363" y="3573463"/>
            <a:ext cx="2016126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TW" sz="2000">
                <a:solidFill>
                  <a:schemeClr val="bg1"/>
                </a:solidFill>
              </a:rPr>
              <a:t>RTL</a:t>
            </a:r>
          </a:p>
        </p:txBody>
      </p:sp>
      <p:sp>
        <p:nvSpPr>
          <p:cNvPr id="470039" name="Rectangle 23"/>
          <p:cNvSpPr>
            <a:spLocks noChangeArrowheads="1"/>
          </p:cNvSpPr>
          <p:nvPr/>
        </p:nvSpPr>
        <p:spPr bwMode="auto">
          <a:xfrm>
            <a:off x="-106363" y="1916113"/>
            <a:ext cx="2016126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TW" sz="2000">
                <a:solidFill>
                  <a:schemeClr val="bg1"/>
                </a:solidFill>
              </a:rPr>
              <a:t>System Level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6069013" y="1773238"/>
            <a:ext cx="1008062" cy="20161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rgbClr val="0000CC"/>
                </a:solidFill>
              </a:rPr>
              <a:t>SystemC</a:t>
            </a:r>
          </a:p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rgbClr val="0000CC"/>
                </a:solidFill>
              </a:rPr>
              <a:t>(2000)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7283450" y="1196975"/>
            <a:ext cx="1008063" cy="22320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rgbClr val="CCFFCC"/>
                </a:solidFill>
              </a:rPr>
              <a:t>HLS</a:t>
            </a:r>
          </a:p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rgbClr val="CCFFCC"/>
                </a:solidFill>
              </a:rPr>
              <a:t>C++</a:t>
            </a:r>
          </a:p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rgbClr val="CCFFCC"/>
                </a:solidFill>
              </a:rPr>
              <a:t>(2010)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543300" y="5083175"/>
            <a:ext cx="1008063" cy="795338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CCFFCC"/>
                </a:solidFill>
              </a:rPr>
              <a:t>SPICE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 b="1">
                <a:solidFill>
                  <a:srgbClr val="CCFFCC"/>
                </a:solidFill>
              </a:rPr>
              <a:t>(1970)</a:t>
            </a: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3544888" y="4797425"/>
            <a:ext cx="1006475" cy="430213"/>
          </a:xfrm>
          <a:prstGeom prst="rect">
            <a:avLst/>
          </a:prstGeom>
          <a:solidFill>
            <a:schemeClr val="bg1"/>
          </a:solidFill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1800" b="1">
                <a:solidFill>
                  <a:schemeClr val="accent2"/>
                </a:solidFill>
              </a:rPr>
              <a:t>Verilog-A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167438" y="5699125"/>
            <a:ext cx="20161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TW" sz="2000">
                <a:solidFill>
                  <a:schemeClr val="bg1"/>
                </a:solidFill>
              </a:rPr>
              <a:t>Analog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6167438" y="4700588"/>
            <a:ext cx="20161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TW" sz="2000">
                <a:solidFill>
                  <a:schemeClr val="bg1"/>
                </a:solidFill>
              </a:rPr>
              <a:t>Mixed-Signal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6167438" y="4148138"/>
            <a:ext cx="20161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TW" sz="2000">
                <a:solidFill>
                  <a:schemeClr val="bg1"/>
                </a:solidFill>
              </a:rPr>
              <a:t>Digital</a:t>
            </a:r>
          </a:p>
        </p:txBody>
      </p:sp>
      <p:grpSp>
        <p:nvGrpSpPr>
          <p:cNvPr id="4" name="群組 3"/>
          <p:cNvGrpSpPr>
            <a:grpSpLocks/>
          </p:cNvGrpSpPr>
          <p:nvPr/>
        </p:nvGrpSpPr>
        <p:grpSpPr bwMode="auto">
          <a:xfrm>
            <a:off x="2268538" y="4525963"/>
            <a:ext cx="3511550" cy="941387"/>
            <a:chOff x="2267744" y="4526313"/>
            <a:chExt cx="3511793" cy="940554"/>
          </a:xfrm>
        </p:grpSpPr>
        <p:sp>
          <p:nvSpPr>
            <p:cNvPr id="15385" name="文字方塊 2"/>
            <p:cNvSpPr txBox="1">
              <a:spLocks noChangeArrowheads="1"/>
            </p:cNvSpPr>
            <p:nvPr/>
          </p:nvSpPr>
          <p:spPr bwMode="auto">
            <a:xfrm>
              <a:off x="4535286" y="4526313"/>
              <a:ext cx="12442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rgbClr val="FFFF66"/>
                  </a:solidFill>
                </a:rPr>
                <a:t>} format</a:t>
              </a: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386" name="文字方塊 30"/>
            <p:cNvSpPr txBox="1">
              <a:spLocks noChangeArrowheads="1"/>
            </p:cNvSpPr>
            <p:nvPr/>
          </p:nvSpPr>
          <p:spPr bwMode="auto">
            <a:xfrm>
              <a:off x="2267744" y="5005202"/>
              <a:ext cx="12987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rgbClr val="FFFF66"/>
                  </a:solidFill>
                </a:rPr>
                <a:t>engine {</a:t>
              </a: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0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0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0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0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7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7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7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7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7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7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70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7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7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1" grpId="0" animBg="1"/>
      <p:bldP spid="470022" grpId="0" animBg="1"/>
      <p:bldP spid="470023" grpId="0" animBg="1"/>
      <p:bldP spid="470024" grpId="0" animBg="1"/>
      <p:bldP spid="470025" grpId="0" animBg="1"/>
      <p:bldP spid="470026" grpId="0" animBg="1"/>
      <p:bldP spid="470027" grpId="0" animBg="1"/>
      <p:bldP spid="470028" grpId="0" animBg="1"/>
      <p:bldP spid="470029" grpId="0" animBg="1"/>
      <p:bldP spid="470036" grpId="0"/>
      <p:bldP spid="470037" grpId="0"/>
      <p:bldP spid="470038" grpId="0"/>
      <p:bldP spid="470039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12565</TotalTime>
  <Words>1681</Words>
  <Application>Microsoft Office PowerPoint</Application>
  <PresentationFormat>如螢幕大小 (4:3)</PresentationFormat>
  <Paragraphs>805</Paragraphs>
  <Slides>42</Slides>
  <Notes>30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42</vt:i4>
      </vt:variant>
    </vt:vector>
  </HeadingPairs>
  <TitlesOfParts>
    <vt:vector size="54" baseType="lpstr">
      <vt:lpstr>全真楷書</vt:lpstr>
      <vt:lpstr>新細明體</vt:lpstr>
      <vt:lpstr>標楷體</vt:lpstr>
      <vt:lpstr>Arial</vt:lpstr>
      <vt:lpstr>Arial Narrow</vt:lpstr>
      <vt:lpstr>Cambria Math</vt:lpstr>
      <vt:lpstr>Courier New</vt:lpstr>
      <vt:lpstr>Times New Roman</vt:lpstr>
      <vt:lpstr>Wingdings</vt:lpstr>
      <vt:lpstr>預設簡報設計</vt:lpstr>
      <vt:lpstr>VISIO 5 Drawing</vt:lpstr>
      <vt:lpstr>方程式</vt:lpstr>
      <vt:lpstr>PowerPoint 簡報</vt:lpstr>
      <vt:lpstr>Reference Book</vt:lpstr>
      <vt:lpstr>Terasic Altera DE0 Cyclone III Design Kit</vt:lpstr>
      <vt:lpstr>Syllabus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Levels &amp; Views</vt:lpstr>
      <vt:lpstr>Y-Chart </vt:lpstr>
      <vt:lpstr>SoC EDA</vt:lpstr>
      <vt:lpstr>Usual Levels &amp; Views</vt:lpstr>
      <vt:lpstr>PowerPoint 簡報</vt:lpstr>
      <vt:lpstr>Structural &amp; Functional Models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Outlooks of Verilog Files</vt:lpstr>
      <vt:lpstr>A library is a forest</vt:lpstr>
      <vt:lpstr>Terminology “Block” in Verilog</vt:lpstr>
      <vt:lpstr>PowerPoint 簡報</vt:lpstr>
    </vt:vector>
  </TitlesOfParts>
  <Company>彰師大電子系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Description Language</dc:title>
  <dc:creator>黃宗柱</dc:creator>
  <cp:keywords>HDL, Verilog, FPGA</cp:keywords>
  <cp:lastModifiedBy>tch</cp:lastModifiedBy>
  <cp:revision>255</cp:revision>
  <cp:lastPrinted>2001-09-01T13:57:24Z</cp:lastPrinted>
  <dcterms:created xsi:type="dcterms:W3CDTF">2000-05-18T04:35:42Z</dcterms:created>
  <dcterms:modified xsi:type="dcterms:W3CDTF">2022-09-14T04:05:53Z</dcterms:modified>
</cp:coreProperties>
</file>