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87" r:id="rId6"/>
    <p:sldId id="289" r:id="rId7"/>
    <p:sldId id="260" r:id="rId8"/>
    <p:sldId id="288" r:id="rId9"/>
    <p:sldId id="290" r:id="rId10"/>
    <p:sldId id="261" r:id="rId11"/>
    <p:sldId id="262" r:id="rId12"/>
    <p:sldId id="291" r:id="rId13"/>
    <p:sldId id="263" r:id="rId14"/>
    <p:sldId id="292" r:id="rId15"/>
    <p:sldId id="264" r:id="rId16"/>
    <p:sldId id="293" r:id="rId17"/>
    <p:sldId id="294" r:id="rId18"/>
    <p:sldId id="266" r:id="rId19"/>
    <p:sldId id="265" r:id="rId20"/>
    <p:sldId id="267" r:id="rId21"/>
    <p:sldId id="295" r:id="rId22"/>
    <p:sldId id="296" r:id="rId23"/>
    <p:sldId id="297" r:id="rId24"/>
    <p:sldId id="298" r:id="rId25"/>
    <p:sldId id="268" r:id="rId26"/>
    <p:sldId id="299" r:id="rId27"/>
    <p:sldId id="300" r:id="rId28"/>
    <p:sldId id="269" r:id="rId29"/>
    <p:sldId id="285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99CCFF"/>
    <a:srgbClr val="CCFF99"/>
    <a:srgbClr val="FFFFCC"/>
    <a:srgbClr val="FFFFFF"/>
    <a:srgbClr val="FFCCFF"/>
    <a:srgbClr val="FF6600"/>
    <a:srgbClr val="66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4411-E1C5-4EDD-A670-7CCAE208C295}" type="datetimeFigureOut">
              <a:rPr lang="zh-TW" altLang="en-US" smtClean="0"/>
              <a:t>2023/1/26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9FF57-D890-4E2E-B141-873298F0C0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19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29A3-EA80-47A6-B41E-401B6B420C75}" type="datetime1">
              <a:rPr lang="zh-TW" altLang="en-US" smtClean="0"/>
              <a:t>2023/1/26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02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107" y="204108"/>
            <a:ext cx="11805557" cy="7105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CC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204107" y="914628"/>
            <a:ext cx="11805557" cy="5262335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b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ü"/>
              <a:defRPr b="1">
                <a:solidFill>
                  <a:srgbClr val="0000FF"/>
                </a:solidFill>
              </a:defRPr>
            </a:lvl2pPr>
          </a:lstStyle>
          <a:p>
            <a:pPr lvl="0"/>
            <a:r>
              <a:rPr lang="zh-TW" altLang="en-US" dirty="0" smtClean="0"/>
              <a:t> 編輯母片文字樣式</a:t>
            </a:r>
          </a:p>
          <a:p>
            <a:pPr lvl="1"/>
            <a:r>
              <a:rPr lang="zh-TW" altLang="en-US" dirty="0" smtClean="0"/>
              <a:t> 第二層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04107" y="6356350"/>
            <a:ext cx="2743200" cy="365125"/>
          </a:xfrm>
        </p:spPr>
        <p:txBody>
          <a:bodyPr/>
          <a:lstStyle/>
          <a:p>
            <a:fld id="{D8D35845-D8F5-4651-AEFE-94909260A9C9}" type="datetime1">
              <a:rPr lang="zh-TW" altLang="en-US" smtClean="0"/>
              <a:t>2023/1/26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266464" y="6356350"/>
            <a:ext cx="2743200" cy="365125"/>
          </a:xfrm>
        </p:spPr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2EA9959-1B33-4955-8D89-C1B5E8D722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11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04107" y="204107"/>
            <a:ext cx="11805557" cy="889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4107" y="1094014"/>
            <a:ext cx="11805557" cy="5082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C13E9A-3837-4126-911C-E820B6C50555}" type="datetime1">
              <a:rPr lang="zh-TW" altLang="en-US" smtClean="0"/>
              <a:t>2023/1/26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EA9959-1B33-4955-8D89-C1B5E8D722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19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00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98021" y="1122363"/>
            <a:ext cx="11446329" cy="2387600"/>
          </a:xfrm>
        </p:spPr>
        <p:txBody>
          <a:bodyPr anchor="ctr">
            <a:normAutofit/>
          </a:bodyPr>
          <a:lstStyle/>
          <a:p>
            <a:r>
              <a:rPr lang="en-US" altLang="zh-TW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MIPS CPU Design using Verilog</a:t>
            </a:r>
            <a:endParaRPr lang="zh-TW" alt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1885" y="4312331"/>
            <a:ext cx="11609615" cy="1655762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Tsung-Chu Huang</a:t>
            </a:r>
          </a:p>
          <a:p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Dept. of Electronics Eng., National Changhua University of Education, Taiwan</a:t>
            </a:r>
          </a:p>
          <a:p>
            <a:r>
              <a:rPr lang="en-US" altLang="zh-TW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2023/1/5</a:t>
            </a:r>
            <a:endParaRPr lang="zh-TW" altLang="en-US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45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SPIM – Assembler of MIPS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Install </a:t>
            </a:r>
            <a:r>
              <a:rPr lang="en-US" altLang="zh-TW" dirty="0" err="1" smtClean="0"/>
              <a:t>QtSPIM</a:t>
            </a:r>
            <a:r>
              <a:rPr lang="en-US" altLang="zh-TW" dirty="0" smtClean="0"/>
              <a:t> from Cloud/Lab16, or + </a:t>
            </a:r>
            <a:r>
              <a:rPr lang="en-US" altLang="zh-TW" dirty="0" err="1" smtClean="0"/>
              <a:t>glibc</a:t>
            </a:r>
            <a:r>
              <a:rPr lang="en-US" altLang="zh-TW" dirty="0" smtClean="0"/>
              <a:t> for MIPS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256" y="1384971"/>
            <a:ext cx="6937375" cy="5406899"/>
          </a:xfrm>
          <a:prstGeom prst="rect">
            <a:avLst/>
          </a:prstGeom>
        </p:spPr>
      </p:pic>
      <p:grpSp>
        <p:nvGrpSpPr>
          <p:cNvPr id="11" name="群組 10"/>
          <p:cNvGrpSpPr/>
          <p:nvPr/>
        </p:nvGrpSpPr>
        <p:grpSpPr>
          <a:xfrm>
            <a:off x="905780" y="1384971"/>
            <a:ext cx="3498850" cy="1768872"/>
            <a:chOff x="350157" y="1776923"/>
            <a:chExt cx="3498850" cy="1768872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0157" y="2146255"/>
              <a:ext cx="3498850" cy="139954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</p:pic>
        <p:sp>
          <p:nvSpPr>
            <p:cNvPr id="10" name="文字方塊 9"/>
            <p:cNvSpPr txBox="1"/>
            <p:nvPr/>
          </p:nvSpPr>
          <p:spPr>
            <a:xfrm>
              <a:off x="350157" y="1776923"/>
              <a:ext cx="2504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&gt; File &gt; Load &gt; Hello.asm</a:t>
              </a:r>
              <a:endParaRPr lang="zh-TW" altLang="en-US" dirty="0"/>
            </a:p>
          </p:txBody>
        </p:sp>
      </p:grp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3" y="3271837"/>
            <a:ext cx="3219450" cy="2524125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14" name="直線接點 13"/>
          <p:cNvCxnSpPr/>
          <p:nvPr/>
        </p:nvCxnSpPr>
        <p:spPr>
          <a:xfrm flipV="1">
            <a:off x="4086225" y="2857501"/>
            <a:ext cx="2261235" cy="404812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4086225" y="2847977"/>
            <a:ext cx="2261235" cy="2957509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圖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773" y="5947087"/>
            <a:ext cx="1704942" cy="695739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73040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Modular (Gate-Level)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Program Counter (PC)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Instruction Memory (IM)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Register Files (RF)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Sign Extension Unit (SE)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Arithmetic Logical Unit (ALU)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Data Memory (DM)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07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 Counter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12</a:t>
            </a:fld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2035628" y="914628"/>
            <a:ext cx="5410200" cy="3999618"/>
            <a:chOff x="3635828" y="1842450"/>
            <a:chExt cx="5410200" cy="3999618"/>
          </a:xfrm>
        </p:grpSpPr>
        <p:sp>
          <p:nvSpPr>
            <p:cNvPr id="8" name="手繪多邊形 7"/>
            <p:cNvSpPr/>
            <p:nvPr/>
          </p:nvSpPr>
          <p:spPr>
            <a:xfrm>
              <a:off x="4849197" y="3149194"/>
              <a:ext cx="1219965" cy="457198"/>
            </a:xfrm>
            <a:custGeom>
              <a:avLst/>
              <a:gdLst>
                <a:gd name="connsiteX0" fmla="*/ 0 w 1634385"/>
                <a:gd name="connsiteY0" fmla="*/ 651619 h 651619"/>
                <a:gd name="connsiteX1" fmla="*/ 404545 w 1634385"/>
                <a:gd name="connsiteY1" fmla="*/ 0 h 651619"/>
                <a:gd name="connsiteX2" fmla="*/ 1229840 w 1634385"/>
                <a:gd name="connsiteY2" fmla="*/ 0 h 651619"/>
                <a:gd name="connsiteX3" fmla="*/ 1634385 w 1634385"/>
                <a:gd name="connsiteY3" fmla="*/ 651619 h 651619"/>
                <a:gd name="connsiteX4" fmla="*/ 915561 w 1634385"/>
                <a:gd name="connsiteY4" fmla="*/ 651619 h 651619"/>
                <a:gd name="connsiteX5" fmla="*/ 817192 w 1634385"/>
                <a:gd name="connsiteY5" fmla="*/ 482018 h 651619"/>
                <a:gd name="connsiteX6" fmla="*/ 718824 w 1634385"/>
                <a:gd name="connsiteY6" fmla="*/ 651619 h 65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4385" h="651619">
                  <a:moveTo>
                    <a:pt x="0" y="651619"/>
                  </a:moveTo>
                  <a:lnTo>
                    <a:pt x="404545" y="0"/>
                  </a:lnTo>
                  <a:lnTo>
                    <a:pt x="1229840" y="0"/>
                  </a:lnTo>
                  <a:lnTo>
                    <a:pt x="1634385" y="651619"/>
                  </a:lnTo>
                  <a:lnTo>
                    <a:pt x="915561" y="651619"/>
                  </a:lnTo>
                  <a:lnTo>
                    <a:pt x="817192" y="482018"/>
                  </a:lnTo>
                  <a:lnTo>
                    <a:pt x="718824" y="651619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dirty="0" smtClean="0">
                  <a:solidFill>
                    <a:srgbClr val="0000CC"/>
                  </a:solidFill>
                </a:rPr>
                <a:t>+</a:t>
              </a:r>
              <a:endParaRPr lang="zh-TW" altLang="en-US" sz="32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2" name="直線單箭頭接點 11"/>
            <p:cNvCxnSpPr>
              <a:stCxn id="5" idx="3"/>
            </p:cNvCxnSpPr>
            <p:nvPr/>
          </p:nvCxnSpPr>
          <p:spPr>
            <a:xfrm flipV="1">
              <a:off x="4702628" y="4590824"/>
              <a:ext cx="1382486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群組 6"/>
            <p:cNvGrpSpPr/>
            <p:nvPr/>
          </p:nvGrpSpPr>
          <p:grpSpPr>
            <a:xfrm>
              <a:off x="4071256" y="3812496"/>
              <a:ext cx="631372" cy="1738879"/>
              <a:chOff x="4321628" y="2767467"/>
              <a:chExt cx="631372" cy="1738879"/>
            </a:xfrm>
            <a:solidFill>
              <a:srgbClr val="FFCCFF"/>
            </a:solidFill>
          </p:grpSpPr>
          <p:grpSp>
            <p:nvGrpSpPr>
              <p:cNvPr id="10" name="群組 9"/>
              <p:cNvGrpSpPr/>
              <p:nvPr/>
            </p:nvGrpSpPr>
            <p:grpSpPr>
              <a:xfrm>
                <a:off x="4321628" y="2767467"/>
                <a:ext cx="631372" cy="1556657"/>
                <a:chOff x="4321628" y="2767467"/>
                <a:chExt cx="631372" cy="1556657"/>
              </a:xfrm>
              <a:grpFill/>
            </p:grpSpPr>
            <p:sp>
              <p:nvSpPr>
                <p:cNvPr id="5" name="矩形 4"/>
                <p:cNvSpPr/>
                <p:nvPr/>
              </p:nvSpPr>
              <p:spPr>
                <a:xfrm>
                  <a:off x="4321628" y="2767467"/>
                  <a:ext cx="631372" cy="1556657"/>
                </a:xfrm>
                <a:prstGeom prst="rect">
                  <a:avLst/>
                </a:prstGeom>
                <a:grpFill/>
                <a:ln w="19050">
                  <a:solidFill>
                    <a:srgbClr val="00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PC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9" name="等腰三角形 8"/>
                <p:cNvSpPr/>
                <p:nvPr/>
              </p:nvSpPr>
              <p:spPr>
                <a:xfrm>
                  <a:off x="4533899" y="4128181"/>
                  <a:ext cx="206829" cy="195943"/>
                </a:xfrm>
                <a:prstGeom prst="triangle">
                  <a:avLst/>
                </a:prstGeom>
                <a:grpFill/>
                <a:ln w="19050">
                  <a:solidFill>
                    <a:srgbClr val="00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6" name="橢圓 5"/>
              <p:cNvSpPr/>
              <p:nvPr/>
            </p:nvSpPr>
            <p:spPr>
              <a:xfrm>
                <a:off x="4544784" y="4321289"/>
                <a:ext cx="185057" cy="185057"/>
              </a:xfrm>
              <a:prstGeom prst="ellipse">
                <a:avLst/>
              </a:prstGeom>
              <a:grpFill/>
              <a:ln w="19050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手繪多邊形 12"/>
            <p:cNvSpPr/>
            <p:nvPr/>
          </p:nvSpPr>
          <p:spPr>
            <a:xfrm rot="16200000">
              <a:off x="3831387" y="2223834"/>
              <a:ext cx="1219965" cy="457198"/>
            </a:xfrm>
            <a:custGeom>
              <a:avLst/>
              <a:gdLst>
                <a:gd name="connsiteX0" fmla="*/ 0 w 1634385"/>
                <a:gd name="connsiteY0" fmla="*/ 651619 h 651619"/>
                <a:gd name="connsiteX1" fmla="*/ 404545 w 1634385"/>
                <a:gd name="connsiteY1" fmla="*/ 0 h 651619"/>
                <a:gd name="connsiteX2" fmla="*/ 1229840 w 1634385"/>
                <a:gd name="connsiteY2" fmla="*/ 0 h 651619"/>
                <a:gd name="connsiteX3" fmla="*/ 1634385 w 1634385"/>
                <a:gd name="connsiteY3" fmla="*/ 651619 h 651619"/>
                <a:gd name="connsiteX4" fmla="*/ 915561 w 1634385"/>
                <a:gd name="connsiteY4" fmla="*/ 651619 h 651619"/>
                <a:gd name="connsiteX5" fmla="*/ 817192 w 1634385"/>
                <a:gd name="connsiteY5" fmla="*/ 482018 h 651619"/>
                <a:gd name="connsiteX6" fmla="*/ 718824 w 1634385"/>
                <a:gd name="connsiteY6" fmla="*/ 651619 h 65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4385" h="651619">
                  <a:moveTo>
                    <a:pt x="0" y="651619"/>
                  </a:moveTo>
                  <a:lnTo>
                    <a:pt x="404545" y="0"/>
                  </a:lnTo>
                  <a:lnTo>
                    <a:pt x="1229840" y="0"/>
                  </a:lnTo>
                  <a:lnTo>
                    <a:pt x="1634385" y="651619"/>
                  </a:lnTo>
                  <a:lnTo>
                    <a:pt x="915561" y="651619"/>
                  </a:lnTo>
                  <a:lnTo>
                    <a:pt x="817192" y="482018"/>
                  </a:lnTo>
                  <a:lnTo>
                    <a:pt x="718824" y="651619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4" name="直線單箭頭接點 13"/>
            <p:cNvCxnSpPr/>
            <p:nvPr/>
          </p:nvCxnSpPr>
          <p:spPr>
            <a:xfrm flipV="1">
              <a:off x="5165270" y="3606392"/>
              <a:ext cx="0" cy="984434"/>
            </a:xfrm>
            <a:prstGeom prst="straightConnector1">
              <a:avLst/>
            </a:prstGeom>
            <a:ln w="19050">
              <a:solidFill>
                <a:srgbClr val="0000CC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手繪多邊形 17"/>
            <p:cNvSpPr/>
            <p:nvPr/>
          </p:nvSpPr>
          <p:spPr>
            <a:xfrm>
              <a:off x="4669971" y="2743200"/>
              <a:ext cx="794657" cy="391886"/>
            </a:xfrm>
            <a:custGeom>
              <a:avLst/>
              <a:gdLst>
                <a:gd name="connsiteX0" fmla="*/ 783771 w 794657"/>
                <a:gd name="connsiteY0" fmla="*/ 391886 h 391886"/>
                <a:gd name="connsiteX1" fmla="*/ 794657 w 794657"/>
                <a:gd name="connsiteY1" fmla="*/ 0 h 391886"/>
                <a:gd name="connsiteX2" fmla="*/ 0 w 794657"/>
                <a:gd name="connsiteY2" fmla="*/ 0 h 39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4657" h="391886">
                  <a:moveTo>
                    <a:pt x="783771" y="391886"/>
                  </a:moveTo>
                  <a:lnTo>
                    <a:pt x="794657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單箭頭接點 18"/>
            <p:cNvCxnSpPr/>
            <p:nvPr/>
          </p:nvCxnSpPr>
          <p:spPr>
            <a:xfrm flipV="1">
              <a:off x="5774870" y="3606393"/>
              <a:ext cx="0" cy="290693"/>
            </a:xfrm>
            <a:prstGeom prst="straightConnector1">
              <a:avLst/>
            </a:prstGeom>
            <a:ln w="19050">
              <a:solidFill>
                <a:srgbClr val="0000CC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/>
            <p:cNvSpPr txBox="1"/>
            <p:nvPr/>
          </p:nvSpPr>
          <p:spPr>
            <a:xfrm>
              <a:off x="5627913" y="38746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4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3635828" y="2438400"/>
              <a:ext cx="576943" cy="2155372"/>
            </a:xfrm>
            <a:custGeom>
              <a:avLst/>
              <a:gdLst>
                <a:gd name="connsiteX0" fmla="*/ 576943 w 576943"/>
                <a:gd name="connsiteY0" fmla="*/ 0 h 2155372"/>
                <a:gd name="connsiteX1" fmla="*/ 0 w 576943"/>
                <a:gd name="connsiteY1" fmla="*/ 0 h 2155372"/>
                <a:gd name="connsiteX2" fmla="*/ 0 w 576943"/>
                <a:gd name="connsiteY2" fmla="*/ 2155372 h 2155372"/>
                <a:gd name="connsiteX3" fmla="*/ 435429 w 576943"/>
                <a:gd name="connsiteY3" fmla="*/ 2155372 h 215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943" h="2155372">
                  <a:moveTo>
                    <a:pt x="576943" y="0"/>
                  </a:moveTo>
                  <a:lnTo>
                    <a:pt x="0" y="0"/>
                  </a:lnTo>
                  <a:lnTo>
                    <a:pt x="0" y="2155372"/>
                  </a:lnTo>
                  <a:lnTo>
                    <a:pt x="435429" y="2155372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headEnd type="none" w="med" len="med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" name="直線單箭頭接點 23"/>
            <p:cNvCxnSpPr/>
            <p:nvPr/>
          </p:nvCxnSpPr>
          <p:spPr>
            <a:xfrm>
              <a:off x="5464620" y="2743200"/>
              <a:ext cx="1937665" cy="0"/>
            </a:xfrm>
            <a:prstGeom prst="straightConnector1">
              <a:avLst/>
            </a:prstGeom>
            <a:ln w="19050">
              <a:solidFill>
                <a:srgbClr val="0000CC"/>
              </a:solidFill>
              <a:headEnd type="oval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群組 28"/>
            <p:cNvGrpSpPr/>
            <p:nvPr/>
          </p:nvGrpSpPr>
          <p:grpSpPr>
            <a:xfrm rot="5400000">
              <a:off x="7410010" y="2316682"/>
              <a:ext cx="1219965" cy="1441632"/>
              <a:chOff x="7642366" y="1861458"/>
              <a:chExt cx="1219965" cy="1441632"/>
            </a:xfrm>
          </p:grpSpPr>
          <p:sp>
            <p:nvSpPr>
              <p:cNvPr id="26" name="手繪多邊形 25"/>
              <p:cNvSpPr/>
              <p:nvPr/>
            </p:nvSpPr>
            <p:spPr>
              <a:xfrm>
                <a:off x="7642366" y="1861458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 flipV="1">
                <a:off x="7958439" y="2318656"/>
                <a:ext cx="0" cy="98443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/>
              <p:nvPr/>
            </p:nvCxnSpPr>
            <p:spPr>
              <a:xfrm flipV="1">
                <a:off x="8568039" y="2318657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文字方塊 29"/>
            <p:cNvSpPr txBox="1"/>
            <p:nvPr/>
          </p:nvSpPr>
          <p:spPr>
            <a:xfrm>
              <a:off x="6472005" y="3135086"/>
              <a:ext cx="15479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0000CC"/>
                  </a:solidFill>
                </a:rPr>
                <a:t>b</a:t>
              </a:r>
              <a:r>
                <a:rPr lang="en-US" altLang="zh-TW" sz="2000" b="1" dirty="0" smtClean="0">
                  <a:solidFill>
                    <a:srgbClr val="0000CC"/>
                  </a:solidFill>
                </a:rPr>
                <a:t>ranch &lt;&lt;&lt; 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4669971" y="2166258"/>
              <a:ext cx="4376057" cy="859971"/>
            </a:xfrm>
            <a:custGeom>
              <a:avLst/>
              <a:gdLst>
                <a:gd name="connsiteX0" fmla="*/ 4060371 w 4376057"/>
                <a:gd name="connsiteY0" fmla="*/ 859971 h 859971"/>
                <a:gd name="connsiteX1" fmla="*/ 4376057 w 4376057"/>
                <a:gd name="connsiteY1" fmla="*/ 859971 h 859971"/>
                <a:gd name="connsiteX2" fmla="*/ 4376057 w 4376057"/>
                <a:gd name="connsiteY2" fmla="*/ 0 h 859971"/>
                <a:gd name="connsiteX3" fmla="*/ 0 w 4376057"/>
                <a:gd name="connsiteY3" fmla="*/ 0 h 85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6057" h="859971">
                  <a:moveTo>
                    <a:pt x="4060371" y="859971"/>
                  </a:moveTo>
                  <a:lnTo>
                    <a:pt x="4376057" y="859971"/>
                  </a:lnTo>
                  <a:lnTo>
                    <a:pt x="4376057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3" name="直線單箭頭接點 32"/>
            <p:cNvCxnSpPr/>
            <p:nvPr/>
          </p:nvCxnSpPr>
          <p:spPr>
            <a:xfrm flipV="1">
              <a:off x="4425039" y="2895297"/>
              <a:ext cx="0" cy="290693"/>
            </a:xfrm>
            <a:prstGeom prst="straightConnector1">
              <a:avLst/>
            </a:prstGeom>
            <a:ln w="19050">
              <a:solidFill>
                <a:srgbClr val="0000CC"/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字方塊 33"/>
            <p:cNvSpPr txBox="1"/>
            <p:nvPr/>
          </p:nvSpPr>
          <p:spPr>
            <a:xfrm>
              <a:off x="4374510" y="252447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0000CC"/>
                  </a:solidFill>
                </a:rPr>
                <a:t>0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4374510" y="195936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0000CC"/>
                  </a:solidFill>
                </a:rPr>
                <a:t>1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37" name="直線單箭頭接點 36"/>
            <p:cNvCxnSpPr/>
            <p:nvPr/>
          </p:nvCxnSpPr>
          <p:spPr>
            <a:xfrm flipV="1">
              <a:off x="4386940" y="5551375"/>
              <a:ext cx="0" cy="290693"/>
            </a:xfrm>
            <a:prstGeom prst="straightConnector1">
              <a:avLst/>
            </a:prstGeom>
            <a:ln w="19050">
              <a:solidFill>
                <a:srgbClr val="0000CC"/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圖片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413" y="3294148"/>
            <a:ext cx="5679530" cy="2473751"/>
          </a:xfrm>
          <a:prstGeom prst="rect">
            <a:avLst/>
          </a:prstGeom>
          <a:ln>
            <a:solidFill>
              <a:srgbClr val="0000CC"/>
            </a:solidFill>
          </a:ln>
        </p:spPr>
      </p:pic>
    </p:spTree>
    <p:extLst>
      <p:ext uri="{BB962C8B-B14F-4D97-AF65-F5344CB8AC3E}">
        <p14:creationId xmlns:p14="http://schemas.microsoft.com/office/powerpoint/2010/main" val="9408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Memory (IM)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13</a:t>
            </a:fld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204107" y="1146629"/>
            <a:ext cx="6202351" cy="2939142"/>
            <a:chOff x="3064113" y="1883229"/>
            <a:chExt cx="6202351" cy="2939142"/>
          </a:xfrm>
        </p:grpSpPr>
        <p:sp>
          <p:nvSpPr>
            <p:cNvPr id="5" name="矩形 4"/>
            <p:cNvSpPr/>
            <p:nvPr/>
          </p:nvSpPr>
          <p:spPr>
            <a:xfrm>
              <a:off x="4898569" y="1883229"/>
              <a:ext cx="2122717" cy="293914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solidFill>
                    <a:srgbClr val="0000CC"/>
                  </a:solidFill>
                </a:rPr>
                <a:t>IM</a:t>
              </a:r>
              <a:endParaRPr lang="zh-TW" altLang="en-US" sz="2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6" name="直線單箭頭接點 5"/>
            <p:cNvCxnSpPr/>
            <p:nvPr/>
          </p:nvCxnSpPr>
          <p:spPr>
            <a:xfrm>
              <a:off x="4128008" y="3352799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/>
            <p:cNvSpPr txBox="1"/>
            <p:nvPr/>
          </p:nvSpPr>
          <p:spPr>
            <a:xfrm>
              <a:off x="3064113" y="3152744"/>
              <a:ext cx="103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Address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V="1">
              <a:off x="7021286" y="3352800"/>
              <a:ext cx="814614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7924109" y="3152744"/>
              <a:ext cx="1342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Instruction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1" name="直線單箭頭接點 10"/>
            <p:cNvCxnSpPr/>
            <p:nvPr/>
          </p:nvCxnSpPr>
          <p:spPr>
            <a:xfrm>
              <a:off x="7262776" y="326146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4395823" y="326146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/>
            <p:cNvSpPr txBox="1"/>
            <p:nvPr/>
          </p:nvSpPr>
          <p:spPr>
            <a:xfrm>
              <a:off x="7127685" y="286135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319127" y="286135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</p:grpSp>
      <p:pic>
        <p:nvPicPr>
          <p:cNvPr id="19" name="圖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970" y="3264188"/>
            <a:ext cx="6995148" cy="2323812"/>
          </a:xfrm>
          <a:prstGeom prst="rect">
            <a:avLst/>
          </a:prstGeom>
          <a:ln>
            <a:solidFill>
              <a:srgbClr val="0000CC"/>
            </a:solidFill>
          </a:ln>
        </p:spPr>
      </p:pic>
    </p:spTree>
    <p:extLst>
      <p:ext uri="{BB962C8B-B14F-4D97-AF65-F5344CB8AC3E}">
        <p14:creationId xmlns:p14="http://schemas.microsoft.com/office/powerpoint/2010/main" val="3664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Register Files (RF)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14</a:t>
            </a:fld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849493" y="914628"/>
            <a:ext cx="6405656" cy="2939142"/>
            <a:chOff x="2817993" y="1883229"/>
            <a:chExt cx="6405656" cy="2939142"/>
          </a:xfrm>
        </p:grpSpPr>
        <p:sp>
          <p:nvSpPr>
            <p:cNvPr id="5" name="矩形 4"/>
            <p:cNvSpPr/>
            <p:nvPr/>
          </p:nvSpPr>
          <p:spPr>
            <a:xfrm>
              <a:off x="4898569" y="1883229"/>
              <a:ext cx="2122717" cy="293914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solidFill>
                    <a:srgbClr val="0000CC"/>
                  </a:solidFill>
                </a:rPr>
                <a:t>RF</a:t>
              </a:r>
              <a:endParaRPr lang="zh-TW" altLang="en-US" sz="2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V="1">
              <a:off x="7021286" y="2985090"/>
              <a:ext cx="851842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7818136" y="2785034"/>
              <a:ext cx="1405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Read Data2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1" name="直線單箭頭接點 10"/>
            <p:cNvCxnSpPr/>
            <p:nvPr/>
          </p:nvCxnSpPr>
          <p:spPr>
            <a:xfrm>
              <a:off x="7442093" y="289375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/>
            <p:cNvSpPr txBox="1"/>
            <p:nvPr/>
          </p:nvSpPr>
          <p:spPr>
            <a:xfrm>
              <a:off x="7307002" y="249364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7" name="直線單箭頭接點 16"/>
            <p:cNvCxnSpPr/>
            <p:nvPr/>
          </p:nvCxnSpPr>
          <p:spPr>
            <a:xfrm>
              <a:off x="4128008" y="2395999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2817993" y="2195944"/>
              <a:ext cx="12992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Read Reg1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9" name="直線單箭頭接點 18"/>
            <p:cNvCxnSpPr/>
            <p:nvPr/>
          </p:nvCxnSpPr>
          <p:spPr>
            <a:xfrm>
              <a:off x="4409858" y="230466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/>
            <p:cNvSpPr txBox="1"/>
            <p:nvPr/>
          </p:nvSpPr>
          <p:spPr>
            <a:xfrm>
              <a:off x="4333162" y="190455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5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1" name="直線單箭頭接點 20"/>
            <p:cNvCxnSpPr/>
            <p:nvPr/>
          </p:nvCxnSpPr>
          <p:spPr>
            <a:xfrm>
              <a:off x="4128008" y="2985090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/>
            <p:nvPr/>
          </p:nvCxnSpPr>
          <p:spPr>
            <a:xfrm>
              <a:off x="4409858" y="2893759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字方塊 23"/>
            <p:cNvSpPr txBox="1"/>
            <p:nvPr/>
          </p:nvSpPr>
          <p:spPr>
            <a:xfrm>
              <a:off x="4307095" y="249364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5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4128008" y="3586693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>
              <a:off x="4383791" y="3495362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/>
            <p:nvPr/>
          </p:nvCxnSpPr>
          <p:spPr>
            <a:xfrm>
              <a:off x="4128008" y="4175784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/>
            <p:nvPr/>
          </p:nvCxnSpPr>
          <p:spPr>
            <a:xfrm>
              <a:off x="4409858" y="4084453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字方塊 30"/>
            <p:cNvSpPr txBox="1"/>
            <p:nvPr/>
          </p:nvSpPr>
          <p:spPr>
            <a:xfrm>
              <a:off x="4333162" y="368434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32" name="直線單箭頭接點 31"/>
            <p:cNvCxnSpPr/>
            <p:nvPr/>
          </p:nvCxnSpPr>
          <p:spPr>
            <a:xfrm flipV="1">
              <a:off x="7021286" y="2375380"/>
              <a:ext cx="851842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字方塊 32"/>
            <p:cNvSpPr txBox="1"/>
            <p:nvPr/>
          </p:nvSpPr>
          <p:spPr>
            <a:xfrm>
              <a:off x="7818136" y="2175324"/>
              <a:ext cx="1405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Read Data1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34" name="直線單箭頭接點 33"/>
            <p:cNvCxnSpPr/>
            <p:nvPr/>
          </p:nvCxnSpPr>
          <p:spPr>
            <a:xfrm>
              <a:off x="7442093" y="228404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7307002" y="18839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2817993" y="2770969"/>
              <a:ext cx="12992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Read Reg2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2817993" y="3345994"/>
              <a:ext cx="12287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Write Reg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2817993" y="3900560"/>
              <a:ext cx="1335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Write Data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333162" y="313775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5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</p:grpSp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841" y="2216542"/>
            <a:ext cx="6408559" cy="4297803"/>
          </a:xfrm>
          <a:prstGeom prst="rect">
            <a:avLst/>
          </a:prstGeom>
          <a:ln>
            <a:solidFill>
              <a:srgbClr val="0000CC"/>
            </a:solidFill>
          </a:ln>
        </p:spPr>
      </p:pic>
    </p:spTree>
    <p:extLst>
      <p:ext uri="{BB962C8B-B14F-4D97-AF65-F5344CB8AC3E}">
        <p14:creationId xmlns:p14="http://schemas.microsoft.com/office/powerpoint/2010/main" val="491782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Sign Extension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15</a:t>
            </a:fld>
            <a:endParaRPr lang="zh-TW" altLang="en-US"/>
          </a:p>
        </p:txBody>
      </p:sp>
      <p:grpSp>
        <p:nvGrpSpPr>
          <p:cNvPr id="175" name="群組 174"/>
          <p:cNvGrpSpPr/>
          <p:nvPr/>
        </p:nvGrpSpPr>
        <p:grpSpPr>
          <a:xfrm>
            <a:off x="615045" y="1407093"/>
            <a:ext cx="11219899" cy="4456791"/>
            <a:chOff x="615045" y="1121229"/>
            <a:chExt cx="11219899" cy="4456791"/>
          </a:xfrm>
        </p:grpSpPr>
        <p:sp>
          <p:nvSpPr>
            <p:cNvPr id="5" name="矩形 4"/>
            <p:cNvSpPr/>
            <p:nvPr/>
          </p:nvSpPr>
          <p:spPr>
            <a:xfrm>
              <a:off x="6014357" y="1121229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6351814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689271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026728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7364185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7701642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039099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8376556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714013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9051470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9388927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9726384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0063841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0401298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0738755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1076212" y="1121229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014357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351814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6689271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7026728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7364185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701642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8039099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8376556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8714013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9051470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9388927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9726384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10063841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10401298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10738755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11076212" y="3161960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615045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952502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1289959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627416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1964873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2302330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2639787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2977244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3314701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3652158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3989615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4327072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4664529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5001986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5339443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5676900" y="3161960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0" name="直線單箭頭接點 69"/>
            <p:cNvCxnSpPr>
              <a:stCxn id="5" idx="2"/>
              <a:endCxn id="37" idx="0"/>
            </p:cNvCxnSpPr>
            <p:nvPr/>
          </p:nvCxnSpPr>
          <p:spPr>
            <a:xfrm>
              <a:off x="6183086" y="1458686"/>
              <a:ext cx="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單箭頭接點 72"/>
            <p:cNvCxnSpPr>
              <a:stCxn id="5" idx="2"/>
            </p:cNvCxnSpPr>
            <p:nvPr/>
          </p:nvCxnSpPr>
          <p:spPr>
            <a:xfrm flipH="1">
              <a:off x="5852886" y="1458686"/>
              <a:ext cx="3302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單箭頭接點 73"/>
            <p:cNvCxnSpPr>
              <a:stCxn id="5" idx="2"/>
            </p:cNvCxnSpPr>
            <p:nvPr/>
          </p:nvCxnSpPr>
          <p:spPr>
            <a:xfrm flipH="1">
              <a:off x="5484586" y="1458686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>
              <a:stCxn id="5" idx="2"/>
            </p:cNvCxnSpPr>
            <p:nvPr/>
          </p:nvCxnSpPr>
          <p:spPr>
            <a:xfrm flipH="1">
              <a:off x="5154386" y="1458686"/>
              <a:ext cx="10287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單箭頭接點 75"/>
            <p:cNvCxnSpPr>
              <a:stCxn id="5" idx="2"/>
            </p:cNvCxnSpPr>
            <p:nvPr/>
          </p:nvCxnSpPr>
          <p:spPr>
            <a:xfrm flipH="1">
              <a:off x="4849586" y="1458686"/>
              <a:ext cx="1333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/>
            <p:nvPr/>
          </p:nvCxnSpPr>
          <p:spPr>
            <a:xfrm flipH="1">
              <a:off x="4519386" y="1458686"/>
              <a:ext cx="16637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>
              <a:stCxn id="5" idx="2"/>
            </p:cNvCxnSpPr>
            <p:nvPr/>
          </p:nvCxnSpPr>
          <p:spPr>
            <a:xfrm flipH="1">
              <a:off x="4151086" y="1458686"/>
              <a:ext cx="20320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單箭頭接點 78"/>
            <p:cNvCxnSpPr>
              <a:stCxn id="5" idx="2"/>
            </p:cNvCxnSpPr>
            <p:nvPr/>
          </p:nvCxnSpPr>
          <p:spPr>
            <a:xfrm flipH="1">
              <a:off x="3820886" y="1458686"/>
              <a:ext cx="23622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單箭頭接點 79"/>
            <p:cNvCxnSpPr>
              <a:stCxn id="5" idx="2"/>
            </p:cNvCxnSpPr>
            <p:nvPr/>
          </p:nvCxnSpPr>
          <p:spPr>
            <a:xfrm flipH="1">
              <a:off x="3490686" y="1458686"/>
              <a:ext cx="26924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單箭頭接點 80"/>
            <p:cNvCxnSpPr>
              <a:stCxn id="5" idx="2"/>
            </p:cNvCxnSpPr>
            <p:nvPr/>
          </p:nvCxnSpPr>
          <p:spPr>
            <a:xfrm flipH="1">
              <a:off x="3160486" y="1458686"/>
              <a:ext cx="30226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單箭頭接點 81"/>
            <p:cNvCxnSpPr>
              <a:stCxn id="5" idx="2"/>
            </p:cNvCxnSpPr>
            <p:nvPr/>
          </p:nvCxnSpPr>
          <p:spPr>
            <a:xfrm flipH="1">
              <a:off x="2792186" y="1458686"/>
              <a:ext cx="33909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單箭頭接點 82"/>
            <p:cNvCxnSpPr/>
            <p:nvPr/>
          </p:nvCxnSpPr>
          <p:spPr>
            <a:xfrm flipH="1">
              <a:off x="2461986" y="1458686"/>
              <a:ext cx="37211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>
              <a:stCxn id="5" idx="2"/>
            </p:cNvCxnSpPr>
            <p:nvPr/>
          </p:nvCxnSpPr>
          <p:spPr>
            <a:xfrm flipH="1">
              <a:off x="2157186" y="1458686"/>
              <a:ext cx="40259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單箭頭接點 84"/>
            <p:cNvCxnSpPr>
              <a:stCxn id="5" idx="2"/>
            </p:cNvCxnSpPr>
            <p:nvPr/>
          </p:nvCxnSpPr>
          <p:spPr>
            <a:xfrm flipH="1">
              <a:off x="1826986" y="1458686"/>
              <a:ext cx="43561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單箭頭接點 85"/>
            <p:cNvCxnSpPr>
              <a:stCxn id="5" idx="2"/>
            </p:cNvCxnSpPr>
            <p:nvPr/>
          </p:nvCxnSpPr>
          <p:spPr>
            <a:xfrm flipH="1">
              <a:off x="1458686" y="1458686"/>
              <a:ext cx="47244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單箭頭接點 86"/>
            <p:cNvCxnSpPr>
              <a:stCxn id="5" idx="2"/>
            </p:cNvCxnSpPr>
            <p:nvPr/>
          </p:nvCxnSpPr>
          <p:spPr>
            <a:xfrm flipH="1">
              <a:off x="1128486" y="1458686"/>
              <a:ext cx="50546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單箭頭接點 87"/>
            <p:cNvCxnSpPr>
              <a:stCxn id="5" idx="2"/>
            </p:cNvCxnSpPr>
            <p:nvPr/>
          </p:nvCxnSpPr>
          <p:spPr>
            <a:xfrm flipH="1">
              <a:off x="785586" y="1458686"/>
              <a:ext cx="5397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矩形 106"/>
            <p:cNvSpPr/>
            <p:nvPr/>
          </p:nvSpPr>
          <p:spPr>
            <a:xfrm>
              <a:off x="6014357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6351814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6689271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7026728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7364185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7701642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8039099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8376556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8714013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9051470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9388927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9726384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10063841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10401298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10738755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11076212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615045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952502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1289959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" name="矩形 125"/>
            <p:cNvSpPr/>
            <p:nvPr/>
          </p:nvSpPr>
          <p:spPr>
            <a:xfrm>
              <a:off x="1627416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" name="矩形 126"/>
            <p:cNvSpPr/>
            <p:nvPr/>
          </p:nvSpPr>
          <p:spPr>
            <a:xfrm>
              <a:off x="1964873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" name="矩形 127"/>
            <p:cNvSpPr/>
            <p:nvPr/>
          </p:nvSpPr>
          <p:spPr>
            <a:xfrm>
              <a:off x="2302330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" name="矩形 128"/>
            <p:cNvSpPr/>
            <p:nvPr/>
          </p:nvSpPr>
          <p:spPr>
            <a:xfrm>
              <a:off x="2639787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" name="矩形 129"/>
            <p:cNvSpPr/>
            <p:nvPr/>
          </p:nvSpPr>
          <p:spPr>
            <a:xfrm>
              <a:off x="2977244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3314701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3652158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3989615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327072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4664529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5001986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5339443" y="5240563"/>
              <a:ext cx="337457" cy="33745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矩形 137"/>
            <p:cNvSpPr/>
            <p:nvPr/>
          </p:nvSpPr>
          <p:spPr>
            <a:xfrm>
              <a:off x="5676900" y="5240563"/>
              <a:ext cx="337457" cy="3374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9" name="直線單箭頭接點 138"/>
            <p:cNvCxnSpPr/>
            <p:nvPr/>
          </p:nvCxnSpPr>
          <p:spPr>
            <a:xfrm flipH="1">
              <a:off x="5484586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單箭頭接點 139"/>
            <p:cNvCxnSpPr/>
            <p:nvPr/>
          </p:nvCxnSpPr>
          <p:spPr>
            <a:xfrm flipH="1">
              <a:off x="5142593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單箭頭接點 140"/>
            <p:cNvCxnSpPr/>
            <p:nvPr/>
          </p:nvCxnSpPr>
          <p:spPr>
            <a:xfrm flipH="1">
              <a:off x="4822826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單箭頭接點 141"/>
            <p:cNvCxnSpPr/>
            <p:nvPr/>
          </p:nvCxnSpPr>
          <p:spPr>
            <a:xfrm flipH="1">
              <a:off x="4480833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單箭頭接點 142"/>
            <p:cNvCxnSpPr/>
            <p:nvPr/>
          </p:nvCxnSpPr>
          <p:spPr>
            <a:xfrm flipH="1">
              <a:off x="4125234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單箭頭接點 143"/>
            <p:cNvCxnSpPr/>
            <p:nvPr/>
          </p:nvCxnSpPr>
          <p:spPr>
            <a:xfrm flipH="1">
              <a:off x="3783241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單箭頭接點 144"/>
            <p:cNvCxnSpPr/>
            <p:nvPr/>
          </p:nvCxnSpPr>
          <p:spPr>
            <a:xfrm flipH="1">
              <a:off x="3463474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單箭頭接點 145"/>
            <p:cNvCxnSpPr/>
            <p:nvPr/>
          </p:nvCxnSpPr>
          <p:spPr>
            <a:xfrm flipH="1">
              <a:off x="3121481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單箭頭接點 146"/>
            <p:cNvCxnSpPr/>
            <p:nvPr/>
          </p:nvCxnSpPr>
          <p:spPr>
            <a:xfrm flipH="1">
              <a:off x="2803980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單箭頭接點 147"/>
            <p:cNvCxnSpPr/>
            <p:nvPr/>
          </p:nvCxnSpPr>
          <p:spPr>
            <a:xfrm flipH="1">
              <a:off x="2461987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單箭頭接點 148"/>
            <p:cNvCxnSpPr/>
            <p:nvPr/>
          </p:nvCxnSpPr>
          <p:spPr>
            <a:xfrm flipH="1">
              <a:off x="2142220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單箭頭接點 149"/>
            <p:cNvCxnSpPr/>
            <p:nvPr/>
          </p:nvCxnSpPr>
          <p:spPr>
            <a:xfrm flipH="1">
              <a:off x="1800227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單箭頭接點 150"/>
            <p:cNvCxnSpPr/>
            <p:nvPr/>
          </p:nvCxnSpPr>
          <p:spPr>
            <a:xfrm flipH="1">
              <a:off x="1444628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單箭頭接點 151"/>
            <p:cNvCxnSpPr/>
            <p:nvPr/>
          </p:nvCxnSpPr>
          <p:spPr>
            <a:xfrm flipH="1">
              <a:off x="1102635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單箭頭接點 152"/>
            <p:cNvCxnSpPr/>
            <p:nvPr/>
          </p:nvCxnSpPr>
          <p:spPr>
            <a:xfrm flipH="1">
              <a:off x="782868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單箭頭接點 154"/>
            <p:cNvCxnSpPr/>
            <p:nvPr/>
          </p:nvCxnSpPr>
          <p:spPr>
            <a:xfrm flipH="1">
              <a:off x="8191951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單箭頭接點 155"/>
            <p:cNvCxnSpPr/>
            <p:nvPr/>
          </p:nvCxnSpPr>
          <p:spPr>
            <a:xfrm flipH="1">
              <a:off x="7849958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單箭頭接點 156"/>
            <p:cNvCxnSpPr/>
            <p:nvPr/>
          </p:nvCxnSpPr>
          <p:spPr>
            <a:xfrm flipH="1">
              <a:off x="7530191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單箭頭接點 157"/>
            <p:cNvCxnSpPr/>
            <p:nvPr/>
          </p:nvCxnSpPr>
          <p:spPr>
            <a:xfrm flipH="1">
              <a:off x="7188198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單箭頭接點 158"/>
            <p:cNvCxnSpPr/>
            <p:nvPr/>
          </p:nvCxnSpPr>
          <p:spPr>
            <a:xfrm flipH="1">
              <a:off x="6832599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單箭頭接點 159"/>
            <p:cNvCxnSpPr/>
            <p:nvPr/>
          </p:nvCxnSpPr>
          <p:spPr>
            <a:xfrm flipH="1">
              <a:off x="6490606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單箭頭接點 160"/>
            <p:cNvCxnSpPr/>
            <p:nvPr/>
          </p:nvCxnSpPr>
          <p:spPr>
            <a:xfrm flipH="1">
              <a:off x="6170839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單箭頭接點 161"/>
            <p:cNvCxnSpPr/>
            <p:nvPr/>
          </p:nvCxnSpPr>
          <p:spPr>
            <a:xfrm flipH="1">
              <a:off x="5828846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單箭頭接點 162"/>
            <p:cNvCxnSpPr/>
            <p:nvPr/>
          </p:nvCxnSpPr>
          <p:spPr>
            <a:xfrm flipH="1">
              <a:off x="10914284" y="4335572"/>
              <a:ext cx="355599" cy="867119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單箭頭接點 163"/>
            <p:cNvCxnSpPr/>
            <p:nvPr/>
          </p:nvCxnSpPr>
          <p:spPr>
            <a:xfrm flipH="1">
              <a:off x="10572291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單箭頭接點 164"/>
            <p:cNvCxnSpPr/>
            <p:nvPr/>
          </p:nvCxnSpPr>
          <p:spPr>
            <a:xfrm flipH="1">
              <a:off x="10252524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單箭頭接點 165"/>
            <p:cNvCxnSpPr/>
            <p:nvPr/>
          </p:nvCxnSpPr>
          <p:spPr>
            <a:xfrm flipH="1">
              <a:off x="9910531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單箭頭接點 166"/>
            <p:cNvCxnSpPr/>
            <p:nvPr/>
          </p:nvCxnSpPr>
          <p:spPr>
            <a:xfrm flipH="1">
              <a:off x="9554932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單箭頭接點 167"/>
            <p:cNvCxnSpPr/>
            <p:nvPr/>
          </p:nvCxnSpPr>
          <p:spPr>
            <a:xfrm flipH="1">
              <a:off x="9212939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單箭頭接點 168"/>
            <p:cNvCxnSpPr/>
            <p:nvPr/>
          </p:nvCxnSpPr>
          <p:spPr>
            <a:xfrm flipH="1">
              <a:off x="8893172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單箭頭接點 169"/>
            <p:cNvCxnSpPr/>
            <p:nvPr/>
          </p:nvCxnSpPr>
          <p:spPr>
            <a:xfrm flipH="1">
              <a:off x="8551179" y="3499417"/>
              <a:ext cx="698500" cy="1703274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單箭頭接點 171"/>
            <p:cNvCxnSpPr/>
            <p:nvPr/>
          </p:nvCxnSpPr>
          <p:spPr>
            <a:xfrm flipH="1">
              <a:off x="11244940" y="4335572"/>
              <a:ext cx="355599" cy="867119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文字方塊 172"/>
            <p:cNvSpPr txBox="1"/>
            <p:nvPr/>
          </p:nvSpPr>
          <p:spPr>
            <a:xfrm>
              <a:off x="11141520" y="393546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0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174" name="文字方塊 173"/>
            <p:cNvSpPr txBox="1"/>
            <p:nvPr/>
          </p:nvSpPr>
          <p:spPr>
            <a:xfrm>
              <a:off x="11520434" y="393546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0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176" name="文字方塊 175"/>
          <p:cNvSpPr txBox="1"/>
          <p:nvPr/>
        </p:nvSpPr>
        <p:spPr>
          <a:xfrm>
            <a:off x="3908524" y="6007397"/>
            <a:ext cx="5142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16-bit branch x 4 = 32-bit offset address</a:t>
            </a:r>
            <a:endParaRPr lang="zh-TW" altLang="en-US" sz="2400" dirty="0"/>
          </a:p>
        </p:txBody>
      </p:sp>
      <p:grpSp>
        <p:nvGrpSpPr>
          <p:cNvPr id="314" name="群組 313"/>
          <p:cNvGrpSpPr/>
          <p:nvPr/>
        </p:nvGrpSpPr>
        <p:grpSpPr>
          <a:xfrm>
            <a:off x="1117600" y="1262178"/>
            <a:ext cx="2946402" cy="487250"/>
            <a:chOff x="1117600" y="1262178"/>
            <a:chExt cx="2946402" cy="4872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7" name="流程圖: 替代程序 176"/>
                <p:cNvSpPr/>
                <p:nvPr/>
              </p:nvSpPr>
              <p:spPr>
                <a:xfrm>
                  <a:off x="2133601" y="1262178"/>
                  <a:ext cx="914400" cy="487250"/>
                </a:xfrm>
                <a:prstGeom prst="flowChartAlternateProcess">
                  <a:avLst/>
                </a:prstGeom>
                <a:solidFill>
                  <a:srgbClr val="CCFF99"/>
                </a:solidFill>
                <a:ln w="19050">
                  <a:solidFill>
                    <a:srgbClr val="00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⋘</m:t>
                        </m:r>
                        <m:r>
                          <a:rPr lang="en-US" altLang="zh-TW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zh-TW" altLang="en-US" sz="2400" b="1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7" name="流程圖: 替代程序 1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1" y="1262178"/>
                  <a:ext cx="914400" cy="487250"/>
                </a:xfrm>
                <a:prstGeom prst="flowChartAlternateProcess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solidFill>
                    <a:srgbClr val="0000CC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0" name="直線單箭頭接點 309"/>
            <p:cNvCxnSpPr>
              <a:endCxn id="177" idx="1"/>
            </p:cNvCxnSpPr>
            <p:nvPr/>
          </p:nvCxnSpPr>
          <p:spPr>
            <a:xfrm flipV="1">
              <a:off x="1117600" y="1505803"/>
              <a:ext cx="1016001" cy="5497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單箭頭接點 312"/>
            <p:cNvCxnSpPr/>
            <p:nvPr/>
          </p:nvCxnSpPr>
          <p:spPr>
            <a:xfrm flipV="1">
              <a:off x="3048001" y="1505803"/>
              <a:ext cx="1016001" cy="5497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324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ALU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157" y="134937"/>
            <a:ext cx="4219015" cy="6662738"/>
          </a:xfrm>
          <a:prstGeom prst="rect">
            <a:avLst/>
          </a:prstGeom>
          <a:ln w="19050">
            <a:solidFill>
              <a:srgbClr val="0000CC"/>
            </a:solidFill>
          </a:ln>
        </p:spPr>
      </p:pic>
      <p:grpSp>
        <p:nvGrpSpPr>
          <p:cNvPr id="50" name="群組 49"/>
          <p:cNvGrpSpPr/>
          <p:nvPr/>
        </p:nvGrpSpPr>
        <p:grpSpPr>
          <a:xfrm>
            <a:off x="1485002" y="1347795"/>
            <a:ext cx="4492261" cy="3928951"/>
            <a:chOff x="2007325" y="519120"/>
            <a:chExt cx="4492261" cy="3928951"/>
          </a:xfrm>
        </p:grpSpPr>
        <p:sp>
          <p:nvSpPr>
            <p:cNvPr id="6" name="手繪多邊形 5"/>
            <p:cNvSpPr/>
            <p:nvPr/>
          </p:nvSpPr>
          <p:spPr>
            <a:xfrm rot="5400000">
              <a:off x="2694325" y="2645346"/>
              <a:ext cx="2622597" cy="982853"/>
            </a:xfrm>
            <a:custGeom>
              <a:avLst/>
              <a:gdLst>
                <a:gd name="connsiteX0" fmla="*/ 0 w 1634385"/>
                <a:gd name="connsiteY0" fmla="*/ 651619 h 651619"/>
                <a:gd name="connsiteX1" fmla="*/ 404545 w 1634385"/>
                <a:gd name="connsiteY1" fmla="*/ 0 h 651619"/>
                <a:gd name="connsiteX2" fmla="*/ 1229840 w 1634385"/>
                <a:gd name="connsiteY2" fmla="*/ 0 h 651619"/>
                <a:gd name="connsiteX3" fmla="*/ 1634385 w 1634385"/>
                <a:gd name="connsiteY3" fmla="*/ 651619 h 651619"/>
                <a:gd name="connsiteX4" fmla="*/ 915561 w 1634385"/>
                <a:gd name="connsiteY4" fmla="*/ 651619 h 651619"/>
                <a:gd name="connsiteX5" fmla="*/ 817192 w 1634385"/>
                <a:gd name="connsiteY5" fmla="*/ 482018 h 651619"/>
                <a:gd name="connsiteX6" fmla="*/ 718824 w 1634385"/>
                <a:gd name="connsiteY6" fmla="*/ 651619 h 65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4385" h="651619">
                  <a:moveTo>
                    <a:pt x="0" y="651619"/>
                  </a:moveTo>
                  <a:lnTo>
                    <a:pt x="404545" y="0"/>
                  </a:lnTo>
                  <a:lnTo>
                    <a:pt x="1229840" y="0"/>
                  </a:lnTo>
                  <a:lnTo>
                    <a:pt x="1634385" y="651619"/>
                  </a:lnTo>
                  <a:lnTo>
                    <a:pt x="915561" y="651619"/>
                  </a:lnTo>
                  <a:lnTo>
                    <a:pt x="817192" y="482018"/>
                  </a:lnTo>
                  <a:lnTo>
                    <a:pt x="718824" y="651619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solidFill>
                    <a:srgbClr val="0000CC"/>
                  </a:solidFill>
                </a:rPr>
                <a:t>ALU</a:t>
              </a:r>
              <a:endParaRPr lang="zh-TW" altLang="en-US" sz="2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7" name="直線單箭頭接點 6"/>
            <p:cNvCxnSpPr/>
            <p:nvPr/>
          </p:nvCxnSpPr>
          <p:spPr>
            <a:xfrm flipV="1">
              <a:off x="4497050" y="3157158"/>
              <a:ext cx="638937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/>
            <p:cNvSpPr txBox="1"/>
            <p:nvPr/>
          </p:nvSpPr>
          <p:spPr>
            <a:xfrm>
              <a:off x="5152294" y="2957102"/>
              <a:ext cx="1347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err="1" smtClean="0">
                  <a:solidFill>
                    <a:srgbClr val="0000CC"/>
                  </a:solidFill>
                </a:rPr>
                <a:t>ALU_result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9" name="直線單箭頭接點 8"/>
            <p:cNvCxnSpPr/>
            <p:nvPr/>
          </p:nvCxnSpPr>
          <p:spPr>
            <a:xfrm>
              <a:off x="4634472" y="3065826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4499381" y="26657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grpSp>
          <p:nvGrpSpPr>
            <p:cNvPr id="12" name="群組 11"/>
            <p:cNvGrpSpPr/>
            <p:nvPr/>
          </p:nvGrpSpPr>
          <p:grpSpPr>
            <a:xfrm>
              <a:off x="4497050" y="2360202"/>
              <a:ext cx="1297451" cy="400110"/>
              <a:chOff x="6688363" y="3216244"/>
              <a:chExt cx="1297451" cy="400110"/>
            </a:xfrm>
          </p:grpSpPr>
          <p:cxnSp>
            <p:nvCxnSpPr>
              <p:cNvPr id="13" name="直線單箭頭接點 12"/>
              <p:cNvCxnSpPr/>
              <p:nvPr/>
            </p:nvCxnSpPr>
            <p:spPr>
              <a:xfrm flipV="1">
                <a:off x="6688363" y="3416300"/>
                <a:ext cx="594978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文字方塊 13"/>
              <p:cNvSpPr txBox="1"/>
              <p:nvPr/>
            </p:nvSpPr>
            <p:spPr>
              <a:xfrm>
                <a:off x="7327300" y="3216244"/>
                <a:ext cx="6585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Zero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2007325" y="1930840"/>
              <a:ext cx="1517539" cy="2037696"/>
              <a:chOff x="6553310" y="2924858"/>
              <a:chExt cx="1517539" cy="2037696"/>
            </a:xfrm>
          </p:grpSpPr>
          <p:cxnSp>
            <p:nvCxnSpPr>
              <p:cNvPr id="22" name="直線單箭頭接點 21"/>
              <p:cNvCxnSpPr/>
              <p:nvPr/>
            </p:nvCxnSpPr>
            <p:spPr>
              <a:xfrm>
                <a:off x="7102693" y="3416299"/>
                <a:ext cx="968156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文字方塊 22"/>
              <p:cNvSpPr txBox="1"/>
              <p:nvPr/>
            </p:nvSpPr>
            <p:spPr>
              <a:xfrm>
                <a:off x="6553310" y="3216244"/>
                <a:ext cx="6158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scr1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直線單箭頭接點 23"/>
              <p:cNvCxnSpPr/>
              <p:nvPr/>
            </p:nvCxnSpPr>
            <p:spPr>
              <a:xfrm>
                <a:off x="7439328" y="3324968"/>
                <a:ext cx="174171" cy="1826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字方塊 24"/>
              <p:cNvSpPr txBox="1"/>
              <p:nvPr/>
            </p:nvSpPr>
            <p:spPr>
              <a:xfrm>
                <a:off x="7304237" y="2924858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32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6553310" y="4562444"/>
                <a:ext cx="6158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scr2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>
                <a:off x="7075269" y="4834839"/>
                <a:ext cx="995580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/>
              <p:nvPr/>
            </p:nvCxnSpPr>
            <p:spPr>
              <a:xfrm>
                <a:off x="7439328" y="4743508"/>
                <a:ext cx="174171" cy="1826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文字方塊 28"/>
              <p:cNvSpPr txBox="1"/>
              <p:nvPr/>
            </p:nvSpPr>
            <p:spPr>
              <a:xfrm>
                <a:off x="7304237" y="4343398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32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43" name="群組 42"/>
            <p:cNvGrpSpPr/>
            <p:nvPr/>
          </p:nvGrpSpPr>
          <p:grpSpPr>
            <a:xfrm>
              <a:off x="3564275" y="519120"/>
              <a:ext cx="568943" cy="1448390"/>
              <a:chOff x="3830970" y="716125"/>
              <a:chExt cx="568943" cy="1448390"/>
            </a:xfrm>
          </p:grpSpPr>
          <p:cxnSp>
            <p:nvCxnSpPr>
              <p:cNvPr id="35" name="直線單箭頭接點 34"/>
              <p:cNvCxnSpPr/>
              <p:nvPr/>
            </p:nvCxnSpPr>
            <p:spPr>
              <a:xfrm>
                <a:off x="3943936" y="1743036"/>
                <a:ext cx="174171" cy="1826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字方塊 35"/>
              <p:cNvSpPr txBox="1"/>
              <p:nvPr/>
            </p:nvSpPr>
            <p:spPr>
              <a:xfrm>
                <a:off x="4085403" y="1601433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33" name="直線單箭頭接點 32"/>
              <p:cNvCxnSpPr/>
              <p:nvPr/>
            </p:nvCxnSpPr>
            <p:spPr>
              <a:xfrm rot="5400000" flipV="1">
                <a:off x="3733537" y="1867025"/>
                <a:ext cx="594978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文字方塊 33"/>
              <p:cNvSpPr txBox="1"/>
              <p:nvPr/>
            </p:nvSpPr>
            <p:spPr>
              <a:xfrm rot="5400000">
                <a:off x="3588371" y="958724"/>
                <a:ext cx="8853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err="1" smtClean="0">
                    <a:solidFill>
                      <a:srgbClr val="0000CC"/>
                    </a:solidFill>
                  </a:rPr>
                  <a:t>ALUop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44" name="群組 43"/>
            <p:cNvGrpSpPr/>
            <p:nvPr/>
          </p:nvGrpSpPr>
          <p:grpSpPr>
            <a:xfrm>
              <a:off x="4065878" y="876814"/>
              <a:ext cx="568943" cy="1428705"/>
              <a:chOff x="3830970" y="735810"/>
              <a:chExt cx="568943" cy="1428705"/>
            </a:xfrm>
          </p:grpSpPr>
          <p:cxnSp>
            <p:nvCxnSpPr>
              <p:cNvPr id="45" name="直線單箭頭接點 44"/>
              <p:cNvCxnSpPr/>
              <p:nvPr/>
            </p:nvCxnSpPr>
            <p:spPr>
              <a:xfrm>
                <a:off x="3943936" y="1743036"/>
                <a:ext cx="174171" cy="1826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文字方塊 45"/>
              <p:cNvSpPr txBox="1"/>
              <p:nvPr/>
            </p:nvSpPr>
            <p:spPr>
              <a:xfrm>
                <a:off x="4085403" y="1601433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5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47" name="直線單箭頭接點 46"/>
              <p:cNvCxnSpPr/>
              <p:nvPr/>
            </p:nvCxnSpPr>
            <p:spPr>
              <a:xfrm rot="5400000" flipV="1">
                <a:off x="3733537" y="1867025"/>
                <a:ext cx="594978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文字方塊 47"/>
              <p:cNvSpPr txBox="1"/>
              <p:nvPr/>
            </p:nvSpPr>
            <p:spPr>
              <a:xfrm rot="5400000">
                <a:off x="3608056" y="958724"/>
                <a:ext cx="8459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err="1" smtClean="0">
                    <a:solidFill>
                      <a:srgbClr val="0000CC"/>
                    </a:solidFill>
                  </a:rPr>
                  <a:t>shamt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6818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Memory (DM)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17</a:t>
            </a:fld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371511" y="914628"/>
            <a:ext cx="6347267" cy="2939142"/>
            <a:chOff x="2769222" y="1883229"/>
            <a:chExt cx="6347267" cy="2939142"/>
          </a:xfrm>
        </p:grpSpPr>
        <p:sp>
          <p:nvSpPr>
            <p:cNvPr id="5" name="矩形 4"/>
            <p:cNvSpPr/>
            <p:nvPr/>
          </p:nvSpPr>
          <p:spPr>
            <a:xfrm>
              <a:off x="4898569" y="1883229"/>
              <a:ext cx="2122717" cy="2939142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>
                  <a:solidFill>
                    <a:srgbClr val="0000CC"/>
                  </a:solidFill>
                </a:rPr>
                <a:t>D</a:t>
              </a:r>
              <a:r>
                <a:rPr lang="en-US" altLang="zh-TW" sz="2400" b="1" dirty="0" smtClean="0">
                  <a:solidFill>
                    <a:srgbClr val="0000CC"/>
                  </a:solidFill>
                </a:rPr>
                <a:t>M</a:t>
              </a:r>
              <a:endParaRPr lang="zh-TW" altLang="en-US" sz="2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6" name="直線單箭頭接點 5"/>
            <p:cNvCxnSpPr/>
            <p:nvPr/>
          </p:nvCxnSpPr>
          <p:spPr>
            <a:xfrm>
              <a:off x="4128008" y="3352799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/>
            <p:cNvSpPr txBox="1"/>
            <p:nvPr/>
          </p:nvSpPr>
          <p:spPr>
            <a:xfrm>
              <a:off x="2769222" y="3152744"/>
              <a:ext cx="1335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Write Data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V="1">
              <a:off x="7021286" y="3352800"/>
              <a:ext cx="900925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7840819" y="3152744"/>
              <a:ext cx="1275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Read Data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1" name="直線單箭頭接點 10"/>
            <p:cNvCxnSpPr/>
            <p:nvPr/>
          </p:nvCxnSpPr>
          <p:spPr>
            <a:xfrm>
              <a:off x="7291467" y="326146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4395823" y="3261468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/>
            <p:cNvSpPr txBox="1"/>
            <p:nvPr/>
          </p:nvSpPr>
          <p:spPr>
            <a:xfrm>
              <a:off x="7156376" y="286135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319127" y="286135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7" name="直線單箭頭接點 16"/>
            <p:cNvCxnSpPr/>
            <p:nvPr/>
          </p:nvCxnSpPr>
          <p:spPr>
            <a:xfrm>
              <a:off x="4128008" y="2494213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2769222" y="2294158"/>
              <a:ext cx="103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Address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9" name="直線單箭頭接點 18"/>
            <p:cNvCxnSpPr/>
            <p:nvPr/>
          </p:nvCxnSpPr>
          <p:spPr>
            <a:xfrm>
              <a:off x="4395823" y="2402882"/>
              <a:ext cx="174171" cy="18266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/>
            <p:cNvSpPr txBox="1"/>
            <p:nvPr/>
          </p:nvSpPr>
          <p:spPr>
            <a:xfrm>
              <a:off x="4319127" y="200277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32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1" name="直線單箭頭接點 20"/>
            <p:cNvCxnSpPr/>
            <p:nvPr/>
          </p:nvCxnSpPr>
          <p:spPr>
            <a:xfrm>
              <a:off x="4128008" y="4211385"/>
              <a:ext cx="770561" cy="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/>
            <p:cNvSpPr txBox="1"/>
            <p:nvPr/>
          </p:nvSpPr>
          <p:spPr>
            <a:xfrm>
              <a:off x="2769222" y="4011330"/>
              <a:ext cx="6719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0000CC"/>
                  </a:solidFill>
                </a:rPr>
                <a:t>R/W</a:t>
              </a:r>
              <a:endParaRPr lang="zh-TW" altLang="en-US" sz="2000" b="1" dirty="0">
                <a:solidFill>
                  <a:srgbClr val="0000CC"/>
                </a:solidFill>
              </a:endParaRPr>
            </a:p>
          </p:txBody>
        </p:sp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609" y="2764095"/>
            <a:ext cx="7212055" cy="3610398"/>
          </a:xfrm>
          <a:prstGeom prst="rect">
            <a:avLst/>
          </a:prstGeom>
          <a:ln>
            <a:solidFill>
              <a:srgbClr val="0000CC"/>
            </a:solidFill>
          </a:ln>
        </p:spPr>
      </p:pic>
    </p:spTree>
    <p:extLst>
      <p:ext uri="{BB962C8B-B14F-4D97-AF65-F5344CB8AC3E}">
        <p14:creationId xmlns:p14="http://schemas.microsoft.com/office/powerpoint/2010/main" val="570907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Controller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18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15207" y="1422400"/>
            <a:ext cx="11932557" cy="4933950"/>
            <a:chOff x="77107" y="1422400"/>
            <a:chExt cx="12309298" cy="5116512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107" y="1422400"/>
              <a:ext cx="5289953" cy="5116512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12936" y="1422400"/>
              <a:ext cx="6973469" cy="5116512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</p:pic>
      </p:grpSp>
      <p:grpSp>
        <p:nvGrpSpPr>
          <p:cNvPr id="8" name="群組 7"/>
          <p:cNvGrpSpPr/>
          <p:nvPr/>
        </p:nvGrpSpPr>
        <p:grpSpPr>
          <a:xfrm>
            <a:off x="8955627" y="559368"/>
            <a:ext cx="2650595" cy="2007932"/>
            <a:chOff x="2237327" y="4413778"/>
            <a:chExt cx="2650595" cy="2007932"/>
          </a:xfrm>
        </p:grpSpPr>
        <p:sp>
          <p:nvSpPr>
            <p:cNvPr id="9" name="橢圓 8"/>
            <p:cNvSpPr/>
            <p:nvPr/>
          </p:nvSpPr>
          <p:spPr>
            <a:xfrm>
              <a:off x="2465928" y="5145360"/>
              <a:ext cx="2400300" cy="1276350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dirty="0" smtClean="0">
                  <a:solidFill>
                    <a:schemeClr val="bg1"/>
                  </a:solidFill>
                </a:rPr>
                <a:t>CU</a:t>
              </a:r>
              <a:endParaRPr lang="zh-TW" altLang="en-US" sz="3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直線單箭頭接點 9"/>
            <p:cNvCxnSpPr/>
            <p:nvPr/>
          </p:nvCxnSpPr>
          <p:spPr>
            <a:xfrm flipH="1" flipV="1">
              <a:off x="2237327" y="4413778"/>
              <a:ext cx="462643" cy="97829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 flipH="1" flipV="1">
              <a:off x="3126936" y="4573412"/>
              <a:ext cx="182635" cy="565809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V="1">
              <a:off x="3908083" y="4496665"/>
              <a:ext cx="98863" cy="63058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V="1">
              <a:off x="4415277" y="4887732"/>
              <a:ext cx="472645" cy="37835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3404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Single-Stage Generic MIPS32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148" name="橢圓 147"/>
          <p:cNvSpPr/>
          <p:nvPr/>
        </p:nvSpPr>
        <p:spPr>
          <a:xfrm>
            <a:off x="6204365" y="4217829"/>
            <a:ext cx="185057" cy="18505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9" name="文字方塊 148"/>
          <p:cNvSpPr txBox="1"/>
          <p:nvPr/>
        </p:nvSpPr>
        <p:spPr>
          <a:xfrm>
            <a:off x="5712656" y="4991961"/>
            <a:ext cx="1158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rgbClr val="0000CC"/>
                </a:solidFill>
              </a:rPr>
              <a:t>Write </a:t>
            </a:r>
            <a:r>
              <a:rPr lang="en-US" altLang="zh-TW" sz="2000" b="1" dirty="0" err="1" smtClean="0">
                <a:solidFill>
                  <a:srgbClr val="0000CC"/>
                </a:solidFill>
              </a:rPr>
              <a:t>Clk</a:t>
            </a:r>
            <a:endParaRPr lang="zh-TW" altLang="en-US" sz="2000" b="1" dirty="0">
              <a:solidFill>
                <a:srgbClr val="0000CC"/>
              </a:solidFill>
            </a:endParaRPr>
          </a:p>
        </p:txBody>
      </p:sp>
      <p:grpSp>
        <p:nvGrpSpPr>
          <p:cNvPr id="161" name="群組 160"/>
          <p:cNvGrpSpPr/>
          <p:nvPr/>
        </p:nvGrpSpPr>
        <p:grpSpPr>
          <a:xfrm>
            <a:off x="707885" y="855893"/>
            <a:ext cx="10797999" cy="5736319"/>
            <a:chOff x="707885" y="685391"/>
            <a:chExt cx="10797999" cy="5736319"/>
          </a:xfrm>
        </p:grpSpPr>
        <p:grpSp>
          <p:nvGrpSpPr>
            <p:cNvPr id="146" name="群組 145"/>
            <p:cNvGrpSpPr/>
            <p:nvPr/>
          </p:nvGrpSpPr>
          <p:grpSpPr>
            <a:xfrm>
              <a:off x="707885" y="685391"/>
              <a:ext cx="10797999" cy="4338799"/>
              <a:chOff x="428801" y="1701391"/>
              <a:chExt cx="10797999" cy="4338799"/>
            </a:xfrm>
          </p:grpSpPr>
          <p:sp>
            <p:nvSpPr>
              <p:cNvPr id="6" name="手繪多邊形 5"/>
              <p:cNvSpPr/>
              <p:nvPr/>
            </p:nvSpPr>
            <p:spPr>
              <a:xfrm>
                <a:off x="1642170" y="300813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7" name="直線單箭頭接點 6"/>
              <p:cNvCxnSpPr>
                <a:stCxn id="28" idx="3"/>
              </p:cNvCxnSpPr>
              <p:nvPr/>
            </p:nvCxnSpPr>
            <p:spPr>
              <a:xfrm flipV="1">
                <a:off x="1495601" y="4449765"/>
                <a:ext cx="1382486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群組 7"/>
              <p:cNvGrpSpPr/>
              <p:nvPr/>
            </p:nvGrpSpPr>
            <p:grpSpPr>
              <a:xfrm>
                <a:off x="864229" y="3671437"/>
                <a:ext cx="631372" cy="1738879"/>
                <a:chOff x="4321628" y="2767467"/>
                <a:chExt cx="631372" cy="1738879"/>
              </a:xfrm>
              <a:solidFill>
                <a:srgbClr val="FFCCFF"/>
              </a:solidFill>
            </p:grpSpPr>
            <p:grpSp>
              <p:nvGrpSpPr>
                <p:cNvPr id="26" name="群組 25"/>
                <p:cNvGrpSpPr/>
                <p:nvPr/>
              </p:nvGrpSpPr>
              <p:grpSpPr>
                <a:xfrm>
                  <a:off x="4321628" y="2767467"/>
                  <a:ext cx="631372" cy="1556657"/>
                  <a:chOff x="4321628" y="2767467"/>
                  <a:chExt cx="631372" cy="1556657"/>
                </a:xfrm>
                <a:grpFill/>
              </p:grpSpPr>
              <p:sp>
                <p:nvSpPr>
                  <p:cNvPr id="28" name="矩形 27"/>
                  <p:cNvSpPr/>
                  <p:nvPr/>
                </p:nvSpPr>
                <p:spPr>
                  <a:xfrm>
                    <a:off x="4321628" y="2767467"/>
                    <a:ext cx="631372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400" b="1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9" name="等腰三角形 2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27" name="橢圓 26"/>
                <p:cNvSpPr/>
                <p:nvPr/>
              </p:nvSpPr>
              <p:spPr>
                <a:xfrm>
                  <a:off x="4544784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9" name="手繪多邊形 8"/>
              <p:cNvSpPr/>
              <p:nvPr/>
            </p:nvSpPr>
            <p:spPr>
              <a:xfrm rot="16200000">
                <a:off x="624360" y="208277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直線單箭頭接點 9"/>
              <p:cNvCxnSpPr/>
              <p:nvPr/>
            </p:nvCxnSpPr>
            <p:spPr>
              <a:xfrm flipV="1">
                <a:off x="1958243" y="3465333"/>
                <a:ext cx="0" cy="98443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手繪多邊形 10"/>
              <p:cNvSpPr/>
              <p:nvPr/>
            </p:nvSpPr>
            <p:spPr>
              <a:xfrm>
                <a:off x="1462944" y="2602141"/>
                <a:ext cx="794657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" name="直線單箭頭接點 11"/>
              <p:cNvCxnSpPr/>
              <p:nvPr/>
            </p:nvCxnSpPr>
            <p:spPr>
              <a:xfrm flipV="1">
                <a:off x="2567843" y="3465334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文字方塊 12"/>
              <p:cNvSpPr txBox="1"/>
              <p:nvPr/>
            </p:nvSpPr>
            <p:spPr>
              <a:xfrm>
                <a:off x="2420886" y="373356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4" name="手繪多邊形 13"/>
              <p:cNvSpPr/>
              <p:nvPr/>
            </p:nvSpPr>
            <p:spPr>
              <a:xfrm>
                <a:off x="428801" y="2297341"/>
                <a:ext cx="576943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" name="直線單箭頭接點 14"/>
              <p:cNvCxnSpPr/>
              <p:nvPr/>
            </p:nvCxnSpPr>
            <p:spPr>
              <a:xfrm>
                <a:off x="2257593" y="2602141"/>
                <a:ext cx="3064508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群組 15"/>
              <p:cNvGrpSpPr/>
              <p:nvPr/>
            </p:nvGrpSpPr>
            <p:grpSpPr>
              <a:xfrm rot="5400000">
                <a:off x="5422758" y="2175625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23" name="手繪多邊形 22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3200" b="1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3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4" name="直線單箭頭接點 23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手繪多邊形 17"/>
              <p:cNvSpPr/>
              <p:nvPr/>
            </p:nvSpPr>
            <p:spPr>
              <a:xfrm>
                <a:off x="1462944" y="1999799"/>
                <a:ext cx="5684157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" name="直線單箭頭接點 18"/>
              <p:cNvCxnSpPr/>
              <p:nvPr/>
            </p:nvCxnSpPr>
            <p:spPr>
              <a:xfrm flipV="1">
                <a:off x="1218012" y="2754238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文字方塊 19"/>
              <p:cNvSpPr txBox="1"/>
              <p:nvPr/>
            </p:nvSpPr>
            <p:spPr>
              <a:xfrm>
                <a:off x="1167483" y="238341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1167483" y="1818310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2" name="直線單箭頭接點 21"/>
              <p:cNvCxnSpPr/>
              <p:nvPr/>
            </p:nvCxnSpPr>
            <p:spPr>
              <a:xfrm flipV="1">
                <a:off x="1179913" y="5410317"/>
                <a:ext cx="0" cy="49518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群組 29"/>
              <p:cNvGrpSpPr/>
              <p:nvPr/>
            </p:nvGrpSpPr>
            <p:grpSpPr>
              <a:xfrm>
                <a:off x="2864796" y="3669852"/>
                <a:ext cx="2449462" cy="1555407"/>
                <a:chOff x="2607080" y="1204689"/>
                <a:chExt cx="2449462" cy="1555407"/>
              </a:xfrm>
            </p:grpSpPr>
            <p:sp>
              <p:nvSpPr>
                <p:cNvPr id="31" name="矩形 30"/>
                <p:cNvSpPr/>
                <p:nvPr/>
              </p:nvSpPr>
              <p:spPr>
                <a:xfrm>
                  <a:off x="2607080" y="1204689"/>
                  <a:ext cx="1542910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4" name="直線單箭頭接點 33"/>
                <p:cNvCxnSpPr/>
                <p:nvPr/>
              </p:nvCxnSpPr>
              <p:spPr>
                <a:xfrm flipV="1">
                  <a:off x="4162642" y="1968883"/>
                  <a:ext cx="893900" cy="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矩形 107"/>
              <p:cNvSpPr/>
              <p:nvPr/>
            </p:nvSpPr>
            <p:spPr>
              <a:xfrm>
                <a:off x="5322101" y="3610679"/>
                <a:ext cx="1475057" cy="1614579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09" name="手繪多邊形 108"/>
              <p:cNvSpPr/>
              <p:nvPr/>
            </p:nvSpPr>
            <p:spPr>
              <a:xfrm rot="5400000">
                <a:off x="7114291" y="3936602"/>
                <a:ext cx="1956292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10" name="直線單箭頭接點 109"/>
              <p:cNvCxnSpPr/>
              <p:nvPr/>
            </p:nvCxnSpPr>
            <p:spPr>
              <a:xfrm>
                <a:off x="6787633" y="3957552"/>
                <a:ext cx="923920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單箭頭接點 111"/>
              <p:cNvCxnSpPr/>
              <p:nvPr/>
            </p:nvCxnSpPr>
            <p:spPr>
              <a:xfrm flipV="1">
                <a:off x="6787633" y="4742767"/>
                <a:ext cx="923920" cy="2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矩形 112"/>
              <p:cNvSpPr/>
              <p:nvPr/>
            </p:nvSpPr>
            <p:spPr>
              <a:xfrm>
                <a:off x="9266464" y="3490368"/>
                <a:ext cx="1528570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14" name="直線單箭頭接點 113"/>
              <p:cNvCxnSpPr/>
              <p:nvPr/>
            </p:nvCxnSpPr>
            <p:spPr>
              <a:xfrm flipV="1">
                <a:off x="8473321" y="4310366"/>
                <a:ext cx="793143" cy="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手繪多邊形 120"/>
              <p:cNvSpPr/>
              <p:nvPr/>
            </p:nvSpPr>
            <p:spPr>
              <a:xfrm>
                <a:off x="4914900" y="4305300"/>
                <a:ext cx="6311900" cy="1346200"/>
              </a:xfrm>
              <a:custGeom>
                <a:avLst/>
                <a:gdLst>
                  <a:gd name="connsiteX0" fmla="*/ 5880100 w 6311900"/>
                  <a:gd name="connsiteY0" fmla="*/ 0 h 1346200"/>
                  <a:gd name="connsiteX1" fmla="*/ 6311900 w 6311900"/>
                  <a:gd name="connsiteY1" fmla="*/ 0 h 1346200"/>
                  <a:gd name="connsiteX2" fmla="*/ 6311900 w 6311900"/>
                  <a:gd name="connsiteY2" fmla="*/ 1346200 h 1346200"/>
                  <a:gd name="connsiteX3" fmla="*/ 0 w 6311900"/>
                  <a:gd name="connsiteY3" fmla="*/ 1346200 h 1346200"/>
                  <a:gd name="connsiteX4" fmla="*/ 0 w 6311900"/>
                  <a:gd name="connsiteY4" fmla="*/ 609600 h 1346200"/>
                  <a:gd name="connsiteX5" fmla="*/ 393700 w 6311900"/>
                  <a:gd name="connsiteY5" fmla="*/ 609600 h 134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11900" h="1346200">
                    <a:moveTo>
                      <a:pt x="5880100" y="0"/>
                    </a:moveTo>
                    <a:lnTo>
                      <a:pt x="6311900" y="0"/>
                    </a:lnTo>
                    <a:lnTo>
                      <a:pt x="6311900" y="1346200"/>
                    </a:lnTo>
                    <a:lnTo>
                      <a:pt x="0" y="1346200"/>
                    </a:lnTo>
                    <a:lnTo>
                      <a:pt x="0" y="609600"/>
                    </a:lnTo>
                    <a:lnTo>
                      <a:pt x="393700" y="6096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122" name="等腰三角形 121"/>
              <p:cNvSpPr/>
              <p:nvPr/>
            </p:nvSpPr>
            <p:spPr>
              <a:xfrm>
                <a:off x="5909548" y="5028599"/>
                <a:ext cx="206829" cy="195943"/>
              </a:xfrm>
              <a:prstGeom prst="triangle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4" name="直線單箭頭接點 123"/>
              <p:cNvCxnSpPr>
                <a:endCxn id="122" idx="3"/>
              </p:cNvCxnSpPr>
              <p:nvPr/>
            </p:nvCxnSpPr>
            <p:spPr>
              <a:xfrm flipV="1">
                <a:off x="6012963" y="5224542"/>
                <a:ext cx="0" cy="815648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2" name="群組 131"/>
              <p:cNvGrpSpPr/>
              <p:nvPr/>
            </p:nvGrpSpPr>
            <p:grpSpPr>
              <a:xfrm>
                <a:off x="4734258" y="2977828"/>
                <a:ext cx="1562100" cy="344714"/>
                <a:chOff x="1885851" y="1335070"/>
                <a:chExt cx="1562100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3" name="流程圖: 替代程序 132"/>
                    <p:cNvSpPr/>
                    <p:nvPr/>
                  </p:nvSpPr>
                  <p:spPr>
                    <a:xfrm>
                      <a:off x="2321282" y="1335070"/>
                      <a:ext cx="914400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oMath>
                        </m:oMathPara>
                      </a14:m>
                      <a:endParaRPr lang="zh-TW" altLang="en-US" sz="24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33" name="流程圖: 替代程序 13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21282" y="1335070"/>
                      <a:ext cx="914400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l="-654" b="-11864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34" name="直線單箭頭接點 133"/>
                <p:cNvCxnSpPr>
                  <a:endCxn id="133" idx="1"/>
                </p:cNvCxnSpPr>
                <p:nvPr/>
              </p:nvCxnSpPr>
              <p:spPr>
                <a:xfrm>
                  <a:off x="1885851" y="1507427"/>
                  <a:ext cx="435431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單箭頭接點 134"/>
                <p:cNvCxnSpPr>
                  <a:stCxn id="133" idx="3"/>
                </p:cNvCxnSpPr>
                <p:nvPr/>
              </p:nvCxnSpPr>
              <p:spPr>
                <a:xfrm>
                  <a:off x="3235682" y="1507427"/>
                  <a:ext cx="21226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單箭頭接點 142"/>
              <p:cNvCxnSpPr/>
              <p:nvPr/>
            </p:nvCxnSpPr>
            <p:spPr>
              <a:xfrm flipV="1">
                <a:off x="4743051" y="3150185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群組 159"/>
            <p:cNvGrpSpPr/>
            <p:nvPr/>
          </p:nvGrpSpPr>
          <p:grpSpPr>
            <a:xfrm>
              <a:off x="2237327" y="3431555"/>
              <a:ext cx="2776016" cy="2990155"/>
              <a:chOff x="2237327" y="3431555"/>
              <a:chExt cx="2776016" cy="2990155"/>
            </a:xfrm>
          </p:grpSpPr>
          <p:sp>
            <p:nvSpPr>
              <p:cNvPr id="150" name="橢圓 149"/>
              <p:cNvSpPr/>
              <p:nvPr/>
            </p:nvSpPr>
            <p:spPr>
              <a:xfrm>
                <a:off x="2465928" y="5145360"/>
                <a:ext cx="2400300" cy="1276350"/>
              </a:xfrm>
              <a:prstGeom prst="ellipse">
                <a:avLst/>
              </a:prstGeom>
              <a:solidFill>
                <a:srgbClr val="FF6600"/>
              </a:solidFill>
              <a:ln w="19050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chemeClr val="bg1"/>
                    </a:solidFill>
                  </a:rPr>
                  <a:t>CU</a:t>
                </a:r>
                <a:endParaRPr lang="zh-TW" altLang="en-US" sz="32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52" name="直線單箭頭接點 151"/>
              <p:cNvCxnSpPr/>
              <p:nvPr/>
            </p:nvCxnSpPr>
            <p:spPr>
              <a:xfrm flipH="1" flipV="1">
                <a:off x="2237327" y="4413778"/>
                <a:ext cx="462643" cy="97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單箭頭接點 152"/>
              <p:cNvCxnSpPr/>
              <p:nvPr/>
            </p:nvCxnSpPr>
            <p:spPr>
              <a:xfrm flipH="1" flipV="1">
                <a:off x="3126936" y="4573412"/>
                <a:ext cx="182635" cy="5658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單箭頭接點 154"/>
              <p:cNvCxnSpPr/>
              <p:nvPr/>
            </p:nvCxnSpPr>
            <p:spPr>
              <a:xfrm flipV="1">
                <a:off x="3908083" y="4496665"/>
                <a:ext cx="98863" cy="63058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單箭頭接點 156"/>
              <p:cNvCxnSpPr/>
              <p:nvPr/>
            </p:nvCxnSpPr>
            <p:spPr>
              <a:xfrm flipV="1">
                <a:off x="4415277" y="4887732"/>
                <a:ext cx="472645" cy="3783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單箭頭接點 52"/>
              <p:cNvCxnSpPr/>
              <p:nvPr/>
            </p:nvCxnSpPr>
            <p:spPr>
              <a:xfrm flipH="1">
                <a:off x="4167552" y="3431555"/>
                <a:ext cx="845791" cy="17076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953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4107" y="914628"/>
            <a:ext cx="11805557" cy="565650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Introduction to MIPS32: ISA &amp; SPIM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Instruction Formats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Addressing Modes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Instruction Set Architecture and Assembly Language Compiled by SPIM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Single-Stage MIPS Design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Program Counter (PC)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Instruction Memory (IM)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Register Files (RF)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Arithmetic Logic Unit (ALU)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Data Memory (DM)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5-Stage Pipeline MIPS Design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Basic Pipeline Design by Spatial Gate-Level Design</a:t>
            </a:r>
          </a:p>
          <a:p>
            <a:pPr lvl="1"/>
            <a:r>
              <a:rPr lang="en-US" altLang="zh-TW" dirty="0" smtClean="0"/>
              <a:t> Explanation for Term Project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112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5-Stages Pipeline MIPS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20</a:t>
            </a:fld>
            <a:endParaRPr lang="zh-TW" altLang="en-US"/>
          </a:p>
        </p:txBody>
      </p:sp>
      <p:grpSp>
        <p:nvGrpSpPr>
          <p:cNvPr id="135" name="群組 134"/>
          <p:cNvGrpSpPr/>
          <p:nvPr/>
        </p:nvGrpSpPr>
        <p:grpSpPr>
          <a:xfrm>
            <a:off x="251291" y="1028370"/>
            <a:ext cx="11711187" cy="5510542"/>
            <a:chOff x="846027" y="1028370"/>
            <a:chExt cx="11711187" cy="5510542"/>
          </a:xfrm>
        </p:grpSpPr>
        <p:grpSp>
          <p:nvGrpSpPr>
            <p:cNvPr id="122" name="群組 121"/>
            <p:cNvGrpSpPr/>
            <p:nvPr/>
          </p:nvGrpSpPr>
          <p:grpSpPr>
            <a:xfrm>
              <a:off x="846027" y="1613130"/>
              <a:ext cx="10441098" cy="4925782"/>
              <a:chOff x="846027" y="855893"/>
              <a:chExt cx="10441098" cy="4925782"/>
            </a:xfrm>
          </p:grpSpPr>
          <p:sp>
            <p:nvSpPr>
              <p:cNvPr id="23" name="手繪多邊形 22"/>
              <p:cNvSpPr/>
              <p:nvPr/>
            </p:nvSpPr>
            <p:spPr>
              <a:xfrm>
                <a:off x="846027" y="1451843"/>
                <a:ext cx="575941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單箭頭接點 15"/>
              <p:cNvCxnSpPr>
                <a:stCxn id="52" idx="3"/>
                <a:endCxn id="46" idx="1"/>
              </p:cNvCxnSpPr>
              <p:nvPr/>
            </p:nvCxnSpPr>
            <p:spPr>
              <a:xfrm flipV="1">
                <a:off x="1851304" y="3602058"/>
                <a:ext cx="963826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群組 16"/>
              <p:cNvGrpSpPr/>
              <p:nvPr/>
            </p:nvGrpSpPr>
            <p:grpSpPr>
              <a:xfrm>
                <a:off x="1219932" y="2825939"/>
                <a:ext cx="631372" cy="1738879"/>
                <a:chOff x="4656723" y="2767467"/>
                <a:chExt cx="631372" cy="1738879"/>
              </a:xfrm>
              <a:solidFill>
                <a:srgbClr val="FFCCFF"/>
              </a:solidFill>
            </p:grpSpPr>
            <p:grpSp>
              <p:nvGrpSpPr>
                <p:cNvPr id="50" name="群組 49"/>
                <p:cNvGrpSpPr/>
                <p:nvPr/>
              </p:nvGrpSpPr>
              <p:grpSpPr>
                <a:xfrm>
                  <a:off x="4656723" y="2767467"/>
                  <a:ext cx="631372" cy="1556657"/>
                  <a:chOff x="4656723" y="2767467"/>
                  <a:chExt cx="631372" cy="1556657"/>
                </a:xfrm>
                <a:grpFill/>
              </p:grpSpPr>
              <p:sp>
                <p:nvSpPr>
                  <p:cNvPr id="52" name="矩形 51"/>
                  <p:cNvSpPr/>
                  <p:nvPr/>
                </p:nvSpPr>
                <p:spPr>
                  <a:xfrm>
                    <a:off x="4656723" y="2767467"/>
                    <a:ext cx="631372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400" b="1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3" name="等腰三角形 52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51" name="橢圓 50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cxnSp>
            <p:nvCxnSpPr>
              <p:cNvPr id="19" name="直線單箭頭接點 18"/>
              <p:cNvCxnSpPr/>
              <p:nvPr/>
            </p:nvCxnSpPr>
            <p:spPr>
              <a:xfrm flipV="1">
                <a:off x="2019414" y="2435915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手繪多邊形 19"/>
              <p:cNvSpPr/>
              <p:nvPr/>
            </p:nvSpPr>
            <p:spPr>
              <a:xfrm>
                <a:off x="1218229" y="1756643"/>
                <a:ext cx="1120755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單箭頭接點 20"/>
              <p:cNvCxnSpPr/>
              <p:nvPr/>
            </p:nvCxnSpPr>
            <p:spPr>
              <a:xfrm flipV="1">
                <a:off x="2616861" y="2435915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字方塊 21"/>
              <p:cNvSpPr txBox="1"/>
              <p:nvPr/>
            </p:nvSpPr>
            <p:spPr>
              <a:xfrm>
                <a:off x="2469904" y="2704145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直線單箭頭接點 23"/>
              <p:cNvCxnSpPr>
                <a:stCxn id="20" idx="1"/>
              </p:cNvCxnSpPr>
              <p:nvPr/>
            </p:nvCxnSpPr>
            <p:spPr>
              <a:xfrm>
                <a:off x="2338984" y="1756643"/>
                <a:ext cx="4014891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手繪多邊形 25"/>
              <p:cNvSpPr/>
              <p:nvPr/>
            </p:nvSpPr>
            <p:spPr>
              <a:xfrm>
                <a:off x="1219932" y="1154301"/>
                <a:ext cx="6806922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 flipV="1">
                <a:off x="1308600" y="1908740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群組 30"/>
              <p:cNvGrpSpPr/>
              <p:nvPr/>
            </p:nvGrpSpPr>
            <p:grpSpPr>
              <a:xfrm>
                <a:off x="2815130" y="2824354"/>
                <a:ext cx="2131212" cy="1555407"/>
                <a:chOff x="3011755" y="1204689"/>
                <a:chExt cx="2131212" cy="1555407"/>
              </a:xfrm>
            </p:grpSpPr>
            <p:sp>
              <p:nvSpPr>
                <p:cNvPr id="46" name="矩形 45"/>
                <p:cNvSpPr/>
                <p:nvPr/>
              </p:nvSpPr>
              <p:spPr>
                <a:xfrm>
                  <a:off x="3011755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7" name="直線單箭頭接點 46"/>
                <p:cNvCxnSpPr>
                  <a:stCxn id="46" idx="3"/>
                </p:cNvCxnSpPr>
                <p:nvPr/>
              </p:nvCxnSpPr>
              <p:spPr>
                <a:xfrm flipV="1">
                  <a:off x="3743999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單箭頭接點 33"/>
              <p:cNvCxnSpPr/>
              <p:nvPr/>
            </p:nvCxnSpPr>
            <p:spPr>
              <a:xfrm>
                <a:off x="5761339" y="3112054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>
                <a:off x="5736373" y="3897269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>
                <a:off x="7740575" y="3461515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群組 40"/>
              <p:cNvGrpSpPr/>
              <p:nvPr/>
            </p:nvGrpSpPr>
            <p:grpSpPr>
              <a:xfrm>
                <a:off x="4288709" y="2132330"/>
                <a:ext cx="3049598" cy="344714"/>
                <a:chOff x="1891687" y="1335070"/>
                <a:chExt cx="2023808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流程圖: 替代程序 42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oMath>
                        </m:oMathPara>
                      </a14:m>
                      <a:endParaRPr lang="zh-TW" altLang="en-US" sz="24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直線單箭頭接點 43"/>
                <p:cNvCxnSpPr>
                  <a:endCxn id="43" idx="1"/>
                </p:cNvCxnSpPr>
                <p:nvPr/>
              </p:nvCxnSpPr>
              <p:spPr>
                <a:xfrm>
                  <a:off x="1891687" y="1507427"/>
                  <a:ext cx="379071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單箭頭接點 44"/>
                <p:cNvCxnSpPr>
                  <a:stCxn id="43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直線單箭頭接點 41"/>
              <p:cNvCxnSpPr/>
              <p:nvPr/>
            </p:nvCxnSpPr>
            <p:spPr>
              <a:xfrm flipV="1">
                <a:off x="4288710" y="2304687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群組 67"/>
              <p:cNvGrpSpPr/>
              <p:nvPr/>
            </p:nvGrpSpPr>
            <p:grpSpPr>
              <a:xfrm>
                <a:off x="3691637" y="1465263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9" name="群組 6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72" name="矩形 7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73" name="等腰三角形 7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0" name="橢圓 6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1" name="直線單箭頭接點 7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矩形 83"/>
              <p:cNvSpPr/>
              <p:nvPr/>
            </p:nvSpPr>
            <p:spPr>
              <a:xfrm>
                <a:off x="4833225" y="2816974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5" name="群組 24"/>
              <p:cNvGrpSpPr/>
              <p:nvPr/>
            </p:nvGrpSpPr>
            <p:grpSpPr>
              <a:xfrm rot="5400000">
                <a:off x="6464708" y="1330128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48" name="手繪多邊形 47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3200" b="1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3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9" name="直線單箭頭接點 48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矩形 35"/>
              <p:cNvSpPr/>
              <p:nvPr/>
            </p:nvSpPr>
            <p:spPr>
              <a:xfrm>
                <a:off x="8819245" y="2644870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2" name="群組 61"/>
              <p:cNvGrpSpPr/>
              <p:nvPr/>
            </p:nvGrpSpPr>
            <p:grpSpPr>
              <a:xfrm>
                <a:off x="6321953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3" name="群組 6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66" name="矩形 6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7" name="等腰三角形 6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64" name="橢圓 6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5" name="直線單箭頭接點 6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直線單箭頭接點 100"/>
              <p:cNvCxnSpPr/>
              <p:nvPr/>
            </p:nvCxnSpPr>
            <p:spPr>
              <a:xfrm flipV="1">
                <a:off x="9779773" y="3461515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手繪多邊形 103"/>
              <p:cNvSpPr/>
              <p:nvPr/>
            </p:nvSpPr>
            <p:spPr>
              <a:xfrm>
                <a:off x="8026854" y="3461657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手繪多邊形 105"/>
              <p:cNvSpPr/>
              <p:nvPr/>
            </p:nvSpPr>
            <p:spPr>
              <a:xfrm rot="5400000">
                <a:off x="10502745" y="3457809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" name="手繪多邊形 32"/>
              <p:cNvSpPr/>
              <p:nvPr/>
            </p:nvSpPr>
            <p:spPr>
              <a:xfrm rot="5400000">
                <a:off x="6585932" y="3091104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4" name="群組 93"/>
              <p:cNvGrpSpPr/>
              <p:nvPr/>
            </p:nvGrpSpPr>
            <p:grpSpPr>
              <a:xfrm>
                <a:off x="8325585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95" name="群組 9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98" name="矩形 9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99" name="等腰三角形 9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96" name="橢圓 9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7" name="直線單箭頭接點 9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群組 108"/>
              <p:cNvGrpSpPr/>
              <p:nvPr/>
            </p:nvGrpSpPr>
            <p:grpSpPr>
              <a:xfrm>
                <a:off x="10289580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110" name="群組 10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113" name="矩形 11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14" name="等腰三角形 11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11" name="橢圓 11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2" name="直線單箭頭接點 11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手繪多邊形 114"/>
              <p:cNvSpPr/>
              <p:nvPr/>
            </p:nvSpPr>
            <p:spPr>
              <a:xfrm>
                <a:off x="4457700" y="3590925"/>
                <a:ext cx="6829425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手繪多邊形 17"/>
              <p:cNvSpPr/>
              <p:nvPr/>
            </p:nvSpPr>
            <p:spPr>
              <a:xfrm rot="16200000">
                <a:off x="705153" y="1237277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1258071" y="1537916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258071" y="972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0" name="文字方塊 119"/>
              <p:cNvSpPr txBox="1"/>
              <p:nvPr/>
            </p:nvSpPr>
            <p:spPr>
              <a:xfrm>
                <a:off x="10736035" y="354734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1" name="文字方塊 120"/>
              <p:cNvSpPr txBox="1"/>
              <p:nvPr/>
            </p:nvSpPr>
            <p:spPr>
              <a:xfrm>
                <a:off x="10736035" y="3239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5" name="手繪多邊形 14"/>
              <p:cNvSpPr/>
              <p:nvPr/>
            </p:nvSpPr>
            <p:spPr>
              <a:xfrm>
                <a:off x="1692521" y="2019846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23" name="文字方塊 122"/>
            <p:cNvSpPr txBox="1"/>
            <p:nvPr/>
          </p:nvSpPr>
          <p:spPr>
            <a:xfrm>
              <a:off x="1303937" y="1028370"/>
              <a:ext cx="1839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(Instr. Fetch)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3983409" y="1028370"/>
              <a:ext cx="2172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(Instr. Decoder)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536241" y="1028370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 (Execution)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8456163" y="1028370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 (Memory)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10581352" y="1028370"/>
              <a:ext cx="1975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WB (Write Back)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876895" y="6137282"/>
            <a:ext cx="7475387" cy="401164"/>
            <a:chOff x="2876895" y="6137282"/>
            <a:chExt cx="7475387" cy="401164"/>
          </a:xfrm>
        </p:grpSpPr>
        <p:sp>
          <p:nvSpPr>
            <p:cNvPr id="136" name="文字方塊 135"/>
            <p:cNvSpPr txBox="1"/>
            <p:nvPr/>
          </p:nvSpPr>
          <p:spPr>
            <a:xfrm>
              <a:off x="2876895" y="61691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IF_ID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文字方塊 136"/>
            <p:cNvSpPr txBox="1"/>
            <p:nvPr/>
          </p:nvSpPr>
          <p:spPr>
            <a:xfrm>
              <a:off x="5488781" y="613972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ID_EX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文字方塊 137"/>
            <p:cNvSpPr txBox="1"/>
            <p:nvPr/>
          </p:nvSpPr>
          <p:spPr>
            <a:xfrm>
              <a:off x="7454905" y="6142620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EX_M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文字方塊 138"/>
            <p:cNvSpPr txBox="1"/>
            <p:nvPr/>
          </p:nvSpPr>
          <p:spPr>
            <a:xfrm>
              <a:off x="9462295" y="6137282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M_WB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0506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R-type Instructions with no confliction with others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21</a:t>
            </a:fld>
            <a:endParaRPr lang="zh-TW" altLang="en-US"/>
          </a:p>
        </p:txBody>
      </p:sp>
      <p:grpSp>
        <p:nvGrpSpPr>
          <p:cNvPr id="135" name="群組 134"/>
          <p:cNvGrpSpPr/>
          <p:nvPr/>
        </p:nvGrpSpPr>
        <p:grpSpPr>
          <a:xfrm>
            <a:off x="251291" y="1028370"/>
            <a:ext cx="11711187" cy="5510542"/>
            <a:chOff x="846027" y="1028370"/>
            <a:chExt cx="11711187" cy="5510542"/>
          </a:xfrm>
        </p:grpSpPr>
        <p:grpSp>
          <p:nvGrpSpPr>
            <p:cNvPr id="122" name="群組 121"/>
            <p:cNvGrpSpPr/>
            <p:nvPr/>
          </p:nvGrpSpPr>
          <p:grpSpPr>
            <a:xfrm>
              <a:off x="846027" y="1613130"/>
              <a:ext cx="10441098" cy="4925782"/>
              <a:chOff x="846027" y="855893"/>
              <a:chExt cx="10441098" cy="4925782"/>
            </a:xfrm>
          </p:grpSpPr>
          <p:sp>
            <p:nvSpPr>
              <p:cNvPr id="23" name="手繪多邊形 22"/>
              <p:cNvSpPr/>
              <p:nvPr/>
            </p:nvSpPr>
            <p:spPr>
              <a:xfrm>
                <a:off x="846027" y="1451843"/>
                <a:ext cx="575941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單箭頭接點 15"/>
              <p:cNvCxnSpPr>
                <a:stCxn id="52" idx="3"/>
                <a:endCxn id="46" idx="1"/>
              </p:cNvCxnSpPr>
              <p:nvPr/>
            </p:nvCxnSpPr>
            <p:spPr>
              <a:xfrm flipV="1">
                <a:off x="1851304" y="3602058"/>
                <a:ext cx="963826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群組 16"/>
              <p:cNvGrpSpPr/>
              <p:nvPr/>
            </p:nvGrpSpPr>
            <p:grpSpPr>
              <a:xfrm>
                <a:off x="1219932" y="2825939"/>
                <a:ext cx="631372" cy="1738879"/>
                <a:chOff x="4656723" y="2767467"/>
                <a:chExt cx="631372" cy="1738879"/>
              </a:xfrm>
              <a:solidFill>
                <a:srgbClr val="FFCCFF"/>
              </a:solidFill>
            </p:grpSpPr>
            <p:grpSp>
              <p:nvGrpSpPr>
                <p:cNvPr id="50" name="群組 49"/>
                <p:cNvGrpSpPr/>
                <p:nvPr/>
              </p:nvGrpSpPr>
              <p:grpSpPr>
                <a:xfrm>
                  <a:off x="4656723" y="2767467"/>
                  <a:ext cx="631372" cy="1556657"/>
                  <a:chOff x="4656723" y="2767467"/>
                  <a:chExt cx="631372" cy="1556657"/>
                </a:xfrm>
                <a:grpFill/>
              </p:grpSpPr>
              <p:sp>
                <p:nvSpPr>
                  <p:cNvPr id="52" name="矩形 51"/>
                  <p:cNvSpPr/>
                  <p:nvPr/>
                </p:nvSpPr>
                <p:spPr>
                  <a:xfrm>
                    <a:off x="4656723" y="2767467"/>
                    <a:ext cx="631372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400" b="1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3" name="等腰三角形 52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51" name="橢圓 50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cxnSp>
            <p:nvCxnSpPr>
              <p:cNvPr id="19" name="直線單箭頭接點 18"/>
              <p:cNvCxnSpPr/>
              <p:nvPr/>
            </p:nvCxnSpPr>
            <p:spPr>
              <a:xfrm flipV="1">
                <a:off x="2019414" y="2435915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手繪多邊形 19"/>
              <p:cNvSpPr/>
              <p:nvPr/>
            </p:nvSpPr>
            <p:spPr>
              <a:xfrm>
                <a:off x="1218229" y="1756643"/>
                <a:ext cx="1120755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單箭頭接點 20"/>
              <p:cNvCxnSpPr/>
              <p:nvPr/>
            </p:nvCxnSpPr>
            <p:spPr>
              <a:xfrm flipV="1">
                <a:off x="2616861" y="2435915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字方塊 21"/>
              <p:cNvSpPr txBox="1"/>
              <p:nvPr/>
            </p:nvSpPr>
            <p:spPr>
              <a:xfrm>
                <a:off x="2469904" y="2704145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直線單箭頭接點 23"/>
              <p:cNvCxnSpPr>
                <a:stCxn id="20" idx="1"/>
              </p:cNvCxnSpPr>
              <p:nvPr/>
            </p:nvCxnSpPr>
            <p:spPr>
              <a:xfrm>
                <a:off x="2338984" y="1756643"/>
                <a:ext cx="4014891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手繪多邊形 25"/>
              <p:cNvSpPr/>
              <p:nvPr/>
            </p:nvSpPr>
            <p:spPr>
              <a:xfrm>
                <a:off x="1219932" y="1154301"/>
                <a:ext cx="6806922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 flipV="1">
                <a:off x="1308600" y="1908740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群組 30"/>
              <p:cNvGrpSpPr/>
              <p:nvPr/>
            </p:nvGrpSpPr>
            <p:grpSpPr>
              <a:xfrm>
                <a:off x="2815130" y="2824354"/>
                <a:ext cx="2131212" cy="1555407"/>
                <a:chOff x="3011755" y="1204689"/>
                <a:chExt cx="2131212" cy="1555407"/>
              </a:xfrm>
            </p:grpSpPr>
            <p:sp>
              <p:nvSpPr>
                <p:cNvPr id="46" name="矩形 45"/>
                <p:cNvSpPr/>
                <p:nvPr/>
              </p:nvSpPr>
              <p:spPr>
                <a:xfrm>
                  <a:off x="3011755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7" name="直線單箭頭接點 46"/>
                <p:cNvCxnSpPr>
                  <a:stCxn id="46" idx="3"/>
                </p:cNvCxnSpPr>
                <p:nvPr/>
              </p:nvCxnSpPr>
              <p:spPr>
                <a:xfrm flipV="1">
                  <a:off x="3743999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單箭頭接點 33"/>
              <p:cNvCxnSpPr/>
              <p:nvPr/>
            </p:nvCxnSpPr>
            <p:spPr>
              <a:xfrm>
                <a:off x="5761339" y="3112054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>
                <a:off x="5736373" y="3897269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>
                <a:off x="7740575" y="3461515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群組 40"/>
              <p:cNvGrpSpPr/>
              <p:nvPr/>
            </p:nvGrpSpPr>
            <p:grpSpPr>
              <a:xfrm>
                <a:off x="4288709" y="2132330"/>
                <a:ext cx="3049598" cy="344714"/>
                <a:chOff x="1891687" y="1335070"/>
                <a:chExt cx="2023808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流程圖: 替代程序 42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oMath>
                        </m:oMathPara>
                      </a14:m>
                      <a:endParaRPr lang="zh-TW" altLang="en-US" sz="24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直線單箭頭接點 43"/>
                <p:cNvCxnSpPr>
                  <a:endCxn id="43" idx="1"/>
                </p:cNvCxnSpPr>
                <p:nvPr/>
              </p:nvCxnSpPr>
              <p:spPr>
                <a:xfrm>
                  <a:off x="1891687" y="1507427"/>
                  <a:ext cx="379071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單箭頭接點 44"/>
                <p:cNvCxnSpPr>
                  <a:stCxn id="43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直線單箭頭接點 41"/>
              <p:cNvCxnSpPr/>
              <p:nvPr/>
            </p:nvCxnSpPr>
            <p:spPr>
              <a:xfrm flipV="1">
                <a:off x="4288710" y="2304687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群組 67"/>
              <p:cNvGrpSpPr/>
              <p:nvPr/>
            </p:nvGrpSpPr>
            <p:grpSpPr>
              <a:xfrm>
                <a:off x="3691637" y="1465263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9" name="群組 6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72" name="矩形 7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73" name="等腰三角形 7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0" name="橢圓 6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1" name="直線單箭頭接點 7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矩形 83"/>
              <p:cNvSpPr/>
              <p:nvPr/>
            </p:nvSpPr>
            <p:spPr>
              <a:xfrm>
                <a:off x="4833225" y="2816974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5" name="群組 24"/>
              <p:cNvGrpSpPr/>
              <p:nvPr/>
            </p:nvGrpSpPr>
            <p:grpSpPr>
              <a:xfrm rot="5400000">
                <a:off x="6464708" y="1330128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48" name="手繪多邊形 47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3200" b="1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3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9" name="直線單箭頭接點 48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矩形 35"/>
              <p:cNvSpPr/>
              <p:nvPr/>
            </p:nvSpPr>
            <p:spPr>
              <a:xfrm>
                <a:off x="8819245" y="2644870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2" name="群組 61"/>
              <p:cNvGrpSpPr/>
              <p:nvPr/>
            </p:nvGrpSpPr>
            <p:grpSpPr>
              <a:xfrm>
                <a:off x="6321953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3" name="群組 6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66" name="矩形 6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7" name="等腰三角形 6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64" name="橢圓 6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5" name="直線單箭頭接點 6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直線單箭頭接點 100"/>
              <p:cNvCxnSpPr/>
              <p:nvPr/>
            </p:nvCxnSpPr>
            <p:spPr>
              <a:xfrm flipV="1">
                <a:off x="9779773" y="3461515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手繪多邊形 103"/>
              <p:cNvSpPr/>
              <p:nvPr/>
            </p:nvSpPr>
            <p:spPr>
              <a:xfrm>
                <a:off x="8026854" y="3461657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手繪多邊形 105"/>
              <p:cNvSpPr/>
              <p:nvPr/>
            </p:nvSpPr>
            <p:spPr>
              <a:xfrm rot="5400000">
                <a:off x="10502745" y="3457809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" name="手繪多邊形 32"/>
              <p:cNvSpPr/>
              <p:nvPr/>
            </p:nvSpPr>
            <p:spPr>
              <a:xfrm rot="5400000">
                <a:off x="6585932" y="3091104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4" name="群組 93"/>
              <p:cNvGrpSpPr/>
              <p:nvPr/>
            </p:nvGrpSpPr>
            <p:grpSpPr>
              <a:xfrm>
                <a:off x="8325585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95" name="群組 9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98" name="矩形 9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99" name="等腰三角形 9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96" name="橢圓 9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7" name="直線單箭頭接點 9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群組 108"/>
              <p:cNvGrpSpPr/>
              <p:nvPr/>
            </p:nvGrpSpPr>
            <p:grpSpPr>
              <a:xfrm>
                <a:off x="10289580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110" name="群組 10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113" name="矩形 11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14" name="等腰三角形 11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11" name="橢圓 11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2" name="直線單箭頭接點 11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手繪多邊形 114"/>
              <p:cNvSpPr/>
              <p:nvPr/>
            </p:nvSpPr>
            <p:spPr>
              <a:xfrm>
                <a:off x="4457700" y="3590925"/>
                <a:ext cx="6829425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手繪多邊形 17"/>
              <p:cNvSpPr/>
              <p:nvPr/>
            </p:nvSpPr>
            <p:spPr>
              <a:xfrm rot="16200000">
                <a:off x="705153" y="1237277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1258071" y="1537916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258071" y="972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0" name="文字方塊 119"/>
              <p:cNvSpPr txBox="1"/>
              <p:nvPr/>
            </p:nvSpPr>
            <p:spPr>
              <a:xfrm>
                <a:off x="10736035" y="354734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1" name="文字方塊 120"/>
              <p:cNvSpPr txBox="1"/>
              <p:nvPr/>
            </p:nvSpPr>
            <p:spPr>
              <a:xfrm>
                <a:off x="10736035" y="3239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5" name="手繪多邊形 14"/>
              <p:cNvSpPr/>
              <p:nvPr/>
            </p:nvSpPr>
            <p:spPr>
              <a:xfrm>
                <a:off x="1692521" y="2019846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23" name="文字方塊 122"/>
            <p:cNvSpPr txBox="1"/>
            <p:nvPr/>
          </p:nvSpPr>
          <p:spPr>
            <a:xfrm>
              <a:off x="1303937" y="1028370"/>
              <a:ext cx="1839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(Instr. Fetch)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3983409" y="1028370"/>
              <a:ext cx="2172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(Instr. Decoder)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536241" y="1028370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 (Execution)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8456163" y="1028370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 (Memory)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10581352" y="1028370"/>
              <a:ext cx="1975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WB (Write Back)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手繪多邊形 2"/>
          <p:cNvSpPr/>
          <p:nvPr/>
        </p:nvSpPr>
        <p:spPr>
          <a:xfrm>
            <a:off x="383721" y="3722914"/>
            <a:ext cx="10643243" cy="2953378"/>
          </a:xfrm>
          <a:custGeom>
            <a:avLst/>
            <a:gdLst>
              <a:gd name="connsiteX0" fmla="*/ 0 w 10643243"/>
              <a:gd name="connsiteY0" fmla="*/ 0 h 2953378"/>
              <a:gd name="connsiteX1" fmla="*/ 334736 w 10643243"/>
              <a:gd name="connsiteY1" fmla="*/ 530679 h 2953378"/>
              <a:gd name="connsiteX2" fmla="*/ 1371600 w 10643243"/>
              <a:gd name="connsiteY2" fmla="*/ 726622 h 2953378"/>
              <a:gd name="connsiteX3" fmla="*/ 2849336 w 10643243"/>
              <a:gd name="connsiteY3" fmla="*/ 636815 h 2953378"/>
              <a:gd name="connsiteX4" fmla="*/ 4367893 w 10643243"/>
              <a:gd name="connsiteY4" fmla="*/ 498022 h 2953378"/>
              <a:gd name="connsiteX5" fmla="*/ 5902779 w 10643243"/>
              <a:gd name="connsiteY5" fmla="*/ 538843 h 2953378"/>
              <a:gd name="connsiteX6" fmla="*/ 6858000 w 10643243"/>
              <a:gd name="connsiteY6" fmla="*/ 579665 h 2953378"/>
              <a:gd name="connsiteX7" fmla="*/ 7021286 w 10643243"/>
              <a:gd name="connsiteY7" fmla="*/ 1592036 h 2953378"/>
              <a:gd name="connsiteX8" fmla="*/ 9160329 w 10643243"/>
              <a:gd name="connsiteY8" fmla="*/ 1616529 h 2953378"/>
              <a:gd name="connsiteX9" fmla="*/ 10074729 w 10643243"/>
              <a:gd name="connsiteY9" fmla="*/ 1012372 h 2953378"/>
              <a:gd name="connsiteX10" fmla="*/ 10148208 w 10643243"/>
              <a:gd name="connsiteY10" fmla="*/ 2612572 h 2953378"/>
              <a:gd name="connsiteX11" fmla="*/ 3633108 w 10643243"/>
              <a:gd name="connsiteY11" fmla="*/ 2833007 h 2953378"/>
              <a:gd name="connsiteX12" fmla="*/ 3976008 w 10643243"/>
              <a:gd name="connsiteY12" fmla="*/ 1126672 h 2953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43243" h="2953378">
                <a:moveTo>
                  <a:pt x="0" y="0"/>
                </a:moveTo>
                <a:cubicBezTo>
                  <a:pt x="53068" y="204787"/>
                  <a:pt x="106136" y="409575"/>
                  <a:pt x="334736" y="530679"/>
                </a:cubicBezTo>
                <a:cubicBezTo>
                  <a:pt x="563336" y="651783"/>
                  <a:pt x="952500" y="708933"/>
                  <a:pt x="1371600" y="726622"/>
                </a:cubicBezTo>
                <a:cubicBezTo>
                  <a:pt x="1790700" y="744311"/>
                  <a:pt x="2349954" y="674915"/>
                  <a:pt x="2849336" y="636815"/>
                </a:cubicBezTo>
                <a:cubicBezTo>
                  <a:pt x="3348718" y="598715"/>
                  <a:pt x="3858986" y="514351"/>
                  <a:pt x="4367893" y="498022"/>
                </a:cubicBezTo>
                <a:lnTo>
                  <a:pt x="5902779" y="538843"/>
                </a:lnTo>
                <a:cubicBezTo>
                  <a:pt x="6317797" y="552450"/>
                  <a:pt x="6671582" y="404133"/>
                  <a:pt x="6858000" y="579665"/>
                </a:cubicBezTo>
                <a:cubicBezTo>
                  <a:pt x="7044418" y="755197"/>
                  <a:pt x="6637565" y="1419225"/>
                  <a:pt x="7021286" y="1592036"/>
                </a:cubicBezTo>
                <a:cubicBezTo>
                  <a:pt x="7405007" y="1764847"/>
                  <a:pt x="8651422" y="1713140"/>
                  <a:pt x="9160329" y="1616529"/>
                </a:cubicBezTo>
                <a:cubicBezTo>
                  <a:pt x="9669236" y="1519918"/>
                  <a:pt x="9910083" y="846365"/>
                  <a:pt x="10074729" y="1012372"/>
                </a:cubicBezTo>
                <a:cubicBezTo>
                  <a:pt x="10239375" y="1178379"/>
                  <a:pt x="11221812" y="2309133"/>
                  <a:pt x="10148208" y="2612572"/>
                </a:cubicBezTo>
                <a:cubicBezTo>
                  <a:pt x="9074604" y="2916011"/>
                  <a:pt x="4661808" y="3080657"/>
                  <a:pt x="3633108" y="2833007"/>
                </a:cubicBezTo>
                <a:cubicBezTo>
                  <a:pt x="2604408" y="2585357"/>
                  <a:pt x="3290208" y="1856014"/>
                  <a:pt x="3976008" y="1126672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/>
          <p:cNvGrpSpPr/>
          <p:nvPr/>
        </p:nvGrpSpPr>
        <p:grpSpPr>
          <a:xfrm>
            <a:off x="2876895" y="6137282"/>
            <a:ext cx="7475387" cy="401164"/>
            <a:chOff x="2876895" y="6137282"/>
            <a:chExt cx="7475387" cy="401164"/>
          </a:xfrm>
        </p:grpSpPr>
        <p:sp>
          <p:nvSpPr>
            <p:cNvPr id="83" name="文字方塊 82"/>
            <p:cNvSpPr txBox="1"/>
            <p:nvPr/>
          </p:nvSpPr>
          <p:spPr>
            <a:xfrm>
              <a:off x="2876895" y="61691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IF_ID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5488781" y="613972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ID_EX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7454905" y="6142620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EX_M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9462295" y="6137282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M_WB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680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lw</a:t>
            </a:r>
            <a:r>
              <a:rPr lang="en-US" altLang="zh-TW" dirty="0" smtClean="0"/>
              <a:t> (Load Word)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22</a:t>
            </a:fld>
            <a:endParaRPr lang="zh-TW" altLang="en-US"/>
          </a:p>
        </p:txBody>
      </p:sp>
      <p:grpSp>
        <p:nvGrpSpPr>
          <p:cNvPr id="135" name="群組 134"/>
          <p:cNvGrpSpPr/>
          <p:nvPr/>
        </p:nvGrpSpPr>
        <p:grpSpPr>
          <a:xfrm>
            <a:off x="251291" y="1028370"/>
            <a:ext cx="11711187" cy="5510542"/>
            <a:chOff x="846027" y="1028370"/>
            <a:chExt cx="11711187" cy="5510542"/>
          </a:xfrm>
        </p:grpSpPr>
        <p:grpSp>
          <p:nvGrpSpPr>
            <p:cNvPr id="122" name="群組 121"/>
            <p:cNvGrpSpPr/>
            <p:nvPr/>
          </p:nvGrpSpPr>
          <p:grpSpPr>
            <a:xfrm>
              <a:off x="846027" y="1613130"/>
              <a:ext cx="10441098" cy="4925782"/>
              <a:chOff x="846027" y="855893"/>
              <a:chExt cx="10441098" cy="4925782"/>
            </a:xfrm>
          </p:grpSpPr>
          <p:sp>
            <p:nvSpPr>
              <p:cNvPr id="23" name="手繪多邊形 22"/>
              <p:cNvSpPr/>
              <p:nvPr/>
            </p:nvSpPr>
            <p:spPr>
              <a:xfrm>
                <a:off x="846027" y="1451843"/>
                <a:ext cx="575941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單箭頭接點 15"/>
              <p:cNvCxnSpPr>
                <a:stCxn id="52" idx="3"/>
                <a:endCxn id="46" idx="1"/>
              </p:cNvCxnSpPr>
              <p:nvPr/>
            </p:nvCxnSpPr>
            <p:spPr>
              <a:xfrm flipV="1">
                <a:off x="1851304" y="3602058"/>
                <a:ext cx="963826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群組 16"/>
              <p:cNvGrpSpPr/>
              <p:nvPr/>
            </p:nvGrpSpPr>
            <p:grpSpPr>
              <a:xfrm>
                <a:off x="1219932" y="2825939"/>
                <a:ext cx="631372" cy="1738879"/>
                <a:chOff x="4656723" y="2767467"/>
                <a:chExt cx="631372" cy="1738879"/>
              </a:xfrm>
              <a:solidFill>
                <a:srgbClr val="FFCCFF"/>
              </a:solidFill>
            </p:grpSpPr>
            <p:grpSp>
              <p:nvGrpSpPr>
                <p:cNvPr id="50" name="群組 49"/>
                <p:cNvGrpSpPr/>
                <p:nvPr/>
              </p:nvGrpSpPr>
              <p:grpSpPr>
                <a:xfrm>
                  <a:off x="4656723" y="2767467"/>
                  <a:ext cx="631372" cy="1556657"/>
                  <a:chOff x="4656723" y="2767467"/>
                  <a:chExt cx="631372" cy="1556657"/>
                </a:xfrm>
                <a:grpFill/>
              </p:grpSpPr>
              <p:sp>
                <p:nvSpPr>
                  <p:cNvPr id="52" name="矩形 51"/>
                  <p:cNvSpPr/>
                  <p:nvPr/>
                </p:nvSpPr>
                <p:spPr>
                  <a:xfrm>
                    <a:off x="4656723" y="2767467"/>
                    <a:ext cx="631372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400" b="1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3" name="等腰三角形 52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51" name="橢圓 50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cxnSp>
            <p:nvCxnSpPr>
              <p:cNvPr id="19" name="直線單箭頭接點 18"/>
              <p:cNvCxnSpPr/>
              <p:nvPr/>
            </p:nvCxnSpPr>
            <p:spPr>
              <a:xfrm flipV="1">
                <a:off x="2019414" y="2435915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手繪多邊形 19"/>
              <p:cNvSpPr/>
              <p:nvPr/>
            </p:nvSpPr>
            <p:spPr>
              <a:xfrm>
                <a:off x="1218229" y="1756643"/>
                <a:ext cx="1120755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單箭頭接點 20"/>
              <p:cNvCxnSpPr/>
              <p:nvPr/>
            </p:nvCxnSpPr>
            <p:spPr>
              <a:xfrm flipV="1">
                <a:off x="2616861" y="2435915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字方塊 21"/>
              <p:cNvSpPr txBox="1"/>
              <p:nvPr/>
            </p:nvSpPr>
            <p:spPr>
              <a:xfrm>
                <a:off x="2469904" y="2704145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直線單箭頭接點 23"/>
              <p:cNvCxnSpPr>
                <a:stCxn id="20" idx="1"/>
              </p:cNvCxnSpPr>
              <p:nvPr/>
            </p:nvCxnSpPr>
            <p:spPr>
              <a:xfrm>
                <a:off x="2338984" y="1756643"/>
                <a:ext cx="4014891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手繪多邊形 25"/>
              <p:cNvSpPr/>
              <p:nvPr/>
            </p:nvSpPr>
            <p:spPr>
              <a:xfrm>
                <a:off x="1219932" y="1154301"/>
                <a:ext cx="6806922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 flipV="1">
                <a:off x="1308600" y="1908740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群組 30"/>
              <p:cNvGrpSpPr/>
              <p:nvPr/>
            </p:nvGrpSpPr>
            <p:grpSpPr>
              <a:xfrm>
                <a:off x="2815130" y="2824354"/>
                <a:ext cx="2131212" cy="1555407"/>
                <a:chOff x="3011755" y="1204689"/>
                <a:chExt cx="2131212" cy="1555407"/>
              </a:xfrm>
            </p:grpSpPr>
            <p:sp>
              <p:nvSpPr>
                <p:cNvPr id="46" name="矩形 45"/>
                <p:cNvSpPr/>
                <p:nvPr/>
              </p:nvSpPr>
              <p:spPr>
                <a:xfrm>
                  <a:off x="3011755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7" name="直線單箭頭接點 46"/>
                <p:cNvCxnSpPr>
                  <a:stCxn id="46" idx="3"/>
                </p:cNvCxnSpPr>
                <p:nvPr/>
              </p:nvCxnSpPr>
              <p:spPr>
                <a:xfrm flipV="1">
                  <a:off x="3743999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單箭頭接點 33"/>
              <p:cNvCxnSpPr/>
              <p:nvPr/>
            </p:nvCxnSpPr>
            <p:spPr>
              <a:xfrm>
                <a:off x="5761339" y="3112054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>
                <a:off x="5736373" y="3897269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>
                <a:off x="7740575" y="3461515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群組 40"/>
              <p:cNvGrpSpPr/>
              <p:nvPr/>
            </p:nvGrpSpPr>
            <p:grpSpPr>
              <a:xfrm>
                <a:off x="4288709" y="2132330"/>
                <a:ext cx="3049598" cy="344714"/>
                <a:chOff x="1891687" y="1335070"/>
                <a:chExt cx="2023808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流程圖: 替代程序 42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oMath>
                        </m:oMathPara>
                      </a14:m>
                      <a:endParaRPr lang="zh-TW" altLang="en-US" sz="24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直線單箭頭接點 43"/>
                <p:cNvCxnSpPr>
                  <a:endCxn id="43" idx="1"/>
                </p:cNvCxnSpPr>
                <p:nvPr/>
              </p:nvCxnSpPr>
              <p:spPr>
                <a:xfrm>
                  <a:off x="1891687" y="1507427"/>
                  <a:ext cx="379071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單箭頭接點 44"/>
                <p:cNvCxnSpPr>
                  <a:stCxn id="43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直線單箭頭接點 41"/>
              <p:cNvCxnSpPr/>
              <p:nvPr/>
            </p:nvCxnSpPr>
            <p:spPr>
              <a:xfrm flipV="1">
                <a:off x="4288710" y="2304687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群組 67"/>
              <p:cNvGrpSpPr/>
              <p:nvPr/>
            </p:nvGrpSpPr>
            <p:grpSpPr>
              <a:xfrm>
                <a:off x="3691637" y="1465263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9" name="群組 6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72" name="矩形 7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73" name="等腰三角形 7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0" name="橢圓 6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1" name="直線單箭頭接點 7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矩形 83"/>
              <p:cNvSpPr/>
              <p:nvPr/>
            </p:nvSpPr>
            <p:spPr>
              <a:xfrm>
                <a:off x="4833225" y="2816974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5" name="群組 24"/>
              <p:cNvGrpSpPr/>
              <p:nvPr/>
            </p:nvGrpSpPr>
            <p:grpSpPr>
              <a:xfrm rot="5400000">
                <a:off x="6464708" y="1330128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48" name="手繪多邊形 47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3200" b="1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3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9" name="直線單箭頭接點 48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矩形 35"/>
              <p:cNvSpPr/>
              <p:nvPr/>
            </p:nvSpPr>
            <p:spPr>
              <a:xfrm>
                <a:off x="8819245" y="2644870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2" name="群組 61"/>
              <p:cNvGrpSpPr/>
              <p:nvPr/>
            </p:nvGrpSpPr>
            <p:grpSpPr>
              <a:xfrm>
                <a:off x="6321953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3" name="群組 6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66" name="矩形 6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7" name="等腰三角形 6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64" name="橢圓 6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5" name="直線單箭頭接點 6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直線單箭頭接點 100"/>
              <p:cNvCxnSpPr/>
              <p:nvPr/>
            </p:nvCxnSpPr>
            <p:spPr>
              <a:xfrm flipV="1">
                <a:off x="9779773" y="3461515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手繪多邊形 103"/>
              <p:cNvSpPr/>
              <p:nvPr/>
            </p:nvSpPr>
            <p:spPr>
              <a:xfrm>
                <a:off x="8026854" y="3461657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手繪多邊形 105"/>
              <p:cNvSpPr/>
              <p:nvPr/>
            </p:nvSpPr>
            <p:spPr>
              <a:xfrm rot="5400000">
                <a:off x="10502745" y="3457809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" name="手繪多邊形 32"/>
              <p:cNvSpPr/>
              <p:nvPr/>
            </p:nvSpPr>
            <p:spPr>
              <a:xfrm rot="5400000">
                <a:off x="6585932" y="3091104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4" name="群組 93"/>
              <p:cNvGrpSpPr/>
              <p:nvPr/>
            </p:nvGrpSpPr>
            <p:grpSpPr>
              <a:xfrm>
                <a:off x="8325585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95" name="群組 9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98" name="矩形 9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99" name="等腰三角形 9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96" name="橢圓 9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7" name="直線單箭頭接點 9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群組 108"/>
              <p:cNvGrpSpPr/>
              <p:nvPr/>
            </p:nvGrpSpPr>
            <p:grpSpPr>
              <a:xfrm>
                <a:off x="10289580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110" name="群組 10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113" name="矩形 11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14" name="等腰三角形 11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11" name="橢圓 11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2" name="直線單箭頭接點 11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手繪多邊形 114"/>
              <p:cNvSpPr/>
              <p:nvPr/>
            </p:nvSpPr>
            <p:spPr>
              <a:xfrm>
                <a:off x="4457700" y="3590925"/>
                <a:ext cx="6829425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手繪多邊形 17"/>
              <p:cNvSpPr/>
              <p:nvPr/>
            </p:nvSpPr>
            <p:spPr>
              <a:xfrm rot="16200000">
                <a:off x="705153" y="1237277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1258071" y="1537916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258071" y="972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0" name="文字方塊 119"/>
              <p:cNvSpPr txBox="1"/>
              <p:nvPr/>
            </p:nvSpPr>
            <p:spPr>
              <a:xfrm>
                <a:off x="10736035" y="354734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1" name="文字方塊 120"/>
              <p:cNvSpPr txBox="1"/>
              <p:nvPr/>
            </p:nvSpPr>
            <p:spPr>
              <a:xfrm>
                <a:off x="10736035" y="3239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5" name="手繪多邊形 14"/>
              <p:cNvSpPr/>
              <p:nvPr/>
            </p:nvSpPr>
            <p:spPr>
              <a:xfrm>
                <a:off x="1692521" y="2019846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23" name="文字方塊 122"/>
            <p:cNvSpPr txBox="1"/>
            <p:nvPr/>
          </p:nvSpPr>
          <p:spPr>
            <a:xfrm>
              <a:off x="1303937" y="1028370"/>
              <a:ext cx="1839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(Instr. Fetch)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3983409" y="1028370"/>
              <a:ext cx="2172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(Instr. Decoder)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536241" y="1028370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 (Execution)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8456163" y="1028370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 (Memory)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10581352" y="1028370"/>
              <a:ext cx="1975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WB (Write Back)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手繪多邊形 2"/>
          <p:cNvSpPr/>
          <p:nvPr/>
        </p:nvSpPr>
        <p:spPr>
          <a:xfrm>
            <a:off x="409575" y="4119726"/>
            <a:ext cx="9925979" cy="2265959"/>
          </a:xfrm>
          <a:custGeom>
            <a:avLst/>
            <a:gdLst>
              <a:gd name="connsiteX0" fmla="*/ 0 w 9925979"/>
              <a:gd name="connsiteY0" fmla="*/ 90324 h 2265959"/>
              <a:gd name="connsiteX1" fmla="*/ 2038350 w 9925979"/>
              <a:gd name="connsiteY1" fmla="*/ 61749 h 2265959"/>
              <a:gd name="connsiteX2" fmla="*/ 3943350 w 9925979"/>
              <a:gd name="connsiteY2" fmla="*/ 61749 h 2265959"/>
              <a:gd name="connsiteX3" fmla="*/ 5133975 w 9925979"/>
              <a:gd name="connsiteY3" fmla="*/ 880899 h 2265959"/>
              <a:gd name="connsiteX4" fmla="*/ 8001000 w 9925979"/>
              <a:gd name="connsiteY4" fmla="*/ 633249 h 2265959"/>
              <a:gd name="connsiteX5" fmla="*/ 9925050 w 9925979"/>
              <a:gd name="connsiteY5" fmla="*/ 804699 h 2265959"/>
              <a:gd name="connsiteX6" fmla="*/ 8191500 w 9925979"/>
              <a:gd name="connsiteY6" fmla="*/ 2166774 h 2265959"/>
              <a:gd name="connsiteX7" fmla="*/ 4048125 w 9925979"/>
              <a:gd name="connsiteY7" fmla="*/ 2042949 h 2265959"/>
              <a:gd name="connsiteX8" fmla="*/ 3286125 w 9925979"/>
              <a:gd name="connsiteY8" fmla="*/ 1099974 h 2265959"/>
              <a:gd name="connsiteX9" fmla="*/ 4038600 w 9925979"/>
              <a:gd name="connsiteY9" fmla="*/ 680874 h 226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5979" h="2265959">
                <a:moveTo>
                  <a:pt x="0" y="90324"/>
                </a:moveTo>
                <a:lnTo>
                  <a:pt x="2038350" y="61749"/>
                </a:lnTo>
                <a:cubicBezTo>
                  <a:pt x="2695575" y="56987"/>
                  <a:pt x="3427412" y="-74776"/>
                  <a:pt x="3943350" y="61749"/>
                </a:cubicBezTo>
                <a:cubicBezTo>
                  <a:pt x="4459288" y="198274"/>
                  <a:pt x="4457700" y="785649"/>
                  <a:pt x="5133975" y="880899"/>
                </a:cubicBezTo>
                <a:cubicBezTo>
                  <a:pt x="5810250" y="976149"/>
                  <a:pt x="7202488" y="645949"/>
                  <a:pt x="8001000" y="633249"/>
                </a:cubicBezTo>
                <a:cubicBezTo>
                  <a:pt x="8799512" y="620549"/>
                  <a:pt x="9893300" y="549112"/>
                  <a:pt x="9925050" y="804699"/>
                </a:cubicBezTo>
                <a:cubicBezTo>
                  <a:pt x="9956800" y="1060286"/>
                  <a:pt x="9170988" y="1960399"/>
                  <a:pt x="8191500" y="2166774"/>
                </a:cubicBezTo>
                <a:cubicBezTo>
                  <a:pt x="7212013" y="2373149"/>
                  <a:pt x="4865688" y="2220749"/>
                  <a:pt x="4048125" y="2042949"/>
                </a:cubicBezTo>
                <a:cubicBezTo>
                  <a:pt x="3230563" y="1865149"/>
                  <a:pt x="3287712" y="1326986"/>
                  <a:pt x="3286125" y="1099974"/>
                </a:cubicBezTo>
                <a:cubicBezTo>
                  <a:pt x="3284538" y="872962"/>
                  <a:pt x="3661569" y="776918"/>
                  <a:pt x="4038600" y="680874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/>
          <p:cNvGrpSpPr/>
          <p:nvPr/>
        </p:nvGrpSpPr>
        <p:grpSpPr>
          <a:xfrm>
            <a:off x="2876895" y="6137282"/>
            <a:ext cx="7475387" cy="401164"/>
            <a:chOff x="2876895" y="6137282"/>
            <a:chExt cx="7475387" cy="401164"/>
          </a:xfrm>
        </p:grpSpPr>
        <p:sp>
          <p:nvSpPr>
            <p:cNvPr id="83" name="文字方塊 82"/>
            <p:cNvSpPr txBox="1"/>
            <p:nvPr/>
          </p:nvSpPr>
          <p:spPr>
            <a:xfrm>
              <a:off x="2876895" y="61691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IF_ID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5488781" y="613972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ID_EX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7454905" y="6142620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EX_M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9462295" y="6137282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M_WB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8432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sw</a:t>
            </a:r>
            <a:r>
              <a:rPr lang="en-US" altLang="zh-TW" dirty="0" smtClean="0"/>
              <a:t> (Store Word)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23</a:t>
            </a:fld>
            <a:endParaRPr lang="zh-TW" altLang="en-US"/>
          </a:p>
        </p:txBody>
      </p:sp>
      <p:grpSp>
        <p:nvGrpSpPr>
          <p:cNvPr id="135" name="群組 134"/>
          <p:cNvGrpSpPr/>
          <p:nvPr/>
        </p:nvGrpSpPr>
        <p:grpSpPr>
          <a:xfrm>
            <a:off x="251291" y="1028370"/>
            <a:ext cx="11711187" cy="5510542"/>
            <a:chOff x="846027" y="1028370"/>
            <a:chExt cx="11711187" cy="5510542"/>
          </a:xfrm>
        </p:grpSpPr>
        <p:grpSp>
          <p:nvGrpSpPr>
            <p:cNvPr id="122" name="群組 121"/>
            <p:cNvGrpSpPr/>
            <p:nvPr/>
          </p:nvGrpSpPr>
          <p:grpSpPr>
            <a:xfrm>
              <a:off x="846027" y="1613130"/>
              <a:ext cx="10441098" cy="4925782"/>
              <a:chOff x="846027" y="855893"/>
              <a:chExt cx="10441098" cy="4925782"/>
            </a:xfrm>
          </p:grpSpPr>
          <p:sp>
            <p:nvSpPr>
              <p:cNvPr id="23" name="手繪多邊形 22"/>
              <p:cNvSpPr/>
              <p:nvPr/>
            </p:nvSpPr>
            <p:spPr>
              <a:xfrm>
                <a:off x="846027" y="1451843"/>
                <a:ext cx="575941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單箭頭接點 15"/>
              <p:cNvCxnSpPr>
                <a:stCxn id="52" idx="3"/>
                <a:endCxn id="46" idx="1"/>
              </p:cNvCxnSpPr>
              <p:nvPr/>
            </p:nvCxnSpPr>
            <p:spPr>
              <a:xfrm flipV="1">
                <a:off x="1851304" y="3602058"/>
                <a:ext cx="963826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群組 16"/>
              <p:cNvGrpSpPr/>
              <p:nvPr/>
            </p:nvGrpSpPr>
            <p:grpSpPr>
              <a:xfrm>
                <a:off x="1219932" y="2825939"/>
                <a:ext cx="631372" cy="1738879"/>
                <a:chOff x="4656723" y="2767467"/>
                <a:chExt cx="631372" cy="1738879"/>
              </a:xfrm>
              <a:solidFill>
                <a:srgbClr val="FFCCFF"/>
              </a:solidFill>
            </p:grpSpPr>
            <p:grpSp>
              <p:nvGrpSpPr>
                <p:cNvPr id="50" name="群組 49"/>
                <p:cNvGrpSpPr/>
                <p:nvPr/>
              </p:nvGrpSpPr>
              <p:grpSpPr>
                <a:xfrm>
                  <a:off x="4656723" y="2767467"/>
                  <a:ext cx="631372" cy="1556657"/>
                  <a:chOff x="4656723" y="2767467"/>
                  <a:chExt cx="631372" cy="1556657"/>
                </a:xfrm>
                <a:grpFill/>
              </p:grpSpPr>
              <p:sp>
                <p:nvSpPr>
                  <p:cNvPr id="52" name="矩形 51"/>
                  <p:cNvSpPr/>
                  <p:nvPr/>
                </p:nvSpPr>
                <p:spPr>
                  <a:xfrm>
                    <a:off x="4656723" y="2767467"/>
                    <a:ext cx="631372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400" b="1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3" name="等腰三角形 52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51" name="橢圓 50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cxnSp>
            <p:nvCxnSpPr>
              <p:cNvPr id="19" name="直線單箭頭接點 18"/>
              <p:cNvCxnSpPr/>
              <p:nvPr/>
            </p:nvCxnSpPr>
            <p:spPr>
              <a:xfrm flipV="1">
                <a:off x="2019414" y="2435915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手繪多邊形 19"/>
              <p:cNvSpPr/>
              <p:nvPr/>
            </p:nvSpPr>
            <p:spPr>
              <a:xfrm>
                <a:off x="1218229" y="1756643"/>
                <a:ext cx="1120755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單箭頭接點 20"/>
              <p:cNvCxnSpPr/>
              <p:nvPr/>
            </p:nvCxnSpPr>
            <p:spPr>
              <a:xfrm flipV="1">
                <a:off x="2616861" y="2435915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字方塊 21"/>
              <p:cNvSpPr txBox="1"/>
              <p:nvPr/>
            </p:nvSpPr>
            <p:spPr>
              <a:xfrm>
                <a:off x="2469904" y="2704145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直線單箭頭接點 23"/>
              <p:cNvCxnSpPr>
                <a:stCxn id="20" idx="1"/>
              </p:cNvCxnSpPr>
              <p:nvPr/>
            </p:nvCxnSpPr>
            <p:spPr>
              <a:xfrm>
                <a:off x="2338984" y="1756643"/>
                <a:ext cx="4014891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手繪多邊形 25"/>
              <p:cNvSpPr/>
              <p:nvPr/>
            </p:nvSpPr>
            <p:spPr>
              <a:xfrm>
                <a:off x="1219932" y="1154301"/>
                <a:ext cx="6806922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 flipV="1">
                <a:off x="1308600" y="1908740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群組 30"/>
              <p:cNvGrpSpPr/>
              <p:nvPr/>
            </p:nvGrpSpPr>
            <p:grpSpPr>
              <a:xfrm>
                <a:off x="2815130" y="2824354"/>
                <a:ext cx="2131212" cy="1555407"/>
                <a:chOff x="3011755" y="1204689"/>
                <a:chExt cx="2131212" cy="1555407"/>
              </a:xfrm>
            </p:grpSpPr>
            <p:sp>
              <p:nvSpPr>
                <p:cNvPr id="46" name="矩形 45"/>
                <p:cNvSpPr/>
                <p:nvPr/>
              </p:nvSpPr>
              <p:spPr>
                <a:xfrm>
                  <a:off x="3011755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7" name="直線單箭頭接點 46"/>
                <p:cNvCxnSpPr>
                  <a:stCxn id="46" idx="3"/>
                </p:cNvCxnSpPr>
                <p:nvPr/>
              </p:nvCxnSpPr>
              <p:spPr>
                <a:xfrm flipV="1">
                  <a:off x="3743999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單箭頭接點 33"/>
              <p:cNvCxnSpPr/>
              <p:nvPr/>
            </p:nvCxnSpPr>
            <p:spPr>
              <a:xfrm>
                <a:off x="5761339" y="3112054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>
                <a:off x="5736373" y="3897269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>
                <a:off x="7740575" y="3461515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群組 40"/>
              <p:cNvGrpSpPr/>
              <p:nvPr/>
            </p:nvGrpSpPr>
            <p:grpSpPr>
              <a:xfrm>
                <a:off x="4288709" y="2132330"/>
                <a:ext cx="3049598" cy="344714"/>
                <a:chOff x="1891687" y="1335070"/>
                <a:chExt cx="2023808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流程圖: 替代程序 42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oMath>
                        </m:oMathPara>
                      </a14:m>
                      <a:endParaRPr lang="zh-TW" altLang="en-US" sz="24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直線單箭頭接點 43"/>
                <p:cNvCxnSpPr>
                  <a:endCxn id="43" idx="1"/>
                </p:cNvCxnSpPr>
                <p:nvPr/>
              </p:nvCxnSpPr>
              <p:spPr>
                <a:xfrm>
                  <a:off x="1891687" y="1507427"/>
                  <a:ext cx="379071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單箭頭接點 44"/>
                <p:cNvCxnSpPr>
                  <a:stCxn id="43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直線單箭頭接點 41"/>
              <p:cNvCxnSpPr/>
              <p:nvPr/>
            </p:nvCxnSpPr>
            <p:spPr>
              <a:xfrm flipV="1">
                <a:off x="4288710" y="2304687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群組 67"/>
              <p:cNvGrpSpPr/>
              <p:nvPr/>
            </p:nvGrpSpPr>
            <p:grpSpPr>
              <a:xfrm>
                <a:off x="3691637" y="1465263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9" name="群組 6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72" name="矩形 7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73" name="等腰三角形 7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0" name="橢圓 6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1" name="直線單箭頭接點 7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矩形 83"/>
              <p:cNvSpPr/>
              <p:nvPr/>
            </p:nvSpPr>
            <p:spPr>
              <a:xfrm>
                <a:off x="4833225" y="2816974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5" name="群組 24"/>
              <p:cNvGrpSpPr/>
              <p:nvPr/>
            </p:nvGrpSpPr>
            <p:grpSpPr>
              <a:xfrm rot="5400000">
                <a:off x="6464708" y="1330128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48" name="手繪多邊形 47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3200" b="1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3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9" name="直線單箭頭接點 48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矩形 35"/>
              <p:cNvSpPr/>
              <p:nvPr/>
            </p:nvSpPr>
            <p:spPr>
              <a:xfrm>
                <a:off x="8819245" y="2644870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2" name="群組 61"/>
              <p:cNvGrpSpPr/>
              <p:nvPr/>
            </p:nvGrpSpPr>
            <p:grpSpPr>
              <a:xfrm>
                <a:off x="6321953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3" name="群組 6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66" name="矩形 6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7" name="等腰三角形 6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64" name="橢圓 6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5" name="直線單箭頭接點 6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直線單箭頭接點 100"/>
              <p:cNvCxnSpPr/>
              <p:nvPr/>
            </p:nvCxnSpPr>
            <p:spPr>
              <a:xfrm flipV="1">
                <a:off x="9779773" y="3461515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手繪多邊形 103"/>
              <p:cNvSpPr/>
              <p:nvPr/>
            </p:nvSpPr>
            <p:spPr>
              <a:xfrm>
                <a:off x="8026854" y="3461657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手繪多邊形 105"/>
              <p:cNvSpPr/>
              <p:nvPr/>
            </p:nvSpPr>
            <p:spPr>
              <a:xfrm rot="5400000">
                <a:off x="10502745" y="3457809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" name="手繪多邊形 32"/>
              <p:cNvSpPr/>
              <p:nvPr/>
            </p:nvSpPr>
            <p:spPr>
              <a:xfrm rot="5400000">
                <a:off x="6585932" y="3091104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4" name="群組 93"/>
              <p:cNvGrpSpPr/>
              <p:nvPr/>
            </p:nvGrpSpPr>
            <p:grpSpPr>
              <a:xfrm>
                <a:off x="8325585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95" name="群組 9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98" name="矩形 9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99" name="等腰三角形 9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96" name="橢圓 9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7" name="直線單箭頭接點 9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群組 108"/>
              <p:cNvGrpSpPr/>
              <p:nvPr/>
            </p:nvGrpSpPr>
            <p:grpSpPr>
              <a:xfrm>
                <a:off x="10289580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110" name="群組 10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113" name="矩形 11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14" name="等腰三角形 11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11" name="橢圓 11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2" name="直線單箭頭接點 11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手繪多邊形 114"/>
              <p:cNvSpPr/>
              <p:nvPr/>
            </p:nvSpPr>
            <p:spPr>
              <a:xfrm>
                <a:off x="4457700" y="3590925"/>
                <a:ext cx="6829425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手繪多邊形 17"/>
              <p:cNvSpPr/>
              <p:nvPr/>
            </p:nvSpPr>
            <p:spPr>
              <a:xfrm rot="16200000">
                <a:off x="705153" y="1237277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1258071" y="1537916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258071" y="972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0" name="文字方塊 119"/>
              <p:cNvSpPr txBox="1"/>
              <p:nvPr/>
            </p:nvSpPr>
            <p:spPr>
              <a:xfrm>
                <a:off x="10736035" y="354734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1" name="文字方塊 120"/>
              <p:cNvSpPr txBox="1"/>
              <p:nvPr/>
            </p:nvSpPr>
            <p:spPr>
              <a:xfrm>
                <a:off x="10736035" y="3239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5" name="手繪多邊形 14"/>
              <p:cNvSpPr/>
              <p:nvPr/>
            </p:nvSpPr>
            <p:spPr>
              <a:xfrm>
                <a:off x="1692521" y="2019846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23" name="文字方塊 122"/>
            <p:cNvSpPr txBox="1"/>
            <p:nvPr/>
          </p:nvSpPr>
          <p:spPr>
            <a:xfrm>
              <a:off x="1303937" y="1028370"/>
              <a:ext cx="1839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(Instr. Fetch)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3983409" y="1028370"/>
              <a:ext cx="2172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(Instr. Decoder)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536241" y="1028370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 (Execution)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8456163" y="1028370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 (Memory)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10581352" y="1028370"/>
              <a:ext cx="1975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WB (Write Back)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手繪多邊形 2"/>
          <p:cNvSpPr/>
          <p:nvPr/>
        </p:nvSpPr>
        <p:spPr>
          <a:xfrm>
            <a:off x="1085850" y="4457700"/>
            <a:ext cx="7439025" cy="800103"/>
          </a:xfrm>
          <a:custGeom>
            <a:avLst/>
            <a:gdLst>
              <a:gd name="connsiteX0" fmla="*/ 0 w 7439025"/>
              <a:gd name="connsiteY0" fmla="*/ 0 h 800103"/>
              <a:gd name="connsiteX1" fmla="*/ 4181475 w 7439025"/>
              <a:gd name="connsiteY1" fmla="*/ 76200 h 800103"/>
              <a:gd name="connsiteX2" fmla="*/ 5600700 w 7439025"/>
              <a:gd name="connsiteY2" fmla="*/ 800100 h 800103"/>
              <a:gd name="connsiteX3" fmla="*/ 7439025 w 7439025"/>
              <a:gd name="connsiteY3" fmla="*/ 66675 h 80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39025" h="800103">
                <a:moveTo>
                  <a:pt x="0" y="0"/>
                </a:moveTo>
                <a:lnTo>
                  <a:pt x="4181475" y="76200"/>
                </a:lnTo>
                <a:cubicBezTo>
                  <a:pt x="5114925" y="209550"/>
                  <a:pt x="5057775" y="801688"/>
                  <a:pt x="5600700" y="800100"/>
                </a:cubicBezTo>
                <a:cubicBezTo>
                  <a:pt x="6143625" y="798513"/>
                  <a:pt x="6791325" y="432594"/>
                  <a:pt x="7439025" y="66675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/>
          <p:cNvGrpSpPr/>
          <p:nvPr/>
        </p:nvGrpSpPr>
        <p:grpSpPr>
          <a:xfrm>
            <a:off x="2876895" y="6137282"/>
            <a:ext cx="7475387" cy="401164"/>
            <a:chOff x="2876895" y="6137282"/>
            <a:chExt cx="7475387" cy="401164"/>
          </a:xfrm>
        </p:grpSpPr>
        <p:sp>
          <p:nvSpPr>
            <p:cNvPr id="83" name="文字方塊 82"/>
            <p:cNvSpPr txBox="1"/>
            <p:nvPr/>
          </p:nvSpPr>
          <p:spPr>
            <a:xfrm>
              <a:off x="2876895" y="61691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IF_ID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5488781" y="613972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ID_EX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7454905" y="6142620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EX_M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9462295" y="6137282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M_WB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7631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Branch Instructions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24</a:t>
            </a:fld>
            <a:endParaRPr lang="zh-TW" altLang="en-US"/>
          </a:p>
        </p:txBody>
      </p:sp>
      <p:grpSp>
        <p:nvGrpSpPr>
          <p:cNvPr id="135" name="群組 134"/>
          <p:cNvGrpSpPr/>
          <p:nvPr/>
        </p:nvGrpSpPr>
        <p:grpSpPr>
          <a:xfrm>
            <a:off x="251291" y="1028370"/>
            <a:ext cx="11711187" cy="5510542"/>
            <a:chOff x="846027" y="1028370"/>
            <a:chExt cx="11711187" cy="5510542"/>
          </a:xfrm>
        </p:grpSpPr>
        <p:grpSp>
          <p:nvGrpSpPr>
            <p:cNvPr id="122" name="群組 121"/>
            <p:cNvGrpSpPr/>
            <p:nvPr/>
          </p:nvGrpSpPr>
          <p:grpSpPr>
            <a:xfrm>
              <a:off x="846027" y="1613130"/>
              <a:ext cx="10441098" cy="4925782"/>
              <a:chOff x="846027" y="855893"/>
              <a:chExt cx="10441098" cy="4925782"/>
            </a:xfrm>
          </p:grpSpPr>
          <p:sp>
            <p:nvSpPr>
              <p:cNvPr id="23" name="手繪多邊形 22"/>
              <p:cNvSpPr/>
              <p:nvPr/>
            </p:nvSpPr>
            <p:spPr>
              <a:xfrm>
                <a:off x="846027" y="1451843"/>
                <a:ext cx="575941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單箭頭接點 15"/>
              <p:cNvCxnSpPr>
                <a:stCxn id="52" idx="3"/>
                <a:endCxn id="46" idx="1"/>
              </p:cNvCxnSpPr>
              <p:nvPr/>
            </p:nvCxnSpPr>
            <p:spPr>
              <a:xfrm flipV="1">
                <a:off x="1851304" y="3602058"/>
                <a:ext cx="963826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群組 16"/>
              <p:cNvGrpSpPr/>
              <p:nvPr/>
            </p:nvGrpSpPr>
            <p:grpSpPr>
              <a:xfrm>
                <a:off x="1219932" y="2825939"/>
                <a:ext cx="631372" cy="1738879"/>
                <a:chOff x="4656723" y="2767467"/>
                <a:chExt cx="631372" cy="1738879"/>
              </a:xfrm>
              <a:solidFill>
                <a:srgbClr val="FFCCFF"/>
              </a:solidFill>
            </p:grpSpPr>
            <p:grpSp>
              <p:nvGrpSpPr>
                <p:cNvPr id="50" name="群組 49"/>
                <p:cNvGrpSpPr/>
                <p:nvPr/>
              </p:nvGrpSpPr>
              <p:grpSpPr>
                <a:xfrm>
                  <a:off x="4656723" y="2767467"/>
                  <a:ext cx="631372" cy="1556657"/>
                  <a:chOff x="4656723" y="2767467"/>
                  <a:chExt cx="631372" cy="1556657"/>
                </a:xfrm>
                <a:grpFill/>
              </p:grpSpPr>
              <p:sp>
                <p:nvSpPr>
                  <p:cNvPr id="52" name="矩形 51"/>
                  <p:cNvSpPr/>
                  <p:nvPr/>
                </p:nvSpPr>
                <p:spPr>
                  <a:xfrm>
                    <a:off x="4656723" y="2767467"/>
                    <a:ext cx="631372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400" b="1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3" name="等腰三角形 52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51" name="橢圓 50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cxnSp>
            <p:nvCxnSpPr>
              <p:cNvPr id="19" name="直線單箭頭接點 18"/>
              <p:cNvCxnSpPr/>
              <p:nvPr/>
            </p:nvCxnSpPr>
            <p:spPr>
              <a:xfrm flipV="1">
                <a:off x="2019414" y="2435915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手繪多邊形 19"/>
              <p:cNvSpPr/>
              <p:nvPr/>
            </p:nvSpPr>
            <p:spPr>
              <a:xfrm>
                <a:off x="1218229" y="1756643"/>
                <a:ext cx="1120755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單箭頭接點 20"/>
              <p:cNvCxnSpPr/>
              <p:nvPr/>
            </p:nvCxnSpPr>
            <p:spPr>
              <a:xfrm flipV="1">
                <a:off x="2616861" y="2435915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字方塊 21"/>
              <p:cNvSpPr txBox="1"/>
              <p:nvPr/>
            </p:nvSpPr>
            <p:spPr>
              <a:xfrm>
                <a:off x="2469904" y="2704145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0000CC"/>
                    </a:solidFill>
                  </a:rPr>
                  <a:t>4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直線單箭頭接點 23"/>
              <p:cNvCxnSpPr>
                <a:stCxn id="20" idx="1"/>
              </p:cNvCxnSpPr>
              <p:nvPr/>
            </p:nvCxnSpPr>
            <p:spPr>
              <a:xfrm>
                <a:off x="2338984" y="1756643"/>
                <a:ext cx="4014891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手繪多邊形 25"/>
              <p:cNvSpPr/>
              <p:nvPr/>
            </p:nvSpPr>
            <p:spPr>
              <a:xfrm>
                <a:off x="1219932" y="1154301"/>
                <a:ext cx="6806922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7" name="直線單箭頭接點 26"/>
              <p:cNvCxnSpPr/>
              <p:nvPr/>
            </p:nvCxnSpPr>
            <p:spPr>
              <a:xfrm flipV="1">
                <a:off x="1308600" y="1908740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群組 30"/>
              <p:cNvGrpSpPr/>
              <p:nvPr/>
            </p:nvGrpSpPr>
            <p:grpSpPr>
              <a:xfrm>
                <a:off x="2815130" y="2824354"/>
                <a:ext cx="2131212" cy="1555407"/>
                <a:chOff x="3011755" y="1204689"/>
                <a:chExt cx="2131212" cy="1555407"/>
              </a:xfrm>
            </p:grpSpPr>
            <p:sp>
              <p:nvSpPr>
                <p:cNvPr id="46" name="矩形 45"/>
                <p:cNvSpPr/>
                <p:nvPr/>
              </p:nvSpPr>
              <p:spPr>
                <a:xfrm>
                  <a:off x="3011755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b="1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2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7" name="直線單箭頭接點 46"/>
                <p:cNvCxnSpPr>
                  <a:stCxn id="46" idx="3"/>
                </p:cNvCxnSpPr>
                <p:nvPr/>
              </p:nvCxnSpPr>
              <p:spPr>
                <a:xfrm flipV="1">
                  <a:off x="3743999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單箭頭接點 33"/>
              <p:cNvCxnSpPr/>
              <p:nvPr/>
            </p:nvCxnSpPr>
            <p:spPr>
              <a:xfrm>
                <a:off x="5761339" y="3112054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>
                <a:off x="5736373" y="3897269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>
                <a:off x="7740575" y="3461515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群組 40"/>
              <p:cNvGrpSpPr/>
              <p:nvPr/>
            </p:nvGrpSpPr>
            <p:grpSpPr>
              <a:xfrm>
                <a:off x="4288709" y="2132330"/>
                <a:ext cx="3049598" cy="344714"/>
                <a:chOff x="1891687" y="1335070"/>
                <a:chExt cx="2023808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流程圖: 替代程序 42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24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oMath>
                        </m:oMathPara>
                      </a14:m>
                      <a:endParaRPr lang="zh-TW" altLang="en-US" sz="24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直線單箭頭接點 43"/>
                <p:cNvCxnSpPr>
                  <a:endCxn id="43" idx="1"/>
                </p:cNvCxnSpPr>
                <p:nvPr/>
              </p:nvCxnSpPr>
              <p:spPr>
                <a:xfrm>
                  <a:off x="1891687" y="1507427"/>
                  <a:ext cx="379071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單箭頭接點 44"/>
                <p:cNvCxnSpPr>
                  <a:stCxn id="43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直線單箭頭接點 41"/>
              <p:cNvCxnSpPr/>
              <p:nvPr/>
            </p:nvCxnSpPr>
            <p:spPr>
              <a:xfrm flipV="1">
                <a:off x="4288710" y="2304687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群組 67"/>
              <p:cNvGrpSpPr/>
              <p:nvPr/>
            </p:nvGrpSpPr>
            <p:grpSpPr>
              <a:xfrm>
                <a:off x="3691637" y="1465263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9" name="群組 6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72" name="矩形 7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73" name="等腰三角形 7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0" name="橢圓 6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1" name="直線單箭頭接點 7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矩形 83"/>
              <p:cNvSpPr/>
              <p:nvPr/>
            </p:nvSpPr>
            <p:spPr>
              <a:xfrm>
                <a:off x="4833225" y="2816974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5" name="群組 24"/>
              <p:cNvGrpSpPr/>
              <p:nvPr/>
            </p:nvGrpSpPr>
            <p:grpSpPr>
              <a:xfrm rot="5400000">
                <a:off x="6464708" y="1330128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48" name="手繪多邊形 47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3200" b="1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3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9" name="直線單箭頭接點 48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矩形 35"/>
              <p:cNvSpPr/>
              <p:nvPr/>
            </p:nvSpPr>
            <p:spPr>
              <a:xfrm>
                <a:off x="8819245" y="2644870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2" name="群組 61"/>
              <p:cNvGrpSpPr/>
              <p:nvPr/>
            </p:nvGrpSpPr>
            <p:grpSpPr>
              <a:xfrm>
                <a:off x="6321953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3" name="群組 6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66" name="矩形 6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7" name="等腰三角形 6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64" name="橢圓 6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5" name="直線單箭頭接點 6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直線單箭頭接點 100"/>
              <p:cNvCxnSpPr/>
              <p:nvPr/>
            </p:nvCxnSpPr>
            <p:spPr>
              <a:xfrm flipV="1">
                <a:off x="9779773" y="3461515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手繪多邊形 103"/>
              <p:cNvSpPr/>
              <p:nvPr/>
            </p:nvSpPr>
            <p:spPr>
              <a:xfrm>
                <a:off x="8026854" y="3461657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手繪多邊形 105"/>
              <p:cNvSpPr/>
              <p:nvPr/>
            </p:nvSpPr>
            <p:spPr>
              <a:xfrm rot="5400000">
                <a:off x="10502745" y="3457809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" name="手繪多邊形 32"/>
              <p:cNvSpPr/>
              <p:nvPr/>
            </p:nvSpPr>
            <p:spPr>
              <a:xfrm rot="5400000">
                <a:off x="6585932" y="3091104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2400" b="1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4" name="群組 93"/>
              <p:cNvGrpSpPr/>
              <p:nvPr/>
            </p:nvGrpSpPr>
            <p:grpSpPr>
              <a:xfrm>
                <a:off x="8325585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95" name="群組 9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98" name="矩形 9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99" name="等腰三角形 9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96" name="橢圓 9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7" name="直線單箭頭接點 9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群組 108"/>
              <p:cNvGrpSpPr/>
              <p:nvPr/>
            </p:nvGrpSpPr>
            <p:grpSpPr>
              <a:xfrm>
                <a:off x="10289580" y="1395725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110" name="群組 10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113" name="矩形 11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14" name="等腰三角形 11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11" name="橢圓 11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2" name="直線單箭頭接點 11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手繪多邊形 114"/>
              <p:cNvSpPr/>
              <p:nvPr/>
            </p:nvSpPr>
            <p:spPr>
              <a:xfrm>
                <a:off x="4457700" y="3590925"/>
                <a:ext cx="6829425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手繪多邊形 17"/>
              <p:cNvSpPr/>
              <p:nvPr/>
            </p:nvSpPr>
            <p:spPr>
              <a:xfrm rot="16200000">
                <a:off x="705153" y="1237277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1258071" y="1537916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258071" y="972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0" name="文字方塊 119"/>
              <p:cNvSpPr txBox="1"/>
              <p:nvPr/>
            </p:nvSpPr>
            <p:spPr>
              <a:xfrm>
                <a:off x="10736035" y="3547344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0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21" name="文字方塊 120"/>
              <p:cNvSpPr txBox="1"/>
              <p:nvPr/>
            </p:nvSpPr>
            <p:spPr>
              <a:xfrm>
                <a:off x="10736035" y="3239812"/>
                <a:ext cx="314510" cy="400110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0000CC"/>
                    </a:solidFill>
                  </a:rPr>
                  <a:t>1</a:t>
                </a:r>
                <a:endParaRPr lang="zh-TW" altLang="en-US" sz="20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5" name="手繪多邊形 14"/>
              <p:cNvSpPr/>
              <p:nvPr/>
            </p:nvSpPr>
            <p:spPr>
              <a:xfrm>
                <a:off x="1692521" y="2019846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b="1" dirty="0" smtClean="0">
                    <a:solidFill>
                      <a:srgbClr val="0000CC"/>
                    </a:solidFill>
                  </a:rPr>
                  <a:t>+</a:t>
                </a:r>
                <a:endParaRPr lang="zh-TW" altLang="en-US" sz="3200" b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23" name="文字方塊 122"/>
            <p:cNvSpPr txBox="1"/>
            <p:nvPr/>
          </p:nvSpPr>
          <p:spPr>
            <a:xfrm>
              <a:off x="1303937" y="1028370"/>
              <a:ext cx="1839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(Instr. Fetch)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3983409" y="1028370"/>
              <a:ext cx="2172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(Instr. Decoder)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536241" y="1028370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 (Execution)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8456163" y="1028370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 (Memory)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10581352" y="1028370"/>
              <a:ext cx="1975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WB (Write Back)</a:t>
              </a:r>
              <a:endParaRPr lang="zh-TW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手繪多邊形 2"/>
          <p:cNvSpPr/>
          <p:nvPr/>
        </p:nvSpPr>
        <p:spPr>
          <a:xfrm>
            <a:off x="189414" y="1806060"/>
            <a:ext cx="7634284" cy="2346840"/>
          </a:xfrm>
          <a:custGeom>
            <a:avLst/>
            <a:gdLst>
              <a:gd name="connsiteX0" fmla="*/ 324936 w 7634284"/>
              <a:gd name="connsiteY0" fmla="*/ 2346840 h 2346840"/>
              <a:gd name="connsiteX1" fmla="*/ 2982411 w 7634284"/>
              <a:gd name="connsiteY1" fmla="*/ 2146815 h 2346840"/>
              <a:gd name="connsiteX2" fmla="*/ 4382586 w 7634284"/>
              <a:gd name="connsiteY2" fmla="*/ 1299090 h 2346840"/>
              <a:gd name="connsiteX3" fmla="*/ 6725736 w 7634284"/>
              <a:gd name="connsiteY3" fmla="*/ 1222890 h 2346840"/>
              <a:gd name="connsiteX4" fmla="*/ 7201986 w 7634284"/>
              <a:gd name="connsiteY4" fmla="*/ 356115 h 2346840"/>
              <a:gd name="connsiteX5" fmla="*/ 658311 w 7634284"/>
              <a:gd name="connsiteY5" fmla="*/ 98940 h 2346840"/>
              <a:gd name="connsiteX6" fmla="*/ 572586 w 7634284"/>
              <a:gd name="connsiteY6" fmla="*/ 1956315 h 234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4284" h="2346840">
                <a:moveTo>
                  <a:pt x="324936" y="2346840"/>
                </a:moveTo>
                <a:cubicBezTo>
                  <a:pt x="1315536" y="2334140"/>
                  <a:pt x="2306136" y="2321440"/>
                  <a:pt x="2982411" y="2146815"/>
                </a:cubicBezTo>
                <a:cubicBezTo>
                  <a:pt x="3658686" y="1972190"/>
                  <a:pt x="3758699" y="1453077"/>
                  <a:pt x="4382586" y="1299090"/>
                </a:cubicBezTo>
                <a:cubicBezTo>
                  <a:pt x="5006473" y="1145103"/>
                  <a:pt x="6255836" y="1380052"/>
                  <a:pt x="6725736" y="1222890"/>
                </a:cubicBezTo>
                <a:cubicBezTo>
                  <a:pt x="7195636" y="1065728"/>
                  <a:pt x="8213224" y="543440"/>
                  <a:pt x="7201986" y="356115"/>
                </a:cubicBezTo>
                <a:cubicBezTo>
                  <a:pt x="6190749" y="168790"/>
                  <a:pt x="1763211" y="-167760"/>
                  <a:pt x="658311" y="98940"/>
                </a:cubicBezTo>
                <a:cubicBezTo>
                  <a:pt x="-446589" y="365640"/>
                  <a:pt x="62998" y="1160977"/>
                  <a:pt x="572586" y="1956315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/>
          <p:cNvGrpSpPr/>
          <p:nvPr/>
        </p:nvGrpSpPr>
        <p:grpSpPr>
          <a:xfrm>
            <a:off x="2876895" y="6137282"/>
            <a:ext cx="7475387" cy="401164"/>
            <a:chOff x="2876895" y="6137282"/>
            <a:chExt cx="7475387" cy="401164"/>
          </a:xfrm>
        </p:grpSpPr>
        <p:sp>
          <p:nvSpPr>
            <p:cNvPr id="83" name="文字方塊 82"/>
            <p:cNvSpPr txBox="1"/>
            <p:nvPr/>
          </p:nvSpPr>
          <p:spPr>
            <a:xfrm>
              <a:off x="2876895" y="61691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IF_ID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5488781" y="613972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ID_EX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7454905" y="6142620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EX_M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9462295" y="6137282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M_WB</a:t>
              </a:r>
              <a:endParaRPr lang="zh-TW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9460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Time-Space Diagram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25</a:t>
            </a:fld>
            <a:endParaRPr lang="zh-TW" altLang="en-US"/>
          </a:p>
        </p:txBody>
      </p:sp>
      <p:grpSp>
        <p:nvGrpSpPr>
          <p:cNvPr id="489" name="群組 488"/>
          <p:cNvGrpSpPr/>
          <p:nvPr/>
        </p:nvGrpSpPr>
        <p:grpSpPr>
          <a:xfrm>
            <a:off x="80431" y="1086358"/>
            <a:ext cx="11442666" cy="5352751"/>
            <a:chOff x="80431" y="1086358"/>
            <a:chExt cx="11442666" cy="5352751"/>
          </a:xfrm>
        </p:grpSpPr>
        <p:grpSp>
          <p:nvGrpSpPr>
            <p:cNvPr id="483" name="群組 482"/>
            <p:cNvGrpSpPr/>
            <p:nvPr/>
          </p:nvGrpSpPr>
          <p:grpSpPr>
            <a:xfrm>
              <a:off x="484275" y="1876634"/>
              <a:ext cx="11038822" cy="4010159"/>
              <a:chOff x="484275" y="1876634"/>
              <a:chExt cx="11038822" cy="4010159"/>
            </a:xfrm>
          </p:grpSpPr>
          <p:sp>
            <p:nvSpPr>
              <p:cNvPr id="468" name="圓角矩形 467"/>
              <p:cNvSpPr/>
              <p:nvPr/>
            </p:nvSpPr>
            <p:spPr>
              <a:xfrm>
                <a:off x="484275" y="1876634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i1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3" name="圓角矩形 472"/>
              <p:cNvSpPr/>
              <p:nvPr/>
            </p:nvSpPr>
            <p:spPr>
              <a:xfrm>
                <a:off x="2711593" y="1922623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i2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7" name="圓角矩形 476"/>
              <p:cNvSpPr/>
              <p:nvPr/>
            </p:nvSpPr>
            <p:spPr>
              <a:xfrm>
                <a:off x="4979494" y="1942278"/>
                <a:ext cx="2083210" cy="782481"/>
              </a:xfrm>
              <a:prstGeom prst="roundRect">
                <a:avLst/>
              </a:prstGeom>
              <a:solidFill>
                <a:srgbClr val="CC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i3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0" name="圓角矩形 479"/>
              <p:cNvSpPr/>
              <p:nvPr/>
            </p:nvSpPr>
            <p:spPr>
              <a:xfrm>
                <a:off x="7123132" y="1960613"/>
                <a:ext cx="2083210" cy="782481"/>
              </a:xfrm>
              <a:prstGeom prst="roundRect">
                <a:avLst/>
              </a:prstGeom>
              <a:solidFill>
                <a:srgbClr val="99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i4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2" name="圓角矩形 481"/>
              <p:cNvSpPr/>
              <p:nvPr/>
            </p:nvSpPr>
            <p:spPr>
              <a:xfrm>
                <a:off x="9419400" y="1940426"/>
                <a:ext cx="2083210" cy="782481"/>
              </a:xfrm>
              <a:prstGeom prst="roundRect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i5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1" name="圓角矩形 460"/>
              <p:cNvSpPr/>
              <p:nvPr/>
            </p:nvSpPr>
            <p:spPr>
              <a:xfrm>
                <a:off x="9427503" y="2760570"/>
                <a:ext cx="2083210" cy="782481"/>
              </a:xfrm>
              <a:prstGeom prst="roundRect">
                <a:avLst/>
              </a:prstGeom>
              <a:solidFill>
                <a:srgbClr val="99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i4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4" name="圓角矩形 463"/>
              <p:cNvSpPr/>
              <p:nvPr/>
            </p:nvSpPr>
            <p:spPr>
              <a:xfrm>
                <a:off x="7121195" y="2718826"/>
                <a:ext cx="2083210" cy="782481"/>
              </a:xfrm>
              <a:prstGeom prst="roundRect">
                <a:avLst/>
              </a:prstGeom>
              <a:solidFill>
                <a:srgbClr val="CC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i3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5" name="圓角矩形 464"/>
              <p:cNvSpPr/>
              <p:nvPr/>
            </p:nvSpPr>
            <p:spPr>
              <a:xfrm>
                <a:off x="9428470" y="3537154"/>
                <a:ext cx="2083210" cy="782481"/>
              </a:xfrm>
              <a:prstGeom prst="roundRect">
                <a:avLst/>
              </a:prstGeom>
              <a:solidFill>
                <a:srgbClr val="CC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i3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1" name="圓角矩形 490"/>
              <p:cNvSpPr/>
              <p:nvPr/>
            </p:nvSpPr>
            <p:spPr>
              <a:xfrm>
                <a:off x="4981739" y="2739262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i2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2" name="圓角矩形 491"/>
              <p:cNvSpPr/>
              <p:nvPr/>
            </p:nvSpPr>
            <p:spPr>
              <a:xfrm>
                <a:off x="7137234" y="3515860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i2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3" name="圓角矩形 492"/>
              <p:cNvSpPr/>
              <p:nvPr/>
            </p:nvSpPr>
            <p:spPr>
              <a:xfrm>
                <a:off x="9427503" y="4324823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i2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4" name="圓角矩形 493"/>
              <p:cNvSpPr/>
              <p:nvPr/>
            </p:nvSpPr>
            <p:spPr>
              <a:xfrm>
                <a:off x="2696579" y="2693661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i1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5" name="圓角矩形 494"/>
              <p:cNvSpPr/>
              <p:nvPr/>
            </p:nvSpPr>
            <p:spPr>
              <a:xfrm>
                <a:off x="4982615" y="3519054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i1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6" name="圓角矩形 495"/>
              <p:cNvSpPr/>
              <p:nvPr/>
            </p:nvSpPr>
            <p:spPr>
              <a:xfrm>
                <a:off x="7121195" y="4336380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i1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7" name="圓角矩形 496"/>
              <p:cNvSpPr/>
              <p:nvPr/>
            </p:nvSpPr>
            <p:spPr>
              <a:xfrm>
                <a:off x="9439887" y="5104312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i1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0" name="群組 459"/>
            <p:cNvGrpSpPr/>
            <p:nvPr/>
          </p:nvGrpSpPr>
          <p:grpSpPr>
            <a:xfrm>
              <a:off x="542211" y="1668547"/>
              <a:ext cx="10798759" cy="4241415"/>
              <a:chOff x="913686" y="1258972"/>
              <a:chExt cx="10798759" cy="4241415"/>
            </a:xfrm>
          </p:grpSpPr>
          <p:grpSp>
            <p:nvGrpSpPr>
              <p:cNvPr id="99" name="群組 98"/>
              <p:cNvGrpSpPr/>
              <p:nvPr/>
            </p:nvGrpSpPr>
            <p:grpSpPr>
              <a:xfrm rot="5400000">
                <a:off x="-208190" y="2380848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12" name="手繪多邊形 11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3" name="直線單箭頭接點 12"/>
                <p:cNvCxnSpPr>
                  <a:stCxn id="75" idx="3"/>
                  <a:endCxn id="71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群組 13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73" name="群組 72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76" name="等腰三角形 75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74" name="橢圓 73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15" name="直線單箭頭接點 14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手繪多邊形 15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9" name="直線單箭頭接點 18"/>
                <p:cNvCxnSpPr>
                  <a:stCxn id="16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手繪多邊形 19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1" name="直線單箭頭接點 20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群組 21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71" name="矩形 70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72" name="直線單箭頭接點 71"/>
                  <p:cNvCxnSpPr>
                    <a:stCxn id="71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直線單箭頭接點 22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單箭頭接點 23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單箭頭接點 24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群組 25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8" name="流程圖: 替代程序 67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69" name="直線單箭頭接點 68"/>
                  <p:cNvCxnSpPr>
                    <a:endCxn id="68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單箭頭接點 69"/>
                  <p:cNvCxnSpPr>
                    <a:stCxn id="68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直線單箭頭接點 26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群組 27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63" name="群組 62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66" name="矩形 65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67" name="等腰三角形 66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64" name="橢圓 63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65" name="直線單箭頭接點 64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矩形 28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61" name="手繪多邊形 60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62" name="直線單箭頭接點 61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2" name="群組 31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56" name="群組 55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59" name="矩形 58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60" name="等腰三角形 59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57" name="橢圓 56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58" name="直線單箭頭接點 57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直線單箭頭接點 32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手繪多邊形 33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35" name="手繪多邊形 34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6" name="手繪多邊形 35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7" name="群組 36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51" name="群組 50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54" name="矩形 53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55" name="等腰三角形 54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52" name="橢圓 51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53" name="直線單箭頭接點 52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6" name="群組 45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9" name="矩形 48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50" name="等腰三角形 49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7" name="橢圓 46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8" name="直線單箭頭接點 47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手繪多邊形 38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40" name="手繪多邊形 39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" name="文字方塊 40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2" name="文字方塊 41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3" name="文字方塊 42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4" name="文字方塊 43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84" name="直線接點 83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接點 84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接點 85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接點 86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" name="群組 91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45" name="手繪多邊形 44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8" name="文字方塊 17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95" name="直線接點 94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接點 97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群組 171"/>
              <p:cNvGrpSpPr/>
              <p:nvPr/>
            </p:nvGrpSpPr>
            <p:grpSpPr>
              <a:xfrm rot="5400000">
                <a:off x="1982560" y="2380848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173" name="手繪多邊形 172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74" name="直線單箭頭接點 173"/>
                <p:cNvCxnSpPr>
                  <a:stCxn id="242" idx="3"/>
                  <a:endCxn id="238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5" name="群組 174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240" name="群組 239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242" name="矩形 241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43" name="等腰三角形 242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41" name="橢圓 240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176" name="直線單箭頭接點 175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7" name="手繪多邊形 176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78" name="直線單箭頭接點 177"/>
                <p:cNvCxnSpPr>
                  <a:stCxn id="177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手繪多邊形 178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80" name="直線單箭頭接點 179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1" name="群組 180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238" name="矩形 237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239" name="直線單箭頭接點 238"/>
                  <p:cNvCxnSpPr>
                    <a:stCxn id="238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2" name="直線單箭頭接點 181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直線單箭頭接點 182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直線單箭頭接點 183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5" name="群組 184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5" name="流程圖: 替代程序 234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236" name="直線單箭頭接點 235"/>
                  <p:cNvCxnSpPr>
                    <a:endCxn id="235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直線單箭頭接點 236"/>
                  <p:cNvCxnSpPr>
                    <a:stCxn id="235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直線單箭頭接點 185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群組 186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30" name="群組 229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33" name="矩形 232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34" name="等腰三角形 233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31" name="橢圓 230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32" name="直線單箭頭接點 231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8" name="矩形 187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189" name="群組 188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228" name="手繪多邊形 227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229" name="直線單箭頭接點 228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0" name="矩形 189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191" name="群組 190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23" name="群組 222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26" name="矩形 225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27" name="等腰三角形 226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24" name="橢圓 223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25" name="直線單箭頭接點 224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直線單箭頭接點 191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3" name="手繪多邊形 192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194" name="手繪多邊形 193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195" name="手繪多邊形 194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196" name="群組 195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18" name="群組 217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21" name="矩形 220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22" name="等腰三角形 221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19" name="橢圓 218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20" name="直線單箭頭接點 219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7" name="群組 196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13" name="群組 212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16" name="矩形 215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17" name="等腰三角形 216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14" name="橢圓 213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15" name="直線單箭頭接點 214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8" name="手繪多邊形 197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199" name="手繪多邊形 198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0" name="文字方塊 199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1" name="文字方塊 200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2" name="文字方塊 201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3" name="文字方塊 202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04" name="直線接點 203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線接點 204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線接點 205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線接點 206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8" name="群組 207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211" name="手繪多邊形 210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12" name="文字方塊 211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209" name="直線接點 208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接點 209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群組 243"/>
              <p:cNvGrpSpPr/>
              <p:nvPr/>
            </p:nvGrpSpPr>
            <p:grpSpPr>
              <a:xfrm rot="5400000">
                <a:off x="4249510" y="2380849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245" name="手繪多邊形 244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46" name="直線單箭頭接點 245"/>
                <p:cNvCxnSpPr>
                  <a:stCxn id="314" idx="3"/>
                  <a:endCxn id="310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7" name="群組 246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312" name="群組 311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314" name="矩形 313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15" name="等腰三角形 314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13" name="橢圓 312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248" name="直線單箭頭接點 247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9" name="手繪多邊形 248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50" name="直線單箭頭接點 249"/>
                <p:cNvCxnSpPr>
                  <a:stCxn id="249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手繪多邊形 250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52" name="直線單箭頭接點 251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3" name="群組 252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310" name="矩形 309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11" name="直線單箭頭接點 310"/>
                  <p:cNvCxnSpPr>
                    <a:stCxn id="310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4" name="直線單箭頭接點 253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直線單箭頭接點 254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直線單箭頭接點 255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7" name="群組 256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07" name="流程圖: 替代程序 306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308" name="直線單箭頭接點 307"/>
                  <p:cNvCxnSpPr>
                    <a:endCxn id="307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直線單箭頭接點 308"/>
                  <p:cNvCxnSpPr>
                    <a:stCxn id="307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8" name="直線單箭頭接點 257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9" name="群組 258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02" name="群組 301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05" name="矩形 304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06" name="等腰三角形 305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03" name="橢圓 302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04" name="直線單箭頭接點 303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0" name="矩形 259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261" name="群組 260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300" name="手繪多邊形 299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01" name="直線單箭頭接點 300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2" name="矩形 261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263" name="群組 262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95" name="群組 294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98" name="矩形 297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99" name="等腰三角形 298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96" name="橢圓 295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97" name="直線單箭頭接點 296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4" name="直線單箭頭接點 263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5" name="手繪多邊形 264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266" name="手繪多邊形 265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67" name="手繪多邊形 266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268" name="群組 267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90" name="群組 289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93" name="矩形 292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94" name="等腰三角形 293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91" name="橢圓 290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92" name="直線單箭頭接點 291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9" name="群組 268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85" name="群組 284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88" name="矩形 287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89" name="等腰三角形 288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86" name="橢圓 285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87" name="直線單箭頭接點 286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0" name="手繪多邊形 269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271" name="手繪多邊形 270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2" name="文字方塊 271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3" name="文字方塊 272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4" name="文字方塊 273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5" name="文字方塊 274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76" name="直線接點 275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接點 276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接點 277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直線接點 278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0" name="群組 279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283" name="手繪多邊形 282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84" name="文字方塊 283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281" name="直線接點 280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直線接點 281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6" name="群組 315"/>
              <p:cNvGrpSpPr/>
              <p:nvPr/>
            </p:nvGrpSpPr>
            <p:grpSpPr>
              <a:xfrm rot="5400000">
                <a:off x="6392635" y="2380850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317" name="手繪多邊形 316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18" name="直線單箭頭接點 317"/>
                <p:cNvCxnSpPr>
                  <a:stCxn id="386" idx="3"/>
                  <a:endCxn id="382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9" name="群組 318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384" name="群組 383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386" name="矩形 385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87" name="等腰三角形 386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85" name="橢圓 384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320" name="直線單箭頭接點 319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1" name="手繪多邊形 320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22" name="直線單箭頭接點 321"/>
                <p:cNvCxnSpPr>
                  <a:stCxn id="321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3" name="手繪多邊形 322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24" name="直線單箭頭接點 323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5" name="群組 324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382" name="矩形 381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83" name="直線單箭頭接點 382"/>
                  <p:cNvCxnSpPr>
                    <a:stCxn id="382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6" name="直線單箭頭接點 325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直線單箭頭接點 326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直線單箭頭接點 327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9" name="群組 328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9" name="流程圖: 替代程序 378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380" name="直線單箭頭接點 379"/>
                  <p:cNvCxnSpPr>
                    <a:endCxn id="379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直線單箭頭接點 380"/>
                  <p:cNvCxnSpPr>
                    <a:stCxn id="379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0" name="直線單箭頭接點 329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1" name="群組 330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74" name="群組 373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77" name="矩形 376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78" name="等腰三角形 377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75" name="橢圓 374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76" name="直線單箭頭接點 375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2" name="矩形 331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33" name="群組 332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372" name="手繪多邊形 371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73" name="直線單箭頭接點 372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4" name="矩形 333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35" name="群組 334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67" name="群組 366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70" name="矩形 369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71" name="等腰三角形 370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68" name="橢圓 367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69" name="直線單箭頭接點 368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6" name="直線單箭頭接點 335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手繪多邊形 336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338" name="手繪多邊形 337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39" name="手繪多邊形 338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40" name="群組 339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62" name="群組 361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65" name="矩形 364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66" name="等腰三角形 365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63" name="橢圓 362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64" name="直線單箭頭接點 363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1" name="群組 340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57" name="群組 356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60" name="矩形 359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61" name="等腰三角形 360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58" name="橢圓 357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59" name="直線單箭頭接點 358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2" name="手繪多邊形 341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343" name="手繪多邊形 342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4" name="文字方塊 343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5" name="文字方塊 344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6" name="文字方塊 345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7" name="文字方塊 346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48" name="直線接點 347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直線接點 348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直線接點 349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直線接點 350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群組 351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355" name="手繪多邊形 354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56" name="文字方塊 355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353" name="直線接點 352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直線接點 353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8" name="群組 387"/>
              <p:cNvGrpSpPr/>
              <p:nvPr/>
            </p:nvGrpSpPr>
            <p:grpSpPr>
              <a:xfrm rot="5400000">
                <a:off x="8592910" y="2380851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389" name="手繪多邊形 388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90" name="直線單箭頭接點 389"/>
                <p:cNvCxnSpPr>
                  <a:stCxn id="458" idx="3"/>
                  <a:endCxn id="454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1" name="群組 390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456" name="群組 455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458" name="矩形 457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59" name="等腰三角形 458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57" name="橢圓 456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392" name="直線單箭頭接點 391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3" name="手繪多邊形 392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94" name="直線單箭頭接點 393"/>
                <p:cNvCxnSpPr>
                  <a:stCxn id="393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5" name="手繪多邊形 394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96" name="直線單箭頭接點 395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7" name="群組 396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454" name="矩形 453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455" name="直線單箭頭接點 454"/>
                  <p:cNvCxnSpPr>
                    <a:stCxn id="454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8" name="直線單箭頭接點 397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直線單箭頭接點 398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直線單箭頭接點 399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1" name="群組 400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1" name="流程圖: 替代程序 450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52" name="直線單箭頭接點 451"/>
                  <p:cNvCxnSpPr>
                    <a:endCxn id="451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直線單箭頭接點 452"/>
                  <p:cNvCxnSpPr>
                    <a:stCxn id="451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2" name="直線單箭頭接點 401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3" name="群組 402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46" name="群組 445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49" name="矩形 448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50" name="等腰三角形 449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47" name="橢圓 446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48" name="直線單箭頭接點 447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4" name="矩形 403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405" name="群組 404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444" name="手繪多邊形 443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445" name="直線單箭頭接點 444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6" name="矩形 405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407" name="群組 406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39" name="群組 438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42" name="矩形 441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43" name="等腰三角形 442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40" name="橢圓 439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41" name="直線單箭頭接點 440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8" name="直線單箭頭接點 407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9" name="手繪多邊形 408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410" name="手繪多邊形 409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1" name="手繪多邊形 410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412" name="群組 411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34" name="群組 433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37" name="矩形 436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38" name="等腰三角形 437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35" name="橢圓 434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36" name="直線單箭頭接點 435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3" name="群組 412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29" name="群組 428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32" name="矩形 431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33" name="等腰三角形 432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30" name="橢圓 429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31" name="直線單箭頭接點 430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4" name="手繪多邊形 413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415" name="手繪多邊形 414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6" name="文字方塊 415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7" name="文字方塊 416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8" name="文字方塊 417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9" name="文字方塊 418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20" name="直線接點 419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直線接點 420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直線接點 421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直線接點 422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4" name="群組 423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427" name="手繪多邊形 426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28" name="文字方塊 427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425" name="直線接點 424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直線接點 425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62" name="直線單箭頭接點 461"/>
            <p:cNvCxnSpPr/>
            <p:nvPr/>
          </p:nvCxnSpPr>
          <p:spPr>
            <a:xfrm>
              <a:off x="256897" y="1528052"/>
              <a:ext cx="11249739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單箭頭接點 462"/>
            <p:cNvCxnSpPr/>
            <p:nvPr/>
          </p:nvCxnSpPr>
          <p:spPr>
            <a:xfrm>
              <a:off x="256897" y="1510188"/>
              <a:ext cx="0" cy="441746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6" name="文字方塊 465"/>
            <p:cNvSpPr txBox="1"/>
            <p:nvPr/>
          </p:nvSpPr>
          <p:spPr>
            <a:xfrm>
              <a:off x="10682621" y="1086358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T</a:t>
              </a:r>
              <a:r>
                <a:rPr lang="en-US" altLang="zh-TW" sz="2000" dirty="0" smtClean="0"/>
                <a:t>ime</a:t>
              </a:r>
              <a:endParaRPr lang="zh-TW" altLang="en-US" sz="2000" dirty="0"/>
            </a:p>
          </p:txBody>
        </p:sp>
        <p:sp>
          <p:nvSpPr>
            <p:cNvPr id="467" name="文字方塊 466"/>
            <p:cNvSpPr txBox="1"/>
            <p:nvPr/>
          </p:nvSpPr>
          <p:spPr>
            <a:xfrm>
              <a:off x="80431" y="5916988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Space</a:t>
              </a:r>
              <a:endParaRPr lang="zh-TW" altLang="en-US" sz="2000" dirty="0"/>
            </a:p>
          </p:txBody>
        </p:sp>
        <p:sp>
          <p:nvSpPr>
            <p:cNvPr id="490" name="文字方塊 489"/>
            <p:cNvSpPr txBox="1"/>
            <p:nvPr/>
          </p:nvSpPr>
          <p:spPr>
            <a:xfrm>
              <a:off x="2624999" y="6038999"/>
              <a:ext cx="746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(Simple MIPS without consideration of hazards </a:t>
              </a:r>
              <a:r>
                <a:rPr lang="en-US" altLang="zh-TW" sz="2000" dirty="0" smtClean="0">
                  <a:sym typeface="Wingdings" panose="05000000000000000000" pitchFamily="2" charset="2"/>
                </a:rPr>
                <a:t> stall  forwarding)</a:t>
              </a:r>
              <a:endParaRPr lang="zh-TW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98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RR-WR Read-Write (Forward) Dependency </a:t>
            </a:r>
            <a:r>
              <a:rPr lang="en-US" altLang="zh-TW" dirty="0" smtClean="0">
                <a:sym typeface="Wingdings" panose="05000000000000000000" pitchFamily="2" charset="2"/>
              </a:rPr>
              <a:t> OK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26</a:t>
            </a:fld>
            <a:endParaRPr lang="zh-TW" altLang="en-US"/>
          </a:p>
        </p:txBody>
      </p:sp>
      <p:grpSp>
        <p:nvGrpSpPr>
          <p:cNvPr id="489" name="群組 488"/>
          <p:cNvGrpSpPr/>
          <p:nvPr/>
        </p:nvGrpSpPr>
        <p:grpSpPr>
          <a:xfrm>
            <a:off x="80431" y="1086358"/>
            <a:ext cx="11442666" cy="5352751"/>
            <a:chOff x="80431" y="1086358"/>
            <a:chExt cx="11442666" cy="5352751"/>
          </a:xfrm>
        </p:grpSpPr>
        <p:grpSp>
          <p:nvGrpSpPr>
            <p:cNvPr id="483" name="群組 482"/>
            <p:cNvGrpSpPr/>
            <p:nvPr/>
          </p:nvGrpSpPr>
          <p:grpSpPr>
            <a:xfrm>
              <a:off x="484275" y="1876634"/>
              <a:ext cx="11038822" cy="4010159"/>
              <a:chOff x="484275" y="1876634"/>
              <a:chExt cx="11038822" cy="4010159"/>
            </a:xfrm>
          </p:grpSpPr>
          <p:sp>
            <p:nvSpPr>
              <p:cNvPr id="468" name="圓角矩形 467"/>
              <p:cNvSpPr/>
              <p:nvPr/>
            </p:nvSpPr>
            <p:spPr>
              <a:xfrm>
                <a:off x="484275" y="1876634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3" name="圓角矩形 472"/>
              <p:cNvSpPr/>
              <p:nvPr/>
            </p:nvSpPr>
            <p:spPr>
              <a:xfrm>
                <a:off x="2711593" y="1922623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7" name="圓角矩形 476"/>
              <p:cNvSpPr/>
              <p:nvPr/>
            </p:nvSpPr>
            <p:spPr>
              <a:xfrm>
                <a:off x="4979494" y="1942278"/>
                <a:ext cx="2083210" cy="782481"/>
              </a:xfrm>
              <a:prstGeom prst="roundRect">
                <a:avLst/>
              </a:prstGeom>
              <a:solidFill>
                <a:srgbClr val="CC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i3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0" name="圓角矩形 479"/>
              <p:cNvSpPr/>
              <p:nvPr/>
            </p:nvSpPr>
            <p:spPr>
              <a:xfrm>
                <a:off x="7123132" y="1960613"/>
                <a:ext cx="2083210" cy="782481"/>
              </a:xfrm>
              <a:prstGeom prst="roundRect">
                <a:avLst/>
              </a:prstGeom>
              <a:solidFill>
                <a:srgbClr val="99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i4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2" name="圓角矩形 481"/>
              <p:cNvSpPr/>
              <p:nvPr/>
            </p:nvSpPr>
            <p:spPr>
              <a:xfrm>
                <a:off x="9419400" y="1940426"/>
                <a:ext cx="2083210" cy="782481"/>
              </a:xfrm>
              <a:prstGeom prst="roundRect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i5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1" name="圓角矩形 460"/>
              <p:cNvSpPr/>
              <p:nvPr/>
            </p:nvSpPr>
            <p:spPr>
              <a:xfrm>
                <a:off x="9427503" y="2760570"/>
                <a:ext cx="2083210" cy="782481"/>
              </a:xfrm>
              <a:prstGeom prst="roundRect">
                <a:avLst/>
              </a:prstGeom>
              <a:solidFill>
                <a:srgbClr val="99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i4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4" name="圓角矩形 463"/>
              <p:cNvSpPr/>
              <p:nvPr/>
            </p:nvSpPr>
            <p:spPr>
              <a:xfrm>
                <a:off x="7121195" y="2718826"/>
                <a:ext cx="2083210" cy="782481"/>
              </a:xfrm>
              <a:prstGeom prst="roundRect">
                <a:avLst/>
              </a:prstGeom>
              <a:solidFill>
                <a:srgbClr val="CC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i3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5" name="圓角矩形 464"/>
              <p:cNvSpPr/>
              <p:nvPr/>
            </p:nvSpPr>
            <p:spPr>
              <a:xfrm>
                <a:off x="9428470" y="3537154"/>
                <a:ext cx="2083210" cy="782481"/>
              </a:xfrm>
              <a:prstGeom prst="roundRect">
                <a:avLst/>
              </a:prstGeom>
              <a:solidFill>
                <a:srgbClr val="CC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i3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1" name="圓角矩形 490"/>
              <p:cNvSpPr/>
              <p:nvPr/>
            </p:nvSpPr>
            <p:spPr>
              <a:xfrm>
                <a:off x="4981739" y="2739262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2" name="圓角矩形 491"/>
              <p:cNvSpPr/>
              <p:nvPr/>
            </p:nvSpPr>
            <p:spPr>
              <a:xfrm>
                <a:off x="7137234" y="3515860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3" name="圓角矩形 492"/>
              <p:cNvSpPr/>
              <p:nvPr/>
            </p:nvSpPr>
            <p:spPr>
              <a:xfrm>
                <a:off x="9427503" y="4324823"/>
                <a:ext cx="2083210" cy="782481"/>
              </a:xfrm>
              <a:prstGeom prst="round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4" name="圓角矩形 493"/>
              <p:cNvSpPr/>
              <p:nvPr/>
            </p:nvSpPr>
            <p:spPr>
              <a:xfrm>
                <a:off x="2696579" y="2693661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5" name="圓角矩形 494"/>
              <p:cNvSpPr/>
              <p:nvPr/>
            </p:nvSpPr>
            <p:spPr>
              <a:xfrm>
                <a:off x="4982615" y="3519054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6" name="圓角矩形 495"/>
              <p:cNvSpPr/>
              <p:nvPr/>
            </p:nvSpPr>
            <p:spPr>
              <a:xfrm>
                <a:off x="7121195" y="4336380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7" name="圓角矩形 496"/>
              <p:cNvSpPr/>
              <p:nvPr/>
            </p:nvSpPr>
            <p:spPr>
              <a:xfrm>
                <a:off x="9439887" y="5104312"/>
                <a:ext cx="2083210" cy="782481"/>
              </a:xfrm>
              <a:prstGeom prst="round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RR</a:t>
                </a:r>
                <a:endParaRPr lang="zh-TW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0" name="群組 459"/>
            <p:cNvGrpSpPr/>
            <p:nvPr/>
          </p:nvGrpSpPr>
          <p:grpSpPr>
            <a:xfrm>
              <a:off x="542211" y="1668547"/>
              <a:ext cx="10798759" cy="4241415"/>
              <a:chOff x="913686" y="1258972"/>
              <a:chExt cx="10798759" cy="4241415"/>
            </a:xfrm>
          </p:grpSpPr>
          <p:grpSp>
            <p:nvGrpSpPr>
              <p:cNvPr id="99" name="群組 98"/>
              <p:cNvGrpSpPr/>
              <p:nvPr/>
            </p:nvGrpSpPr>
            <p:grpSpPr>
              <a:xfrm rot="5400000">
                <a:off x="-208190" y="2380848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12" name="手繪多邊形 11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3" name="直線單箭頭接點 12"/>
                <p:cNvCxnSpPr>
                  <a:stCxn id="75" idx="3"/>
                  <a:endCxn id="71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群組 13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73" name="群組 72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76" name="等腰三角形 75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74" name="橢圓 73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15" name="直線單箭頭接點 14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手繪多邊形 15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9" name="直線單箭頭接點 18"/>
                <p:cNvCxnSpPr>
                  <a:stCxn id="16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手繪多邊形 19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1" name="直線單箭頭接點 20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群組 21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71" name="矩形 70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72" name="直線單箭頭接點 71"/>
                  <p:cNvCxnSpPr>
                    <a:stCxn id="71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直線單箭頭接點 22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單箭頭接點 23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單箭頭接點 24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群組 25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8" name="流程圖: 替代程序 67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69" name="直線單箭頭接點 68"/>
                  <p:cNvCxnSpPr>
                    <a:endCxn id="68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單箭頭接點 69"/>
                  <p:cNvCxnSpPr>
                    <a:stCxn id="68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直線單箭頭接點 26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群組 27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63" name="群組 62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66" name="矩形 65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67" name="等腰三角形 66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64" name="橢圓 63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65" name="直線單箭頭接點 64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矩形 28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61" name="手繪多邊形 60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62" name="直線單箭頭接點 61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2" name="群組 31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56" name="群組 55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59" name="矩形 58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60" name="等腰三角形 59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57" name="橢圓 56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58" name="直線單箭頭接點 57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直線單箭頭接點 32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手繪多邊形 33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35" name="手繪多邊形 34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6" name="手繪多邊形 35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7" name="群組 36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51" name="群組 50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54" name="矩形 53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55" name="等腰三角形 54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52" name="橢圓 51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53" name="直線單箭頭接點 52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6" name="群組 45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9" name="矩形 48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50" name="等腰三角形 49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7" name="橢圓 46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8" name="直線單箭頭接點 47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手繪多邊形 38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40" name="手繪多邊形 39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" name="文字方塊 40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2" name="文字方塊 41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3" name="文字方塊 42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4" name="文字方塊 43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84" name="直線接點 83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接點 84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接點 85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接點 86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" name="群組 91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45" name="手繪多邊形 44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18" name="文字方塊 17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95" name="直線接點 94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接點 97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群組 171"/>
              <p:cNvGrpSpPr/>
              <p:nvPr/>
            </p:nvGrpSpPr>
            <p:grpSpPr>
              <a:xfrm rot="5400000">
                <a:off x="1982560" y="2380848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173" name="手繪多邊形 172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74" name="直線單箭頭接點 173"/>
                <p:cNvCxnSpPr>
                  <a:stCxn id="242" idx="3"/>
                  <a:endCxn id="238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5" name="群組 174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240" name="群組 239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242" name="矩形 241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43" name="等腰三角形 242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41" name="橢圓 240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176" name="直線單箭頭接點 175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7" name="手繪多邊形 176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78" name="直線單箭頭接點 177"/>
                <p:cNvCxnSpPr>
                  <a:stCxn id="177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手繪多邊形 178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180" name="直線單箭頭接點 179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1" name="群組 180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238" name="矩形 237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239" name="直線單箭頭接點 238"/>
                  <p:cNvCxnSpPr>
                    <a:stCxn id="238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2" name="直線單箭頭接點 181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直線單箭頭接點 182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直線單箭頭接點 183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5" name="群組 184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5" name="流程圖: 替代程序 234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236" name="直線單箭頭接點 235"/>
                  <p:cNvCxnSpPr>
                    <a:endCxn id="235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直線單箭頭接點 236"/>
                  <p:cNvCxnSpPr>
                    <a:stCxn id="235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直線單箭頭接點 185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群組 186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30" name="群組 229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33" name="矩形 232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34" name="等腰三角形 233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31" name="橢圓 230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32" name="直線單箭頭接點 231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8" name="矩形 187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189" name="群組 188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228" name="手繪多邊形 227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229" name="直線單箭頭接點 228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0" name="矩形 189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191" name="群組 190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23" name="群組 222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26" name="矩形 225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27" name="等腰三角形 226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24" name="橢圓 223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25" name="直線單箭頭接點 224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直線單箭頭接點 191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3" name="手繪多邊形 192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194" name="手繪多邊形 193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195" name="手繪多邊形 194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196" name="群組 195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18" name="群組 217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21" name="矩形 220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22" name="等腰三角形 221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19" name="橢圓 218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20" name="直線單箭頭接點 219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7" name="群組 196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13" name="群組 212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16" name="矩形 215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17" name="等腰三角形 216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14" name="橢圓 213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15" name="直線單箭頭接點 214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8" name="手繪多邊形 197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199" name="手繪多邊形 198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0" name="文字方塊 199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1" name="文字方塊 200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2" name="文字方塊 201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03" name="文字方塊 202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04" name="直線接點 203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線接點 204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線接點 205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線接點 206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8" name="群組 207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211" name="手繪多邊形 210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12" name="文字方塊 211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209" name="直線接點 208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接點 209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群組 243"/>
              <p:cNvGrpSpPr/>
              <p:nvPr/>
            </p:nvGrpSpPr>
            <p:grpSpPr>
              <a:xfrm rot="5400000">
                <a:off x="4249510" y="2380849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245" name="手繪多邊形 244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46" name="直線單箭頭接點 245"/>
                <p:cNvCxnSpPr>
                  <a:stCxn id="314" idx="3"/>
                  <a:endCxn id="310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7" name="群組 246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312" name="群組 311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314" name="矩形 313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15" name="等腰三角形 314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13" name="橢圓 312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248" name="直線單箭頭接點 247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9" name="手繪多邊形 248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50" name="直線單箭頭接點 249"/>
                <p:cNvCxnSpPr>
                  <a:stCxn id="249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手繪多邊形 250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52" name="直線單箭頭接點 251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3" name="群組 252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310" name="矩形 309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11" name="直線單箭頭接點 310"/>
                  <p:cNvCxnSpPr>
                    <a:stCxn id="310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4" name="直線單箭頭接點 253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直線單箭頭接點 254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直線單箭頭接點 255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7" name="群組 256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07" name="流程圖: 替代程序 306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308" name="直線單箭頭接點 307"/>
                  <p:cNvCxnSpPr>
                    <a:endCxn id="307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直線單箭頭接點 308"/>
                  <p:cNvCxnSpPr>
                    <a:stCxn id="307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8" name="直線單箭頭接點 257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9" name="群組 258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02" name="群組 301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05" name="矩形 304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06" name="等腰三角形 305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03" name="橢圓 302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04" name="直線單箭頭接點 303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0" name="矩形 259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261" name="群組 260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300" name="手繪多邊形 299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01" name="直線單箭頭接點 300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2" name="矩形 261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263" name="群組 262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95" name="群組 294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98" name="矩形 297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99" name="等腰三角形 298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96" name="橢圓 295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97" name="直線單箭頭接點 296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4" name="直線單箭頭接點 263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5" name="手繪多邊形 264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266" name="手繪多邊形 265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67" name="手繪多邊形 266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268" name="群組 267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90" name="群組 289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93" name="矩形 292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94" name="等腰三角形 293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91" name="橢圓 290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92" name="直線單箭頭接點 291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9" name="群組 268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285" name="群組 284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288" name="矩形 287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289" name="等腰三角形 288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286" name="橢圓 285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287" name="直線單箭頭接點 286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0" name="手繪多邊形 269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271" name="手繪多邊形 270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2" name="文字方塊 271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3" name="文字方塊 272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4" name="文字方塊 273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75" name="文字方塊 274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76" name="直線接點 275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接點 276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接點 277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直線接點 278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0" name="群組 279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283" name="手繪多邊形 282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84" name="文字方塊 283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281" name="直線接點 280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直線接點 281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6" name="群組 315"/>
              <p:cNvGrpSpPr/>
              <p:nvPr/>
            </p:nvGrpSpPr>
            <p:grpSpPr>
              <a:xfrm rot="5400000">
                <a:off x="6392635" y="2380850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317" name="手繪多邊形 316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18" name="直線單箭頭接點 317"/>
                <p:cNvCxnSpPr>
                  <a:stCxn id="386" idx="3"/>
                  <a:endCxn id="382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9" name="群組 318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384" name="群組 383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386" name="矩形 385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87" name="等腰三角形 386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85" name="橢圓 384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320" name="直線單箭頭接點 319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1" name="手繪多邊形 320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22" name="直線單箭頭接點 321"/>
                <p:cNvCxnSpPr>
                  <a:stCxn id="321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3" name="手繪多邊形 322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24" name="直線單箭頭接點 323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5" name="群組 324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382" name="矩形 381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83" name="直線單箭頭接點 382"/>
                  <p:cNvCxnSpPr>
                    <a:stCxn id="382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6" name="直線單箭頭接點 325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直線單箭頭接點 326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直線單箭頭接點 327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9" name="群組 328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9" name="流程圖: 替代程序 378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380" name="直線單箭頭接點 379"/>
                  <p:cNvCxnSpPr>
                    <a:endCxn id="379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直線單箭頭接點 380"/>
                  <p:cNvCxnSpPr>
                    <a:stCxn id="379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0" name="直線單箭頭接點 329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1" name="群組 330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74" name="群組 373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77" name="矩形 376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78" name="等腰三角形 377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75" name="橢圓 374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76" name="直線單箭頭接點 375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2" name="矩形 331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33" name="群組 332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372" name="手繪多邊形 371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373" name="直線單箭頭接點 372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4" name="矩形 333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35" name="群組 334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67" name="群組 366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70" name="矩形 369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71" name="等腰三角形 370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68" name="橢圓 367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69" name="直線單箭頭接點 368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6" name="直線單箭頭接點 335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手繪多邊形 336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338" name="手繪多邊形 337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39" name="手繪多邊形 338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340" name="群組 339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62" name="群組 361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65" name="矩形 364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66" name="等腰三角形 365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63" name="橢圓 362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64" name="直線單箭頭接點 363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1" name="群組 340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357" name="群組 356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360" name="矩形 359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361" name="等腰三角形 360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358" name="橢圓 357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359" name="直線單箭頭接點 358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2" name="手繪多邊形 341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343" name="手繪多邊形 342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4" name="文字方塊 343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5" name="文字方塊 344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6" name="文字方塊 345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47" name="文字方塊 346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48" name="直線接點 347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直線接點 348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直線接點 349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直線接點 350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群組 351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355" name="手繪多邊形 354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56" name="文字方塊 355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353" name="直線接點 352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直線接點 353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8" name="群組 387"/>
              <p:cNvGrpSpPr/>
              <p:nvPr/>
            </p:nvGrpSpPr>
            <p:grpSpPr>
              <a:xfrm rot="5400000">
                <a:off x="8592910" y="2380851"/>
                <a:ext cx="4241412" cy="1997659"/>
                <a:chOff x="1321188" y="1613131"/>
                <a:chExt cx="10458374" cy="4925781"/>
              </a:xfrm>
            </p:grpSpPr>
            <p:sp>
              <p:nvSpPr>
                <p:cNvPr id="389" name="手繪多邊形 388"/>
                <p:cNvSpPr/>
                <p:nvPr/>
              </p:nvSpPr>
              <p:spPr>
                <a:xfrm>
                  <a:off x="1321188" y="2209080"/>
                  <a:ext cx="460819" cy="2155372"/>
                </a:xfrm>
                <a:custGeom>
                  <a:avLst/>
                  <a:gdLst>
                    <a:gd name="connsiteX0" fmla="*/ 576943 w 576943"/>
                    <a:gd name="connsiteY0" fmla="*/ 0 h 2155372"/>
                    <a:gd name="connsiteX1" fmla="*/ 0 w 576943"/>
                    <a:gd name="connsiteY1" fmla="*/ 0 h 2155372"/>
                    <a:gd name="connsiteX2" fmla="*/ 0 w 576943"/>
                    <a:gd name="connsiteY2" fmla="*/ 2155372 h 2155372"/>
                    <a:gd name="connsiteX3" fmla="*/ 435429 w 576943"/>
                    <a:gd name="connsiteY3" fmla="*/ 2155372 h 2155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6943" h="2155372">
                      <a:moveTo>
                        <a:pt x="576943" y="0"/>
                      </a:moveTo>
                      <a:lnTo>
                        <a:pt x="0" y="0"/>
                      </a:lnTo>
                      <a:lnTo>
                        <a:pt x="0" y="2155372"/>
                      </a:lnTo>
                      <a:lnTo>
                        <a:pt x="435429" y="215537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90" name="直線單箭頭接點 389"/>
                <p:cNvCxnSpPr>
                  <a:stCxn id="458" idx="3"/>
                  <a:endCxn id="454" idx="1"/>
                </p:cNvCxnSpPr>
                <p:nvPr/>
              </p:nvCxnSpPr>
              <p:spPr>
                <a:xfrm flipV="1">
                  <a:off x="2111833" y="4359295"/>
                  <a:ext cx="699619" cy="221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1" name="群組 390"/>
                <p:cNvGrpSpPr/>
                <p:nvPr/>
              </p:nvGrpSpPr>
              <p:grpSpPr>
                <a:xfrm>
                  <a:off x="1669637" y="3583176"/>
                  <a:ext cx="442196" cy="1738879"/>
                  <a:chOff x="4751311" y="2767467"/>
                  <a:chExt cx="442196" cy="1738879"/>
                </a:xfrm>
                <a:solidFill>
                  <a:srgbClr val="FFCCFF"/>
                </a:solidFill>
              </p:grpSpPr>
              <p:grpSp>
                <p:nvGrpSpPr>
                  <p:cNvPr id="456" name="群組 455"/>
                  <p:cNvGrpSpPr/>
                  <p:nvPr/>
                </p:nvGrpSpPr>
                <p:grpSpPr>
                  <a:xfrm>
                    <a:off x="4751311" y="2767467"/>
                    <a:ext cx="442196" cy="1556657"/>
                    <a:chOff x="4751311" y="2767467"/>
                    <a:chExt cx="442196" cy="1556657"/>
                  </a:xfrm>
                  <a:grpFill/>
                </p:grpSpPr>
                <p:sp>
                  <p:nvSpPr>
                    <p:cNvPr id="458" name="矩形 457"/>
                    <p:cNvSpPr/>
                    <p:nvPr/>
                  </p:nvSpPr>
                  <p:spPr>
                    <a:xfrm>
                      <a:off x="4751311" y="2767467"/>
                      <a:ext cx="442196" cy="1556657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rgbClr val="0000CC"/>
                          </a:solidFill>
                        </a:rPr>
                        <a:t>PC</a:t>
                      </a:r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59" name="等腰三角形 458"/>
                    <p:cNvSpPr/>
                    <p:nvPr/>
                  </p:nvSpPr>
                  <p:spPr>
                    <a:xfrm>
                      <a:off x="4870502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57" name="橢圓 456"/>
                  <p:cNvSpPr/>
                  <p:nvPr/>
                </p:nvSpPr>
                <p:spPr>
                  <a:xfrm>
                    <a:off x="4881387" y="4321289"/>
                    <a:ext cx="185057" cy="185057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cxnSp>
              <p:nvCxnSpPr>
                <p:cNvPr id="392" name="直線單箭頭接點 391"/>
                <p:cNvCxnSpPr/>
                <p:nvPr/>
              </p:nvCxnSpPr>
              <p:spPr>
                <a:xfrm flipV="1">
                  <a:off x="2539173" y="3193152"/>
                  <a:ext cx="0" cy="1168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3" name="手繪多邊形 392"/>
                <p:cNvSpPr/>
                <p:nvPr/>
              </p:nvSpPr>
              <p:spPr>
                <a:xfrm>
                  <a:off x="1704172" y="2513880"/>
                  <a:ext cx="1107280" cy="391886"/>
                </a:xfrm>
                <a:custGeom>
                  <a:avLst/>
                  <a:gdLst>
                    <a:gd name="connsiteX0" fmla="*/ 783771 w 794657"/>
                    <a:gd name="connsiteY0" fmla="*/ 391886 h 391886"/>
                    <a:gd name="connsiteX1" fmla="*/ 794657 w 794657"/>
                    <a:gd name="connsiteY1" fmla="*/ 0 h 391886"/>
                    <a:gd name="connsiteX2" fmla="*/ 0 w 794657"/>
                    <a:gd name="connsiteY2" fmla="*/ 0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657" h="391886">
                      <a:moveTo>
                        <a:pt x="783771" y="391886"/>
                      </a:moveTo>
                      <a:lnTo>
                        <a:pt x="79465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94" name="直線單箭頭接點 393"/>
                <p:cNvCxnSpPr>
                  <a:stCxn id="393" idx="1"/>
                </p:cNvCxnSpPr>
                <p:nvPr/>
              </p:nvCxnSpPr>
              <p:spPr>
                <a:xfrm>
                  <a:off x="2811452" y="2513880"/>
                  <a:ext cx="3528782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5" name="手繪多邊形 394"/>
                <p:cNvSpPr/>
                <p:nvPr/>
              </p:nvSpPr>
              <p:spPr>
                <a:xfrm>
                  <a:off x="1635622" y="1911538"/>
                  <a:ext cx="5796495" cy="859971"/>
                </a:xfrm>
                <a:custGeom>
                  <a:avLst/>
                  <a:gdLst>
                    <a:gd name="connsiteX0" fmla="*/ 4060371 w 4376057"/>
                    <a:gd name="connsiteY0" fmla="*/ 859971 h 859971"/>
                    <a:gd name="connsiteX1" fmla="*/ 4376057 w 4376057"/>
                    <a:gd name="connsiteY1" fmla="*/ 859971 h 859971"/>
                    <a:gd name="connsiteX2" fmla="*/ 4376057 w 4376057"/>
                    <a:gd name="connsiteY2" fmla="*/ 0 h 859971"/>
                    <a:gd name="connsiteX3" fmla="*/ 0 w 4376057"/>
                    <a:gd name="connsiteY3" fmla="*/ 0 h 859971"/>
                    <a:gd name="connsiteX0" fmla="*/ 4060371 w 5684157"/>
                    <a:gd name="connsiteY0" fmla="*/ 859971 h 859971"/>
                    <a:gd name="connsiteX1" fmla="*/ 5684157 w 5684157"/>
                    <a:gd name="connsiteY1" fmla="*/ 834571 h 859971"/>
                    <a:gd name="connsiteX2" fmla="*/ 4376057 w 5684157"/>
                    <a:gd name="connsiteY2" fmla="*/ 0 h 859971"/>
                    <a:gd name="connsiteX3" fmla="*/ 0 w 5684157"/>
                    <a:gd name="connsiteY3" fmla="*/ 0 h 859971"/>
                    <a:gd name="connsiteX0" fmla="*/ 4060371 w 5684157"/>
                    <a:gd name="connsiteY0" fmla="*/ 872671 h 872671"/>
                    <a:gd name="connsiteX1" fmla="*/ 5684157 w 5684157"/>
                    <a:gd name="connsiteY1" fmla="*/ 847271 h 872671"/>
                    <a:gd name="connsiteX2" fmla="*/ 5646057 w 5684157"/>
                    <a:gd name="connsiteY2" fmla="*/ 0 h 872671"/>
                    <a:gd name="connsiteX3" fmla="*/ 0 w 5684157"/>
                    <a:gd name="connsiteY3" fmla="*/ 12700 h 872671"/>
                    <a:gd name="connsiteX0" fmla="*/ 4060371 w 5696857"/>
                    <a:gd name="connsiteY0" fmla="*/ 885371 h 885371"/>
                    <a:gd name="connsiteX1" fmla="*/ 5684157 w 5696857"/>
                    <a:gd name="connsiteY1" fmla="*/ 859971 h 885371"/>
                    <a:gd name="connsiteX2" fmla="*/ 5696857 w 5696857"/>
                    <a:gd name="connsiteY2" fmla="*/ 0 h 885371"/>
                    <a:gd name="connsiteX3" fmla="*/ 0 w 56968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40603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165271 w 5684157"/>
                    <a:gd name="connsiteY0" fmla="*/ 885371 h 885371"/>
                    <a:gd name="connsiteX1" fmla="*/ 5684157 w 5684157"/>
                    <a:gd name="connsiteY1" fmla="*/ 859971 h 885371"/>
                    <a:gd name="connsiteX2" fmla="*/ 5684157 w 5684157"/>
                    <a:gd name="connsiteY2" fmla="*/ 0 h 885371"/>
                    <a:gd name="connsiteX3" fmla="*/ 0 w 5684157"/>
                    <a:gd name="connsiteY3" fmla="*/ 25400 h 885371"/>
                    <a:gd name="connsiteX0" fmla="*/ 5292271 w 5684157"/>
                    <a:gd name="connsiteY0" fmla="*/ 859971 h 859971"/>
                    <a:gd name="connsiteX1" fmla="*/ 5684157 w 5684157"/>
                    <a:gd name="connsiteY1" fmla="*/ 859971 h 859971"/>
                    <a:gd name="connsiteX2" fmla="*/ 5684157 w 5684157"/>
                    <a:gd name="connsiteY2" fmla="*/ 0 h 859971"/>
                    <a:gd name="connsiteX3" fmla="*/ 0 w 5684157"/>
                    <a:gd name="connsiteY3" fmla="*/ 25400 h 85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84157" h="859971">
                      <a:moveTo>
                        <a:pt x="5292271" y="859971"/>
                      </a:moveTo>
                      <a:lnTo>
                        <a:pt x="5684157" y="859971"/>
                      </a:lnTo>
                      <a:lnTo>
                        <a:pt x="5684157" y="0"/>
                      </a:lnTo>
                      <a:lnTo>
                        <a:pt x="0" y="25400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96" name="直線單箭頭接點 395"/>
                <p:cNvCxnSpPr/>
                <p:nvPr/>
              </p:nvCxnSpPr>
              <p:spPr>
                <a:xfrm flipV="1">
                  <a:off x="1732306" y="2665977"/>
                  <a:ext cx="0" cy="29069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7" name="群組 396"/>
                <p:cNvGrpSpPr/>
                <p:nvPr/>
              </p:nvGrpSpPr>
              <p:grpSpPr>
                <a:xfrm>
                  <a:off x="2811452" y="3581591"/>
                  <a:ext cx="2131212" cy="1555407"/>
                  <a:chOff x="3602813" y="1204689"/>
                  <a:chExt cx="2131212" cy="1555407"/>
                </a:xfrm>
              </p:grpSpPr>
              <p:sp>
                <p:nvSpPr>
                  <p:cNvPr id="454" name="矩形 453"/>
                  <p:cNvSpPr/>
                  <p:nvPr/>
                </p:nvSpPr>
                <p:spPr>
                  <a:xfrm>
                    <a:off x="3602813" y="1204689"/>
                    <a:ext cx="732244" cy="1555407"/>
                  </a:xfrm>
                  <a:prstGeom prst="rect">
                    <a:avLst/>
                  </a:prstGeom>
                  <a:solidFill>
                    <a:srgbClr val="CCFFFF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IM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455" name="直線單箭頭接點 454"/>
                  <p:cNvCxnSpPr>
                    <a:stCxn id="454" idx="3"/>
                  </p:cNvCxnSpPr>
                  <p:nvPr/>
                </p:nvCxnSpPr>
                <p:spPr>
                  <a:xfrm flipV="1">
                    <a:off x="4335057" y="1968885"/>
                    <a:ext cx="1398968" cy="13508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8" name="直線單箭頭接點 397"/>
                <p:cNvCxnSpPr/>
                <p:nvPr/>
              </p:nvCxnSpPr>
              <p:spPr>
                <a:xfrm>
                  <a:off x="5166603" y="3869291"/>
                  <a:ext cx="1495873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直線單箭頭接點 398"/>
                <p:cNvCxnSpPr/>
                <p:nvPr/>
              </p:nvCxnSpPr>
              <p:spPr>
                <a:xfrm>
                  <a:off x="5141637" y="4654506"/>
                  <a:ext cx="152083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直線單箭頭接點 399"/>
                <p:cNvCxnSpPr/>
                <p:nvPr/>
              </p:nvCxnSpPr>
              <p:spPr>
                <a:xfrm>
                  <a:off x="7145839" y="4218752"/>
                  <a:ext cx="1071548" cy="335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1" name="群組 400"/>
                <p:cNvGrpSpPr/>
                <p:nvPr/>
              </p:nvGrpSpPr>
              <p:grpSpPr>
                <a:xfrm>
                  <a:off x="4349744" y="2889567"/>
                  <a:ext cx="2671674" cy="344714"/>
                  <a:chOff x="2142489" y="1335070"/>
                  <a:chExt cx="1773006" cy="34471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1" name="流程圖: 替代程序 450"/>
                      <p:cNvSpPr/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solidFill>
                        <a:srgbClr val="CCFF99"/>
                      </a:solid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zh-TW" altLang="en-US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⋘</m:t>
                              </m:r>
                              <m:r>
                                <a:rPr lang="en-US" altLang="zh-TW" sz="12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m:oMathPara>
                        </a14:m>
                        <a:endParaRPr lang="zh-TW" altLang="en-US" sz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流程圖: 替代程序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0758" y="1335070"/>
                        <a:ext cx="620983" cy="344714"/>
                      </a:xfrm>
                      <a:prstGeom prst="flowChartAlternateProcess">
                        <a:avLst/>
                      </a:prstGeom>
                      <a:blipFill>
                        <a:blip r:embed="rId2"/>
                        <a:stretch>
                          <a:fillRect b="-10000"/>
                        </a:stretch>
                      </a:blipFill>
                      <a:ln w="19050">
                        <a:solidFill>
                          <a:srgbClr val="0000CC"/>
                        </a:solidFill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r>
                          <a:rPr lang="zh-TW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52" name="直線單箭頭接點 451"/>
                  <p:cNvCxnSpPr>
                    <a:endCxn id="451" idx="1"/>
                  </p:cNvCxnSpPr>
                  <p:nvPr/>
                </p:nvCxnSpPr>
                <p:spPr>
                  <a:xfrm>
                    <a:off x="2142489" y="1507427"/>
                    <a:ext cx="128269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直線單箭頭接點 452"/>
                  <p:cNvCxnSpPr>
                    <a:stCxn id="451" idx="3"/>
                  </p:cNvCxnSpPr>
                  <p:nvPr/>
                </p:nvCxnSpPr>
                <p:spPr>
                  <a:xfrm>
                    <a:off x="2891740" y="1507427"/>
                    <a:ext cx="1023755" cy="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2" name="直線單箭頭接點 401"/>
                <p:cNvCxnSpPr/>
                <p:nvPr/>
              </p:nvCxnSpPr>
              <p:spPr>
                <a:xfrm flipV="1">
                  <a:off x="4349744" y="3061924"/>
                  <a:ext cx="0" cy="1283861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3" name="群組 402"/>
                <p:cNvGrpSpPr/>
                <p:nvPr/>
              </p:nvGrpSpPr>
              <p:grpSpPr>
                <a:xfrm>
                  <a:off x="3736034" y="2222500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46" name="群組 445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49" name="矩形 448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50" name="等腰三角形 449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47" name="橢圓 446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48" name="直線單箭頭接點 447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4" name="矩形 403"/>
                <p:cNvSpPr/>
                <p:nvPr/>
              </p:nvSpPr>
              <p:spPr>
                <a:xfrm>
                  <a:off x="4578892" y="3574211"/>
                  <a:ext cx="928114" cy="1556657"/>
                </a:xfrm>
                <a:prstGeom prst="rect">
                  <a:avLst/>
                </a:prstGeom>
                <a:solidFill>
                  <a:srgbClr val="FFCC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RF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405" name="群組 404"/>
                <p:cNvGrpSpPr/>
                <p:nvPr/>
              </p:nvGrpSpPr>
              <p:grpSpPr>
                <a:xfrm rot="5400000">
                  <a:off x="5869972" y="2087365"/>
                  <a:ext cx="1219965" cy="1441632"/>
                  <a:chOff x="7642366" y="1861458"/>
                  <a:chExt cx="1219965" cy="1441632"/>
                </a:xfrm>
              </p:grpSpPr>
              <p:sp>
                <p:nvSpPr>
                  <p:cNvPr id="444" name="手繪多邊形 443"/>
                  <p:cNvSpPr/>
                  <p:nvPr/>
                </p:nvSpPr>
                <p:spPr>
                  <a:xfrm>
                    <a:off x="7642366" y="1861458"/>
                    <a:ext cx="1219965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445" name="直線單箭頭接點 444"/>
                  <p:cNvCxnSpPr/>
                  <p:nvPr/>
                </p:nvCxnSpPr>
                <p:spPr>
                  <a:xfrm flipV="1">
                    <a:off x="7958439" y="2318656"/>
                    <a:ext cx="0" cy="984434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6" name="矩形 405"/>
                <p:cNvSpPr/>
                <p:nvPr/>
              </p:nvSpPr>
              <p:spPr>
                <a:xfrm>
                  <a:off x="8224509" y="3402107"/>
                  <a:ext cx="953406" cy="1633290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D</a:t>
                  </a:r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407" name="群組 406"/>
                <p:cNvGrpSpPr/>
                <p:nvPr/>
              </p:nvGrpSpPr>
              <p:grpSpPr>
                <a:xfrm>
                  <a:off x="5727217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39" name="群組 438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42" name="矩形 441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43" name="等腰三角形 442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40" name="橢圓 439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41" name="直線單箭頭接點 440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8" name="直線單箭頭接點 407"/>
                <p:cNvCxnSpPr/>
                <p:nvPr/>
              </p:nvCxnSpPr>
              <p:spPr>
                <a:xfrm flipV="1">
                  <a:off x="9185037" y="4218752"/>
                  <a:ext cx="1022337" cy="3357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9" name="手繪多邊形 408"/>
                <p:cNvSpPr/>
                <p:nvPr/>
              </p:nvSpPr>
              <p:spPr>
                <a:xfrm>
                  <a:off x="7432118" y="4218894"/>
                  <a:ext cx="2769053" cy="1118507"/>
                </a:xfrm>
                <a:custGeom>
                  <a:avLst/>
                  <a:gdLst>
                    <a:gd name="connsiteX0" fmla="*/ 0 w 2245178"/>
                    <a:gd name="connsiteY0" fmla="*/ 0 h 1118507"/>
                    <a:gd name="connsiteX1" fmla="*/ 0 w 2245178"/>
                    <a:gd name="connsiteY1" fmla="*/ 1118507 h 1118507"/>
                    <a:gd name="connsiteX2" fmla="*/ 2008414 w 2245178"/>
                    <a:gd name="connsiteY2" fmla="*/ 1118507 h 1118507"/>
                    <a:gd name="connsiteX3" fmla="*/ 2008414 w 2245178"/>
                    <a:gd name="connsiteY3" fmla="*/ 318407 h 1118507"/>
                    <a:gd name="connsiteX4" fmla="*/ 2245178 w 2245178"/>
                    <a:gd name="connsiteY4" fmla="*/ 318407 h 1118507"/>
                    <a:gd name="connsiteX0" fmla="*/ 0 w 2769053"/>
                    <a:gd name="connsiteY0" fmla="*/ 0 h 1118507"/>
                    <a:gd name="connsiteX1" fmla="*/ 0 w 2769053"/>
                    <a:gd name="connsiteY1" fmla="*/ 1118507 h 1118507"/>
                    <a:gd name="connsiteX2" fmla="*/ 2008414 w 2769053"/>
                    <a:gd name="connsiteY2" fmla="*/ 1118507 h 1118507"/>
                    <a:gd name="connsiteX3" fmla="*/ 2008414 w 2769053"/>
                    <a:gd name="connsiteY3" fmla="*/ 318407 h 1118507"/>
                    <a:gd name="connsiteX4" fmla="*/ 2769053 w 2769053"/>
                    <a:gd name="connsiteY4" fmla="*/ 308882 h 11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69053" h="1118507">
                      <a:moveTo>
                        <a:pt x="0" y="0"/>
                      </a:moveTo>
                      <a:lnTo>
                        <a:pt x="0" y="1118507"/>
                      </a:lnTo>
                      <a:lnTo>
                        <a:pt x="2008414" y="1118507"/>
                      </a:lnTo>
                      <a:lnTo>
                        <a:pt x="2008414" y="318407"/>
                      </a:lnTo>
                      <a:lnTo>
                        <a:pt x="2769053" y="308882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oval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410" name="手繪多邊形 409"/>
                <p:cNvSpPr/>
                <p:nvPr/>
              </p:nvSpPr>
              <p:spPr>
                <a:xfrm rot="5400000">
                  <a:off x="9908009" y="4215046"/>
                  <a:ext cx="873716" cy="27498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1" name="手繪多邊形 410"/>
                <p:cNvSpPr/>
                <p:nvPr/>
              </p:nvSpPr>
              <p:spPr>
                <a:xfrm rot="5400000">
                  <a:off x="5991196" y="3848341"/>
                  <a:ext cx="1547516" cy="747526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ALU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grpSp>
              <p:nvGrpSpPr>
                <p:cNvPr id="412" name="群組 411"/>
                <p:cNvGrpSpPr/>
                <p:nvPr/>
              </p:nvGrpSpPr>
              <p:grpSpPr>
                <a:xfrm>
                  <a:off x="7730849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34" name="群組 433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37" name="矩形 436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38" name="等腰三角形 437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35" name="橢圓 434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36" name="直線單箭頭接點 435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3" name="群組 412"/>
                <p:cNvGrpSpPr/>
                <p:nvPr/>
              </p:nvGrpSpPr>
              <p:grpSpPr>
                <a:xfrm>
                  <a:off x="9694844" y="2152962"/>
                  <a:ext cx="291772" cy="3989078"/>
                  <a:chOff x="4698612" y="1638301"/>
                  <a:chExt cx="291772" cy="3989078"/>
                </a:xfrm>
              </p:grpSpPr>
              <p:grpSp>
                <p:nvGrpSpPr>
                  <p:cNvPr id="429" name="群組 428"/>
                  <p:cNvGrpSpPr/>
                  <p:nvPr/>
                </p:nvGrpSpPr>
                <p:grpSpPr>
                  <a:xfrm>
                    <a:off x="4698612" y="1638301"/>
                    <a:ext cx="291772" cy="3635652"/>
                    <a:chOff x="4491428" y="688473"/>
                    <a:chExt cx="291772" cy="3635652"/>
                  </a:xfrm>
                  <a:solidFill>
                    <a:srgbClr val="92D050"/>
                  </a:solidFill>
                </p:grpSpPr>
                <p:sp>
                  <p:nvSpPr>
                    <p:cNvPr id="432" name="矩形 431"/>
                    <p:cNvSpPr/>
                    <p:nvPr/>
                  </p:nvSpPr>
                  <p:spPr>
                    <a:xfrm>
                      <a:off x="4491428" y="688473"/>
                      <a:ext cx="291772" cy="3635652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 dirty="0">
                        <a:solidFill>
                          <a:srgbClr val="0000CC"/>
                        </a:solidFill>
                      </a:endParaRPr>
                    </a:p>
                  </p:txBody>
                </p:sp>
                <p:sp>
                  <p:nvSpPr>
                    <p:cNvPr id="433" name="等腰三角形 432"/>
                    <p:cNvSpPr/>
                    <p:nvPr/>
                  </p:nvSpPr>
                  <p:spPr>
                    <a:xfrm>
                      <a:off x="4533899" y="4128181"/>
                      <a:ext cx="206829" cy="195943"/>
                    </a:xfrm>
                    <a:prstGeom prst="triangle">
                      <a:avLst/>
                    </a:prstGeom>
                    <a:grpFill/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1200"/>
                    </a:p>
                  </p:txBody>
                </p:sp>
              </p:grpSp>
              <p:sp>
                <p:nvSpPr>
                  <p:cNvPr id="430" name="橢圓 429"/>
                  <p:cNvSpPr/>
                  <p:nvPr/>
                </p:nvSpPr>
                <p:spPr>
                  <a:xfrm>
                    <a:off x="4751968" y="5271117"/>
                    <a:ext cx="185057" cy="185057"/>
                  </a:xfrm>
                  <a:prstGeom prst="ellipse">
                    <a:avLst/>
                  </a:prstGeom>
                  <a:solidFill>
                    <a:srgbClr val="92D05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  <p:cxnSp>
                <p:nvCxnSpPr>
                  <p:cNvPr id="431" name="直線單箭頭接點 430"/>
                  <p:cNvCxnSpPr/>
                  <p:nvPr/>
                </p:nvCxnSpPr>
                <p:spPr>
                  <a:xfrm flipV="1">
                    <a:off x="4844496" y="5456176"/>
                    <a:ext cx="0" cy="171203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4" name="手繪多邊形 413"/>
                <p:cNvSpPr/>
                <p:nvPr/>
              </p:nvSpPr>
              <p:spPr>
                <a:xfrm>
                  <a:off x="4271491" y="4348162"/>
                  <a:ext cx="6420898" cy="2190750"/>
                </a:xfrm>
                <a:custGeom>
                  <a:avLst/>
                  <a:gdLst>
                    <a:gd name="connsiteX0" fmla="*/ 6629400 w 6829425"/>
                    <a:gd name="connsiteY0" fmla="*/ 0 h 2190750"/>
                    <a:gd name="connsiteX1" fmla="*/ 6829425 w 6829425"/>
                    <a:gd name="connsiteY1" fmla="*/ 0 h 2190750"/>
                    <a:gd name="connsiteX2" fmla="*/ 6829425 w 6829425"/>
                    <a:gd name="connsiteY2" fmla="*/ 2190750 h 2190750"/>
                    <a:gd name="connsiteX3" fmla="*/ 0 w 6829425"/>
                    <a:gd name="connsiteY3" fmla="*/ 2190750 h 2190750"/>
                    <a:gd name="connsiteX4" fmla="*/ 0 w 6829425"/>
                    <a:gd name="connsiteY4" fmla="*/ 466725 h 2190750"/>
                    <a:gd name="connsiteX5" fmla="*/ 352425 w 6829425"/>
                    <a:gd name="connsiteY5" fmla="*/ 466725 h 2190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29425" h="2190750">
                      <a:moveTo>
                        <a:pt x="6629400" y="0"/>
                      </a:moveTo>
                      <a:lnTo>
                        <a:pt x="6829425" y="0"/>
                      </a:lnTo>
                      <a:lnTo>
                        <a:pt x="6829425" y="2190750"/>
                      </a:lnTo>
                      <a:lnTo>
                        <a:pt x="0" y="2190750"/>
                      </a:lnTo>
                      <a:lnTo>
                        <a:pt x="0" y="466725"/>
                      </a:lnTo>
                      <a:lnTo>
                        <a:pt x="352425" y="466725"/>
                      </a:lnTo>
                    </a:path>
                  </a:pathLst>
                </a:custGeom>
                <a:noFill/>
                <a:ln w="19050">
                  <a:solidFill>
                    <a:srgbClr val="0000CC"/>
                  </a:solidFill>
                  <a:headEnd type="none" w="med" len="med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sp>
              <p:nvSpPr>
                <p:cNvPr id="415" name="手繪多邊形 414"/>
                <p:cNvSpPr/>
                <p:nvPr/>
              </p:nvSpPr>
              <p:spPr>
                <a:xfrm rot="16200000">
                  <a:off x="1099824" y="1994515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6" name="文字方塊 415"/>
                <p:cNvSpPr txBox="1"/>
                <p:nvPr/>
              </p:nvSpPr>
              <p:spPr>
                <a:xfrm>
                  <a:off x="1475215" y="2230414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7" name="文字方塊 416"/>
                <p:cNvSpPr txBox="1"/>
                <p:nvPr/>
              </p:nvSpPr>
              <p:spPr>
                <a:xfrm>
                  <a:off x="1475215" y="1665309"/>
                  <a:ext cx="617406" cy="607126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0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8" name="文字方塊 417"/>
                <p:cNvSpPr txBox="1"/>
                <p:nvPr/>
              </p:nvSpPr>
              <p:spPr>
                <a:xfrm>
                  <a:off x="9989389" y="4153818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0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19" name="文字方塊 418"/>
                <p:cNvSpPr txBox="1"/>
                <p:nvPr/>
              </p:nvSpPr>
              <p:spPr>
                <a:xfrm>
                  <a:off x="9989389" y="3846286"/>
                  <a:ext cx="649027" cy="683018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>
                      <a:solidFill>
                        <a:srgbClr val="0000CC"/>
                      </a:solidFill>
                    </a:rPr>
                    <a:t>1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20" name="直線接點 419"/>
                <p:cNvCxnSpPr/>
                <p:nvPr/>
              </p:nvCxnSpPr>
              <p:spPr>
                <a:xfrm>
                  <a:off x="3881918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直線接點 420"/>
                <p:cNvCxnSpPr/>
                <p:nvPr/>
              </p:nvCxnSpPr>
              <p:spPr>
                <a:xfrm>
                  <a:off x="5873101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直線接點 421"/>
                <p:cNvCxnSpPr/>
                <p:nvPr/>
              </p:nvCxnSpPr>
              <p:spPr>
                <a:xfrm>
                  <a:off x="7872909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直線接點 422"/>
                <p:cNvCxnSpPr/>
                <p:nvPr/>
              </p:nvCxnSpPr>
              <p:spPr>
                <a:xfrm>
                  <a:off x="9826937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4" name="群組 423"/>
                <p:cNvGrpSpPr/>
                <p:nvPr/>
              </p:nvGrpSpPr>
              <p:grpSpPr>
                <a:xfrm>
                  <a:off x="2323915" y="2777083"/>
                  <a:ext cx="1153291" cy="800902"/>
                  <a:chOff x="1952626" y="2777083"/>
                  <a:chExt cx="1153291" cy="800902"/>
                </a:xfrm>
              </p:grpSpPr>
              <p:sp>
                <p:nvSpPr>
                  <p:cNvPr id="427" name="手繪多邊形 426"/>
                  <p:cNvSpPr/>
                  <p:nvPr/>
                </p:nvSpPr>
                <p:spPr>
                  <a:xfrm>
                    <a:off x="1952626" y="2777083"/>
                    <a:ext cx="900448" cy="457198"/>
                  </a:xfrm>
                  <a:custGeom>
                    <a:avLst/>
                    <a:gdLst>
                      <a:gd name="connsiteX0" fmla="*/ 0 w 1634385"/>
                      <a:gd name="connsiteY0" fmla="*/ 651619 h 651619"/>
                      <a:gd name="connsiteX1" fmla="*/ 404545 w 1634385"/>
                      <a:gd name="connsiteY1" fmla="*/ 0 h 651619"/>
                      <a:gd name="connsiteX2" fmla="*/ 1229840 w 1634385"/>
                      <a:gd name="connsiteY2" fmla="*/ 0 h 651619"/>
                      <a:gd name="connsiteX3" fmla="*/ 1634385 w 1634385"/>
                      <a:gd name="connsiteY3" fmla="*/ 651619 h 651619"/>
                      <a:gd name="connsiteX4" fmla="*/ 915561 w 1634385"/>
                      <a:gd name="connsiteY4" fmla="*/ 651619 h 651619"/>
                      <a:gd name="connsiteX5" fmla="*/ 817192 w 1634385"/>
                      <a:gd name="connsiteY5" fmla="*/ 482018 h 651619"/>
                      <a:gd name="connsiteX6" fmla="*/ 718824 w 1634385"/>
                      <a:gd name="connsiteY6" fmla="*/ 651619 h 651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4385" h="651619">
                        <a:moveTo>
                          <a:pt x="0" y="651619"/>
                        </a:moveTo>
                        <a:lnTo>
                          <a:pt x="404545" y="0"/>
                        </a:lnTo>
                        <a:lnTo>
                          <a:pt x="1229840" y="0"/>
                        </a:lnTo>
                        <a:lnTo>
                          <a:pt x="1634385" y="651619"/>
                        </a:lnTo>
                        <a:lnTo>
                          <a:pt x="915561" y="651619"/>
                        </a:lnTo>
                        <a:lnTo>
                          <a:pt x="817192" y="482018"/>
                        </a:lnTo>
                        <a:lnTo>
                          <a:pt x="718824" y="6516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+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28" name="文字方塊 427"/>
                  <p:cNvSpPr txBox="1"/>
                  <p:nvPr/>
                </p:nvSpPr>
                <p:spPr>
                  <a:xfrm>
                    <a:off x="2456890" y="2894965"/>
                    <a:ext cx="649027" cy="683020"/>
                  </a:xfrm>
                  <a:prstGeom prst="rect">
                    <a:avLst/>
                  </a:prstGeom>
                  <a:noFill/>
                  <a:ln>
                    <a:noFill/>
                    <a:headEnd type="none" w="med" len="med"/>
                    <a:tailEnd type="none" w="med" len="med"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4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</p:grpSp>
            <p:cxnSp>
              <p:nvCxnSpPr>
                <p:cNvPr id="425" name="直線接點 424"/>
                <p:cNvCxnSpPr/>
                <p:nvPr/>
              </p:nvCxnSpPr>
              <p:spPr>
                <a:xfrm>
                  <a:off x="1890735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直線接點 425"/>
                <p:cNvCxnSpPr/>
                <p:nvPr/>
              </p:nvCxnSpPr>
              <p:spPr>
                <a:xfrm>
                  <a:off x="11779562" y="2057400"/>
                  <a:ext cx="0" cy="4481512"/>
                </a:xfrm>
                <a:prstGeom prst="line">
                  <a:avLst/>
                </a:prstGeom>
                <a:ln w="12700"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62" name="直線單箭頭接點 461"/>
            <p:cNvCxnSpPr/>
            <p:nvPr/>
          </p:nvCxnSpPr>
          <p:spPr>
            <a:xfrm>
              <a:off x="256897" y="1528052"/>
              <a:ext cx="11249739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單箭頭接點 462"/>
            <p:cNvCxnSpPr/>
            <p:nvPr/>
          </p:nvCxnSpPr>
          <p:spPr>
            <a:xfrm>
              <a:off x="256897" y="1510188"/>
              <a:ext cx="0" cy="441746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6" name="文字方塊 465"/>
            <p:cNvSpPr txBox="1"/>
            <p:nvPr/>
          </p:nvSpPr>
          <p:spPr>
            <a:xfrm>
              <a:off x="10682621" y="1086358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T</a:t>
              </a:r>
              <a:r>
                <a:rPr lang="en-US" altLang="zh-TW" sz="2000" dirty="0" smtClean="0"/>
                <a:t>ime</a:t>
              </a:r>
              <a:endParaRPr lang="zh-TW" altLang="en-US" sz="2000" dirty="0"/>
            </a:p>
          </p:txBody>
        </p:sp>
        <p:sp>
          <p:nvSpPr>
            <p:cNvPr id="467" name="文字方塊 466"/>
            <p:cNvSpPr txBox="1"/>
            <p:nvPr/>
          </p:nvSpPr>
          <p:spPr>
            <a:xfrm>
              <a:off x="80431" y="5916988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Space</a:t>
              </a:r>
              <a:endParaRPr lang="zh-TW" altLang="en-US" sz="2000" dirty="0"/>
            </a:p>
          </p:txBody>
        </p:sp>
        <p:sp>
          <p:nvSpPr>
            <p:cNvPr id="490" name="文字方塊 489"/>
            <p:cNvSpPr txBox="1"/>
            <p:nvPr/>
          </p:nvSpPr>
          <p:spPr>
            <a:xfrm>
              <a:off x="2624999" y="6038999"/>
              <a:ext cx="746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(Simple MIPS without consideration of hazards </a:t>
              </a:r>
              <a:r>
                <a:rPr lang="en-US" altLang="zh-TW" sz="2000" dirty="0" smtClean="0">
                  <a:sym typeface="Wingdings" panose="05000000000000000000" pitchFamily="2" charset="2"/>
                </a:rPr>
                <a:t> stall  forwarding)</a:t>
              </a:r>
              <a:endParaRPr lang="zh-TW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1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4108"/>
            <a:ext cx="12191999" cy="71052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WR-RR Write-Read (Backward) Dependency </a:t>
            </a:r>
            <a:r>
              <a:rPr lang="en-US" altLang="zh-TW" dirty="0" smtClean="0">
                <a:sym typeface="Wingdings" panose="05000000000000000000" pitchFamily="2" charset="2"/>
              </a:rPr>
              <a:t> STALL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468" name="圓角矩形 467"/>
          <p:cNvSpPr/>
          <p:nvPr/>
        </p:nvSpPr>
        <p:spPr>
          <a:xfrm>
            <a:off x="484275" y="1876634"/>
            <a:ext cx="2083210" cy="782481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</a:t>
            </a:r>
            <a:endParaRPr lang="zh-TW" altLang="en-US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" name="圓角矩形 472"/>
          <p:cNvSpPr/>
          <p:nvPr/>
        </p:nvSpPr>
        <p:spPr>
          <a:xfrm>
            <a:off x="2711593" y="1922623"/>
            <a:ext cx="2083210" cy="78248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endParaRPr lang="zh-TW" altLang="en-US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4979494" y="1940426"/>
            <a:ext cx="6532186" cy="3166878"/>
            <a:chOff x="4979494" y="1940426"/>
            <a:chExt cx="6532186" cy="3166878"/>
          </a:xfrm>
        </p:grpSpPr>
        <p:sp>
          <p:nvSpPr>
            <p:cNvPr id="477" name="圓角矩形 476"/>
            <p:cNvSpPr/>
            <p:nvPr/>
          </p:nvSpPr>
          <p:spPr>
            <a:xfrm>
              <a:off x="4979494" y="1942278"/>
              <a:ext cx="2083210" cy="782481"/>
            </a:xfrm>
            <a:prstGeom prst="roundRect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i3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0" name="圓角矩形 479"/>
            <p:cNvSpPr/>
            <p:nvPr/>
          </p:nvSpPr>
          <p:spPr>
            <a:xfrm>
              <a:off x="7123132" y="1960613"/>
              <a:ext cx="2083210" cy="782481"/>
            </a:xfrm>
            <a:prstGeom prst="round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i4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2" name="圓角矩形 481"/>
            <p:cNvSpPr/>
            <p:nvPr/>
          </p:nvSpPr>
          <p:spPr>
            <a:xfrm>
              <a:off x="9419400" y="1940426"/>
              <a:ext cx="2083210" cy="782481"/>
            </a:xfrm>
            <a:prstGeom prst="round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i5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1" name="圓角矩形 460"/>
            <p:cNvSpPr/>
            <p:nvPr/>
          </p:nvSpPr>
          <p:spPr>
            <a:xfrm>
              <a:off x="9427503" y="2760570"/>
              <a:ext cx="2083210" cy="782481"/>
            </a:xfrm>
            <a:prstGeom prst="round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i4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4" name="圓角矩形 463"/>
            <p:cNvSpPr/>
            <p:nvPr/>
          </p:nvSpPr>
          <p:spPr>
            <a:xfrm>
              <a:off x="7121195" y="2718826"/>
              <a:ext cx="2083210" cy="782481"/>
            </a:xfrm>
            <a:prstGeom prst="roundRect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i3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5" name="圓角矩形 464"/>
            <p:cNvSpPr/>
            <p:nvPr/>
          </p:nvSpPr>
          <p:spPr>
            <a:xfrm>
              <a:off x="9428470" y="3537154"/>
              <a:ext cx="2083210" cy="782481"/>
            </a:xfrm>
            <a:prstGeom prst="roundRect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i3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" name="圓角矩形 490"/>
            <p:cNvSpPr/>
            <p:nvPr/>
          </p:nvSpPr>
          <p:spPr>
            <a:xfrm>
              <a:off x="4981739" y="2739262"/>
              <a:ext cx="2083210" cy="782481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RR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2" name="圓角矩形 491"/>
            <p:cNvSpPr/>
            <p:nvPr/>
          </p:nvSpPr>
          <p:spPr>
            <a:xfrm>
              <a:off x="7137234" y="3515860"/>
              <a:ext cx="2083210" cy="782481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RR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3" name="圓角矩形 492"/>
            <p:cNvSpPr/>
            <p:nvPr/>
          </p:nvSpPr>
          <p:spPr>
            <a:xfrm>
              <a:off x="9427503" y="4324823"/>
              <a:ext cx="2083210" cy="782481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RR</a:t>
              </a:r>
              <a:endParaRPr lang="zh-TW" alt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4" name="圓角矩形 493"/>
          <p:cNvSpPr/>
          <p:nvPr/>
        </p:nvSpPr>
        <p:spPr>
          <a:xfrm>
            <a:off x="2696579" y="2693661"/>
            <a:ext cx="2083210" cy="782481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</a:t>
            </a:r>
            <a:endParaRPr lang="zh-TW" altLang="en-US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5" name="圓角矩形 494"/>
          <p:cNvSpPr/>
          <p:nvPr/>
        </p:nvSpPr>
        <p:spPr>
          <a:xfrm>
            <a:off x="4982615" y="3519054"/>
            <a:ext cx="2083210" cy="782481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</a:t>
            </a:r>
            <a:endParaRPr lang="zh-TW" altLang="en-US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6" name="圓角矩形 495"/>
          <p:cNvSpPr/>
          <p:nvPr/>
        </p:nvSpPr>
        <p:spPr>
          <a:xfrm>
            <a:off x="7121195" y="5112111"/>
            <a:ext cx="2083210" cy="782481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</a:t>
            </a:r>
            <a:endParaRPr lang="zh-TW" altLang="en-US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0" name="群組 459"/>
          <p:cNvGrpSpPr/>
          <p:nvPr/>
        </p:nvGrpSpPr>
        <p:grpSpPr>
          <a:xfrm>
            <a:off x="542211" y="1668547"/>
            <a:ext cx="10798759" cy="4241415"/>
            <a:chOff x="913686" y="1258972"/>
            <a:chExt cx="10798759" cy="4241415"/>
          </a:xfrm>
        </p:grpSpPr>
        <p:grpSp>
          <p:nvGrpSpPr>
            <p:cNvPr id="99" name="群組 98"/>
            <p:cNvGrpSpPr/>
            <p:nvPr/>
          </p:nvGrpSpPr>
          <p:grpSpPr>
            <a:xfrm rot="5400000">
              <a:off x="-208190" y="2380848"/>
              <a:ext cx="4241412" cy="1997659"/>
              <a:chOff x="1321188" y="1613131"/>
              <a:chExt cx="10458374" cy="4925781"/>
            </a:xfrm>
          </p:grpSpPr>
          <p:sp>
            <p:nvSpPr>
              <p:cNvPr id="12" name="手繪多邊形 11"/>
              <p:cNvSpPr/>
              <p:nvPr/>
            </p:nvSpPr>
            <p:spPr>
              <a:xfrm>
                <a:off x="1321188" y="2209080"/>
                <a:ext cx="460819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13" name="直線單箭頭接點 12"/>
              <p:cNvCxnSpPr>
                <a:stCxn id="75" idx="3"/>
                <a:endCxn id="71" idx="1"/>
              </p:cNvCxnSpPr>
              <p:nvPr/>
            </p:nvCxnSpPr>
            <p:spPr>
              <a:xfrm flipV="1">
                <a:off x="2111833" y="4359295"/>
                <a:ext cx="699619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群組 13"/>
              <p:cNvGrpSpPr/>
              <p:nvPr/>
            </p:nvGrpSpPr>
            <p:grpSpPr>
              <a:xfrm>
                <a:off x="1669637" y="3583176"/>
                <a:ext cx="442196" cy="1738879"/>
                <a:chOff x="4751311" y="2767467"/>
                <a:chExt cx="442196" cy="1738879"/>
              </a:xfrm>
              <a:solidFill>
                <a:srgbClr val="FFCCFF"/>
              </a:solidFill>
            </p:grpSpPr>
            <p:grpSp>
              <p:nvGrpSpPr>
                <p:cNvPr id="73" name="群組 72"/>
                <p:cNvGrpSpPr/>
                <p:nvPr/>
              </p:nvGrpSpPr>
              <p:grpSpPr>
                <a:xfrm>
                  <a:off x="4751311" y="2767467"/>
                  <a:ext cx="442196" cy="1556657"/>
                  <a:chOff x="4751311" y="2767467"/>
                  <a:chExt cx="442196" cy="1556657"/>
                </a:xfrm>
                <a:grpFill/>
              </p:grpSpPr>
              <p:sp>
                <p:nvSpPr>
                  <p:cNvPr id="75" name="矩形 74"/>
                  <p:cNvSpPr/>
                  <p:nvPr/>
                </p:nvSpPr>
                <p:spPr>
                  <a:xfrm>
                    <a:off x="4751311" y="2767467"/>
                    <a:ext cx="442196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76" name="等腰三角形 75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74" name="橢圓 73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</p:grpSp>
          <p:cxnSp>
            <p:nvCxnSpPr>
              <p:cNvPr id="15" name="直線單箭頭接點 14"/>
              <p:cNvCxnSpPr/>
              <p:nvPr/>
            </p:nvCxnSpPr>
            <p:spPr>
              <a:xfrm flipV="1">
                <a:off x="2539173" y="3193152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手繪多邊形 15"/>
              <p:cNvSpPr/>
              <p:nvPr/>
            </p:nvSpPr>
            <p:spPr>
              <a:xfrm>
                <a:off x="1704172" y="2513880"/>
                <a:ext cx="1107280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19" name="直線單箭頭接點 18"/>
              <p:cNvCxnSpPr>
                <a:stCxn id="16" idx="1"/>
              </p:cNvCxnSpPr>
              <p:nvPr/>
            </p:nvCxnSpPr>
            <p:spPr>
              <a:xfrm>
                <a:off x="2811452" y="2513880"/>
                <a:ext cx="3528782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手繪多邊形 19"/>
              <p:cNvSpPr/>
              <p:nvPr/>
            </p:nvSpPr>
            <p:spPr>
              <a:xfrm>
                <a:off x="1635622" y="1911538"/>
                <a:ext cx="5796495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21" name="直線單箭頭接點 20"/>
              <p:cNvCxnSpPr/>
              <p:nvPr/>
            </p:nvCxnSpPr>
            <p:spPr>
              <a:xfrm flipV="1">
                <a:off x="1732306" y="2665977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群組 21"/>
              <p:cNvGrpSpPr/>
              <p:nvPr/>
            </p:nvGrpSpPr>
            <p:grpSpPr>
              <a:xfrm>
                <a:off x="2811452" y="3581591"/>
                <a:ext cx="2131212" cy="1555407"/>
                <a:chOff x="3602813" y="1204689"/>
                <a:chExt cx="2131212" cy="1555407"/>
              </a:xfrm>
            </p:grpSpPr>
            <p:sp>
              <p:nvSpPr>
                <p:cNvPr id="71" name="矩形 70"/>
                <p:cNvSpPr/>
                <p:nvPr/>
              </p:nvSpPr>
              <p:spPr>
                <a:xfrm>
                  <a:off x="3602813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72" name="直線單箭頭接點 71"/>
                <p:cNvCxnSpPr>
                  <a:stCxn id="71" idx="3"/>
                </p:cNvCxnSpPr>
                <p:nvPr/>
              </p:nvCxnSpPr>
              <p:spPr>
                <a:xfrm flipV="1">
                  <a:off x="4335057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直線單箭頭接點 22"/>
              <p:cNvCxnSpPr/>
              <p:nvPr/>
            </p:nvCxnSpPr>
            <p:spPr>
              <a:xfrm>
                <a:off x="5166603" y="3869291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單箭頭接點 23"/>
              <p:cNvCxnSpPr/>
              <p:nvPr/>
            </p:nvCxnSpPr>
            <p:spPr>
              <a:xfrm>
                <a:off x="5141637" y="4654506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單箭頭接點 24"/>
              <p:cNvCxnSpPr/>
              <p:nvPr/>
            </p:nvCxnSpPr>
            <p:spPr>
              <a:xfrm>
                <a:off x="7145839" y="4218752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群組 25"/>
              <p:cNvGrpSpPr/>
              <p:nvPr/>
            </p:nvGrpSpPr>
            <p:grpSpPr>
              <a:xfrm>
                <a:off x="4349744" y="2889567"/>
                <a:ext cx="2671674" cy="344714"/>
                <a:chOff x="2142489" y="1335070"/>
                <a:chExt cx="1773006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流程圖: 替代程序 67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zh-TW" altLang="en-US" sz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9" name="直線單箭頭接點 68"/>
                <p:cNvCxnSpPr>
                  <a:endCxn id="68" idx="1"/>
                </p:cNvCxnSpPr>
                <p:nvPr/>
              </p:nvCxnSpPr>
              <p:spPr>
                <a:xfrm>
                  <a:off x="2142489" y="1507427"/>
                  <a:ext cx="12826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單箭頭接點 69"/>
                <p:cNvCxnSpPr>
                  <a:stCxn id="68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直線單箭頭接點 26"/>
              <p:cNvCxnSpPr/>
              <p:nvPr/>
            </p:nvCxnSpPr>
            <p:spPr>
              <a:xfrm flipV="1">
                <a:off x="4349744" y="3061924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群組 27"/>
              <p:cNvGrpSpPr/>
              <p:nvPr/>
            </p:nvGrpSpPr>
            <p:grpSpPr>
              <a:xfrm>
                <a:off x="3736034" y="2222500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63" name="群組 6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66" name="矩形 6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7" name="等腰三角形 6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64" name="橢圓 6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65" name="直線單箭頭接點 6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矩形 28"/>
              <p:cNvSpPr/>
              <p:nvPr/>
            </p:nvSpPr>
            <p:spPr>
              <a:xfrm>
                <a:off x="4578892" y="3574211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30" name="群組 29"/>
              <p:cNvGrpSpPr/>
              <p:nvPr/>
            </p:nvGrpSpPr>
            <p:grpSpPr>
              <a:xfrm rot="5400000">
                <a:off x="5869972" y="2087365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61" name="手繪多邊形 60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62" name="直線單箭頭接點 61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矩形 30"/>
              <p:cNvSpPr/>
              <p:nvPr/>
            </p:nvSpPr>
            <p:spPr>
              <a:xfrm>
                <a:off x="8224509" y="3402107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1200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32" name="群組 31"/>
              <p:cNvGrpSpPr/>
              <p:nvPr/>
            </p:nvGrpSpPr>
            <p:grpSpPr>
              <a:xfrm>
                <a:off x="5727217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56" name="群組 55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59" name="矩形 58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60" name="等腰三角形 59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57" name="橢圓 56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58" name="直線單箭頭接點 57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單箭頭接點 32"/>
              <p:cNvCxnSpPr/>
              <p:nvPr/>
            </p:nvCxnSpPr>
            <p:spPr>
              <a:xfrm flipV="1">
                <a:off x="9185037" y="4218752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手繪多邊形 33"/>
              <p:cNvSpPr/>
              <p:nvPr/>
            </p:nvSpPr>
            <p:spPr>
              <a:xfrm>
                <a:off x="7432118" y="4218894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35" name="手繪多邊形 34"/>
              <p:cNvSpPr/>
              <p:nvPr/>
            </p:nvSpPr>
            <p:spPr>
              <a:xfrm rot="5400000">
                <a:off x="9908009" y="4215046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6" name="手繪多邊形 35"/>
              <p:cNvSpPr/>
              <p:nvPr/>
            </p:nvSpPr>
            <p:spPr>
              <a:xfrm rot="5400000">
                <a:off x="5991196" y="3848341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37" name="群組 36"/>
              <p:cNvGrpSpPr/>
              <p:nvPr/>
            </p:nvGrpSpPr>
            <p:grpSpPr>
              <a:xfrm>
                <a:off x="7730849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51" name="群組 50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54" name="矩形 53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5" name="等腰三角形 54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52" name="橢圓 51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53" name="直線單箭頭接點 52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群組 37"/>
              <p:cNvGrpSpPr/>
              <p:nvPr/>
            </p:nvGrpSpPr>
            <p:grpSpPr>
              <a:xfrm>
                <a:off x="9694844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46" name="群組 45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49" name="矩形 48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50" name="等腰三角形 49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47" name="橢圓 46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48" name="直線單箭頭接點 47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手繪多邊形 38"/>
              <p:cNvSpPr/>
              <p:nvPr/>
            </p:nvSpPr>
            <p:spPr>
              <a:xfrm>
                <a:off x="4271491" y="4348162"/>
                <a:ext cx="6420898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40" name="手繪多邊形 39"/>
              <p:cNvSpPr/>
              <p:nvPr/>
            </p:nvSpPr>
            <p:spPr>
              <a:xfrm rot="16200000">
                <a:off x="1099824" y="199451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1" name="文字方塊 40"/>
              <p:cNvSpPr txBox="1"/>
              <p:nvPr/>
            </p:nvSpPr>
            <p:spPr>
              <a:xfrm>
                <a:off x="1475215" y="2230414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0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2" name="文字方塊 41"/>
              <p:cNvSpPr txBox="1"/>
              <p:nvPr/>
            </p:nvSpPr>
            <p:spPr>
              <a:xfrm>
                <a:off x="1475215" y="1665309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1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3" name="文字方塊 42"/>
              <p:cNvSpPr txBox="1"/>
              <p:nvPr/>
            </p:nvSpPr>
            <p:spPr>
              <a:xfrm>
                <a:off x="9989389" y="4153818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0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4" name="文字方塊 43"/>
              <p:cNvSpPr txBox="1"/>
              <p:nvPr/>
            </p:nvSpPr>
            <p:spPr>
              <a:xfrm>
                <a:off x="9989389" y="3846286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1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4" name="直線接點 83"/>
              <p:cNvCxnSpPr/>
              <p:nvPr/>
            </p:nvCxnSpPr>
            <p:spPr>
              <a:xfrm>
                <a:off x="3881918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/>
              <p:cNvCxnSpPr/>
              <p:nvPr/>
            </p:nvCxnSpPr>
            <p:spPr>
              <a:xfrm>
                <a:off x="5873101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接點 85"/>
              <p:cNvCxnSpPr/>
              <p:nvPr/>
            </p:nvCxnSpPr>
            <p:spPr>
              <a:xfrm>
                <a:off x="7872909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接點 86"/>
              <p:cNvCxnSpPr/>
              <p:nvPr/>
            </p:nvCxnSpPr>
            <p:spPr>
              <a:xfrm>
                <a:off x="9826937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群組 91"/>
              <p:cNvGrpSpPr/>
              <p:nvPr/>
            </p:nvGrpSpPr>
            <p:grpSpPr>
              <a:xfrm>
                <a:off x="2323915" y="2777083"/>
                <a:ext cx="1153291" cy="800902"/>
                <a:chOff x="1952626" y="2777083"/>
                <a:chExt cx="1153291" cy="800902"/>
              </a:xfrm>
            </p:grpSpPr>
            <p:sp>
              <p:nvSpPr>
                <p:cNvPr id="45" name="手繪多邊形 44"/>
                <p:cNvSpPr/>
                <p:nvPr/>
              </p:nvSpPr>
              <p:spPr>
                <a:xfrm>
                  <a:off x="1952626" y="2777083"/>
                  <a:ext cx="900448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18" name="文字方塊 17"/>
                <p:cNvSpPr txBox="1"/>
                <p:nvPr/>
              </p:nvSpPr>
              <p:spPr>
                <a:xfrm>
                  <a:off x="2456890" y="2894965"/>
                  <a:ext cx="649027" cy="683020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4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</p:grpSp>
          <p:cxnSp>
            <p:nvCxnSpPr>
              <p:cNvPr id="95" name="直線接點 94"/>
              <p:cNvCxnSpPr/>
              <p:nvPr/>
            </p:nvCxnSpPr>
            <p:spPr>
              <a:xfrm>
                <a:off x="1890735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接點 97"/>
              <p:cNvCxnSpPr/>
              <p:nvPr/>
            </p:nvCxnSpPr>
            <p:spPr>
              <a:xfrm>
                <a:off x="11779562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群組 171"/>
            <p:cNvGrpSpPr/>
            <p:nvPr/>
          </p:nvGrpSpPr>
          <p:grpSpPr>
            <a:xfrm rot="5400000">
              <a:off x="1982560" y="2380848"/>
              <a:ext cx="4241412" cy="1997659"/>
              <a:chOff x="1321188" y="1613131"/>
              <a:chExt cx="10458374" cy="4925781"/>
            </a:xfrm>
          </p:grpSpPr>
          <p:sp>
            <p:nvSpPr>
              <p:cNvPr id="173" name="手繪多邊形 172"/>
              <p:cNvSpPr/>
              <p:nvPr/>
            </p:nvSpPr>
            <p:spPr>
              <a:xfrm>
                <a:off x="1321188" y="2209080"/>
                <a:ext cx="460819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174" name="直線單箭頭接點 173"/>
              <p:cNvCxnSpPr>
                <a:stCxn id="242" idx="3"/>
                <a:endCxn id="238" idx="1"/>
              </p:cNvCxnSpPr>
              <p:nvPr/>
            </p:nvCxnSpPr>
            <p:spPr>
              <a:xfrm flipV="1">
                <a:off x="2111833" y="4359295"/>
                <a:ext cx="699619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5" name="群組 174"/>
              <p:cNvGrpSpPr/>
              <p:nvPr/>
            </p:nvGrpSpPr>
            <p:grpSpPr>
              <a:xfrm>
                <a:off x="1669637" y="3583176"/>
                <a:ext cx="442196" cy="1738879"/>
                <a:chOff x="4751311" y="2767467"/>
                <a:chExt cx="442196" cy="1738879"/>
              </a:xfrm>
              <a:solidFill>
                <a:srgbClr val="FFCCFF"/>
              </a:solidFill>
            </p:grpSpPr>
            <p:grpSp>
              <p:nvGrpSpPr>
                <p:cNvPr id="240" name="群組 239"/>
                <p:cNvGrpSpPr/>
                <p:nvPr/>
              </p:nvGrpSpPr>
              <p:grpSpPr>
                <a:xfrm>
                  <a:off x="4751311" y="2767467"/>
                  <a:ext cx="442196" cy="1556657"/>
                  <a:chOff x="4751311" y="2767467"/>
                  <a:chExt cx="442196" cy="1556657"/>
                </a:xfrm>
                <a:grpFill/>
              </p:grpSpPr>
              <p:sp>
                <p:nvSpPr>
                  <p:cNvPr id="242" name="矩形 241"/>
                  <p:cNvSpPr/>
                  <p:nvPr/>
                </p:nvSpPr>
                <p:spPr>
                  <a:xfrm>
                    <a:off x="4751311" y="2767467"/>
                    <a:ext cx="442196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43" name="等腰三角形 242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41" name="橢圓 240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</p:grpSp>
          <p:cxnSp>
            <p:nvCxnSpPr>
              <p:cNvPr id="176" name="直線單箭頭接點 175"/>
              <p:cNvCxnSpPr/>
              <p:nvPr/>
            </p:nvCxnSpPr>
            <p:spPr>
              <a:xfrm flipV="1">
                <a:off x="2539173" y="3193152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手繪多邊形 176"/>
              <p:cNvSpPr/>
              <p:nvPr/>
            </p:nvSpPr>
            <p:spPr>
              <a:xfrm>
                <a:off x="1704172" y="2513880"/>
                <a:ext cx="1107280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178" name="直線單箭頭接點 177"/>
              <p:cNvCxnSpPr>
                <a:stCxn id="177" idx="1"/>
              </p:cNvCxnSpPr>
              <p:nvPr/>
            </p:nvCxnSpPr>
            <p:spPr>
              <a:xfrm>
                <a:off x="2811452" y="2513880"/>
                <a:ext cx="3528782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手繪多邊形 178"/>
              <p:cNvSpPr/>
              <p:nvPr/>
            </p:nvSpPr>
            <p:spPr>
              <a:xfrm>
                <a:off x="1635622" y="1911538"/>
                <a:ext cx="5796495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180" name="直線單箭頭接點 179"/>
              <p:cNvCxnSpPr/>
              <p:nvPr/>
            </p:nvCxnSpPr>
            <p:spPr>
              <a:xfrm flipV="1">
                <a:off x="1732306" y="2665977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1" name="群組 180"/>
              <p:cNvGrpSpPr/>
              <p:nvPr/>
            </p:nvGrpSpPr>
            <p:grpSpPr>
              <a:xfrm>
                <a:off x="2811452" y="3581591"/>
                <a:ext cx="2131212" cy="1555407"/>
                <a:chOff x="3602813" y="1204689"/>
                <a:chExt cx="2131212" cy="1555407"/>
              </a:xfrm>
            </p:grpSpPr>
            <p:sp>
              <p:nvSpPr>
                <p:cNvPr id="238" name="矩形 237"/>
                <p:cNvSpPr/>
                <p:nvPr/>
              </p:nvSpPr>
              <p:spPr>
                <a:xfrm>
                  <a:off x="3602813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39" name="直線單箭頭接點 238"/>
                <p:cNvCxnSpPr>
                  <a:stCxn id="238" idx="3"/>
                </p:cNvCxnSpPr>
                <p:nvPr/>
              </p:nvCxnSpPr>
              <p:spPr>
                <a:xfrm flipV="1">
                  <a:off x="4335057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2" name="直線單箭頭接點 181"/>
              <p:cNvCxnSpPr/>
              <p:nvPr/>
            </p:nvCxnSpPr>
            <p:spPr>
              <a:xfrm>
                <a:off x="5166603" y="3869291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單箭頭接點 182"/>
              <p:cNvCxnSpPr/>
              <p:nvPr/>
            </p:nvCxnSpPr>
            <p:spPr>
              <a:xfrm>
                <a:off x="5141637" y="4654506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單箭頭接點 183"/>
              <p:cNvCxnSpPr/>
              <p:nvPr/>
            </p:nvCxnSpPr>
            <p:spPr>
              <a:xfrm>
                <a:off x="7145839" y="4218752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群組 184"/>
              <p:cNvGrpSpPr/>
              <p:nvPr/>
            </p:nvGrpSpPr>
            <p:grpSpPr>
              <a:xfrm>
                <a:off x="4349744" y="2889567"/>
                <a:ext cx="2671674" cy="344714"/>
                <a:chOff x="2142489" y="1335070"/>
                <a:chExt cx="1773006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5" name="流程圖: 替代程序 234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zh-TW" altLang="en-US" sz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36" name="直線單箭頭接點 235"/>
                <p:cNvCxnSpPr>
                  <a:endCxn id="235" idx="1"/>
                </p:cNvCxnSpPr>
                <p:nvPr/>
              </p:nvCxnSpPr>
              <p:spPr>
                <a:xfrm>
                  <a:off x="2142489" y="1507427"/>
                  <a:ext cx="12826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直線單箭頭接點 236"/>
                <p:cNvCxnSpPr>
                  <a:stCxn id="235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單箭頭接點 185"/>
              <p:cNvCxnSpPr/>
              <p:nvPr/>
            </p:nvCxnSpPr>
            <p:spPr>
              <a:xfrm flipV="1">
                <a:off x="4349744" y="3061924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" name="群組 186"/>
              <p:cNvGrpSpPr/>
              <p:nvPr/>
            </p:nvGrpSpPr>
            <p:grpSpPr>
              <a:xfrm>
                <a:off x="3736034" y="2222500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30" name="群組 22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33" name="矩形 23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34" name="等腰三角形 23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31" name="橢圓 23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32" name="直線單箭頭接點 23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矩形 187"/>
              <p:cNvSpPr/>
              <p:nvPr/>
            </p:nvSpPr>
            <p:spPr>
              <a:xfrm>
                <a:off x="4578892" y="3574211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89" name="群組 188"/>
              <p:cNvGrpSpPr/>
              <p:nvPr/>
            </p:nvGrpSpPr>
            <p:grpSpPr>
              <a:xfrm rot="5400000">
                <a:off x="5869972" y="2087365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228" name="手繪多邊形 227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229" name="直線單箭頭接點 228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0" name="矩形 189"/>
              <p:cNvSpPr/>
              <p:nvPr/>
            </p:nvSpPr>
            <p:spPr>
              <a:xfrm>
                <a:off x="8224509" y="3402107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1200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91" name="群組 190"/>
              <p:cNvGrpSpPr/>
              <p:nvPr/>
            </p:nvGrpSpPr>
            <p:grpSpPr>
              <a:xfrm>
                <a:off x="5727217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23" name="群組 22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26" name="矩形 22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27" name="等腰三角形 22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24" name="橢圓 22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25" name="直線單箭頭接點 22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2" name="直線單箭頭接點 191"/>
              <p:cNvCxnSpPr/>
              <p:nvPr/>
            </p:nvCxnSpPr>
            <p:spPr>
              <a:xfrm flipV="1">
                <a:off x="9185037" y="4218752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手繪多邊形 192"/>
              <p:cNvSpPr/>
              <p:nvPr/>
            </p:nvSpPr>
            <p:spPr>
              <a:xfrm>
                <a:off x="7432118" y="4218894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194" name="手繪多邊形 193"/>
              <p:cNvSpPr/>
              <p:nvPr/>
            </p:nvSpPr>
            <p:spPr>
              <a:xfrm rot="5400000">
                <a:off x="9908009" y="4215046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" name="手繪多邊形 194"/>
              <p:cNvSpPr/>
              <p:nvPr/>
            </p:nvSpPr>
            <p:spPr>
              <a:xfrm rot="5400000">
                <a:off x="5991196" y="3848341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96" name="群組 195"/>
              <p:cNvGrpSpPr/>
              <p:nvPr/>
            </p:nvGrpSpPr>
            <p:grpSpPr>
              <a:xfrm>
                <a:off x="7730849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18" name="群組 217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21" name="矩形 220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22" name="等腰三角形 221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19" name="橢圓 218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20" name="直線單箭頭接點 219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群組 196"/>
              <p:cNvGrpSpPr/>
              <p:nvPr/>
            </p:nvGrpSpPr>
            <p:grpSpPr>
              <a:xfrm>
                <a:off x="9694844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13" name="群組 212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16" name="矩形 215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17" name="等腰三角形 216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14" name="橢圓 213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15" name="直線單箭頭接點 214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8" name="手繪多邊形 197"/>
              <p:cNvSpPr/>
              <p:nvPr/>
            </p:nvSpPr>
            <p:spPr>
              <a:xfrm>
                <a:off x="4271491" y="4348162"/>
                <a:ext cx="6420898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199" name="手繪多邊形 198"/>
              <p:cNvSpPr/>
              <p:nvPr/>
            </p:nvSpPr>
            <p:spPr>
              <a:xfrm rot="16200000">
                <a:off x="1099824" y="199451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00" name="文字方塊 199"/>
              <p:cNvSpPr txBox="1"/>
              <p:nvPr/>
            </p:nvSpPr>
            <p:spPr>
              <a:xfrm>
                <a:off x="1475215" y="2230414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0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01" name="文字方塊 200"/>
              <p:cNvSpPr txBox="1"/>
              <p:nvPr/>
            </p:nvSpPr>
            <p:spPr>
              <a:xfrm>
                <a:off x="1475215" y="1665309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1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02" name="文字方塊 201"/>
              <p:cNvSpPr txBox="1"/>
              <p:nvPr/>
            </p:nvSpPr>
            <p:spPr>
              <a:xfrm>
                <a:off x="9989389" y="4153818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0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03" name="文字方塊 202"/>
              <p:cNvSpPr txBox="1"/>
              <p:nvPr/>
            </p:nvSpPr>
            <p:spPr>
              <a:xfrm>
                <a:off x="9989389" y="3846286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1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04" name="直線接點 203"/>
              <p:cNvCxnSpPr/>
              <p:nvPr/>
            </p:nvCxnSpPr>
            <p:spPr>
              <a:xfrm>
                <a:off x="3881918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接點 204"/>
              <p:cNvCxnSpPr/>
              <p:nvPr/>
            </p:nvCxnSpPr>
            <p:spPr>
              <a:xfrm>
                <a:off x="5873101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接點 205"/>
              <p:cNvCxnSpPr/>
              <p:nvPr/>
            </p:nvCxnSpPr>
            <p:spPr>
              <a:xfrm>
                <a:off x="7872909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接點 206"/>
              <p:cNvCxnSpPr/>
              <p:nvPr/>
            </p:nvCxnSpPr>
            <p:spPr>
              <a:xfrm>
                <a:off x="9826937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8" name="群組 207"/>
              <p:cNvGrpSpPr/>
              <p:nvPr/>
            </p:nvGrpSpPr>
            <p:grpSpPr>
              <a:xfrm>
                <a:off x="2323915" y="2777083"/>
                <a:ext cx="1153291" cy="800902"/>
                <a:chOff x="1952626" y="2777083"/>
                <a:chExt cx="1153291" cy="800902"/>
              </a:xfrm>
            </p:grpSpPr>
            <p:sp>
              <p:nvSpPr>
                <p:cNvPr id="211" name="手繪多邊形 210"/>
                <p:cNvSpPr/>
                <p:nvPr/>
              </p:nvSpPr>
              <p:spPr>
                <a:xfrm>
                  <a:off x="1952626" y="2777083"/>
                  <a:ext cx="900448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12" name="文字方塊 211"/>
                <p:cNvSpPr txBox="1"/>
                <p:nvPr/>
              </p:nvSpPr>
              <p:spPr>
                <a:xfrm>
                  <a:off x="2456890" y="2894965"/>
                  <a:ext cx="649027" cy="683020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4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</p:grpSp>
          <p:cxnSp>
            <p:nvCxnSpPr>
              <p:cNvPr id="209" name="直線接點 208"/>
              <p:cNvCxnSpPr/>
              <p:nvPr/>
            </p:nvCxnSpPr>
            <p:spPr>
              <a:xfrm>
                <a:off x="1890735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接點 209"/>
              <p:cNvCxnSpPr/>
              <p:nvPr/>
            </p:nvCxnSpPr>
            <p:spPr>
              <a:xfrm>
                <a:off x="11779562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群組 243"/>
            <p:cNvGrpSpPr/>
            <p:nvPr/>
          </p:nvGrpSpPr>
          <p:grpSpPr>
            <a:xfrm rot="5400000">
              <a:off x="4249510" y="2380849"/>
              <a:ext cx="4241412" cy="1997659"/>
              <a:chOff x="1321188" y="1613131"/>
              <a:chExt cx="10458374" cy="4925781"/>
            </a:xfrm>
          </p:grpSpPr>
          <p:sp>
            <p:nvSpPr>
              <p:cNvPr id="245" name="手繪多邊形 244"/>
              <p:cNvSpPr/>
              <p:nvPr/>
            </p:nvSpPr>
            <p:spPr>
              <a:xfrm>
                <a:off x="1321188" y="2209080"/>
                <a:ext cx="460819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246" name="直線單箭頭接點 245"/>
              <p:cNvCxnSpPr>
                <a:stCxn id="314" idx="3"/>
                <a:endCxn id="310" idx="1"/>
              </p:cNvCxnSpPr>
              <p:nvPr/>
            </p:nvCxnSpPr>
            <p:spPr>
              <a:xfrm flipV="1">
                <a:off x="2111833" y="4359295"/>
                <a:ext cx="699619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7" name="群組 246"/>
              <p:cNvGrpSpPr/>
              <p:nvPr/>
            </p:nvGrpSpPr>
            <p:grpSpPr>
              <a:xfrm>
                <a:off x="1669637" y="3583176"/>
                <a:ext cx="442196" cy="1738879"/>
                <a:chOff x="4751311" y="2767467"/>
                <a:chExt cx="442196" cy="1738879"/>
              </a:xfrm>
              <a:solidFill>
                <a:srgbClr val="FFCCFF"/>
              </a:solidFill>
            </p:grpSpPr>
            <p:grpSp>
              <p:nvGrpSpPr>
                <p:cNvPr id="312" name="群組 311"/>
                <p:cNvGrpSpPr/>
                <p:nvPr/>
              </p:nvGrpSpPr>
              <p:grpSpPr>
                <a:xfrm>
                  <a:off x="4751311" y="2767467"/>
                  <a:ext cx="442196" cy="1556657"/>
                  <a:chOff x="4751311" y="2767467"/>
                  <a:chExt cx="442196" cy="1556657"/>
                </a:xfrm>
                <a:grpFill/>
              </p:grpSpPr>
              <p:sp>
                <p:nvSpPr>
                  <p:cNvPr id="314" name="矩形 313"/>
                  <p:cNvSpPr/>
                  <p:nvPr/>
                </p:nvSpPr>
                <p:spPr>
                  <a:xfrm>
                    <a:off x="4751311" y="2767467"/>
                    <a:ext cx="442196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15" name="等腰三角形 314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13" name="橢圓 312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</p:grpSp>
          <p:cxnSp>
            <p:nvCxnSpPr>
              <p:cNvPr id="248" name="直線單箭頭接點 247"/>
              <p:cNvCxnSpPr/>
              <p:nvPr/>
            </p:nvCxnSpPr>
            <p:spPr>
              <a:xfrm flipV="1">
                <a:off x="2539173" y="3193152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手繪多邊形 248"/>
              <p:cNvSpPr/>
              <p:nvPr/>
            </p:nvSpPr>
            <p:spPr>
              <a:xfrm>
                <a:off x="1704172" y="2513880"/>
                <a:ext cx="1107280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250" name="直線單箭頭接點 249"/>
              <p:cNvCxnSpPr>
                <a:stCxn id="249" idx="1"/>
              </p:cNvCxnSpPr>
              <p:nvPr/>
            </p:nvCxnSpPr>
            <p:spPr>
              <a:xfrm>
                <a:off x="2811452" y="2513880"/>
                <a:ext cx="3528782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1" name="手繪多邊形 250"/>
              <p:cNvSpPr/>
              <p:nvPr/>
            </p:nvSpPr>
            <p:spPr>
              <a:xfrm>
                <a:off x="1635622" y="1911538"/>
                <a:ext cx="5796495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252" name="直線單箭頭接點 251"/>
              <p:cNvCxnSpPr/>
              <p:nvPr/>
            </p:nvCxnSpPr>
            <p:spPr>
              <a:xfrm flipV="1">
                <a:off x="1732306" y="2665977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3" name="群組 252"/>
              <p:cNvGrpSpPr/>
              <p:nvPr/>
            </p:nvGrpSpPr>
            <p:grpSpPr>
              <a:xfrm>
                <a:off x="2811452" y="3581591"/>
                <a:ext cx="2131212" cy="1555407"/>
                <a:chOff x="3602813" y="1204689"/>
                <a:chExt cx="2131212" cy="1555407"/>
              </a:xfrm>
            </p:grpSpPr>
            <p:sp>
              <p:nvSpPr>
                <p:cNvPr id="310" name="矩形 309"/>
                <p:cNvSpPr/>
                <p:nvPr/>
              </p:nvSpPr>
              <p:spPr>
                <a:xfrm>
                  <a:off x="3602813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11" name="直線單箭頭接點 310"/>
                <p:cNvCxnSpPr>
                  <a:stCxn id="310" idx="3"/>
                </p:cNvCxnSpPr>
                <p:nvPr/>
              </p:nvCxnSpPr>
              <p:spPr>
                <a:xfrm flipV="1">
                  <a:off x="4335057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4" name="直線單箭頭接點 253"/>
              <p:cNvCxnSpPr/>
              <p:nvPr/>
            </p:nvCxnSpPr>
            <p:spPr>
              <a:xfrm>
                <a:off x="5166603" y="3869291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直線單箭頭接點 254"/>
              <p:cNvCxnSpPr/>
              <p:nvPr/>
            </p:nvCxnSpPr>
            <p:spPr>
              <a:xfrm>
                <a:off x="5141637" y="4654506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直線單箭頭接點 255"/>
              <p:cNvCxnSpPr/>
              <p:nvPr/>
            </p:nvCxnSpPr>
            <p:spPr>
              <a:xfrm>
                <a:off x="7145839" y="4218752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7" name="群組 256"/>
              <p:cNvGrpSpPr/>
              <p:nvPr/>
            </p:nvGrpSpPr>
            <p:grpSpPr>
              <a:xfrm>
                <a:off x="4349744" y="2889567"/>
                <a:ext cx="2671674" cy="344714"/>
                <a:chOff x="2142489" y="1335070"/>
                <a:chExt cx="1773006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7" name="流程圖: 替代程序 306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zh-TW" altLang="en-US" sz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08" name="直線單箭頭接點 307"/>
                <p:cNvCxnSpPr>
                  <a:endCxn id="307" idx="1"/>
                </p:cNvCxnSpPr>
                <p:nvPr/>
              </p:nvCxnSpPr>
              <p:spPr>
                <a:xfrm>
                  <a:off x="2142489" y="1507427"/>
                  <a:ext cx="12826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直線單箭頭接點 308"/>
                <p:cNvCxnSpPr>
                  <a:stCxn id="307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8" name="直線單箭頭接點 257"/>
              <p:cNvCxnSpPr/>
              <p:nvPr/>
            </p:nvCxnSpPr>
            <p:spPr>
              <a:xfrm flipV="1">
                <a:off x="4349744" y="3061924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9" name="群組 258"/>
              <p:cNvGrpSpPr/>
              <p:nvPr/>
            </p:nvGrpSpPr>
            <p:grpSpPr>
              <a:xfrm>
                <a:off x="3736034" y="2222500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302" name="群組 301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305" name="矩形 304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06" name="等腰三角形 305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03" name="橢圓 302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04" name="直線單箭頭接點 303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0" name="矩形 259"/>
              <p:cNvSpPr/>
              <p:nvPr/>
            </p:nvSpPr>
            <p:spPr>
              <a:xfrm>
                <a:off x="4578892" y="3574211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61" name="群組 260"/>
              <p:cNvGrpSpPr/>
              <p:nvPr/>
            </p:nvGrpSpPr>
            <p:grpSpPr>
              <a:xfrm rot="5400000">
                <a:off x="5869972" y="2087365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300" name="手繪多邊形 299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01" name="直線單箭頭接點 300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2" name="矩形 261"/>
              <p:cNvSpPr/>
              <p:nvPr/>
            </p:nvSpPr>
            <p:spPr>
              <a:xfrm>
                <a:off x="8224509" y="3402107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1200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63" name="群組 262"/>
              <p:cNvGrpSpPr/>
              <p:nvPr/>
            </p:nvGrpSpPr>
            <p:grpSpPr>
              <a:xfrm>
                <a:off x="5727217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95" name="群組 29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98" name="矩形 29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99" name="等腰三角形 29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96" name="橢圓 29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97" name="直線單箭頭接點 29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4" name="直線單箭頭接點 263"/>
              <p:cNvCxnSpPr/>
              <p:nvPr/>
            </p:nvCxnSpPr>
            <p:spPr>
              <a:xfrm flipV="1">
                <a:off x="9185037" y="4218752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5" name="手繪多邊形 264"/>
              <p:cNvSpPr/>
              <p:nvPr/>
            </p:nvSpPr>
            <p:spPr>
              <a:xfrm>
                <a:off x="7432118" y="4218894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266" name="手繪多邊形 265"/>
              <p:cNvSpPr/>
              <p:nvPr/>
            </p:nvSpPr>
            <p:spPr>
              <a:xfrm rot="5400000">
                <a:off x="9908009" y="4215046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67" name="手繪多邊形 266"/>
              <p:cNvSpPr/>
              <p:nvPr/>
            </p:nvSpPr>
            <p:spPr>
              <a:xfrm rot="5400000">
                <a:off x="5991196" y="3848341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268" name="群組 267"/>
              <p:cNvGrpSpPr/>
              <p:nvPr/>
            </p:nvGrpSpPr>
            <p:grpSpPr>
              <a:xfrm>
                <a:off x="7730849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90" name="群組 289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93" name="矩形 292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94" name="等腰三角形 293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91" name="橢圓 290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92" name="直線單箭頭接點 291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9" name="群組 268"/>
              <p:cNvGrpSpPr/>
              <p:nvPr/>
            </p:nvGrpSpPr>
            <p:grpSpPr>
              <a:xfrm>
                <a:off x="9694844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285" name="群組 284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288" name="矩形 287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289" name="等腰三角形 288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286" name="橢圓 285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287" name="直線單箭頭接點 286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0" name="手繪多邊形 269"/>
              <p:cNvSpPr/>
              <p:nvPr/>
            </p:nvSpPr>
            <p:spPr>
              <a:xfrm>
                <a:off x="4271491" y="4348162"/>
                <a:ext cx="6420898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271" name="手繪多邊形 270"/>
              <p:cNvSpPr/>
              <p:nvPr/>
            </p:nvSpPr>
            <p:spPr>
              <a:xfrm rot="16200000">
                <a:off x="1099824" y="199451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72" name="文字方塊 271"/>
              <p:cNvSpPr txBox="1"/>
              <p:nvPr/>
            </p:nvSpPr>
            <p:spPr>
              <a:xfrm>
                <a:off x="1475215" y="2230414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0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73" name="文字方塊 272"/>
              <p:cNvSpPr txBox="1"/>
              <p:nvPr/>
            </p:nvSpPr>
            <p:spPr>
              <a:xfrm>
                <a:off x="1475215" y="1665309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1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74" name="文字方塊 273"/>
              <p:cNvSpPr txBox="1"/>
              <p:nvPr/>
            </p:nvSpPr>
            <p:spPr>
              <a:xfrm>
                <a:off x="9989389" y="4153818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0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75" name="文字方塊 274"/>
              <p:cNvSpPr txBox="1"/>
              <p:nvPr/>
            </p:nvSpPr>
            <p:spPr>
              <a:xfrm>
                <a:off x="9989389" y="3846286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1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76" name="直線接點 275"/>
              <p:cNvCxnSpPr/>
              <p:nvPr/>
            </p:nvCxnSpPr>
            <p:spPr>
              <a:xfrm>
                <a:off x="3881918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線接點 276"/>
              <p:cNvCxnSpPr/>
              <p:nvPr/>
            </p:nvCxnSpPr>
            <p:spPr>
              <a:xfrm>
                <a:off x="5873101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線接點 277"/>
              <p:cNvCxnSpPr/>
              <p:nvPr/>
            </p:nvCxnSpPr>
            <p:spPr>
              <a:xfrm>
                <a:off x="7872909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線接點 278"/>
              <p:cNvCxnSpPr/>
              <p:nvPr/>
            </p:nvCxnSpPr>
            <p:spPr>
              <a:xfrm>
                <a:off x="9826937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" name="群組 279"/>
              <p:cNvGrpSpPr/>
              <p:nvPr/>
            </p:nvGrpSpPr>
            <p:grpSpPr>
              <a:xfrm>
                <a:off x="2323915" y="2777083"/>
                <a:ext cx="1153291" cy="800902"/>
                <a:chOff x="1952626" y="2777083"/>
                <a:chExt cx="1153291" cy="800902"/>
              </a:xfrm>
            </p:grpSpPr>
            <p:sp>
              <p:nvSpPr>
                <p:cNvPr id="283" name="手繪多邊形 282"/>
                <p:cNvSpPr/>
                <p:nvPr/>
              </p:nvSpPr>
              <p:spPr>
                <a:xfrm>
                  <a:off x="1952626" y="2777083"/>
                  <a:ext cx="900448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84" name="文字方塊 283"/>
                <p:cNvSpPr txBox="1"/>
                <p:nvPr/>
              </p:nvSpPr>
              <p:spPr>
                <a:xfrm>
                  <a:off x="2456890" y="2894965"/>
                  <a:ext cx="649027" cy="683020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4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</p:grpSp>
          <p:cxnSp>
            <p:nvCxnSpPr>
              <p:cNvPr id="281" name="直線接點 280"/>
              <p:cNvCxnSpPr/>
              <p:nvPr/>
            </p:nvCxnSpPr>
            <p:spPr>
              <a:xfrm>
                <a:off x="1890735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接點 281"/>
              <p:cNvCxnSpPr/>
              <p:nvPr/>
            </p:nvCxnSpPr>
            <p:spPr>
              <a:xfrm>
                <a:off x="11779562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6" name="群組 315"/>
            <p:cNvGrpSpPr/>
            <p:nvPr/>
          </p:nvGrpSpPr>
          <p:grpSpPr>
            <a:xfrm rot="5400000">
              <a:off x="6392635" y="2380850"/>
              <a:ext cx="4241412" cy="1997659"/>
              <a:chOff x="1321188" y="1613131"/>
              <a:chExt cx="10458374" cy="4925781"/>
            </a:xfrm>
          </p:grpSpPr>
          <p:sp>
            <p:nvSpPr>
              <p:cNvPr id="317" name="手繪多邊形 316"/>
              <p:cNvSpPr/>
              <p:nvPr/>
            </p:nvSpPr>
            <p:spPr>
              <a:xfrm>
                <a:off x="1321188" y="2209080"/>
                <a:ext cx="460819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318" name="直線單箭頭接點 317"/>
              <p:cNvCxnSpPr>
                <a:stCxn id="386" idx="3"/>
                <a:endCxn id="382" idx="1"/>
              </p:cNvCxnSpPr>
              <p:nvPr/>
            </p:nvCxnSpPr>
            <p:spPr>
              <a:xfrm flipV="1">
                <a:off x="2111833" y="4359295"/>
                <a:ext cx="699619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9" name="群組 318"/>
              <p:cNvGrpSpPr/>
              <p:nvPr/>
            </p:nvGrpSpPr>
            <p:grpSpPr>
              <a:xfrm>
                <a:off x="1669637" y="3583176"/>
                <a:ext cx="442196" cy="1738879"/>
                <a:chOff x="4751311" y="2767467"/>
                <a:chExt cx="442196" cy="1738879"/>
              </a:xfrm>
              <a:solidFill>
                <a:srgbClr val="FFCCFF"/>
              </a:solidFill>
            </p:grpSpPr>
            <p:grpSp>
              <p:nvGrpSpPr>
                <p:cNvPr id="384" name="群組 383"/>
                <p:cNvGrpSpPr/>
                <p:nvPr/>
              </p:nvGrpSpPr>
              <p:grpSpPr>
                <a:xfrm>
                  <a:off x="4751311" y="2767467"/>
                  <a:ext cx="442196" cy="1556657"/>
                  <a:chOff x="4751311" y="2767467"/>
                  <a:chExt cx="442196" cy="1556657"/>
                </a:xfrm>
                <a:grpFill/>
              </p:grpSpPr>
              <p:sp>
                <p:nvSpPr>
                  <p:cNvPr id="386" name="矩形 385"/>
                  <p:cNvSpPr/>
                  <p:nvPr/>
                </p:nvSpPr>
                <p:spPr>
                  <a:xfrm>
                    <a:off x="4751311" y="2767467"/>
                    <a:ext cx="442196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87" name="等腰三角形 386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85" name="橢圓 384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</p:grpSp>
          <p:cxnSp>
            <p:nvCxnSpPr>
              <p:cNvPr id="320" name="直線單箭頭接點 319"/>
              <p:cNvCxnSpPr/>
              <p:nvPr/>
            </p:nvCxnSpPr>
            <p:spPr>
              <a:xfrm flipV="1">
                <a:off x="2539173" y="3193152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1" name="手繪多邊形 320"/>
              <p:cNvSpPr/>
              <p:nvPr/>
            </p:nvSpPr>
            <p:spPr>
              <a:xfrm>
                <a:off x="1704172" y="2513880"/>
                <a:ext cx="1107280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322" name="直線單箭頭接點 321"/>
              <p:cNvCxnSpPr>
                <a:stCxn id="321" idx="1"/>
              </p:cNvCxnSpPr>
              <p:nvPr/>
            </p:nvCxnSpPr>
            <p:spPr>
              <a:xfrm>
                <a:off x="2811452" y="2513880"/>
                <a:ext cx="3528782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3" name="手繪多邊形 322"/>
              <p:cNvSpPr/>
              <p:nvPr/>
            </p:nvSpPr>
            <p:spPr>
              <a:xfrm>
                <a:off x="1635622" y="1911538"/>
                <a:ext cx="5796495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324" name="直線單箭頭接點 323"/>
              <p:cNvCxnSpPr/>
              <p:nvPr/>
            </p:nvCxnSpPr>
            <p:spPr>
              <a:xfrm flipV="1">
                <a:off x="1732306" y="2665977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5" name="群組 324"/>
              <p:cNvGrpSpPr/>
              <p:nvPr/>
            </p:nvGrpSpPr>
            <p:grpSpPr>
              <a:xfrm>
                <a:off x="2811452" y="3581591"/>
                <a:ext cx="2131212" cy="1555407"/>
                <a:chOff x="3602813" y="1204689"/>
                <a:chExt cx="2131212" cy="1555407"/>
              </a:xfrm>
            </p:grpSpPr>
            <p:sp>
              <p:nvSpPr>
                <p:cNvPr id="382" name="矩形 381"/>
                <p:cNvSpPr/>
                <p:nvPr/>
              </p:nvSpPr>
              <p:spPr>
                <a:xfrm>
                  <a:off x="3602813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83" name="直線單箭頭接點 382"/>
                <p:cNvCxnSpPr>
                  <a:stCxn id="382" idx="3"/>
                </p:cNvCxnSpPr>
                <p:nvPr/>
              </p:nvCxnSpPr>
              <p:spPr>
                <a:xfrm flipV="1">
                  <a:off x="4335057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6" name="直線單箭頭接點 325"/>
              <p:cNvCxnSpPr/>
              <p:nvPr/>
            </p:nvCxnSpPr>
            <p:spPr>
              <a:xfrm>
                <a:off x="5166603" y="3869291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直線單箭頭接點 326"/>
              <p:cNvCxnSpPr/>
              <p:nvPr/>
            </p:nvCxnSpPr>
            <p:spPr>
              <a:xfrm>
                <a:off x="5141637" y="4654506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直線單箭頭接點 327"/>
              <p:cNvCxnSpPr/>
              <p:nvPr/>
            </p:nvCxnSpPr>
            <p:spPr>
              <a:xfrm>
                <a:off x="7145839" y="4218752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9" name="群組 328"/>
              <p:cNvGrpSpPr/>
              <p:nvPr/>
            </p:nvGrpSpPr>
            <p:grpSpPr>
              <a:xfrm>
                <a:off x="4349744" y="2889567"/>
                <a:ext cx="2671674" cy="344714"/>
                <a:chOff x="2142489" y="1335070"/>
                <a:chExt cx="1773006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9" name="流程圖: 替代程序 378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zh-TW" altLang="en-US" sz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80" name="直線單箭頭接點 379"/>
                <p:cNvCxnSpPr>
                  <a:endCxn id="379" idx="1"/>
                </p:cNvCxnSpPr>
                <p:nvPr/>
              </p:nvCxnSpPr>
              <p:spPr>
                <a:xfrm>
                  <a:off x="2142489" y="1507427"/>
                  <a:ext cx="12826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直線單箭頭接點 380"/>
                <p:cNvCxnSpPr>
                  <a:stCxn id="379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0" name="直線單箭頭接點 329"/>
              <p:cNvCxnSpPr/>
              <p:nvPr/>
            </p:nvCxnSpPr>
            <p:spPr>
              <a:xfrm flipV="1">
                <a:off x="4349744" y="3061924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1" name="群組 330"/>
              <p:cNvGrpSpPr/>
              <p:nvPr/>
            </p:nvGrpSpPr>
            <p:grpSpPr>
              <a:xfrm>
                <a:off x="3736034" y="2222500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377" name="矩形 376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78" name="等腰三角形 377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75" name="橢圓 374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76" name="直線單箭頭接點 375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2" name="矩形 331"/>
              <p:cNvSpPr/>
              <p:nvPr/>
            </p:nvSpPr>
            <p:spPr>
              <a:xfrm>
                <a:off x="4578892" y="3574211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333" name="群組 332"/>
              <p:cNvGrpSpPr/>
              <p:nvPr/>
            </p:nvGrpSpPr>
            <p:grpSpPr>
              <a:xfrm rot="5400000">
                <a:off x="5869972" y="2087365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372" name="手繪多邊形 371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373" name="直線單箭頭接點 372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4" name="矩形 333"/>
              <p:cNvSpPr/>
              <p:nvPr/>
            </p:nvSpPr>
            <p:spPr>
              <a:xfrm>
                <a:off x="8224509" y="3402107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1200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335" name="群組 334"/>
              <p:cNvGrpSpPr/>
              <p:nvPr/>
            </p:nvGrpSpPr>
            <p:grpSpPr>
              <a:xfrm>
                <a:off x="5727217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367" name="群組 366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370" name="矩形 369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71" name="等腰三角形 370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68" name="橢圓 367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69" name="直線單箭頭接點 368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6" name="直線單箭頭接點 335"/>
              <p:cNvCxnSpPr/>
              <p:nvPr/>
            </p:nvCxnSpPr>
            <p:spPr>
              <a:xfrm flipV="1">
                <a:off x="9185037" y="4218752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7" name="手繪多邊形 336"/>
              <p:cNvSpPr/>
              <p:nvPr/>
            </p:nvSpPr>
            <p:spPr>
              <a:xfrm>
                <a:off x="7432118" y="4218894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338" name="手繪多邊形 337"/>
              <p:cNvSpPr/>
              <p:nvPr/>
            </p:nvSpPr>
            <p:spPr>
              <a:xfrm rot="5400000">
                <a:off x="9908009" y="4215046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9" name="手繪多邊形 338"/>
              <p:cNvSpPr/>
              <p:nvPr/>
            </p:nvSpPr>
            <p:spPr>
              <a:xfrm rot="5400000">
                <a:off x="5991196" y="3848341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340" name="群組 339"/>
              <p:cNvGrpSpPr/>
              <p:nvPr/>
            </p:nvGrpSpPr>
            <p:grpSpPr>
              <a:xfrm>
                <a:off x="7730849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362" name="群組 361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365" name="矩形 364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66" name="等腰三角形 365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63" name="橢圓 362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64" name="直線單箭頭接點 363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1" name="群組 340"/>
              <p:cNvGrpSpPr/>
              <p:nvPr/>
            </p:nvGrpSpPr>
            <p:grpSpPr>
              <a:xfrm>
                <a:off x="9694844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357" name="群組 356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360" name="矩形 359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61" name="等腰三角形 360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358" name="橢圓 357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359" name="直線單箭頭接點 358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2" name="手繪多邊形 341"/>
              <p:cNvSpPr/>
              <p:nvPr/>
            </p:nvSpPr>
            <p:spPr>
              <a:xfrm>
                <a:off x="4271491" y="4348162"/>
                <a:ext cx="6420898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343" name="手繪多邊形 342"/>
              <p:cNvSpPr/>
              <p:nvPr/>
            </p:nvSpPr>
            <p:spPr>
              <a:xfrm rot="16200000">
                <a:off x="1099824" y="199451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44" name="文字方塊 343"/>
              <p:cNvSpPr txBox="1"/>
              <p:nvPr/>
            </p:nvSpPr>
            <p:spPr>
              <a:xfrm>
                <a:off x="1475215" y="2230414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0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45" name="文字方塊 344"/>
              <p:cNvSpPr txBox="1"/>
              <p:nvPr/>
            </p:nvSpPr>
            <p:spPr>
              <a:xfrm>
                <a:off x="1475215" y="1665309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1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46" name="文字方塊 345"/>
              <p:cNvSpPr txBox="1"/>
              <p:nvPr/>
            </p:nvSpPr>
            <p:spPr>
              <a:xfrm>
                <a:off x="9989389" y="4153818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0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47" name="文字方塊 346"/>
              <p:cNvSpPr txBox="1"/>
              <p:nvPr/>
            </p:nvSpPr>
            <p:spPr>
              <a:xfrm>
                <a:off x="9989389" y="3846286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1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348" name="直線接點 347"/>
              <p:cNvCxnSpPr/>
              <p:nvPr/>
            </p:nvCxnSpPr>
            <p:spPr>
              <a:xfrm>
                <a:off x="3881918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接點 348"/>
              <p:cNvCxnSpPr/>
              <p:nvPr/>
            </p:nvCxnSpPr>
            <p:spPr>
              <a:xfrm>
                <a:off x="5873101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接點 349"/>
              <p:cNvCxnSpPr/>
              <p:nvPr/>
            </p:nvCxnSpPr>
            <p:spPr>
              <a:xfrm>
                <a:off x="7872909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直線接點 350"/>
              <p:cNvCxnSpPr/>
              <p:nvPr/>
            </p:nvCxnSpPr>
            <p:spPr>
              <a:xfrm>
                <a:off x="9826937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2" name="群組 351"/>
              <p:cNvGrpSpPr/>
              <p:nvPr/>
            </p:nvGrpSpPr>
            <p:grpSpPr>
              <a:xfrm>
                <a:off x="2323915" y="2777083"/>
                <a:ext cx="1153291" cy="800902"/>
                <a:chOff x="1952626" y="2777083"/>
                <a:chExt cx="1153291" cy="800902"/>
              </a:xfrm>
            </p:grpSpPr>
            <p:sp>
              <p:nvSpPr>
                <p:cNvPr id="355" name="手繪多邊形 354"/>
                <p:cNvSpPr/>
                <p:nvPr/>
              </p:nvSpPr>
              <p:spPr>
                <a:xfrm>
                  <a:off x="1952626" y="2777083"/>
                  <a:ext cx="900448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56" name="文字方塊 355"/>
                <p:cNvSpPr txBox="1"/>
                <p:nvPr/>
              </p:nvSpPr>
              <p:spPr>
                <a:xfrm>
                  <a:off x="2456890" y="2894965"/>
                  <a:ext cx="649027" cy="683020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4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</p:grpSp>
          <p:cxnSp>
            <p:nvCxnSpPr>
              <p:cNvPr id="353" name="直線接點 352"/>
              <p:cNvCxnSpPr/>
              <p:nvPr/>
            </p:nvCxnSpPr>
            <p:spPr>
              <a:xfrm>
                <a:off x="1890735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直線接點 353"/>
              <p:cNvCxnSpPr/>
              <p:nvPr/>
            </p:nvCxnSpPr>
            <p:spPr>
              <a:xfrm>
                <a:off x="11779562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8" name="群組 387"/>
            <p:cNvGrpSpPr/>
            <p:nvPr/>
          </p:nvGrpSpPr>
          <p:grpSpPr>
            <a:xfrm rot="5400000">
              <a:off x="8592910" y="2380851"/>
              <a:ext cx="4241412" cy="1997659"/>
              <a:chOff x="1321188" y="1613131"/>
              <a:chExt cx="10458374" cy="4925781"/>
            </a:xfrm>
          </p:grpSpPr>
          <p:sp>
            <p:nvSpPr>
              <p:cNvPr id="389" name="手繪多邊形 388"/>
              <p:cNvSpPr/>
              <p:nvPr/>
            </p:nvSpPr>
            <p:spPr>
              <a:xfrm>
                <a:off x="1321188" y="2209080"/>
                <a:ext cx="460819" cy="2155372"/>
              </a:xfrm>
              <a:custGeom>
                <a:avLst/>
                <a:gdLst>
                  <a:gd name="connsiteX0" fmla="*/ 576943 w 576943"/>
                  <a:gd name="connsiteY0" fmla="*/ 0 h 2155372"/>
                  <a:gd name="connsiteX1" fmla="*/ 0 w 576943"/>
                  <a:gd name="connsiteY1" fmla="*/ 0 h 2155372"/>
                  <a:gd name="connsiteX2" fmla="*/ 0 w 576943"/>
                  <a:gd name="connsiteY2" fmla="*/ 2155372 h 2155372"/>
                  <a:gd name="connsiteX3" fmla="*/ 435429 w 576943"/>
                  <a:gd name="connsiteY3" fmla="*/ 2155372 h 21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6943" h="2155372">
                    <a:moveTo>
                      <a:pt x="576943" y="0"/>
                    </a:moveTo>
                    <a:lnTo>
                      <a:pt x="0" y="0"/>
                    </a:lnTo>
                    <a:lnTo>
                      <a:pt x="0" y="2155372"/>
                    </a:lnTo>
                    <a:lnTo>
                      <a:pt x="435429" y="215537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390" name="直線單箭頭接點 389"/>
              <p:cNvCxnSpPr>
                <a:stCxn id="458" idx="3"/>
                <a:endCxn id="454" idx="1"/>
              </p:cNvCxnSpPr>
              <p:nvPr/>
            </p:nvCxnSpPr>
            <p:spPr>
              <a:xfrm flipV="1">
                <a:off x="2111833" y="4359295"/>
                <a:ext cx="699619" cy="221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1" name="群組 390"/>
              <p:cNvGrpSpPr/>
              <p:nvPr/>
            </p:nvGrpSpPr>
            <p:grpSpPr>
              <a:xfrm>
                <a:off x="1669637" y="3583176"/>
                <a:ext cx="442196" cy="1738879"/>
                <a:chOff x="4751311" y="2767467"/>
                <a:chExt cx="442196" cy="1738879"/>
              </a:xfrm>
              <a:solidFill>
                <a:srgbClr val="FFCCFF"/>
              </a:solidFill>
            </p:grpSpPr>
            <p:grpSp>
              <p:nvGrpSpPr>
                <p:cNvPr id="456" name="群組 455"/>
                <p:cNvGrpSpPr/>
                <p:nvPr/>
              </p:nvGrpSpPr>
              <p:grpSpPr>
                <a:xfrm>
                  <a:off x="4751311" y="2767467"/>
                  <a:ext cx="442196" cy="1556657"/>
                  <a:chOff x="4751311" y="2767467"/>
                  <a:chExt cx="442196" cy="1556657"/>
                </a:xfrm>
                <a:grpFill/>
              </p:grpSpPr>
              <p:sp>
                <p:nvSpPr>
                  <p:cNvPr id="458" name="矩形 457"/>
                  <p:cNvSpPr/>
                  <p:nvPr/>
                </p:nvSpPr>
                <p:spPr>
                  <a:xfrm>
                    <a:off x="4751311" y="2767467"/>
                    <a:ext cx="442196" cy="1556657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1200" dirty="0" smtClean="0">
                        <a:solidFill>
                          <a:srgbClr val="0000CC"/>
                        </a:solidFill>
                      </a:rPr>
                      <a:t>PC</a:t>
                    </a:r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59" name="等腰三角形 458"/>
                  <p:cNvSpPr/>
                  <p:nvPr/>
                </p:nvSpPr>
                <p:spPr>
                  <a:xfrm>
                    <a:off x="4870502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457" name="橢圓 456"/>
                <p:cNvSpPr/>
                <p:nvPr/>
              </p:nvSpPr>
              <p:spPr>
                <a:xfrm>
                  <a:off x="4881387" y="4321289"/>
                  <a:ext cx="185057" cy="185057"/>
                </a:xfrm>
                <a:prstGeom prst="ellipse">
                  <a:avLst/>
                </a:prstGeom>
                <a:grpFill/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</p:grpSp>
          <p:cxnSp>
            <p:nvCxnSpPr>
              <p:cNvPr id="392" name="直線單箭頭接點 391"/>
              <p:cNvCxnSpPr/>
              <p:nvPr/>
            </p:nvCxnSpPr>
            <p:spPr>
              <a:xfrm flipV="1">
                <a:off x="2539173" y="3193152"/>
                <a:ext cx="0" cy="1168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3" name="手繪多邊形 392"/>
              <p:cNvSpPr/>
              <p:nvPr/>
            </p:nvSpPr>
            <p:spPr>
              <a:xfrm>
                <a:off x="1704172" y="2513880"/>
                <a:ext cx="1107280" cy="391886"/>
              </a:xfrm>
              <a:custGeom>
                <a:avLst/>
                <a:gdLst>
                  <a:gd name="connsiteX0" fmla="*/ 783771 w 794657"/>
                  <a:gd name="connsiteY0" fmla="*/ 391886 h 391886"/>
                  <a:gd name="connsiteX1" fmla="*/ 794657 w 794657"/>
                  <a:gd name="connsiteY1" fmla="*/ 0 h 391886"/>
                  <a:gd name="connsiteX2" fmla="*/ 0 w 794657"/>
                  <a:gd name="connsiteY2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57" h="391886">
                    <a:moveTo>
                      <a:pt x="783771" y="391886"/>
                    </a:moveTo>
                    <a:lnTo>
                      <a:pt x="79465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394" name="直線單箭頭接點 393"/>
              <p:cNvCxnSpPr>
                <a:stCxn id="393" idx="1"/>
              </p:cNvCxnSpPr>
              <p:nvPr/>
            </p:nvCxnSpPr>
            <p:spPr>
              <a:xfrm>
                <a:off x="2811452" y="2513880"/>
                <a:ext cx="3528782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5" name="手繪多邊形 394"/>
              <p:cNvSpPr/>
              <p:nvPr/>
            </p:nvSpPr>
            <p:spPr>
              <a:xfrm>
                <a:off x="1635622" y="1911538"/>
                <a:ext cx="5796495" cy="859971"/>
              </a:xfrm>
              <a:custGeom>
                <a:avLst/>
                <a:gdLst>
                  <a:gd name="connsiteX0" fmla="*/ 4060371 w 4376057"/>
                  <a:gd name="connsiteY0" fmla="*/ 859971 h 859971"/>
                  <a:gd name="connsiteX1" fmla="*/ 4376057 w 4376057"/>
                  <a:gd name="connsiteY1" fmla="*/ 859971 h 859971"/>
                  <a:gd name="connsiteX2" fmla="*/ 4376057 w 4376057"/>
                  <a:gd name="connsiteY2" fmla="*/ 0 h 859971"/>
                  <a:gd name="connsiteX3" fmla="*/ 0 w 4376057"/>
                  <a:gd name="connsiteY3" fmla="*/ 0 h 859971"/>
                  <a:gd name="connsiteX0" fmla="*/ 4060371 w 5684157"/>
                  <a:gd name="connsiteY0" fmla="*/ 859971 h 859971"/>
                  <a:gd name="connsiteX1" fmla="*/ 5684157 w 5684157"/>
                  <a:gd name="connsiteY1" fmla="*/ 834571 h 859971"/>
                  <a:gd name="connsiteX2" fmla="*/ 4376057 w 5684157"/>
                  <a:gd name="connsiteY2" fmla="*/ 0 h 859971"/>
                  <a:gd name="connsiteX3" fmla="*/ 0 w 5684157"/>
                  <a:gd name="connsiteY3" fmla="*/ 0 h 859971"/>
                  <a:gd name="connsiteX0" fmla="*/ 4060371 w 5684157"/>
                  <a:gd name="connsiteY0" fmla="*/ 872671 h 872671"/>
                  <a:gd name="connsiteX1" fmla="*/ 5684157 w 5684157"/>
                  <a:gd name="connsiteY1" fmla="*/ 847271 h 872671"/>
                  <a:gd name="connsiteX2" fmla="*/ 5646057 w 5684157"/>
                  <a:gd name="connsiteY2" fmla="*/ 0 h 872671"/>
                  <a:gd name="connsiteX3" fmla="*/ 0 w 5684157"/>
                  <a:gd name="connsiteY3" fmla="*/ 12700 h 872671"/>
                  <a:gd name="connsiteX0" fmla="*/ 4060371 w 5696857"/>
                  <a:gd name="connsiteY0" fmla="*/ 885371 h 885371"/>
                  <a:gd name="connsiteX1" fmla="*/ 5684157 w 5696857"/>
                  <a:gd name="connsiteY1" fmla="*/ 859971 h 885371"/>
                  <a:gd name="connsiteX2" fmla="*/ 5696857 w 5696857"/>
                  <a:gd name="connsiteY2" fmla="*/ 0 h 885371"/>
                  <a:gd name="connsiteX3" fmla="*/ 0 w 56968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40603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165271 w 5684157"/>
                  <a:gd name="connsiteY0" fmla="*/ 885371 h 885371"/>
                  <a:gd name="connsiteX1" fmla="*/ 5684157 w 5684157"/>
                  <a:gd name="connsiteY1" fmla="*/ 859971 h 885371"/>
                  <a:gd name="connsiteX2" fmla="*/ 5684157 w 5684157"/>
                  <a:gd name="connsiteY2" fmla="*/ 0 h 885371"/>
                  <a:gd name="connsiteX3" fmla="*/ 0 w 5684157"/>
                  <a:gd name="connsiteY3" fmla="*/ 25400 h 885371"/>
                  <a:gd name="connsiteX0" fmla="*/ 5292271 w 5684157"/>
                  <a:gd name="connsiteY0" fmla="*/ 859971 h 859971"/>
                  <a:gd name="connsiteX1" fmla="*/ 5684157 w 5684157"/>
                  <a:gd name="connsiteY1" fmla="*/ 859971 h 859971"/>
                  <a:gd name="connsiteX2" fmla="*/ 5684157 w 5684157"/>
                  <a:gd name="connsiteY2" fmla="*/ 0 h 859971"/>
                  <a:gd name="connsiteX3" fmla="*/ 0 w 5684157"/>
                  <a:gd name="connsiteY3" fmla="*/ 25400 h 859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4157" h="859971">
                    <a:moveTo>
                      <a:pt x="5292271" y="859971"/>
                    </a:moveTo>
                    <a:lnTo>
                      <a:pt x="5684157" y="859971"/>
                    </a:lnTo>
                    <a:lnTo>
                      <a:pt x="5684157" y="0"/>
                    </a:lnTo>
                    <a:lnTo>
                      <a:pt x="0" y="2540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cxnSp>
            <p:nvCxnSpPr>
              <p:cNvPr id="396" name="直線單箭頭接點 395"/>
              <p:cNvCxnSpPr/>
              <p:nvPr/>
            </p:nvCxnSpPr>
            <p:spPr>
              <a:xfrm flipV="1">
                <a:off x="1732306" y="2665977"/>
                <a:ext cx="0" cy="29069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7" name="群組 396"/>
              <p:cNvGrpSpPr/>
              <p:nvPr/>
            </p:nvGrpSpPr>
            <p:grpSpPr>
              <a:xfrm>
                <a:off x="2811452" y="3581591"/>
                <a:ext cx="2131212" cy="1555407"/>
                <a:chOff x="3602813" y="1204689"/>
                <a:chExt cx="2131212" cy="1555407"/>
              </a:xfrm>
            </p:grpSpPr>
            <p:sp>
              <p:nvSpPr>
                <p:cNvPr id="454" name="矩形 453"/>
                <p:cNvSpPr/>
                <p:nvPr/>
              </p:nvSpPr>
              <p:spPr>
                <a:xfrm>
                  <a:off x="3602813" y="1204689"/>
                  <a:ext cx="732244" cy="1555407"/>
                </a:xfrm>
                <a:prstGeom prst="rect">
                  <a:avLst/>
                </a:prstGeom>
                <a:solidFill>
                  <a:srgbClr val="CCFFFF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IM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55" name="直線單箭頭接點 454"/>
                <p:cNvCxnSpPr>
                  <a:stCxn id="454" idx="3"/>
                </p:cNvCxnSpPr>
                <p:nvPr/>
              </p:nvCxnSpPr>
              <p:spPr>
                <a:xfrm flipV="1">
                  <a:off x="4335057" y="1968885"/>
                  <a:ext cx="1398968" cy="13508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8" name="直線單箭頭接點 397"/>
              <p:cNvCxnSpPr/>
              <p:nvPr/>
            </p:nvCxnSpPr>
            <p:spPr>
              <a:xfrm>
                <a:off x="5166603" y="3869291"/>
                <a:ext cx="1495873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單箭頭接點 398"/>
              <p:cNvCxnSpPr/>
              <p:nvPr/>
            </p:nvCxnSpPr>
            <p:spPr>
              <a:xfrm>
                <a:off x="5141637" y="4654506"/>
                <a:ext cx="1520839" cy="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線單箭頭接點 399"/>
              <p:cNvCxnSpPr/>
              <p:nvPr/>
            </p:nvCxnSpPr>
            <p:spPr>
              <a:xfrm>
                <a:off x="7145839" y="4218752"/>
                <a:ext cx="1071548" cy="3354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1" name="群組 400"/>
              <p:cNvGrpSpPr/>
              <p:nvPr/>
            </p:nvGrpSpPr>
            <p:grpSpPr>
              <a:xfrm>
                <a:off x="4349744" y="2889567"/>
                <a:ext cx="2671674" cy="344714"/>
                <a:chOff x="2142489" y="1335070"/>
                <a:chExt cx="1773006" cy="3447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51" name="流程圖: 替代程序 450"/>
                    <p:cNvSpPr/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solidFill>
                      <a:srgbClr val="CCFF99"/>
                    </a:solid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⋘</m:t>
                            </m:r>
                            <m:r>
                              <a:rPr lang="en-US" altLang="zh-TW" sz="12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zh-TW" altLang="en-US" sz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流程圖: 替代程序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0758" y="1335070"/>
                      <a:ext cx="620983" cy="344714"/>
                    </a:xfrm>
                    <a:prstGeom prst="flowChartAlternateProcess">
                      <a:avLst/>
                    </a:prstGeom>
                    <a:blipFill>
                      <a:blip r:embed="rId2"/>
                      <a:stretch>
                        <a:fillRect b="-10000"/>
                      </a:stretch>
                    </a:blipFill>
                    <a:ln w="19050">
                      <a:solidFill>
                        <a:srgbClr val="0000CC"/>
                      </a:solidFill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52" name="直線單箭頭接點 451"/>
                <p:cNvCxnSpPr>
                  <a:endCxn id="451" idx="1"/>
                </p:cNvCxnSpPr>
                <p:nvPr/>
              </p:nvCxnSpPr>
              <p:spPr>
                <a:xfrm>
                  <a:off x="2142489" y="1507427"/>
                  <a:ext cx="128269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直線單箭頭接點 452"/>
                <p:cNvCxnSpPr>
                  <a:stCxn id="451" idx="3"/>
                </p:cNvCxnSpPr>
                <p:nvPr/>
              </p:nvCxnSpPr>
              <p:spPr>
                <a:xfrm>
                  <a:off x="2891740" y="1507427"/>
                  <a:ext cx="1023755" cy="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2" name="直線單箭頭接點 401"/>
              <p:cNvCxnSpPr/>
              <p:nvPr/>
            </p:nvCxnSpPr>
            <p:spPr>
              <a:xfrm flipV="1">
                <a:off x="4349744" y="3061924"/>
                <a:ext cx="0" cy="1283861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3" name="群組 402"/>
              <p:cNvGrpSpPr/>
              <p:nvPr/>
            </p:nvGrpSpPr>
            <p:grpSpPr>
              <a:xfrm>
                <a:off x="3736034" y="2222500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446" name="群組 445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449" name="矩形 448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50" name="等腰三角形 449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447" name="橢圓 446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448" name="直線單箭頭接點 447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4" name="矩形 403"/>
              <p:cNvSpPr/>
              <p:nvPr/>
            </p:nvSpPr>
            <p:spPr>
              <a:xfrm>
                <a:off x="4578892" y="3574211"/>
                <a:ext cx="928114" cy="1556657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RF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405" name="群組 404"/>
              <p:cNvGrpSpPr/>
              <p:nvPr/>
            </p:nvGrpSpPr>
            <p:grpSpPr>
              <a:xfrm rot="5400000">
                <a:off x="5869972" y="2087365"/>
                <a:ext cx="1219965" cy="1441632"/>
                <a:chOff x="7642366" y="1861458"/>
                <a:chExt cx="1219965" cy="1441632"/>
              </a:xfrm>
            </p:grpSpPr>
            <p:sp>
              <p:nvSpPr>
                <p:cNvPr id="444" name="手繪多邊形 443"/>
                <p:cNvSpPr/>
                <p:nvPr/>
              </p:nvSpPr>
              <p:spPr>
                <a:xfrm>
                  <a:off x="7642366" y="1861458"/>
                  <a:ext cx="1219965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45" name="直線單箭頭接點 444"/>
                <p:cNvCxnSpPr/>
                <p:nvPr/>
              </p:nvCxnSpPr>
              <p:spPr>
                <a:xfrm flipV="1">
                  <a:off x="7958439" y="2318656"/>
                  <a:ext cx="0" cy="984434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6" name="矩形 405"/>
              <p:cNvSpPr/>
              <p:nvPr/>
            </p:nvSpPr>
            <p:spPr>
              <a:xfrm>
                <a:off x="8224509" y="3402107"/>
                <a:ext cx="953406" cy="163329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>
                    <a:solidFill>
                      <a:srgbClr val="0000CC"/>
                    </a:solidFill>
                  </a:rPr>
                  <a:t>D</a:t>
                </a:r>
                <a:r>
                  <a:rPr lang="en-US" altLang="zh-TW" sz="1200" dirty="0" smtClean="0">
                    <a:solidFill>
                      <a:srgbClr val="0000CC"/>
                    </a:solidFill>
                  </a:rPr>
                  <a:t>M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407" name="群組 406"/>
              <p:cNvGrpSpPr/>
              <p:nvPr/>
            </p:nvGrpSpPr>
            <p:grpSpPr>
              <a:xfrm>
                <a:off x="5727217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439" name="群組 43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442" name="矩形 44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43" name="等腰三角形 44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440" name="橢圓 43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441" name="直線單箭頭接點 44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8" name="直線單箭頭接點 407"/>
              <p:cNvCxnSpPr/>
              <p:nvPr/>
            </p:nvCxnSpPr>
            <p:spPr>
              <a:xfrm flipV="1">
                <a:off x="9185037" y="4218752"/>
                <a:ext cx="1022337" cy="3357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9" name="手繪多邊形 408"/>
              <p:cNvSpPr/>
              <p:nvPr/>
            </p:nvSpPr>
            <p:spPr>
              <a:xfrm>
                <a:off x="7432118" y="4218894"/>
                <a:ext cx="2769053" cy="1118507"/>
              </a:xfrm>
              <a:custGeom>
                <a:avLst/>
                <a:gdLst>
                  <a:gd name="connsiteX0" fmla="*/ 0 w 2245178"/>
                  <a:gd name="connsiteY0" fmla="*/ 0 h 1118507"/>
                  <a:gd name="connsiteX1" fmla="*/ 0 w 2245178"/>
                  <a:gd name="connsiteY1" fmla="*/ 1118507 h 1118507"/>
                  <a:gd name="connsiteX2" fmla="*/ 2008414 w 2245178"/>
                  <a:gd name="connsiteY2" fmla="*/ 1118507 h 1118507"/>
                  <a:gd name="connsiteX3" fmla="*/ 2008414 w 2245178"/>
                  <a:gd name="connsiteY3" fmla="*/ 318407 h 1118507"/>
                  <a:gd name="connsiteX4" fmla="*/ 2245178 w 2245178"/>
                  <a:gd name="connsiteY4" fmla="*/ 318407 h 1118507"/>
                  <a:gd name="connsiteX0" fmla="*/ 0 w 2769053"/>
                  <a:gd name="connsiteY0" fmla="*/ 0 h 1118507"/>
                  <a:gd name="connsiteX1" fmla="*/ 0 w 2769053"/>
                  <a:gd name="connsiteY1" fmla="*/ 1118507 h 1118507"/>
                  <a:gd name="connsiteX2" fmla="*/ 2008414 w 2769053"/>
                  <a:gd name="connsiteY2" fmla="*/ 1118507 h 1118507"/>
                  <a:gd name="connsiteX3" fmla="*/ 2008414 w 2769053"/>
                  <a:gd name="connsiteY3" fmla="*/ 318407 h 1118507"/>
                  <a:gd name="connsiteX4" fmla="*/ 2769053 w 2769053"/>
                  <a:gd name="connsiteY4" fmla="*/ 308882 h 111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9053" h="1118507">
                    <a:moveTo>
                      <a:pt x="0" y="0"/>
                    </a:moveTo>
                    <a:lnTo>
                      <a:pt x="0" y="1118507"/>
                    </a:lnTo>
                    <a:lnTo>
                      <a:pt x="2008414" y="1118507"/>
                    </a:lnTo>
                    <a:lnTo>
                      <a:pt x="2008414" y="318407"/>
                    </a:lnTo>
                    <a:lnTo>
                      <a:pt x="2769053" y="308882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410" name="手繪多邊形 409"/>
              <p:cNvSpPr/>
              <p:nvPr/>
            </p:nvSpPr>
            <p:spPr>
              <a:xfrm rot="5400000">
                <a:off x="9908009" y="4215046"/>
                <a:ext cx="873716" cy="27498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11" name="手繪多邊形 410"/>
              <p:cNvSpPr/>
              <p:nvPr/>
            </p:nvSpPr>
            <p:spPr>
              <a:xfrm rot="5400000">
                <a:off x="5991196" y="3848341"/>
                <a:ext cx="1547516" cy="747526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smtClean="0">
                    <a:solidFill>
                      <a:srgbClr val="0000CC"/>
                    </a:solidFill>
                  </a:rPr>
                  <a:t>ALU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412" name="群組 411"/>
              <p:cNvGrpSpPr/>
              <p:nvPr/>
            </p:nvGrpSpPr>
            <p:grpSpPr>
              <a:xfrm>
                <a:off x="7730849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434" name="群組 433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437" name="矩形 436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38" name="等腰三角形 437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435" name="橢圓 434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436" name="直線單箭頭接點 435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3" name="群組 412"/>
              <p:cNvGrpSpPr/>
              <p:nvPr/>
            </p:nvGrpSpPr>
            <p:grpSpPr>
              <a:xfrm>
                <a:off x="9694844" y="2152962"/>
                <a:ext cx="291772" cy="3989078"/>
                <a:chOff x="4698612" y="1638301"/>
                <a:chExt cx="291772" cy="3989078"/>
              </a:xfrm>
            </p:grpSpPr>
            <p:grpSp>
              <p:nvGrpSpPr>
                <p:cNvPr id="429" name="群組 428"/>
                <p:cNvGrpSpPr/>
                <p:nvPr/>
              </p:nvGrpSpPr>
              <p:grpSpPr>
                <a:xfrm>
                  <a:off x="4698612" y="1638301"/>
                  <a:ext cx="291772" cy="3635652"/>
                  <a:chOff x="4491428" y="688473"/>
                  <a:chExt cx="291772" cy="3635652"/>
                </a:xfrm>
                <a:solidFill>
                  <a:srgbClr val="92D050"/>
                </a:solidFill>
              </p:grpSpPr>
              <p:sp>
                <p:nvSpPr>
                  <p:cNvPr id="432" name="矩形 431"/>
                  <p:cNvSpPr/>
                  <p:nvPr/>
                </p:nvSpPr>
                <p:spPr>
                  <a:xfrm>
                    <a:off x="4491428" y="688473"/>
                    <a:ext cx="291772" cy="3635652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 dirty="0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433" name="等腰三角形 432"/>
                  <p:cNvSpPr/>
                  <p:nvPr/>
                </p:nvSpPr>
                <p:spPr>
                  <a:xfrm>
                    <a:off x="4533899" y="4128181"/>
                    <a:ext cx="206829" cy="195943"/>
                  </a:xfrm>
                  <a:prstGeom prst="triangle">
                    <a:avLst/>
                  </a:prstGeom>
                  <a:grpFill/>
                  <a:ln w="19050">
                    <a:solidFill>
                      <a:srgbClr val="0000CC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200"/>
                  </a:p>
                </p:txBody>
              </p:sp>
            </p:grpSp>
            <p:sp>
              <p:nvSpPr>
                <p:cNvPr id="430" name="橢圓 429"/>
                <p:cNvSpPr/>
                <p:nvPr/>
              </p:nvSpPr>
              <p:spPr>
                <a:xfrm>
                  <a:off x="4751968" y="5271117"/>
                  <a:ext cx="185057" cy="185057"/>
                </a:xfrm>
                <a:prstGeom prst="ellipse">
                  <a:avLst/>
                </a:prstGeom>
                <a:solidFill>
                  <a:srgbClr val="92D05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200"/>
                </a:p>
              </p:txBody>
            </p:sp>
            <p:cxnSp>
              <p:nvCxnSpPr>
                <p:cNvPr id="431" name="直線單箭頭接點 430"/>
                <p:cNvCxnSpPr/>
                <p:nvPr/>
              </p:nvCxnSpPr>
              <p:spPr>
                <a:xfrm flipV="1">
                  <a:off x="4844496" y="5456176"/>
                  <a:ext cx="0" cy="171203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4" name="手繪多邊形 413"/>
              <p:cNvSpPr/>
              <p:nvPr/>
            </p:nvSpPr>
            <p:spPr>
              <a:xfrm>
                <a:off x="4271491" y="4348162"/>
                <a:ext cx="6420898" cy="2190750"/>
              </a:xfrm>
              <a:custGeom>
                <a:avLst/>
                <a:gdLst>
                  <a:gd name="connsiteX0" fmla="*/ 6629400 w 6829425"/>
                  <a:gd name="connsiteY0" fmla="*/ 0 h 2190750"/>
                  <a:gd name="connsiteX1" fmla="*/ 6829425 w 6829425"/>
                  <a:gd name="connsiteY1" fmla="*/ 0 h 2190750"/>
                  <a:gd name="connsiteX2" fmla="*/ 6829425 w 6829425"/>
                  <a:gd name="connsiteY2" fmla="*/ 2190750 h 2190750"/>
                  <a:gd name="connsiteX3" fmla="*/ 0 w 6829425"/>
                  <a:gd name="connsiteY3" fmla="*/ 2190750 h 2190750"/>
                  <a:gd name="connsiteX4" fmla="*/ 0 w 6829425"/>
                  <a:gd name="connsiteY4" fmla="*/ 466725 h 2190750"/>
                  <a:gd name="connsiteX5" fmla="*/ 352425 w 6829425"/>
                  <a:gd name="connsiteY5" fmla="*/ 466725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29425" h="2190750">
                    <a:moveTo>
                      <a:pt x="6629400" y="0"/>
                    </a:moveTo>
                    <a:lnTo>
                      <a:pt x="6829425" y="0"/>
                    </a:lnTo>
                    <a:lnTo>
                      <a:pt x="6829425" y="2190750"/>
                    </a:lnTo>
                    <a:lnTo>
                      <a:pt x="0" y="2190750"/>
                    </a:lnTo>
                    <a:lnTo>
                      <a:pt x="0" y="466725"/>
                    </a:lnTo>
                    <a:lnTo>
                      <a:pt x="352425" y="466725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headEnd type="none" w="med" len="med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/>
              </a:p>
            </p:txBody>
          </p:sp>
          <p:sp>
            <p:nvSpPr>
              <p:cNvPr id="415" name="手繪多邊形 414"/>
              <p:cNvSpPr/>
              <p:nvPr/>
            </p:nvSpPr>
            <p:spPr>
              <a:xfrm rot="16200000">
                <a:off x="1099824" y="1994515"/>
                <a:ext cx="1219965" cy="457198"/>
              </a:xfrm>
              <a:custGeom>
                <a:avLst/>
                <a:gdLst>
                  <a:gd name="connsiteX0" fmla="*/ 0 w 1634385"/>
                  <a:gd name="connsiteY0" fmla="*/ 651619 h 651619"/>
                  <a:gd name="connsiteX1" fmla="*/ 404545 w 1634385"/>
                  <a:gd name="connsiteY1" fmla="*/ 0 h 651619"/>
                  <a:gd name="connsiteX2" fmla="*/ 1229840 w 1634385"/>
                  <a:gd name="connsiteY2" fmla="*/ 0 h 651619"/>
                  <a:gd name="connsiteX3" fmla="*/ 1634385 w 1634385"/>
                  <a:gd name="connsiteY3" fmla="*/ 651619 h 651619"/>
                  <a:gd name="connsiteX4" fmla="*/ 915561 w 1634385"/>
                  <a:gd name="connsiteY4" fmla="*/ 651619 h 651619"/>
                  <a:gd name="connsiteX5" fmla="*/ 817192 w 1634385"/>
                  <a:gd name="connsiteY5" fmla="*/ 482018 h 651619"/>
                  <a:gd name="connsiteX6" fmla="*/ 718824 w 1634385"/>
                  <a:gd name="connsiteY6" fmla="*/ 651619 h 65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4385" h="651619">
                    <a:moveTo>
                      <a:pt x="0" y="651619"/>
                    </a:moveTo>
                    <a:lnTo>
                      <a:pt x="404545" y="0"/>
                    </a:lnTo>
                    <a:lnTo>
                      <a:pt x="1229840" y="0"/>
                    </a:lnTo>
                    <a:lnTo>
                      <a:pt x="1634385" y="651619"/>
                    </a:lnTo>
                    <a:lnTo>
                      <a:pt x="915561" y="651619"/>
                    </a:lnTo>
                    <a:lnTo>
                      <a:pt x="817192" y="482018"/>
                    </a:lnTo>
                    <a:lnTo>
                      <a:pt x="718824" y="65161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CC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16" name="文字方塊 415"/>
              <p:cNvSpPr txBox="1"/>
              <p:nvPr/>
            </p:nvSpPr>
            <p:spPr>
              <a:xfrm>
                <a:off x="1475215" y="2230414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0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17" name="文字方塊 416"/>
              <p:cNvSpPr txBox="1"/>
              <p:nvPr/>
            </p:nvSpPr>
            <p:spPr>
              <a:xfrm>
                <a:off x="1475215" y="1665309"/>
                <a:ext cx="617406" cy="607126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rgbClr val="0000CC"/>
                    </a:solidFill>
                  </a:rPr>
                  <a:t>1</a:t>
                </a:r>
                <a:endParaRPr lang="zh-TW" altLang="en-US" sz="1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18" name="文字方塊 417"/>
              <p:cNvSpPr txBox="1"/>
              <p:nvPr/>
            </p:nvSpPr>
            <p:spPr>
              <a:xfrm>
                <a:off x="9989389" y="4153818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0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419" name="文字方塊 418"/>
              <p:cNvSpPr txBox="1"/>
              <p:nvPr/>
            </p:nvSpPr>
            <p:spPr>
              <a:xfrm>
                <a:off x="9989389" y="3846286"/>
                <a:ext cx="649027" cy="683018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>
                    <a:solidFill>
                      <a:srgbClr val="0000CC"/>
                    </a:solidFill>
                  </a:rPr>
                  <a:t>1</a:t>
                </a:r>
                <a:endParaRPr lang="zh-TW" altLang="en-US" sz="1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420" name="直線接點 419"/>
              <p:cNvCxnSpPr/>
              <p:nvPr/>
            </p:nvCxnSpPr>
            <p:spPr>
              <a:xfrm>
                <a:off x="3881918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線接點 420"/>
              <p:cNvCxnSpPr/>
              <p:nvPr/>
            </p:nvCxnSpPr>
            <p:spPr>
              <a:xfrm>
                <a:off x="5873101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直線接點 421"/>
              <p:cNvCxnSpPr/>
              <p:nvPr/>
            </p:nvCxnSpPr>
            <p:spPr>
              <a:xfrm>
                <a:off x="7872909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直線接點 422"/>
              <p:cNvCxnSpPr/>
              <p:nvPr/>
            </p:nvCxnSpPr>
            <p:spPr>
              <a:xfrm>
                <a:off x="9826937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4" name="群組 423"/>
              <p:cNvGrpSpPr/>
              <p:nvPr/>
            </p:nvGrpSpPr>
            <p:grpSpPr>
              <a:xfrm>
                <a:off x="2323915" y="2777083"/>
                <a:ext cx="1153291" cy="800902"/>
                <a:chOff x="1952626" y="2777083"/>
                <a:chExt cx="1153291" cy="800902"/>
              </a:xfrm>
            </p:grpSpPr>
            <p:sp>
              <p:nvSpPr>
                <p:cNvPr id="427" name="手繪多邊形 426"/>
                <p:cNvSpPr/>
                <p:nvPr/>
              </p:nvSpPr>
              <p:spPr>
                <a:xfrm>
                  <a:off x="1952626" y="2777083"/>
                  <a:ext cx="900448" cy="457198"/>
                </a:xfrm>
                <a:custGeom>
                  <a:avLst/>
                  <a:gdLst>
                    <a:gd name="connsiteX0" fmla="*/ 0 w 1634385"/>
                    <a:gd name="connsiteY0" fmla="*/ 651619 h 651619"/>
                    <a:gd name="connsiteX1" fmla="*/ 404545 w 1634385"/>
                    <a:gd name="connsiteY1" fmla="*/ 0 h 651619"/>
                    <a:gd name="connsiteX2" fmla="*/ 1229840 w 1634385"/>
                    <a:gd name="connsiteY2" fmla="*/ 0 h 651619"/>
                    <a:gd name="connsiteX3" fmla="*/ 1634385 w 1634385"/>
                    <a:gd name="connsiteY3" fmla="*/ 651619 h 651619"/>
                    <a:gd name="connsiteX4" fmla="*/ 915561 w 1634385"/>
                    <a:gd name="connsiteY4" fmla="*/ 651619 h 651619"/>
                    <a:gd name="connsiteX5" fmla="*/ 817192 w 1634385"/>
                    <a:gd name="connsiteY5" fmla="*/ 482018 h 651619"/>
                    <a:gd name="connsiteX6" fmla="*/ 718824 w 1634385"/>
                    <a:gd name="connsiteY6" fmla="*/ 651619 h 65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34385" h="651619">
                      <a:moveTo>
                        <a:pt x="0" y="651619"/>
                      </a:moveTo>
                      <a:lnTo>
                        <a:pt x="404545" y="0"/>
                      </a:lnTo>
                      <a:lnTo>
                        <a:pt x="1229840" y="0"/>
                      </a:lnTo>
                      <a:lnTo>
                        <a:pt x="1634385" y="651619"/>
                      </a:lnTo>
                      <a:lnTo>
                        <a:pt x="915561" y="651619"/>
                      </a:lnTo>
                      <a:lnTo>
                        <a:pt x="817192" y="482018"/>
                      </a:lnTo>
                      <a:lnTo>
                        <a:pt x="718824" y="6516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>
                  <a:solidFill>
                    <a:srgbClr val="0000CC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+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428" name="文字方塊 427"/>
                <p:cNvSpPr txBox="1"/>
                <p:nvPr/>
              </p:nvSpPr>
              <p:spPr>
                <a:xfrm>
                  <a:off x="2456890" y="2894965"/>
                  <a:ext cx="649027" cy="683020"/>
                </a:xfrm>
                <a:prstGeom prst="rect">
                  <a:avLst/>
                </a:prstGeom>
                <a:noFill/>
                <a:ln>
                  <a:noFill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smtClean="0">
                      <a:solidFill>
                        <a:srgbClr val="0000CC"/>
                      </a:solidFill>
                    </a:rPr>
                    <a:t>4</a:t>
                  </a:r>
                  <a:endParaRPr lang="zh-TW" altLang="en-US" sz="1200" dirty="0">
                    <a:solidFill>
                      <a:srgbClr val="0000CC"/>
                    </a:solidFill>
                  </a:endParaRPr>
                </a:p>
              </p:txBody>
            </p:sp>
          </p:grpSp>
          <p:cxnSp>
            <p:nvCxnSpPr>
              <p:cNvPr id="425" name="直線接點 424"/>
              <p:cNvCxnSpPr/>
              <p:nvPr/>
            </p:nvCxnSpPr>
            <p:spPr>
              <a:xfrm>
                <a:off x="1890735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線接點 425"/>
              <p:cNvCxnSpPr/>
              <p:nvPr/>
            </p:nvCxnSpPr>
            <p:spPr>
              <a:xfrm>
                <a:off x="11779562" y="2057400"/>
                <a:ext cx="0" cy="4481512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62" name="直線單箭頭接點 461"/>
          <p:cNvCxnSpPr/>
          <p:nvPr/>
        </p:nvCxnSpPr>
        <p:spPr>
          <a:xfrm>
            <a:off x="256897" y="1528052"/>
            <a:ext cx="11249739" cy="0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直線單箭頭接點 462"/>
          <p:cNvCxnSpPr/>
          <p:nvPr/>
        </p:nvCxnSpPr>
        <p:spPr>
          <a:xfrm>
            <a:off x="256897" y="1510188"/>
            <a:ext cx="0" cy="4417464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文字方塊 465"/>
          <p:cNvSpPr txBox="1"/>
          <p:nvPr/>
        </p:nvSpPr>
        <p:spPr>
          <a:xfrm>
            <a:off x="10682621" y="1086358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T</a:t>
            </a:r>
            <a:r>
              <a:rPr lang="en-US" altLang="zh-TW" sz="2000" dirty="0" smtClean="0"/>
              <a:t>ime</a:t>
            </a:r>
            <a:endParaRPr lang="zh-TW" altLang="en-US" sz="2000" dirty="0"/>
          </a:p>
        </p:txBody>
      </p:sp>
      <p:sp>
        <p:nvSpPr>
          <p:cNvPr id="467" name="文字方塊 466"/>
          <p:cNvSpPr txBox="1"/>
          <p:nvPr/>
        </p:nvSpPr>
        <p:spPr>
          <a:xfrm>
            <a:off x="80431" y="5916988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Space</a:t>
            </a:r>
            <a:endParaRPr lang="zh-TW" altLang="en-US" sz="2000" dirty="0"/>
          </a:p>
        </p:txBody>
      </p:sp>
      <p:sp>
        <p:nvSpPr>
          <p:cNvPr id="490" name="文字方塊 489"/>
          <p:cNvSpPr txBox="1"/>
          <p:nvPr/>
        </p:nvSpPr>
        <p:spPr>
          <a:xfrm>
            <a:off x="2624999" y="6038999"/>
            <a:ext cx="746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(Simple MIPS without consideration of hazards </a:t>
            </a:r>
            <a:r>
              <a:rPr lang="en-US" altLang="zh-TW" sz="2000" dirty="0" smtClean="0">
                <a:sym typeface="Wingdings" panose="05000000000000000000" pitchFamily="2" charset="2"/>
              </a:rPr>
              <a:t> stall  forwarding)</a:t>
            </a:r>
            <a:endParaRPr lang="zh-TW" altLang="en-US" sz="2000" dirty="0"/>
          </a:p>
        </p:txBody>
      </p:sp>
      <p:sp>
        <p:nvSpPr>
          <p:cNvPr id="3" name="圓角矩形圖說文字 2"/>
          <p:cNvSpPr/>
          <p:nvPr/>
        </p:nvSpPr>
        <p:spPr>
          <a:xfrm>
            <a:off x="4177108" y="1527446"/>
            <a:ext cx="1194722" cy="787470"/>
          </a:xfrm>
          <a:prstGeom prst="wedgeRoundRectCallout">
            <a:avLst>
              <a:gd name="adj1" fmla="val 81940"/>
              <a:gd name="adj2" fmla="val 14125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CC"/>
                </a:solidFill>
              </a:rPr>
              <a:t>Read an old value</a:t>
            </a:r>
            <a:endParaRPr lang="zh-TW" alt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2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59259E-6 L -0.00013 -0.119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 &amp; Lab16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(Install </a:t>
            </a:r>
            <a:r>
              <a:rPr lang="en-US" altLang="zh-TW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gcc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with MIPS library </a:t>
            </a:r>
            <a:r>
              <a:rPr lang="en-US" altLang="zh-TW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–march=mips2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(Write a program using C and compile to MIPS Assembly)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Install SPIM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Write an Assembly program (</a:t>
            </a:r>
            <a:r>
              <a:rPr lang="en-US" altLang="zh-TW" dirty="0" err="1" smtClean="0"/>
              <a:t>eg</a:t>
            </a:r>
            <a:r>
              <a:rPr lang="en-US" altLang="zh-TW" dirty="0"/>
              <a:t>. </a:t>
            </a:r>
            <a:r>
              <a:rPr lang="en-US" altLang="zh-TW" dirty="0" err="1" smtClean="0"/>
              <a:t>Fibonacci.s</a:t>
            </a:r>
            <a:r>
              <a:rPr lang="en-US" altLang="zh-TW" dirty="0" smtClean="0"/>
              <a:t> ) using SPIM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Simulation in SPIM and prepare source codes and golden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0000CC"/>
                </a:solidFill>
              </a:rPr>
              <a:t>Design a partial MIPS CPU using Verilog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0000CC"/>
                </a:solidFill>
              </a:rPr>
              <a:t>Write a </a:t>
            </a:r>
            <a:r>
              <a:rPr lang="en-US" altLang="zh-TW" dirty="0" err="1" smtClean="0">
                <a:solidFill>
                  <a:srgbClr val="0000CC"/>
                </a:solidFill>
              </a:rPr>
              <a:t>testbench</a:t>
            </a:r>
            <a:r>
              <a:rPr lang="en-US" altLang="zh-TW" dirty="0" smtClean="0">
                <a:solidFill>
                  <a:srgbClr val="0000CC"/>
                </a:solidFill>
              </a:rPr>
              <a:t> (</a:t>
            </a:r>
            <a:r>
              <a:rPr lang="en-US" altLang="zh-TW" dirty="0" err="1" smtClean="0">
                <a:solidFill>
                  <a:srgbClr val="0000CC"/>
                </a:solidFill>
              </a:rPr>
              <a:t>testfixture</a:t>
            </a:r>
            <a:r>
              <a:rPr lang="en-US" altLang="zh-TW" dirty="0" smtClean="0">
                <a:solidFill>
                  <a:srgbClr val="0000CC"/>
                </a:solidFill>
              </a:rPr>
              <a:t>) for Golden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0000CC"/>
                </a:solidFill>
              </a:rPr>
              <a:t>Simulation using </a:t>
            </a:r>
            <a:r>
              <a:rPr lang="en-US" altLang="zh-TW" dirty="0" err="1" smtClean="0">
                <a:solidFill>
                  <a:srgbClr val="0000CC"/>
                </a:solidFill>
              </a:rPr>
              <a:t>ModelSim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(Modified several instructions for I/O in DE0/Cyclone III)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(Demo reduced MIPS using DE0/Cyclone III FPGA)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5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Term Project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 Based on Lab16, demo and explain your MIPS by any of the following efforts: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Adding one or two instructions from a full MIPS and execute an assembly program with the additional instructions.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Install </a:t>
            </a:r>
            <a:r>
              <a:rPr lang="en-US" altLang="zh-TW" dirty="0" err="1" smtClean="0"/>
              <a:t>glibc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gcc</a:t>
            </a:r>
            <a:r>
              <a:rPr lang="en-US" altLang="zh-TW" dirty="0" smtClean="0"/>
              <a:t> and compile a C program to MIPS assembly code and then simulate them and </a:t>
            </a:r>
            <a:r>
              <a:rPr lang="en-US" altLang="zh-TW" dirty="0" smtClean="0"/>
              <a:t>explain.</a:t>
            </a:r>
            <a:br>
              <a:rPr lang="en-US" altLang="zh-TW" dirty="0" smtClean="0"/>
            </a:br>
            <a:r>
              <a:rPr lang="en-US" altLang="zh-TW" b="0" dirty="0" smtClean="0">
                <a:solidFill>
                  <a:schemeClr val="tx1"/>
                </a:solidFill>
              </a:rPr>
              <a:t>Hints: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zh-TW" b="0" dirty="0" smtClean="0">
                <a:solidFill>
                  <a:schemeClr val="tx1"/>
                </a:solidFill>
              </a:rPr>
              <a:t>Windows &gt; </a:t>
            </a:r>
            <a:r>
              <a:rPr lang="en-US" altLang="zh-TW" b="0" dirty="0" err="1" smtClean="0">
                <a:solidFill>
                  <a:schemeClr val="tx1"/>
                </a:solidFill>
              </a:rPr>
              <a:t>cmd</a:t>
            </a:r>
            <a:r>
              <a:rPr lang="en-US" altLang="zh-TW" b="0" dirty="0" smtClean="0">
                <a:solidFill>
                  <a:schemeClr val="tx1"/>
                </a:solidFill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chemeClr val="tx1"/>
                </a:solidFill>
              </a:rPr>
              <a:t>DOS &gt; </a:t>
            </a:r>
            <a:r>
              <a:rPr lang="en-US" altLang="zh-TW" b="0" dirty="0" err="1" smtClean="0">
                <a:solidFill>
                  <a:schemeClr val="tx1"/>
                </a:solidFill>
              </a:rPr>
              <a:t>powershell</a:t>
            </a:r>
            <a:r>
              <a:rPr lang="en-US" altLang="zh-TW" b="0" dirty="0" smtClean="0">
                <a:solidFill>
                  <a:schemeClr val="tx1"/>
                </a:solidFill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chemeClr val="tx1"/>
                </a:solidFill>
              </a:rPr>
              <a:t>PS &gt; SWL --install</a:t>
            </a:r>
            <a:br>
              <a:rPr lang="en-US" altLang="zh-TW" b="0" dirty="0" smtClean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chemeClr val="tx1"/>
                </a:solidFill>
              </a:rPr>
              <a:t>PS &gt; SWL</a:t>
            </a:r>
            <a:br>
              <a:rPr lang="en-US" altLang="zh-TW" b="0" dirty="0" smtClean="0">
                <a:solidFill>
                  <a:schemeClr val="tx1"/>
                </a:solidFill>
              </a:rPr>
            </a:br>
            <a:r>
              <a:rPr lang="en-US" altLang="zh-TW" b="0" dirty="0" err="1" smtClean="0">
                <a:solidFill>
                  <a:schemeClr val="tx1"/>
                </a:solidFill>
              </a:rPr>
              <a:t>SWL</a:t>
            </a:r>
            <a:r>
              <a:rPr lang="en-US" altLang="zh-TW" b="0" dirty="0" smtClean="0">
                <a:solidFill>
                  <a:schemeClr val="tx1"/>
                </a:solidFill>
              </a:rPr>
              <a:t> &gt; </a:t>
            </a:r>
            <a:r>
              <a:rPr lang="en-US" altLang="zh-TW" b="0" dirty="0" err="1" smtClean="0">
                <a:solidFill>
                  <a:schemeClr val="tx1"/>
                </a:solidFill>
              </a:rPr>
              <a:t>sudo</a:t>
            </a:r>
            <a:r>
              <a:rPr lang="en-US" altLang="zh-TW" b="0" dirty="0" smtClean="0">
                <a:solidFill>
                  <a:schemeClr val="tx1"/>
                </a:solidFill>
              </a:rPr>
              <a:t> apt install </a:t>
            </a:r>
            <a:r>
              <a:rPr lang="en-US" altLang="zh-TW" b="0" dirty="0" err="1" smtClean="0">
                <a:solidFill>
                  <a:schemeClr val="tx1"/>
                </a:solidFill>
              </a:rPr>
              <a:t>gcc</a:t>
            </a:r>
            <a:r>
              <a:rPr lang="en-US" altLang="zh-TW" b="0" dirty="0" smtClean="0">
                <a:solidFill>
                  <a:schemeClr val="tx1"/>
                </a:solidFill>
              </a:rPr>
              <a:t>-</a:t>
            </a:r>
            <a:r>
              <a:rPr lang="en-US" altLang="zh-TW" b="0" dirty="0" err="1" smtClean="0">
                <a:solidFill>
                  <a:schemeClr val="tx1"/>
                </a:solidFill>
              </a:rPr>
              <a:t>mips</a:t>
            </a:r>
            <a:r>
              <a:rPr lang="en-US" altLang="zh-TW" b="0" dirty="0" smtClean="0">
                <a:solidFill>
                  <a:schemeClr val="tx1"/>
                </a:solidFill>
              </a:rPr>
              <a:t>-</a:t>
            </a:r>
            <a:r>
              <a:rPr lang="en-US" altLang="zh-TW" b="0" dirty="0" err="1" smtClean="0">
                <a:solidFill>
                  <a:schemeClr val="tx1"/>
                </a:solidFill>
              </a:rPr>
              <a:t>linux</a:t>
            </a:r>
            <a:r>
              <a:rPr lang="en-US" altLang="zh-TW" b="0" dirty="0" smtClean="0">
                <a:solidFill>
                  <a:schemeClr val="tx1"/>
                </a:solidFill>
              </a:rPr>
              <a:t>-gnu g++-</a:t>
            </a:r>
            <a:r>
              <a:rPr lang="en-US" altLang="zh-TW" b="0" dirty="0" err="1" smtClean="0">
                <a:solidFill>
                  <a:schemeClr val="tx1"/>
                </a:solidFill>
              </a:rPr>
              <a:t>mips</a:t>
            </a:r>
            <a:r>
              <a:rPr lang="en-US" altLang="zh-TW" b="0" dirty="0" smtClean="0">
                <a:solidFill>
                  <a:schemeClr val="tx1"/>
                </a:solidFill>
              </a:rPr>
              <a:t>-</a:t>
            </a:r>
            <a:r>
              <a:rPr lang="en-US" altLang="zh-TW" b="0" dirty="0" err="1" smtClean="0">
                <a:solidFill>
                  <a:schemeClr val="tx1"/>
                </a:solidFill>
              </a:rPr>
              <a:t>linux</a:t>
            </a:r>
            <a:r>
              <a:rPr lang="en-US" altLang="zh-TW" b="0" dirty="0" smtClean="0">
                <a:solidFill>
                  <a:schemeClr val="tx1"/>
                </a:solidFill>
              </a:rPr>
              <a:t>-gnu</a:t>
            </a:r>
            <a:br>
              <a:rPr lang="en-US" altLang="zh-TW" b="0" dirty="0" smtClean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chemeClr val="tx1"/>
                </a:solidFill>
              </a:rPr>
              <a:t>SWL &gt; </a:t>
            </a:r>
            <a:r>
              <a:rPr lang="en-US" altLang="zh-TW" b="0" dirty="0" err="1" smtClean="0">
                <a:solidFill>
                  <a:schemeClr val="tx1"/>
                </a:solidFill>
              </a:rPr>
              <a:t>gcc</a:t>
            </a:r>
            <a:r>
              <a:rPr lang="en-US" altLang="zh-TW" b="0" dirty="0" smtClean="0">
                <a:solidFill>
                  <a:schemeClr val="tx1"/>
                </a:solidFill>
              </a:rPr>
              <a:t>-</a:t>
            </a:r>
            <a:r>
              <a:rPr lang="en-US" altLang="zh-TW" b="0" dirty="0" err="1" smtClean="0">
                <a:solidFill>
                  <a:schemeClr val="tx1"/>
                </a:solidFill>
              </a:rPr>
              <a:t>mips</a:t>
            </a:r>
            <a:r>
              <a:rPr lang="en-US" altLang="zh-TW" b="0" dirty="0" smtClean="0">
                <a:solidFill>
                  <a:schemeClr val="tx1"/>
                </a:solidFill>
              </a:rPr>
              <a:t>-</a:t>
            </a:r>
            <a:r>
              <a:rPr lang="en-US" altLang="zh-TW" b="0" dirty="0" err="1" smtClean="0">
                <a:solidFill>
                  <a:schemeClr val="tx1"/>
                </a:solidFill>
              </a:rPr>
              <a:t>linux</a:t>
            </a:r>
            <a:r>
              <a:rPr lang="en-US" altLang="zh-TW" b="0" dirty="0" smtClean="0">
                <a:solidFill>
                  <a:schemeClr val="tx1"/>
                </a:solidFill>
              </a:rPr>
              <a:t>-gnu -O3 -S -mfp32 -march=R2000 </a:t>
            </a:r>
            <a:r>
              <a:rPr lang="en-US" altLang="zh-TW" b="0" dirty="0" err="1" smtClean="0">
                <a:solidFill>
                  <a:schemeClr val="tx1"/>
                </a:solidFill>
              </a:rPr>
              <a:t>hello.c</a:t>
            </a:r>
            <a:r>
              <a:rPr lang="en-US" altLang="zh-TW" b="0" dirty="0" smtClean="0">
                <a:solidFill>
                  <a:schemeClr val="tx1"/>
                </a:solidFill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</a:rPr>
            </a:br>
            <a:endParaRPr lang="en-US" altLang="zh-TW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altLang="zh-TW" dirty="0" smtClean="0"/>
              <a:t>Using </a:t>
            </a:r>
            <a:r>
              <a:rPr lang="en-US" altLang="zh-TW" i="1" dirty="0" smtClean="0">
                <a:solidFill>
                  <a:srgbClr val="C00000"/>
                </a:solidFill>
              </a:rPr>
              <a:t>Compiler Explorer</a:t>
            </a:r>
            <a:r>
              <a:rPr lang="en-US" altLang="zh-TW" dirty="0" smtClean="0"/>
              <a:t> at </a:t>
            </a:r>
            <a:r>
              <a:rPr lang="en-US" altLang="zh-TW" dirty="0"/>
              <a:t>https://</a:t>
            </a:r>
            <a:r>
              <a:rPr lang="en-US" altLang="zh-TW"/>
              <a:t>godbolt.org</a:t>
            </a:r>
            <a:r>
              <a:rPr lang="en-US" altLang="zh-TW" smtClean="0"/>
              <a:t>/</a:t>
            </a:r>
            <a:br>
              <a:rPr lang="en-US" altLang="zh-TW" smtClean="0"/>
            </a:br>
            <a:endParaRPr lang="en-US" altLang="zh-TW" b="0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Adding </a:t>
            </a:r>
            <a:r>
              <a:rPr lang="en-US" altLang="zh-TW" dirty="0" smtClean="0"/>
              <a:t>I/O and demo on the DE0/Cyclone III.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EDA scripts for connecting the SPIM to MIPS Simulations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Any improvement that you deserve a bonus.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98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to MIPS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4107" y="914628"/>
            <a:ext cx="11805557" cy="594337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 Famous Microprocessors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CISC:</a:t>
            </a:r>
          </a:p>
          <a:p>
            <a:pPr lvl="2"/>
            <a:r>
              <a:rPr lang="en-US" altLang="zh-TW" sz="1800" dirty="0" smtClean="0"/>
              <a:t>4004: ’71 Intel. First CPU </a:t>
            </a:r>
            <a:r>
              <a:rPr lang="en-US" altLang="zh-TW" sz="1800" dirty="0" smtClean="0">
                <a:sym typeface="Wingdings" panose="05000000000000000000" pitchFamily="2" charset="2"/>
              </a:rPr>
              <a:t> 8008  8080  80x86 (applied in PC)</a:t>
            </a:r>
            <a:endParaRPr lang="en-US" altLang="zh-TW" sz="1800" dirty="0" smtClean="0"/>
          </a:p>
          <a:p>
            <a:pPr lvl="2"/>
            <a:r>
              <a:rPr lang="en-US" altLang="zh-TW" sz="1800" dirty="0" smtClean="0"/>
              <a:t>6502 </a:t>
            </a:r>
            <a:r>
              <a:rPr lang="en-US" altLang="zh-TW" sz="1800" dirty="0" smtClean="0">
                <a:sym typeface="Wingdings" panose="05000000000000000000" pitchFamily="2" charset="2"/>
              </a:rPr>
              <a:t>(#T) </a:t>
            </a:r>
            <a:r>
              <a:rPr lang="en-US" altLang="zh-TW" sz="1800" dirty="0" smtClean="0"/>
              <a:t>: Motorola (applied in Apple II) </a:t>
            </a:r>
            <a:r>
              <a:rPr lang="en-US" altLang="zh-TW" sz="1800" dirty="0" smtClean="0">
                <a:sym typeface="Wingdings" panose="05000000000000000000" pitchFamily="2" charset="2"/>
              </a:rPr>
              <a:t> 68000  68030 (applied in Sun Workstations)</a:t>
            </a:r>
            <a:endParaRPr lang="en-US" altLang="zh-TW" sz="1800" dirty="0" smtClean="0"/>
          </a:p>
          <a:p>
            <a:pPr lvl="1"/>
            <a:r>
              <a:rPr lang="en-US" altLang="zh-TW" dirty="0" smtClean="0"/>
              <a:t>RISC:</a:t>
            </a:r>
          </a:p>
          <a:p>
            <a:pPr lvl="2"/>
            <a:r>
              <a:rPr lang="en-US" altLang="zh-TW" sz="1800" dirty="0" smtClean="0"/>
              <a:t>MIPS (Mega Inst. per Sec): ’81, Prof. Hennessy, Stanford U. </a:t>
            </a:r>
            <a:r>
              <a:rPr lang="en-US" altLang="zh-TW" sz="1800" dirty="0" smtClean="0">
                <a:sym typeface="Wingdings" panose="05000000000000000000" pitchFamily="2" charset="2"/>
              </a:rPr>
              <a:t> ’92 MIPS Co.  ’18 Wave Comp.</a:t>
            </a:r>
          </a:p>
          <a:p>
            <a:pPr lvl="2"/>
            <a:r>
              <a:rPr lang="en-US" altLang="zh-TW" sz="1800" dirty="0">
                <a:sym typeface="Wingdings" panose="05000000000000000000" pitchFamily="2" charset="2"/>
              </a:rPr>
              <a:t> </a:t>
            </a:r>
            <a:r>
              <a:rPr lang="en-US" altLang="zh-TW" sz="1800" dirty="0" smtClean="0">
                <a:sym typeface="Wingdings" panose="05000000000000000000" pitchFamily="2" charset="2"/>
              </a:rPr>
              <a:t>ARM (Advanced RISC Machine): ’83 Acorn Co.  ’90 ARM Co.  ’16 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SoftBank</a:t>
            </a:r>
            <a:endParaRPr lang="en-US" altLang="zh-TW" sz="1800" dirty="0" smtClean="0">
              <a:sym typeface="Wingdings" panose="05000000000000000000" pitchFamily="2" charset="2"/>
            </a:endParaRPr>
          </a:p>
          <a:p>
            <a:pPr lvl="2"/>
            <a:r>
              <a:rPr lang="en-US" altLang="zh-TW" sz="1800" dirty="0">
                <a:sym typeface="Wingdings" panose="05000000000000000000" pitchFamily="2" charset="2"/>
              </a:rPr>
              <a:t> </a:t>
            </a:r>
            <a:r>
              <a:rPr lang="en-US" altLang="zh-TW" sz="1800" dirty="0" smtClean="0">
                <a:sym typeface="Wingdings" panose="05000000000000000000" pitchFamily="2" charset="2"/>
              </a:rPr>
              <a:t>RISC-V: ’10 UCB Open Project  ’15 Foundation</a:t>
            </a:r>
          </a:p>
          <a:p>
            <a:r>
              <a:rPr lang="en-US" altLang="zh-TW" dirty="0" smtClean="0"/>
              <a:t> MIPS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 smtClean="0"/>
              <a:t>MIPS Co. converted to develop RISC-V, but MIPS is still popular in CPU Design course/lecture due to its concise pipeline stages.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/>
              <a:t>32 32-bit </a:t>
            </a:r>
            <a:r>
              <a:rPr lang="en-US" altLang="zh-TW" sz="2000" dirty="0" smtClean="0"/>
              <a:t>Registers: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TW" sz="1800" dirty="0" smtClean="0"/>
              <a:t>argument: $a0</a:t>
            </a:r>
            <a:r>
              <a:rPr lang="en-US" altLang="zh-TW" sz="1800" dirty="0"/>
              <a:t>~$</a:t>
            </a:r>
            <a:r>
              <a:rPr lang="en-US" altLang="zh-TW" sz="1800" dirty="0" smtClean="0"/>
              <a:t>a7 = $0~$7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TW" sz="1800" dirty="0" smtClean="0"/>
              <a:t>save: $s0</a:t>
            </a:r>
            <a:r>
              <a:rPr lang="en-US" altLang="zh-TW" sz="1800" dirty="0"/>
              <a:t>~$s7 </a:t>
            </a:r>
            <a:r>
              <a:rPr lang="en-US" altLang="zh-TW" sz="1800" dirty="0" smtClean="0"/>
              <a:t>= $8~$15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TW" sz="1800" dirty="0" smtClean="0"/>
              <a:t>temp: $t0</a:t>
            </a:r>
            <a:r>
              <a:rPr lang="en-US" altLang="zh-TW" sz="1800" dirty="0"/>
              <a:t>~$</a:t>
            </a:r>
            <a:r>
              <a:rPr lang="en-US" altLang="zh-TW" sz="1800" dirty="0" smtClean="0"/>
              <a:t>t9 = $16~$23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TW" sz="1800" dirty="0" smtClean="0"/>
              <a:t>value: $v0</a:t>
            </a:r>
            <a:r>
              <a:rPr lang="en-US" altLang="zh-TW" sz="1800" dirty="0"/>
              <a:t>~$v7 </a:t>
            </a:r>
            <a:r>
              <a:rPr lang="en-US" altLang="zh-TW" sz="1800" dirty="0" smtClean="0"/>
              <a:t>= $24~$31 (returned </a:t>
            </a:r>
            <a:r>
              <a:rPr lang="en-US" altLang="zh-TW" sz="1800" dirty="0"/>
              <a:t>value</a:t>
            </a:r>
            <a:r>
              <a:rPr lang="en-US" altLang="zh-TW" sz="1800" dirty="0" smtClean="0"/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TW" sz="1800" dirty="0" smtClean="0"/>
              <a:t>$28=$</a:t>
            </a:r>
            <a:r>
              <a:rPr lang="en-US" altLang="zh-TW" sz="1800" dirty="0" err="1" smtClean="0"/>
              <a:t>gp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(global pointer</a:t>
            </a:r>
            <a:r>
              <a:rPr lang="en-US" altLang="zh-TW" sz="1800" dirty="0" smtClean="0"/>
              <a:t>), $29=$</a:t>
            </a:r>
            <a:r>
              <a:rPr lang="en-US" altLang="zh-TW" sz="1800" dirty="0" err="1" smtClean="0"/>
              <a:t>sp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(stack pointer</a:t>
            </a:r>
            <a:r>
              <a:rPr lang="en-US" altLang="zh-TW" sz="1800" dirty="0" smtClean="0"/>
              <a:t>), $30=$</a:t>
            </a:r>
            <a:r>
              <a:rPr lang="en-US" altLang="zh-TW" sz="1800" dirty="0" err="1" smtClean="0"/>
              <a:t>fp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(frame pointer</a:t>
            </a:r>
            <a:r>
              <a:rPr lang="en-US" altLang="zh-TW" sz="1800" dirty="0" smtClean="0"/>
              <a:t>), $31=$</a:t>
            </a:r>
            <a:r>
              <a:rPr lang="en-US" altLang="zh-TW" sz="1800" dirty="0" err="1" smtClean="0"/>
              <a:t>ra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(return </a:t>
            </a:r>
            <a:r>
              <a:rPr lang="en-US" altLang="zh-TW" sz="1800" dirty="0" smtClean="0"/>
              <a:t>address)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 smtClean="0"/>
              <a:t>4GB Mem, 32-bit Word, 30-bit absolute address (therefore, only 2-bit J), State Control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63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Formats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4</a:t>
            </a:fld>
            <a:endParaRPr lang="zh-TW" altLang="en-US"/>
          </a:p>
        </p:txBody>
      </p:sp>
      <p:grpSp>
        <p:nvGrpSpPr>
          <p:cNvPr id="33" name="群組 32"/>
          <p:cNvGrpSpPr/>
          <p:nvPr/>
        </p:nvGrpSpPr>
        <p:grpSpPr>
          <a:xfrm>
            <a:off x="1207673" y="989578"/>
            <a:ext cx="9798424" cy="5549334"/>
            <a:chOff x="537882" y="1211190"/>
            <a:chExt cx="9798424" cy="5549334"/>
          </a:xfrm>
        </p:grpSpPr>
        <p:pic>
          <p:nvPicPr>
            <p:cNvPr id="1026" name="Picture 2" descr="Instruction formats for MIPS architecture [1] | Download ...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882" y="1725195"/>
              <a:ext cx="9798424" cy="5035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字方塊 4"/>
                <p:cNvSpPr txBox="1"/>
                <p:nvPr/>
              </p:nvSpPr>
              <p:spPr>
                <a:xfrm>
                  <a:off x="2652467" y="1231354"/>
                  <a:ext cx="43528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Destination </a:t>
                  </a:r>
                  <a14:m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US" altLang="zh-TW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Source </a:t>
                  </a:r>
                  <a14:m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□</m:t>
                      </m:r>
                    </m:oMath>
                  </a14:m>
                  <a:r>
                    <a:rPr lang="zh-TW" altLang="en-US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altLang="zh-TW" sz="2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Target</a:t>
                  </a:r>
                  <a:endParaRPr lang="zh-TW" altLang="en-US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文字方塊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2467" y="1231354"/>
                  <a:ext cx="4352858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2241" t="-9333" r="-1261" b="-32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直線單箭頭接點 6"/>
            <p:cNvCxnSpPr/>
            <p:nvPr/>
          </p:nvCxnSpPr>
          <p:spPr>
            <a:xfrm flipV="1">
              <a:off x="3476393" y="1651083"/>
              <a:ext cx="1560376" cy="97426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V="1">
              <a:off x="7396010" y="1640536"/>
              <a:ext cx="1210332" cy="99361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 flipH="1" flipV="1">
              <a:off x="3045871" y="1640536"/>
              <a:ext cx="3052482" cy="99361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7927392" y="1211190"/>
              <a:ext cx="1929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Shift Amount</a:t>
              </a:r>
              <a:endParaRPr lang="zh-TW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直線單箭頭接點 16"/>
            <p:cNvCxnSpPr/>
            <p:nvPr/>
          </p:nvCxnSpPr>
          <p:spPr>
            <a:xfrm flipH="1" flipV="1">
              <a:off x="5799836" y="1640537"/>
              <a:ext cx="2614821" cy="100644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/>
            <p:nvPr/>
          </p:nvCxnSpPr>
          <p:spPr>
            <a:xfrm flipV="1">
              <a:off x="4717861" y="1640536"/>
              <a:ext cx="1560376" cy="97426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616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MIPS Register Files (RF)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32 Registers</a:t>
            </a:r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Pseudo Instructions in Assemblers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7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80219"/>
              </p:ext>
            </p:extLst>
          </p:nvPr>
        </p:nvGraphicFramePr>
        <p:xfrm>
          <a:off x="3012142" y="1452511"/>
          <a:ext cx="8812305" cy="1536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7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0485" marR="207645" algn="ctr">
                        <a:lnSpc>
                          <a:spcPct val="12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Register Num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00330" algn="ctr">
                        <a:lnSpc>
                          <a:spcPct val="12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Register Name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$ze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alue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 $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expre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$a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ts) Fir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ne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8-1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4-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$t0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 $t9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241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$s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 re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27352"/>
              </p:ext>
            </p:extLst>
          </p:nvPr>
        </p:nvGraphicFramePr>
        <p:xfrm>
          <a:off x="3012142" y="3977393"/>
          <a:ext cx="8812304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7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Result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.word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w1,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...,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wn</a:t>
                      </a:r>
                    </a:p>
                  </a:txBody>
                  <a:tcPr marL="0" marR="0" marT="0" marB="0"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tore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-b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suc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words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.half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h1,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...,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hn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tore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-b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suc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words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.byte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b1,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...,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bn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tore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suc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ords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2875"/>
              </p:ext>
            </p:extLst>
          </p:nvPr>
        </p:nvGraphicFramePr>
        <p:xfrm>
          <a:off x="3012142" y="4830833"/>
          <a:ext cx="8812304" cy="1629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5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7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.ascii str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CII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gs are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tes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.e.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"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.asciiz str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419734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CII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-ter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gs are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tes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.e.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"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.space n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400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ory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use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.align n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gn the 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tum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2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^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.al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2 al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alue on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ord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87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MIPS Instruction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Arithmetic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 Logical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5" name="object 3"/>
          <p:cNvGraphicFramePr>
            <a:graphicFrameLocks noGrp="1"/>
          </p:cNvGraphicFramePr>
          <p:nvPr/>
        </p:nvGraphicFramePr>
        <p:xfrm>
          <a:off x="3766691" y="917403"/>
          <a:ext cx="7313684" cy="2218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3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Inst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uction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1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add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add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subt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sub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add immedia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addi $1,$2,100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add u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signed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addu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subt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 u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signed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subu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 marR="635000">
                        <a:lnSpc>
                          <a:spcPct val="12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add immedia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 unsigned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addiu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 marR="514984">
                        <a:lnSpc>
                          <a:spcPct val="12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ultiply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ithout o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flo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mul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ultiply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mult 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ide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div 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object 3"/>
          <p:cNvGraphicFramePr>
            <a:graphicFrameLocks noGrp="1"/>
          </p:cNvGraphicFramePr>
          <p:nvPr/>
        </p:nvGraphicFramePr>
        <p:xfrm>
          <a:off x="3766693" y="4140543"/>
          <a:ext cx="7286789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0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524">
                      <a:solidFill>
                        <a:srgbClr val="DDDDDD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524">
                      <a:solidFill>
                        <a:srgbClr val="DDDDDD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524">
                      <a:solidFill>
                        <a:srgbClr val="DDDDDD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Inst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1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and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or $1,$2,$3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and immedia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andi $1,$2,100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immed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or $1,$2,100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shift l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ft logic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sll $1,$2,10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shift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 logic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srl $1,$2,10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80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MIPS Instruction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Data Transfer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 Conditional Branch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7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62624"/>
              </p:ext>
            </p:extLst>
          </p:nvPr>
        </p:nvGraphicFramePr>
        <p:xfrm>
          <a:off x="3766691" y="994349"/>
          <a:ext cx="7286792" cy="2201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Inst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1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load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lw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$1,100($2)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]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sw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$1,100($2)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2+1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0]=$1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 marR="425450">
                        <a:lnSpc>
                          <a:spcPct val="12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load u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per immediate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lui $1,100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0x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^16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load add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la $1,label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of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el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load immed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li $1,100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from hi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lang="en-US" sz="1400" dirty="0" err="1" smtClean="0"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fhi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$2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hi</a:t>
                      </a:r>
                    </a:p>
                  </a:txBody>
                  <a:tcPr marL="0" marR="0" marT="0" marB="0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116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from lo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lang="en-US" sz="1400" dirty="0" err="1" smtClean="0"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flo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$2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</a:p>
                  </a:txBody>
                  <a:tcPr marL="0" marR="0" marT="0" marB="0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191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ove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$1, $2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$2</a:t>
                      </a:r>
                    </a:p>
                  </a:txBody>
                  <a:tcPr marL="0" marR="0" marT="0" marB="0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831399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71619"/>
              </p:ext>
            </p:extLst>
          </p:nvPr>
        </p:nvGraphicFramePr>
        <p:xfrm>
          <a:off x="3766690" y="4451273"/>
          <a:ext cx="8242973" cy="1749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2345">
                  <a:extLst>
                    <a:ext uri="{9D8B030D-6E8A-4147-A177-3AD203B41FA5}">
                      <a16:colId xmlns:a16="http://schemas.microsoft.com/office/drawing/2014/main" val="3357194900"/>
                    </a:ext>
                  </a:extLst>
                </a:gridCol>
                <a:gridCol w="2277036">
                  <a:extLst>
                    <a:ext uri="{9D8B030D-6E8A-4147-A177-3AD203B41FA5}">
                      <a16:colId xmlns:a16="http://schemas.microsoft.com/office/drawing/2014/main" val="374676255"/>
                    </a:ext>
                  </a:extLst>
                </a:gridCol>
                <a:gridCol w="2883592">
                  <a:extLst>
                    <a:ext uri="{9D8B030D-6E8A-4147-A177-3AD203B41FA5}">
                      <a16:colId xmlns:a16="http://schemas.microsoft.com/office/drawing/2014/main" val="41099946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Inst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1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227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anch on equ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beq</a:t>
                      </a:r>
                      <a:r>
                        <a:rPr lang="en-US" sz="1400" baseline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$1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53085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696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anch on 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 equal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bne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91185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!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 go to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526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anch on g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bgt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625475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1&gt;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912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 marR="221615">
                        <a:lnSpc>
                          <a:spcPct val="12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anch on g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than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or equal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bge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53085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94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anch on l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blt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626110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81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 marR="403860">
                        <a:lnSpc>
                          <a:spcPct val="12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anch on l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than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 equal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 err="1" smtClean="0">
                          <a:latin typeface="Courier New"/>
                          <a:cs typeface="Courier New"/>
                        </a:rPr>
                        <a:t>ble</a:t>
                      </a:r>
                      <a:r>
                        <a:rPr lang="en-US" sz="140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 smtClean="0">
                          <a:latin typeface="Courier New"/>
                          <a:cs typeface="Courier New"/>
                        </a:rPr>
                        <a:t>$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53085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4+1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03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9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MIPS Instruction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Comparison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 Jump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21533"/>
              </p:ext>
            </p:extLst>
          </p:nvPr>
        </p:nvGraphicFramePr>
        <p:xfrm>
          <a:off x="3766691" y="1860659"/>
          <a:ext cx="7788814" cy="921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2344">
                  <a:extLst>
                    <a:ext uri="{9D8B030D-6E8A-4147-A177-3AD203B41FA5}">
                      <a16:colId xmlns:a16="http://schemas.microsoft.com/office/drawing/2014/main" val="775820667"/>
                    </a:ext>
                  </a:extLst>
                </a:gridCol>
                <a:gridCol w="2294965">
                  <a:extLst>
                    <a:ext uri="{9D8B030D-6E8A-4147-A177-3AD203B41FA5}">
                      <a16:colId xmlns:a16="http://schemas.microsoft.com/office/drawing/2014/main" val="2080229635"/>
                    </a:ext>
                  </a:extLst>
                </a:gridCol>
                <a:gridCol w="2411505">
                  <a:extLst>
                    <a:ext uri="{9D8B030D-6E8A-4147-A177-3AD203B41FA5}">
                      <a16:colId xmlns:a16="http://schemas.microsoft.com/office/drawing/2014/main" val="1027853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Inst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uction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1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73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 on l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slt $1,$2,$3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38430">
                        <a:lnSpc>
                          <a:spcPct val="12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1; 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1=0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 marR="591185">
                        <a:lnSpc>
                          <a:spcPct val="12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 on l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than immediate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slti</a:t>
                      </a: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$1,$2,100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0)$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1;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1=0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646778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78539"/>
              </p:ext>
            </p:extLst>
          </p:nvPr>
        </p:nvGraphicFramePr>
        <p:xfrm>
          <a:off x="3766691" y="3942035"/>
          <a:ext cx="7977074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3603">
                  <a:extLst>
                    <a:ext uri="{9D8B030D-6E8A-4147-A177-3AD203B41FA5}">
                      <a16:colId xmlns:a16="http://schemas.microsoft.com/office/drawing/2014/main" val="3934370290"/>
                    </a:ext>
                  </a:extLst>
                </a:gridCol>
                <a:gridCol w="2201635">
                  <a:extLst>
                    <a:ext uri="{9D8B030D-6E8A-4147-A177-3AD203B41FA5}">
                      <a16:colId xmlns:a16="http://schemas.microsoft.com/office/drawing/2014/main" val="1240399567"/>
                    </a:ext>
                  </a:extLst>
                </a:gridCol>
                <a:gridCol w="2581836">
                  <a:extLst>
                    <a:ext uri="{9D8B030D-6E8A-4147-A177-3AD203B41FA5}">
                      <a16:colId xmlns:a16="http://schemas.microsoft.com/office/drawing/2014/main" val="36508344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Inst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uction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1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38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jump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j 1000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1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116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jump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egis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jr $1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stored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9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jump and link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jal 1000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$ra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4;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94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68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Calls in SPIM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9959-1B33-4955-8D89-C1B5E8D722FD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9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25896"/>
              </p:ext>
            </p:extLst>
          </p:nvPr>
        </p:nvGraphicFramePr>
        <p:xfrm>
          <a:off x="385481" y="798083"/>
          <a:ext cx="11597288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4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eaLnBrk="0" hangingPunct="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0413">
                      <a:solidFill>
                        <a:srgbClr val="E7E7E7"/>
                      </a:solidFill>
                      <a:prstDash val="solid"/>
                    </a:lnL>
                    <a:lnR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0" hangingPunct="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Ope</a:t>
                      </a:r>
                      <a:r>
                        <a:rPr sz="1400" b="1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0413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270" algn="ctr" eaLnBrk="0" hangingPunct="0">
                        <a:lnSpc>
                          <a:spcPct val="12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Code (</a:t>
                      </a:r>
                      <a:r>
                        <a:rPr sz="1400" b="1" dirty="0" smtClean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lang="en-US" sz="1400" b="1" dirty="0" smtClean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 smtClean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b="1" spc="5" dirty="0" smtClean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 smtClean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0" hangingPunct="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guments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0" hangingPunct="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0414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524">
                      <a:solidFill>
                        <a:srgbClr val="DDDDDD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76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_int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(32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20979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 pri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276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_float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ng-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oint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(32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bit)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33375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 pri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276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_double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ng-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oint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(64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bit)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91770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 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 be pri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96803"/>
              </p:ext>
            </p:extLst>
          </p:nvPr>
        </p:nvGraphicFramePr>
        <p:xfrm>
          <a:off x="385481" y="2078243"/>
          <a:ext cx="11597288" cy="451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5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33375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ress of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400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user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79070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 ret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d_fl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Read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ating-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user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79070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 ret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d_doub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91440">
                        <a:lnSpc>
                          <a:spcPct val="1203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Read 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ble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-p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 user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79070">
                        <a:lnSpc>
                          <a:spcPct val="1203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Dou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 ret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3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string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64515">
                        <a:lnSpc>
                          <a:spcPct val="114999"/>
                        </a:lnSpc>
                      </a:pPr>
                      <a:r>
                        <a:rPr sz="14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 L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bra</a:t>
                      </a:r>
                      <a:r>
                        <a:rPr sz="14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fgets()</a:t>
                      </a:r>
                      <a:r>
                        <a:rPr sz="1400" spc="-3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44170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 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of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</a:t>
                      </a:r>
                    </a:p>
                    <a:p>
                      <a:pPr marL="70485" marR="92710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gth of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 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n)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3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sbrk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27635">
                        <a:lnSpc>
                          <a:spcPct val="1201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rns 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ress to 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bl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ock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ning 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tes. (U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ul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ocatio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dre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exit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top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racter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79375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rac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 pri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char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Read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ara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rom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user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79070">
                        <a:lnSpc>
                          <a:spcPct val="12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Char ret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it2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73025">
                        <a:lnSpc>
                          <a:spcPct val="1202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returns an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49860">
                        <a:lnSpc>
                          <a:spcPct val="1202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 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4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None</a:t>
                      </a:r>
                    </a:p>
                  </a:txBody>
                  <a:tcPr marL="0" marR="0" marT="0" marB="0">
                    <a:lnL w="10414">
                      <a:solidFill>
                        <a:srgbClr val="E7E7E7"/>
                      </a:solidFill>
                      <a:prstDash val="solid"/>
                    </a:lnL>
                    <a:lnR w="10413">
                      <a:solidFill>
                        <a:srgbClr val="E7E7E7"/>
                      </a:solidFill>
                      <a:prstDash val="solid"/>
                    </a:lnR>
                    <a:lnT w="10414">
                      <a:solidFill>
                        <a:srgbClr val="E7E7E7"/>
                      </a:solidFill>
                      <a:prstDash val="solid"/>
                    </a:lnT>
                    <a:lnB w="10414">
                      <a:solidFill>
                        <a:srgbClr val="E7E7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7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2193</Words>
  <Application>Microsoft Office PowerPoint</Application>
  <PresentationFormat>寬螢幕</PresentationFormat>
  <Paragraphs>815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7" baseType="lpstr">
      <vt:lpstr>新細明體</vt:lpstr>
      <vt:lpstr>Arial</vt:lpstr>
      <vt:lpstr>Calibri</vt:lpstr>
      <vt:lpstr>Cambria Math</vt:lpstr>
      <vt:lpstr>Courier New</vt:lpstr>
      <vt:lpstr>Times New Roman</vt:lpstr>
      <vt:lpstr>Wingdings</vt:lpstr>
      <vt:lpstr>Office 佈景主題</vt:lpstr>
      <vt:lpstr>MIPS CPU Design using Verilog</vt:lpstr>
      <vt:lpstr>Outline</vt:lpstr>
      <vt:lpstr>Introduction to MIPS</vt:lpstr>
      <vt:lpstr>Instruction Formats</vt:lpstr>
      <vt:lpstr>MIPS Register Files (RF)</vt:lpstr>
      <vt:lpstr>MIPS Instruction Set</vt:lpstr>
      <vt:lpstr>MIPS Instruction Set</vt:lpstr>
      <vt:lpstr>MIPS Instruction Set</vt:lpstr>
      <vt:lpstr>System Calls in SPIM</vt:lpstr>
      <vt:lpstr>SPIM – Assembler of MIPS</vt:lpstr>
      <vt:lpstr>Modular (Gate-Level) Design</vt:lpstr>
      <vt:lpstr>Program Counter</vt:lpstr>
      <vt:lpstr>Instruction Memory (IM)</vt:lpstr>
      <vt:lpstr>Register Files (RF)</vt:lpstr>
      <vt:lpstr>Sign Extension</vt:lpstr>
      <vt:lpstr>ALU</vt:lpstr>
      <vt:lpstr>Data Memory (DM)</vt:lpstr>
      <vt:lpstr>Controller</vt:lpstr>
      <vt:lpstr>Single-Stage Generic MIPS32</vt:lpstr>
      <vt:lpstr>5-Stages Pipeline MIPS</vt:lpstr>
      <vt:lpstr>R-type Instructions with no confliction with others</vt:lpstr>
      <vt:lpstr>lw (Load Word)</vt:lpstr>
      <vt:lpstr>sw (Store Word)</vt:lpstr>
      <vt:lpstr>Branch Instructions</vt:lpstr>
      <vt:lpstr>Time-Space Diagram</vt:lpstr>
      <vt:lpstr>RR-WR Read-Write (Forward) Dependency  OK</vt:lpstr>
      <vt:lpstr>WR-RR Write-Read (Backward) Dependency  STALL</vt:lpstr>
      <vt:lpstr>Exercise &amp; Lab16</vt:lpstr>
      <vt:lpstr>Term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CPU Design using Verilog</dc:title>
  <dc:creator>tch</dc:creator>
  <cp:lastModifiedBy>tch</cp:lastModifiedBy>
  <cp:revision>67</cp:revision>
  <dcterms:created xsi:type="dcterms:W3CDTF">2023-01-02T14:05:05Z</dcterms:created>
  <dcterms:modified xsi:type="dcterms:W3CDTF">2023-01-26T08:45:36Z</dcterms:modified>
</cp:coreProperties>
</file>