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76" r:id="rId12"/>
    <p:sldId id="277" r:id="rId13"/>
    <p:sldId id="268" r:id="rId14"/>
    <p:sldId id="270" r:id="rId15"/>
    <p:sldId id="271" r:id="rId16"/>
    <p:sldId id="272" r:id="rId17"/>
    <p:sldId id="273" r:id="rId18"/>
    <p:sldId id="274" r:id="rId19"/>
    <p:sldId id="278" r:id="rId20"/>
  </p:sldIdLst>
  <p:sldSz cx="9144000" cy="5143500" type="screen16x9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00FF"/>
    <a:srgbClr val="FF5050"/>
    <a:srgbClr val="006666"/>
    <a:srgbClr val="FFFF00"/>
    <a:srgbClr val="FFFF66"/>
    <a:srgbClr val="800000"/>
    <a:srgbClr val="99FF99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54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87347-FAEF-4D44-B9DE-446B850AD7C1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08F2-6E14-409D-8F97-1D39F1B3E3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04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08F2-6E14-409D-8F97-1D39F1B3E30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58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08F2-6E14-409D-8F97-1D39F1B3E30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58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08F2-6E14-409D-8F97-1D39F1B3E30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58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18313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2139702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2576661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9872" y="489019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00B050"/>
                </a:solidFill>
              </a:defRPr>
            </a:lvl1pPr>
          </a:lstStyle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CC"/>
                </a:solidFill>
              </a:defRPr>
            </a:lvl1pPr>
          </a:lstStyle>
          <a:p>
            <a:fld id="{6F5D63F9-F106-44FC-A7FE-5DC7A001BBE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82153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519112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43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771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8229600" cy="375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116573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b="0" kern="1200">
          <a:solidFill>
            <a:srgbClr val="8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l"/>
        <a:defRPr sz="2400" b="0" kern="1200">
          <a:solidFill>
            <a:srgbClr val="0000CC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n"/>
        <a:defRPr sz="2000" b="0" kern="1200">
          <a:solidFill>
            <a:srgbClr val="003300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HDL Scripting in Python</a:t>
            </a:r>
            <a:br>
              <a:rPr lang="en-US" altLang="zh-TW" dirty="0" smtClean="0"/>
            </a:br>
            <a:r>
              <a:rPr lang="en-US" altLang="zh-TW" dirty="0" smtClean="0"/>
              <a:t>with case study on CORDIC</a:t>
            </a:r>
            <a:br>
              <a:rPr lang="en-US" altLang="zh-TW" dirty="0" smtClean="0"/>
            </a:br>
            <a:r>
              <a:rPr lang="en-US" altLang="zh-TW" dirty="0" smtClean="0"/>
              <a:t>and VGA display by Cyclone III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889348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Tsung</a:t>
            </a:r>
            <a:r>
              <a:rPr lang="en-US" altLang="zh-TW" dirty="0" smtClean="0"/>
              <a:t>-Chu Huang</a:t>
            </a:r>
          </a:p>
          <a:p>
            <a:r>
              <a:rPr lang="en-US" altLang="zh-TW" dirty="0" smtClean="0"/>
              <a:t>IC-</a:t>
            </a:r>
            <a:r>
              <a:rPr lang="en-US" altLang="zh-TW" dirty="0" err="1" smtClean="0"/>
              <a:t>TestLab</a:t>
            </a:r>
            <a:r>
              <a:rPr lang="en-US" altLang="zh-TW" dirty="0" smtClean="0"/>
              <a:t> NCUE, Taiwan</a:t>
            </a:r>
          </a:p>
          <a:p>
            <a:r>
              <a:rPr lang="en-US" altLang="zh-TW" smtClean="0"/>
              <a:t>2022/11/24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34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402463" y="2355727"/>
            <a:ext cx="5465681" cy="1440160"/>
            <a:chOff x="402463" y="2499742"/>
            <a:chExt cx="5321665" cy="1131347"/>
          </a:xfrm>
        </p:grpSpPr>
        <p:sp>
          <p:nvSpPr>
            <p:cNvPr id="8" name="流程圖: 程序 7"/>
            <p:cNvSpPr/>
            <p:nvPr/>
          </p:nvSpPr>
          <p:spPr>
            <a:xfrm>
              <a:off x="611560" y="2499742"/>
              <a:ext cx="5112568" cy="936104"/>
            </a:xfrm>
            <a:prstGeom prst="flowChartProcess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流程圖: 程序 2"/>
            <p:cNvSpPr/>
            <p:nvPr/>
          </p:nvSpPr>
          <p:spPr>
            <a:xfrm>
              <a:off x="402463" y="2694985"/>
              <a:ext cx="5112568" cy="936104"/>
            </a:xfrm>
            <a:prstGeom prst="flowChartProcess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050" name="Picture 2" descr="CORDIC (Bit-Parallel, Unrolled, Circular Rotation)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388" y="699542"/>
            <a:ext cx="3527124" cy="445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1470"/>
            <a:ext cx="7715200" cy="771847"/>
          </a:xfrm>
        </p:spPr>
        <p:txBody>
          <a:bodyPr/>
          <a:lstStyle/>
          <a:p>
            <a:pPr algn="l"/>
            <a:r>
              <a:rPr lang="en-US" altLang="zh-TW" dirty="0" smtClean="0"/>
              <a:t>Parallel </a:t>
            </a:r>
            <a:r>
              <a:rPr lang="en-US" altLang="zh-TW" dirty="0" err="1" smtClean="0"/>
              <a:t>CORDIC.v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496" y="771550"/>
            <a:ext cx="6048672" cy="427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zh-TW" alt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N, W,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= …;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a[0:N]= …; </a:t>
            </a:r>
            <a:r>
              <a:rPr lang="en-US" altLang="zh-TW" sz="1400" dirty="0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// Look-Up Table</a:t>
            </a:r>
            <a:endParaRPr lang="en-US" altLang="zh-TW" sz="1400" dirty="0">
              <a:solidFill>
                <a:srgbClr val="0066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CORDIC(theta,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sin);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[W-1:0] theta;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[W-1:0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sin;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wire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[W-1:0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x[0:N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y[0:N], z[0:N]; //&lt;2.W-2&gt;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z[0] 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theta;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x[0]=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y[0]=0;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genvar</a:t>
            </a:r>
            <a:r>
              <a:rPr lang="en-US" altLang="zh-TW" sz="1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i;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for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(i=0; i&lt;N; i=i+1) </a:t>
            </a:r>
            <a:r>
              <a:rPr lang="en-US" altLang="zh-TW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begin : </a:t>
            </a:r>
            <a:r>
              <a:rPr lang="en-US" altLang="zh-TW" sz="1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Stage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zh-TW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AddSub</a:t>
            </a:r>
            <a:r>
              <a:rPr lang="en-US" altLang="zh-TW" sz="14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U1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(!z[i][W-1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x[i+1], x[i], y[i]&gt;&gt;i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zh-TW" sz="14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U2(z[i][W-1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y[i+1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x[i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]&gt;&gt;i, y[i])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U3(!z[i][W-1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z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[i+1], z[i], z[i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end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x[N];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sin = y[N];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endmodule</a:t>
            </a:r>
          </a:p>
          <a:p>
            <a:pPr>
              <a:lnSpc>
                <a:spcPct val="90000"/>
              </a:lnSpc>
            </a:pPr>
            <a:endParaRPr lang="en-US" altLang="zh-TW" sz="14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AddSub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(A, X, Y, S);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assign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S = X + A ? Y : ~Y + 1;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US" altLang="zh-TW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402463" y="2731006"/>
            <a:ext cx="5465681" cy="1224136"/>
            <a:chOff x="402463" y="2499742"/>
            <a:chExt cx="5321665" cy="1131347"/>
          </a:xfrm>
        </p:grpSpPr>
        <p:sp>
          <p:nvSpPr>
            <p:cNvPr id="8" name="流程圖: 程序 7"/>
            <p:cNvSpPr/>
            <p:nvPr/>
          </p:nvSpPr>
          <p:spPr>
            <a:xfrm>
              <a:off x="611560" y="2499742"/>
              <a:ext cx="5112568" cy="936104"/>
            </a:xfrm>
            <a:prstGeom prst="flowChartProcess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流程圖: 程序 2"/>
            <p:cNvSpPr/>
            <p:nvPr/>
          </p:nvSpPr>
          <p:spPr>
            <a:xfrm>
              <a:off x="402463" y="2694985"/>
              <a:ext cx="5112568" cy="936104"/>
            </a:xfrm>
            <a:prstGeom prst="flowChartProcess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050" name="Picture 2" descr="CORDIC (Bit-Parallel, Unrolled, Circular Rotation)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388" y="699542"/>
            <a:ext cx="3527124" cy="445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1470"/>
            <a:ext cx="7715200" cy="771847"/>
          </a:xfrm>
        </p:spPr>
        <p:txBody>
          <a:bodyPr/>
          <a:lstStyle/>
          <a:p>
            <a:pPr algn="l"/>
            <a:r>
              <a:rPr lang="en-US" altLang="zh-TW" dirty="0" smtClean="0"/>
              <a:t>Pipeline </a:t>
            </a:r>
            <a:r>
              <a:rPr lang="en-US" altLang="zh-TW" dirty="0" err="1" smtClean="0"/>
              <a:t>CORDIC.v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496" y="771550"/>
            <a:ext cx="7488832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zh-TW" alt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N, W,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= …;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a[0:N]= …; </a:t>
            </a:r>
            <a:r>
              <a:rPr lang="en-US" altLang="zh-TW" sz="1400" dirty="0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// Look-Up Table</a:t>
            </a:r>
            <a:endParaRPr lang="en-US" altLang="zh-TW" sz="1400" dirty="0">
              <a:solidFill>
                <a:srgbClr val="0066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CORDIC(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theta,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sin);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[W-1:0] theta;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[W-1:0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sin;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wire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[W-1:0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x[0:N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y[0:N], z[0:N]; //&lt;2.W-2&gt;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z[0] 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theta;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x[0]=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y[0]=0;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genvar</a:t>
            </a:r>
            <a:r>
              <a:rPr lang="en-US" altLang="zh-TW" sz="1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i;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for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(i=0; i&lt;N; i=i+1) </a:t>
            </a:r>
            <a:r>
              <a:rPr lang="en-US" altLang="zh-TW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begin : </a:t>
            </a:r>
            <a:r>
              <a:rPr lang="en-US" altLang="zh-TW" sz="1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Stage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zh-TW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AddSub</a:t>
            </a:r>
            <a:r>
              <a:rPr lang="en-US" altLang="zh-TW" sz="14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U1(</a:t>
            </a:r>
            <a:r>
              <a:rPr lang="en-US" altLang="zh-TW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!z[i][W-1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x[i+1], x[i], y[i]&gt;&gt;i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zh-TW" sz="14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U2(</a:t>
            </a:r>
            <a:r>
              <a:rPr lang="en-US" altLang="zh-TW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z[i][W-1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y[i+1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x[i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]&gt;&gt;i, y[i])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U3(</a:t>
            </a:r>
            <a:r>
              <a:rPr lang="en-US" altLang="zh-TW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!z[i][W-1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z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[i+1], z[i], z[i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end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x[N];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sin = y[N];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endmodule</a:t>
            </a:r>
          </a:p>
          <a:p>
            <a:pPr>
              <a:lnSpc>
                <a:spcPct val="90000"/>
              </a:lnSpc>
            </a:pPr>
            <a:endParaRPr lang="en-US" altLang="zh-TW" sz="4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AddSub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A, X, Y, S);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always@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S = X + A ? Y : ~Y + 1;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US" altLang="zh-TW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5893542" y="1572104"/>
            <a:ext cx="3070946" cy="3231894"/>
            <a:chOff x="5893542" y="1572104"/>
            <a:chExt cx="3070946" cy="3231894"/>
          </a:xfrm>
        </p:grpSpPr>
        <p:grpSp>
          <p:nvGrpSpPr>
            <p:cNvPr id="12" name="群組 11"/>
            <p:cNvGrpSpPr/>
            <p:nvPr/>
          </p:nvGrpSpPr>
          <p:grpSpPr>
            <a:xfrm>
              <a:off x="5893542" y="1572104"/>
              <a:ext cx="3070946" cy="144016"/>
              <a:chOff x="5893542" y="1572104"/>
              <a:chExt cx="3070946" cy="144016"/>
            </a:xfrm>
          </p:grpSpPr>
          <p:grpSp>
            <p:nvGrpSpPr>
              <p:cNvPr id="11" name="群組 10"/>
              <p:cNvGrpSpPr/>
              <p:nvPr/>
            </p:nvGrpSpPr>
            <p:grpSpPr>
              <a:xfrm>
                <a:off x="5893542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9" name="流程圖: 程序 8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" name="等腰三角形 9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3" name="群組 12"/>
              <p:cNvGrpSpPr/>
              <p:nvPr/>
            </p:nvGrpSpPr>
            <p:grpSpPr>
              <a:xfrm>
                <a:off x="694826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14" name="流程圖: 程序 13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" name="等腰三角形 14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6" name="群組 15"/>
              <p:cNvGrpSpPr/>
              <p:nvPr/>
            </p:nvGrpSpPr>
            <p:grpSpPr>
              <a:xfrm>
                <a:off x="838842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17" name="流程圖: 程序 16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" name="等腰三角形 17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20" name="群組 19"/>
            <p:cNvGrpSpPr/>
            <p:nvPr/>
          </p:nvGrpSpPr>
          <p:grpSpPr>
            <a:xfrm>
              <a:off x="5893542" y="2497658"/>
              <a:ext cx="3070946" cy="144016"/>
              <a:chOff x="5893542" y="1572104"/>
              <a:chExt cx="3070946" cy="144016"/>
            </a:xfrm>
          </p:grpSpPr>
          <p:grpSp>
            <p:nvGrpSpPr>
              <p:cNvPr id="21" name="群組 20"/>
              <p:cNvGrpSpPr/>
              <p:nvPr/>
            </p:nvGrpSpPr>
            <p:grpSpPr>
              <a:xfrm>
                <a:off x="5893542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28" name="流程圖: 程序 27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9" name="等腰三角形 28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2" name="群組 21"/>
              <p:cNvGrpSpPr/>
              <p:nvPr/>
            </p:nvGrpSpPr>
            <p:grpSpPr>
              <a:xfrm>
                <a:off x="694826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26" name="流程圖: 程序 25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7" name="等腰三角形 26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3" name="群組 22"/>
              <p:cNvGrpSpPr/>
              <p:nvPr/>
            </p:nvGrpSpPr>
            <p:grpSpPr>
              <a:xfrm>
                <a:off x="838842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24" name="流程圖: 程序 23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" name="等腰三角形 24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30" name="群組 29"/>
            <p:cNvGrpSpPr/>
            <p:nvPr/>
          </p:nvGrpSpPr>
          <p:grpSpPr>
            <a:xfrm>
              <a:off x="5893542" y="3425375"/>
              <a:ext cx="3070946" cy="144016"/>
              <a:chOff x="5893542" y="1572104"/>
              <a:chExt cx="3070946" cy="144016"/>
            </a:xfrm>
          </p:grpSpPr>
          <p:grpSp>
            <p:nvGrpSpPr>
              <p:cNvPr id="31" name="群組 30"/>
              <p:cNvGrpSpPr/>
              <p:nvPr/>
            </p:nvGrpSpPr>
            <p:grpSpPr>
              <a:xfrm>
                <a:off x="5893542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38" name="流程圖: 程序 37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等腰三角形 38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2" name="群組 31"/>
              <p:cNvGrpSpPr/>
              <p:nvPr/>
            </p:nvGrpSpPr>
            <p:grpSpPr>
              <a:xfrm>
                <a:off x="694826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36" name="流程圖: 程序 35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等腰三角形 36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3" name="群組 32"/>
              <p:cNvGrpSpPr/>
              <p:nvPr/>
            </p:nvGrpSpPr>
            <p:grpSpPr>
              <a:xfrm>
                <a:off x="838842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34" name="流程圖: 程序 33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等腰三角形 34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40" name="群組 39"/>
            <p:cNvGrpSpPr/>
            <p:nvPr/>
          </p:nvGrpSpPr>
          <p:grpSpPr>
            <a:xfrm>
              <a:off x="5893542" y="4659982"/>
              <a:ext cx="3070946" cy="144016"/>
              <a:chOff x="5893542" y="1572104"/>
              <a:chExt cx="3070946" cy="144016"/>
            </a:xfrm>
          </p:grpSpPr>
          <p:grpSp>
            <p:nvGrpSpPr>
              <p:cNvPr id="41" name="群組 40"/>
              <p:cNvGrpSpPr/>
              <p:nvPr/>
            </p:nvGrpSpPr>
            <p:grpSpPr>
              <a:xfrm>
                <a:off x="5893542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48" name="流程圖: 程序 47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等腰三角形 48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2" name="群組 41"/>
              <p:cNvGrpSpPr/>
              <p:nvPr/>
            </p:nvGrpSpPr>
            <p:grpSpPr>
              <a:xfrm>
                <a:off x="694826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46" name="流程圖: 程序 45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等腰三角形 46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3" name="群組 42"/>
              <p:cNvGrpSpPr/>
              <p:nvPr/>
            </p:nvGrpSpPr>
            <p:grpSpPr>
              <a:xfrm>
                <a:off x="8388424" y="1572104"/>
                <a:ext cx="576064" cy="144016"/>
                <a:chOff x="5868144" y="1563638"/>
                <a:chExt cx="576064" cy="144016"/>
              </a:xfrm>
            </p:grpSpPr>
            <p:sp>
              <p:nvSpPr>
                <p:cNvPr id="44" name="流程圖: 程序 43"/>
                <p:cNvSpPr/>
                <p:nvPr/>
              </p:nvSpPr>
              <p:spPr>
                <a:xfrm>
                  <a:off x="5868144" y="1563638"/>
                  <a:ext cx="576064" cy="144016"/>
                </a:xfrm>
                <a:prstGeom prst="flowChartProcess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等腰三角形 44"/>
                <p:cNvSpPr/>
                <p:nvPr/>
              </p:nvSpPr>
              <p:spPr>
                <a:xfrm rot="5400000">
                  <a:off x="5867889" y="1593524"/>
                  <a:ext cx="72580" cy="72070"/>
                </a:xfrm>
                <a:prstGeom prst="triangl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7245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1470"/>
            <a:ext cx="7715200" cy="771847"/>
          </a:xfrm>
        </p:spPr>
        <p:txBody>
          <a:bodyPr/>
          <a:lstStyle/>
          <a:p>
            <a:pPr algn="l"/>
            <a:r>
              <a:rPr lang="en-US" altLang="zh-TW" dirty="0" smtClean="0"/>
              <a:t>Serial </a:t>
            </a:r>
            <a:r>
              <a:rPr lang="en-US" altLang="zh-TW" dirty="0" err="1" smtClean="0"/>
              <a:t>CORDIC.v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496" y="771550"/>
            <a:ext cx="8928992" cy="416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zh-TW" alt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N, W,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= …;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a[0:N]= …; </a:t>
            </a:r>
            <a:r>
              <a:rPr lang="en-US" altLang="zh-TW" sz="1400" dirty="0" smtClean="0">
                <a:solidFill>
                  <a:srgbClr val="006666"/>
                </a:solidFill>
                <a:latin typeface="Courier New" pitchFamily="49" charset="0"/>
                <a:cs typeface="Courier New" pitchFamily="49" charset="0"/>
              </a:rPr>
              <a:t>// Look-Up Table</a:t>
            </a:r>
            <a:endParaRPr lang="en-US" altLang="zh-TW" sz="1400" dirty="0">
              <a:solidFill>
                <a:srgbClr val="0066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CORDIC(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theta,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sin,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[W-1:0] theta;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[W-1:0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sin;</a:t>
            </a: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wire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[W-1:0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x[0:N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y[0:N], z[0:N]; //&lt;2.W-2&gt;</a:t>
            </a:r>
          </a:p>
          <a:p>
            <a:pPr>
              <a:lnSpc>
                <a:spcPct val="90000"/>
              </a:lnSpc>
            </a:pPr>
            <a:r>
              <a:rPr lang="en-US" altLang="zh-TW" sz="1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altLang="zh-TW" sz="1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[W-1:0]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Rx,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Rz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AddSub</a:t>
            </a:r>
            <a:r>
              <a:rPr lang="en-US" altLang="zh-TW" sz="14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U1(</a:t>
            </a:r>
            <a:r>
              <a:rPr lang="en-US" altLang="zh-TW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!z[i][W-1], x[i+1], x[i], y[i]&gt;&gt;i)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U2(</a:t>
            </a:r>
            <a:r>
              <a:rPr lang="en-US" altLang="zh-TW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z[i][W-1], y[i+1], x[i]&gt;&gt;i, y[i])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U3(</a:t>
            </a:r>
            <a:r>
              <a:rPr lang="en-US" altLang="zh-TW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!z[i][W-1], z[i+1], z[i], z[i])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;</a:t>
            </a:r>
            <a:endParaRPr lang="en-US" altLang="zh-TW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always@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x[0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  y[0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]=0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z[0] =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theta;</a:t>
            </a:r>
          </a:p>
          <a:p>
            <a:pPr>
              <a:lnSpc>
                <a:spcPct val="90000"/>
              </a:lnSpc>
            </a:pPr>
            <a:r>
              <a:rPr lang="en-US" altLang="zh-TW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                                  i=0;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0;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altLang="zh-TW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     else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(i==32)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i=i+1; Rx = x[i];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Ry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y[i];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Rz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z[i];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altLang="zh-TW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= x[N];</a:t>
            </a:r>
            <a:r>
              <a:rPr lang="en-US" altLang="zh-TW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assign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 sin = y[N];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endmodule</a:t>
            </a:r>
          </a:p>
          <a:p>
            <a:pPr>
              <a:lnSpc>
                <a:spcPct val="90000"/>
              </a:lnSpc>
            </a:pPr>
            <a:endParaRPr lang="en-US" altLang="zh-TW" sz="14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altLang="zh-TW" sz="1400" dirty="0" err="1" smtClean="0">
                <a:latin typeface="Courier New" pitchFamily="49" charset="0"/>
                <a:cs typeface="Courier New" pitchFamily="49" charset="0"/>
              </a:rPr>
              <a:t>AddSub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(A, X, Y, S);</a:t>
            </a:r>
          </a:p>
          <a:p>
            <a:pPr>
              <a:lnSpc>
                <a:spcPct val="90000"/>
              </a:lnSpc>
            </a:pP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  <a:cs typeface="Courier New" pitchFamily="49" charset="0"/>
              </a:rPr>
              <a:t>S = X + A ? Y : ~Y + 1; </a:t>
            </a:r>
            <a:r>
              <a:rPr lang="en-US" altLang="zh-TW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US" altLang="zh-TW" sz="14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 descr="CORDIC (Bit-Parallel, Iterative, Circular Rotation)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779" y="75649"/>
            <a:ext cx="3828221" cy="267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90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Scripting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8686800" cy="41044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2400" dirty="0" smtClean="0"/>
              <a:t>Why Scripting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No commands for iterating in App.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Irregularly duplicating.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Parameter calculating outside of APP.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Variety of designs.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Many iterations for timing/power closure and experiments.</a:t>
            </a:r>
          </a:p>
          <a:p>
            <a:pPr>
              <a:spcBef>
                <a:spcPts val="0"/>
              </a:spcBef>
            </a:pPr>
            <a:r>
              <a:rPr lang="en-US" altLang="zh-TW" sz="2400" dirty="0" smtClean="0"/>
              <a:t>How Scripting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TW" sz="2000" dirty="0" smtClean="0"/>
              <a:t>Try small designs in APP.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TW" sz="2000" dirty="0" smtClean="0"/>
              <a:t>Draft the scripts for design and TCL.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TW" sz="2000" dirty="0" smtClean="0"/>
              <a:t>Plan what you need.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TW" sz="2000" dirty="0" smtClean="0"/>
              <a:t>Increase the options in scripts.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827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Environments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8686800" cy="41044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2400" dirty="0" smtClean="0"/>
              <a:t>Tools Installation in Windows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err="1" smtClean="0"/>
              <a:t>ModelSim</a:t>
            </a:r>
            <a:r>
              <a:rPr lang="en-US" altLang="zh-TW" sz="2000" dirty="0" smtClean="0"/>
              <a:t> (command-line: </a:t>
            </a:r>
            <a:r>
              <a:rPr lang="en-US" altLang="zh-TW" sz="2000" dirty="0" err="1" smtClean="0"/>
              <a:t>vsim</a:t>
            </a:r>
            <a:r>
              <a:rPr lang="en-US" altLang="zh-TW" sz="2000" dirty="0"/>
              <a:t>)</a:t>
            </a:r>
            <a:endParaRPr lang="en-US" altLang="zh-TW" sz="2000" dirty="0" smtClean="0"/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Python/</a:t>
            </a:r>
            <a:r>
              <a:rPr lang="en-US" altLang="zh-TW" sz="2000" dirty="0" err="1" smtClean="0"/>
              <a:t>numpy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matplotlib</a:t>
            </a:r>
            <a:endParaRPr lang="en-US" altLang="zh-TW" sz="2000" dirty="0" smtClean="0"/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Note: Add paths to system variables</a:t>
            </a:r>
          </a:p>
          <a:p>
            <a:pPr>
              <a:spcBef>
                <a:spcPts val="0"/>
              </a:spcBef>
            </a:pPr>
            <a:r>
              <a:rPr lang="en-US" altLang="zh-TW" sz="2400" dirty="0" smtClean="0"/>
              <a:t>Scripting Flow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grpSp>
        <p:nvGrpSpPr>
          <p:cNvPr id="60" name="群組 59"/>
          <p:cNvGrpSpPr/>
          <p:nvPr/>
        </p:nvGrpSpPr>
        <p:grpSpPr>
          <a:xfrm>
            <a:off x="2411760" y="843558"/>
            <a:ext cx="5910180" cy="4104456"/>
            <a:chOff x="2627784" y="915566"/>
            <a:chExt cx="5910180" cy="4104456"/>
          </a:xfrm>
        </p:grpSpPr>
        <p:sp>
          <p:nvSpPr>
            <p:cNvPr id="58" name="向下箭號 57"/>
            <p:cNvSpPr/>
            <p:nvPr/>
          </p:nvSpPr>
          <p:spPr>
            <a:xfrm>
              <a:off x="3131840" y="3849694"/>
              <a:ext cx="288032" cy="648072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流程圖: 磁碟 6"/>
            <p:cNvSpPr/>
            <p:nvPr/>
          </p:nvSpPr>
          <p:spPr>
            <a:xfrm>
              <a:off x="5562148" y="4299942"/>
              <a:ext cx="1224136" cy="720080"/>
            </a:xfrm>
            <a:prstGeom prst="flowChartMagneticDisk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ModelSim</a:t>
              </a:r>
              <a:endPara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流程圖: 磁碟 7"/>
            <p:cNvSpPr/>
            <p:nvPr/>
          </p:nvSpPr>
          <p:spPr>
            <a:xfrm>
              <a:off x="5580112" y="2139702"/>
              <a:ext cx="1224136" cy="720080"/>
            </a:xfrm>
            <a:prstGeom prst="flowChartMagneticDisk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C000"/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Python</a:t>
              </a:r>
            </a:p>
          </p:txBody>
        </p:sp>
        <p:sp>
          <p:nvSpPr>
            <p:cNvPr id="9" name="流程圖: 文件 8"/>
            <p:cNvSpPr/>
            <p:nvPr/>
          </p:nvSpPr>
          <p:spPr>
            <a:xfrm>
              <a:off x="5579308" y="917084"/>
              <a:ext cx="1213284" cy="828672"/>
            </a:xfrm>
            <a:prstGeom prst="flowChartDocumen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en-US" altLang="zh-TW" sz="1000" dirty="0" err="1" smtClean="0"/>
                <a:t>def</a:t>
              </a:r>
              <a:r>
                <a:rPr lang="en-US" altLang="zh-TW" sz="1000" dirty="0" smtClean="0"/>
                <a:t> CORDIC</a:t>
              </a:r>
            </a:p>
            <a:p>
              <a:r>
                <a:rPr lang="en-US" altLang="zh-TW" sz="1000" dirty="0" smtClean="0"/>
                <a:t>… … … … </a:t>
              </a:r>
            </a:p>
            <a:p>
              <a:pPr algn="ctr"/>
              <a:r>
                <a:rPr lang="en-US" altLang="zh-TW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Script.py</a:t>
              </a:r>
              <a:endPara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流程圖: 文件 9"/>
            <p:cNvSpPr/>
            <p:nvPr/>
          </p:nvSpPr>
          <p:spPr>
            <a:xfrm>
              <a:off x="2627784" y="3183238"/>
              <a:ext cx="1213284" cy="828672"/>
            </a:xfrm>
            <a:prstGeom prst="flowChartDocumen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en-US" altLang="zh-TW" sz="1000" dirty="0" smtClean="0"/>
                <a:t>module CORDIC(</a:t>
              </a:r>
            </a:p>
            <a:p>
              <a:r>
                <a:rPr lang="en-US" altLang="zh-TW" sz="1000" dirty="0" smtClean="0"/>
                <a:t>… … … … </a:t>
              </a:r>
            </a:p>
            <a:p>
              <a:pPr algn="ctr"/>
              <a:r>
                <a:rPr lang="en-US" altLang="zh-TW" sz="2000" b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Design.v</a:t>
              </a:r>
              <a:endPara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流程圖: 文件 11"/>
            <p:cNvSpPr/>
            <p:nvPr/>
          </p:nvSpPr>
          <p:spPr>
            <a:xfrm>
              <a:off x="5580112" y="3183238"/>
              <a:ext cx="1213284" cy="828672"/>
            </a:xfrm>
            <a:prstGeom prst="flowChartDocumen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en-US" altLang="zh-TW" sz="1000" dirty="0" err="1" smtClean="0"/>
                <a:t>vlog</a:t>
              </a:r>
              <a:r>
                <a:rPr lang="en-US" altLang="zh-TW" sz="1000" dirty="0" smtClean="0"/>
                <a:t> </a:t>
              </a:r>
              <a:r>
                <a:rPr lang="en-US" altLang="zh-TW" sz="1000" dirty="0" err="1" smtClean="0"/>
                <a:t>Design.v</a:t>
              </a:r>
              <a:endParaRPr lang="en-US" altLang="zh-TW" sz="1000" dirty="0" smtClean="0"/>
            </a:p>
            <a:p>
              <a:r>
                <a:rPr lang="en-US" altLang="zh-TW" sz="1000" dirty="0" smtClean="0"/>
                <a:t>… … … … </a:t>
              </a:r>
            </a:p>
            <a:p>
              <a:pPr algn="ctr"/>
              <a:r>
                <a:rPr lang="en-US" altLang="zh-TW" sz="2000" b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vsim.tcl</a:t>
              </a:r>
              <a:endPara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流程圖: 文件 12"/>
            <p:cNvSpPr/>
            <p:nvPr/>
          </p:nvSpPr>
          <p:spPr>
            <a:xfrm>
              <a:off x="7308304" y="3183238"/>
              <a:ext cx="1213284" cy="828672"/>
            </a:xfrm>
            <a:prstGeom prst="flowChartDocumen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>
                <a:lnSpc>
                  <a:spcPct val="60000"/>
                </a:lnSpc>
              </a:pPr>
              <a:r>
                <a:rPr lang="en-US" altLang="zh-TW" sz="1000" dirty="0" smtClean="0"/>
                <a:t># data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1000" dirty="0" smtClean="0"/>
                <a:t># 1.234  701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1000" dirty="0" smtClean="0"/>
                <a:t>… … … … </a:t>
              </a:r>
            </a:p>
            <a:p>
              <a:pPr algn="ctr"/>
              <a:r>
                <a:rPr lang="en-US" altLang="zh-TW" sz="2000" b="1" spc="-1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Transcript</a:t>
              </a:r>
              <a:endParaRPr lang="zh-TW" altLang="en-US" sz="2000" b="1" spc="-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8" name="群組 27"/>
            <p:cNvGrpSpPr/>
            <p:nvPr/>
          </p:nvGrpSpPr>
          <p:grpSpPr>
            <a:xfrm>
              <a:off x="7308304" y="915566"/>
              <a:ext cx="1224136" cy="792088"/>
              <a:chOff x="7308304" y="915566"/>
              <a:chExt cx="1224136" cy="792088"/>
            </a:xfrm>
          </p:grpSpPr>
          <p:sp>
            <p:nvSpPr>
              <p:cNvPr id="14" name="流程圖: 替代處理程序 13"/>
              <p:cNvSpPr/>
              <p:nvPr/>
            </p:nvSpPr>
            <p:spPr>
              <a:xfrm>
                <a:off x="7308304" y="915566"/>
                <a:ext cx="1224136" cy="792088"/>
              </a:xfrm>
              <a:prstGeom prst="flowChartAlternateProcess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27" name="群組 26"/>
              <p:cNvGrpSpPr/>
              <p:nvPr/>
            </p:nvGrpSpPr>
            <p:grpSpPr>
              <a:xfrm>
                <a:off x="7444700" y="988810"/>
                <a:ext cx="940492" cy="645600"/>
                <a:chOff x="751188" y="3589954"/>
                <a:chExt cx="940492" cy="645600"/>
              </a:xfrm>
            </p:grpSpPr>
            <p:grpSp>
              <p:nvGrpSpPr>
                <p:cNvPr id="25" name="群組 24"/>
                <p:cNvGrpSpPr/>
                <p:nvPr/>
              </p:nvGrpSpPr>
              <p:grpSpPr>
                <a:xfrm>
                  <a:off x="751188" y="3589954"/>
                  <a:ext cx="940492" cy="645600"/>
                  <a:chOff x="751188" y="3589954"/>
                  <a:chExt cx="940492" cy="645600"/>
                </a:xfrm>
              </p:grpSpPr>
              <p:sp>
                <p:nvSpPr>
                  <p:cNvPr id="16" name="流程圖: 程序 15"/>
                  <p:cNvSpPr/>
                  <p:nvPr/>
                </p:nvSpPr>
                <p:spPr>
                  <a:xfrm>
                    <a:off x="755576" y="3597574"/>
                    <a:ext cx="936104" cy="630360"/>
                  </a:xfrm>
                  <a:prstGeom prst="flowChartProcess">
                    <a:avLst/>
                  </a:prstGeom>
                  <a:ln w="12700">
                    <a:solidFill>
                      <a:srgbClr val="00B05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00B050"/>
                      </a:solidFill>
                    </a:endParaRPr>
                  </a:p>
                </p:txBody>
              </p:sp>
              <p:cxnSp>
                <p:nvCxnSpPr>
                  <p:cNvPr id="18" name="直線接點 17"/>
                  <p:cNvCxnSpPr>
                    <a:stCxn id="16" idx="0"/>
                    <a:endCxn id="16" idx="2"/>
                  </p:cNvCxnSpPr>
                  <p:nvPr/>
                </p:nvCxnSpPr>
                <p:spPr>
                  <a:xfrm>
                    <a:off x="1223628" y="3597574"/>
                    <a:ext cx="0" cy="63036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線接點 18"/>
                  <p:cNvCxnSpPr/>
                  <p:nvPr/>
                </p:nvCxnSpPr>
                <p:spPr>
                  <a:xfrm>
                    <a:off x="995028" y="3589954"/>
                    <a:ext cx="0" cy="63036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線接點 19"/>
                  <p:cNvCxnSpPr/>
                  <p:nvPr/>
                </p:nvCxnSpPr>
                <p:spPr>
                  <a:xfrm>
                    <a:off x="1475088" y="3605194"/>
                    <a:ext cx="0" cy="63036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接點 20"/>
                  <p:cNvCxnSpPr/>
                  <p:nvPr/>
                </p:nvCxnSpPr>
                <p:spPr>
                  <a:xfrm>
                    <a:off x="751188" y="3803314"/>
                    <a:ext cx="940492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接點 23"/>
                  <p:cNvCxnSpPr/>
                  <p:nvPr/>
                </p:nvCxnSpPr>
                <p:spPr>
                  <a:xfrm>
                    <a:off x="751188" y="4031914"/>
                    <a:ext cx="940492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手繪多邊形 25"/>
                <p:cNvSpPr/>
                <p:nvPr/>
              </p:nvSpPr>
              <p:spPr>
                <a:xfrm>
                  <a:off x="762000" y="3618859"/>
                  <a:ext cx="914400" cy="511735"/>
                </a:xfrm>
                <a:custGeom>
                  <a:avLst/>
                  <a:gdLst>
                    <a:gd name="connsiteX0" fmla="*/ 0 w 914400"/>
                    <a:gd name="connsiteY0" fmla="*/ 419741 h 511735"/>
                    <a:gd name="connsiteX1" fmla="*/ 251460 w 914400"/>
                    <a:gd name="connsiteY1" fmla="*/ 641 h 511735"/>
                    <a:gd name="connsiteX2" fmla="*/ 571500 w 914400"/>
                    <a:gd name="connsiteY2" fmla="*/ 503561 h 511735"/>
                    <a:gd name="connsiteX3" fmla="*/ 762000 w 914400"/>
                    <a:gd name="connsiteY3" fmla="*/ 305441 h 511735"/>
                    <a:gd name="connsiteX4" fmla="*/ 914400 w 914400"/>
                    <a:gd name="connsiteY4" fmla="*/ 214001 h 511735"/>
                    <a:gd name="connsiteX5" fmla="*/ 914400 w 914400"/>
                    <a:gd name="connsiteY5" fmla="*/ 214001 h 511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14400" h="511735">
                      <a:moveTo>
                        <a:pt x="0" y="419741"/>
                      </a:moveTo>
                      <a:cubicBezTo>
                        <a:pt x="78105" y="203206"/>
                        <a:pt x="156210" y="-13329"/>
                        <a:pt x="251460" y="641"/>
                      </a:cubicBezTo>
                      <a:cubicBezTo>
                        <a:pt x="346710" y="14611"/>
                        <a:pt x="486410" y="452761"/>
                        <a:pt x="571500" y="503561"/>
                      </a:cubicBezTo>
                      <a:cubicBezTo>
                        <a:pt x="656590" y="554361"/>
                        <a:pt x="704850" y="353701"/>
                        <a:pt x="762000" y="305441"/>
                      </a:cubicBezTo>
                      <a:cubicBezTo>
                        <a:pt x="819150" y="257181"/>
                        <a:pt x="914400" y="214001"/>
                        <a:pt x="914400" y="214001"/>
                      </a:cubicBezTo>
                      <a:lnTo>
                        <a:pt x="914400" y="214001"/>
                      </a:lnTo>
                    </a:path>
                  </a:pathLst>
                </a:cu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33" name="群組 32"/>
            <p:cNvGrpSpPr/>
            <p:nvPr/>
          </p:nvGrpSpPr>
          <p:grpSpPr>
            <a:xfrm>
              <a:off x="7324680" y="1851670"/>
              <a:ext cx="1213284" cy="828672"/>
              <a:chOff x="7324680" y="1851670"/>
              <a:chExt cx="1213284" cy="828672"/>
            </a:xfrm>
          </p:grpSpPr>
          <p:sp>
            <p:nvSpPr>
              <p:cNvPr id="15" name="流程圖: 文件 14"/>
              <p:cNvSpPr/>
              <p:nvPr/>
            </p:nvSpPr>
            <p:spPr>
              <a:xfrm>
                <a:off x="7324680" y="1851670"/>
                <a:ext cx="1213284" cy="828672"/>
              </a:xfrm>
              <a:prstGeom prst="flowChartDocumen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r>
                  <a:rPr lang="en-US" altLang="zh-TW" sz="1000" dirty="0" smtClean="0"/>
                  <a:t>Comparison:</a:t>
                </a:r>
              </a:p>
              <a:p>
                <a:r>
                  <a:rPr lang="en-US" altLang="zh-TW" sz="1000" dirty="0" smtClean="0"/>
                  <a:t>… … … … </a:t>
                </a:r>
              </a:p>
              <a:p>
                <a:pPr algn="ctr"/>
                <a:r>
                  <a:rPr lang="en-US" altLang="zh-TW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Report</a:t>
                </a:r>
                <a:endParaRPr lang="zh-TW" altLang="en-US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0" name="直線接點 29"/>
              <p:cNvCxnSpPr/>
              <p:nvPr/>
            </p:nvCxnSpPr>
            <p:spPr>
              <a:xfrm>
                <a:off x="7421840" y="2067694"/>
                <a:ext cx="9404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>
                <a:off x="7421840" y="2499742"/>
                <a:ext cx="9404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直線單箭頭接點 34"/>
            <p:cNvCxnSpPr>
              <a:stCxn id="9" idx="2"/>
            </p:cNvCxnSpPr>
            <p:nvPr/>
          </p:nvCxnSpPr>
          <p:spPr>
            <a:xfrm>
              <a:off x="6185950" y="1690972"/>
              <a:ext cx="6230" cy="57503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 flipH="1">
              <a:off x="3841068" y="2859782"/>
              <a:ext cx="2353128" cy="32345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>
              <a:stCxn id="8" idx="3"/>
            </p:cNvCxnSpPr>
            <p:nvPr/>
          </p:nvCxnSpPr>
          <p:spPr>
            <a:xfrm flipH="1">
              <a:off x="5281228" y="2859782"/>
              <a:ext cx="910952" cy="33506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8" idx="3"/>
            </p:cNvCxnSpPr>
            <p:nvPr/>
          </p:nvCxnSpPr>
          <p:spPr>
            <a:xfrm flipH="1">
              <a:off x="6174216" y="2859782"/>
              <a:ext cx="17964" cy="32345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>
              <a:stCxn id="12" idx="2"/>
            </p:cNvCxnSpPr>
            <p:nvPr/>
          </p:nvCxnSpPr>
          <p:spPr>
            <a:xfrm flipH="1">
              <a:off x="6174216" y="3957126"/>
              <a:ext cx="12538" cy="45024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/>
            <p:nvPr/>
          </p:nvCxnSpPr>
          <p:spPr>
            <a:xfrm>
              <a:off x="5280542" y="3849694"/>
              <a:ext cx="587602" cy="45024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/>
            <p:nvPr/>
          </p:nvCxnSpPr>
          <p:spPr>
            <a:xfrm>
              <a:off x="3812860" y="3849694"/>
              <a:ext cx="1767252" cy="55768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 flipV="1">
              <a:off x="6798822" y="3957126"/>
              <a:ext cx="525858" cy="45024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/>
            <p:nvPr/>
          </p:nvCxnSpPr>
          <p:spPr>
            <a:xfrm flipH="1" flipV="1">
              <a:off x="6804248" y="2728194"/>
              <a:ext cx="520432" cy="45024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endCxn id="15" idx="1"/>
            </p:cNvCxnSpPr>
            <p:nvPr/>
          </p:nvCxnSpPr>
          <p:spPr>
            <a:xfrm>
              <a:off x="6804248" y="2266006"/>
              <a:ext cx="520432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/>
            <p:nvPr/>
          </p:nvCxnSpPr>
          <p:spPr>
            <a:xfrm flipV="1">
              <a:off x="6798822" y="1707654"/>
              <a:ext cx="525858" cy="55835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流程圖: 文件 10"/>
            <p:cNvSpPr/>
            <p:nvPr/>
          </p:nvSpPr>
          <p:spPr>
            <a:xfrm>
              <a:off x="4067944" y="3183238"/>
              <a:ext cx="1213284" cy="828672"/>
            </a:xfrm>
            <a:prstGeom prst="flowChartDocumen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en-US" altLang="zh-TW" sz="1000" dirty="0" smtClean="0"/>
                <a:t>initial begin</a:t>
              </a:r>
            </a:p>
            <a:p>
              <a:r>
                <a:rPr lang="en-US" altLang="zh-TW" sz="1000" dirty="0" smtClean="0"/>
                <a:t>… … … … </a:t>
              </a:r>
            </a:p>
            <a:p>
              <a:pPr algn="ctr"/>
              <a:r>
                <a:rPr lang="en-US" altLang="zh-TW" sz="2000" b="1" spc="-150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Testbench.v</a:t>
              </a:r>
              <a:endParaRPr lang="zh-TW" altLang="en-US" sz="2000" b="1" spc="-15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2627784" y="4497766"/>
              <a:ext cx="1213284" cy="52225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r>
                <a:rPr lang="en-US" altLang="zh-TW" b="1" spc="-1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Rapid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zh-TW" b="1" spc="-1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Prototyping</a:t>
              </a:r>
              <a:endParaRPr lang="zh-TW" altLang="en-US" b="1" spc="-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96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Rapid Prototyping Environments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87574"/>
            <a:ext cx="8686800" cy="41044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2400" dirty="0" smtClean="0"/>
              <a:t>Facility &amp; Tools Installation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err="1" smtClean="0"/>
              <a:t>Quartus</a:t>
            </a:r>
            <a:r>
              <a:rPr lang="en-US" altLang="zh-TW" sz="2000" dirty="0" smtClean="0"/>
              <a:t> II Synthesizer with DE0/EP3C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smtClean="0"/>
              <a:t>VGA Display (also as a case for OU study)</a:t>
            </a:r>
          </a:p>
          <a:p>
            <a:pPr>
              <a:spcBef>
                <a:spcPts val="0"/>
              </a:spcBef>
            </a:pPr>
            <a:r>
              <a:rPr lang="en-US" altLang="zh-TW" sz="2400" dirty="0" smtClean="0"/>
              <a:t>Verification Flow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grpSp>
        <p:nvGrpSpPr>
          <p:cNvPr id="42" name="群組 41"/>
          <p:cNvGrpSpPr/>
          <p:nvPr/>
        </p:nvGrpSpPr>
        <p:grpSpPr>
          <a:xfrm>
            <a:off x="2411760" y="2931790"/>
            <a:ext cx="1944216" cy="1648200"/>
            <a:chOff x="4139952" y="3221338"/>
            <a:chExt cx="1224136" cy="1214636"/>
          </a:xfrm>
        </p:grpSpPr>
        <p:sp>
          <p:nvSpPr>
            <p:cNvPr id="6" name="流程圖: 替代處理程序 5"/>
            <p:cNvSpPr/>
            <p:nvPr/>
          </p:nvSpPr>
          <p:spPr>
            <a:xfrm>
              <a:off x="4242440" y="3221338"/>
              <a:ext cx="1008112" cy="684656"/>
            </a:xfrm>
            <a:prstGeom prst="flowChartAlternateProcess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梯形 6"/>
            <p:cNvSpPr/>
            <p:nvPr/>
          </p:nvSpPr>
          <p:spPr>
            <a:xfrm>
              <a:off x="4139952" y="3939902"/>
              <a:ext cx="1224136" cy="496072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328409" y="3291830"/>
              <a:ext cx="862393" cy="52920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1" name="群組 40"/>
            <p:cNvGrpSpPr/>
            <p:nvPr/>
          </p:nvGrpSpPr>
          <p:grpSpPr>
            <a:xfrm>
              <a:off x="4290914" y="4038496"/>
              <a:ext cx="974878" cy="298884"/>
              <a:chOff x="5796136" y="2355726"/>
              <a:chExt cx="1872208" cy="792088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5796136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6012160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228184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6444208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6660232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876256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7092280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7308304" y="2355726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868144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6084168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6300192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516216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6732240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6948264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164288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7380312" y="2571750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5940152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6156176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6372200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588224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6804248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020272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236296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7452320" y="2787774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012160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6228184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444208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6660232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6876256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7092280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7308304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524328" y="3003798"/>
                <a:ext cx="144016" cy="14401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1026" name="Picture 2" descr="ãDE0ã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31790"/>
            <a:ext cx="1667347" cy="166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直線單箭頭接點 43"/>
          <p:cNvCxnSpPr>
            <a:stCxn id="7" idx="3"/>
          </p:cNvCxnSpPr>
          <p:nvPr/>
        </p:nvCxnSpPr>
        <p:spPr>
          <a:xfrm flipV="1">
            <a:off x="4271833" y="4077502"/>
            <a:ext cx="948239" cy="16591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群組 106"/>
          <p:cNvGrpSpPr/>
          <p:nvPr/>
        </p:nvGrpSpPr>
        <p:grpSpPr>
          <a:xfrm>
            <a:off x="6228184" y="809402"/>
            <a:ext cx="2626444" cy="2626444"/>
            <a:chOff x="6228184" y="809402"/>
            <a:chExt cx="2626444" cy="2626444"/>
          </a:xfrm>
        </p:grpSpPr>
        <p:pic>
          <p:nvPicPr>
            <p:cNvPr id="1028" name="Picture 4" descr="ç¸éåç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809402"/>
              <a:ext cx="2626444" cy="2626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3" name="群組 102"/>
            <p:cNvGrpSpPr/>
            <p:nvPr/>
          </p:nvGrpSpPr>
          <p:grpSpPr>
            <a:xfrm>
              <a:off x="6588225" y="1131592"/>
              <a:ext cx="1872207" cy="1449922"/>
              <a:chOff x="107504" y="2269366"/>
              <a:chExt cx="1802338" cy="1516160"/>
            </a:xfrm>
          </p:grpSpPr>
          <p:sp>
            <p:nvSpPr>
              <p:cNvPr id="48" name="梯形 47"/>
              <p:cNvSpPr/>
              <p:nvPr/>
            </p:nvSpPr>
            <p:spPr>
              <a:xfrm rot="16200000">
                <a:off x="250593" y="2126277"/>
                <a:ext cx="1516160" cy="1802338"/>
              </a:xfrm>
              <a:prstGeom prst="trapezoid">
                <a:avLst>
                  <a:gd name="adj" fmla="val 9809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7" name="直線接點 86"/>
              <p:cNvCxnSpPr/>
              <p:nvPr/>
            </p:nvCxnSpPr>
            <p:spPr>
              <a:xfrm flipV="1">
                <a:off x="116577" y="2715766"/>
                <a:ext cx="1793265" cy="116656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/>
              <p:cNvCxnSpPr/>
              <p:nvPr/>
            </p:nvCxnSpPr>
            <p:spPr>
              <a:xfrm flipV="1">
                <a:off x="107504" y="3196215"/>
                <a:ext cx="1802338" cy="52018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/>
              <p:cNvCxnSpPr/>
              <p:nvPr/>
            </p:nvCxnSpPr>
            <p:spPr>
              <a:xfrm flipH="1">
                <a:off x="908735" y="2391229"/>
                <a:ext cx="5665" cy="126064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接點 93"/>
              <p:cNvCxnSpPr/>
              <p:nvPr/>
            </p:nvCxnSpPr>
            <p:spPr>
              <a:xfrm>
                <a:off x="467544" y="2438621"/>
                <a:ext cx="0" cy="1152128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接點 101"/>
              <p:cNvCxnSpPr/>
              <p:nvPr/>
            </p:nvCxnSpPr>
            <p:spPr>
              <a:xfrm flipH="1">
                <a:off x="1415143" y="2311401"/>
                <a:ext cx="10887" cy="1407885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手繪多邊形 100"/>
              <p:cNvSpPr/>
              <p:nvPr/>
            </p:nvSpPr>
            <p:spPr>
              <a:xfrm>
                <a:off x="116114" y="2427619"/>
                <a:ext cx="1778000" cy="1265611"/>
              </a:xfrm>
              <a:custGeom>
                <a:avLst/>
                <a:gdLst>
                  <a:gd name="connsiteX0" fmla="*/ 0 w 1778000"/>
                  <a:gd name="connsiteY0" fmla="*/ 758267 h 1265611"/>
                  <a:gd name="connsiteX1" fmla="*/ 504372 w 1778000"/>
                  <a:gd name="connsiteY1" fmla="*/ 10781 h 1265611"/>
                  <a:gd name="connsiteX2" fmla="*/ 1092200 w 1778000"/>
                  <a:gd name="connsiteY2" fmla="*/ 1259010 h 1265611"/>
                  <a:gd name="connsiteX3" fmla="*/ 1778000 w 1778000"/>
                  <a:gd name="connsiteY3" fmla="*/ 413552 h 126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0" h="1265611">
                    <a:moveTo>
                      <a:pt x="0" y="758267"/>
                    </a:moveTo>
                    <a:cubicBezTo>
                      <a:pt x="161169" y="342795"/>
                      <a:pt x="322339" y="-72676"/>
                      <a:pt x="504372" y="10781"/>
                    </a:cubicBezTo>
                    <a:cubicBezTo>
                      <a:pt x="686405" y="94238"/>
                      <a:pt x="879929" y="1191882"/>
                      <a:pt x="1092200" y="1259010"/>
                    </a:cubicBezTo>
                    <a:cubicBezTo>
                      <a:pt x="1304471" y="1326138"/>
                      <a:pt x="1541235" y="869845"/>
                      <a:pt x="1778000" y="413552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cxnSp>
        <p:nvCxnSpPr>
          <p:cNvPr id="47" name="直線單箭頭接點 46"/>
          <p:cNvCxnSpPr/>
          <p:nvPr/>
        </p:nvCxnSpPr>
        <p:spPr>
          <a:xfrm flipV="1">
            <a:off x="6156176" y="2859782"/>
            <a:ext cx="474119" cy="5288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99591" y="51470"/>
            <a:ext cx="8044385" cy="720080"/>
          </a:xfrm>
        </p:spPr>
        <p:txBody>
          <a:bodyPr/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VGA Display Principle</a:t>
            </a: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-482962" y="447514"/>
            <a:ext cx="9591466" cy="4428492"/>
            <a:chOff x="-194930" y="411510"/>
            <a:chExt cx="9591466" cy="44284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204744"/>
              <a:ext cx="4536504" cy="3367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群組 5"/>
            <p:cNvGrpSpPr/>
            <p:nvPr/>
          </p:nvGrpSpPr>
          <p:grpSpPr>
            <a:xfrm>
              <a:off x="-194930" y="879562"/>
              <a:ext cx="3326770" cy="3960440"/>
              <a:chOff x="179512" y="850759"/>
              <a:chExt cx="3326770" cy="3960440"/>
            </a:xfrm>
          </p:grpSpPr>
          <p:pic>
            <p:nvPicPr>
              <p:cNvPr id="21" name="Picture 2" descr="ãLEDG DE0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137323" y="1167594"/>
                <a:ext cx="3960440" cy="33267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矩形 4"/>
              <p:cNvSpPr/>
              <p:nvPr/>
            </p:nvSpPr>
            <p:spPr>
              <a:xfrm>
                <a:off x="1619672" y="2139702"/>
                <a:ext cx="1512168" cy="144016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8" name="直線接點 7"/>
            <p:cNvCxnSpPr/>
            <p:nvPr/>
          </p:nvCxnSpPr>
          <p:spPr bwMode="auto">
            <a:xfrm flipV="1">
              <a:off x="2757398" y="1204744"/>
              <a:ext cx="518458" cy="96376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接點 24"/>
            <p:cNvCxnSpPr/>
            <p:nvPr/>
          </p:nvCxnSpPr>
          <p:spPr bwMode="auto">
            <a:xfrm>
              <a:off x="2781443" y="3608666"/>
              <a:ext cx="494413" cy="9073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群組 9"/>
            <p:cNvGrpSpPr/>
            <p:nvPr/>
          </p:nvGrpSpPr>
          <p:grpSpPr>
            <a:xfrm>
              <a:off x="7567813" y="411510"/>
              <a:ext cx="1828723" cy="2880321"/>
              <a:chOff x="7567813" y="411510"/>
              <a:chExt cx="1828723" cy="2880321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7813" y="411510"/>
                <a:ext cx="1828723" cy="2185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 descr="ãVGA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969008" y="2211710"/>
                <a:ext cx="1080121" cy="10801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7593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99591" y="51470"/>
            <a:ext cx="8044385" cy="720080"/>
          </a:xfrm>
        </p:spPr>
        <p:txBody>
          <a:bodyPr/>
          <a:lstStyle/>
          <a:p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and Vertical Synchronization</a:t>
            </a:r>
            <a:endParaRPr lang="zh-TW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993" y="940074"/>
            <a:ext cx="546581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89" y="2681461"/>
            <a:ext cx="63722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95886"/>
            <a:ext cx="629602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23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150939" y="51470"/>
            <a:ext cx="7793037" cy="720080"/>
          </a:xfrm>
        </p:spPr>
        <p:txBody>
          <a:bodyPr/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Cycles in a Frame in 60Hz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35497" y="915566"/>
                <a:ext cx="4032448" cy="4104456"/>
              </a:xfrm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=60×525×640×31.7÷25.4</m:t>
                    </m:r>
                  </m:oMath>
                </a14:m>
                <a:endParaRPr lang="en-US" altLang="zh-TW" sz="1800" dirty="0" smtClean="0">
                  <a:solidFill>
                    <a:srgbClr val="0000FF"/>
                  </a:solidFill>
                  <a:ea typeface="Cambria Math"/>
                </a:endParaRPr>
              </a:p>
              <a:p>
                <a:pPr eaLnBrk="1" hangingPunct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=25160315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𝐻𝑧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~25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/>
                      </a:rPr>
                      <m:t>𝑀𝐻𝑧</m:t>
                    </m:r>
                  </m:oMath>
                </a14:m>
                <a:endParaRPr lang="en-US" altLang="zh-TW" sz="1800" b="0" i="1" dirty="0" smtClean="0">
                  <a:solidFill>
                    <a:srgbClr val="0000FF"/>
                  </a:solidFill>
                </a:endParaRPr>
              </a:p>
              <a:p>
                <a:pPr eaLnBrk="1" hangingPunct="1">
                  <a:spcBef>
                    <a:spcPts val="0"/>
                  </a:spcBef>
                </a:pPr>
                <a:r>
                  <a:rPr lang="en-US" altLang="zh-TW" sz="1800" i="1" dirty="0" smtClean="0">
                    <a:solidFill>
                      <a:srgbClr val="0000FF"/>
                    </a:solidFill>
                  </a:rPr>
                  <a:t>Then the pixels in a h scan: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</a:pPr>
                <a:r>
                  <a:rPr lang="en-US" altLang="zh-TW" sz="1800" i="1" dirty="0" smtClean="0">
                    <a:solidFill>
                      <a:srgbClr val="0000FF"/>
                    </a:solidFill>
                  </a:rPr>
                  <a:t>     </a:t>
                </a:r>
                <a:r>
                  <a:rPr lang="en-US" altLang="zh-TW" sz="1800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48 +</a:t>
                </a:r>
                <a:r>
                  <a:rPr lang="en-US" altLang="zh-TW" sz="1800" i="1" dirty="0" smtClean="0">
                    <a:solidFill>
                      <a:srgbClr val="0000FF"/>
                    </a:solidFill>
                  </a:rPr>
                  <a:t> 640 </a:t>
                </a:r>
                <a:r>
                  <a:rPr lang="en-US" altLang="zh-TW" sz="1800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+ 15 + 96</a:t>
                </a:r>
                <a:endParaRPr lang="en-US" altLang="zh-TW" sz="1800" i="1" dirty="0" smtClean="0"/>
              </a:p>
              <a:p>
                <a:pPr eaLnBrk="1" hangingPunct="1">
                  <a:spcBef>
                    <a:spcPts val="0"/>
                  </a:spcBef>
                </a:pPr>
                <a:r>
                  <a:rPr lang="en-US" altLang="zh-TW" sz="1800" i="1" dirty="0" smtClean="0"/>
                  <a:t>Then the controller is responsible to</a:t>
                </a:r>
              </a:p>
              <a:p>
                <a:pPr lvl="1" eaLnBrk="1" hangingPunct="1">
                  <a:spcBef>
                    <a:spcPts val="0"/>
                  </a:spcBef>
                </a:pPr>
                <a:r>
                  <a:rPr lang="en-US" altLang="zh-TW" sz="1800" i="1" dirty="0" smtClean="0"/>
                  <a:t>Generate </a:t>
                </a:r>
                <a:r>
                  <a:rPr lang="en-US" altLang="zh-TW" sz="1800" i="1" dirty="0" err="1" smtClean="0"/>
                  <a:t>vsync</a:t>
                </a:r>
                <a:r>
                  <a:rPr lang="en-US" altLang="zh-TW" sz="1800" i="1" dirty="0" smtClean="0"/>
                  <a:t> and </a:t>
                </a:r>
                <a:r>
                  <a:rPr lang="en-US" altLang="zh-TW" sz="1800" i="1" dirty="0" err="1" smtClean="0"/>
                  <a:t>hsync</a:t>
                </a:r>
                <a:r>
                  <a:rPr lang="en-US" altLang="zh-TW" sz="1800" i="1" dirty="0" smtClean="0"/>
                  <a:t> clocks</a:t>
                </a:r>
              </a:p>
              <a:p>
                <a:pPr lvl="1" eaLnBrk="1" hangingPunct="1">
                  <a:spcBef>
                    <a:spcPts val="0"/>
                  </a:spcBef>
                </a:pPr>
                <a:r>
                  <a:rPr lang="en-US" altLang="zh-TW" sz="1800" i="1" dirty="0" smtClean="0"/>
                  <a:t>Sending data after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latin typeface="Cambria Math"/>
                      </a:rPr>
                      <m:t>31.7</m:t>
                    </m:r>
                    <m:r>
                      <a:rPr lang="en-US" altLang="zh-TW" sz="1800" b="0" i="1" smtClean="0">
                        <a:latin typeface="Cambria Math"/>
                        <a:ea typeface="Cambria Math"/>
                      </a:rPr>
                      <m:t>×33+1.9</m:t>
                    </m:r>
                    <m:r>
                      <a:rPr lang="en-US" altLang="zh-TW" sz="18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zh-TW" sz="1800" b="0" i="1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altLang="zh-TW" sz="1800" i="1" dirty="0" smtClean="0"/>
                  <a:t> </a:t>
                </a:r>
                <a:r>
                  <a:rPr lang="en-US" altLang="zh-TW" sz="1800" dirty="0" smtClean="0"/>
                  <a:t>behind vertical sync.</a:t>
                </a:r>
                <a:endParaRPr lang="en-US" altLang="zh-TW" sz="1800" i="1" dirty="0" smtClean="0"/>
              </a:p>
              <a:p>
                <a:pPr lvl="1" eaLnBrk="1" hangingPunct="1">
                  <a:spcBef>
                    <a:spcPts val="0"/>
                  </a:spcBef>
                </a:pPr>
                <a:endParaRPr lang="en-US" altLang="zh-TW" sz="1800" i="1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7" y="915566"/>
                <a:ext cx="4032448" cy="4104456"/>
              </a:xfrm>
              <a:blipFill rotWithShape="1">
                <a:blip r:embed="rId2"/>
                <a:stretch>
                  <a:fillRect l="-1059" t="-1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群組 10"/>
          <p:cNvGrpSpPr/>
          <p:nvPr/>
        </p:nvGrpSpPr>
        <p:grpSpPr>
          <a:xfrm>
            <a:off x="4137266" y="699542"/>
            <a:ext cx="4956265" cy="4192990"/>
            <a:chOff x="3153420" y="843558"/>
            <a:chExt cx="4956265" cy="4192990"/>
          </a:xfrm>
        </p:grpSpPr>
        <p:grpSp>
          <p:nvGrpSpPr>
            <p:cNvPr id="9" name="群組 8"/>
            <p:cNvGrpSpPr/>
            <p:nvPr/>
          </p:nvGrpSpPr>
          <p:grpSpPr>
            <a:xfrm>
              <a:off x="3203848" y="1239602"/>
              <a:ext cx="4564800" cy="3780420"/>
              <a:chOff x="3486965" y="987574"/>
              <a:chExt cx="4564800" cy="378042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755976" y="1419622"/>
                <a:ext cx="3660901" cy="3024336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r>
                  <a:rPr lang="en-US" altLang="zh-TW" sz="7200" b="1" i="0" dirty="0" smtClean="0">
                    <a:solidFill>
                      <a:srgbClr val="FFFF00"/>
                    </a:solidFill>
                  </a:rPr>
                  <a:t>VGA</a:t>
                </a:r>
                <a:endParaRPr lang="zh-TW" altLang="en-US" sz="7200" b="1" i="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486965" y="1419622"/>
                <a:ext cx="273847" cy="302433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vert="eaVert"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416885" y="1419622"/>
                <a:ext cx="86478" cy="302433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7504071" y="1419622"/>
                <a:ext cx="547694" cy="302433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矩形 26"/>
                  <p:cNvSpPr/>
                  <p:nvPr/>
                </p:nvSpPr>
                <p:spPr>
                  <a:xfrm>
                    <a:off x="3755976" y="987574"/>
                    <a:ext cx="3660901" cy="432048"/>
                  </a:xfrm>
                  <a:prstGeom prst="rect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>
                        <a:solidFill>
                          <a:srgbClr val="0000CC"/>
                        </a:solidFill>
                      </a:rPr>
                      <a:t>640 pixels, </a:t>
                    </a:r>
                    <a14:m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25.4</m:t>
                        </m:r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𝑠</m:t>
                        </m:r>
                      </m:oMath>
                    </a14:m>
                    <a:endParaRPr lang="zh-TW" altLang="en-US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矩形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976" y="987574"/>
                    <a:ext cx="3660901" cy="432048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12329"/>
                    </a:stretch>
                  </a:blipFill>
                  <a:ln w="127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" name="矩形 28"/>
              <p:cNvSpPr/>
              <p:nvPr/>
            </p:nvSpPr>
            <p:spPr>
              <a:xfrm>
                <a:off x="3486965" y="987574"/>
                <a:ext cx="273847" cy="432048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416885" y="987574"/>
                <a:ext cx="86478" cy="432048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504071" y="987574"/>
                <a:ext cx="547694" cy="43204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3755976" y="4443958"/>
                <a:ext cx="3660901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486965" y="4443958"/>
                <a:ext cx="273847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7416885" y="4443958"/>
                <a:ext cx="86478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7504071" y="4443958"/>
                <a:ext cx="547694" cy="216024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3755976" y="4659982"/>
                <a:ext cx="3660901" cy="10801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3486965" y="4659982"/>
                <a:ext cx="273847" cy="10801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416885" y="4659982"/>
                <a:ext cx="86478" cy="10801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7504071" y="4659982"/>
                <a:ext cx="547694" cy="10801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0" name="文字方塊 9"/>
            <p:cNvSpPr txBox="1"/>
            <p:nvPr/>
          </p:nvSpPr>
          <p:spPr>
            <a:xfrm rot="16200000">
              <a:off x="2761927" y="2750121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00CC"/>
                  </a:solidFill>
                </a:rPr>
                <a:t>480 Lines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/>
                <p:cNvSpPr txBox="1"/>
                <p:nvPr/>
              </p:nvSpPr>
              <p:spPr>
                <a:xfrm>
                  <a:off x="4839110" y="915566"/>
                  <a:ext cx="9283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5.4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𝑠</m:t>
                        </m:r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文字方塊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9110" y="915566"/>
                  <a:ext cx="92839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文字方塊 42"/>
            <p:cNvSpPr txBox="1"/>
            <p:nvPr/>
          </p:nvSpPr>
          <p:spPr>
            <a:xfrm rot="16200000">
              <a:off x="7275642" y="3109945"/>
              <a:ext cx="1298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FF0000"/>
                  </a:solidFill>
                </a:rPr>
                <a:t>525 Lines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/>
                <p:cNvSpPr txBox="1"/>
                <p:nvPr/>
              </p:nvSpPr>
              <p:spPr>
                <a:xfrm>
                  <a:off x="6532415" y="915566"/>
                  <a:ext cx="800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dirty="0">
                            <a:solidFill>
                              <a:srgbClr val="0000CC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.6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𝑠</m:t>
                        </m:r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文字方塊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2415" y="915566"/>
                  <a:ext cx="80015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字方塊 44"/>
                <p:cNvSpPr txBox="1"/>
                <p:nvPr/>
              </p:nvSpPr>
              <p:spPr>
                <a:xfrm>
                  <a:off x="7116546" y="843558"/>
                  <a:ext cx="800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altLang="zh-TW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.8</m:t>
                        </m:r>
                        <m:r>
                          <a:rPr lang="en-US" altLang="zh-TW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en-US" altLang="zh-TW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oMath>
                    </m:oMathPara>
                  </a14:m>
                  <a:endParaRPr lang="zh-TW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文字方塊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6546" y="843558"/>
                  <a:ext cx="800155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文字方塊 45"/>
                <p:cNvSpPr txBox="1"/>
                <p:nvPr/>
              </p:nvSpPr>
              <p:spPr>
                <a:xfrm>
                  <a:off x="3156106" y="915566"/>
                  <a:ext cx="8001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.9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𝑠</m:t>
                        </m:r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文字方塊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6106" y="915566"/>
                  <a:ext cx="80015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文字方塊 46"/>
            <p:cNvSpPr txBox="1"/>
            <p:nvPr/>
          </p:nvSpPr>
          <p:spPr>
            <a:xfrm rot="16200000">
              <a:off x="3119115" y="1319202"/>
              <a:ext cx="437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00CC"/>
                  </a:solidFill>
                </a:rPr>
                <a:t>33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48" name="文字方塊 47"/>
            <p:cNvSpPr txBox="1"/>
            <p:nvPr/>
          </p:nvSpPr>
          <p:spPr>
            <a:xfrm rot="16200000">
              <a:off x="3119115" y="4632912"/>
              <a:ext cx="437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00CC"/>
                  </a:solidFill>
                </a:rPr>
                <a:t>10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32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1847"/>
          </a:xfrm>
        </p:spPr>
        <p:txBody>
          <a:bodyPr/>
          <a:lstStyle/>
          <a:p>
            <a:r>
              <a:rPr lang="en-US" altLang="zh-TW" dirty="0" smtClean="0"/>
              <a:t>DE0 Template: DE0_Default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251520" y="987574"/>
            <a:ext cx="8712968" cy="3888432"/>
            <a:chOff x="251520" y="987574"/>
            <a:chExt cx="8712968" cy="3888432"/>
          </a:xfrm>
        </p:grpSpPr>
        <p:grpSp>
          <p:nvGrpSpPr>
            <p:cNvPr id="15" name="群組 14"/>
            <p:cNvGrpSpPr/>
            <p:nvPr/>
          </p:nvGrpSpPr>
          <p:grpSpPr>
            <a:xfrm>
              <a:off x="6338044" y="1457474"/>
              <a:ext cx="2626444" cy="2626444"/>
              <a:chOff x="6228184" y="809402"/>
              <a:chExt cx="2626444" cy="2626444"/>
            </a:xfrm>
          </p:grpSpPr>
          <p:pic>
            <p:nvPicPr>
              <p:cNvPr id="16" name="Picture 4" descr="ç¸éåç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28184" y="809402"/>
                <a:ext cx="2626444" cy="26264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群組 17"/>
              <p:cNvGrpSpPr/>
              <p:nvPr/>
            </p:nvGrpSpPr>
            <p:grpSpPr>
              <a:xfrm>
                <a:off x="6588225" y="1131592"/>
                <a:ext cx="1872207" cy="1449922"/>
                <a:chOff x="107504" y="2269366"/>
                <a:chExt cx="1802338" cy="1516160"/>
              </a:xfrm>
            </p:grpSpPr>
            <p:sp>
              <p:nvSpPr>
                <p:cNvPr id="19" name="梯形 18"/>
                <p:cNvSpPr/>
                <p:nvPr/>
              </p:nvSpPr>
              <p:spPr>
                <a:xfrm rot="16200000">
                  <a:off x="250593" y="2126277"/>
                  <a:ext cx="1516160" cy="1802338"/>
                </a:xfrm>
                <a:prstGeom prst="trapezoid">
                  <a:avLst>
                    <a:gd name="adj" fmla="val 9809"/>
                  </a:avLst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0" name="直線接點 19"/>
                <p:cNvCxnSpPr/>
                <p:nvPr/>
              </p:nvCxnSpPr>
              <p:spPr>
                <a:xfrm flipV="1">
                  <a:off x="116577" y="2715766"/>
                  <a:ext cx="1793265" cy="11665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接點 20"/>
                <p:cNvCxnSpPr/>
                <p:nvPr/>
              </p:nvCxnSpPr>
              <p:spPr>
                <a:xfrm flipV="1">
                  <a:off x="107504" y="3196215"/>
                  <a:ext cx="1802338" cy="52018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接點 21"/>
                <p:cNvCxnSpPr/>
                <p:nvPr/>
              </p:nvCxnSpPr>
              <p:spPr>
                <a:xfrm flipH="1">
                  <a:off x="908735" y="2391229"/>
                  <a:ext cx="5665" cy="126064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接點 22"/>
                <p:cNvCxnSpPr/>
                <p:nvPr/>
              </p:nvCxnSpPr>
              <p:spPr>
                <a:xfrm>
                  <a:off x="467544" y="2438621"/>
                  <a:ext cx="0" cy="1152128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接點 23"/>
                <p:cNvCxnSpPr/>
                <p:nvPr/>
              </p:nvCxnSpPr>
              <p:spPr>
                <a:xfrm flipH="1">
                  <a:off x="1415143" y="2311401"/>
                  <a:ext cx="10887" cy="140788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手繪多邊形 24"/>
                <p:cNvSpPr/>
                <p:nvPr/>
              </p:nvSpPr>
              <p:spPr>
                <a:xfrm>
                  <a:off x="116114" y="2427619"/>
                  <a:ext cx="1778000" cy="1265611"/>
                </a:xfrm>
                <a:custGeom>
                  <a:avLst/>
                  <a:gdLst>
                    <a:gd name="connsiteX0" fmla="*/ 0 w 1778000"/>
                    <a:gd name="connsiteY0" fmla="*/ 758267 h 1265611"/>
                    <a:gd name="connsiteX1" fmla="*/ 504372 w 1778000"/>
                    <a:gd name="connsiteY1" fmla="*/ 10781 h 1265611"/>
                    <a:gd name="connsiteX2" fmla="*/ 1092200 w 1778000"/>
                    <a:gd name="connsiteY2" fmla="*/ 1259010 h 1265611"/>
                    <a:gd name="connsiteX3" fmla="*/ 1778000 w 1778000"/>
                    <a:gd name="connsiteY3" fmla="*/ 413552 h 1265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78000" h="1265611">
                      <a:moveTo>
                        <a:pt x="0" y="758267"/>
                      </a:moveTo>
                      <a:cubicBezTo>
                        <a:pt x="161169" y="342795"/>
                        <a:pt x="322339" y="-72676"/>
                        <a:pt x="504372" y="10781"/>
                      </a:cubicBezTo>
                      <a:cubicBezTo>
                        <a:pt x="686405" y="94238"/>
                        <a:pt x="879929" y="1191882"/>
                        <a:pt x="1092200" y="1259010"/>
                      </a:cubicBezTo>
                      <a:cubicBezTo>
                        <a:pt x="1304471" y="1326138"/>
                        <a:pt x="1541235" y="869845"/>
                        <a:pt x="1778000" y="413552"/>
                      </a:cubicBezTo>
                    </a:path>
                  </a:pathLst>
                </a:cu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8" name="群組 7"/>
            <p:cNvGrpSpPr/>
            <p:nvPr/>
          </p:nvGrpSpPr>
          <p:grpSpPr>
            <a:xfrm>
              <a:off x="251520" y="987574"/>
              <a:ext cx="6048672" cy="3888432"/>
              <a:chOff x="2195736" y="843558"/>
              <a:chExt cx="6048672" cy="3888432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2483768" y="1275606"/>
                <a:ext cx="1872208" cy="3168352"/>
              </a:xfrm>
              <a:prstGeom prst="rect">
                <a:avLst/>
              </a:prstGeom>
              <a:solidFill>
                <a:srgbClr val="FFFF66"/>
              </a:solidFill>
              <a:ln w="19050"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600" b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CORDIC_Test</a:t>
                </a:r>
                <a:endParaRPr lang="en-US" altLang="zh-TW" sz="1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altLang="zh-TW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zh-TW" altLang="en-US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6876256" y="1275606"/>
                <a:ext cx="1080120" cy="2232248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600" b="1" dirty="0" err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VGA_Ctrl</a:t>
                </a:r>
                <a:endParaRPr lang="zh-TW" alt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4656878" y="3723878"/>
                <a:ext cx="3292408" cy="720080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600" b="1" dirty="0" err="1" smtClean="0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VGA_Clk</a:t>
                </a:r>
                <a:endParaRPr lang="zh-TW" altLang="en-US" sz="1600" b="1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" name="群組 2"/>
              <p:cNvGrpSpPr/>
              <p:nvPr/>
            </p:nvGrpSpPr>
            <p:grpSpPr>
              <a:xfrm>
                <a:off x="4680012" y="1275606"/>
                <a:ext cx="1980220" cy="2232248"/>
                <a:chOff x="1086702" y="1275606"/>
                <a:chExt cx="1980220" cy="2232248"/>
              </a:xfrm>
            </p:grpSpPr>
            <p:sp>
              <p:nvSpPr>
                <p:cNvPr id="48" name="矩形 47"/>
                <p:cNvSpPr/>
                <p:nvPr/>
              </p:nvSpPr>
              <p:spPr>
                <a:xfrm>
                  <a:off x="1086702" y="1275606"/>
                  <a:ext cx="1980220" cy="223224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F0"/>
                    </a:gs>
                    <a:gs pos="50000">
                      <a:srgbClr val="00B050"/>
                    </a:gs>
                    <a:gs pos="100000">
                      <a:srgbClr val="FF5050"/>
                    </a:gs>
                  </a:gsLst>
                  <a:lin ang="2700000" scaled="1"/>
                  <a:tileRect/>
                </a:gra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600" b="1" dirty="0" smtClean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VGA_OSD_RAM</a:t>
                  </a:r>
                </a:p>
                <a:p>
                  <a:pPr algn="ctr"/>
                  <a:endParaRPr lang="en-US" altLang="zh-TW" sz="1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/>
                  <a:endParaRPr lang="en-US" altLang="zh-TW" sz="16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/>
                  <a:endParaRPr lang="en-US" altLang="zh-TW" sz="1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/>
                  <a:endParaRPr lang="en-US" altLang="zh-TW" sz="16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/>
                  <a:endParaRPr lang="en-US" altLang="zh-TW" sz="1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/>
                  <a:endParaRPr lang="en-US" altLang="zh-TW" sz="16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ctr"/>
                  <a:endParaRPr lang="zh-TW" altLang="en-US" sz="1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>
                  <a:off x="1277634" y="1851670"/>
                  <a:ext cx="1584176" cy="144016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6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IMG_RAM</a:t>
                  </a:r>
                  <a:endParaRPr lang="zh-TW" altLang="en-US" sz="1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" name="矩形 6"/>
              <p:cNvSpPr/>
              <p:nvPr/>
            </p:nvSpPr>
            <p:spPr>
              <a:xfrm>
                <a:off x="2195736" y="843558"/>
                <a:ext cx="6048672" cy="3888432"/>
              </a:xfrm>
              <a:prstGeom prst="rect">
                <a:avLst/>
              </a:prstGeom>
              <a:ln w="19050"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DE0_CORDIC</a:t>
                </a:r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en-US" altLang="zh-TW" dirty="0"/>
              </a:p>
              <a:p>
                <a:pPr algn="ctr"/>
                <a:endParaRPr lang="en-US" altLang="zh-TW" dirty="0" smtClean="0"/>
              </a:p>
              <a:p>
                <a:pPr algn="ctr"/>
                <a:endParaRPr lang="zh-TW" altLang="en-US" dirty="0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771800" y="2391730"/>
                <a:ext cx="1368152" cy="154817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6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CORDIC</a:t>
                </a:r>
                <a:endParaRPr lang="zh-TW" altLang="en-US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向右箭號 8"/>
            <p:cNvSpPr/>
            <p:nvPr/>
          </p:nvSpPr>
          <p:spPr>
            <a:xfrm>
              <a:off x="2411760" y="2859782"/>
              <a:ext cx="514968" cy="484632"/>
            </a:xfrm>
            <a:prstGeom prst="rightArrow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6887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843558"/>
            <a:ext cx="7715200" cy="429994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Scripting</a:t>
            </a:r>
          </a:p>
          <a:p>
            <a:r>
              <a:rPr lang="en-US" altLang="zh-TW" dirty="0" smtClean="0"/>
              <a:t>Case Study: CORDIC</a:t>
            </a:r>
          </a:p>
          <a:p>
            <a:pPr lvl="1"/>
            <a:r>
              <a:rPr lang="en-US" altLang="zh-TW" dirty="0" smtClean="0"/>
              <a:t>generate/</a:t>
            </a:r>
            <a:r>
              <a:rPr lang="en-US" altLang="zh-TW" dirty="0" err="1" smtClean="0"/>
              <a:t>endgenerate</a:t>
            </a:r>
            <a:r>
              <a:rPr lang="en-US" altLang="zh-TW" dirty="0" smtClean="0"/>
              <a:t> Block</a:t>
            </a:r>
          </a:p>
          <a:p>
            <a:pPr lvl="1"/>
            <a:r>
              <a:rPr lang="en-US" altLang="zh-TW" dirty="0" smtClean="0"/>
              <a:t>Fixed-Point and Floating-Point Calculation</a:t>
            </a:r>
          </a:p>
          <a:p>
            <a:pPr lvl="2"/>
            <a:r>
              <a:rPr lang="en-US" altLang="zh-TW" dirty="0" smtClean="0"/>
              <a:t>Overflow and Sign-Extension Traps</a:t>
            </a:r>
          </a:p>
          <a:p>
            <a:r>
              <a:rPr lang="en-US" altLang="zh-TW" dirty="0" smtClean="0"/>
              <a:t>OU: VGA Display</a:t>
            </a:r>
            <a:endParaRPr lang="en-US" altLang="zh-TW" dirty="0"/>
          </a:p>
          <a:p>
            <a:pPr lvl="1"/>
            <a:r>
              <a:rPr lang="en-US" altLang="zh-TW" dirty="0" smtClean="0"/>
              <a:t>Display Interface</a:t>
            </a:r>
            <a:endParaRPr lang="en-US" altLang="zh-TW" dirty="0"/>
          </a:p>
          <a:p>
            <a:pPr lvl="2"/>
            <a:r>
              <a:rPr lang="en-US" altLang="zh-TW" dirty="0"/>
              <a:t>Equation-Satisfied Coordinate </a:t>
            </a:r>
            <a:r>
              <a:rPr lang="en-US" altLang="zh-TW" dirty="0" smtClean="0"/>
              <a:t>Patterns</a:t>
            </a:r>
          </a:p>
          <a:p>
            <a:pPr lvl="2"/>
            <a:r>
              <a:rPr lang="en-US" altLang="zh-TW" dirty="0" smtClean="0"/>
              <a:t>2-port (w/r) Memory Mapping</a:t>
            </a:r>
            <a:endParaRPr lang="en-US" altLang="zh-TW" dirty="0"/>
          </a:p>
          <a:p>
            <a:r>
              <a:rPr lang="en-US" altLang="zh-TW" dirty="0" smtClean="0"/>
              <a:t>MU:</a:t>
            </a:r>
          </a:p>
          <a:p>
            <a:pPr lvl="2"/>
            <a:r>
              <a:rPr lang="en-US" altLang="zh-TW" dirty="0" smtClean="0"/>
              <a:t>W/R basics</a:t>
            </a:r>
          </a:p>
          <a:p>
            <a:r>
              <a:rPr lang="en-US" altLang="zh-TW" dirty="0" smtClean="0"/>
              <a:t>Coding &amp; Demonstration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71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>
            <a:spLocks noChangeAspect="1"/>
          </p:cNvSpPr>
          <p:nvPr/>
        </p:nvSpPr>
        <p:spPr>
          <a:xfrm>
            <a:off x="5364088" y="1203598"/>
            <a:ext cx="3657600" cy="3657600"/>
          </a:xfrm>
          <a:prstGeom prst="ellipse">
            <a:avLst/>
          </a:prstGeom>
          <a:solidFill>
            <a:srgbClr val="99FF99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Scripting/Shell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Scripts:</a:t>
            </a:r>
          </a:p>
          <a:p>
            <a:pPr lvl="2"/>
            <a:r>
              <a:rPr lang="en-US" altLang="zh-TW" dirty="0" smtClean="0"/>
              <a:t>Simple Command Rows Integrating Programs to System</a:t>
            </a:r>
            <a:endParaRPr lang="zh-TW" altLang="en-US" dirty="0"/>
          </a:p>
        </p:txBody>
      </p:sp>
      <p:sp>
        <p:nvSpPr>
          <p:cNvPr id="6" name="橢圓 5"/>
          <p:cNvSpPr>
            <a:spLocks noChangeAspect="1"/>
          </p:cNvSpPr>
          <p:nvPr/>
        </p:nvSpPr>
        <p:spPr>
          <a:xfrm>
            <a:off x="5821288" y="1660798"/>
            <a:ext cx="2743200" cy="2743200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>
            <a:spLocks noChangeAspect="1"/>
          </p:cNvSpPr>
          <p:nvPr/>
        </p:nvSpPr>
        <p:spPr>
          <a:xfrm>
            <a:off x="6278488" y="2117998"/>
            <a:ext cx="1828800" cy="1828800"/>
          </a:xfrm>
          <a:prstGeom prst="ellipse">
            <a:avLst/>
          </a:prstGeom>
          <a:solidFill>
            <a:srgbClr val="FF6699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endParaRPr lang="zh-TW" alt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52120" y="1491630"/>
            <a:ext cx="3168352" cy="31535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altLang="zh-TW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APP                                Programs                                Utilities</a:t>
            </a:r>
            <a:endParaRPr lang="zh-TW" alt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156176" y="1995686"/>
            <a:ext cx="2088232" cy="2088231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altLang="zh-TW" sz="2400" dirty="0" smtClean="0"/>
              <a:t>Shell                                Scripts</a:t>
            </a:r>
            <a:endParaRPr lang="zh-TW" altLang="en-US" sz="2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92974"/>
              </p:ext>
            </p:extLst>
          </p:nvPr>
        </p:nvGraphicFramePr>
        <p:xfrm>
          <a:off x="251520" y="1707654"/>
          <a:ext cx="50405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Package/OS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Scripts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Interpreter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Some_batch.BAT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OS Shell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UNIX/Linux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sh</a:t>
                      </a:r>
                      <a:r>
                        <a:rPr lang="en-US" altLang="zh-TW" dirty="0" smtClean="0"/>
                        <a:t>, </a:t>
                      </a:r>
                      <a:r>
                        <a:rPr lang="en-US" altLang="zh-TW" dirty="0" err="1" smtClean="0"/>
                        <a:t>csh</a:t>
                      </a:r>
                      <a:r>
                        <a:rPr lang="en-US" altLang="zh-TW" dirty="0" smtClean="0"/>
                        <a:t>, </a:t>
                      </a:r>
                      <a:r>
                        <a:rPr lang="en-US" altLang="zh-TW" dirty="0" err="1" smtClean="0"/>
                        <a:t>tcsh</a:t>
                      </a:r>
                      <a:r>
                        <a:rPr lang="en-US" altLang="zh-TW" dirty="0" smtClean="0"/>
                        <a:t>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bsh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OS Shell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MS Office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VBA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Office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Cross </a:t>
                      </a:r>
                      <a:r>
                        <a:rPr lang="en-US" altLang="zh-TW" baseline="0" dirty="0" smtClean="0"/>
                        <a:t>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perl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Perl package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Cross 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python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python </a:t>
                      </a:r>
                      <a:r>
                        <a:rPr lang="en-US" altLang="zh-TW" dirty="0" err="1" smtClean="0"/>
                        <a:t>pkg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Cross OS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General Language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Compiler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Cadence CAD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SKILL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CAD </a:t>
                      </a:r>
                      <a:r>
                        <a:rPr lang="en-US" altLang="zh-TW" dirty="0" err="1" smtClean="0"/>
                        <a:t>pkg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Other</a:t>
                      </a:r>
                      <a:r>
                        <a:rPr lang="en-US" altLang="zh-TW" baseline="0" dirty="0" smtClean="0"/>
                        <a:t> CAD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tcl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CAD</a:t>
                      </a:r>
                      <a:r>
                        <a:rPr lang="zh-TW" altLang="en-US" baseline="0" dirty="0" smtClean="0"/>
                        <a:t> </a:t>
                      </a:r>
                      <a:r>
                        <a:rPr lang="en-US" altLang="zh-TW" baseline="0" dirty="0" err="1" smtClean="0"/>
                        <a:t>pkg</a:t>
                      </a:r>
                      <a:endParaRPr lang="zh-TW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32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Straight-Translation Synthesis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4402832" cy="396044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Simple synthesizer without decision &amp; optimization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Define/modify parameters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 </a:t>
            </a:r>
            <a:r>
              <a:rPr lang="en-US" altLang="zh-TW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module Circuit(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In, Out, %d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);", </a:t>
            </a:r>
            <a:r>
              <a:rPr lang="en-US" altLang="zh-TW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system("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vsim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Circuit.v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–do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some.tcl</a:t>
            </a:r>
            <a:r>
              <a:rPr lang="en-US" altLang="zh-TW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860032" y="843558"/>
            <a:ext cx="440283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800" b="0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l"/>
              <a:defRPr sz="2400" b="0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n"/>
              <a:defRPr sz="2000" b="0" kern="1200">
                <a:solidFill>
                  <a:srgbClr val="00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Useful Scripting</a:t>
            </a:r>
          </a:p>
        </p:txBody>
      </p:sp>
      <p:grpSp>
        <p:nvGrpSpPr>
          <p:cNvPr id="55" name="群組 54"/>
          <p:cNvGrpSpPr/>
          <p:nvPr/>
        </p:nvGrpSpPr>
        <p:grpSpPr>
          <a:xfrm>
            <a:off x="5004048" y="1491630"/>
            <a:ext cx="3641576" cy="3228551"/>
            <a:chOff x="5148064" y="1647455"/>
            <a:chExt cx="3641576" cy="3228551"/>
          </a:xfrm>
        </p:grpSpPr>
        <p:sp>
          <p:nvSpPr>
            <p:cNvPr id="7" name="圓角矩形 6"/>
            <p:cNvSpPr/>
            <p:nvPr/>
          </p:nvSpPr>
          <p:spPr>
            <a:xfrm>
              <a:off x="7603432" y="2067694"/>
              <a:ext cx="977280" cy="36004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err="1" smtClean="0">
                  <a:solidFill>
                    <a:srgbClr val="0000CC"/>
                  </a:solidFill>
                </a:rPr>
                <a:t>matlab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6137512" y="1647455"/>
              <a:ext cx="977280" cy="36004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c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5148064" y="2395405"/>
              <a:ext cx="977280" cy="360040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python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5220072" y="3702750"/>
              <a:ext cx="977280" cy="360040"/>
            </a:xfrm>
            <a:prstGeom prst="roundRect">
              <a:avLst/>
            </a:prstGeom>
            <a:solidFill>
              <a:srgbClr val="CC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Verilog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626152" y="4515966"/>
              <a:ext cx="977280" cy="360040"/>
            </a:xfrm>
            <a:prstGeom prst="roundRect">
              <a:avLst/>
            </a:prstGeom>
            <a:solidFill>
              <a:srgbClr val="CC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SPICE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7812360" y="4011910"/>
              <a:ext cx="977280" cy="360040"/>
            </a:xfrm>
            <a:prstGeom prst="roundRect">
              <a:avLst/>
            </a:prstGeom>
            <a:solidFill>
              <a:srgbClr val="CC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err="1" smtClean="0">
                  <a:solidFill>
                    <a:srgbClr val="0000CC"/>
                  </a:solidFill>
                </a:rPr>
                <a:t>tcl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7812360" y="3075806"/>
              <a:ext cx="977280" cy="36004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>
                  <a:solidFill>
                    <a:srgbClr val="0000CC"/>
                  </a:solidFill>
                </a:rPr>
                <a:t>batch</a:t>
              </a:r>
              <a:endParaRPr lang="zh-TW" altLang="en-US" dirty="0">
                <a:solidFill>
                  <a:srgbClr val="0000CC"/>
                </a:solidFill>
              </a:endParaRPr>
            </a:p>
          </p:txBody>
        </p:sp>
        <p:cxnSp>
          <p:nvCxnSpPr>
            <p:cNvPr id="16" name="直線單箭頭接點 15"/>
            <p:cNvCxnSpPr>
              <a:stCxn id="8" idx="2"/>
            </p:cNvCxnSpPr>
            <p:nvPr/>
          </p:nvCxnSpPr>
          <p:spPr>
            <a:xfrm flipH="1">
              <a:off x="6137512" y="2007495"/>
              <a:ext cx="488640" cy="169525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>
              <a:off x="6137512" y="4062790"/>
              <a:ext cx="488640" cy="525184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/>
            <p:nvPr/>
          </p:nvCxnSpPr>
          <p:spPr>
            <a:xfrm flipH="1">
              <a:off x="6012160" y="2748617"/>
              <a:ext cx="94311" cy="954133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>
              <a:stCxn id="8" idx="2"/>
              <a:endCxn id="11" idx="0"/>
            </p:cNvCxnSpPr>
            <p:nvPr/>
          </p:nvCxnSpPr>
          <p:spPr>
            <a:xfrm>
              <a:off x="6626152" y="2007495"/>
              <a:ext cx="488640" cy="250847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>
              <a:stCxn id="8" idx="2"/>
            </p:cNvCxnSpPr>
            <p:nvPr/>
          </p:nvCxnSpPr>
          <p:spPr>
            <a:xfrm>
              <a:off x="6626152" y="2007495"/>
              <a:ext cx="1186208" cy="200441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8" idx="2"/>
            </p:cNvCxnSpPr>
            <p:nvPr/>
          </p:nvCxnSpPr>
          <p:spPr>
            <a:xfrm>
              <a:off x="6626152" y="2007495"/>
              <a:ext cx="1186208" cy="106831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8" idx="2"/>
              <a:endCxn id="7" idx="1"/>
            </p:cNvCxnSpPr>
            <p:nvPr/>
          </p:nvCxnSpPr>
          <p:spPr>
            <a:xfrm>
              <a:off x="6626152" y="2007495"/>
              <a:ext cx="977280" cy="240219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H="1">
              <a:off x="7308304" y="2427734"/>
              <a:ext cx="295128" cy="2088232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>
              <a:endCxn id="12" idx="1"/>
            </p:cNvCxnSpPr>
            <p:nvPr/>
          </p:nvCxnSpPr>
          <p:spPr>
            <a:xfrm>
              <a:off x="6137512" y="2755445"/>
              <a:ext cx="1674848" cy="143648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>
              <a:off x="6137512" y="2755445"/>
              <a:ext cx="778296" cy="176052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>
              <a:endCxn id="9" idx="3"/>
            </p:cNvCxnSpPr>
            <p:nvPr/>
          </p:nvCxnSpPr>
          <p:spPr>
            <a:xfrm flipH="1" flipV="1">
              <a:off x="6125344" y="2575425"/>
              <a:ext cx="1673043" cy="650258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>
              <a:endCxn id="7" idx="2"/>
            </p:cNvCxnSpPr>
            <p:nvPr/>
          </p:nvCxnSpPr>
          <p:spPr>
            <a:xfrm flipH="1" flipV="1">
              <a:off x="8092072" y="2427734"/>
              <a:ext cx="200318" cy="627365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>
              <a:stCxn id="14" idx="0"/>
            </p:cNvCxnSpPr>
            <p:nvPr/>
          </p:nvCxnSpPr>
          <p:spPr>
            <a:xfrm flipH="1" flipV="1">
              <a:off x="7061448" y="2007495"/>
              <a:ext cx="1239552" cy="1068311"/>
            </a:xfrm>
            <a:prstGeom prst="straightConnector1">
              <a:avLst/>
            </a:prstGeom>
            <a:ln w="190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41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Study: CORDIC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43558"/>
            <a:ext cx="8686800" cy="396044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Although similar math proposed by Briggs in 1624</a:t>
            </a:r>
          </a:p>
          <a:p>
            <a:r>
              <a:rPr lang="en-US" altLang="zh-TW" sz="2400" dirty="0" err="1" smtClean="0"/>
              <a:t>COordinate</a:t>
            </a:r>
            <a:r>
              <a:rPr lang="en-US" altLang="zh-TW" sz="2400" dirty="0" smtClean="0"/>
              <a:t> Rotation </a:t>
            </a:r>
            <a:r>
              <a:rPr lang="en-US" altLang="zh-TW" sz="2400" dirty="0" err="1" smtClean="0"/>
              <a:t>DIgital</a:t>
            </a:r>
            <a:r>
              <a:rPr lang="en-US" altLang="zh-TW" sz="2400" dirty="0" smtClean="0"/>
              <a:t> Computer (</a:t>
            </a:r>
            <a:r>
              <a:rPr lang="en-US" altLang="zh-TW" sz="2400" dirty="0" err="1" smtClean="0"/>
              <a:t>Volder</a:t>
            </a:r>
            <a:r>
              <a:rPr lang="en-US" altLang="zh-TW" sz="2400" dirty="0" smtClean="0"/>
              <a:t>, 1956)</a:t>
            </a:r>
          </a:p>
          <a:p>
            <a:r>
              <a:rPr lang="en-US" altLang="zh-TW" sz="2400" dirty="0" smtClean="0"/>
              <a:t>General CORDIC Conditions:</a:t>
            </a:r>
          </a:p>
          <a:p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27" name="群組 26"/>
          <p:cNvGrpSpPr/>
          <p:nvPr/>
        </p:nvGrpSpPr>
        <p:grpSpPr>
          <a:xfrm>
            <a:off x="1547664" y="2154464"/>
            <a:ext cx="6245844" cy="2721542"/>
            <a:chOff x="1547664" y="1862855"/>
            <a:chExt cx="6245844" cy="2721542"/>
          </a:xfrm>
        </p:grpSpPr>
        <p:sp>
          <p:nvSpPr>
            <p:cNvPr id="10" name="橢圓 9"/>
            <p:cNvSpPr/>
            <p:nvPr/>
          </p:nvSpPr>
          <p:spPr>
            <a:xfrm rot="2612416">
              <a:off x="5142893" y="2077403"/>
              <a:ext cx="2650615" cy="2506994"/>
            </a:xfrm>
            <a:custGeom>
              <a:avLst/>
              <a:gdLst/>
              <a:ahLst/>
              <a:cxnLst/>
              <a:rect l="l" t="t" r="r" b="b"/>
              <a:pathLst>
                <a:path w="2650615" h="2506994">
                  <a:moveTo>
                    <a:pt x="221074" y="669008"/>
                  </a:moveTo>
                  <a:cubicBezTo>
                    <a:pt x="240472" y="648227"/>
                    <a:pt x="260892" y="628857"/>
                    <a:pt x="282230" y="611028"/>
                  </a:cubicBezTo>
                  <a:cubicBezTo>
                    <a:pt x="384653" y="525448"/>
                    <a:pt x="508215" y="475370"/>
                    <a:pt x="641311" y="475146"/>
                  </a:cubicBezTo>
                  <a:lnTo>
                    <a:pt x="680846" y="479991"/>
                  </a:lnTo>
                  <a:cubicBezTo>
                    <a:pt x="714107" y="367328"/>
                    <a:pt x="786393" y="267477"/>
                    <a:pt x="884071" y="188227"/>
                  </a:cubicBezTo>
                  <a:cubicBezTo>
                    <a:pt x="1027411" y="71931"/>
                    <a:pt x="1225433" y="0"/>
                    <a:pt x="1444162" y="0"/>
                  </a:cubicBezTo>
                  <a:cubicBezTo>
                    <a:pt x="1881620" y="0"/>
                    <a:pt x="2236250" y="287722"/>
                    <a:pt x="2236250" y="642646"/>
                  </a:cubicBezTo>
                  <a:lnTo>
                    <a:pt x="2227006" y="717048"/>
                  </a:lnTo>
                  <a:cubicBezTo>
                    <a:pt x="2330949" y="737669"/>
                    <a:pt x="2427471" y="788862"/>
                    <a:pt x="2503993" y="869387"/>
                  </a:cubicBezTo>
                  <a:cubicBezTo>
                    <a:pt x="2719027" y="1095667"/>
                    <a:pt x="2694704" y="1467875"/>
                    <a:pt x="2449665" y="1700736"/>
                  </a:cubicBezTo>
                  <a:cubicBezTo>
                    <a:pt x="2376202" y="1770547"/>
                    <a:pt x="2291242" y="1819909"/>
                    <a:pt x="2201687" y="1846247"/>
                  </a:cubicBezTo>
                  <a:cubicBezTo>
                    <a:pt x="2186600" y="2016242"/>
                    <a:pt x="2111381" y="2178874"/>
                    <a:pt x="1979819" y="2303898"/>
                  </a:cubicBezTo>
                  <a:cubicBezTo>
                    <a:pt x="1677124" y="2591550"/>
                    <a:pt x="1190796" y="2571191"/>
                    <a:pt x="893575" y="2258426"/>
                  </a:cubicBezTo>
                  <a:cubicBezTo>
                    <a:pt x="832615" y="2194279"/>
                    <a:pt x="784346" y="2122813"/>
                    <a:pt x="751807" y="2045800"/>
                  </a:cubicBezTo>
                  <a:cubicBezTo>
                    <a:pt x="717064" y="2055362"/>
                    <a:pt x="680890" y="2059257"/>
                    <a:pt x="643982" y="2059320"/>
                  </a:cubicBezTo>
                  <a:cubicBezTo>
                    <a:pt x="289058" y="2059918"/>
                    <a:pt x="739" y="1705773"/>
                    <a:pt x="1" y="1268316"/>
                  </a:cubicBezTo>
                  <a:cubicBezTo>
                    <a:pt x="-402" y="1029081"/>
                    <a:pt x="85287" y="814473"/>
                    <a:pt x="221074" y="6690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grpSp>
          <p:nvGrpSpPr>
            <p:cNvPr id="26" name="群組 25"/>
            <p:cNvGrpSpPr/>
            <p:nvPr/>
          </p:nvGrpSpPr>
          <p:grpSpPr>
            <a:xfrm>
              <a:off x="1547664" y="1862855"/>
              <a:ext cx="5394240" cy="2631407"/>
              <a:chOff x="1547664" y="1862855"/>
              <a:chExt cx="5394240" cy="2631407"/>
            </a:xfrm>
          </p:grpSpPr>
          <p:sp>
            <p:nvSpPr>
              <p:cNvPr id="6" name="橢圓 5"/>
              <p:cNvSpPr/>
              <p:nvPr/>
            </p:nvSpPr>
            <p:spPr>
              <a:xfrm>
                <a:off x="1547664" y="2139702"/>
                <a:ext cx="2256383" cy="2354560"/>
              </a:xfrm>
              <a:custGeom>
                <a:avLst/>
                <a:gdLst/>
                <a:ahLst/>
                <a:cxnLst/>
                <a:rect l="l" t="t" r="r" b="b"/>
                <a:pathLst>
                  <a:path w="2256383" h="2354560">
                    <a:moveTo>
                      <a:pt x="1224136" y="0"/>
                    </a:moveTo>
                    <a:cubicBezTo>
                      <a:pt x="1657329" y="0"/>
                      <a:pt x="2009302" y="282139"/>
                      <a:pt x="2015580" y="632295"/>
                    </a:cubicBezTo>
                    <a:cubicBezTo>
                      <a:pt x="2214567" y="802498"/>
                      <a:pt x="2306956" y="1116613"/>
                      <a:pt x="2228567" y="1437707"/>
                    </a:cubicBezTo>
                    <a:cubicBezTo>
                      <a:pt x="2146228" y="1774978"/>
                      <a:pt x="1900214" y="2018590"/>
                      <a:pt x="1629704" y="2061929"/>
                    </a:cubicBezTo>
                    <a:cubicBezTo>
                      <a:pt x="1493836" y="2241255"/>
                      <a:pt x="1281782" y="2354560"/>
                      <a:pt x="1044116" y="2354560"/>
                    </a:cubicBezTo>
                    <a:cubicBezTo>
                      <a:pt x="695328" y="2354560"/>
                      <a:pt x="401701" y="2110532"/>
                      <a:pt x="317545" y="1777879"/>
                    </a:cubicBezTo>
                    <a:cubicBezTo>
                      <a:pt x="127718" y="1683962"/>
                      <a:pt x="0" y="1498400"/>
                      <a:pt x="0" y="1285292"/>
                    </a:cubicBezTo>
                    <a:cubicBezTo>
                      <a:pt x="0" y="1027532"/>
                      <a:pt x="186845" y="810072"/>
                      <a:pt x="442970" y="744676"/>
                    </a:cubicBezTo>
                    <a:cubicBezTo>
                      <a:pt x="435455" y="711576"/>
                      <a:pt x="432048" y="677434"/>
                      <a:pt x="432048" y="642646"/>
                    </a:cubicBezTo>
                    <a:cubicBezTo>
                      <a:pt x="432048" y="287722"/>
                      <a:pt x="786678" y="0"/>
                      <a:pt x="122413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文字方塊 14"/>
                  <p:cNvSpPr txBox="1"/>
                  <p:nvPr/>
                </p:nvSpPr>
                <p:spPr>
                  <a:xfrm>
                    <a:off x="6156176" y="2389488"/>
                    <a:ext cx="785728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3600" b="1" dirty="0"/>
                  </a:p>
                </p:txBody>
              </p:sp>
            </mc:Choice>
            <mc:Fallback xmlns="">
              <p:sp>
                <p:nvSpPr>
                  <p:cNvPr id="15" name="文字方塊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6176" y="2389488"/>
                    <a:ext cx="785728" cy="646331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文字方塊 16"/>
                  <p:cNvSpPr txBox="1"/>
                  <p:nvPr/>
                </p:nvSpPr>
                <p:spPr>
                  <a:xfrm>
                    <a:off x="6156176" y="3579862"/>
                    <a:ext cx="785728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3600" b="1" dirty="0"/>
                  </a:p>
                </p:txBody>
              </p:sp>
            </mc:Choice>
            <mc:Fallback xmlns="">
              <p:sp>
                <p:nvSpPr>
                  <p:cNvPr id="17" name="文字方塊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6176" y="3579862"/>
                    <a:ext cx="785728" cy="64633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文字方塊 17"/>
                  <p:cNvSpPr txBox="1"/>
                  <p:nvPr/>
                </p:nvSpPr>
                <p:spPr>
                  <a:xfrm>
                    <a:off x="2195736" y="2389488"/>
                    <a:ext cx="776110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3600" b="1" dirty="0"/>
                  </a:p>
                </p:txBody>
              </p:sp>
            </mc:Choice>
            <mc:Fallback xmlns="">
              <p:sp>
                <p:nvSpPr>
                  <p:cNvPr id="18" name="文字方塊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5736" y="2389488"/>
                    <a:ext cx="776110" cy="64633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文字方塊 18"/>
                  <p:cNvSpPr txBox="1"/>
                  <p:nvPr/>
                </p:nvSpPr>
                <p:spPr>
                  <a:xfrm>
                    <a:off x="2195736" y="3579862"/>
                    <a:ext cx="776110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3600" b="1" dirty="0"/>
                  </a:p>
                </p:txBody>
              </p:sp>
            </mc:Choice>
            <mc:Fallback xmlns="">
              <p:sp>
                <p:nvSpPr>
                  <p:cNvPr id="19" name="文字方塊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5736" y="3579862"/>
                    <a:ext cx="776110" cy="646331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文字方塊 19"/>
                  <p:cNvSpPr txBox="1"/>
                  <p:nvPr/>
                </p:nvSpPr>
                <p:spPr>
                  <a:xfrm>
                    <a:off x="2195736" y="2943984"/>
                    <a:ext cx="683200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40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+</m:t>
                          </m:r>
                        </m:oMath>
                      </m:oMathPara>
                    </a14:m>
                    <a:endParaRPr lang="zh-TW" altLang="en-US" sz="4000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文字方塊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5736" y="2943984"/>
                    <a:ext cx="683200" cy="707886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文字方塊 20"/>
                  <p:cNvSpPr txBox="1"/>
                  <p:nvPr/>
                </p:nvSpPr>
                <p:spPr>
                  <a:xfrm>
                    <a:off x="6178052" y="3003798"/>
                    <a:ext cx="667170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40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zh-TW" altLang="en-US" sz="4000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" name="文字方塊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8052" y="3003798"/>
                    <a:ext cx="667170" cy="707886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2" name="手繪多邊形 21"/>
              <p:cNvSpPr/>
              <p:nvPr/>
            </p:nvSpPr>
            <p:spPr>
              <a:xfrm>
                <a:off x="2675855" y="2493104"/>
                <a:ext cx="3596363" cy="201963"/>
              </a:xfrm>
              <a:custGeom>
                <a:avLst/>
                <a:gdLst>
                  <a:gd name="connsiteX0" fmla="*/ 0 w 1499347"/>
                  <a:gd name="connsiteY0" fmla="*/ 168345 h 201963"/>
                  <a:gd name="connsiteX1" fmla="*/ 732865 w 1499347"/>
                  <a:gd name="connsiteY1" fmla="*/ 257 h 201963"/>
                  <a:gd name="connsiteX2" fmla="*/ 1499347 w 1499347"/>
                  <a:gd name="connsiteY2" fmla="*/ 201963 h 20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347" h="201963">
                    <a:moveTo>
                      <a:pt x="0" y="168345"/>
                    </a:moveTo>
                    <a:cubicBezTo>
                      <a:pt x="241487" y="81499"/>
                      <a:pt x="482974" y="-5346"/>
                      <a:pt x="732865" y="257"/>
                    </a:cubicBezTo>
                    <a:cubicBezTo>
                      <a:pt x="982756" y="5860"/>
                      <a:pt x="1241051" y="103911"/>
                      <a:pt x="1499347" y="201963"/>
                    </a:cubicBezTo>
                  </a:path>
                </a:pathLst>
              </a:custGeom>
              <a:ln w="19050">
                <a:solidFill>
                  <a:schemeClr val="tx1"/>
                </a:solidFill>
                <a:prstDash val="dash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手繪多邊形 22"/>
              <p:cNvSpPr/>
              <p:nvPr/>
            </p:nvSpPr>
            <p:spPr>
              <a:xfrm>
                <a:off x="2675855" y="3072229"/>
                <a:ext cx="3596363" cy="201963"/>
              </a:xfrm>
              <a:custGeom>
                <a:avLst/>
                <a:gdLst>
                  <a:gd name="connsiteX0" fmla="*/ 0 w 1499347"/>
                  <a:gd name="connsiteY0" fmla="*/ 168345 h 201963"/>
                  <a:gd name="connsiteX1" fmla="*/ 732865 w 1499347"/>
                  <a:gd name="connsiteY1" fmla="*/ 257 h 201963"/>
                  <a:gd name="connsiteX2" fmla="*/ 1499347 w 1499347"/>
                  <a:gd name="connsiteY2" fmla="*/ 201963 h 20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347" h="201963">
                    <a:moveTo>
                      <a:pt x="0" y="168345"/>
                    </a:moveTo>
                    <a:cubicBezTo>
                      <a:pt x="241487" y="81499"/>
                      <a:pt x="482974" y="-5346"/>
                      <a:pt x="732865" y="257"/>
                    </a:cubicBezTo>
                    <a:cubicBezTo>
                      <a:pt x="982756" y="5860"/>
                      <a:pt x="1241051" y="103911"/>
                      <a:pt x="1499347" y="201963"/>
                    </a:cubicBezTo>
                  </a:path>
                </a:pathLst>
              </a:custGeom>
              <a:ln w="28575">
                <a:solidFill>
                  <a:srgbClr val="0000CC"/>
                </a:solidFill>
                <a:prstDash val="dash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手繪多邊形 23"/>
              <p:cNvSpPr/>
              <p:nvPr/>
            </p:nvSpPr>
            <p:spPr>
              <a:xfrm>
                <a:off x="2675855" y="3662354"/>
                <a:ext cx="3596363" cy="201963"/>
              </a:xfrm>
              <a:custGeom>
                <a:avLst/>
                <a:gdLst>
                  <a:gd name="connsiteX0" fmla="*/ 0 w 1499347"/>
                  <a:gd name="connsiteY0" fmla="*/ 168345 h 201963"/>
                  <a:gd name="connsiteX1" fmla="*/ 732865 w 1499347"/>
                  <a:gd name="connsiteY1" fmla="*/ 257 h 201963"/>
                  <a:gd name="connsiteX2" fmla="*/ 1499347 w 1499347"/>
                  <a:gd name="connsiteY2" fmla="*/ 201963 h 20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9347" h="201963">
                    <a:moveTo>
                      <a:pt x="0" y="168345"/>
                    </a:moveTo>
                    <a:cubicBezTo>
                      <a:pt x="241487" y="81499"/>
                      <a:pt x="482974" y="-5346"/>
                      <a:pt x="732865" y="257"/>
                    </a:cubicBezTo>
                    <a:cubicBezTo>
                      <a:pt x="982756" y="5860"/>
                      <a:pt x="1241051" y="103911"/>
                      <a:pt x="1499347" y="201963"/>
                    </a:cubicBezTo>
                  </a:path>
                </a:pathLst>
              </a:custGeom>
              <a:ln w="19050">
                <a:solidFill>
                  <a:schemeClr val="tx1"/>
                </a:solidFill>
                <a:prstDash val="dash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文字方塊 24"/>
                  <p:cNvSpPr txBox="1"/>
                  <p:nvPr/>
                </p:nvSpPr>
                <p:spPr>
                  <a:xfrm>
                    <a:off x="3995936" y="1862855"/>
                    <a:ext cx="1236236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altLang="zh-TW" sz="3600" b="1" i="1" smtClean="0">
                            <a:latin typeface="Cambria Math"/>
                          </a:rPr>
                          <m:t>𝒚</m:t>
                        </m:r>
                      </m:oMath>
                    </a14:m>
                    <a:r>
                      <a:rPr lang="en-US" altLang="zh-TW" sz="3600" b="1" i="1" dirty="0" smtClean="0">
                        <a:latin typeface="Times New Roman" pitchFamily="18" charset="0"/>
                        <a:cs typeface="Times New Roman" pitchFamily="18" charset="0"/>
                      </a:rPr>
                      <a:t>=</a:t>
                    </a:r>
                    <a:r>
                      <a:rPr lang="en-US" altLang="zh-TW" sz="3600" b="1" i="1" dirty="0" err="1" smtClean="0">
                        <a:latin typeface="Times New Roman" pitchFamily="18" charset="0"/>
                        <a:cs typeface="Times New Roman" pitchFamily="18" charset="0"/>
                      </a:rPr>
                      <a:t>Tx</a:t>
                    </a:r>
                    <a:endParaRPr lang="zh-TW" altLang="en-US" sz="36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5" name="文字方塊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95936" y="1862855"/>
                    <a:ext cx="1236236" cy="64633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15094" r="-14851" b="-3396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8422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群組 75"/>
          <p:cNvGrpSpPr/>
          <p:nvPr/>
        </p:nvGrpSpPr>
        <p:grpSpPr>
          <a:xfrm>
            <a:off x="-2628800" y="77028"/>
            <a:ext cx="6133434" cy="6095122"/>
            <a:chOff x="1259632" y="1059582"/>
            <a:chExt cx="6133434" cy="6095122"/>
          </a:xfrm>
        </p:grpSpPr>
        <p:grpSp>
          <p:nvGrpSpPr>
            <p:cNvPr id="74" name="群組 73"/>
            <p:cNvGrpSpPr/>
            <p:nvPr/>
          </p:nvGrpSpPr>
          <p:grpSpPr>
            <a:xfrm>
              <a:off x="3707904" y="1059582"/>
              <a:ext cx="3685162" cy="3721254"/>
              <a:chOff x="4860032" y="1059582"/>
              <a:chExt cx="3685162" cy="3721254"/>
            </a:xfrm>
          </p:grpSpPr>
          <p:grpSp>
            <p:nvGrpSpPr>
              <p:cNvPr id="30" name="群組 29"/>
              <p:cNvGrpSpPr>
                <a:grpSpLocks noChangeAspect="1"/>
              </p:cNvGrpSpPr>
              <p:nvPr/>
            </p:nvGrpSpPr>
            <p:grpSpPr>
              <a:xfrm>
                <a:off x="5154960" y="1347614"/>
                <a:ext cx="3089448" cy="3067236"/>
                <a:chOff x="4813176" y="1149592"/>
                <a:chExt cx="514908" cy="511206"/>
              </a:xfrm>
            </p:grpSpPr>
            <p:cxnSp>
              <p:nvCxnSpPr>
                <p:cNvPr id="12" name="直線單箭頭接點 11"/>
                <p:cNvCxnSpPr/>
                <p:nvPr/>
              </p:nvCxnSpPr>
              <p:spPr>
                <a:xfrm>
                  <a:off x="4813176" y="1660798"/>
                  <a:ext cx="51490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單箭頭接點 27"/>
                <p:cNvCxnSpPr/>
                <p:nvPr/>
              </p:nvCxnSpPr>
              <p:spPr>
                <a:xfrm flipV="1">
                  <a:off x="4813176" y="1149592"/>
                  <a:ext cx="0" cy="51120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文字方塊 41"/>
                  <p:cNvSpPr txBox="1"/>
                  <p:nvPr/>
                </p:nvSpPr>
                <p:spPr>
                  <a:xfrm>
                    <a:off x="8172400" y="4210519"/>
                    <a:ext cx="372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zh-TW" altLang="en-US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2" name="文字方塊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72400" y="4210519"/>
                    <a:ext cx="372794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文字方塊 42"/>
                  <p:cNvSpPr txBox="1"/>
                  <p:nvPr/>
                </p:nvSpPr>
                <p:spPr>
                  <a:xfrm>
                    <a:off x="4968563" y="1059582"/>
                    <a:ext cx="376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zh-TW" altLang="en-US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3" name="文字方塊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68563" y="1059582"/>
                    <a:ext cx="376192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8333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文字方塊 43"/>
                  <p:cNvSpPr txBox="1"/>
                  <p:nvPr/>
                </p:nvSpPr>
                <p:spPr>
                  <a:xfrm>
                    <a:off x="4860032" y="4411504"/>
                    <a:ext cx="4035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</m:oMath>
                      </m:oMathPara>
                    </a14:m>
                    <a:endParaRPr lang="zh-TW" altLang="en-US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4" name="文字方塊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60032" y="4411504"/>
                    <a:ext cx="403508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文字方塊 44"/>
                  <p:cNvSpPr txBox="1"/>
                  <p:nvPr/>
                </p:nvSpPr>
                <p:spPr>
                  <a:xfrm>
                    <a:off x="7729778" y="4411504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b="0" i="1" smtClean="0">
                              <a:solidFill>
                                <a:srgbClr val="0000CC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zh-TW" altLang="en-US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5" name="文字方塊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9778" y="4411504"/>
                    <a:ext cx="370614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3" name="等腰三角形 72"/>
              <p:cNvSpPr/>
              <p:nvPr/>
            </p:nvSpPr>
            <p:spPr>
              <a:xfrm>
                <a:off x="7385001" y="2881232"/>
                <a:ext cx="124600" cy="79060"/>
              </a:xfrm>
              <a:prstGeom prst="triangl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1" name="弧形 40"/>
            <p:cNvSpPr/>
            <p:nvPr/>
          </p:nvSpPr>
          <p:spPr>
            <a:xfrm>
              <a:off x="1259632" y="1668304"/>
              <a:ext cx="5486400" cy="5486400"/>
            </a:xfrm>
            <a:prstGeom prst="arc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Study: CORDIC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grpSp>
        <p:nvGrpSpPr>
          <p:cNvPr id="48" name="群組 47"/>
          <p:cNvGrpSpPr/>
          <p:nvPr/>
        </p:nvGrpSpPr>
        <p:grpSpPr>
          <a:xfrm>
            <a:off x="114400" y="1494976"/>
            <a:ext cx="2672061" cy="1947605"/>
            <a:chOff x="5154960" y="2477530"/>
            <a:chExt cx="2672061" cy="1947605"/>
          </a:xfrm>
        </p:grpSpPr>
        <p:sp>
          <p:nvSpPr>
            <p:cNvPr id="37" name="直角三角形 36"/>
            <p:cNvSpPr/>
            <p:nvPr/>
          </p:nvSpPr>
          <p:spPr>
            <a:xfrm flipH="1">
              <a:off x="5154960" y="2477530"/>
              <a:ext cx="1937320" cy="1937320"/>
            </a:xfrm>
            <a:prstGeom prst="rtTriangl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00">
                    <a:alpha val="5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文字方塊 37"/>
                <p:cNvSpPr txBox="1"/>
                <p:nvPr/>
              </p:nvSpPr>
              <p:spPr>
                <a:xfrm>
                  <a:off x="5940245" y="4023165"/>
                  <a:ext cx="759439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1/</m:t>
                        </m:r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38" name="文字方塊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245" y="4023165"/>
                  <a:ext cx="759439" cy="40197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文字方塊 38"/>
                <p:cNvSpPr txBox="1"/>
                <p:nvPr/>
              </p:nvSpPr>
              <p:spPr>
                <a:xfrm>
                  <a:off x="7067582" y="3363838"/>
                  <a:ext cx="759439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1/</m:t>
                        </m:r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39" name="文字方塊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7582" y="3363838"/>
                  <a:ext cx="759439" cy="40197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橢圓 39"/>
          <p:cNvSpPr/>
          <p:nvPr/>
        </p:nvSpPr>
        <p:spPr>
          <a:xfrm>
            <a:off x="2807675" y="3356942"/>
            <a:ext cx="144016" cy="144016"/>
          </a:xfrm>
          <a:prstGeom prst="ellipse">
            <a:avLst/>
          </a:prstGeom>
          <a:solidFill>
            <a:srgbClr val="0000CC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115124" y="2237268"/>
            <a:ext cx="2440652" cy="1194380"/>
            <a:chOff x="5154960" y="1379563"/>
            <a:chExt cx="2440652" cy="3035287"/>
          </a:xfrm>
        </p:grpSpPr>
        <p:sp>
          <p:nvSpPr>
            <p:cNvPr id="55" name="直角三角形 54"/>
            <p:cNvSpPr/>
            <p:nvPr/>
          </p:nvSpPr>
          <p:spPr>
            <a:xfrm flipH="1">
              <a:off x="5154960" y="1379563"/>
              <a:ext cx="2440652" cy="3035287"/>
            </a:xfrm>
            <a:prstGeom prst="rtTriangl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00">
                    <a:alpha val="5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文字方塊 55"/>
                <p:cNvSpPr txBox="1"/>
                <p:nvPr/>
              </p:nvSpPr>
              <p:spPr>
                <a:xfrm>
                  <a:off x="5940245" y="4023165"/>
                  <a:ext cx="5028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6" name="文字方塊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245" y="4023165"/>
                  <a:ext cx="50283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4782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文字方塊 56"/>
            <p:cNvSpPr txBox="1"/>
            <p:nvPr/>
          </p:nvSpPr>
          <p:spPr>
            <a:xfrm>
              <a:off x="7067582" y="33638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TW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116099" y="1733212"/>
            <a:ext cx="2212704" cy="1913641"/>
            <a:chOff x="5154960" y="98602"/>
            <a:chExt cx="2212704" cy="4863150"/>
          </a:xfrm>
        </p:grpSpPr>
        <p:sp>
          <p:nvSpPr>
            <p:cNvPr id="60" name="直角三角形 59"/>
            <p:cNvSpPr/>
            <p:nvPr/>
          </p:nvSpPr>
          <p:spPr>
            <a:xfrm flipH="1">
              <a:off x="5154960" y="98602"/>
              <a:ext cx="2152620" cy="4316248"/>
            </a:xfrm>
            <a:prstGeom prst="rtTriangl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00">
                    <a:alpha val="5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文字方塊 60"/>
                <p:cNvSpPr txBox="1"/>
                <p:nvPr/>
              </p:nvSpPr>
              <p:spPr>
                <a:xfrm>
                  <a:off x="5940245" y="4023166"/>
                  <a:ext cx="502830" cy="9385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</m:oMath>
                    </m:oMathPara>
                  </a14:m>
                  <a:endParaRPr lang="zh-TW" altLang="en-US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1" name="文字方塊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245" y="4023166"/>
                  <a:ext cx="502830" cy="938586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文字方塊 61"/>
            <p:cNvSpPr txBox="1"/>
            <p:nvPr/>
          </p:nvSpPr>
          <p:spPr>
            <a:xfrm>
              <a:off x="7067582" y="33638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TW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-36512" y="3795886"/>
                <a:ext cx="9241311" cy="567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1600" b="1" i="1" spc="-10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600" b="1" i="1" spc="-100" smtClean="0">
                                    <a:latin typeface="Cambria Math"/>
                                  </a:rPr>
                                  <m:t>𝒄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𝒐𝒔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𝜽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𝒔𝒊𝒏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𝜽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1600" b="1" i="1" spc="-100" smtClean="0">
                          <a:latin typeface="Cambria Math"/>
                          <a:ea typeface="Cambria Math"/>
                        </a:rPr>
                        <m:t>←</m:t>
                      </m:r>
                      <m:r>
                        <a:rPr lang="en-US" altLang="zh-TW" sz="1600" b="1" i="1" spc="-100" smtClean="0">
                          <a:latin typeface="Cambria Math"/>
                        </a:rPr>
                        <m:t>𝒄𝒐𝒔</m:t>
                      </m:r>
                      <m:r>
                        <a:rPr lang="en-US" altLang="zh-TW" sz="1600" b="1" i="1" spc="-100" smtClean="0">
                          <a:latin typeface="Cambria Math"/>
                        </a:rPr>
                        <m:t>⁡(</m:t>
                      </m:r>
                      <m:sSub>
                        <m:sSub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1" i="1" spc="-100" smtClean="0">
                              <a:latin typeface="Cambria Math"/>
                            </a:rPr>
                            <m:t>𝜽</m:t>
                          </m:r>
                        </m:e>
                        <m:sub>
                          <m:r>
                            <a:rPr lang="en-US" altLang="zh-TW" sz="1600" b="1" i="1" spc="-100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altLang="zh-TW" sz="1600" b="1" i="1" spc="-100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1600" b="1" i="1" spc="-10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altLang="zh-TW" sz="1600" b="1" i="1" spc="-1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altLang="zh-TW" sz="1600" b="1" i="1" spc="-1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1600" b="1" i="1" spc="-100" smtClean="0">
                          <a:latin typeface="Cambria Math"/>
                        </a:rPr>
                        <m:t>𝒄𝒐𝒔</m:t>
                      </m:r>
                      <m:r>
                        <a:rPr lang="en-US" altLang="zh-TW" sz="1600" b="1" i="1" spc="-100" smtClean="0">
                          <a:latin typeface="Cambria Math"/>
                        </a:rPr>
                        <m:t>⁡(</m:t>
                      </m:r>
                      <m:sSub>
                        <m:sSub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1" i="1" spc="-100" smtClean="0">
                              <a:latin typeface="Cambria Math"/>
                            </a:rPr>
                            <m:t>𝜽</m:t>
                          </m:r>
                        </m:e>
                        <m:sub>
                          <m:r>
                            <a:rPr lang="en-US" altLang="zh-TW" sz="1600" b="1" i="1" spc="-100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altLang="zh-TW" sz="1600" b="1" i="1" spc="-100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1600" b="1" i="1" spc="-10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altLang="zh-TW" sz="1600" b="1" i="1" spc="-1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altLang="zh-TW" sz="1600" b="1" i="1" spc="-1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1600" b="1" i="1" spc="-100" smtClean="0">
                          <a:latin typeface="Cambria Math"/>
                        </a:rPr>
                        <m:t>𝒄𝒐𝒔</m:t>
                      </m:r>
                      <m:r>
                        <a:rPr lang="en-US" altLang="zh-TW" sz="1600" b="1" i="1" spc="-100" smtClean="0">
                          <a:latin typeface="Cambria Math"/>
                        </a:rPr>
                        <m:t>⁡(</m:t>
                      </m:r>
                      <m:sSub>
                        <m:sSub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1" i="1" spc="-100" smtClean="0">
                              <a:latin typeface="Cambria Math"/>
                            </a:rPr>
                            <m:t>𝜽</m:t>
                          </m:r>
                        </m:e>
                        <m:sub>
                          <m:r>
                            <a:rPr lang="en-US" altLang="zh-TW" sz="1600" b="1" i="1" spc="-10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altLang="zh-TW" sz="1600" b="1" i="1" spc="-100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1600" b="1" i="1" spc="-10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altLang="zh-TW" sz="1600" b="1" i="1" spc="-1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altLang="zh-TW" sz="1600" b="1" i="1" spc="-1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TW" sz="1600" b="1" i="1" spc="-1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zh-TW" sz="1600" b="1" i="1" spc="-1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1600" b="1" i="1" spc="-10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600" b="1" i="1" spc="-10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1600" b="1" i="1" spc="-10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1600" b="1" i="1" spc="-1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795886"/>
                <a:ext cx="9241311" cy="56797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矩形 76"/>
          <p:cNvSpPr/>
          <p:nvPr/>
        </p:nvSpPr>
        <p:spPr>
          <a:xfrm>
            <a:off x="3635896" y="3795886"/>
            <a:ext cx="2520280" cy="56797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78" name="矩形 77"/>
          <p:cNvSpPr/>
          <p:nvPr/>
        </p:nvSpPr>
        <p:spPr>
          <a:xfrm>
            <a:off x="6213708" y="3795886"/>
            <a:ext cx="2520280" cy="56797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79" name="矩形 78"/>
          <p:cNvSpPr/>
          <p:nvPr/>
        </p:nvSpPr>
        <p:spPr>
          <a:xfrm>
            <a:off x="1115616" y="3795886"/>
            <a:ext cx="2520280" cy="56797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2843808" y="915566"/>
                <a:ext cx="6074355" cy="6983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80000"/>
                  </a:lnSpc>
                  <a:buFont typeface="Wingdings" pitchFamily="2" charset="2"/>
                  <a:buChar char="Ø"/>
                </a:pPr>
                <a:r>
                  <a:rPr lang="en-US" altLang="zh-TW" sz="2400" b="1" dirty="0" smtClean="0">
                    <a:solidFill>
                      <a:srgbClr val="800000"/>
                    </a:solidFill>
                  </a:rPr>
                  <a:t>Select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𝜽</m:t>
                        </m:r>
                      </m:e>
                      <m:sub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1" i="0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𝒊</m:t>
                            </m:r>
                          </m:sup>
                        </m:sSup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altLang="zh-TW" sz="2400" b="1" dirty="0" smtClean="0">
                  <a:solidFill>
                    <a:srgbClr val="800000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zh-TW" sz="2400" b="1" dirty="0" smtClean="0">
                    <a:solidFill>
                      <a:srgbClr val="800000"/>
                    </a:solidFill>
                  </a:rPr>
                  <a:t>      such that 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</a:rPr>
                      <m:t>𝒙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</a:rPr>
                      <m:t> ∙ </m:t>
                    </m:r>
                    <m:func>
                      <m:funcPr>
                        <m:ctrlP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a:rPr lang="en-US" altLang="zh-TW" sz="2400" b="1" i="0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𝐭𝐚𝐧</m:t>
                        </m:r>
                      </m:fName>
                      <m:e>
                        <m:d>
                          <m:dPr>
                            <m:ctrlP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</m:d>
                      </m:e>
                    </m:func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=  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 ∙</m:t>
                    </m:r>
                    <m:sSup>
                      <m:sSupPr>
                        <m:ctrlP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p>
                    </m:sSup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 =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≫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𝒊</m:t>
                    </m:r>
                  </m:oMath>
                </a14:m>
                <a:endParaRPr lang="zh-TW" altLang="en-US" sz="24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915566"/>
                <a:ext cx="6074355" cy="698396"/>
              </a:xfrm>
              <a:prstGeom prst="rect">
                <a:avLst/>
              </a:prstGeom>
              <a:blipFill rotWithShape="1">
                <a:blip r:embed="rId11"/>
                <a:stretch>
                  <a:fillRect l="-1406" t="-15652" b="-191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字方塊 81"/>
              <p:cNvSpPr txBox="1"/>
              <p:nvPr/>
            </p:nvSpPr>
            <p:spPr>
              <a:xfrm>
                <a:off x="2843808" y="1563638"/>
                <a:ext cx="5762411" cy="44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80000"/>
                  </a:lnSpc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zh-TW" altLang="en-US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𝒏</m:t>
                        </m:r>
                      </m:sup>
                      <m:e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𝒕𝒂</m:t>
                        </m:r>
                        <m:sSup>
                          <m:sSupPr>
                            <m:ctrlP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  <m:sup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24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b="1" i="1" smtClean="0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1" i="1" smtClean="0">
                                    <a:solidFill>
                                      <a:srgbClr val="8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altLang="zh-TW" sz="2400" b="1" i="1" smtClean="0">
                                    <a:solidFill>
                                      <a:srgbClr val="8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2400" b="1" i="1" smtClean="0">
                                    <a:solidFill>
                                      <a:srgbClr val="80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p>
                            </m:sSup>
                          </m:e>
                        </m:d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</a:rPr>
                      <m:t> 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𝑲</m:t>
                        </m:r>
                      </m:e>
                      <m:sub>
                        <m:r>
                          <a:rPr lang="en-US" altLang="zh-TW" sz="2400" b="1" i="1" smtClean="0">
                            <a:solidFill>
                              <a:srgbClr val="80000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altLang="zh-TW" sz="2400" b="1" i="1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altLang="zh-TW" sz="2400" b="1" i="1" smtClean="0">
                        <a:solidFill>
                          <a:srgbClr val="800000"/>
                        </a:solidFill>
                        <a:latin typeface="Cambria Math"/>
                        <a:ea typeface="Cambria Math"/>
                      </a:rPr>
                      <m:t>𝟔𝟎𝟕</m:t>
                    </m:r>
                  </m:oMath>
                </a14:m>
                <a:endParaRPr lang="zh-TW" altLang="en-US" sz="24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82" name="文字方塊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563638"/>
                <a:ext cx="5762411" cy="44044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3419872" y="2059674"/>
                <a:ext cx="4373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8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 0)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</a:rPr>
                  <a:t>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</a:rPr>
                  <a:t>;   s = +1;</a:t>
                </a:r>
                <a:endParaRPr lang="zh-TW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059674"/>
                <a:ext cx="4373057" cy="338554"/>
              </a:xfrm>
              <a:prstGeom prst="rect">
                <a:avLst/>
              </a:prstGeom>
              <a:blipFill rotWithShape="1">
                <a:blip r:embed="rId13"/>
                <a:stretch>
                  <a:fillRect l="-1255" t="-27273" r="-558" b="-34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字方塊 85"/>
              <p:cNvSpPr txBox="1"/>
              <p:nvPr/>
            </p:nvSpPr>
            <p:spPr>
              <a:xfrm>
                <a:off x="3419872" y="2453884"/>
                <a:ext cx="5810565" cy="34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80000"/>
                  </a:lnSpc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)=(</m:t>
                    </m:r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𝑠𝑦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≫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𝑠𝑥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≫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 </m:t>
                    </m:r>
                  </m:oMath>
                </a14:m>
                <a:endParaRPr lang="zh-TW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文字方塊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53884"/>
                <a:ext cx="5810565" cy="343940"/>
              </a:xfrm>
              <a:prstGeom prst="rect">
                <a:avLst/>
              </a:prstGeom>
              <a:blipFill rotWithShape="1">
                <a:blip r:embed="rId14"/>
                <a:stretch>
                  <a:fillRect l="-944" t="-26786" b="-267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文字方塊 86"/>
              <p:cNvSpPr txBox="1"/>
              <p:nvPr/>
            </p:nvSpPr>
            <p:spPr>
              <a:xfrm>
                <a:off x="3419872" y="2859782"/>
                <a:ext cx="2966389" cy="348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80000"/>
                  </a:lnSpc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+=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𝑡𝑎</m:t>
                    </m:r>
                    <m:sSup>
                      <m:sSup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 </m:t>
                    </m:r>
                  </m:oMath>
                </a14:m>
                <a:endParaRPr lang="zh-TW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文字方塊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859782"/>
                <a:ext cx="2966389" cy="348557"/>
              </a:xfrm>
              <a:prstGeom prst="rect">
                <a:avLst/>
              </a:prstGeom>
              <a:blipFill rotWithShape="1">
                <a:blip r:embed="rId15"/>
                <a:stretch>
                  <a:fillRect l="-1848" t="-24561" b="-26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文字方塊 87"/>
              <p:cNvSpPr txBox="1"/>
              <p:nvPr/>
            </p:nvSpPr>
            <p:spPr>
              <a:xfrm>
                <a:off x="3419872" y="3227965"/>
                <a:ext cx="2839688" cy="34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80000"/>
                  </a:lnSpc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?1 :−1;</m:t>
                    </m:r>
                  </m:oMath>
                </a14:m>
                <a:endParaRPr lang="zh-TW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文字方塊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227965"/>
                <a:ext cx="2839688" cy="343940"/>
              </a:xfrm>
              <a:prstGeom prst="rect">
                <a:avLst/>
              </a:prstGeom>
              <a:blipFill rotWithShape="1">
                <a:blip r:embed="rId16"/>
                <a:stretch>
                  <a:fillRect l="-1931" t="-26786" b="-267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4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6.79012E-6 L -0.00244 -0.07316 L -0.01007 -0.13766 L -0.025 -0.20958 L -0.04237 -0.27316 L -0.05955 -0.3176 L -0.07327 -0.34599 L -0.0882 -0.37377 " pathEditMode="relative" ptsTypes="AAAAAAAA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2 -0.37377 L -0.07153 -0.34198 L -0.05695 -0.30803 L -0.04288 -0.27007 L -0.03195 -0.22932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722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4 -0.22932 L -0.03941 -0.25525 L -0.04826 -0.28056 L -0.05573 -0.3034 L -0.06614 -0.325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478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77" grpId="0" animBg="1"/>
      <p:bldP spid="78" grpId="0" animBg="1"/>
      <p:bldP spid="79" grpId="0" animBg="1"/>
      <p:bldP spid="80" grpId="0"/>
      <p:bldP spid="82" grpId="0"/>
      <p:bldP spid="83" grpId="0"/>
      <p:bldP spid="86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General Superfunctions for CORDIC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3281964"/>
                  </p:ext>
                </p:extLst>
              </p:nvPr>
            </p:nvGraphicFramePr>
            <p:xfrm>
              <a:off x="971600" y="1491630"/>
              <a:ext cx="7272808" cy="19843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527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No.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Functions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e>
                                          <m: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2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osh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sinh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osh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sinh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sinh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osh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𝛽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osh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b="0" i="0" smtClean="0">
                                              <a:latin typeface="Cambria Math"/>
                                            </a:rPr>
                                            <m:t>sinh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⁡(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3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altLang="zh-TW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3281964"/>
                  </p:ext>
                </p:extLst>
              </p:nvPr>
            </p:nvGraphicFramePr>
            <p:xfrm>
              <a:off x="971600" y="1491630"/>
              <a:ext cx="7272808" cy="19843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/>
                    <a:gridCol w="655272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No.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Functions</a:t>
                          </a:r>
                          <a:endParaRPr lang="zh-TW" altLang="en-US" dirty="0"/>
                        </a:p>
                      </a:txBody>
                      <a:tcPr anchor="ctr"/>
                    </a:tc>
                  </a:tr>
                  <a:tr h="621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977" t="-64706" r="-93" b="-174510"/>
                          </a:stretch>
                        </a:blipFill>
                      </a:tcPr>
                    </a:tc>
                  </a:tr>
                  <a:tr h="621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2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977" t="-166337" r="-93" b="-7623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3</a:t>
                          </a:r>
                          <a:endParaRPr lang="zh-TW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977" t="-440984" r="-93" b="-262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7574"/>
                <a:ext cx="8686800" cy="381642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TW" sz="2400" dirty="0" smtClean="0"/>
                  <a:t>Currently-Found Superfunctions:</a:t>
                </a:r>
              </a:p>
              <a:p>
                <a:endParaRPr lang="en-US" altLang="zh-TW" sz="2400" dirty="0"/>
              </a:p>
              <a:p>
                <a:endParaRPr lang="en-US" altLang="zh-TW" sz="2400" dirty="0" smtClean="0"/>
              </a:p>
              <a:p>
                <a:endParaRPr lang="en-US" altLang="zh-TW" sz="2400" dirty="0"/>
              </a:p>
              <a:p>
                <a:endParaRPr lang="en-US" altLang="zh-TW" sz="2400" dirty="0" smtClean="0"/>
              </a:p>
              <a:p>
                <a:endParaRPr lang="en-US" altLang="zh-TW" sz="2400" dirty="0"/>
              </a:p>
              <a:p>
                <a:r>
                  <a:rPr lang="en-US" altLang="zh-TW" sz="2400" dirty="0" smtClean="0"/>
                  <a:t>Inverse functions can be also solved.</a:t>
                </a:r>
              </a:p>
              <a:p>
                <a:r>
                  <a:rPr lang="en-US" altLang="zh-TW" sz="2400" dirty="0" smtClean="0"/>
                  <a:t>Can you expand a non-superfunction to a superfunction such that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r>
                      <a:rPr lang="en-US" altLang="zh-TW" sz="2400" b="0" i="1" smtClean="0">
                        <a:latin typeface="Cambria Math"/>
                      </a:rPr>
                      <m:t>𝑎𝑇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TW" sz="2400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zh-TW" sz="2400" b="0" i="1" smtClean="0">
                        <a:latin typeface="Cambria Math"/>
                      </a:rPr>
                      <m:t>+</m:t>
                    </m:r>
                    <m:r>
                      <a:rPr lang="en-US" altLang="zh-TW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?</a:t>
                </a: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28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7574"/>
                <a:ext cx="8686800" cy="3816424"/>
              </a:xfrm>
              <a:blipFill rotWithShape="1">
                <a:blip r:embed="rId3"/>
                <a:stretch>
                  <a:fillRect l="-982" t="-22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3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Fixed-Point and Sign Extension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43558"/>
                <a:ext cx="8686800" cy="4104456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zh-TW" sz="2400" dirty="0" smtClean="0"/>
                  <a:t>Fixed-Point Operations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altLang="zh-TW" sz="2000" dirty="0" smtClean="0"/>
                  <a:t>Let </a:t>
                </a:r>
                <a:r>
                  <a:rPr lang="en-US" altLang="zh-TW" sz="2000" b="1" dirty="0" smtClean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altLang="zh-TW" sz="2000" b="1" i="1" dirty="0" smtClean="0">
                    <a:latin typeface="Times New Roman" pitchFamily="18" charset="0"/>
                    <a:cs typeface="Times New Roman" pitchFamily="18" charset="0"/>
                  </a:rPr>
                  <a:t>i, m</a:t>
                </a:r>
                <a:r>
                  <a:rPr lang="en-US" altLang="zh-TW" sz="2000" b="1" dirty="0" smtClean="0"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en-US" altLang="zh-TW" sz="2000" b="1" dirty="0" smtClean="0"/>
                  <a:t> </a:t>
                </a:r>
                <a:r>
                  <a:rPr lang="en-US" altLang="zh-TW" sz="2000" dirty="0" smtClean="0"/>
                  <a:t>as a fixed-point format with </a:t>
                </a:r>
                <a:r>
                  <a:rPr lang="en-US" altLang="zh-TW" sz="2000" b="1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altLang="zh-TW" sz="2000" dirty="0" smtClean="0"/>
                  <a:t>-bit integer and </a:t>
                </a:r>
                <a:r>
                  <a:rPr lang="en-US" altLang="zh-TW" sz="2000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altLang="zh-TW" sz="2000" dirty="0" smtClean="0"/>
                  <a:t>-bit mantissa.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/>
                      </a:rPr>
                      <m:t>&lt;</m:t>
                    </m:r>
                    <m:func>
                      <m:func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000" b="0" i="0" smtClean="0">
                            <a:latin typeface="Cambria Math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000" b="0" i="1" smtClean="0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TW" sz="2000" b="0" i="1" smtClean="0">
                        <a:latin typeface="Cambria Math"/>
                      </a:rPr>
                      <m:t>+1, </m:t>
                    </m:r>
                    <m:func>
                      <m:func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000" b="0" i="0" smtClean="0">
                            <a:latin typeface="Cambria Math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000" b="0" i="1" smtClean="0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b="0" i="1" smtClean="0">
                            <a:latin typeface="Cambria Math"/>
                          </a:rPr>
                          <m:t>&gt; </m:t>
                        </m:r>
                        <m:r>
                          <a:rPr lang="en-US" altLang="zh-TW" sz="2000" b="0" i="1" smtClean="0">
                            <a:latin typeface="Cambria Math"/>
                            <a:ea typeface="Cambria Math"/>
                          </a:rPr>
                          <m:t>← &lt;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/>
                            <a:ea typeface="Cambria Math"/>
                          </a:rPr>
                          <m:t>&gt; ± &lt;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/>
                            <a:ea typeface="Cambria Math"/>
                          </a:rPr>
                          <m:t>&gt;</m:t>
                        </m:r>
                      </m:e>
                    </m:func>
                  </m:oMath>
                </a14:m>
                <a:endParaRPr lang="en-US" altLang="zh-TW" sz="2000" b="0" dirty="0" smtClean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sz="2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sz="2000" i="1">
                        <a:latin typeface="Cambria Math"/>
                      </a:rPr>
                      <m:t>, </m:t>
                    </m:r>
                    <m:func>
                      <m:func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altLang="zh-TW" sz="2000" i="1">
                            <a:latin typeface="Cambria Math"/>
                          </a:rPr>
                          <m:t>&gt; </m:t>
                        </m:r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← &lt;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&gt; </m:t>
                        </m:r>
                        <m:r>
                          <a:rPr lang="en-US" altLang="zh-TW" sz="20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 &lt;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  <a:ea typeface="Cambria Math"/>
                          </a:rPr>
                          <m:t>&gt;</m:t>
                        </m:r>
                      </m:e>
                    </m:func>
                  </m:oMath>
                </a14:m>
                <a:endParaRPr lang="en-US" altLang="zh-TW" sz="2000" dirty="0" smtClean="0"/>
              </a:p>
              <a:p>
                <a:pPr>
                  <a:spcBef>
                    <a:spcPts val="0"/>
                  </a:spcBef>
                </a:pPr>
                <a:r>
                  <a:rPr lang="en-US" altLang="zh-TW" sz="2400" dirty="0" smtClean="0"/>
                  <a:t>IEEE1364-1995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altLang="zh-TW" sz="2000" dirty="0" smtClean="0"/>
                  <a:t>Take care of 2’s complement operations by yourself.</a:t>
                </a:r>
              </a:p>
              <a:p>
                <a:pPr marL="715963" lvl="1" indent="0">
                  <a:spcBef>
                    <a:spcPts val="0"/>
                  </a:spcBef>
                  <a:buNone/>
                </a:pPr>
                <a:r>
                  <a:rPr lang="en-US" altLang="zh-TW" sz="2000" b="1" dirty="0" err="1" smtClean="0">
                    <a:latin typeface="Courier New" pitchFamily="49" charset="0"/>
                    <a:cs typeface="Courier New" pitchFamily="49" charset="0"/>
                  </a:rPr>
                  <a:t>reg</a:t>
                </a:r>
                <a:r>
                  <a:rPr lang="en-US" altLang="zh-TW" sz="2000" b="1" dirty="0" smtClean="0">
                    <a:latin typeface="Courier New" pitchFamily="49" charset="0"/>
                    <a:cs typeface="Courier New" pitchFamily="49" charset="0"/>
                  </a:rPr>
                  <a:t> [6:0] a=7’b</a:t>
                </a:r>
                <a:r>
                  <a:rPr lang="en-US" altLang="zh-TW" sz="2000" b="1" dirty="0" smtClean="0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110</a:t>
                </a:r>
                <a:r>
                  <a:rPr lang="en-US" altLang="zh-TW" sz="2000" b="1" u="sng" dirty="0" smtClean="0">
                    <a:latin typeface="Courier New" pitchFamily="49" charset="0"/>
                    <a:cs typeface="Courier New" pitchFamily="49" charset="0"/>
                  </a:rPr>
                  <a:t>1010</a:t>
                </a:r>
                <a:r>
                  <a:rPr lang="en-US" altLang="zh-TW" sz="2000" b="1" dirty="0" smtClean="0">
                    <a:latin typeface="Courier New" pitchFamily="49" charset="0"/>
                    <a:cs typeface="Courier New" pitchFamily="49" charset="0"/>
                  </a:rPr>
                  <a:t> ; </a:t>
                </a:r>
                <a:r>
                  <a:rPr lang="en-US" altLang="zh-TW" sz="20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// &lt;3.4&gt;=</a:t>
                </a:r>
                <a:r>
                  <a:rPr lang="en-US" altLang="zh-TW" sz="2000" b="1" dirty="0" smtClean="0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-</a:t>
                </a:r>
                <a:r>
                  <a:rPr lang="en-US" altLang="zh-TW" sz="20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1.375</a:t>
                </a:r>
              </a:p>
              <a:p>
                <a:pPr marL="715963" lvl="1" indent="0">
                  <a:spcBef>
                    <a:spcPts val="0"/>
                  </a:spcBef>
                  <a:buNone/>
                </a:pPr>
                <a:r>
                  <a:rPr lang="en-US" altLang="zh-TW" sz="2000" b="1" dirty="0" err="1" smtClean="0">
                    <a:latin typeface="Courier New" pitchFamily="49" charset="0"/>
                    <a:cs typeface="Courier New" pitchFamily="49" charset="0"/>
                  </a:rPr>
                  <a:t>reg</a:t>
                </a:r>
                <a:r>
                  <a:rPr lang="en-US" altLang="zh-TW" sz="2000" b="1" dirty="0" smtClean="0">
                    <a:latin typeface="Courier New" pitchFamily="49" charset="0"/>
                    <a:cs typeface="Courier New" pitchFamily="49" charset="0"/>
                  </a:rPr>
                  <a:t> [9:0] b = { 3{a[6]}, a} ;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altLang="zh-TW" sz="2000" dirty="0" smtClean="0"/>
                  <a:t>Try to transfer to the maximum-length wires/</a:t>
                </a:r>
                <a:r>
                  <a:rPr lang="en-US" altLang="zh-TW" sz="2000" dirty="0" err="1" smtClean="0"/>
                  <a:t>reg</a:t>
                </a:r>
                <a:r>
                  <a:rPr lang="en-US" altLang="zh-TW" sz="2000" dirty="0" smtClean="0"/>
                  <a:t> before operations.</a:t>
                </a:r>
              </a:p>
              <a:p>
                <a:pPr>
                  <a:spcBef>
                    <a:spcPts val="0"/>
                  </a:spcBef>
                </a:pPr>
                <a:r>
                  <a:rPr lang="en-US" altLang="zh-TW" sz="2400" dirty="0" smtClean="0"/>
                  <a:t>IEEE 1364-2001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altLang="zh-TW" sz="2000" dirty="0" smtClean="0"/>
                  <a:t>Declare 2’s-complement as </a:t>
                </a:r>
                <a:r>
                  <a:rPr lang="en-US" altLang="zh-TW" sz="2000" b="1" dirty="0" err="1" smtClean="0">
                    <a:latin typeface="Courier New" pitchFamily="49" charset="0"/>
                    <a:cs typeface="Courier New" pitchFamily="49" charset="0"/>
                  </a:rPr>
                  <a:t>reg</a:t>
                </a:r>
                <a:r>
                  <a:rPr lang="en-US" altLang="zh-TW" sz="2000" b="1" dirty="0" smtClean="0">
                    <a:latin typeface="Courier New" pitchFamily="49" charset="0"/>
                    <a:cs typeface="Courier New" pitchFamily="49" charset="0"/>
                  </a:rPr>
                  <a:t> signed [6:0] a=-22;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altLang="zh-TW" sz="2000" dirty="0" smtClean="0"/>
                  <a:t>Take care of the point position by yourself.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43558"/>
                <a:ext cx="8686800" cy="4104456"/>
              </a:xfrm>
              <a:blipFill rotWithShape="1">
                <a:blip r:embed="rId2"/>
                <a:stretch>
                  <a:fillRect l="-982" t="-1039" r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87624" y="2859782"/>
            <a:ext cx="6336704" cy="57606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405124" y="4083918"/>
            <a:ext cx="3600400" cy="36004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69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Floating-Point Operations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43558"/>
                <a:ext cx="8686800" cy="4104456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altLang="zh-TW" sz="2400" dirty="0" smtClean="0"/>
                  <a:t>IEEE 754: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𝑠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×(1.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)×</m:t>
                    </m:r>
                    <m:sSup>
                      <m:sSupPr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𝐸</m:t>
                        </m:r>
                      </m:sup>
                    </m:sSup>
                  </m:oMath>
                </a14:m>
                <a:endParaRPr lang="en-US" altLang="zh-TW" sz="2400" dirty="0" smtClean="0"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spcBef>
                    <a:spcPts val="600"/>
                  </a:spcBef>
                </a:pPr>
                <a:r>
                  <a:rPr lang="en-US" altLang="zh-TW" sz="2000" b="1" i="1" dirty="0" smtClean="0">
                    <a:solidFill>
                      <a:srgbClr val="800000"/>
                    </a:solidFill>
                  </a:rPr>
                  <a:t>Fraction</a:t>
                </a:r>
                <a:r>
                  <a:rPr lang="en-US" altLang="zh-TW" sz="2000" dirty="0" smtClean="0">
                    <a:solidFill>
                      <a:srgbClr val="800000"/>
                    </a:solidFill>
                  </a:rPr>
                  <a:t> </a:t>
                </a:r>
                <a:r>
                  <a:rPr lang="en-US" altLang="zh-TW" sz="2000" dirty="0" smtClean="0">
                    <a:latin typeface="標楷體" pitchFamily="65" charset="-120"/>
                    <a:ea typeface="標楷體" pitchFamily="65" charset="-120"/>
                  </a:rPr>
                  <a:t>(</a:t>
                </a:r>
                <a:r>
                  <a:rPr lang="zh-TW" altLang="en-US" sz="2000" dirty="0" smtClean="0">
                    <a:latin typeface="標楷體" pitchFamily="65" charset="-120"/>
                    <a:ea typeface="標楷體" pitchFamily="65" charset="-120"/>
                  </a:rPr>
                  <a:t>分數</a:t>
                </a:r>
                <a:r>
                  <a:rPr lang="en-US" altLang="zh-TW" sz="2000" dirty="0" smtClean="0">
                    <a:latin typeface="標楷體" pitchFamily="65" charset="-120"/>
                    <a:ea typeface="標楷體" pitchFamily="65" charset="-120"/>
                  </a:rPr>
                  <a:t>)</a:t>
                </a:r>
                <a:r>
                  <a:rPr lang="en-US" altLang="zh-TW" sz="2000" dirty="0" smtClean="0"/>
                  <a:t>is the rest deducted the integer part of a real number.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altLang="zh-TW" sz="2000" b="1" i="1" dirty="0" smtClean="0">
                    <a:solidFill>
                      <a:srgbClr val="800000"/>
                    </a:solidFill>
                  </a:rPr>
                  <a:t>Mantissa</a:t>
                </a:r>
                <a:r>
                  <a:rPr lang="en-US" altLang="zh-TW" sz="2000" dirty="0" smtClean="0"/>
                  <a:t> </a:t>
                </a:r>
                <a:r>
                  <a:rPr lang="en-US" altLang="zh-TW" sz="2000" dirty="0" smtClean="0">
                    <a:latin typeface="標楷體" pitchFamily="65" charset="-120"/>
                    <a:ea typeface="標楷體" pitchFamily="65" charset="-120"/>
                  </a:rPr>
                  <a:t>(</a:t>
                </a:r>
                <a:r>
                  <a:rPr lang="zh-TW" altLang="en-US" sz="2000" dirty="0" smtClean="0">
                    <a:latin typeface="標楷體" pitchFamily="65" charset="-120"/>
                    <a:ea typeface="標楷體" pitchFamily="65" charset="-120"/>
                  </a:rPr>
                  <a:t>尾數</a:t>
                </a:r>
                <a:r>
                  <a:rPr lang="en-US" altLang="zh-TW" sz="2000" dirty="0" smtClean="0">
                    <a:latin typeface="標楷體" pitchFamily="65" charset="-120"/>
                    <a:ea typeface="標楷體" pitchFamily="65" charset="-120"/>
                  </a:rPr>
                  <a:t>)</a:t>
                </a:r>
                <a:r>
                  <a:rPr lang="en-US" altLang="zh-TW" sz="2000" dirty="0" smtClean="0"/>
                  <a:t>is the tail cut off integer bit of a number </a:t>
                </a:r>
                <a:r>
                  <a:rPr lang="en-US" altLang="zh-TW" sz="2000" i="1" dirty="0" smtClean="0">
                    <a:solidFill>
                      <a:srgbClr val="800000"/>
                    </a:solidFill>
                  </a:rPr>
                  <a:t>1.M</a:t>
                </a:r>
              </a:p>
              <a:p>
                <a:pPr lvl="1">
                  <a:spcBef>
                    <a:spcPts val="600"/>
                  </a:spcBef>
                </a:pPr>
                <a:endParaRPr lang="en-US" altLang="zh-TW" sz="2000" dirty="0"/>
              </a:p>
              <a:p>
                <a:pPr lvl="1">
                  <a:spcBef>
                    <a:spcPts val="600"/>
                  </a:spcBef>
                </a:pPr>
                <a:r>
                  <a:rPr lang="en-US" altLang="zh-TW" sz="2000" dirty="0" smtClean="0"/>
                  <a:t>Exponent is an offset-integer with base-2 exponent E=E'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/>
                          </a:rPr>
                          <m:t>(2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/>
                          </a:rPr>
                          <m:t>𝑒</m:t>
                        </m:r>
                        <m:r>
                          <a:rPr lang="en-US" altLang="zh-TW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altLang="zh-TW" sz="2000" b="0" i="1" smtClean="0">
                        <a:latin typeface="Cambria Math"/>
                      </a:rPr>
                      <m:t>−1)</m:t>
                    </m:r>
                  </m:oMath>
                </a14:m>
                <a:endParaRPr lang="en-US" altLang="zh-TW" sz="2000" dirty="0" smtClean="0"/>
              </a:p>
              <a:p>
                <a:pPr lvl="1">
                  <a:spcBef>
                    <a:spcPts val="600"/>
                  </a:spcBef>
                </a:pPr>
                <a:r>
                  <a:rPr lang="en-US" altLang="zh-TW" sz="2000" dirty="0" smtClean="0"/>
                  <a:t>Extended widths for operations and normalized for final formats.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altLang="zh-TW" dirty="0" smtClean="0"/>
                  <a:t>Custom FP operations: extra position integer p</a:t>
                </a:r>
                <a:endParaRPr lang="en-US" altLang="zh-TW" sz="2400" dirty="0" smtClean="0"/>
              </a:p>
              <a:p>
                <a:pPr marL="914400" lvl="1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altLang="zh-TW" sz="2000" dirty="0" smtClean="0"/>
                  <a:t>Derive the maximum positive M and minimum negative m and expected resolution with b-bits of fraction</a:t>
                </a:r>
              </a:p>
              <a:p>
                <a:pPr marL="914400" lvl="1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altLang="zh-TW" sz="2000" dirty="0" smtClean="0">
                    <a:sym typeface="Wingdings" pitchFamily="2" charset="2"/>
                  </a:rPr>
                  <a:t> width of p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000" b="0" i="0" smtClean="0">
                            <a:latin typeface="Cambria Math"/>
                            <a:sym typeface="Wingdings" pitchFamily="2" charset="2"/>
                          </a:rPr>
                          <m:t>log</m:t>
                        </m:r>
                      </m:e>
                      <m:sub>
                        <m:r>
                          <a:rPr lang="en-US" altLang="zh-TW" sz="2000" b="0" i="0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altLang="zh-TW" sz="2000" b="0" i="1" smtClean="0">
                        <a:latin typeface="Cambria Math"/>
                        <a:sym typeface="Wingdings" pitchFamily="2" charset="2"/>
                      </a:rPr>
                      <m:t>𝑝</m:t>
                    </m:r>
                    <m:r>
                      <a:rPr lang="en-US" altLang="zh-TW" sz="2000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func>
                      <m:func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000" b="0" i="0" smtClean="0">
                                <a:latin typeface="Cambria Math"/>
                                <a:sym typeface="Wingdings" pitchFamily="2" charset="2"/>
                              </a:rPr>
                              <m:t>max</m:t>
                            </m:r>
                            <m:r>
                              <a:rPr lang="en-US" altLang="zh-TW" sz="2000" b="0" i="0" smtClean="0">
                                <a:latin typeface="Cambria Math"/>
                                <a:sym typeface="Wingdings" pitchFamily="2" charset="2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altLang="zh-TW" sz="2000" b="0" i="0" smtClean="0">
                                <a:latin typeface="Cambria Math"/>
                                <a:sym typeface="Wingdings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altLang="zh-TW" sz="2000" b="0" i="1" smtClean="0">
                            <a:latin typeface="Cambria Math"/>
                            <a:sym typeface="Wingdings" pitchFamily="2" charset="2"/>
                          </a:rPr>
                          <m:t>𝑀</m:t>
                        </m:r>
                        <m:r>
                          <a:rPr lang="en-US" altLang="zh-TW" sz="2000" b="0" i="1" smtClean="0">
                            <a:latin typeface="Cambria Math"/>
                            <a:sym typeface="Wingdings" pitchFamily="2" charset="2"/>
                          </a:rPr>
                          <m:t>,</m:t>
                        </m:r>
                        <m:func>
                          <m:func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sz="2000" b="0" i="0" smtClean="0">
                                    <a:latin typeface="Cambria Math"/>
                                    <a:sym typeface="Wingdings" pitchFamily="2" charset="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−</m:t>
                                </m:r>
                                <m:r>
                                  <a:rPr lang="en-US" altLang="zh-TW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𝑚</m:t>
                                </m:r>
                              </m:e>
                            </m:d>
                            <m:r>
                              <a:rPr lang="en-US" altLang="zh-TW" sz="2000" b="0" i="1" smtClean="0">
                                <a:latin typeface="Cambria Math"/>
                                <a:sym typeface="Wingdings" pitchFamily="2" charset="2"/>
                              </a:rPr>
                              <m:t>)+</m:t>
                            </m:r>
                            <m:r>
                              <a:rPr lang="en-US" altLang="zh-TW" sz="2000" b="0" i="1" smtClean="0">
                                <a:latin typeface="Cambria Math"/>
                                <a:sym typeface="Wingdings" pitchFamily="2" charset="2"/>
                              </a:rPr>
                              <m:t>𝑏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altLang="zh-TW" sz="2000" dirty="0" smtClean="0">
                    <a:sym typeface="Wingdings" pitchFamily="2" charset="2"/>
                  </a:rPr>
                  <a:t> </a:t>
                </a:r>
                <a:r>
                  <a:rPr lang="en-US" altLang="zh-TW" sz="2000" dirty="0" smtClean="0"/>
                  <a:t>  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43558"/>
                <a:ext cx="8686800" cy="4104456"/>
              </a:xfrm>
              <a:blipFill rotWithShape="1">
                <a:blip r:embed="rId2"/>
                <a:stretch>
                  <a:fillRect l="-1263" t="-1039" r="-3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1331639" y="2067694"/>
            <a:ext cx="7344817" cy="360040"/>
            <a:chOff x="1979712" y="2427734"/>
            <a:chExt cx="6352274" cy="288032"/>
          </a:xfrm>
        </p:grpSpPr>
        <p:sp>
          <p:nvSpPr>
            <p:cNvPr id="6" name="矩形 5"/>
            <p:cNvSpPr/>
            <p:nvPr/>
          </p:nvSpPr>
          <p:spPr>
            <a:xfrm>
              <a:off x="3779912" y="2427734"/>
              <a:ext cx="4552074" cy="288032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/>
                <a:t>m-bit mantissa M (m=23 for 32-bit or 52 for 64-bit)</a:t>
              </a:r>
              <a:endParaRPr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2339752" y="2427734"/>
              <a:ext cx="1440160" cy="2880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/>
                <a:t>e</a:t>
              </a:r>
              <a:r>
                <a:rPr lang="en-US" altLang="zh-TW" dirty="0" smtClean="0"/>
                <a:t>-bit exponent E’</a:t>
              </a:r>
              <a:endParaRPr lang="zh-TW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1979712" y="2427734"/>
              <a:ext cx="360040" cy="288032"/>
            </a:xfrm>
            <a:prstGeom prst="rect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dirty="0" smtClean="0"/>
                <a:t>s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54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1211</Words>
  <Application>Microsoft Office PowerPoint</Application>
  <PresentationFormat>如螢幕大小 (16:9)</PresentationFormat>
  <Paragraphs>331</Paragraphs>
  <Slides>19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0" baseType="lpstr">
      <vt:lpstr>Arial Unicode MS</vt:lpstr>
      <vt:lpstr>新細明體</vt:lpstr>
      <vt:lpstr>標楷體</vt:lpstr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Office 佈景主題</vt:lpstr>
      <vt:lpstr>HDL Scripting in Python with case study on CORDIC and VGA display by Cyclone III</vt:lpstr>
      <vt:lpstr>Outline</vt:lpstr>
      <vt:lpstr>Scripting/Shell</vt:lpstr>
      <vt:lpstr>Straight-Translation Synthesis</vt:lpstr>
      <vt:lpstr>Case Study: CORDIC</vt:lpstr>
      <vt:lpstr>Case Study: CORDIC</vt:lpstr>
      <vt:lpstr>General Superfunctions for CORDIC</vt:lpstr>
      <vt:lpstr>Fixed-Point and Sign Extension</vt:lpstr>
      <vt:lpstr>Floating-Point Operations</vt:lpstr>
      <vt:lpstr>Parallel CORDIC.v</vt:lpstr>
      <vt:lpstr>Pipeline CORDIC.v</vt:lpstr>
      <vt:lpstr>Serial CORDIC.v</vt:lpstr>
      <vt:lpstr>Why Scripting</vt:lpstr>
      <vt:lpstr>Simulation Environments</vt:lpstr>
      <vt:lpstr>Rapid Prototyping Environments</vt:lpstr>
      <vt:lpstr>VGA Display Principle</vt:lpstr>
      <vt:lpstr>Horizontal and Vertical Synchronization</vt:lpstr>
      <vt:lpstr>Cycles in a Frame in 60Hz</vt:lpstr>
      <vt:lpstr>DE0 Template: DE0_Default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tch</cp:lastModifiedBy>
  <cp:revision>85</cp:revision>
  <dcterms:created xsi:type="dcterms:W3CDTF">2018-12-01T01:55:39Z</dcterms:created>
  <dcterms:modified xsi:type="dcterms:W3CDTF">2022-09-14T07:57:46Z</dcterms:modified>
</cp:coreProperties>
</file>