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75" r:id="rId3"/>
    <p:sldId id="257" r:id="rId4"/>
    <p:sldId id="258" r:id="rId5"/>
    <p:sldId id="276" r:id="rId6"/>
  </p:sldIdLst>
  <p:sldSz cx="9144000" cy="5143500" type="screen16x9"/>
  <p:notesSz cx="9144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0000FF"/>
    <a:srgbClr val="FF5050"/>
    <a:srgbClr val="006666"/>
    <a:srgbClr val="FFFF00"/>
    <a:srgbClr val="FFFF66"/>
    <a:srgbClr val="800000"/>
    <a:srgbClr val="99FF99"/>
    <a:srgbClr val="00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54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87347-FAEF-4D44-B9DE-446B850AD7C1}" type="datetimeFigureOut">
              <a:rPr lang="zh-TW" altLang="en-US" smtClean="0"/>
              <a:t>2022/9/14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108F2-6E14-409D-8F97-1D39F1B3E3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0042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771550"/>
            <a:ext cx="7772400" cy="1831333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8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grpSp>
        <p:nvGrpSpPr>
          <p:cNvPr id="7" name="Group 83"/>
          <p:cNvGrpSpPr>
            <a:grpSpLocks/>
          </p:cNvGrpSpPr>
          <p:nvPr userDrawn="1"/>
        </p:nvGrpSpPr>
        <p:grpSpPr bwMode="auto">
          <a:xfrm>
            <a:off x="250825" y="2139702"/>
            <a:ext cx="720000" cy="720000"/>
            <a:chOff x="521" y="164"/>
            <a:chExt cx="576" cy="578"/>
          </a:xfrm>
        </p:grpSpPr>
        <p:sp>
          <p:nvSpPr>
            <p:cNvPr id="8" name="Oval 84"/>
            <p:cNvSpPr>
              <a:spLocks noChangeArrowheads="1"/>
            </p:cNvSpPr>
            <p:nvPr userDrawn="1"/>
          </p:nvSpPr>
          <p:spPr bwMode="auto">
            <a:xfrm>
              <a:off x="521" y="164"/>
              <a:ext cx="576" cy="576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50000">
                  <a:srgbClr val="FFFF66"/>
                </a:gs>
                <a:gs pos="100000">
                  <a:srgbClr val="FF993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zh-TW" altLang="en-US"/>
            </a:p>
          </p:txBody>
        </p:sp>
        <p:grpSp>
          <p:nvGrpSpPr>
            <p:cNvPr id="9" name="Group 85"/>
            <p:cNvGrpSpPr>
              <a:grpSpLocks/>
            </p:cNvGrpSpPr>
            <p:nvPr userDrawn="1"/>
          </p:nvGrpSpPr>
          <p:grpSpPr bwMode="auto">
            <a:xfrm>
              <a:off x="521" y="164"/>
              <a:ext cx="573" cy="578"/>
              <a:chOff x="1610" y="255"/>
              <a:chExt cx="635" cy="635"/>
            </a:xfrm>
          </p:grpSpPr>
          <p:sp>
            <p:nvSpPr>
              <p:cNvPr id="10" name="Rectangle 86"/>
              <p:cNvSpPr>
                <a:spLocks noChangeArrowheads="1"/>
              </p:cNvSpPr>
              <p:nvPr userDrawn="1"/>
            </p:nvSpPr>
            <p:spPr bwMode="auto">
              <a:xfrm>
                <a:off x="1610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1" name="Rectangle 87"/>
              <p:cNvSpPr>
                <a:spLocks noChangeArrowheads="1"/>
              </p:cNvSpPr>
              <p:nvPr userDrawn="1"/>
            </p:nvSpPr>
            <p:spPr bwMode="auto">
              <a:xfrm>
                <a:off x="1610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2" name="Rectangle 88"/>
              <p:cNvSpPr>
                <a:spLocks noChangeArrowheads="1"/>
              </p:cNvSpPr>
              <p:nvPr userDrawn="1"/>
            </p:nvSpPr>
            <p:spPr bwMode="auto">
              <a:xfrm>
                <a:off x="1610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3" name="Rectangle 89"/>
              <p:cNvSpPr>
                <a:spLocks noChangeArrowheads="1"/>
              </p:cNvSpPr>
              <p:nvPr userDrawn="1"/>
            </p:nvSpPr>
            <p:spPr bwMode="auto">
              <a:xfrm>
                <a:off x="1610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4" name="Rectangle 90"/>
              <p:cNvSpPr>
                <a:spLocks noChangeArrowheads="1"/>
              </p:cNvSpPr>
              <p:nvPr userDrawn="1"/>
            </p:nvSpPr>
            <p:spPr bwMode="auto">
              <a:xfrm>
                <a:off x="1610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5" name="Rectangle 91"/>
              <p:cNvSpPr>
                <a:spLocks noChangeArrowheads="1"/>
              </p:cNvSpPr>
              <p:nvPr userDrawn="1"/>
            </p:nvSpPr>
            <p:spPr bwMode="auto">
              <a:xfrm>
                <a:off x="1610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6" name="Rectangle 92"/>
              <p:cNvSpPr>
                <a:spLocks noChangeArrowheads="1"/>
              </p:cNvSpPr>
              <p:nvPr userDrawn="1"/>
            </p:nvSpPr>
            <p:spPr bwMode="auto">
              <a:xfrm>
                <a:off x="1610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7" name="Rectangle 93"/>
              <p:cNvSpPr>
                <a:spLocks noChangeArrowheads="1"/>
              </p:cNvSpPr>
              <p:nvPr userDrawn="1"/>
            </p:nvSpPr>
            <p:spPr bwMode="auto">
              <a:xfrm>
                <a:off x="1701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8" name="Rectangle 94"/>
              <p:cNvSpPr>
                <a:spLocks noChangeArrowheads="1"/>
              </p:cNvSpPr>
              <p:nvPr userDrawn="1"/>
            </p:nvSpPr>
            <p:spPr bwMode="auto">
              <a:xfrm>
                <a:off x="1701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9" name="Rectangle 95"/>
              <p:cNvSpPr>
                <a:spLocks noChangeArrowheads="1"/>
              </p:cNvSpPr>
              <p:nvPr userDrawn="1"/>
            </p:nvSpPr>
            <p:spPr bwMode="auto">
              <a:xfrm>
                <a:off x="1701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0" name="Rectangle 96"/>
              <p:cNvSpPr>
                <a:spLocks noChangeArrowheads="1"/>
              </p:cNvSpPr>
              <p:nvPr userDrawn="1"/>
            </p:nvSpPr>
            <p:spPr bwMode="auto">
              <a:xfrm>
                <a:off x="1701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1" name="Rectangle 97"/>
              <p:cNvSpPr>
                <a:spLocks noChangeArrowheads="1"/>
              </p:cNvSpPr>
              <p:nvPr userDrawn="1"/>
            </p:nvSpPr>
            <p:spPr bwMode="auto">
              <a:xfrm>
                <a:off x="1701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2" name="Rectangle 98"/>
              <p:cNvSpPr>
                <a:spLocks noChangeArrowheads="1"/>
              </p:cNvSpPr>
              <p:nvPr userDrawn="1"/>
            </p:nvSpPr>
            <p:spPr bwMode="auto">
              <a:xfrm>
                <a:off x="1701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3" name="Rectangle 99"/>
              <p:cNvSpPr>
                <a:spLocks noChangeArrowheads="1"/>
              </p:cNvSpPr>
              <p:nvPr userDrawn="1"/>
            </p:nvSpPr>
            <p:spPr bwMode="auto">
              <a:xfrm>
                <a:off x="1701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4" name="Rectangle 100"/>
              <p:cNvSpPr>
                <a:spLocks noChangeArrowheads="1"/>
              </p:cNvSpPr>
              <p:nvPr userDrawn="1"/>
            </p:nvSpPr>
            <p:spPr bwMode="auto">
              <a:xfrm>
                <a:off x="1791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5" name="Rectangle 101"/>
              <p:cNvSpPr>
                <a:spLocks noChangeArrowheads="1"/>
              </p:cNvSpPr>
              <p:nvPr userDrawn="1"/>
            </p:nvSpPr>
            <p:spPr bwMode="auto">
              <a:xfrm>
                <a:off x="1791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6" name="Rectangle 102"/>
              <p:cNvSpPr>
                <a:spLocks noChangeArrowheads="1"/>
              </p:cNvSpPr>
              <p:nvPr userDrawn="1"/>
            </p:nvSpPr>
            <p:spPr bwMode="auto">
              <a:xfrm>
                <a:off x="1791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7" name="Rectangle 103"/>
              <p:cNvSpPr>
                <a:spLocks noChangeArrowheads="1"/>
              </p:cNvSpPr>
              <p:nvPr userDrawn="1"/>
            </p:nvSpPr>
            <p:spPr bwMode="auto">
              <a:xfrm>
                <a:off x="1791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8" name="Rectangle 104"/>
              <p:cNvSpPr>
                <a:spLocks noChangeArrowheads="1"/>
              </p:cNvSpPr>
              <p:nvPr userDrawn="1"/>
            </p:nvSpPr>
            <p:spPr bwMode="auto">
              <a:xfrm>
                <a:off x="1791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9" name="Rectangle 105"/>
              <p:cNvSpPr>
                <a:spLocks noChangeArrowheads="1"/>
              </p:cNvSpPr>
              <p:nvPr userDrawn="1"/>
            </p:nvSpPr>
            <p:spPr bwMode="auto">
              <a:xfrm>
                <a:off x="1791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0" name="Rectangle 106"/>
              <p:cNvSpPr>
                <a:spLocks noChangeArrowheads="1"/>
              </p:cNvSpPr>
              <p:nvPr userDrawn="1"/>
            </p:nvSpPr>
            <p:spPr bwMode="auto">
              <a:xfrm>
                <a:off x="1791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1" name="Rectangle 107"/>
              <p:cNvSpPr>
                <a:spLocks noChangeArrowheads="1"/>
              </p:cNvSpPr>
              <p:nvPr userDrawn="1"/>
            </p:nvSpPr>
            <p:spPr bwMode="auto">
              <a:xfrm>
                <a:off x="1882" y="255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2" name="Rectangle 108"/>
              <p:cNvSpPr>
                <a:spLocks noChangeArrowheads="1"/>
              </p:cNvSpPr>
              <p:nvPr userDrawn="1"/>
            </p:nvSpPr>
            <p:spPr bwMode="auto">
              <a:xfrm>
                <a:off x="1882" y="346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3" name="Rectangle 109"/>
              <p:cNvSpPr>
                <a:spLocks noChangeArrowheads="1"/>
              </p:cNvSpPr>
              <p:nvPr userDrawn="1"/>
            </p:nvSpPr>
            <p:spPr bwMode="auto">
              <a:xfrm>
                <a:off x="1882" y="436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4" name="Rectangle 110"/>
              <p:cNvSpPr>
                <a:spLocks noChangeArrowheads="1"/>
              </p:cNvSpPr>
              <p:nvPr userDrawn="1"/>
            </p:nvSpPr>
            <p:spPr bwMode="auto">
              <a:xfrm>
                <a:off x="1882" y="527"/>
                <a:ext cx="92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5" name="Rectangle 111"/>
              <p:cNvSpPr>
                <a:spLocks noChangeArrowheads="1"/>
              </p:cNvSpPr>
              <p:nvPr userDrawn="1"/>
            </p:nvSpPr>
            <p:spPr bwMode="auto">
              <a:xfrm>
                <a:off x="1882" y="618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6" name="Rectangle 112"/>
              <p:cNvSpPr>
                <a:spLocks noChangeArrowheads="1"/>
              </p:cNvSpPr>
              <p:nvPr userDrawn="1"/>
            </p:nvSpPr>
            <p:spPr bwMode="auto">
              <a:xfrm>
                <a:off x="1882" y="709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7" name="Rectangle 113"/>
              <p:cNvSpPr>
                <a:spLocks noChangeArrowheads="1"/>
              </p:cNvSpPr>
              <p:nvPr userDrawn="1"/>
            </p:nvSpPr>
            <p:spPr bwMode="auto">
              <a:xfrm>
                <a:off x="1882" y="799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8" name="Rectangle 114"/>
              <p:cNvSpPr>
                <a:spLocks noChangeArrowheads="1"/>
              </p:cNvSpPr>
              <p:nvPr userDrawn="1"/>
            </p:nvSpPr>
            <p:spPr bwMode="auto">
              <a:xfrm>
                <a:off x="1973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9" name="Rectangle 115"/>
              <p:cNvSpPr>
                <a:spLocks noChangeArrowheads="1"/>
              </p:cNvSpPr>
              <p:nvPr userDrawn="1"/>
            </p:nvSpPr>
            <p:spPr bwMode="auto">
              <a:xfrm>
                <a:off x="1973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0" name="Rectangle 116"/>
              <p:cNvSpPr>
                <a:spLocks noChangeArrowheads="1"/>
              </p:cNvSpPr>
              <p:nvPr userDrawn="1"/>
            </p:nvSpPr>
            <p:spPr bwMode="auto">
              <a:xfrm>
                <a:off x="1973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1" name="Rectangle 117"/>
              <p:cNvSpPr>
                <a:spLocks noChangeArrowheads="1"/>
              </p:cNvSpPr>
              <p:nvPr userDrawn="1"/>
            </p:nvSpPr>
            <p:spPr bwMode="auto">
              <a:xfrm>
                <a:off x="1973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2" name="Rectangle 118"/>
              <p:cNvSpPr>
                <a:spLocks noChangeArrowheads="1"/>
              </p:cNvSpPr>
              <p:nvPr userDrawn="1"/>
            </p:nvSpPr>
            <p:spPr bwMode="auto">
              <a:xfrm>
                <a:off x="1973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3" name="Rectangle 119"/>
              <p:cNvSpPr>
                <a:spLocks noChangeArrowheads="1"/>
              </p:cNvSpPr>
              <p:nvPr userDrawn="1"/>
            </p:nvSpPr>
            <p:spPr bwMode="auto">
              <a:xfrm>
                <a:off x="1973" y="709"/>
                <a:ext cx="91" cy="91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4" name="Rectangle 120"/>
              <p:cNvSpPr>
                <a:spLocks noChangeArrowheads="1"/>
              </p:cNvSpPr>
              <p:nvPr userDrawn="1"/>
            </p:nvSpPr>
            <p:spPr bwMode="auto">
              <a:xfrm>
                <a:off x="1973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5" name="Rectangle 121"/>
              <p:cNvSpPr>
                <a:spLocks noChangeArrowheads="1"/>
              </p:cNvSpPr>
              <p:nvPr userDrawn="1"/>
            </p:nvSpPr>
            <p:spPr bwMode="auto">
              <a:xfrm>
                <a:off x="2064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6" name="Rectangle 122"/>
              <p:cNvSpPr>
                <a:spLocks noChangeArrowheads="1"/>
              </p:cNvSpPr>
              <p:nvPr userDrawn="1"/>
            </p:nvSpPr>
            <p:spPr bwMode="auto">
              <a:xfrm>
                <a:off x="2064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7" name="Rectangle 123"/>
              <p:cNvSpPr>
                <a:spLocks noChangeArrowheads="1"/>
              </p:cNvSpPr>
              <p:nvPr userDrawn="1"/>
            </p:nvSpPr>
            <p:spPr bwMode="auto">
              <a:xfrm>
                <a:off x="2064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8" name="Rectangle 124"/>
              <p:cNvSpPr>
                <a:spLocks noChangeArrowheads="1"/>
              </p:cNvSpPr>
              <p:nvPr userDrawn="1"/>
            </p:nvSpPr>
            <p:spPr bwMode="auto">
              <a:xfrm>
                <a:off x="2064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9" name="Rectangle 125"/>
              <p:cNvSpPr>
                <a:spLocks noChangeArrowheads="1"/>
              </p:cNvSpPr>
              <p:nvPr userDrawn="1"/>
            </p:nvSpPr>
            <p:spPr bwMode="auto">
              <a:xfrm>
                <a:off x="2064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0" name="Rectangle 126"/>
              <p:cNvSpPr>
                <a:spLocks noChangeArrowheads="1"/>
              </p:cNvSpPr>
              <p:nvPr userDrawn="1"/>
            </p:nvSpPr>
            <p:spPr bwMode="auto">
              <a:xfrm>
                <a:off x="2064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1" name="Rectangle 127"/>
              <p:cNvSpPr>
                <a:spLocks noChangeArrowheads="1"/>
              </p:cNvSpPr>
              <p:nvPr userDrawn="1"/>
            </p:nvSpPr>
            <p:spPr bwMode="auto">
              <a:xfrm>
                <a:off x="2064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2" name="Rectangle 128"/>
              <p:cNvSpPr>
                <a:spLocks noChangeArrowheads="1"/>
              </p:cNvSpPr>
              <p:nvPr userDrawn="1"/>
            </p:nvSpPr>
            <p:spPr bwMode="auto">
              <a:xfrm>
                <a:off x="2154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3" name="Rectangle 129"/>
              <p:cNvSpPr>
                <a:spLocks noChangeArrowheads="1"/>
              </p:cNvSpPr>
              <p:nvPr userDrawn="1"/>
            </p:nvSpPr>
            <p:spPr bwMode="auto">
              <a:xfrm>
                <a:off x="2154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4" name="Rectangle 130"/>
              <p:cNvSpPr>
                <a:spLocks noChangeArrowheads="1"/>
              </p:cNvSpPr>
              <p:nvPr userDrawn="1"/>
            </p:nvSpPr>
            <p:spPr bwMode="auto">
              <a:xfrm>
                <a:off x="2154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5" name="Rectangle 131"/>
              <p:cNvSpPr>
                <a:spLocks noChangeArrowheads="1"/>
              </p:cNvSpPr>
              <p:nvPr userDrawn="1"/>
            </p:nvSpPr>
            <p:spPr bwMode="auto">
              <a:xfrm>
                <a:off x="2154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6" name="Rectangle 132"/>
              <p:cNvSpPr>
                <a:spLocks noChangeArrowheads="1"/>
              </p:cNvSpPr>
              <p:nvPr userDrawn="1"/>
            </p:nvSpPr>
            <p:spPr bwMode="auto">
              <a:xfrm>
                <a:off x="2154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7" name="Rectangle 133"/>
              <p:cNvSpPr>
                <a:spLocks noChangeArrowheads="1"/>
              </p:cNvSpPr>
              <p:nvPr userDrawn="1"/>
            </p:nvSpPr>
            <p:spPr bwMode="auto">
              <a:xfrm>
                <a:off x="2154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8" name="Rectangle 134"/>
              <p:cNvSpPr>
                <a:spLocks noChangeArrowheads="1"/>
              </p:cNvSpPr>
              <p:nvPr userDrawn="1"/>
            </p:nvSpPr>
            <p:spPr bwMode="auto">
              <a:xfrm>
                <a:off x="2154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</p:grpSp>
      </p:grpSp>
      <p:grpSp>
        <p:nvGrpSpPr>
          <p:cNvPr id="59" name="Group 135"/>
          <p:cNvGrpSpPr>
            <a:grpSpLocks/>
          </p:cNvGrpSpPr>
          <p:nvPr userDrawn="1"/>
        </p:nvGrpSpPr>
        <p:grpSpPr bwMode="auto">
          <a:xfrm>
            <a:off x="127001" y="2576661"/>
            <a:ext cx="8882063" cy="410766"/>
            <a:chOff x="80" y="1847"/>
            <a:chExt cx="5595" cy="345"/>
          </a:xfrm>
        </p:grpSpPr>
        <p:sp>
          <p:nvSpPr>
            <p:cNvPr id="60" name="Rectangle 136"/>
            <p:cNvSpPr>
              <a:spLocks noChangeArrowheads="1"/>
            </p:cNvSpPr>
            <p:nvPr userDrawn="1"/>
          </p:nvSpPr>
          <p:spPr bwMode="ltGray">
            <a:xfrm>
              <a:off x="341" y="2013"/>
              <a:ext cx="266" cy="179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zh-TW" sz="2400" i="0">
                <a:latin typeface="Arial" charset="0"/>
                <a:ea typeface="標楷體" pitchFamily="65" charset="-120"/>
              </a:endParaRPr>
            </a:p>
          </p:txBody>
        </p:sp>
        <p:sp>
          <p:nvSpPr>
            <p:cNvPr id="61" name="Rectangle 137"/>
            <p:cNvSpPr>
              <a:spLocks noChangeArrowheads="1"/>
            </p:cNvSpPr>
            <p:nvPr userDrawn="1"/>
          </p:nvSpPr>
          <p:spPr bwMode="ltGray">
            <a:xfrm>
              <a:off x="574" y="2013"/>
              <a:ext cx="232" cy="179"/>
            </a:xfrm>
            <a:prstGeom prst="rect">
              <a:avLst/>
            </a:prstGeom>
            <a:gradFill rotWithShape="0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zh-TW" sz="2400" i="0">
                <a:latin typeface="Arial" charset="0"/>
                <a:ea typeface="標楷體" pitchFamily="65" charset="-120"/>
              </a:endParaRPr>
            </a:p>
          </p:txBody>
        </p:sp>
        <p:sp>
          <p:nvSpPr>
            <p:cNvPr id="62" name="Rectangle 138"/>
            <p:cNvSpPr>
              <a:spLocks noChangeArrowheads="1"/>
            </p:cNvSpPr>
            <p:nvPr userDrawn="1"/>
          </p:nvSpPr>
          <p:spPr bwMode="ltGray">
            <a:xfrm>
              <a:off x="80" y="1847"/>
              <a:ext cx="353" cy="21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zh-TW" sz="2400" i="0">
                <a:latin typeface="Arial" charset="0"/>
                <a:ea typeface="標楷體" pitchFamily="65" charset="-120"/>
              </a:endParaRPr>
            </a:p>
          </p:txBody>
        </p:sp>
        <p:sp>
          <p:nvSpPr>
            <p:cNvPr id="63" name="Rectangle 139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527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96044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-9872" y="489019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400" i="1">
                <a:solidFill>
                  <a:srgbClr val="00B050"/>
                </a:solidFill>
              </a:defRPr>
            </a:lvl1pPr>
          </a:lstStyle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4869656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400" b="1">
                <a:solidFill>
                  <a:srgbClr val="0000CC"/>
                </a:solidFill>
              </a:defRPr>
            </a:lvl1pPr>
          </a:lstStyle>
          <a:p>
            <a:fld id="{6F5D63F9-F106-44FC-A7FE-5DC7A001BBE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grpSp>
        <p:nvGrpSpPr>
          <p:cNvPr id="7" name="Group 83"/>
          <p:cNvGrpSpPr>
            <a:grpSpLocks/>
          </p:cNvGrpSpPr>
          <p:nvPr userDrawn="1"/>
        </p:nvGrpSpPr>
        <p:grpSpPr bwMode="auto">
          <a:xfrm>
            <a:off x="250825" y="82153"/>
            <a:ext cx="720000" cy="720000"/>
            <a:chOff x="521" y="164"/>
            <a:chExt cx="576" cy="578"/>
          </a:xfrm>
        </p:grpSpPr>
        <p:sp>
          <p:nvSpPr>
            <p:cNvPr id="8" name="Oval 84"/>
            <p:cNvSpPr>
              <a:spLocks noChangeArrowheads="1"/>
            </p:cNvSpPr>
            <p:nvPr userDrawn="1"/>
          </p:nvSpPr>
          <p:spPr bwMode="auto">
            <a:xfrm>
              <a:off x="521" y="164"/>
              <a:ext cx="576" cy="576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50000">
                  <a:srgbClr val="FFFF66"/>
                </a:gs>
                <a:gs pos="100000">
                  <a:srgbClr val="FF993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zh-TW" altLang="en-US"/>
            </a:p>
          </p:txBody>
        </p:sp>
        <p:grpSp>
          <p:nvGrpSpPr>
            <p:cNvPr id="9" name="Group 85"/>
            <p:cNvGrpSpPr>
              <a:grpSpLocks/>
            </p:cNvGrpSpPr>
            <p:nvPr userDrawn="1"/>
          </p:nvGrpSpPr>
          <p:grpSpPr bwMode="auto">
            <a:xfrm>
              <a:off x="521" y="164"/>
              <a:ext cx="573" cy="578"/>
              <a:chOff x="1610" y="255"/>
              <a:chExt cx="635" cy="635"/>
            </a:xfrm>
          </p:grpSpPr>
          <p:sp>
            <p:nvSpPr>
              <p:cNvPr id="10" name="Rectangle 86"/>
              <p:cNvSpPr>
                <a:spLocks noChangeArrowheads="1"/>
              </p:cNvSpPr>
              <p:nvPr userDrawn="1"/>
            </p:nvSpPr>
            <p:spPr bwMode="auto">
              <a:xfrm>
                <a:off x="1610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1" name="Rectangle 87"/>
              <p:cNvSpPr>
                <a:spLocks noChangeArrowheads="1"/>
              </p:cNvSpPr>
              <p:nvPr userDrawn="1"/>
            </p:nvSpPr>
            <p:spPr bwMode="auto">
              <a:xfrm>
                <a:off x="1610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2" name="Rectangle 88"/>
              <p:cNvSpPr>
                <a:spLocks noChangeArrowheads="1"/>
              </p:cNvSpPr>
              <p:nvPr userDrawn="1"/>
            </p:nvSpPr>
            <p:spPr bwMode="auto">
              <a:xfrm>
                <a:off x="1610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3" name="Rectangle 89"/>
              <p:cNvSpPr>
                <a:spLocks noChangeArrowheads="1"/>
              </p:cNvSpPr>
              <p:nvPr userDrawn="1"/>
            </p:nvSpPr>
            <p:spPr bwMode="auto">
              <a:xfrm>
                <a:off x="1610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4" name="Rectangle 90"/>
              <p:cNvSpPr>
                <a:spLocks noChangeArrowheads="1"/>
              </p:cNvSpPr>
              <p:nvPr userDrawn="1"/>
            </p:nvSpPr>
            <p:spPr bwMode="auto">
              <a:xfrm>
                <a:off x="1610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5" name="Rectangle 91"/>
              <p:cNvSpPr>
                <a:spLocks noChangeArrowheads="1"/>
              </p:cNvSpPr>
              <p:nvPr userDrawn="1"/>
            </p:nvSpPr>
            <p:spPr bwMode="auto">
              <a:xfrm>
                <a:off x="1610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6" name="Rectangle 92"/>
              <p:cNvSpPr>
                <a:spLocks noChangeArrowheads="1"/>
              </p:cNvSpPr>
              <p:nvPr userDrawn="1"/>
            </p:nvSpPr>
            <p:spPr bwMode="auto">
              <a:xfrm>
                <a:off x="1610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7" name="Rectangle 93"/>
              <p:cNvSpPr>
                <a:spLocks noChangeArrowheads="1"/>
              </p:cNvSpPr>
              <p:nvPr userDrawn="1"/>
            </p:nvSpPr>
            <p:spPr bwMode="auto">
              <a:xfrm>
                <a:off x="1701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8" name="Rectangle 94"/>
              <p:cNvSpPr>
                <a:spLocks noChangeArrowheads="1"/>
              </p:cNvSpPr>
              <p:nvPr userDrawn="1"/>
            </p:nvSpPr>
            <p:spPr bwMode="auto">
              <a:xfrm>
                <a:off x="1701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9" name="Rectangle 95"/>
              <p:cNvSpPr>
                <a:spLocks noChangeArrowheads="1"/>
              </p:cNvSpPr>
              <p:nvPr userDrawn="1"/>
            </p:nvSpPr>
            <p:spPr bwMode="auto">
              <a:xfrm>
                <a:off x="1701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0" name="Rectangle 96"/>
              <p:cNvSpPr>
                <a:spLocks noChangeArrowheads="1"/>
              </p:cNvSpPr>
              <p:nvPr userDrawn="1"/>
            </p:nvSpPr>
            <p:spPr bwMode="auto">
              <a:xfrm>
                <a:off x="1701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1" name="Rectangle 97"/>
              <p:cNvSpPr>
                <a:spLocks noChangeArrowheads="1"/>
              </p:cNvSpPr>
              <p:nvPr userDrawn="1"/>
            </p:nvSpPr>
            <p:spPr bwMode="auto">
              <a:xfrm>
                <a:off x="1701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2" name="Rectangle 98"/>
              <p:cNvSpPr>
                <a:spLocks noChangeArrowheads="1"/>
              </p:cNvSpPr>
              <p:nvPr userDrawn="1"/>
            </p:nvSpPr>
            <p:spPr bwMode="auto">
              <a:xfrm>
                <a:off x="1701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3" name="Rectangle 99"/>
              <p:cNvSpPr>
                <a:spLocks noChangeArrowheads="1"/>
              </p:cNvSpPr>
              <p:nvPr userDrawn="1"/>
            </p:nvSpPr>
            <p:spPr bwMode="auto">
              <a:xfrm>
                <a:off x="1701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4" name="Rectangle 100"/>
              <p:cNvSpPr>
                <a:spLocks noChangeArrowheads="1"/>
              </p:cNvSpPr>
              <p:nvPr userDrawn="1"/>
            </p:nvSpPr>
            <p:spPr bwMode="auto">
              <a:xfrm>
                <a:off x="1791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5" name="Rectangle 101"/>
              <p:cNvSpPr>
                <a:spLocks noChangeArrowheads="1"/>
              </p:cNvSpPr>
              <p:nvPr userDrawn="1"/>
            </p:nvSpPr>
            <p:spPr bwMode="auto">
              <a:xfrm>
                <a:off x="1791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6" name="Rectangle 102"/>
              <p:cNvSpPr>
                <a:spLocks noChangeArrowheads="1"/>
              </p:cNvSpPr>
              <p:nvPr userDrawn="1"/>
            </p:nvSpPr>
            <p:spPr bwMode="auto">
              <a:xfrm>
                <a:off x="1791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7" name="Rectangle 103"/>
              <p:cNvSpPr>
                <a:spLocks noChangeArrowheads="1"/>
              </p:cNvSpPr>
              <p:nvPr userDrawn="1"/>
            </p:nvSpPr>
            <p:spPr bwMode="auto">
              <a:xfrm>
                <a:off x="1791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8" name="Rectangle 104"/>
              <p:cNvSpPr>
                <a:spLocks noChangeArrowheads="1"/>
              </p:cNvSpPr>
              <p:nvPr userDrawn="1"/>
            </p:nvSpPr>
            <p:spPr bwMode="auto">
              <a:xfrm>
                <a:off x="1791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9" name="Rectangle 105"/>
              <p:cNvSpPr>
                <a:spLocks noChangeArrowheads="1"/>
              </p:cNvSpPr>
              <p:nvPr userDrawn="1"/>
            </p:nvSpPr>
            <p:spPr bwMode="auto">
              <a:xfrm>
                <a:off x="1791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0" name="Rectangle 106"/>
              <p:cNvSpPr>
                <a:spLocks noChangeArrowheads="1"/>
              </p:cNvSpPr>
              <p:nvPr userDrawn="1"/>
            </p:nvSpPr>
            <p:spPr bwMode="auto">
              <a:xfrm>
                <a:off x="1791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1" name="Rectangle 107"/>
              <p:cNvSpPr>
                <a:spLocks noChangeArrowheads="1"/>
              </p:cNvSpPr>
              <p:nvPr userDrawn="1"/>
            </p:nvSpPr>
            <p:spPr bwMode="auto">
              <a:xfrm>
                <a:off x="1882" y="255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2" name="Rectangle 108"/>
              <p:cNvSpPr>
                <a:spLocks noChangeArrowheads="1"/>
              </p:cNvSpPr>
              <p:nvPr userDrawn="1"/>
            </p:nvSpPr>
            <p:spPr bwMode="auto">
              <a:xfrm>
                <a:off x="1882" y="346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3" name="Rectangle 109"/>
              <p:cNvSpPr>
                <a:spLocks noChangeArrowheads="1"/>
              </p:cNvSpPr>
              <p:nvPr userDrawn="1"/>
            </p:nvSpPr>
            <p:spPr bwMode="auto">
              <a:xfrm>
                <a:off x="1882" y="436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4" name="Rectangle 110"/>
              <p:cNvSpPr>
                <a:spLocks noChangeArrowheads="1"/>
              </p:cNvSpPr>
              <p:nvPr userDrawn="1"/>
            </p:nvSpPr>
            <p:spPr bwMode="auto">
              <a:xfrm>
                <a:off x="1882" y="527"/>
                <a:ext cx="92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5" name="Rectangle 111"/>
              <p:cNvSpPr>
                <a:spLocks noChangeArrowheads="1"/>
              </p:cNvSpPr>
              <p:nvPr userDrawn="1"/>
            </p:nvSpPr>
            <p:spPr bwMode="auto">
              <a:xfrm>
                <a:off x="1882" y="618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6" name="Rectangle 112"/>
              <p:cNvSpPr>
                <a:spLocks noChangeArrowheads="1"/>
              </p:cNvSpPr>
              <p:nvPr userDrawn="1"/>
            </p:nvSpPr>
            <p:spPr bwMode="auto">
              <a:xfrm>
                <a:off x="1882" y="709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7" name="Rectangle 113"/>
              <p:cNvSpPr>
                <a:spLocks noChangeArrowheads="1"/>
              </p:cNvSpPr>
              <p:nvPr userDrawn="1"/>
            </p:nvSpPr>
            <p:spPr bwMode="auto">
              <a:xfrm>
                <a:off x="1882" y="799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8" name="Rectangle 114"/>
              <p:cNvSpPr>
                <a:spLocks noChangeArrowheads="1"/>
              </p:cNvSpPr>
              <p:nvPr userDrawn="1"/>
            </p:nvSpPr>
            <p:spPr bwMode="auto">
              <a:xfrm>
                <a:off x="1973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9" name="Rectangle 115"/>
              <p:cNvSpPr>
                <a:spLocks noChangeArrowheads="1"/>
              </p:cNvSpPr>
              <p:nvPr userDrawn="1"/>
            </p:nvSpPr>
            <p:spPr bwMode="auto">
              <a:xfrm>
                <a:off x="1973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0" name="Rectangle 116"/>
              <p:cNvSpPr>
                <a:spLocks noChangeArrowheads="1"/>
              </p:cNvSpPr>
              <p:nvPr userDrawn="1"/>
            </p:nvSpPr>
            <p:spPr bwMode="auto">
              <a:xfrm>
                <a:off x="1973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1" name="Rectangle 117"/>
              <p:cNvSpPr>
                <a:spLocks noChangeArrowheads="1"/>
              </p:cNvSpPr>
              <p:nvPr userDrawn="1"/>
            </p:nvSpPr>
            <p:spPr bwMode="auto">
              <a:xfrm>
                <a:off x="1973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2" name="Rectangle 118"/>
              <p:cNvSpPr>
                <a:spLocks noChangeArrowheads="1"/>
              </p:cNvSpPr>
              <p:nvPr userDrawn="1"/>
            </p:nvSpPr>
            <p:spPr bwMode="auto">
              <a:xfrm>
                <a:off x="1973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3" name="Rectangle 119"/>
              <p:cNvSpPr>
                <a:spLocks noChangeArrowheads="1"/>
              </p:cNvSpPr>
              <p:nvPr userDrawn="1"/>
            </p:nvSpPr>
            <p:spPr bwMode="auto">
              <a:xfrm>
                <a:off x="1973" y="709"/>
                <a:ext cx="91" cy="91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4" name="Rectangle 120"/>
              <p:cNvSpPr>
                <a:spLocks noChangeArrowheads="1"/>
              </p:cNvSpPr>
              <p:nvPr userDrawn="1"/>
            </p:nvSpPr>
            <p:spPr bwMode="auto">
              <a:xfrm>
                <a:off x="1973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5" name="Rectangle 121"/>
              <p:cNvSpPr>
                <a:spLocks noChangeArrowheads="1"/>
              </p:cNvSpPr>
              <p:nvPr userDrawn="1"/>
            </p:nvSpPr>
            <p:spPr bwMode="auto">
              <a:xfrm>
                <a:off x="2064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6" name="Rectangle 122"/>
              <p:cNvSpPr>
                <a:spLocks noChangeArrowheads="1"/>
              </p:cNvSpPr>
              <p:nvPr userDrawn="1"/>
            </p:nvSpPr>
            <p:spPr bwMode="auto">
              <a:xfrm>
                <a:off x="2064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7" name="Rectangle 123"/>
              <p:cNvSpPr>
                <a:spLocks noChangeArrowheads="1"/>
              </p:cNvSpPr>
              <p:nvPr userDrawn="1"/>
            </p:nvSpPr>
            <p:spPr bwMode="auto">
              <a:xfrm>
                <a:off x="2064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8" name="Rectangle 124"/>
              <p:cNvSpPr>
                <a:spLocks noChangeArrowheads="1"/>
              </p:cNvSpPr>
              <p:nvPr userDrawn="1"/>
            </p:nvSpPr>
            <p:spPr bwMode="auto">
              <a:xfrm>
                <a:off x="2064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9" name="Rectangle 125"/>
              <p:cNvSpPr>
                <a:spLocks noChangeArrowheads="1"/>
              </p:cNvSpPr>
              <p:nvPr userDrawn="1"/>
            </p:nvSpPr>
            <p:spPr bwMode="auto">
              <a:xfrm>
                <a:off x="2064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0" name="Rectangle 126"/>
              <p:cNvSpPr>
                <a:spLocks noChangeArrowheads="1"/>
              </p:cNvSpPr>
              <p:nvPr userDrawn="1"/>
            </p:nvSpPr>
            <p:spPr bwMode="auto">
              <a:xfrm>
                <a:off x="2064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1" name="Rectangle 127"/>
              <p:cNvSpPr>
                <a:spLocks noChangeArrowheads="1"/>
              </p:cNvSpPr>
              <p:nvPr userDrawn="1"/>
            </p:nvSpPr>
            <p:spPr bwMode="auto">
              <a:xfrm>
                <a:off x="2064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2" name="Rectangle 128"/>
              <p:cNvSpPr>
                <a:spLocks noChangeArrowheads="1"/>
              </p:cNvSpPr>
              <p:nvPr userDrawn="1"/>
            </p:nvSpPr>
            <p:spPr bwMode="auto">
              <a:xfrm>
                <a:off x="2154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3" name="Rectangle 129"/>
              <p:cNvSpPr>
                <a:spLocks noChangeArrowheads="1"/>
              </p:cNvSpPr>
              <p:nvPr userDrawn="1"/>
            </p:nvSpPr>
            <p:spPr bwMode="auto">
              <a:xfrm>
                <a:off x="2154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4" name="Rectangle 130"/>
              <p:cNvSpPr>
                <a:spLocks noChangeArrowheads="1"/>
              </p:cNvSpPr>
              <p:nvPr userDrawn="1"/>
            </p:nvSpPr>
            <p:spPr bwMode="auto">
              <a:xfrm>
                <a:off x="2154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5" name="Rectangle 131"/>
              <p:cNvSpPr>
                <a:spLocks noChangeArrowheads="1"/>
              </p:cNvSpPr>
              <p:nvPr userDrawn="1"/>
            </p:nvSpPr>
            <p:spPr bwMode="auto">
              <a:xfrm>
                <a:off x="2154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6" name="Rectangle 132"/>
              <p:cNvSpPr>
                <a:spLocks noChangeArrowheads="1"/>
              </p:cNvSpPr>
              <p:nvPr userDrawn="1"/>
            </p:nvSpPr>
            <p:spPr bwMode="auto">
              <a:xfrm>
                <a:off x="2154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7" name="Rectangle 133"/>
              <p:cNvSpPr>
                <a:spLocks noChangeArrowheads="1"/>
              </p:cNvSpPr>
              <p:nvPr userDrawn="1"/>
            </p:nvSpPr>
            <p:spPr bwMode="auto">
              <a:xfrm>
                <a:off x="2154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8" name="Rectangle 134"/>
              <p:cNvSpPr>
                <a:spLocks noChangeArrowheads="1"/>
              </p:cNvSpPr>
              <p:nvPr userDrawn="1"/>
            </p:nvSpPr>
            <p:spPr bwMode="auto">
              <a:xfrm>
                <a:off x="2154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</p:grpSp>
      </p:grpSp>
      <p:grpSp>
        <p:nvGrpSpPr>
          <p:cNvPr id="59" name="Group 135"/>
          <p:cNvGrpSpPr>
            <a:grpSpLocks/>
          </p:cNvGrpSpPr>
          <p:nvPr userDrawn="1"/>
        </p:nvGrpSpPr>
        <p:grpSpPr bwMode="auto">
          <a:xfrm>
            <a:off x="127001" y="519112"/>
            <a:ext cx="8882063" cy="410766"/>
            <a:chOff x="80" y="1847"/>
            <a:chExt cx="5595" cy="345"/>
          </a:xfrm>
        </p:grpSpPr>
        <p:sp>
          <p:nvSpPr>
            <p:cNvPr id="60" name="Rectangle 136"/>
            <p:cNvSpPr>
              <a:spLocks noChangeArrowheads="1"/>
            </p:cNvSpPr>
            <p:nvPr userDrawn="1"/>
          </p:nvSpPr>
          <p:spPr bwMode="ltGray">
            <a:xfrm>
              <a:off x="341" y="2013"/>
              <a:ext cx="266" cy="179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zh-TW" sz="2400" i="0">
                <a:latin typeface="Arial" charset="0"/>
                <a:ea typeface="標楷體" pitchFamily="65" charset="-120"/>
              </a:endParaRPr>
            </a:p>
          </p:txBody>
        </p:sp>
        <p:sp>
          <p:nvSpPr>
            <p:cNvPr id="61" name="Rectangle 137"/>
            <p:cNvSpPr>
              <a:spLocks noChangeArrowheads="1"/>
            </p:cNvSpPr>
            <p:nvPr userDrawn="1"/>
          </p:nvSpPr>
          <p:spPr bwMode="ltGray">
            <a:xfrm>
              <a:off x="574" y="2013"/>
              <a:ext cx="232" cy="179"/>
            </a:xfrm>
            <a:prstGeom prst="rect">
              <a:avLst/>
            </a:prstGeom>
            <a:gradFill rotWithShape="0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zh-TW" sz="2400" i="0">
                <a:latin typeface="Arial" charset="0"/>
                <a:ea typeface="標楷體" pitchFamily="65" charset="-120"/>
              </a:endParaRPr>
            </a:p>
          </p:txBody>
        </p:sp>
        <p:sp>
          <p:nvSpPr>
            <p:cNvPr id="62" name="Rectangle 138"/>
            <p:cNvSpPr>
              <a:spLocks noChangeArrowheads="1"/>
            </p:cNvSpPr>
            <p:nvPr userDrawn="1"/>
          </p:nvSpPr>
          <p:spPr bwMode="ltGray">
            <a:xfrm>
              <a:off x="80" y="1847"/>
              <a:ext cx="353" cy="21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zh-TW" sz="2400" i="0">
                <a:latin typeface="Arial" charset="0"/>
                <a:ea typeface="標楷體" pitchFamily="65" charset="-120"/>
              </a:endParaRPr>
            </a:p>
          </p:txBody>
        </p:sp>
        <p:sp>
          <p:nvSpPr>
            <p:cNvPr id="63" name="Rectangle 139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8743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7718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843558"/>
            <a:ext cx="8229600" cy="3751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</p:spTree>
    <p:extLst>
      <p:ext uri="{BB962C8B-B14F-4D97-AF65-F5344CB8AC3E}">
        <p14:creationId xmlns:p14="http://schemas.microsoft.com/office/powerpoint/2010/main" val="116573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1" i="0" kern="1200">
          <a:solidFill>
            <a:srgbClr val="0000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Unicode MS" pitchFamily="34" charset="-120"/>
          <a:ea typeface="Arial Unicode MS" pitchFamily="34" charset="-120"/>
          <a:cs typeface="Arial Unicode MS" pitchFamily="34" charset="-12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Ø"/>
        <a:defRPr sz="2800" b="0" kern="1200">
          <a:solidFill>
            <a:srgbClr val="8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Unicode MS" pitchFamily="34" charset="-120"/>
          <a:ea typeface="Arial Unicode MS" pitchFamily="34" charset="-120"/>
          <a:cs typeface="Arial Unicode MS" pitchFamily="34" charset="-12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l"/>
        <a:defRPr sz="2400" b="0" kern="1200">
          <a:solidFill>
            <a:srgbClr val="0000CC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n"/>
        <a:defRPr sz="2000" b="0" kern="1200">
          <a:solidFill>
            <a:srgbClr val="003300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tx1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chemeClr val="tx1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252536" y="771550"/>
            <a:ext cx="9649072" cy="1831333"/>
          </a:xfrm>
        </p:spPr>
        <p:txBody>
          <a:bodyPr>
            <a:normAutofit fontScale="90000"/>
          </a:bodyPr>
          <a:lstStyle/>
          <a:p>
            <a:r>
              <a:rPr lang="en-US" altLang="zh-TW" spc="-100" dirty="0" smtClean="0">
                <a:latin typeface="Arial Narrow" panose="020B0606020202030204" pitchFamily="34" charset="0"/>
              </a:rPr>
              <a:t>HDL Scripting in Python with case study on </a:t>
            </a:r>
            <a:br>
              <a:rPr lang="en-US" altLang="zh-TW" spc="-100" dirty="0" smtClean="0">
                <a:latin typeface="Arial Narrow" panose="020B0606020202030204" pitchFamily="34" charset="0"/>
              </a:rPr>
            </a:br>
            <a:r>
              <a:rPr lang="en-US" altLang="zh-TW" spc="-80" dirty="0" smtClean="0"/>
              <a:t>Booth Multipliers &amp; Carry-Save Adders</a:t>
            </a:r>
            <a:endParaRPr lang="zh-TW" altLang="en-US" spc="-8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889348"/>
          </a:xfrm>
        </p:spPr>
        <p:txBody>
          <a:bodyPr>
            <a:normAutofit/>
          </a:bodyPr>
          <a:lstStyle/>
          <a:p>
            <a:r>
              <a:rPr lang="en-US" altLang="zh-TW" dirty="0" err="1" smtClean="0"/>
              <a:t>Tsung</a:t>
            </a:r>
            <a:r>
              <a:rPr lang="en-US" altLang="zh-TW" dirty="0" smtClean="0"/>
              <a:t>-Chu Huang</a:t>
            </a:r>
          </a:p>
          <a:p>
            <a:r>
              <a:rPr lang="en-US" altLang="zh-TW" dirty="0" smtClean="0"/>
              <a:t>IC-</a:t>
            </a:r>
            <a:r>
              <a:rPr lang="en-US" altLang="zh-TW" dirty="0" err="1" smtClean="0"/>
              <a:t>TestLab</a:t>
            </a:r>
            <a:r>
              <a:rPr lang="en-US" altLang="zh-TW" dirty="0" smtClean="0"/>
              <a:t> </a:t>
            </a:r>
            <a:r>
              <a:rPr lang="en-US" altLang="zh-TW" dirty="0" smtClean="0"/>
              <a:t>NCUE, </a:t>
            </a:r>
            <a:r>
              <a:rPr lang="en-US" altLang="zh-TW" dirty="0" smtClean="0"/>
              <a:t>Taiwan</a:t>
            </a:r>
          </a:p>
          <a:p>
            <a:r>
              <a:rPr lang="en-US" altLang="zh-TW" dirty="0" smtClean="0"/>
              <a:t>2022/11/17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3345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843558"/>
            <a:ext cx="7715200" cy="429994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Case Study: Booth Multipliers</a:t>
            </a:r>
          </a:p>
          <a:p>
            <a:pPr lvl="1"/>
            <a:r>
              <a:rPr lang="en-US" altLang="zh-TW" dirty="0" smtClean="0"/>
              <a:t>EDA Script</a:t>
            </a:r>
          </a:p>
          <a:p>
            <a:pPr lvl="2"/>
            <a:endParaRPr lang="en-US" altLang="zh-TW" dirty="0" smtClean="0"/>
          </a:p>
          <a:p>
            <a:r>
              <a:rPr lang="en-US" altLang="zh-TW" dirty="0" smtClean="0"/>
              <a:t>Case Study: Carry Save Adders</a:t>
            </a:r>
            <a:endParaRPr lang="en-US" altLang="zh-TW" dirty="0"/>
          </a:p>
          <a:p>
            <a:pPr lvl="1"/>
            <a:r>
              <a:rPr lang="en-US" altLang="zh-TW" dirty="0" smtClean="0"/>
              <a:t>EDA Script</a:t>
            </a:r>
            <a:endParaRPr lang="en-US" altLang="zh-TW" dirty="0"/>
          </a:p>
          <a:p>
            <a:pPr lvl="2"/>
            <a:endParaRPr lang="en-US" altLang="zh-TW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1715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橢圓 6"/>
          <p:cNvSpPr>
            <a:spLocks noChangeAspect="1"/>
          </p:cNvSpPr>
          <p:nvPr/>
        </p:nvSpPr>
        <p:spPr>
          <a:xfrm>
            <a:off x="5364088" y="1203598"/>
            <a:ext cx="3657600" cy="3657600"/>
          </a:xfrm>
          <a:prstGeom prst="ellipse">
            <a:avLst/>
          </a:prstGeom>
          <a:solidFill>
            <a:srgbClr val="99FF99"/>
          </a:solidFill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CAD/EDA Scripting/Shell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Scripts:</a:t>
            </a:r>
          </a:p>
          <a:p>
            <a:pPr lvl="2"/>
            <a:r>
              <a:rPr lang="en-US" altLang="zh-TW" dirty="0" smtClean="0"/>
              <a:t>Simple Command Rows Integrating Programs to System</a:t>
            </a:r>
            <a:endParaRPr lang="zh-TW" altLang="en-US" dirty="0"/>
          </a:p>
        </p:txBody>
      </p:sp>
      <p:sp>
        <p:nvSpPr>
          <p:cNvPr id="6" name="橢圓 5"/>
          <p:cNvSpPr>
            <a:spLocks noChangeAspect="1"/>
          </p:cNvSpPr>
          <p:nvPr/>
        </p:nvSpPr>
        <p:spPr>
          <a:xfrm>
            <a:off x="5821288" y="1660798"/>
            <a:ext cx="2743200" cy="2743200"/>
          </a:xfrm>
          <a:prstGeom prst="ellipse">
            <a:avLst/>
          </a:prstGeom>
          <a:solidFill>
            <a:srgbClr val="FFFF99"/>
          </a:solidFill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/>
          <p:cNvSpPr>
            <a:spLocks noChangeAspect="1"/>
          </p:cNvSpPr>
          <p:nvPr/>
        </p:nvSpPr>
        <p:spPr>
          <a:xfrm>
            <a:off x="6278488" y="2117998"/>
            <a:ext cx="1828800" cy="1828800"/>
          </a:xfrm>
          <a:prstGeom prst="ellipse">
            <a:avLst/>
          </a:prstGeom>
          <a:solidFill>
            <a:srgbClr val="FF6699"/>
          </a:solidFill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</a:t>
            </a:r>
            <a:endParaRPr lang="zh-TW" alt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5652120" y="1491630"/>
            <a:ext cx="3168352" cy="315354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en-US" altLang="zh-TW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APP                                Programs                                Utilities</a:t>
            </a:r>
            <a:endParaRPr lang="zh-TW" alt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6156176" y="1995686"/>
            <a:ext cx="2088232" cy="2088231"/>
          </a:xfrm>
          <a:prstGeom prst="rect">
            <a:avLst/>
          </a:prstGeom>
          <a:noFill/>
        </p:spPr>
        <p:txBody>
          <a:bodyPr wrap="none" rtlCol="0">
            <a:prstTxWarp prst="textCircle">
              <a:avLst/>
            </a:prstTxWarp>
            <a:spAutoFit/>
          </a:bodyPr>
          <a:lstStyle/>
          <a:p>
            <a:r>
              <a:rPr lang="en-US" altLang="zh-TW" sz="2400" dirty="0" smtClean="0"/>
              <a:t>Shell                                Scripts</a:t>
            </a:r>
            <a:endParaRPr lang="zh-TW" altLang="en-US" sz="2400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492974"/>
              </p:ext>
            </p:extLst>
          </p:nvPr>
        </p:nvGraphicFramePr>
        <p:xfrm>
          <a:off x="251520" y="1707654"/>
          <a:ext cx="504056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9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3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Package/OS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Scripts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Interpreter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DOS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Some_batch.BAT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OS Shell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UNIX/Linux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sh</a:t>
                      </a:r>
                      <a:r>
                        <a:rPr lang="en-US" altLang="zh-TW" dirty="0" smtClean="0"/>
                        <a:t>, </a:t>
                      </a:r>
                      <a:r>
                        <a:rPr lang="en-US" altLang="zh-TW" dirty="0" err="1" smtClean="0"/>
                        <a:t>csh</a:t>
                      </a:r>
                      <a:r>
                        <a:rPr lang="en-US" altLang="zh-TW" dirty="0" smtClean="0"/>
                        <a:t>, </a:t>
                      </a:r>
                      <a:r>
                        <a:rPr lang="en-US" altLang="zh-TW" dirty="0" err="1" smtClean="0"/>
                        <a:t>tcsh</a:t>
                      </a:r>
                      <a:r>
                        <a:rPr lang="en-US" altLang="zh-TW" dirty="0" smtClean="0"/>
                        <a:t>,</a:t>
                      </a:r>
                      <a:r>
                        <a:rPr lang="en-US" altLang="zh-TW" baseline="0" dirty="0" smtClean="0"/>
                        <a:t> </a:t>
                      </a:r>
                      <a:r>
                        <a:rPr lang="en-US" altLang="zh-TW" baseline="0" dirty="0" err="1" smtClean="0"/>
                        <a:t>bsh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OS Shell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MS Office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VBA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Office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Cross </a:t>
                      </a:r>
                      <a:r>
                        <a:rPr lang="en-US" altLang="zh-TW" baseline="0" dirty="0" smtClean="0"/>
                        <a:t>OS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perl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Perl package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Cross OS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python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python </a:t>
                      </a:r>
                      <a:r>
                        <a:rPr lang="en-US" altLang="zh-TW" dirty="0" err="1" smtClean="0"/>
                        <a:t>pkg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Cross OS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General Language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Compiler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Cadence CAD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SKILL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CAD </a:t>
                      </a:r>
                      <a:r>
                        <a:rPr lang="en-US" altLang="zh-TW" dirty="0" err="1" smtClean="0"/>
                        <a:t>pkg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Other</a:t>
                      </a:r>
                      <a:r>
                        <a:rPr lang="en-US" altLang="zh-TW" baseline="0" dirty="0" smtClean="0"/>
                        <a:t> CAD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tcl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CAD</a:t>
                      </a:r>
                      <a:r>
                        <a:rPr lang="zh-TW" altLang="en-US" baseline="0" dirty="0" smtClean="0"/>
                        <a:t> </a:t>
                      </a:r>
                      <a:r>
                        <a:rPr lang="en-US" altLang="zh-TW" baseline="0" dirty="0" err="1" smtClean="0"/>
                        <a:t>pkg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" name="投影片編號版面配置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3329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Straight-Translation Synthesis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43558"/>
            <a:ext cx="4402832" cy="3960440"/>
          </a:xfrm>
        </p:spPr>
        <p:txBody>
          <a:bodyPr>
            <a:normAutofit fontScale="92500"/>
          </a:bodyPr>
          <a:lstStyle/>
          <a:p>
            <a:r>
              <a:rPr lang="en-US" altLang="zh-TW" dirty="0" smtClean="0"/>
              <a:t>Simple synthesizer without decision &amp; optimization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zh-TW" dirty="0" smtClean="0"/>
              <a:t>Define/modify parameters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zh-TW" dirty="0" smtClean="0"/>
              <a:t> </a:t>
            </a:r>
            <a:r>
              <a:rPr lang="en-US" altLang="zh-TW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altLang="zh-TW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TW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TW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, "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module Circuit(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, In, Out, %d</a:t>
            </a:r>
            <a:r>
              <a:rPr lang="en-US" altLang="zh-TW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);", </a:t>
            </a:r>
            <a:r>
              <a:rPr lang="en-US" altLang="zh-TW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altLang="zh-TW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system("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vsim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Circuit.v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–do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some.tcl</a:t>
            </a:r>
            <a:r>
              <a:rPr lang="en-US" altLang="zh-TW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");</a:t>
            </a:r>
            <a:r>
              <a:rPr lang="en-US" altLang="zh-TW" dirty="0" smtClean="0"/>
              <a:t> 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860032" y="843558"/>
            <a:ext cx="4402832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800" b="0" kern="120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l"/>
              <a:defRPr sz="2400" b="0" kern="1200">
                <a:solidFill>
                  <a:srgbClr val="0000CC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n"/>
              <a:defRPr sz="2000" b="0" kern="1200">
                <a:solidFill>
                  <a:srgbClr val="00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b="0" kern="12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b="0" kern="12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/>
              <a:t>Useful Scripting</a:t>
            </a:r>
          </a:p>
        </p:txBody>
      </p:sp>
      <p:grpSp>
        <p:nvGrpSpPr>
          <p:cNvPr id="55" name="群組 54"/>
          <p:cNvGrpSpPr/>
          <p:nvPr/>
        </p:nvGrpSpPr>
        <p:grpSpPr>
          <a:xfrm>
            <a:off x="5004048" y="1491630"/>
            <a:ext cx="3641576" cy="3228551"/>
            <a:chOff x="5148064" y="1647455"/>
            <a:chExt cx="3641576" cy="3228551"/>
          </a:xfrm>
        </p:grpSpPr>
        <p:sp>
          <p:nvSpPr>
            <p:cNvPr id="7" name="圓角矩形 6"/>
            <p:cNvSpPr/>
            <p:nvPr/>
          </p:nvSpPr>
          <p:spPr>
            <a:xfrm>
              <a:off x="7603432" y="2067694"/>
              <a:ext cx="977280" cy="360040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TW" dirty="0" err="1" smtClean="0">
                  <a:solidFill>
                    <a:srgbClr val="0000CC"/>
                  </a:solidFill>
                </a:rPr>
                <a:t>matlab</a:t>
              </a:r>
              <a:endParaRPr lang="zh-TW" altLang="en-US" dirty="0">
                <a:solidFill>
                  <a:srgbClr val="0000CC"/>
                </a:solidFill>
              </a:endParaRPr>
            </a:p>
          </p:txBody>
        </p:sp>
        <p:sp>
          <p:nvSpPr>
            <p:cNvPr id="8" name="圓角矩形 7"/>
            <p:cNvSpPr/>
            <p:nvPr/>
          </p:nvSpPr>
          <p:spPr>
            <a:xfrm>
              <a:off x="6137512" y="1647455"/>
              <a:ext cx="977280" cy="360040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TW" dirty="0" smtClean="0">
                  <a:solidFill>
                    <a:srgbClr val="0000CC"/>
                  </a:solidFill>
                </a:rPr>
                <a:t>c</a:t>
              </a:r>
              <a:endParaRPr lang="zh-TW" altLang="en-US" dirty="0">
                <a:solidFill>
                  <a:srgbClr val="0000CC"/>
                </a:solidFill>
              </a:endParaRPr>
            </a:p>
          </p:txBody>
        </p:sp>
        <p:sp>
          <p:nvSpPr>
            <p:cNvPr id="9" name="圓角矩形 8"/>
            <p:cNvSpPr/>
            <p:nvPr/>
          </p:nvSpPr>
          <p:spPr>
            <a:xfrm>
              <a:off x="5148064" y="2395405"/>
              <a:ext cx="977280" cy="360040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TW" dirty="0" smtClean="0">
                  <a:solidFill>
                    <a:srgbClr val="0000CC"/>
                  </a:solidFill>
                </a:rPr>
                <a:t>python</a:t>
              </a:r>
              <a:endParaRPr lang="zh-TW" altLang="en-US" dirty="0">
                <a:solidFill>
                  <a:srgbClr val="0000CC"/>
                </a:solidFill>
              </a:endParaRPr>
            </a:p>
          </p:txBody>
        </p:sp>
        <p:sp>
          <p:nvSpPr>
            <p:cNvPr id="10" name="圓角矩形 9"/>
            <p:cNvSpPr/>
            <p:nvPr/>
          </p:nvSpPr>
          <p:spPr>
            <a:xfrm>
              <a:off x="5220072" y="3702750"/>
              <a:ext cx="977280" cy="360040"/>
            </a:xfrm>
            <a:prstGeom prst="roundRect">
              <a:avLst/>
            </a:prstGeom>
            <a:solidFill>
              <a:srgbClr val="CCFFCC"/>
            </a:solidFill>
            <a:ln w="1270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TW" dirty="0" smtClean="0">
                  <a:solidFill>
                    <a:srgbClr val="0000CC"/>
                  </a:solidFill>
                </a:rPr>
                <a:t>Verilog</a:t>
              </a:r>
              <a:endParaRPr lang="zh-TW" altLang="en-US" dirty="0">
                <a:solidFill>
                  <a:srgbClr val="0000CC"/>
                </a:solidFill>
              </a:endParaRPr>
            </a:p>
          </p:txBody>
        </p:sp>
        <p:sp>
          <p:nvSpPr>
            <p:cNvPr id="11" name="圓角矩形 10"/>
            <p:cNvSpPr/>
            <p:nvPr/>
          </p:nvSpPr>
          <p:spPr>
            <a:xfrm>
              <a:off x="6626152" y="4515966"/>
              <a:ext cx="977280" cy="360040"/>
            </a:xfrm>
            <a:prstGeom prst="roundRect">
              <a:avLst/>
            </a:prstGeom>
            <a:solidFill>
              <a:srgbClr val="CCFFCC"/>
            </a:solidFill>
            <a:ln w="1270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TW" dirty="0" smtClean="0">
                  <a:solidFill>
                    <a:srgbClr val="0000CC"/>
                  </a:solidFill>
                </a:rPr>
                <a:t>SPICE</a:t>
              </a:r>
              <a:endParaRPr lang="zh-TW" altLang="en-US" dirty="0">
                <a:solidFill>
                  <a:srgbClr val="0000CC"/>
                </a:solidFill>
              </a:endParaRPr>
            </a:p>
          </p:txBody>
        </p:sp>
        <p:sp>
          <p:nvSpPr>
            <p:cNvPr id="12" name="圓角矩形 11"/>
            <p:cNvSpPr/>
            <p:nvPr/>
          </p:nvSpPr>
          <p:spPr>
            <a:xfrm>
              <a:off x="7812360" y="4011910"/>
              <a:ext cx="977280" cy="360040"/>
            </a:xfrm>
            <a:prstGeom prst="roundRect">
              <a:avLst/>
            </a:prstGeom>
            <a:solidFill>
              <a:srgbClr val="CCFFCC"/>
            </a:solidFill>
            <a:ln w="1270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TW" dirty="0" err="1" smtClean="0">
                  <a:solidFill>
                    <a:srgbClr val="0000CC"/>
                  </a:solidFill>
                </a:rPr>
                <a:t>tcl</a:t>
              </a:r>
              <a:endParaRPr lang="zh-TW" altLang="en-US" dirty="0">
                <a:solidFill>
                  <a:srgbClr val="0000CC"/>
                </a:solidFill>
              </a:endParaRPr>
            </a:p>
          </p:txBody>
        </p:sp>
        <p:sp>
          <p:nvSpPr>
            <p:cNvPr id="14" name="圓角矩形 13"/>
            <p:cNvSpPr/>
            <p:nvPr/>
          </p:nvSpPr>
          <p:spPr>
            <a:xfrm>
              <a:off x="7812360" y="3075806"/>
              <a:ext cx="977280" cy="360040"/>
            </a:xfrm>
            <a:prstGeom prst="roundRect">
              <a:avLst/>
            </a:prstGeom>
            <a:solidFill>
              <a:srgbClr val="FFFFCC"/>
            </a:solidFill>
            <a:ln w="1270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TW" dirty="0" smtClean="0">
                  <a:solidFill>
                    <a:srgbClr val="0000CC"/>
                  </a:solidFill>
                </a:rPr>
                <a:t>batch</a:t>
              </a:r>
              <a:endParaRPr lang="zh-TW" altLang="en-US" dirty="0">
                <a:solidFill>
                  <a:srgbClr val="0000CC"/>
                </a:solidFill>
              </a:endParaRPr>
            </a:p>
          </p:txBody>
        </p:sp>
        <p:cxnSp>
          <p:nvCxnSpPr>
            <p:cNvPr id="16" name="直線單箭頭接點 15"/>
            <p:cNvCxnSpPr>
              <a:stCxn id="8" idx="2"/>
            </p:cNvCxnSpPr>
            <p:nvPr/>
          </p:nvCxnSpPr>
          <p:spPr>
            <a:xfrm flipH="1">
              <a:off x="6137512" y="2007495"/>
              <a:ext cx="488640" cy="1695255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單箭頭接點 16"/>
            <p:cNvCxnSpPr/>
            <p:nvPr/>
          </p:nvCxnSpPr>
          <p:spPr>
            <a:xfrm>
              <a:off x="6137512" y="4062790"/>
              <a:ext cx="488640" cy="525184"/>
            </a:xfrm>
            <a:prstGeom prst="straightConnector1">
              <a:avLst/>
            </a:prstGeom>
            <a:ln w="19050">
              <a:solidFill>
                <a:srgbClr val="C000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單箭頭接點 18"/>
            <p:cNvCxnSpPr/>
            <p:nvPr/>
          </p:nvCxnSpPr>
          <p:spPr>
            <a:xfrm flipH="1">
              <a:off x="6012160" y="2748617"/>
              <a:ext cx="94311" cy="954133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單箭頭接點 20"/>
            <p:cNvCxnSpPr>
              <a:stCxn id="8" idx="2"/>
              <a:endCxn id="11" idx="0"/>
            </p:cNvCxnSpPr>
            <p:nvPr/>
          </p:nvCxnSpPr>
          <p:spPr>
            <a:xfrm>
              <a:off x="6626152" y="2007495"/>
              <a:ext cx="488640" cy="250847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單箭頭接點 23"/>
            <p:cNvCxnSpPr>
              <a:stCxn id="8" idx="2"/>
            </p:cNvCxnSpPr>
            <p:nvPr/>
          </p:nvCxnSpPr>
          <p:spPr>
            <a:xfrm>
              <a:off x="6626152" y="2007495"/>
              <a:ext cx="1186208" cy="2004415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26"/>
            <p:cNvCxnSpPr>
              <a:stCxn id="8" idx="2"/>
            </p:cNvCxnSpPr>
            <p:nvPr/>
          </p:nvCxnSpPr>
          <p:spPr>
            <a:xfrm>
              <a:off x="6626152" y="2007495"/>
              <a:ext cx="1186208" cy="106831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單箭頭接點 29"/>
            <p:cNvCxnSpPr>
              <a:stCxn id="8" idx="2"/>
              <a:endCxn id="7" idx="1"/>
            </p:cNvCxnSpPr>
            <p:nvPr/>
          </p:nvCxnSpPr>
          <p:spPr>
            <a:xfrm>
              <a:off x="6626152" y="2007495"/>
              <a:ext cx="977280" cy="240219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單箭頭接點 32"/>
            <p:cNvCxnSpPr/>
            <p:nvPr/>
          </p:nvCxnSpPr>
          <p:spPr>
            <a:xfrm flipH="1">
              <a:off x="7308304" y="2427734"/>
              <a:ext cx="295128" cy="2088232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單箭頭接點 35"/>
            <p:cNvCxnSpPr>
              <a:endCxn id="12" idx="1"/>
            </p:cNvCxnSpPr>
            <p:nvPr/>
          </p:nvCxnSpPr>
          <p:spPr>
            <a:xfrm>
              <a:off x="6137512" y="2755445"/>
              <a:ext cx="1674848" cy="1436485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單箭頭接點 38"/>
            <p:cNvCxnSpPr/>
            <p:nvPr/>
          </p:nvCxnSpPr>
          <p:spPr>
            <a:xfrm>
              <a:off x="6137512" y="2755445"/>
              <a:ext cx="778296" cy="176052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單箭頭接點 46"/>
            <p:cNvCxnSpPr>
              <a:endCxn id="9" idx="3"/>
            </p:cNvCxnSpPr>
            <p:nvPr/>
          </p:nvCxnSpPr>
          <p:spPr>
            <a:xfrm flipH="1" flipV="1">
              <a:off x="6125344" y="2575425"/>
              <a:ext cx="1673043" cy="650258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單箭頭接點 48"/>
            <p:cNvCxnSpPr>
              <a:endCxn id="7" idx="2"/>
            </p:cNvCxnSpPr>
            <p:nvPr/>
          </p:nvCxnSpPr>
          <p:spPr>
            <a:xfrm flipH="1" flipV="1">
              <a:off x="8092072" y="2427734"/>
              <a:ext cx="200318" cy="627365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單箭頭接點 50"/>
            <p:cNvCxnSpPr>
              <a:stCxn id="14" idx="0"/>
            </p:cNvCxnSpPr>
            <p:nvPr/>
          </p:nvCxnSpPr>
          <p:spPr>
            <a:xfrm flipH="1" flipV="1">
              <a:off x="7061448" y="2007495"/>
              <a:ext cx="1239552" cy="106831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3416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F06427-7D19-4046-924D-E01632F5D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843558"/>
          </a:xfrm>
        </p:spPr>
        <p:txBody>
          <a:bodyPr>
            <a:normAutofit/>
          </a:bodyPr>
          <a:lstStyle/>
          <a:p>
            <a:pPr algn="ctr"/>
            <a:r>
              <a:rPr lang="en-US" altLang="zh-TW" dirty="0" smtClean="0"/>
              <a:t>Scripting</a:t>
            </a:r>
            <a:r>
              <a:rPr lang="en-US" altLang="zh-TW" b="1" dirty="0" smtClean="0"/>
              <a:t> </a:t>
            </a:r>
            <a:r>
              <a:rPr lang="en-US" altLang="zh-TW" dirty="0"/>
              <a:t>S</a:t>
            </a:r>
            <a:r>
              <a:rPr lang="en-US" altLang="zh-TW" b="1" dirty="0" smtClean="0"/>
              <a:t>tep-by-step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C199663-58B6-4561-BBE7-9E728AC85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41" y="987574"/>
            <a:ext cx="8831912" cy="4242397"/>
          </a:xfrm>
        </p:spPr>
        <p:txBody>
          <a:bodyPr>
            <a:normAutofit fontScale="70000" lnSpcReduction="20000"/>
          </a:bodyPr>
          <a:lstStyle/>
          <a:p>
            <a:pPr marL="385763" indent="-3857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zh-TW" dirty="0"/>
              <a:t>Choose the major script language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zh-TW" b="1" dirty="0"/>
              <a:t>Python</a:t>
            </a:r>
            <a:r>
              <a:rPr lang="en-US" altLang="zh-TW" dirty="0"/>
              <a:t>, bat, C, Perl, </a:t>
            </a:r>
            <a:r>
              <a:rPr lang="en-US" altLang="zh-TW" dirty="0" err="1"/>
              <a:t>javascript</a:t>
            </a:r>
            <a:r>
              <a:rPr lang="en-US" altLang="zh-TW" dirty="0"/>
              <a:t>, Applet, VBA, SKILL, </a:t>
            </a:r>
            <a:r>
              <a:rPr lang="en-US" altLang="zh-TW" b="1" dirty="0"/>
              <a:t>TCL</a:t>
            </a:r>
            <a:r>
              <a:rPr lang="en-US" altLang="zh-TW" dirty="0"/>
              <a:t>, </a:t>
            </a:r>
            <a:r>
              <a:rPr lang="en-US" altLang="zh-TW" dirty="0" err="1"/>
              <a:t>sh</a:t>
            </a:r>
            <a:r>
              <a:rPr lang="en-US" altLang="zh-TW" dirty="0"/>
              <a:t>, </a:t>
            </a:r>
            <a:r>
              <a:rPr lang="en-US" altLang="zh-TW" dirty="0" err="1"/>
              <a:t>csh</a:t>
            </a:r>
            <a:r>
              <a:rPr lang="en-US" altLang="zh-TW" dirty="0"/>
              <a:t>, bash, …</a:t>
            </a:r>
          </a:p>
          <a:p>
            <a:pPr marL="385763" indent="-3857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zh-TW" dirty="0"/>
              <a:t>Choose the HDL language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zh-TW" b="1" dirty="0"/>
              <a:t>Verilog</a:t>
            </a:r>
            <a:r>
              <a:rPr lang="en-US" altLang="zh-TW" dirty="0"/>
              <a:t>, </a:t>
            </a:r>
            <a:r>
              <a:rPr lang="en-US" altLang="zh-TW" dirty="0" err="1"/>
              <a:t>SystemC</a:t>
            </a:r>
            <a:r>
              <a:rPr lang="en-US" altLang="zh-TW" dirty="0"/>
              <a:t>, HSL C++</a:t>
            </a:r>
          </a:p>
          <a:p>
            <a:pPr marL="385763" indent="-3857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zh-TW" dirty="0"/>
              <a:t>Check the registered paths, system variables and shells for scripts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zh-TW" dirty="0"/>
              <a:t>All Verilog: </a:t>
            </a:r>
            <a:r>
              <a:rPr lang="en-US" altLang="zh-TW" dirty="0" err="1"/>
              <a:t>vsim</a:t>
            </a:r>
            <a:r>
              <a:rPr lang="en-US" altLang="zh-TW" dirty="0"/>
              <a:t>/</a:t>
            </a:r>
            <a:r>
              <a:rPr lang="en-US" altLang="zh-TW" dirty="0" err="1"/>
              <a:t>tcl</a:t>
            </a:r>
            <a:r>
              <a:rPr lang="en-US" altLang="zh-TW" dirty="0"/>
              <a:t>, Quartus II: </a:t>
            </a:r>
            <a:r>
              <a:rPr lang="en-US" altLang="zh-TW" dirty="0" err="1"/>
              <a:t>quartus_sh</a:t>
            </a:r>
            <a:r>
              <a:rPr lang="en-US" altLang="zh-TW" dirty="0"/>
              <a:t>/</a:t>
            </a:r>
            <a:r>
              <a:rPr lang="en-US" altLang="zh-TW" dirty="0" err="1"/>
              <a:t>tcl</a:t>
            </a:r>
            <a:r>
              <a:rPr lang="en-US" altLang="zh-TW" dirty="0"/>
              <a:t>, </a:t>
            </a:r>
            <a:r>
              <a:rPr lang="en-US" altLang="zh-TW" dirty="0" err="1"/>
              <a:t>Vivado</a:t>
            </a:r>
            <a:r>
              <a:rPr lang="en-US" altLang="zh-TW" dirty="0"/>
              <a:t>: </a:t>
            </a:r>
            <a:r>
              <a:rPr lang="en-US" altLang="zh-TW" dirty="0" err="1"/>
              <a:t>vivado</a:t>
            </a:r>
            <a:r>
              <a:rPr lang="en-US" altLang="zh-TW" dirty="0"/>
              <a:t>, HSPICE: </a:t>
            </a:r>
            <a:r>
              <a:rPr lang="en-US" altLang="zh-TW" dirty="0" err="1"/>
              <a:t>hspice</a:t>
            </a:r>
            <a:r>
              <a:rPr lang="en-US" altLang="zh-TW" dirty="0"/>
              <a:t>, …</a:t>
            </a:r>
          </a:p>
          <a:p>
            <a:pPr marL="385763" indent="-3857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zh-TW" dirty="0"/>
              <a:t>Write/Read a text file (typescript), Read a number behind a keyword.</a:t>
            </a:r>
          </a:p>
          <a:p>
            <a:pPr marL="385763" indent="-3857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zh-TW" dirty="0"/>
              <a:t>System call by the script: system(“commands”);</a:t>
            </a:r>
          </a:p>
          <a:p>
            <a:pPr marL="385763" indent="-3857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zh-TW" dirty="0"/>
              <a:t>ASIC: depends on your specific purpose.</a:t>
            </a:r>
          </a:p>
          <a:p>
            <a:pPr marL="728663" lvl="1" indent="-385763">
              <a:lnSpc>
                <a:spcPct val="11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altLang="zh-TW" dirty="0"/>
              <a:t>Exercise small circuits in the GUI tools, verify and collect the history scripts.</a:t>
            </a:r>
          </a:p>
          <a:p>
            <a:pPr marL="728663" lvl="1" indent="-385763">
              <a:lnSpc>
                <a:spcPct val="11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altLang="zh-TW" dirty="0"/>
              <a:t>Select parameters to be controlled</a:t>
            </a:r>
          </a:p>
          <a:p>
            <a:pPr marL="728663" lvl="1" indent="-385763">
              <a:lnSpc>
                <a:spcPct val="11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altLang="zh-TW" dirty="0"/>
              <a:t>For each parameter, generate the target HDL language and corresponding TCLs.</a:t>
            </a:r>
          </a:p>
          <a:p>
            <a:pPr marL="728663" lvl="1" indent="-385763">
              <a:lnSpc>
                <a:spcPct val="11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altLang="zh-TW" dirty="0"/>
              <a:t>System call the HDL simulator executing by the </a:t>
            </a:r>
            <a:r>
              <a:rPr lang="en-US" altLang="zh-TW" dirty="0" err="1"/>
              <a:t>tcl</a:t>
            </a:r>
            <a:r>
              <a:rPr lang="en-US" altLang="zh-TW" dirty="0"/>
              <a:t>.</a:t>
            </a:r>
          </a:p>
          <a:p>
            <a:pPr marL="728663" lvl="1" indent="-385763">
              <a:lnSpc>
                <a:spcPct val="11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altLang="zh-TW" dirty="0"/>
              <a:t>Read the typescript results</a:t>
            </a:r>
          </a:p>
          <a:p>
            <a:pPr marL="728663" lvl="1" indent="-385763">
              <a:lnSpc>
                <a:spcPct val="11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altLang="zh-TW" dirty="0"/>
              <a:t>Tabulate the results and draw the curves for comparisons</a:t>
            </a:r>
          </a:p>
          <a:p>
            <a:pPr marL="728663" lvl="1" indent="-385763">
              <a:lnSpc>
                <a:spcPct val="11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altLang="zh-TW" dirty="0"/>
              <a:t>Save the synthesizer script as a library for later uses.</a:t>
            </a:r>
          </a:p>
          <a:p>
            <a:pPr marL="728663" lvl="1" indent="-385763">
              <a:lnSpc>
                <a:spcPct val="110000"/>
              </a:lnSpc>
              <a:spcBef>
                <a:spcPts val="0"/>
              </a:spcBef>
              <a:buFont typeface="+mj-lt"/>
              <a:buAutoNum type="arabicParenR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1859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328</Words>
  <Application>Microsoft Office PowerPoint</Application>
  <PresentationFormat>如螢幕大小 (16:9)</PresentationFormat>
  <Paragraphs>79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4" baseType="lpstr">
      <vt:lpstr>Arial Unicode MS</vt:lpstr>
      <vt:lpstr>新細明體</vt:lpstr>
      <vt:lpstr>標楷體</vt:lpstr>
      <vt:lpstr>Arial</vt:lpstr>
      <vt:lpstr>Arial Narrow</vt:lpstr>
      <vt:lpstr>Calibri</vt:lpstr>
      <vt:lpstr>Courier New</vt:lpstr>
      <vt:lpstr>Wingdings</vt:lpstr>
      <vt:lpstr>Office 佈景主題</vt:lpstr>
      <vt:lpstr>HDL Scripting in Python with case study on  Booth Multipliers &amp; Carry-Save Adders</vt:lpstr>
      <vt:lpstr>Outline</vt:lpstr>
      <vt:lpstr>CAD/EDA Scripting/Shell</vt:lpstr>
      <vt:lpstr>Straight-Translation Synthesis</vt:lpstr>
      <vt:lpstr>Scripting Step-by-step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tch</cp:lastModifiedBy>
  <cp:revision>88</cp:revision>
  <dcterms:created xsi:type="dcterms:W3CDTF">2018-12-01T01:55:39Z</dcterms:created>
  <dcterms:modified xsi:type="dcterms:W3CDTF">2022-09-14T07:55:38Z</dcterms:modified>
</cp:coreProperties>
</file>