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263" r:id="rId11"/>
    <p:sldId id="299" r:id="rId12"/>
    <p:sldId id="309" r:id="rId13"/>
    <p:sldId id="298" r:id="rId14"/>
    <p:sldId id="300" r:id="rId15"/>
    <p:sldId id="310" r:id="rId16"/>
    <p:sldId id="311" r:id="rId17"/>
    <p:sldId id="314" r:id="rId18"/>
    <p:sldId id="315" r:id="rId19"/>
    <p:sldId id="316" r:id="rId20"/>
  </p:sldIdLst>
  <p:sldSz cx="9144000" cy="6858000" type="screen4x3"/>
  <p:notesSz cx="6669088" cy="97536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FF66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modifyVerifier cryptProviderType="rsaAES" cryptAlgorithmClass="hash" cryptAlgorithmType="typeAny" cryptAlgorithmSid="14" spinCount="100000" saltData="yx2WhAjE9+8q8NBeRCth7w==" hashData="UJUbLOvrape1mrI/LWAUrsQq6eslR5L6LxXdFS6W+SP3buwU2rTNJdYWp6VXdJW+uZrjm0G2H1MY/sGGp1vyF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FF33"/>
    <a:srgbClr val="FF6600"/>
    <a:srgbClr val="FF3300"/>
    <a:srgbClr val="6699FF"/>
    <a:srgbClr val="CC00CC"/>
    <a:srgbClr val="006666"/>
    <a:srgbClr val="FF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5" autoAdjust="0"/>
    <p:restoredTop sz="94458" autoAdjust="0"/>
  </p:normalViewPr>
  <p:slideViewPr>
    <p:cSldViewPr>
      <p:cViewPr varScale="1">
        <p:scale>
          <a:sx n="110" d="100"/>
          <a:sy n="110" d="100"/>
        </p:scale>
        <p:origin x="16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0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l" defTabSz="898525" eaLnBrk="1" hangingPunct="1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 defTabSz="898525" eaLnBrk="1" hangingPunct="1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465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l" defTabSz="898525" eaLnBrk="1" hangingPunct="1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26465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spcBef>
                <a:spcPct val="0"/>
              </a:spcBef>
              <a:defRPr sz="1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76B1225-3443-42FB-868E-6B66198A5B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l" defTabSz="898525" eaLnBrk="1" hangingPunct="1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 defTabSz="898525" eaLnBrk="1" hangingPunct="1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33913"/>
            <a:ext cx="4891088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465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l" defTabSz="898525" eaLnBrk="1" hangingPunct="1">
              <a:spcBef>
                <a:spcPct val="0"/>
              </a:spcBef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26465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spcBef>
                <a:spcPct val="0"/>
              </a:spcBef>
              <a:defRPr sz="1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6A8A8E7-847A-431F-BE38-4881425660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0ABB3DE-2AB9-4684-ABD3-CE2DA332A7AA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494349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73B96128-FFA1-44F5-AC09-7AB7A7A2E04C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11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669013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5D9FC84-0676-4D19-825B-737D381E91F1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553190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73B96128-FFA1-44F5-AC09-7AB7A7A2E04C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13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131378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73B96128-FFA1-44F5-AC09-7AB7A7A2E04C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14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98177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91E2BF-44EC-42C8-9ED0-87F3A0ECB49E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9641482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FCAE635-5F46-4E6A-8CE2-DC40141EA9AD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319544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2E0BE62-644A-4715-B366-6E8890274F92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8119656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079A899-B994-4B52-85B5-C2B6712958B2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645197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C2579ED-3A8E-4F54-8D06-D60F5ECD6E4A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753613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3B19CE5-FA55-4452-8EF8-C5748170F3EB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508580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3845B30-8B7A-4FEF-9D79-AE292CB0FE0C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67569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B70D80D-D4E6-4C23-B399-D63FFC6F87BE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571886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1747D1B-D416-46BC-8F76-B47F1FFA269E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683247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BA4EEED-65B9-4E7C-BA7D-EEB7E851B52B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715198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C0BACA6-6977-48EA-A091-1C20BBD8EBF0}" type="slidenum">
              <a:rPr lang="en-US" altLang="zh-TW" sz="12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zh-TW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2038" y="854075"/>
            <a:ext cx="4541837" cy="3406775"/>
          </a:xfrm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37088"/>
            <a:ext cx="4894262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85" tIns="45833" rIns="90085" bIns="45833"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074204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8525" eaLnBrk="0" hangingPunct="0"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defTabSz="89852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fld id="{73B96128-FFA1-44F5-AC09-7AB7A7A2E04C}" type="slidenum">
              <a:rPr lang="en-US" altLang="zh-TW" sz="1200" smtClean="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>
                <a:defRPr/>
              </a:pPr>
              <a:t>10</a:t>
            </a:fld>
            <a:endParaRPr lang="en-US" altLang="zh-TW" sz="1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855663"/>
            <a:ext cx="4540250" cy="3405187"/>
          </a:xfrm>
          <a:ln w="12700" cap="flat">
            <a:solidFill>
              <a:schemeClr val="tx1"/>
            </a:solidFill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35500"/>
            <a:ext cx="4892675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6038" rIns="90488" bIns="4603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54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74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98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608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767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79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201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7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94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8452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997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99"/>
            </a:gs>
            <a:gs pos="100000">
              <a:srgbClr val="27277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0637"/>
            <a:ext cx="7772400" cy="48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1028" name="Rectangle 341"/>
          <p:cNvSpPr>
            <a:spLocks noChangeArrowheads="1"/>
          </p:cNvSpPr>
          <p:nvPr userDrawn="1"/>
        </p:nvSpPr>
        <p:spPr bwMode="hidden">
          <a:xfrm>
            <a:off x="0" y="6597650"/>
            <a:ext cx="9131300" cy="287338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0000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9" name="Line 344"/>
          <p:cNvSpPr>
            <a:spLocks noChangeShapeType="1"/>
          </p:cNvSpPr>
          <p:nvPr userDrawn="1"/>
        </p:nvSpPr>
        <p:spPr bwMode="ltGray">
          <a:xfrm flipV="1">
            <a:off x="7507288" y="6202363"/>
            <a:ext cx="163512" cy="295275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0" name="Line 345"/>
          <p:cNvSpPr>
            <a:spLocks noChangeShapeType="1"/>
          </p:cNvSpPr>
          <p:nvPr userDrawn="1"/>
        </p:nvSpPr>
        <p:spPr bwMode="ltGray">
          <a:xfrm flipV="1">
            <a:off x="8413750" y="4632325"/>
            <a:ext cx="57150" cy="112713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1" name="Line 346"/>
          <p:cNvSpPr>
            <a:spLocks noChangeShapeType="1"/>
          </p:cNvSpPr>
          <p:nvPr userDrawn="1"/>
        </p:nvSpPr>
        <p:spPr bwMode="ltGray">
          <a:xfrm flipV="1">
            <a:off x="8509000" y="4437063"/>
            <a:ext cx="57150" cy="112712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2" name="Freeform 343"/>
          <p:cNvSpPr>
            <a:spLocks/>
          </p:cNvSpPr>
          <p:nvPr userDrawn="1"/>
        </p:nvSpPr>
        <p:spPr bwMode="ltGray">
          <a:xfrm>
            <a:off x="7467600" y="4498975"/>
            <a:ext cx="1641475" cy="2020888"/>
          </a:xfrm>
          <a:custGeom>
            <a:avLst/>
            <a:gdLst>
              <a:gd name="T0" fmla="*/ 646 w 1034"/>
              <a:gd name="T1" fmla="*/ 23 h 1273"/>
              <a:gd name="T2" fmla="*/ 765 w 1034"/>
              <a:gd name="T3" fmla="*/ 92 h 1273"/>
              <a:gd name="T4" fmla="*/ 866 w 1034"/>
              <a:gd name="T5" fmla="*/ 184 h 1273"/>
              <a:gd name="T6" fmla="*/ 944 w 1034"/>
              <a:gd name="T7" fmla="*/ 294 h 1273"/>
              <a:gd name="T8" fmla="*/ 1000 w 1034"/>
              <a:gd name="T9" fmla="*/ 417 h 1273"/>
              <a:gd name="T10" fmla="*/ 1030 w 1034"/>
              <a:gd name="T11" fmla="*/ 550 h 1273"/>
              <a:gd name="T12" fmla="*/ 1030 w 1034"/>
              <a:gd name="T13" fmla="*/ 688 h 1273"/>
              <a:gd name="T14" fmla="*/ 1000 w 1034"/>
              <a:gd name="T15" fmla="*/ 821 h 1273"/>
              <a:gd name="T16" fmla="*/ 944 w 1034"/>
              <a:gd name="T17" fmla="*/ 944 h 1273"/>
              <a:gd name="T18" fmla="*/ 866 w 1034"/>
              <a:gd name="T19" fmla="*/ 1055 h 1273"/>
              <a:gd name="T20" fmla="*/ 765 w 1034"/>
              <a:gd name="T21" fmla="*/ 1148 h 1273"/>
              <a:gd name="T22" fmla="*/ 646 w 1034"/>
              <a:gd name="T23" fmla="*/ 1215 h 1273"/>
              <a:gd name="T24" fmla="*/ 517 w 1034"/>
              <a:gd name="T25" fmla="*/ 1257 h 1273"/>
              <a:gd name="T26" fmla="*/ 382 w 1034"/>
              <a:gd name="T27" fmla="*/ 1272 h 1273"/>
              <a:gd name="T28" fmla="*/ 246 w 1034"/>
              <a:gd name="T29" fmla="*/ 1257 h 1273"/>
              <a:gd name="T30" fmla="*/ 118 w 1034"/>
              <a:gd name="T31" fmla="*/ 1215 h 1273"/>
              <a:gd name="T32" fmla="*/ 0 w 1034"/>
              <a:gd name="T33" fmla="*/ 1148 h 1273"/>
              <a:gd name="T34" fmla="*/ 89 w 1034"/>
              <a:gd name="T35" fmla="*/ 1129 h 1273"/>
              <a:gd name="T36" fmla="*/ 201 w 1034"/>
              <a:gd name="T37" fmla="*/ 1179 h 1273"/>
              <a:gd name="T38" fmla="*/ 320 w 1034"/>
              <a:gd name="T39" fmla="*/ 1204 h 1273"/>
              <a:gd name="T40" fmla="*/ 443 w 1034"/>
              <a:gd name="T41" fmla="*/ 1204 h 1273"/>
              <a:gd name="T42" fmla="*/ 563 w 1034"/>
              <a:gd name="T43" fmla="*/ 1179 h 1273"/>
              <a:gd name="T44" fmla="*/ 675 w 1034"/>
              <a:gd name="T45" fmla="*/ 1129 h 1273"/>
              <a:gd name="T46" fmla="*/ 775 w 1034"/>
              <a:gd name="T47" fmla="*/ 1057 h 1273"/>
              <a:gd name="T48" fmla="*/ 857 w 1034"/>
              <a:gd name="T49" fmla="*/ 965 h 1273"/>
              <a:gd name="T50" fmla="*/ 919 w 1034"/>
              <a:gd name="T51" fmla="*/ 858 h 1273"/>
              <a:gd name="T52" fmla="*/ 956 w 1034"/>
              <a:gd name="T53" fmla="*/ 742 h 1273"/>
              <a:gd name="T54" fmla="*/ 969 w 1034"/>
              <a:gd name="T55" fmla="*/ 619 h 1273"/>
              <a:gd name="T56" fmla="*/ 956 w 1034"/>
              <a:gd name="T57" fmla="*/ 496 h 1273"/>
              <a:gd name="T58" fmla="*/ 919 w 1034"/>
              <a:gd name="T59" fmla="*/ 381 h 1273"/>
              <a:gd name="T60" fmla="*/ 857 w 1034"/>
              <a:gd name="T61" fmla="*/ 273 h 1273"/>
              <a:gd name="T62" fmla="*/ 775 w 1034"/>
              <a:gd name="T63" fmla="*/ 182 h 1273"/>
              <a:gd name="T64" fmla="*/ 675 w 1034"/>
              <a:gd name="T65" fmla="*/ 110 h 1273"/>
              <a:gd name="T66" fmla="*/ 563 w 1034"/>
              <a:gd name="T67" fmla="*/ 61 h 1273"/>
              <a:gd name="T68" fmla="*/ 582 w 1034"/>
              <a:gd name="T69" fmla="*/ 0 h 127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034" h="1273">
                <a:moveTo>
                  <a:pt x="582" y="0"/>
                </a:moveTo>
                <a:lnTo>
                  <a:pt x="646" y="23"/>
                </a:lnTo>
                <a:lnTo>
                  <a:pt x="707" y="56"/>
                </a:lnTo>
                <a:lnTo>
                  <a:pt x="765" y="92"/>
                </a:lnTo>
                <a:lnTo>
                  <a:pt x="818" y="134"/>
                </a:lnTo>
                <a:lnTo>
                  <a:pt x="866" y="184"/>
                </a:lnTo>
                <a:lnTo>
                  <a:pt x="908" y="237"/>
                </a:lnTo>
                <a:lnTo>
                  <a:pt x="944" y="294"/>
                </a:lnTo>
                <a:lnTo>
                  <a:pt x="977" y="353"/>
                </a:lnTo>
                <a:lnTo>
                  <a:pt x="1000" y="417"/>
                </a:lnTo>
                <a:lnTo>
                  <a:pt x="1018" y="483"/>
                </a:lnTo>
                <a:lnTo>
                  <a:pt x="1030" y="550"/>
                </a:lnTo>
                <a:lnTo>
                  <a:pt x="1033" y="619"/>
                </a:lnTo>
                <a:lnTo>
                  <a:pt x="1030" y="688"/>
                </a:lnTo>
                <a:lnTo>
                  <a:pt x="1018" y="756"/>
                </a:lnTo>
                <a:lnTo>
                  <a:pt x="1000" y="821"/>
                </a:lnTo>
                <a:lnTo>
                  <a:pt x="977" y="884"/>
                </a:lnTo>
                <a:lnTo>
                  <a:pt x="944" y="944"/>
                </a:lnTo>
                <a:lnTo>
                  <a:pt x="908" y="1003"/>
                </a:lnTo>
                <a:lnTo>
                  <a:pt x="866" y="1055"/>
                </a:lnTo>
                <a:lnTo>
                  <a:pt x="818" y="1105"/>
                </a:lnTo>
                <a:lnTo>
                  <a:pt x="765" y="1148"/>
                </a:lnTo>
                <a:lnTo>
                  <a:pt x="707" y="1183"/>
                </a:lnTo>
                <a:lnTo>
                  <a:pt x="646" y="1215"/>
                </a:lnTo>
                <a:lnTo>
                  <a:pt x="582" y="1239"/>
                </a:lnTo>
                <a:lnTo>
                  <a:pt x="517" y="1257"/>
                </a:lnTo>
                <a:lnTo>
                  <a:pt x="450" y="1269"/>
                </a:lnTo>
                <a:lnTo>
                  <a:pt x="382" y="1272"/>
                </a:lnTo>
                <a:lnTo>
                  <a:pt x="313" y="1269"/>
                </a:lnTo>
                <a:lnTo>
                  <a:pt x="246" y="1257"/>
                </a:lnTo>
                <a:lnTo>
                  <a:pt x="180" y="1239"/>
                </a:lnTo>
                <a:lnTo>
                  <a:pt x="118" y="1215"/>
                </a:lnTo>
                <a:lnTo>
                  <a:pt x="57" y="1183"/>
                </a:lnTo>
                <a:lnTo>
                  <a:pt x="0" y="1148"/>
                </a:lnTo>
                <a:lnTo>
                  <a:pt x="36" y="1095"/>
                </a:lnTo>
                <a:lnTo>
                  <a:pt x="89" y="1129"/>
                </a:lnTo>
                <a:lnTo>
                  <a:pt x="144" y="1156"/>
                </a:lnTo>
                <a:lnTo>
                  <a:pt x="201" y="1179"/>
                </a:lnTo>
                <a:lnTo>
                  <a:pt x="261" y="1195"/>
                </a:lnTo>
                <a:lnTo>
                  <a:pt x="320" y="1204"/>
                </a:lnTo>
                <a:lnTo>
                  <a:pt x="382" y="1208"/>
                </a:lnTo>
                <a:lnTo>
                  <a:pt x="443" y="1204"/>
                </a:lnTo>
                <a:lnTo>
                  <a:pt x="504" y="1195"/>
                </a:lnTo>
                <a:lnTo>
                  <a:pt x="563" y="1179"/>
                </a:lnTo>
                <a:lnTo>
                  <a:pt x="621" y="1156"/>
                </a:lnTo>
                <a:lnTo>
                  <a:pt x="675" y="1129"/>
                </a:lnTo>
                <a:lnTo>
                  <a:pt x="727" y="1095"/>
                </a:lnTo>
                <a:lnTo>
                  <a:pt x="775" y="1057"/>
                </a:lnTo>
                <a:lnTo>
                  <a:pt x="818" y="1013"/>
                </a:lnTo>
                <a:lnTo>
                  <a:pt x="857" y="965"/>
                </a:lnTo>
                <a:lnTo>
                  <a:pt x="890" y="913"/>
                </a:lnTo>
                <a:lnTo>
                  <a:pt x="919" y="858"/>
                </a:lnTo>
                <a:lnTo>
                  <a:pt x="941" y="802"/>
                </a:lnTo>
                <a:lnTo>
                  <a:pt x="956" y="742"/>
                </a:lnTo>
                <a:lnTo>
                  <a:pt x="965" y="680"/>
                </a:lnTo>
                <a:lnTo>
                  <a:pt x="969" y="619"/>
                </a:lnTo>
                <a:lnTo>
                  <a:pt x="965" y="557"/>
                </a:lnTo>
                <a:lnTo>
                  <a:pt x="956" y="496"/>
                </a:lnTo>
                <a:lnTo>
                  <a:pt x="941" y="437"/>
                </a:lnTo>
                <a:lnTo>
                  <a:pt x="919" y="381"/>
                </a:lnTo>
                <a:lnTo>
                  <a:pt x="890" y="325"/>
                </a:lnTo>
                <a:lnTo>
                  <a:pt x="857" y="273"/>
                </a:lnTo>
                <a:lnTo>
                  <a:pt x="818" y="225"/>
                </a:lnTo>
                <a:lnTo>
                  <a:pt x="775" y="182"/>
                </a:lnTo>
                <a:lnTo>
                  <a:pt x="727" y="144"/>
                </a:lnTo>
                <a:lnTo>
                  <a:pt x="675" y="110"/>
                </a:lnTo>
                <a:lnTo>
                  <a:pt x="621" y="81"/>
                </a:lnTo>
                <a:lnTo>
                  <a:pt x="563" y="61"/>
                </a:lnTo>
                <a:lnTo>
                  <a:pt x="565" y="56"/>
                </a:lnTo>
                <a:lnTo>
                  <a:pt x="582" y="0"/>
                </a:lnTo>
              </a:path>
            </a:pathLst>
          </a:custGeom>
          <a:gradFill rotWithShape="1">
            <a:gsLst>
              <a:gs pos="0">
                <a:srgbClr val="333399"/>
              </a:gs>
              <a:gs pos="100000">
                <a:srgbClr val="00006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3" name="Freeform 347"/>
          <p:cNvSpPr>
            <a:spLocks/>
          </p:cNvSpPr>
          <p:nvPr userDrawn="1"/>
        </p:nvSpPr>
        <p:spPr bwMode="ltGray">
          <a:xfrm>
            <a:off x="7688263" y="6526213"/>
            <a:ext cx="958850" cy="174625"/>
          </a:xfrm>
          <a:custGeom>
            <a:avLst/>
            <a:gdLst>
              <a:gd name="T0" fmla="*/ 2 w 604"/>
              <a:gd name="T1" fmla="*/ 70 h 110"/>
              <a:gd name="T2" fmla="*/ 14 w 604"/>
              <a:gd name="T3" fmla="*/ 57 h 110"/>
              <a:gd name="T4" fmla="*/ 31 w 604"/>
              <a:gd name="T5" fmla="*/ 46 h 110"/>
              <a:gd name="T6" fmla="*/ 63 w 604"/>
              <a:gd name="T7" fmla="*/ 30 h 110"/>
              <a:gd name="T8" fmla="*/ 100 w 604"/>
              <a:gd name="T9" fmla="*/ 21 h 110"/>
              <a:gd name="T10" fmla="*/ 134 w 604"/>
              <a:gd name="T11" fmla="*/ 13 h 110"/>
              <a:gd name="T12" fmla="*/ 181 w 604"/>
              <a:gd name="T13" fmla="*/ 6 h 110"/>
              <a:gd name="T14" fmla="*/ 225 w 604"/>
              <a:gd name="T15" fmla="*/ 2 h 110"/>
              <a:gd name="T16" fmla="*/ 277 w 604"/>
              <a:gd name="T17" fmla="*/ 0 h 110"/>
              <a:gd name="T18" fmla="*/ 340 w 604"/>
              <a:gd name="T19" fmla="*/ 0 h 110"/>
              <a:gd name="T20" fmla="*/ 407 w 604"/>
              <a:gd name="T21" fmla="*/ 4 h 110"/>
              <a:gd name="T22" fmla="*/ 453 w 604"/>
              <a:gd name="T23" fmla="*/ 10 h 110"/>
              <a:gd name="T24" fmla="*/ 502 w 604"/>
              <a:gd name="T25" fmla="*/ 19 h 110"/>
              <a:gd name="T26" fmla="*/ 549 w 604"/>
              <a:gd name="T27" fmla="*/ 33 h 110"/>
              <a:gd name="T28" fmla="*/ 573 w 604"/>
              <a:gd name="T29" fmla="*/ 47 h 110"/>
              <a:gd name="T30" fmla="*/ 588 w 604"/>
              <a:gd name="T31" fmla="*/ 58 h 110"/>
              <a:gd name="T32" fmla="*/ 603 w 604"/>
              <a:gd name="T33" fmla="*/ 77 h 110"/>
              <a:gd name="T34" fmla="*/ 578 w 604"/>
              <a:gd name="T35" fmla="*/ 87 h 110"/>
              <a:gd name="T36" fmla="*/ 536 w 604"/>
              <a:gd name="T37" fmla="*/ 95 h 110"/>
              <a:gd name="T38" fmla="*/ 485 w 604"/>
              <a:gd name="T39" fmla="*/ 101 h 110"/>
              <a:gd name="T40" fmla="*/ 436 w 604"/>
              <a:gd name="T41" fmla="*/ 106 h 110"/>
              <a:gd name="T42" fmla="*/ 377 w 604"/>
              <a:gd name="T43" fmla="*/ 108 h 110"/>
              <a:gd name="T44" fmla="*/ 313 w 604"/>
              <a:gd name="T45" fmla="*/ 109 h 110"/>
              <a:gd name="T46" fmla="*/ 252 w 604"/>
              <a:gd name="T47" fmla="*/ 109 h 110"/>
              <a:gd name="T48" fmla="*/ 188 w 604"/>
              <a:gd name="T49" fmla="*/ 108 h 110"/>
              <a:gd name="T50" fmla="*/ 117 w 604"/>
              <a:gd name="T51" fmla="*/ 102 h 110"/>
              <a:gd name="T52" fmla="*/ 61 w 604"/>
              <a:gd name="T53" fmla="*/ 96 h 110"/>
              <a:gd name="T54" fmla="*/ 14 w 604"/>
              <a:gd name="T55" fmla="*/ 86 h 110"/>
              <a:gd name="T56" fmla="*/ 0 w 604"/>
              <a:gd name="T57" fmla="*/ 78 h 110"/>
              <a:gd name="T58" fmla="*/ 2 w 604"/>
              <a:gd name="T59" fmla="*/ 70 h 11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04" h="110">
                <a:moveTo>
                  <a:pt x="2" y="70"/>
                </a:moveTo>
                <a:lnTo>
                  <a:pt x="14" y="57"/>
                </a:lnTo>
                <a:lnTo>
                  <a:pt x="31" y="46"/>
                </a:lnTo>
                <a:lnTo>
                  <a:pt x="63" y="30"/>
                </a:lnTo>
                <a:lnTo>
                  <a:pt x="100" y="21"/>
                </a:lnTo>
                <a:lnTo>
                  <a:pt x="134" y="13"/>
                </a:lnTo>
                <a:lnTo>
                  <a:pt x="181" y="6"/>
                </a:lnTo>
                <a:lnTo>
                  <a:pt x="225" y="2"/>
                </a:lnTo>
                <a:lnTo>
                  <a:pt x="277" y="0"/>
                </a:lnTo>
                <a:lnTo>
                  <a:pt x="340" y="0"/>
                </a:lnTo>
                <a:lnTo>
                  <a:pt x="407" y="4"/>
                </a:lnTo>
                <a:lnTo>
                  <a:pt x="453" y="10"/>
                </a:lnTo>
                <a:lnTo>
                  <a:pt x="502" y="19"/>
                </a:lnTo>
                <a:lnTo>
                  <a:pt x="549" y="33"/>
                </a:lnTo>
                <a:lnTo>
                  <a:pt x="573" y="47"/>
                </a:lnTo>
                <a:lnTo>
                  <a:pt x="588" y="58"/>
                </a:lnTo>
                <a:lnTo>
                  <a:pt x="603" y="77"/>
                </a:lnTo>
                <a:lnTo>
                  <a:pt x="578" y="87"/>
                </a:lnTo>
                <a:lnTo>
                  <a:pt x="536" y="95"/>
                </a:lnTo>
                <a:lnTo>
                  <a:pt x="485" y="101"/>
                </a:lnTo>
                <a:lnTo>
                  <a:pt x="436" y="106"/>
                </a:lnTo>
                <a:lnTo>
                  <a:pt x="377" y="108"/>
                </a:lnTo>
                <a:lnTo>
                  <a:pt x="313" y="109"/>
                </a:lnTo>
                <a:lnTo>
                  <a:pt x="252" y="109"/>
                </a:lnTo>
                <a:lnTo>
                  <a:pt x="188" y="108"/>
                </a:lnTo>
                <a:lnTo>
                  <a:pt x="117" y="102"/>
                </a:lnTo>
                <a:lnTo>
                  <a:pt x="61" y="96"/>
                </a:lnTo>
                <a:lnTo>
                  <a:pt x="14" y="86"/>
                </a:lnTo>
                <a:lnTo>
                  <a:pt x="0" y="78"/>
                </a:lnTo>
                <a:lnTo>
                  <a:pt x="2" y="70"/>
                </a:lnTo>
              </a:path>
            </a:pathLst>
          </a:custGeom>
          <a:gradFill rotWithShape="0">
            <a:gsLst>
              <a:gs pos="0">
                <a:srgbClr val="333399"/>
              </a:gs>
              <a:gs pos="100000">
                <a:srgbClr val="00006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4" name="Oval 348"/>
          <p:cNvSpPr>
            <a:spLocks noChangeArrowheads="1"/>
          </p:cNvSpPr>
          <p:nvPr userDrawn="1"/>
        </p:nvSpPr>
        <p:spPr bwMode="grayWhite">
          <a:xfrm>
            <a:off x="7219950" y="4640263"/>
            <a:ext cx="1704975" cy="1703387"/>
          </a:xfrm>
          <a:prstGeom prst="ellipse">
            <a:avLst/>
          </a:prstGeom>
          <a:gradFill rotWithShape="0">
            <a:gsLst>
              <a:gs pos="0">
                <a:srgbClr val="333399"/>
              </a:gs>
              <a:gs pos="100000">
                <a:srgbClr val="00003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spcBef>
                <a:spcPct val="20000"/>
              </a:spcBef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1035" name="Group 349"/>
          <p:cNvGrpSpPr>
            <a:grpSpLocks/>
          </p:cNvGrpSpPr>
          <p:nvPr userDrawn="1"/>
        </p:nvGrpSpPr>
        <p:grpSpPr bwMode="auto">
          <a:xfrm>
            <a:off x="7219950" y="4818063"/>
            <a:ext cx="1585913" cy="1265237"/>
            <a:chOff x="4458" y="2991"/>
            <a:chExt cx="999" cy="797"/>
          </a:xfrm>
        </p:grpSpPr>
        <p:sp>
          <p:nvSpPr>
            <p:cNvPr id="1037" name="Freeform 350"/>
            <p:cNvSpPr>
              <a:spLocks/>
            </p:cNvSpPr>
            <p:nvPr/>
          </p:nvSpPr>
          <p:spPr bwMode="grayWhite">
            <a:xfrm>
              <a:off x="4599" y="3283"/>
              <a:ext cx="1" cy="17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16 h 17"/>
                <a:gd name="T4" fmla="*/ 0 w 1"/>
                <a:gd name="T5" fmla="*/ 16 h 17"/>
                <a:gd name="T6" fmla="*/ 0 w 1"/>
                <a:gd name="T7" fmla="*/ 6 h 17"/>
                <a:gd name="T8" fmla="*/ 0 w 1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lnTo>
                    <a:pt x="0" y="16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8" name="Freeform 351"/>
            <p:cNvSpPr>
              <a:spLocks/>
            </p:cNvSpPr>
            <p:nvPr/>
          </p:nvSpPr>
          <p:spPr bwMode="grayWhite">
            <a:xfrm>
              <a:off x="4616" y="33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9" name="Freeform 352"/>
            <p:cNvSpPr>
              <a:spLocks/>
            </p:cNvSpPr>
            <p:nvPr/>
          </p:nvSpPr>
          <p:spPr bwMode="grayWhite">
            <a:xfrm>
              <a:off x="4674" y="3275"/>
              <a:ext cx="37" cy="35"/>
            </a:xfrm>
            <a:custGeom>
              <a:avLst/>
              <a:gdLst>
                <a:gd name="T0" fmla="*/ 36 w 37"/>
                <a:gd name="T1" fmla="*/ 0 h 35"/>
                <a:gd name="T2" fmla="*/ 22 w 37"/>
                <a:gd name="T3" fmla="*/ 0 h 35"/>
                <a:gd name="T4" fmla="*/ 14 w 37"/>
                <a:gd name="T5" fmla="*/ 9 h 35"/>
                <a:gd name="T6" fmla="*/ 9 w 37"/>
                <a:gd name="T7" fmla="*/ 9 h 35"/>
                <a:gd name="T8" fmla="*/ 5 w 37"/>
                <a:gd name="T9" fmla="*/ 13 h 35"/>
                <a:gd name="T10" fmla="*/ 0 w 37"/>
                <a:gd name="T11" fmla="*/ 13 h 35"/>
                <a:gd name="T12" fmla="*/ 0 w 37"/>
                <a:gd name="T13" fmla="*/ 25 h 35"/>
                <a:gd name="T14" fmla="*/ 8 w 37"/>
                <a:gd name="T15" fmla="*/ 34 h 35"/>
                <a:gd name="T16" fmla="*/ 29 w 37"/>
                <a:gd name="T17" fmla="*/ 34 h 35"/>
                <a:gd name="T18" fmla="*/ 36 w 37"/>
                <a:gd name="T19" fmla="*/ 25 h 35"/>
                <a:gd name="T20" fmla="*/ 36 w 37"/>
                <a:gd name="T21" fmla="*/ 0 h 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" h="35">
                  <a:moveTo>
                    <a:pt x="36" y="0"/>
                  </a:moveTo>
                  <a:lnTo>
                    <a:pt x="22" y="0"/>
                  </a:lnTo>
                  <a:lnTo>
                    <a:pt x="14" y="9"/>
                  </a:lnTo>
                  <a:lnTo>
                    <a:pt x="9" y="9"/>
                  </a:lnTo>
                  <a:lnTo>
                    <a:pt x="5" y="13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8" y="34"/>
                  </a:lnTo>
                  <a:lnTo>
                    <a:pt x="29" y="34"/>
                  </a:lnTo>
                  <a:lnTo>
                    <a:pt x="36" y="25"/>
                  </a:lnTo>
                  <a:lnTo>
                    <a:pt x="36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0" name="Freeform 353"/>
            <p:cNvSpPr>
              <a:spLocks/>
            </p:cNvSpPr>
            <p:nvPr/>
          </p:nvSpPr>
          <p:spPr bwMode="grayWhite">
            <a:xfrm>
              <a:off x="4458" y="3303"/>
              <a:ext cx="324" cy="422"/>
            </a:xfrm>
            <a:custGeom>
              <a:avLst/>
              <a:gdLst>
                <a:gd name="T0" fmla="*/ 76 w 324"/>
                <a:gd name="T1" fmla="*/ 0 h 422"/>
                <a:gd name="T2" fmla="*/ 71 w 324"/>
                <a:gd name="T3" fmla="*/ 11 h 422"/>
                <a:gd name="T4" fmla="*/ 45 w 324"/>
                <a:gd name="T5" fmla="*/ 33 h 422"/>
                <a:gd name="T6" fmla="*/ 40 w 324"/>
                <a:gd name="T7" fmla="*/ 53 h 422"/>
                <a:gd name="T8" fmla="*/ 21 w 324"/>
                <a:gd name="T9" fmla="*/ 68 h 422"/>
                <a:gd name="T10" fmla="*/ 8 w 324"/>
                <a:gd name="T11" fmla="*/ 96 h 422"/>
                <a:gd name="T12" fmla="*/ 8 w 324"/>
                <a:gd name="T13" fmla="*/ 114 h 422"/>
                <a:gd name="T14" fmla="*/ 0 w 324"/>
                <a:gd name="T15" fmla="*/ 144 h 422"/>
                <a:gd name="T16" fmla="*/ 11 w 324"/>
                <a:gd name="T17" fmla="*/ 157 h 422"/>
                <a:gd name="T18" fmla="*/ 40 w 324"/>
                <a:gd name="T19" fmla="*/ 195 h 422"/>
                <a:gd name="T20" fmla="*/ 48 w 324"/>
                <a:gd name="T21" fmla="*/ 190 h 422"/>
                <a:gd name="T22" fmla="*/ 99 w 324"/>
                <a:gd name="T23" fmla="*/ 190 h 422"/>
                <a:gd name="T24" fmla="*/ 123 w 324"/>
                <a:gd name="T25" fmla="*/ 199 h 422"/>
                <a:gd name="T26" fmla="*/ 121 w 324"/>
                <a:gd name="T27" fmla="*/ 229 h 422"/>
                <a:gd name="T28" fmla="*/ 138 w 324"/>
                <a:gd name="T29" fmla="*/ 268 h 422"/>
                <a:gd name="T30" fmla="*/ 137 w 324"/>
                <a:gd name="T31" fmla="*/ 279 h 422"/>
                <a:gd name="T32" fmla="*/ 144 w 324"/>
                <a:gd name="T33" fmla="*/ 291 h 422"/>
                <a:gd name="T34" fmla="*/ 133 w 324"/>
                <a:gd name="T35" fmla="*/ 319 h 422"/>
                <a:gd name="T36" fmla="*/ 146 w 324"/>
                <a:gd name="T37" fmla="*/ 354 h 422"/>
                <a:gd name="T38" fmla="*/ 153 w 324"/>
                <a:gd name="T39" fmla="*/ 382 h 422"/>
                <a:gd name="T40" fmla="*/ 162 w 324"/>
                <a:gd name="T41" fmla="*/ 399 h 422"/>
                <a:gd name="T42" fmla="*/ 171 w 324"/>
                <a:gd name="T43" fmla="*/ 421 h 422"/>
                <a:gd name="T44" fmla="*/ 188 w 324"/>
                <a:gd name="T45" fmla="*/ 418 h 422"/>
                <a:gd name="T46" fmla="*/ 216 w 324"/>
                <a:gd name="T47" fmla="*/ 402 h 422"/>
                <a:gd name="T48" fmla="*/ 229 w 324"/>
                <a:gd name="T49" fmla="*/ 382 h 422"/>
                <a:gd name="T50" fmla="*/ 228 w 324"/>
                <a:gd name="T51" fmla="*/ 369 h 422"/>
                <a:gd name="T52" fmla="*/ 245 w 324"/>
                <a:gd name="T53" fmla="*/ 359 h 422"/>
                <a:gd name="T54" fmla="*/ 242 w 324"/>
                <a:gd name="T55" fmla="*/ 340 h 422"/>
                <a:gd name="T56" fmla="*/ 267 w 324"/>
                <a:gd name="T57" fmla="*/ 310 h 422"/>
                <a:gd name="T58" fmla="*/ 271 w 324"/>
                <a:gd name="T59" fmla="*/ 285 h 422"/>
                <a:gd name="T60" fmla="*/ 264 w 324"/>
                <a:gd name="T61" fmla="*/ 277 h 422"/>
                <a:gd name="T62" fmla="*/ 267 w 324"/>
                <a:gd name="T63" fmla="*/ 267 h 422"/>
                <a:gd name="T64" fmla="*/ 261 w 324"/>
                <a:gd name="T65" fmla="*/ 258 h 422"/>
                <a:gd name="T66" fmla="*/ 280 w 324"/>
                <a:gd name="T67" fmla="*/ 234 h 422"/>
                <a:gd name="T68" fmla="*/ 280 w 324"/>
                <a:gd name="T69" fmla="*/ 222 h 422"/>
                <a:gd name="T70" fmla="*/ 306 w 324"/>
                <a:gd name="T71" fmla="*/ 202 h 422"/>
                <a:gd name="T72" fmla="*/ 323 w 324"/>
                <a:gd name="T73" fmla="*/ 148 h 422"/>
                <a:gd name="T74" fmla="*/ 299 w 324"/>
                <a:gd name="T75" fmla="*/ 162 h 422"/>
                <a:gd name="T76" fmla="*/ 278 w 324"/>
                <a:gd name="T77" fmla="*/ 156 h 422"/>
                <a:gd name="T78" fmla="*/ 281 w 324"/>
                <a:gd name="T79" fmla="*/ 143 h 422"/>
                <a:gd name="T80" fmla="*/ 260 w 324"/>
                <a:gd name="T81" fmla="*/ 129 h 422"/>
                <a:gd name="T82" fmla="*/ 250 w 324"/>
                <a:gd name="T83" fmla="*/ 94 h 422"/>
                <a:gd name="T84" fmla="*/ 230 w 324"/>
                <a:gd name="T85" fmla="*/ 66 h 422"/>
                <a:gd name="T86" fmla="*/ 230 w 324"/>
                <a:gd name="T87" fmla="*/ 47 h 422"/>
                <a:gd name="T88" fmla="*/ 219 w 324"/>
                <a:gd name="T89" fmla="*/ 46 h 422"/>
                <a:gd name="T90" fmla="*/ 212 w 324"/>
                <a:gd name="T91" fmla="*/ 49 h 422"/>
                <a:gd name="T92" fmla="*/ 182 w 324"/>
                <a:gd name="T93" fmla="*/ 38 h 422"/>
                <a:gd name="T94" fmla="*/ 174 w 324"/>
                <a:gd name="T95" fmla="*/ 46 h 422"/>
                <a:gd name="T96" fmla="*/ 167 w 324"/>
                <a:gd name="T97" fmla="*/ 56 h 422"/>
                <a:gd name="T98" fmla="*/ 151 w 324"/>
                <a:gd name="T99" fmla="*/ 38 h 422"/>
                <a:gd name="T100" fmla="*/ 135 w 324"/>
                <a:gd name="T101" fmla="*/ 33 h 422"/>
                <a:gd name="T102" fmla="*/ 134 w 324"/>
                <a:gd name="T103" fmla="*/ 10 h 422"/>
                <a:gd name="T104" fmla="*/ 111 w 324"/>
                <a:gd name="T105" fmla="*/ 14 h 422"/>
                <a:gd name="T106" fmla="*/ 96 w 324"/>
                <a:gd name="T107" fmla="*/ 9 h 422"/>
                <a:gd name="T108" fmla="*/ 76 w 324"/>
                <a:gd name="T109" fmla="*/ 0 h 42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24" h="422">
                  <a:moveTo>
                    <a:pt x="76" y="0"/>
                  </a:moveTo>
                  <a:lnTo>
                    <a:pt x="71" y="11"/>
                  </a:lnTo>
                  <a:lnTo>
                    <a:pt x="45" y="33"/>
                  </a:lnTo>
                  <a:lnTo>
                    <a:pt x="40" y="53"/>
                  </a:lnTo>
                  <a:lnTo>
                    <a:pt x="21" y="68"/>
                  </a:lnTo>
                  <a:lnTo>
                    <a:pt x="8" y="96"/>
                  </a:lnTo>
                  <a:lnTo>
                    <a:pt x="8" y="114"/>
                  </a:lnTo>
                  <a:lnTo>
                    <a:pt x="0" y="144"/>
                  </a:lnTo>
                  <a:lnTo>
                    <a:pt x="11" y="157"/>
                  </a:lnTo>
                  <a:lnTo>
                    <a:pt x="40" y="195"/>
                  </a:lnTo>
                  <a:lnTo>
                    <a:pt x="48" y="190"/>
                  </a:lnTo>
                  <a:lnTo>
                    <a:pt x="99" y="190"/>
                  </a:lnTo>
                  <a:lnTo>
                    <a:pt x="123" y="199"/>
                  </a:lnTo>
                  <a:lnTo>
                    <a:pt x="121" y="229"/>
                  </a:lnTo>
                  <a:lnTo>
                    <a:pt x="138" y="268"/>
                  </a:lnTo>
                  <a:lnTo>
                    <a:pt x="137" y="279"/>
                  </a:lnTo>
                  <a:lnTo>
                    <a:pt x="144" y="291"/>
                  </a:lnTo>
                  <a:lnTo>
                    <a:pt x="133" y="319"/>
                  </a:lnTo>
                  <a:lnTo>
                    <a:pt x="146" y="354"/>
                  </a:lnTo>
                  <a:lnTo>
                    <a:pt x="153" y="382"/>
                  </a:lnTo>
                  <a:lnTo>
                    <a:pt x="162" y="399"/>
                  </a:lnTo>
                  <a:lnTo>
                    <a:pt x="171" y="421"/>
                  </a:lnTo>
                  <a:lnTo>
                    <a:pt x="188" y="418"/>
                  </a:lnTo>
                  <a:lnTo>
                    <a:pt x="216" y="402"/>
                  </a:lnTo>
                  <a:lnTo>
                    <a:pt x="229" y="382"/>
                  </a:lnTo>
                  <a:lnTo>
                    <a:pt x="228" y="369"/>
                  </a:lnTo>
                  <a:lnTo>
                    <a:pt x="245" y="359"/>
                  </a:lnTo>
                  <a:lnTo>
                    <a:pt x="242" y="340"/>
                  </a:lnTo>
                  <a:lnTo>
                    <a:pt x="267" y="310"/>
                  </a:lnTo>
                  <a:lnTo>
                    <a:pt x="271" y="285"/>
                  </a:lnTo>
                  <a:lnTo>
                    <a:pt x="264" y="277"/>
                  </a:lnTo>
                  <a:lnTo>
                    <a:pt x="267" y="267"/>
                  </a:lnTo>
                  <a:lnTo>
                    <a:pt x="261" y="258"/>
                  </a:lnTo>
                  <a:lnTo>
                    <a:pt x="280" y="234"/>
                  </a:lnTo>
                  <a:lnTo>
                    <a:pt x="280" y="222"/>
                  </a:lnTo>
                  <a:lnTo>
                    <a:pt x="306" y="202"/>
                  </a:lnTo>
                  <a:lnTo>
                    <a:pt x="323" y="148"/>
                  </a:lnTo>
                  <a:lnTo>
                    <a:pt x="299" y="162"/>
                  </a:lnTo>
                  <a:lnTo>
                    <a:pt x="278" y="156"/>
                  </a:lnTo>
                  <a:lnTo>
                    <a:pt x="281" y="143"/>
                  </a:lnTo>
                  <a:lnTo>
                    <a:pt x="260" y="129"/>
                  </a:lnTo>
                  <a:lnTo>
                    <a:pt x="250" y="94"/>
                  </a:lnTo>
                  <a:lnTo>
                    <a:pt x="230" y="66"/>
                  </a:lnTo>
                  <a:lnTo>
                    <a:pt x="230" y="47"/>
                  </a:lnTo>
                  <a:lnTo>
                    <a:pt x="219" y="46"/>
                  </a:lnTo>
                  <a:lnTo>
                    <a:pt x="212" y="49"/>
                  </a:lnTo>
                  <a:lnTo>
                    <a:pt x="182" y="38"/>
                  </a:lnTo>
                  <a:lnTo>
                    <a:pt x="174" y="46"/>
                  </a:lnTo>
                  <a:lnTo>
                    <a:pt x="167" y="56"/>
                  </a:lnTo>
                  <a:lnTo>
                    <a:pt x="151" y="38"/>
                  </a:lnTo>
                  <a:lnTo>
                    <a:pt x="135" y="33"/>
                  </a:lnTo>
                  <a:lnTo>
                    <a:pt x="134" y="10"/>
                  </a:lnTo>
                  <a:lnTo>
                    <a:pt x="111" y="14"/>
                  </a:lnTo>
                  <a:lnTo>
                    <a:pt x="96" y="9"/>
                  </a:lnTo>
                  <a:lnTo>
                    <a:pt x="76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1" name="Freeform 354"/>
            <p:cNvSpPr>
              <a:spLocks/>
            </p:cNvSpPr>
            <p:nvPr/>
          </p:nvSpPr>
          <p:spPr bwMode="grayWhite">
            <a:xfrm>
              <a:off x="5205" y="3408"/>
              <a:ext cx="17" cy="21"/>
            </a:xfrm>
            <a:custGeom>
              <a:avLst/>
              <a:gdLst>
                <a:gd name="T0" fmla="*/ 7 w 17"/>
                <a:gd name="T1" fmla="*/ 0 h 21"/>
                <a:gd name="T2" fmla="*/ 9 w 17"/>
                <a:gd name="T3" fmla="*/ 5 h 21"/>
                <a:gd name="T4" fmla="*/ 7 w 17"/>
                <a:gd name="T5" fmla="*/ 10 h 21"/>
                <a:gd name="T6" fmla="*/ 7 w 17"/>
                <a:gd name="T7" fmla="*/ 14 h 21"/>
                <a:gd name="T8" fmla="*/ 16 w 17"/>
                <a:gd name="T9" fmla="*/ 17 h 21"/>
                <a:gd name="T10" fmla="*/ 16 w 17"/>
                <a:gd name="T11" fmla="*/ 20 h 21"/>
                <a:gd name="T12" fmla="*/ 9 w 17"/>
                <a:gd name="T13" fmla="*/ 17 h 21"/>
                <a:gd name="T14" fmla="*/ 3 w 17"/>
                <a:gd name="T15" fmla="*/ 20 h 21"/>
                <a:gd name="T16" fmla="*/ 0 w 17"/>
                <a:gd name="T17" fmla="*/ 17 h 21"/>
                <a:gd name="T18" fmla="*/ 3 w 17"/>
                <a:gd name="T19" fmla="*/ 14 h 21"/>
                <a:gd name="T20" fmla="*/ 0 w 17"/>
                <a:gd name="T21" fmla="*/ 10 h 21"/>
                <a:gd name="T22" fmla="*/ 3 w 17"/>
                <a:gd name="T23" fmla="*/ 2 h 21"/>
                <a:gd name="T24" fmla="*/ 7 w 17"/>
                <a:gd name="T25" fmla="*/ 0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7" h="21">
                  <a:moveTo>
                    <a:pt x="7" y="0"/>
                  </a:moveTo>
                  <a:lnTo>
                    <a:pt x="9" y="5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6" y="17"/>
                  </a:lnTo>
                  <a:lnTo>
                    <a:pt x="16" y="20"/>
                  </a:lnTo>
                  <a:lnTo>
                    <a:pt x="9" y="17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3" y="2"/>
                  </a:lnTo>
                  <a:lnTo>
                    <a:pt x="7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2" name="Freeform 355"/>
            <p:cNvSpPr>
              <a:spLocks/>
            </p:cNvSpPr>
            <p:nvPr/>
          </p:nvSpPr>
          <p:spPr bwMode="grayWhite">
            <a:xfrm>
              <a:off x="5144" y="3496"/>
              <a:ext cx="49" cy="70"/>
            </a:xfrm>
            <a:custGeom>
              <a:avLst/>
              <a:gdLst>
                <a:gd name="T0" fmla="*/ 0 w 49"/>
                <a:gd name="T1" fmla="*/ 34 h 70"/>
                <a:gd name="T2" fmla="*/ 17 w 49"/>
                <a:gd name="T3" fmla="*/ 34 h 70"/>
                <a:gd name="T4" fmla="*/ 37 w 49"/>
                <a:gd name="T5" fmla="*/ 0 h 70"/>
                <a:gd name="T6" fmla="*/ 48 w 49"/>
                <a:gd name="T7" fmla="*/ 20 h 70"/>
                <a:gd name="T8" fmla="*/ 39 w 49"/>
                <a:gd name="T9" fmla="*/ 69 h 70"/>
                <a:gd name="T10" fmla="*/ 3 w 49"/>
                <a:gd name="T11" fmla="*/ 57 h 70"/>
                <a:gd name="T12" fmla="*/ 0 w 49"/>
                <a:gd name="T13" fmla="*/ 34 h 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" h="70">
                  <a:moveTo>
                    <a:pt x="0" y="34"/>
                  </a:moveTo>
                  <a:lnTo>
                    <a:pt x="17" y="34"/>
                  </a:lnTo>
                  <a:lnTo>
                    <a:pt x="37" y="0"/>
                  </a:lnTo>
                  <a:lnTo>
                    <a:pt x="48" y="20"/>
                  </a:lnTo>
                  <a:lnTo>
                    <a:pt x="39" y="69"/>
                  </a:lnTo>
                  <a:lnTo>
                    <a:pt x="3" y="57"/>
                  </a:lnTo>
                  <a:lnTo>
                    <a:pt x="0" y="34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3" name="Freeform 356"/>
            <p:cNvSpPr>
              <a:spLocks/>
            </p:cNvSpPr>
            <p:nvPr/>
          </p:nvSpPr>
          <p:spPr bwMode="grayWhite">
            <a:xfrm>
              <a:off x="5241" y="3523"/>
              <a:ext cx="84" cy="67"/>
            </a:xfrm>
            <a:custGeom>
              <a:avLst/>
              <a:gdLst>
                <a:gd name="T0" fmla="*/ 5 w 84"/>
                <a:gd name="T1" fmla="*/ 15 h 67"/>
                <a:gd name="T2" fmla="*/ 0 w 84"/>
                <a:gd name="T3" fmla="*/ 0 h 67"/>
                <a:gd name="T4" fmla="*/ 27 w 84"/>
                <a:gd name="T5" fmla="*/ 6 h 67"/>
                <a:gd name="T6" fmla="*/ 67 w 84"/>
                <a:gd name="T7" fmla="*/ 22 h 67"/>
                <a:gd name="T8" fmla="*/ 67 w 84"/>
                <a:gd name="T9" fmla="*/ 34 h 67"/>
                <a:gd name="T10" fmla="*/ 83 w 84"/>
                <a:gd name="T11" fmla="*/ 66 h 67"/>
                <a:gd name="T12" fmla="*/ 52 w 84"/>
                <a:gd name="T13" fmla="*/ 36 h 67"/>
                <a:gd name="T14" fmla="*/ 31 w 84"/>
                <a:gd name="T15" fmla="*/ 38 h 67"/>
                <a:gd name="T16" fmla="*/ 5 w 84"/>
                <a:gd name="T17" fmla="*/ 15 h 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" h="67">
                  <a:moveTo>
                    <a:pt x="5" y="15"/>
                  </a:moveTo>
                  <a:lnTo>
                    <a:pt x="0" y="0"/>
                  </a:lnTo>
                  <a:lnTo>
                    <a:pt x="27" y="6"/>
                  </a:lnTo>
                  <a:lnTo>
                    <a:pt x="67" y="22"/>
                  </a:lnTo>
                  <a:lnTo>
                    <a:pt x="67" y="34"/>
                  </a:lnTo>
                  <a:lnTo>
                    <a:pt x="83" y="66"/>
                  </a:lnTo>
                  <a:lnTo>
                    <a:pt x="52" y="36"/>
                  </a:lnTo>
                  <a:lnTo>
                    <a:pt x="31" y="38"/>
                  </a:lnTo>
                  <a:lnTo>
                    <a:pt x="5" y="15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4" name="Freeform 357"/>
            <p:cNvSpPr>
              <a:spLocks/>
            </p:cNvSpPr>
            <p:nvPr/>
          </p:nvSpPr>
          <p:spPr bwMode="grayWhite">
            <a:xfrm>
              <a:off x="5400" y="3660"/>
              <a:ext cx="57" cy="73"/>
            </a:xfrm>
            <a:custGeom>
              <a:avLst/>
              <a:gdLst>
                <a:gd name="T0" fmla="*/ 34 w 57"/>
                <a:gd name="T1" fmla="*/ 0 h 73"/>
                <a:gd name="T2" fmla="*/ 56 w 57"/>
                <a:gd name="T3" fmla="*/ 21 h 73"/>
                <a:gd name="T4" fmla="*/ 11 w 57"/>
                <a:gd name="T5" fmla="*/ 72 h 73"/>
                <a:gd name="T6" fmla="*/ 0 w 57"/>
                <a:gd name="T7" fmla="*/ 60 h 73"/>
                <a:gd name="T8" fmla="*/ 32 w 57"/>
                <a:gd name="T9" fmla="*/ 28 h 73"/>
                <a:gd name="T10" fmla="*/ 34 w 57"/>
                <a:gd name="T11" fmla="*/ 0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" h="73">
                  <a:moveTo>
                    <a:pt x="34" y="0"/>
                  </a:moveTo>
                  <a:lnTo>
                    <a:pt x="56" y="21"/>
                  </a:lnTo>
                  <a:lnTo>
                    <a:pt x="11" y="72"/>
                  </a:lnTo>
                  <a:lnTo>
                    <a:pt x="0" y="60"/>
                  </a:lnTo>
                  <a:lnTo>
                    <a:pt x="32" y="28"/>
                  </a:lnTo>
                  <a:lnTo>
                    <a:pt x="34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5" name="Freeform 358"/>
            <p:cNvSpPr>
              <a:spLocks/>
            </p:cNvSpPr>
            <p:nvPr/>
          </p:nvSpPr>
          <p:spPr bwMode="grayWhite">
            <a:xfrm>
              <a:off x="4558" y="3167"/>
              <a:ext cx="29" cy="48"/>
            </a:xfrm>
            <a:custGeom>
              <a:avLst/>
              <a:gdLst>
                <a:gd name="T0" fmla="*/ 28 w 29"/>
                <a:gd name="T1" fmla="*/ 36 h 48"/>
                <a:gd name="T2" fmla="*/ 20 w 29"/>
                <a:gd name="T3" fmla="*/ 31 h 48"/>
                <a:gd name="T4" fmla="*/ 20 w 29"/>
                <a:gd name="T5" fmla="*/ 10 h 48"/>
                <a:gd name="T6" fmla="*/ 24 w 29"/>
                <a:gd name="T7" fmla="*/ 5 h 48"/>
                <a:gd name="T8" fmla="*/ 17 w 29"/>
                <a:gd name="T9" fmla="*/ 5 h 48"/>
                <a:gd name="T10" fmla="*/ 21 w 29"/>
                <a:gd name="T11" fmla="*/ 0 h 48"/>
                <a:gd name="T12" fmla="*/ 16 w 29"/>
                <a:gd name="T13" fmla="*/ 0 h 48"/>
                <a:gd name="T14" fmla="*/ 10 w 29"/>
                <a:gd name="T15" fmla="*/ 6 h 48"/>
                <a:gd name="T16" fmla="*/ 10 w 29"/>
                <a:gd name="T17" fmla="*/ 19 h 48"/>
                <a:gd name="T18" fmla="*/ 13 w 29"/>
                <a:gd name="T19" fmla="*/ 22 h 48"/>
                <a:gd name="T20" fmla="*/ 13 w 29"/>
                <a:gd name="T21" fmla="*/ 28 h 48"/>
                <a:gd name="T22" fmla="*/ 11 w 29"/>
                <a:gd name="T23" fmla="*/ 28 h 48"/>
                <a:gd name="T24" fmla="*/ 6 w 29"/>
                <a:gd name="T25" fmla="*/ 33 h 48"/>
                <a:gd name="T26" fmla="*/ 6 w 29"/>
                <a:gd name="T27" fmla="*/ 38 h 48"/>
                <a:gd name="T28" fmla="*/ 0 w 29"/>
                <a:gd name="T29" fmla="*/ 47 h 48"/>
                <a:gd name="T30" fmla="*/ 21 w 29"/>
                <a:gd name="T31" fmla="*/ 47 h 48"/>
                <a:gd name="T32" fmla="*/ 28 w 29"/>
                <a:gd name="T33" fmla="*/ 36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" h="48">
                  <a:moveTo>
                    <a:pt x="28" y="36"/>
                  </a:moveTo>
                  <a:lnTo>
                    <a:pt x="20" y="31"/>
                  </a:lnTo>
                  <a:lnTo>
                    <a:pt x="20" y="10"/>
                  </a:lnTo>
                  <a:lnTo>
                    <a:pt x="24" y="5"/>
                  </a:lnTo>
                  <a:lnTo>
                    <a:pt x="17" y="5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6"/>
                  </a:lnTo>
                  <a:lnTo>
                    <a:pt x="10" y="19"/>
                  </a:lnTo>
                  <a:lnTo>
                    <a:pt x="13" y="22"/>
                  </a:lnTo>
                  <a:lnTo>
                    <a:pt x="13" y="28"/>
                  </a:lnTo>
                  <a:lnTo>
                    <a:pt x="11" y="28"/>
                  </a:lnTo>
                  <a:lnTo>
                    <a:pt x="6" y="33"/>
                  </a:lnTo>
                  <a:lnTo>
                    <a:pt x="6" y="38"/>
                  </a:lnTo>
                  <a:lnTo>
                    <a:pt x="0" y="47"/>
                  </a:lnTo>
                  <a:lnTo>
                    <a:pt x="21" y="47"/>
                  </a:lnTo>
                  <a:lnTo>
                    <a:pt x="28" y="36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6" name="Freeform 359"/>
            <p:cNvSpPr>
              <a:spLocks/>
            </p:cNvSpPr>
            <p:nvPr/>
          </p:nvSpPr>
          <p:spPr bwMode="grayWhite">
            <a:xfrm>
              <a:off x="4549" y="3183"/>
              <a:ext cx="17" cy="17"/>
            </a:xfrm>
            <a:custGeom>
              <a:avLst/>
              <a:gdLst>
                <a:gd name="T0" fmla="*/ 13 w 17"/>
                <a:gd name="T1" fmla="*/ 5 h 17"/>
                <a:gd name="T2" fmla="*/ 16 w 17"/>
                <a:gd name="T3" fmla="*/ 5 h 17"/>
                <a:gd name="T4" fmla="*/ 16 w 17"/>
                <a:gd name="T5" fmla="*/ 0 h 17"/>
                <a:gd name="T6" fmla="*/ 10 w 17"/>
                <a:gd name="T7" fmla="*/ 0 h 17"/>
                <a:gd name="T8" fmla="*/ 0 w 17"/>
                <a:gd name="T9" fmla="*/ 10 h 17"/>
                <a:gd name="T10" fmla="*/ 0 w 17"/>
                <a:gd name="T11" fmla="*/ 16 h 17"/>
                <a:gd name="T12" fmla="*/ 9 w 17"/>
                <a:gd name="T13" fmla="*/ 16 h 17"/>
                <a:gd name="T14" fmla="*/ 13 w 17"/>
                <a:gd name="T15" fmla="*/ 11 h 17"/>
                <a:gd name="T16" fmla="*/ 13 w 17"/>
                <a:gd name="T17" fmla="*/ 5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7">
                  <a:moveTo>
                    <a:pt x="13" y="5"/>
                  </a:moveTo>
                  <a:lnTo>
                    <a:pt x="16" y="5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9" y="16"/>
                  </a:lnTo>
                  <a:lnTo>
                    <a:pt x="13" y="11"/>
                  </a:lnTo>
                  <a:lnTo>
                    <a:pt x="13" y="5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7" name="Freeform 360"/>
            <p:cNvSpPr>
              <a:spLocks/>
            </p:cNvSpPr>
            <p:nvPr/>
          </p:nvSpPr>
          <p:spPr bwMode="grayWhite">
            <a:xfrm>
              <a:off x="4527" y="3155"/>
              <a:ext cx="184" cy="155"/>
            </a:xfrm>
            <a:custGeom>
              <a:avLst/>
              <a:gdLst>
                <a:gd name="T0" fmla="*/ 120 w 184"/>
                <a:gd name="T1" fmla="*/ 10 h 155"/>
                <a:gd name="T2" fmla="*/ 144 w 184"/>
                <a:gd name="T3" fmla="*/ 14 h 155"/>
                <a:gd name="T4" fmla="*/ 129 w 184"/>
                <a:gd name="T5" fmla="*/ 20 h 155"/>
                <a:gd name="T6" fmla="*/ 123 w 184"/>
                <a:gd name="T7" fmla="*/ 29 h 155"/>
                <a:gd name="T8" fmla="*/ 114 w 184"/>
                <a:gd name="T9" fmla="*/ 50 h 155"/>
                <a:gd name="T10" fmla="*/ 100 w 184"/>
                <a:gd name="T11" fmla="*/ 51 h 155"/>
                <a:gd name="T12" fmla="*/ 88 w 184"/>
                <a:gd name="T13" fmla="*/ 49 h 155"/>
                <a:gd name="T14" fmla="*/ 94 w 184"/>
                <a:gd name="T15" fmla="*/ 39 h 155"/>
                <a:gd name="T16" fmla="*/ 88 w 184"/>
                <a:gd name="T17" fmla="*/ 26 h 155"/>
                <a:gd name="T18" fmla="*/ 81 w 184"/>
                <a:gd name="T19" fmla="*/ 49 h 155"/>
                <a:gd name="T20" fmla="*/ 62 w 184"/>
                <a:gd name="T21" fmla="*/ 60 h 155"/>
                <a:gd name="T22" fmla="*/ 52 w 184"/>
                <a:gd name="T23" fmla="*/ 67 h 155"/>
                <a:gd name="T24" fmla="*/ 38 w 184"/>
                <a:gd name="T25" fmla="*/ 77 h 155"/>
                <a:gd name="T26" fmla="*/ 30 w 184"/>
                <a:gd name="T27" fmla="*/ 102 h 155"/>
                <a:gd name="T28" fmla="*/ 5 w 184"/>
                <a:gd name="T29" fmla="*/ 93 h 155"/>
                <a:gd name="T30" fmla="*/ 0 w 184"/>
                <a:gd name="T31" fmla="*/ 111 h 155"/>
                <a:gd name="T32" fmla="*/ 10 w 184"/>
                <a:gd name="T33" fmla="*/ 138 h 155"/>
                <a:gd name="T34" fmla="*/ 50 w 184"/>
                <a:gd name="T35" fmla="*/ 109 h 155"/>
                <a:gd name="T36" fmla="*/ 75 w 184"/>
                <a:gd name="T37" fmla="*/ 103 h 155"/>
                <a:gd name="T38" fmla="*/ 79 w 184"/>
                <a:gd name="T39" fmla="*/ 115 h 155"/>
                <a:gd name="T40" fmla="*/ 99 w 184"/>
                <a:gd name="T41" fmla="*/ 143 h 155"/>
                <a:gd name="T42" fmla="*/ 101 w 184"/>
                <a:gd name="T43" fmla="*/ 135 h 155"/>
                <a:gd name="T44" fmla="*/ 107 w 184"/>
                <a:gd name="T45" fmla="*/ 135 h 155"/>
                <a:gd name="T46" fmla="*/ 88 w 184"/>
                <a:gd name="T47" fmla="*/ 108 h 155"/>
                <a:gd name="T48" fmla="*/ 94 w 184"/>
                <a:gd name="T49" fmla="*/ 99 h 155"/>
                <a:gd name="T50" fmla="*/ 114 w 184"/>
                <a:gd name="T51" fmla="*/ 127 h 155"/>
                <a:gd name="T52" fmla="*/ 123 w 184"/>
                <a:gd name="T53" fmla="*/ 144 h 155"/>
                <a:gd name="T54" fmla="*/ 127 w 184"/>
                <a:gd name="T55" fmla="*/ 154 h 155"/>
                <a:gd name="T56" fmla="*/ 131 w 184"/>
                <a:gd name="T57" fmla="*/ 136 h 155"/>
                <a:gd name="T58" fmla="*/ 144 w 184"/>
                <a:gd name="T59" fmla="*/ 130 h 155"/>
                <a:gd name="T60" fmla="*/ 153 w 184"/>
                <a:gd name="T61" fmla="*/ 126 h 155"/>
                <a:gd name="T62" fmla="*/ 150 w 184"/>
                <a:gd name="T63" fmla="*/ 113 h 155"/>
                <a:gd name="T64" fmla="*/ 157 w 184"/>
                <a:gd name="T65" fmla="*/ 90 h 155"/>
                <a:gd name="T66" fmla="*/ 166 w 184"/>
                <a:gd name="T67" fmla="*/ 93 h 155"/>
                <a:gd name="T68" fmla="*/ 169 w 184"/>
                <a:gd name="T69" fmla="*/ 103 h 155"/>
                <a:gd name="T70" fmla="*/ 177 w 184"/>
                <a:gd name="T71" fmla="*/ 98 h 155"/>
                <a:gd name="T72" fmla="*/ 175 w 184"/>
                <a:gd name="T73" fmla="*/ 95 h 155"/>
                <a:gd name="T74" fmla="*/ 180 w 184"/>
                <a:gd name="T75" fmla="*/ 81 h 155"/>
                <a:gd name="T76" fmla="*/ 183 w 184"/>
                <a:gd name="T77" fmla="*/ 98 h 155"/>
                <a:gd name="T78" fmla="*/ 120 w 184"/>
                <a:gd name="T79" fmla="*/ 0 h 15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4" h="155">
                  <a:moveTo>
                    <a:pt x="120" y="0"/>
                  </a:moveTo>
                  <a:lnTo>
                    <a:pt x="120" y="10"/>
                  </a:lnTo>
                  <a:lnTo>
                    <a:pt x="124" y="14"/>
                  </a:lnTo>
                  <a:lnTo>
                    <a:pt x="144" y="14"/>
                  </a:lnTo>
                  <a:lnTo>
                    <a:pt x="144" y="20"/>
                  </a:lnTo>
                  <a:lnTo>
                    <a:pt x="129" y="20"/>
                  </a:lnTo>
                  <a:lnTo>
                    <a:pt x="129" y="37"/>
                  </a:lnTo>
                  <a:lnTo>
                    <a:pt x="123" y="29"/>
                  </a:lnTo>
                  <a:lnTo>
                    <a:pt x="123" y="40"/>
                  </a:lnTo>
                  <a:lnTo>
                    <a:pt x="114" y="50"/>
                  </a:lnTo>
                  <a:lnTo>
                    <a:pt x="109" y="44"/>
                  </a:lnTo>
                  <a:lnTo>
                    <a:pt x="100" y="51"/>
                  </a:lnTo>
                  <a:lnTo>
                    <a:pt x="99" y="49"/>
                  </a:lnTo>
                  <a:lnTo>
                    <a:pt x="88" y="49"/>
                  </a:lnTo>
                  <a:lnTo>
                    <a:pt x="94" y="42"/>
                  </a:lnTo>
                  <a:lnTo>
                    <a:pt x="94" y="39"/>
                  </a:lnTo>
                  <a:lnTo>
                    <a:pt x="88" y="34"/>
                  </a:lnTo>
                  <a:lnTo>
                    <a:pt x="88" y="26"/>
                  </a:lnTo>
                  <a:lnTo>
                    <a:pt x="81" y="34"/>
                  </a:lnTo>
                  <a:lnTo>
                    <a:pt x="81" y="49"/>
                  </a:lnTo>
                  <a:lnTo>
                    <a:pt x="73" y="49"/>
                  </a:lnTo>
                  <a:lnTo>
                    <a:pt x="62" y="60"/>
                  </a:lnTo>
                  <a:lnTo>
                    <a:pt x="58" y="60"/>
                  </a:lnTo>
                  <a:lnTo>
                    <a:pt x="52" y="67"/>
                  </a:lnTo>
                  <a:lnTo>
                    <a:pt x="30" y="67"/>
                  </a:lnTo>
                  <a:lnTo>
                    <a:pt x="38" y="77"/>
                  </a:lnTo>
                  <a:lnTo>
                    <a:pt x="38" y="93"/>
                  </a:lnTo>
                  <a:lnTo>
                    <a:pt x="30" y="102"/>
                  </a:lnTo>
                  <a:lnTo>
                    <a:pt x="22" y="93"/>
                  </a:lnTo>
                  <a:lnTo>
                    <a:pt x="5" y="93"/>
                  </a:lnTo>
                  <a:lnTo>
                    <a:pt x="5" y="104"/>
                  </a:lnTo>
                  <a:lnTo>
                    <a:pt x="0" y="111"/>
                  </a:lnTo>
                  <a:lnTo>
                    <a:pt x="0" y="126"/>
                  </a:lnTo>
                  <a:lnTo>
                    <a:pt x="10" y="138"/>
                  </a:lnTo>
                  <a:lnTo>
                    <a:pt x="26" y="138"/>
                  </a:lnTo>
                  <a:lnTo>
                    <a:pt x="50" y="109"/>
                  </a:lnTo>
                  <a:lnTo>
                    <a:pt x="72" y="109"/>
                  </a:lnTo>
                  <a:lnTo>
                    <a:pt x="75" y="103"/>
                  </a:lnTo>
                  <a:lnTo>
                    <a:pt x="80" y="109"/>
                  </a:lnTo>
                  <a:lnTo>
                    <a:pt x="79" y="115"/>
                  </a:lnTo>
                  <a:lnTo>
                    <a:pt x="99" y="135"/>
                  </a:lnTo>
                  <a:lnTo>
                    <a:pt x="99" y="143"/>
                  </a:lnTo>
                  <a:lnTo>
                    <a:pt x="104" y="140"/>
                  </a:lnTo>
                  <a:lnTo>
                    <a:pt x="101" y="135"/>
                  </a:lnTo>
                  <a:lnTo>
                    <a:pt x="104" y="132"/>
                  </a:lnTo>
                  <a:lnTo>
                    <a:pt x="107" y="135"/>
                  </a:lnTo>
                  <a:lnTo>
                    <a:pt x="109" y="134"/>
                  </a:lnTo>
                  <a:lnTo>
                    <a:pt x="88" y="108"/>
                  </a:lnTo>
                  <a:lnTo>
                    <a:pt x="88" y="99"/>
                  </a:lnTo>
                  <a:lnTo>
                    <a:pt x="94" y="99"/>
                  </a:lnTo>
                  <a:lnTo>
                    <a:pt x="94" y="104"/>
                  </a:lnTo>
                  <a:lnTo>
                    <a:pt x="114" y="127"/>
                  </a:lnTo>
                  <a:lnTo>
                    <a:pt x="114" y="134"/>
                  </a:lnTo>
                  <a:lnTo>
                    <a:pt x="123" y="144"/>
                  </a:lnTo>
                  <a:lnTo>
                    <a:pt x="121" y="146"/>
                  </a:lnTo>
                  <a:lnTo>
                    <a:pt x="127" y="154"/>
                  </a:lnTo>
                  <a:lnTo>
                    <a:pt x="137" y="143"/>
                  </a:lnTo>
                  <a:lnTo>
                    <a:pt x="131" y="136"/>
                  </a:lnTo>
                  <a:lnTo>
                    <a:pt x="137" y="130"/>
                  </a:lnTo>
                  <a:lnTo>
                    <a:pt x="144" y="130"/>
                  </a:lnTo>
                  <a:lnTo>
                    <a:pt x="148" y="126"/>
                  </a:lnTo>
                  <a:lnTo>
                    <a:pt x="153" y="126"/>
                  </a:lnTo>
                  <a:lnTo>
                    <a:pt x="147" y="117"/>
                  </a:lnTo>
                  <a:lnTo>
                    <a:pt x="150" y="113"/>
                  </a:lnTo>
                  <a:lnTo>
                    <a:pt x="150" y="98"/>
                  </a:lnTo>
                  <a:lnTo>
                    <a:pt x="157" y="90"/>
                  </a:lnTo>
                  <a:lnTo>
                    <a:pt x="160" y="93"/>
                  </a:lnTo>
                  <a:lnTo>
                    <a:pt x="166" y="93"/>
                  </a:lnTo>
                  <a:lnTo>
                    <a:pt x="163" y="97"/>
                  </a:lnTo>
                  <a:lnTo>
                    <a:pt x="169" y="103"/>
                  </a:lnTo>
                  <a:lnTo>
                    <a:pt x="172" y="98"/>
                  </a:lnTo>
                  <a:lnTo>
                    <a:pt x="177" y="98"/>
                  </a:lnTo>
                  <a:lnTo>
                    <a:pt x="177" y="95"/>
                  </a:lnTo>
                  <a:lnTo>
                    <a:pt x="175" y="95"/>
                  </a:lnTo>
                  <a:lnTo>
                    <a:pt x="171" y="93"/>
                  </a:lnTo>
                  <a:lnTo>
                    <a:pt x="180" y="81"/>
                  </a:lnTo>
                  <a:lnTo>
                    <a:pt x="180" y="98"/>
                  </a:lnTo>
                  <a:lnTo>
                    <a:pt x="183" y="98"/>
                  </a:lnTo>
                  <a:lnTo>
                    <a:pt x="183" y="0"/>
                  </a:lnTo>
                  <a:lnTo>
                    <a:pt x="120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8" name="Freeform 361"/>
            <p:cNvSpPr>
              <a:spLocks/>
            </p:cNvSpPr>
            <p:nvPr/>
          </p:nvSpPr>
          <p:spPr bwMode="grayWhite">
            <a:xfrm>
              <a:off x="4605" y="2991"/>
              <a:ext cx="782" cy="553"/>
            </a:xfrm>
            <a:custGeom>
              <a:avLst/>
              <a:gdLst>
                <a:gd name="T0" fmla="*/ 22 w 782"/>
                <a:gd name="T1" fmla="*/ 145 h 553"/>
                <a:gd name="T2" fmla="*/ 71 w 782"/>
                <a:gd name="T3" fmla="*/ 96 h 553"/>
                <a:gd name="T4" fmla="*/ 101 w 782"/>
                <a:gd name="T5" fmla="*/ 130 h 553"/>
                <a:gd name="T6" fmla="*/ 84 w 782"/>
                <a:gd name="T7" fmla="*/ 128 h 553"/>
                <a:gd name="T8" fmla="*/ 155 w 782"/>
                <a:gd name="T9" fmla="*/ 123 h 553"/>
                <a:gd name="T10" fmla="*/ 172 w 782"/>
                <a:gd name="T11" fmla="*/ 79 h 553"/>
                <a:gd name="T12" fmla="*/ 172 w 782"/>
                <a:gd name="T13" fmla="*/ 89 h 553"/>
                <a:gd name="T14" fmla="*/ 160 w 782"/>
                <a:gd name="T15" fmla="*/ 123 h 553"/>
                <a:gd name="T16" fmla="*/ 216 w 782"/>
                <a:gd name="T17" fmla="*/ 95 h 553"/>
                <a:gd name="T18" fmla="*/ 330 w 782"/>
                <a:gd name="T19" fmla="*/ 16 h 553"/>
                <a:gd name="T20" fmla="*/ 412 w 782"/>
                <a:gd name="T21" fmla="*/ 20 h 553"/>
                <a:gd name="T22" fmla="*/ 503 w 782"/>
                <a:gd name="T23" fmla="*/ 10 h 553"/>
                <a:gd name="T24" fmla="*/ 602 w 782"/>
                <a:gd name="T25" fmla="*/ 51 h 553"/>
                <a:gd name="T26" fmla="*/ 718 w 782"/>
                <a:gd name="T27" fmla="*/ 65 h 553"/>
                <a:gd name="T28" fmla="*/ 775 w 782"/>
                <a:gd name="T29" fmla="*/ 112 h 553"/>
                <a:gd name="T30" fmla="*/ 731 w 782"/>
                <a:gd name="T31" fmla="*/ 148 h 553"/>
                <a:gd name="T32" fmla="*/ 707 w 782"/>
                <a:gd name="T33" fmla="*/ 194 h 553"/>
                <a:gd name="T34" fmla="*/ 678 w 782"/>
                <a:gd name="T35" fmla="*/ 196 h 553"/>
                <a:gd name="T36" fmla="*/ 687 w 782"/>
                <a:gd name="T37" fmla="*/ 132 h 553"/>
                <a:gd name="T38" fmla="*/ 650 w 782"/>
                <a:gd name="T39" fmla="*/ 166 h 553"/>
                <a:gd name="T40" fmla="*/ 623 w 782"/>
                <a:gd name="T41" fmla="*/ 196 h 553"/>
                <a:gd name="T42" fmla="*/ 632 w 782"/>
                <a:gd name="T43" fmla="*/ 228 h 553"/>
                <a:gd name="T44" fmla="*/ 600 w 782"/>
                <a:gd name="T45" fmla="*/ 276 h 553"/>
                <a:gd name="T46" fmla="*/ 605 w 782"/>
                <a:gd name="T47" fmla="*/ 315 h 553"/>
                <a:gd name="T48" fmla="*/ 602 w 782"/>
                <a:gd name="T49" fmla="*/ 296 h 553"/>
                <a:gd name="T50" fmla="*/ 572 w 782"/>
                <a:gd name="T51" fmla="*/ 299 h 553"/>
                <a:gd name="T52" fmla="*/ 594 w 782"/>
                <a:gd name="T53" fmla="*/ 356 h 553"/>
                <a:gd name="T54" fmla="*/ 539 w 782"/>
                <a:gd name="T55" fmla="*/ 423 h 553"/>
                <a:gd name="T56" fmla="*/ 524 w 782"/>
                <a:gd name="T57" fmla="*/ 442 h 553"/>
                <a:gd name="T58" fmla="*/ 504 w 782"/>
                <a:gd name="T59" fmla="*/ 507 h 553"/>
                <a:gd name="T60" fmla="*/ 477 w 782"/>
                <a:gd name="T61" fmla="*/ 508 h 553"/>
                <a:gd name="T62" fmla="*/ 510 w 782"/>
                <a:gd name="T63" fmla="*/ 552 h 553"/>
                <a:gd name="T64" fmla="*/ 455 w 782"/>
                <a:gd name="T65" fmla="*/ 449 h 553"/>
                <a:gd name="T66" fmla="*/ 391 w 782"/>
                <a:gd name="T67" fmla="*/ 428 h 553"/>
                <a:gd name="T68" fmla="*/ 361 w 782"/>
                <a:gd name="T69" fmla="*/ 495 h 553"/>
                <a:gd name="T70" fmla="*/ 338 w 782"/>
                <a:gd name="T71" fmla="*/ 530 h 553"/>
                <a:gd name="T72" fmla="*/ 298 w 782"/>
                <a:gd name="T73" fmla="*/ 425 h 553"/>
                <a:gd name="T74" fmla="*/ 267 w 782"/>
                <a:gd name="T75" fmla="*/ 436 h 553"/>
                <a:gd name="T76" fmla="*/ 241 w 782"/>
                <a:gd name="T77" fmla="*/ 391 h 553"/>
                <a:gd name="T78" fmla="*/ 160 w 782"/>
                <a:gd name="T79" fmla="*/ 366 h 553"/>
                <a:gd name="T80" fmla="*/ 188 w 782"/>
                <a:gd name="T81" fmla="*/ 414 h 553"/>
                <a:gd name="T82" fmla="*/ 167 w 782"/>
                <a:gd name="T83" fmla="*/ 445 h 553"/>
                <a:gd name="T84" fmla="*/ 136 w 782"/>
                <a:gd name="T85" fmla="*/ 434 h 553"/>
                <a:gd name="T86" fmla="*/ 85 w 782"/>
                <a:gd name="T87" fmla="*/ 355 h 553"/>
                <a:gd name="T88" fmla="*/ 106 w 782"/>
                <a:gd name="T89" fmla="*/ 310 h 553"/>
                <a:gd name="T90" fmla="*/ 119 w 782"/>
                <a:gd name="T91" fmla="*/ 276 h 553"/>
                <a:gd name="T92" fmla="*/ 106 w 782"/>
                <a:gd name="T93" fmla="*/ 162 h 553"/>
                <a:gd name="T94" fmla="*/ 61 w 782"/>
                <a:gd name="T95" fmla="*/ 138 h 553"/>
                <a:gd name="T96" fmla="*/ 39 w 782"/>
                <a:gd name="T97" fmla="*/ 150 h 553"/>
                <a:gd name="T98" fmla="*/ 0 w 782"/>
                <a:gd name="T99" fmla="*/ 162 h 55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82" h="553">
                  <a:moveTo>
                    <a:pt x="0" y="162"/>
                  </a:moveTo>
                  <a:lnTo>
                    <a:pt x="22" y="145"/>
                  </a:lnTo>
                  <a:lnTo>
                    <a:pt x="44" y="112"/>
                  </a:lnTo>
                  <a:lnTo>
                    <a:pt x="71" y="96"/>
                  </a:lnTo>
                  <a:lnTo>
                    <a:pt x="98" y="115"/>
                  </a:lnTo>
                  <a:lnTo>
                    <a:pt x="101" y="130"/>
                  </a:lnTo>
                  <a:lnTo>
                    <a:pt x="95" y="130"/>
                  </a:lnTo>
                  <a:lnTo>
                    <a:pt x="84" y="128"/>
                  </a:lnTo>
                  <a:lnTo>
                    <a:pt x="98" y="145"/>
                  </a:lnTo>
                  <a:lnTo>
                    <a:pt x="155" y="123"/>
                  </a:lnTo>
                  <a:lnTo>
                    <a:pt x="147" y="107"/>
                  </a:lnTo>
                  <a:lnTo>
                    <a:pt x="172" y="79"/>
                  </a:lnTo>
                  <a:lnTo>
                    <a:pt x="188" y="79"/>
                  </a:lnTo>
                  <a:lnTo>
                    <a:pt x="172" y="89"/>
                  </a:lnTo>
                  <a:lnTo>
                    <a:pt x="160" y="109"/>
                  </a:lnTo>
                  <a:lnTo>
                    <a:pt x="160" y="123"/>
                  </a:lnTo>
                  <a:lnTo>
                    <a:pt x="183" y="138"/>
                  </a:lnTo>
                  <a:lnTo>
                    <a:pt x="216" y="95"/>
                  </a:lnTo>
                  <a:lnTo>
                    <a:pt x="330" y="45"/>
                  </a:lnTo>
                  <a:lnTo>
                    <a:pt x="330" y="16"/>
                  </a:lnTo>
                  <a:lnTo>
                    <a:pt x="382" y="5"/>
                  </a:lnTo>
                  <a:lnTo>
                    <a:pt x="412" y="20"/>
                  </a:lnTo>
                  <a:lnTo>
                    <a:pt x="481" y="0"/>
                  </a:lnTo>
                  <a:lnTo>
                    <a:pt x="503" y="10"/>
                  </a:lnTo>
                  <a:lnTo>
                    <a:pt x="549" y="61"/>
                  </a:lnTo>
                  <a:lnTo>
                    <a:pt x="602" y="51"/>
                  </a:lnTo>
                  <a:lnTo>
                    <a:pt x="635" y="69"/>
                  </a:lnTo>
                  <a:lnTo>
                    <a:pt x="718" y="65"/>
                  </a:lnTo>
                  <a:lnTo>
                    <a:pt x="781" y="84"/>
                  </a:lnTo>
                  <a:lnTo>
                    <a:pt x="775" y="112"/>
                  </a:lnTo>
                  <a:lnTo>
                    <a:pt x="722" y="130"/>
                  </a:lnTo>
                  <a:lnTo>
                    <a:pt x="731" y="148"/>
                  </a:lnTo>
                  <a:lnTo>
                    <a:pt x="708" y="158"/>
                  </a:lnTo>
                  <a:lnTo>
                    <a:pt x="707" y="194"/>
                  </a:lnTo>
                  <a:lnTo>
                    <a:pt x="686" y="218"/>
                  </a:lnTo>
                  <a:lnTo>
                    <a:pt x="678" y="196"/>
                  </a:lnTo>
                  <a:lnTo>
                    <a:pt x="689" y="175"/>
                  </a:lnTo>
                  <a:lnTo>
                    <a:pt x="687" y="132"/>
                  </a:lnTo>
                  <a:lnTo>
                    <a:pt x="666" y="154"/>
                  </a:lnTo>
                  <a:lnTo>
                    <a:pt x="650" y="166"/>
                  </a:lnTo>
                  <a:lnTo>
                    <a:pt x="634" y="147"/>
                  </a:lnTo>
                  <a:lnTo>
                    <a:pt x="623" y="196"/>
                  </a:lnTo>
                  <a:lnTo>
                    <a:pt x="635" y="196"/>
                  </a:lnTo>
                  <a:lnTo>
                    <a:pt x="632" y="228"/>
                  </a:lnTo>
                  <a:lnTo>
                    <a:pt x="618" y="263"/>
                  </a:lnTo>
                  <a:lnTo>
                    <a:pt x="600" y="276"/>
                  </a:lnTo>
                  <a:lnTo>
                    <a:pt x="615" y="299"/>
                  </a:lnTo>
                  <a:lnTo>
                    <a:pt x="605" y="315"/>
                  </a:lnTo>
                  <a:lnTo>
                    <a:pt x="602" y="301"/>
                  </a:lnTo>
                  <a:lnTo>
                    <a:pt x="602" y="296"/>
                  </a:lnTo>
                  <a:lnTo>
                    <a:pt x="590" y="288"/>
                  </a:lnTo>
                  <a:lnTo>
                    <a:pt x="572" y="299"/>
                  </a:lnTo>
                  <a:lnTo>
                    <a:pt x="588" y="337"/>
                  </a:lnTo>
                  <a:lnTo>
                    <a:pt x="594" y="356"/>
                  </a:lnTo>
                  <a:lnTo>
                    <a:pt x="574" y="408"/>
                  </a:lnTo>
                  <a:lnTo>
                    <a:pt x="539" y="423"/>
                  </a:lnTo>
                  <a:lnTo>
                    <a:pt x="509" y="420"/>
                  </a:lnTo>
                  <a:lnTo>
                    <a:pt x="524" y="442"/>
                  </a:lnTo>
                  <a:lnTo>
                    <a:pt x="525" y="472"/>
                  </a:lnTo>
                  <a:lnTo>
                    <a:pt x="504" y="507"/>
                  </a:lnTo>
                  <a:lnTo>
                    <a:pt x="480" y="488"/>
                  </a:lnTo>
                  <a:lnTo>
                    <a:pt x="477" y="508"/>
                  </a:lnTo>
                  <a:lnTo>
                    <a:pt x="495" y="526"/>
                  </a:lnTo>
                  <a:lnTo>
                    <a:pt x="510" y="552"/>
                  </a:lnTo>
                  <a:lnTo>
                    <a:pt x="485" y="536"/>
                  </a:lnTo>
                  <a:lnTo>
                    <a:pt x="455" y="449"/>
                  </a:lnTo>
                  <a:lnTo>
                    <a:pt x="418" y="426"/>
                  </a:lnTo>
                  <a:lnTo>
                    <a:pt x="391" y="428"/>
                  </a:lnTo>
                  <a:lnTo>
                    <a:pt x="356" y="477"/>
                  </a:lnTo>
                  <a:lnTo>
                    <a:pt x="361" y="495"/>
                  </a:lnTo>
                  <a:lnTo>
                    <a:pt x="349" y="530"/>
                  </a:lnTo>
                  <a:lnTo>
                    <a:pt x="338" y="530"/>
                  </a:lnTo>
                  <a:lnTo>
                    <a:pt x="298" y="457"/>
                  </a:lnTo>
                  <a:lnTo>
                    <a:pt x="298" y="425"/>
                  </a:lnTo>
                  <a:lnTo>
                    <a:pt x="290" y="437"/>
                  </a:lnTo>
                  <a:lnTo>
                    <a:pt x="267" y="436"/>
                  </a:lnTo>
                  <a:lnTo>
                    <a:pt x="276" y="416"/>
                  </a:lnTo>
                  <a:lnTo>
                    <a:pt x="241" y="391"/>
                  </a:lnTo>
                  <a:lnTo>
                    <a:pt x="197" y="391"/>
                  </a:lnTo>
                  <a:lnTo>
                    <a:pt x="160" y="366"/>
                  </a:lnTo>
                  <a:lnTo>
                    <a:pt x="157" y="391"/>
                  </a:lnTo>
                  <a:lnTo>
                    <a:pt x="188" y="414"/>
                  </a:lnTo>
                  <a:lnTo>
                    <a:pt x="199" y="414"/>
                  </a:lnTo>
                  <a:lnTo>
                    <a:pt x="167" y="445"/>
                  </a:lnTo>
                  <a:lnTo>
                    <a:pt x="136" y="452"/>
                  </a:lnTo>
                  <a:lnTo>
                    <a:pt x="136" y="434"/>
                  </a:lnTo>
                  <a:lnTo>
                    <a:pt x="91" y="372"/>
                  </a:lnTo>
                  <a:lnTo>
                    <a:pt x="85" y="355"/>
                  </a:lnTo>
                  <a:lnTo>
                    <a:pt x="109" y="335"/>
                  </a:lnTo>
                  <a:lnTo>
                    <a:pt x="106" y="310"/>
                  </a:lnTo>
                  <a:lnTo>
                    <a:pt x="106" y="282"/>
                  </a:lnTo>
                  <a:lnTo>
                    <a:pt x="119" y="276"/>
                  </a:lnTo>
                  <a:lnTo>
                    <a:pt x="106" y="263"/>
                  </a:lnTo>
                  <a:lnTo>
                    <a:pt x="106" y="162"/>
                  </a:lnTo>
                  <a:lnTo>
                    <a:pt x="43" y="162"/>
                  </a:lnTo>
                  <a:lnTo>
                    <a:pt x="61" y="138"/>
                  </a:lnTo>
                  <a:lnTo>
                    <a:pt x="60" y="130"/>
                  </a:lnTo>
                  <a:lnTo>
                    <a:pt x="39" y="150"/>
                  </a:lnTo>
                  <a:lnTo>
                    <a:pt x="32" y="162"/>
                  </a:lnTo>
                  <a:lnTo>
                    <a:pt x="0" y="162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9" name="Freeform 362"/>
            <p:cNvSpPr>
              <a:spLocks/>
            </p:cNvSpPr>
            <p:nvPr/>
          </p:nvSpPr>
          <p:spPr bwMode="grayWhite">
            <a:xfrm>
              <a:off x="5221" y="3217"/>
              <a:ext cx="68" cy="113"/>
            </a:xfrm>
            <a:custGeom>
              <a:avLst/>
              <a:gdLst>
                <a:gd name="T0" fmla="*/ 45 w 68"/>
                <a:gd name="T1" fmla="*/ 0 h 113"/>
                <a:gd name="T2" fmla="*/ 45 w 68"/>
                <a:gd name="T3" fmla="*/ 14 h 113"/>
                <a:gd name="T4" fmla="*/ 39 w 68"/>
                <a:gd name="T5" fmla="*/ 23 h 113"/>
                <a:gd name="T6" fmla="*/ 41 w 68"/>
                <a:gd name="T7" fmla="*/ 38 h 113"/>
                <a:gd name="T8" fmla="*/ 33 w 68"/>
                <a:gd name="T9" fmla="*/ 58 h 113"/>
                <a:gd name="T10" fmla="*/ 22 w 68"/>
                <a:gd name="T11" fmla="*/ 77 h 113"/>
                <a:gd name="T12" fmla="*/ 5 w 68"/>
                <a:gd name="T13" fmla="*/ 89 h 113"/>
                <a:gd name="T14" fmla="*/ 0 w 68"/>
                <a:gd name="T15" fmla="*/ 110 h 113"/>
                <a:gd name="T16" fmla="*/ 7 w 68"/>
                <a:gd name="T17" fmla="*/ 112 h 113"/>
                <a:gd name="T18" fmla="*/ 7 w 68"/>
                <a:gd name="T19" fmla="*/ 92 h 113"/>
                <a:gd name="T20" fmla="*/ 31 w 68"/>
                <a:gd name="T21" fmla="*/ 91 h 113"/>
                <a:gd name="T22" fmla="*/ 49 w 68"/>
                <a:gd name="T23" fmla="*/ 78 h 113"/>
                <a:gd name="T24" fmla="*/ 49 w 68"/>
                <a:gd name="T25" fmla="*/ 51 h 113"/>
                <a:gd name="T26" fmla="*/ 55 w 68"/>
                <a:gd name="T27" fmla="*/ 41 h 113"/>
                <a:gd name="T28" fmla="*/ 46 w 68"/>
                <a:gd name="T29" fmla="*/ 24 h 113"/>
                <a:gd name="T30" fmla="*/ 59 w 68"/>
                <a:gd name="T31" fmla="*/ 19 h 113"/>
                <a:gd name="T32" fmla="*/ 67 w 68"/>
                <a:gd name="T33" fmla="*/ 5 h 113"/>
                <a:gd name="T34" fmla="*/ 49 w 68"/>
                <a:gd name="T35" fmla="*/ 7 h 113"/>
                <a:gd name="T36" fmla="*/ 45 w 68"/>
                <a:gd name="T37" fmla="*/ 0 h 11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8" h="113">
                  <a:moveTo>
                    <a:pt x="45" y="0"/>
                  </a:moveTo>
                  <a:lnTo>
                    <a:pt x="45" y="14"/>
                  </a:lnTo>
                  <a:lnTo>
                    <a:pt x="39" y="23"/>
                  </a:lnTo>
                  <a:lnTo>
                    <a:pt x="41" y="38"/>
                  </a:lnTo>
                  <a:lnTo>
                    <a:pt x="33" y="58"/>
                  </a:lnTo>
                  <a:lnTo>
                    <a:pt x="22" y="77"/>
                  </a:lnTo>
                  <a:lnTo>
                    <a:pt x="5" y="89"/>
                  </a:lnTo>
                  <a:lnTo>
                    <a:pt x="0" y="110"/>
                  </a:lnTo>
                  <a:lnTo>
                    <a:pt x="7" y="112"/>
                  </a:lnTo>
                  <a:lnTo>
                    <a:pt x="7" y="92"/>
                  </a:lnTo>
                  <a:lnTo>
                    <a:pt x="31" y="91"/>
                  </a:lnTo>
                  <a:lnTo>
                    <a:pt x="49" y="78"/>
                  </a:lnTo>
                  <a:lnTo>
                    <a:pt x="49" y="51"/>
                  </a:lnTo>
                  <a:lnTo>
                    <a:pt x="55" y="41"/>
                  </a:lnTo>
                  <a:lnTo>
                    <a:pt x="46" y="24"/>
                  </a:lnTo>
                  <a:lnTo>
                    <a:pt x="59" y="19"/>
                  </a:lnTo>
                  <a:lnTo>
                    <a:pt x="67" y="5"/>
                  </a:lnTo>
                  <a:lnTo>
                    <a:pt x="49" y="7"/>
                  </a:lnTo>
                  <a:lnTo>
                    <a:pt x="45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0" name="Freeform 363"/>
            <p:cNvSpPr>
              <a:spLocks/>
            </p:cNvSpPr>
            <p:nvPr/>
          </p:nvSpPr>
          <p:spPr bwMode="grayWhite">
            <a:xfrm>
              <a:off x="4967" y="3518"/>
              <a:ext cx="17" cy="26"/>
            </a:xfrm>
            <a:custGeom>
              <a:avLst/>
              <a:gdLst>
                <a:gd name="T0" fmla="*/ 8 w 17"/>
                <a:gd name="T1" fmla="*/ 0 h 26"/>
                <a:gd name="T2" fmla="*/ 0 w 17"/>
                <a:gd name="T3" fmla="*/ 11 h 26"/>
                <a:gd name="T4" fmla="*/ 5 w 17"/>
                <a:gd name="T5" fmla="*/ 25 h 26"/>
                <a:gd name="T6" fmla="*/ 16 w 17"/>
                <a:gd name="T7" fmla="*/ 15 h 26"/>
                <a:gd name="T8" fmla="*/ 8 w 17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26">
                  <a:moveTo>
                    <a:pt x="8" y="0"/>
                  </a:moveTo>
                  <a:lnTo>
                    <a:pt x="0" y="11"/>
                  </a:lnTo>
                  <a:lnTo>
                    <a:pt x="5" y="25"/>
                  </a:lnTo>
                  <a:lnTo>
                    <a:pt x="16" y="15"/>
                  </a:lnTo>
                  <a:lnTo>
                    <a:pt x="8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1" name="Freeform 364"/>
            <p:cNvSpPr>
              <a:spLocks/>
            </p:cNvSpPr>
            <p:nvPr/>
          </p:nvSpPr>
          <p:spPr bwMode="grayWhite">
            <a:xfrm>
              <a:off x="5069" y="3545"/>
              <a:ext cx="158" cy="68"/>
            </a:xfrm>
            <a:custGeom>
              <a:avLst/>
              <a:gdLst>
                <a:gd name="T0" fmla="*/ 0 w 158"/>
                <a:gd name="T1" fmla="*/ 0 h 68"/>
                <a:gd name="T2" fmla="*/ 23 w 158"/>
                <a:gd name="T3" fmla="*/ 5 h 68"/>
                <a:gd name="T4" fmla="*/ 58 w 158"/>
                <a:gd name="T5" fmla="*/ 29 h 68"/>
                <a:gd name="T6" fmla="*/ 53 w 158"/>
                <a:gd name="T7" fmla="*/ 43 h 68"/>
                <a:gd name="T8" fmla="*/ 82 w 158"/>
                <a:gd name="T9" fmla="*/ 55 h 68"/>
                <a:gd name="T10" fmla="*/ 157 w 158"/>
                <a:gd name="T11" fmla="*/ 55 h 68"/>
                <a:gd name="T12" fmla="*/ 75 w 158"/>
                <a:gd name="T13" fmla="*/ 67 h 68"/>
                <a:gd name="T14" fmla="*/ 53 w 158"/>
                <a:gd name="T15" fmla="*/ 43 h 68"/>
                <a:gd name="T16" fmla="*/ 32 w 158"/>
                <a:gd name="T17" fmla="*/ 38 h 68"/>
                <a:gd name="T18" fmla="*/ 0 w 158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8" h="68">
                  <a:moveTo>
                    <a:pt x="0" y="0"/>
                  </a:moveTo>
                  <a:lnTo>
                    <a:pt x="23" y="5"/>
                  </a:lnTo>
                  <a:lnTo>
                    <a:pt x="58" y="29"/>
                  </a:lnTo>
                  <a:lnTo>
                    <a:pt x="53" y="43"/>
                  </a:lnTo>
                  <a:lnTo>
                    <a:pt x="82" y="55"/>
                  </a:lnTo>
                  <a:lnTo>
                    <a:pt x="157" y="55"/>
                  </a:lnTo>
                  <a:lnTo>
                    <a:pt x="75" y="67"/>
                  </a:lnTo>
                  <a:lnTo>
                    <a:pt x="53" y="43"/>
                  </a:lnTo>
                  <a:lnTo>
                    <a:pt x="32" y="38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2" name="Freeform 365"/>
            <p:cNvSpPr>
              <a:spLocks/>
            </p:cNvSpPr>
            <p:nvPr/>
          </p:nvSpPr>
          <p:spPr bwMode="grayWhite">
            <a:xfrm>
              <a:off x="5195" y="3601"/>
              <a:ext cx="169" cy="159"/>
            </a:xfrm>
            <a:custGeom>
              <a:avLst/>
              <a:gdLst>
                <a:gd name="T0" fmla="*/ 135 w 169"/>
                <a:gd name="T1" fmla="*/ 155 h 159"/>
                <a:gd name="T2" fmla="*/ 127 w 169"/>
                <a:gd name="T3" fmla="*/ 152 h 159"/>
                <a:gd name="T4" fmla="*/ 110 w 169"/>
                <a:gd name="T5" fmla="*/ 134 h 159"/>
                <a:gd name="T6" fmla="*/ 92 w 169"/>
                <a:gd name="T7" fmla="*/ 130 h 159"/>
                <a:gd name="T8" fmla="*/ 88 w 169"/>
                <a:gd name="T9" fmla="*/ 119 h 159"/>
                <a:gd name="T10" fmla="*/ 78 w 169"/>
                <a:gd name="T11" fmla="*/ 111 h 159"/>
                <a:gd name="T12" fmla="*/ 62 w 169"/>
                <a:gd name="T13" fmla="*/ 111 h 159"/>
                <a:gd name="T14" fmla="*/ 44 w 169"/>
                <a:gd name="T15" fmla="*/ 118 h 159"/>
                <a:gd name="T16" fmla="*/ 28 w 169"/>
                <a:gd name="T17" fmla="*/ 121 h 159"/>
                <a:gd name="T18" fmla="*/ 10 w 169"/>
                <a:gd name="T19" fmla="*/ 121 h 159"/>
                <a:gd name="T20" fmla="*/ 10 w 169"/>
                <a:gd name="T21" fmla="*/ 109 h 159"/>
                <a:gd name="T22" fmla="*/ 3 w 169"/>
                <a:gd name="T23" fmla="*/ 91 h 159"/>
                <a:gd name="T24" fmla="*/ 2 w 169"/>
                <a:gd name="T25" fmla="*/ 81 h 159"/>
                <a:gd name="T26" fmla="*/ 2 w 169"/>
                <a:gd name="T27" fmla="*/ 56 h 159"/>
                <a:gd name="T28" fmla="*/ 31 w 169"/>
                <a:gd name="T29" fmla="*/ 43 h 159"/>
                <a:gd name="T30" fmla="*/ 34 w 169"/>
                <a:gd name="T31" fmla="*/ 29 h 159"/>
                <a:gd name="T32" fmla="*/ 40 w 169"/>
                <a:gd name="T33" fmla="*/ 30 h 159"/>
                <a:gd name="T34" fmla="*/ 55 w 169"/>
                <a:gd name="T35" fmla="*/ 15 h 159"/>
                <a:gd name="T36" fmla="*/ 70 w 169"/>
                <a:gd name="T37" fmla="*/ 17 h 159"/>
                <a:gd name="T38" fmla="*/ 80 w 169"/>
                <a:gd name="T39" fmla="*/ 7 h 159"/>
                <a:gd name="T40" fmla="*/ 89 w 169"/>
                <a:gd name="T41" fmla="*/ 5 h 159"/>
                <a:gd name="T42" fmla="*/ 103 w 169"/>
                <a:gd name="T43" fmla="*/ 24 h 159"/>
                <a:gd name="T44" fmla="*/ 116 w 169"/>
                <a:gd name="T45" fmla="*/ 30 h 159"/>
                <a:gd name="T46" fmla="*/ 117 w 169"/>
                <a:gd name="T47" fmla="*/ 11 h 159"/>
                <a:gd name="T48" fmla="*/ 122 w 169"/>
                <a:gd name="T49" fmla="*/ 0 h 159"/>
                <a:gd name="T50" fmla="*/ 132 w 169"/>
                <a:gd name="T51" fmla="*/ 15 h 159"/>
                <a:gd name="T52" fmla="*/ 140 w 169"/>
                <a:gd name="T53" fmla="*/ 43 h 159"/>
                <a:gd name="T54" fmla="*/ 156 w 169"/>
                <a:gd name="T55" fmla="*/ 59 h 159"/>
                <a:gd name="T56" fmla="*/ 165 w 169"/>
                <a:gd name="T57" fmla="*/ 72 h 159"/>
                <a:gd name="T58" fmla="*/ 168 w 169"/>
                <a:gd name="T59" fmla="*/ 95 h 159"/>
                <a:gd name="T60" fmla="*/ 157 w 169"/>
                <a:gd name="T61" fmla="*/ 121 h 159"/>
                <a:gd name="T62" fmla="*/ 155 w 169"/>
                <a:gd name="T63" fmla="*/ 145 h 159"/>
                <a:gd name="T64" fmla="*/ 140 w 169"/>
                <a:gd name="T65" fmla="*/ 154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9" h="159">
                  <a:moveTo>
                    <a:pt x="140" y="154"/>
                  </a:moveTo>
                  <a:lnTo>
                    <a:pt x="135" y="155"/>
                  </a:lnTo>
                  <a:lnTo>
                    <a:pt x="132" y="158"/>
                  </a:lnTo>
                  <a:lnTo>
                    <a:pt x="127" y="152"/>
                  </a:lnTo>
                  <a:lnTo>
                    <a:pt x="112" y="145"/>
                  </a:lnTo>
                  <a:lnTo>
                    <a:pt x="110" y="134"/>
                  </a:lnTo>
                  <a:lnTo>
                    <a:pt x="105" y="130"/>
                  </a:lnTo>
                  <a:lnTo>
                    <a:pt x="92" y="130"/>
                  </a:lnTo>
                  <a:lnTo>
                    <a:pt x="92" y="122"/>
                  </a:lnTo>
                  <a:lnTo>
                    <a:pt x="88" y="119"/>
                  </a:lnTo>
                  <a:lnTo>
                    <a:pt x="87" y="112"/>
                  </a:lnTo>
                  <a:lnTo>
                    <a:pt x="78" y="111"/>
                  </a:lnTo>
                  <a:lnTo>
                    <a:pt x="70" y="109"/>
                  </a:lnTo>
                  <a:lnTo>
                    <a:pt x="62" y="111"/>
                  </a:lnTo>
                  <a:lnTo>
                    <a:pt x="62" y="112"/>
                  </a:lnTo>
                  <a:lnTo>
                    <a:pt x="44" y="118"/>
                  </a:lnTo>
                  <a:lnTo>
                    <a:pt x="44" y="121"/>
                  </a:lnTo>
                  <a:lnTo>
                    <a:pt x="28" y="121"/>
                  </a:lnTo>
                  <a:lnTo>
                    <a:pt x="20" y="126"/>
                  </a:lnTo>
                  <a:lnTo>
                    <a:pt x="10" y="121"/>
                  </a:lnTo>
                  <a:lnTo>
                    <a:pt x="10" y="119"/>
                  </a:lnTo>
                  <a:lnTo>
                    <a:pt x="10" y="109"/>
                  </a:lnTo>
                  <a:lnTo>
                    <a:pt x="7" y="99"/>
                  </a:lnTo>
                  <a:lnTo>
                    <a:pt x="3" y="91"/>
                  </a:lnTo>
                  <a:lnTo>
                    <a:pt x="5" y="84"/>
                  </a:lnTo>
                  <a:lnTo>
                    <a:pt x="2" y="81"/>
                  </a:lnTo>
                  <a:lnTo>
                    <a:pt x="0" y="66"/>
                  </a:lnTo>
                  <a:lnTo>
                    <a:pt x="2" y="56"/>
                  </a:lnTo>
                  <a:lnTo>
                    <a:pt x="11" y="48"/>
                  </a:lnTo>
                  <a:lnTo>
                    <a:pt x="31" y="43"/>
                  </a:lnTo>
                  <a:lnTo>
                    <a:pt x="36" y="36"/>
                  </a:lnTo>
                  <a:lnTo>
                    <a:pt x="34" y="29"/>
                  </a:lnTo>
                  <a:lnTo>
                    <a:pt x="39" y="27"/>
                  </a:lnTo>
                  <a:lnTo>
                    <a:pt x="40" y="30"/>
                  </a:lnTo>
                  <a:lnTo>
                    <a:pt x="42" y="25"/>
                  </a:lnTo>
                  <a:lnTo>
                    <a:pt x="55" y="15"/>
                  </a:lnTo>
                  <a:lnTo>
                    <a:pt x="62" y="20"/>
                  </a:lnTo>
                  <a:lnTo>
                    <a:pt x="70" y="17"/>
                  </a:lnTo>
                  <a:lnTo>
                    <a:pt x="72" y="9"/>
                  </a:lnTo>
                  <a:lnTo>
                    <a:pt x="80" y="7"/>
                  </a:lnTo>
                  <a:lnTo>
                    <a:pt x="78" y="1"/>
                  </a:lnTo>
                  <a:lnTo>
                    <a:pt x="89" y="5"/>
                  </a:lnTo>
                  <a:lnTo>
                    <a:pt x="98" y="3"/>
                  </a:lnTo>
                  <a:lnTo>
                    <a:pt x="103" y="24"/>
                  </a:lnTo>
                  <a:lnTo>
                    <a:pt x="110" y="30"/>
                  </a:lnTo>
                  <a:lnTo>
                    <a:pt x="116" y="30"/>
                  </a:lnTo>
                  <a:lnTo>
                    <a:pt x="119" y="17"/>
                  </a:lnTo>
                  <a:lnTo>
                    <a:pt x="117" y="11"/>
                  </a:lnTo>
                  <a:lnTo>
                    <a:pt x="119" y="1"/>
                  </a:lnTo>
                  <a:lnTo>
                    <a:pt x="122" y="0"/>
                  </a:lnTo>
                  <a:lnTo>
                    <a:pt x="127" y="12"/>
                  </a:lnTo>
                  <a:lnTo>
                    <a:pt x="132" y="15"/>
                  </a:lnTo>
                  <a:lnTo>
                    <a:pt x="135" y="27"/>
                  </a:lnTo>
                  <a:lnTo>
                    <a:pt x="140" y="43"/>
                  </a:lnTo>
                  <a:lnTo>
                    <a:pt x="147" y="47"/>
                  </a:lnTo>
                  <a:lnTo>
                    <a:pt x="156" y="59"/>
                  </a:lnTo>
                  <a:lnTo>
                    <a:pt x="157" y="65"/>
                  </a:lnTo>
                  <a:lnTo>
                    <a:pt x="165" y="72"/>
                  </a:lnTo>
                  <a:lnTo>
                    <a:pt x="168" y="85"/>
                  </a:lnTo>
                  <a:lnTo>
                    <a:pt x="168" y="95"/>
                  </a:lnTo>
                  <a:lnTo>
                    <a:pt x="165" y="111"/>
                  </a:lnTo>
                  <a:lnTo>
                    <a:pt x="157" y="121"/>
                  </a:lnTo>
                  <a:lnTo>
                    <a:pt x="155" y="134"/>
                  </a:lnTo>
                  <a:lnTo>
                    <a:pt x="155" y="145"/>
                  </a:lnTo>
                  <a:lnTo>
                    <a:pt x="147" y="147"/>
                  </a:lnTo>
                  <a:lnTo>
                    <a:pt x="140" y="154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3" name="Freeform 366"/>
            <p:cNvSpPr>
              <a:spLocks/>
            </p:cNvSpPr>
            <p:nvPr/>
          </p:nvSpPr>
          <p:spPr bwMode="grayWhite">
            <a:xfrm>
              <a:off x="5330" y="3768"/>
              <a:ext cx="17" cy="20"/>
            </a:xfrm>
            <a:custGeom>
              <a:avLst/>
              <a:gdLst>
                <a:gd name="T0" fmla="*/ 8 w 17"/>
                <a:gd name="T1" fmla="*/ 16 h 20"/>
                <a:gd name="T2" fmla="*/ 2 w 17"/>
                <a:gd name="T3" fmla="*/ 13 h 20"/>
                <a:gd name="T4" fmla="*/ 2 w 17"/>
                <a:gd name="T5" fmla="*/ 10 h 20"/>
                <a:gd name="T6" fmla="*/ 2 w 17"/>
                <a:gd name="T7" fmla="*/ 8 h 20"/>
                <a:gd name="T8" fmla="*/ 1 w 17"/>
                <a:gd name="T9" fmla="*/ 5 h 20"/>
                <a:gd name="T10" fmla="*/ 0 w 17"/>
                <a:gd name="T11" fmla="*/ 0 h 20"/>
                <a:gd name="T12" fmla="*/ 2 w 17"/>
                <a:gd name="T13" fmla="*/ 0 h 20"/>
                <a:gd name="T14" fmla="*/ 8 w 17"/>
                <a:gd name="T15" fmla="*/ 2 h 20"/>
                <a:gd name="T16" fmla="*/ 11 w 17"/>
                <a:gd name="T17" fmla="*/ 2 h 20"/>
                <a:gd name="T18" fmla="*/ 12 w 17"/>
                <a:gd name="T19" fmla="*/ 2 h 20"/>
                <a:gd name="T20" fmla="*/ 16 w 17"/>
                <a:gd name="T21" fmla="*/ 0 h 20"/>
                <a:gd name="T22" fmla="*/ 16 w 17"/>
                <a:gd name="T23" fmla="*/ 8 h 20"/>
                <a:gd name="T24" fmla="*/ 14 w 17"/>
                <a:gd name="T25" fmla="*/ 10 h 20"/>
                <a:gd name="T26" fmla="*/ 12 w 17"/>
                <a:gd name="T27" fmla="*/ 13 h 20"/>
                <a:gd name="T28" fmla="*/ 12 w 17"/>
                <a:gd name="T29" fmla="*/ 16 h 20"/>
                <a:gd name="T30" fmla="*/ 11 w 17"/>
                <a:gd name="T31" fmla="*/ 16 h 20"/>
                <a:gd name="T32" fmla="*/ 11 w 17"/>
                <a:gd name="T33" fmla="*/ 19 h 20"/>
                <a:gd name="T34" fmla="*/ 8 w 17"/>
                <a:gd name="T35" fmla="*/ 16 h 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7" h="20">
                  <a:moveTo>
                    <a:pt x="8" y="16"/>
                  </a:moveTo>
                  <a:lnTo>
                    <a:pt x="2" y="13"/>
                  </a:lnTo>
                  <a:lnTo>
                    <a:pt x="2" y="10"/>
                  </a:lnTo>
                  <a:lnTo>
                    <a:pt x="2" y="8"/>
                  </a:lnTo>
                  <a:lnTo>
                    <a:pt x="1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8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14" y="10"/>
                  </a:lnTo>
                  <a:lnTo>
                    <a:pt x="12" y="13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1" y="19"/>
                  </a:lnTo>
                  <a:lnTo>
                    <a:pt x="8" y="16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54" name="Freeform 367"/>
            <p:cNvSpPr>
              <a:spLocks/>
            </p:cNvSpPr>
            <p:nvPr/>
          </p:nvSpPr>
          <p:spPr bwMode="grayWhite">
            <a:xfrm>
              <a:off x="4739" y="3587"/>
              <a:ext cx="19" cy="76"/>
            </a:xfrm>
            <a:custGeom>
              <a:avLst/>
              <a:gdLst>
                <a:gd name="T0" fmla="*/ 2 w 19"/>
                <a:gd name="T1" fmla="*/ 26 h 76"/>
                <a:gd name="T2" fmla="*/ 9 w 19"/>
                <a:gd name="T3" fmla="*/ 20 h 76"/>
                <a:gd name="T4" fmla="*/ 14 w 19"/>
                <a:gd name="T5" fmla="*/ 0 h 76"/>
                <a:gd name="T6" fmla="*/ 18 w 19"/>
                <a:gd name="T7" fmla="*/ 30 h 76"/>
                <a:gd name="T8" fmla="*/ 12 w 19"/>
                <a:gd name="T9" fmla="*/ 67 h 76"/>
                <a:gd name="T10" fmla="*/ 0 w 19"/>
                <a:gd name="T11" fmla="*/ 75 h 76"/>
                <a:gd name="T12" fmla="*/ 0 w 19"/>
                <a:gd name="T13" fmla="*/ 57 h 76"/>
                <a:gd name="T14" fmla="*/ 3 w 19"/>
                <a:gd name="T15" fmla="*/ 45 h 76"/>
                <a:gd name="T16" fmla="*/ 2 w 19"/>
                <a:gd name="T17" fmla="*/ 26 h 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76">
                  <a:moveTo>
                    <a:pt x="2" y="26"/>
                  </a:moveTo>
                  <a:lnTo>
                    <a:pt x="9" y="20"/>
                  </a:lnTo>
                  <a:lnTo>
                    <a:pt x="14" y="0"/>
                  </a:lnTo>
                  <a:lnTo>
                    <a:pt x="18" y="30"/>
                  </a:lnTo>
                  <a:lnTo>
                    <a:pt x="12" y="67"/>
                  </a:lnTo>
                  <a:lnTo>
                    <a:pt x="0" y="75"/>
                  </a:lnTo>
                  <a:lnTo>
                    <a:pt x="0" y="57"/>
                  </a:lnTo>
                  <a:lnTo>
                    <a:pt x="3" y="45"/>
                  </a:lnTo>
                  <a:lnTo>
                    <a:pt x="2" y="26"/>
                  </a:lnTo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183" name="Rectangle 159"/>
          <p:cNvSpPr>
            <a:spLocks noChangeArrowheads="1"/>
          </p:cNvSpPr>
          <p:nvPr userDrawn="1"/>
        </p:nvSpPr>
        <p:spPr bwMode="auto">
          <a:xfrm>
            <a:off x="11113" y="6513513"/>
            <a:ext cx="9324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en-US" altLang="zh-TW" sz="800" b="1" smtClean="0">
                <a:solidFill>
                  <a:srgbClr val="C0C0C0"/>
                </a:solidFill>
                <a:ea typeface="標楷體" panose="03000509000000000000" pitchFamily="65" charset="-120"/>
              </a:rPr>
              <a:t>HDL     T.-C. Huang / NCUE   Fall 2014</a:t>
            </a:r>
            <a:r>
              <a:rPr lang="en-US" altLang="zh-TW" sz="1000" b="1" smtClean="0">
                <a:solidFill>
                  <a:schemeClr val="bg2"/>
                </a:solidFill>
                <a:ea typeface="標楷體" panose="03000509000000000000" pitchFamily="65" charset="-120"/>
              </a:rPr>
              <a:t>	 	</a:t>
            </a:r>
            <a:fld id="{6E16F21C-6EEC-4E4C-BC2F-0509BA420060}" type="slidenum">
              <a:rPr lang="en-US" altLang="zh-TW" sz="2000" b="1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altLang="zh-TW" sz="2000" b="1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5.bin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09800" y="3471863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zh-TW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6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lang="zh-TW" altLang="en-US" sz="2400">
              <a:solidFill>
                <a:srgbClr val="FFFF66"/>
              </a:solidFill>
            </a:endParaRPr>
          </a:p>
        </p:txBody>
      </p:sp>
      <p:sp>
        <p:nvSpPr>
          <p:cNvPr id="6460" name="Text Box 316"/>
          <p:cNvSpPr txBox="1">
            <a:spLocks noChangeArrowheads="1"/>
          </p:cNvSpPr>
          <p:nvPr/>
        </p:nvSpPr>
        <p:spPr bwMode="auto">
          <a:xfrm>
            <a:off x="0" y="476250"/>
            <a:ext cx="9144000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695575" algn="r"/>
                <a:tab pos="2954338" algn="l"/>
              </a:tabLst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95575" algn="r"/>
                <a:tab pos="2954338" algn="l"/>
              </a:tabLst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95575" algn="r"/>
                <a:tab pos="2954338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5575" algn="r"/>
                <a:tab pos="2954338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 b="1" dirty="0">
                <a:solidFill>
                  <a:schemeClr val="bg1"/>
                </a:solidFill>
                <a:ea typeface="全真楷書" pitchFamily="49" charset="-120"/>
              </a:rPr>
              <a:t>Hardware Description Language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 b="1" dirty="0">
                <a:solidFill>
                  <a:schemeClr val="bg1"/>
                </a:solidFill>
                <a:ea typeface="全真楷書" pitchFamily="49" charset="-120"/>
              </a:rPr>
              <a:t>-- Logic Design using Verilog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400" b="1" dirty="0">
              <a:solidFill>
                <a:schemeClr val="bg1"/>
              </a:solidFill>
              <a:ea typeface="全真楷書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800" b="1" dirty="0">
              <a:solidFill>
                <a:srgbClr val="FFFF99"/>
              </a:solidFill>
              <a:ea typeface="全真楷書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 dirty="0">
                <a:solidFill>
                  <a:srgbClr val="FFFF99"/>
                </a:solidFill>
                <a:ea typeface="全真楷書" pitchFamily="49" charset="-120"/>
              </a:rPr>
              <a:t>	Tsung-Chu Huang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 dirty="0">
                <a:solidFill>
                  <a:srgbClr val="66FFFF"/>
                </a:solidFill>
              </a:rPr>
              <a:t>Dept. of Electronic Eng.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 dirty="0">
                <a:solidFill>
                  <a:srgbClr val="66FFFF"/>
                </a:solidFill>
              </a:rPr>
              <a:t>National Changhua University of Ed.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800" b="1" dirty="0">
                <a:solidFill>
                  <a:schemeClr val="bg1"/>
                </a:solidFill>
              </a:rPr>
              <a:t>Email: tch@cc.ncue.edu.tw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b="1" dirty="0">
              <a:solidFill>
                <a:srgbClr val="F8FD9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 b="1" dirty="0" smtClean="0">
                <a:solidFill>
                  <a:srgbClr val="F8FD91"/>
                </a:solidFill>
              </a:rPr>
              <a:t>2022/11/03</a:t>
            </a:r>
            <a:endParaRPr lang="en-US" altLang="zh-TW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46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>
                <a:solidFill>
                  <a:schemeClr val="bg1"/>
                </a:solidFill>
                <a:latin typeface="Arial Narrow" panose="020B0606020202030204" pitchFamily="34" charset="0"/>
                <a:ea typeface="標楷體" panose="03000509000000000000" pitchFamily="65" charset="-120"/>
              </a:rPr>
              <a:t>Huffman Model for a Finite State Machine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2400" b="1"/>
              <a:t>Single Clock, Synchronous, DFF-based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1557338"/>
            <a:ext cx="8939212" cy="4244975"/>
            <a:chOff x="113" y="981"/>
            <a:chExt cx="5631" cy="2674"/>
          </a:xfrm>
        </p:grpSpPr>
        <p:grpSp>
          <p:nvGrpSpPr>
            <p:cNvPr id="19460" name="Group 4"/>
            <p:cNvGrpSpPr>
              <a:grpSpLocks/>
            </p:cNvGrpSpPr>
            <p:nvPr/>
          </p:nvGrpSpPr>
          <p:grpSpPr bwMode="auto">
            <a:xfrm>
              <a:off x="2426" y="2477"/>
              <a:ext cx="859" cy="772"/>
              <a:chOff x="2426" y="2840"/>
              <a:chExt cx="859" cy="772"/>
            </a:xfrm>
          </p:grpSpPr>
          <p:grpSp>
            <p:nvGrpSpPr>
              <p:cNvPr id="19496" name="Group 5"/>
              <p:cNvGrpSpPr>
                <a:grpSpLocks/>
              </p:cNvGrpSpPr>
              <p:nvPr/>
            </p:nvGrpSpPr>
            <p:grpSpPr bwMode="auto">
              <a:xfrm>
                <a:off x="2699" y="2840"/>
                <a:ext cx="586" cy="499"/>
                <a:chOff x="2699" y="2840"/>
                <a:chExt cx="586" cy="499"/>
              </a:xfrm>
            </p:grpSpPr>
            <p:sp>
              <p:nvSpPr>
                <p:cNvPr id="19512" name="Rectangle 6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1951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1951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19515" name="Freeform 9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497" name="Group 10"/>
              <p:cNvGrpSpPr>
                <a:grpSpLocks/>
              </p:cNvGrpSpPr>
              <p:nvPr/>
            </p:nvGrpSpPr>
            <p:grpSpPr bwMode="auto">
              <a:xfrm>
                <a:off x="2608" y="2931"/>
                <a:ext cx="586" cy="499"/>
                <a:chOff x="2699" y="2840"/>
                <a:chExt cx="586" cy="499"/>
              </a:xfrm>
            </p:grpSpPr>
            <p:sp>
              <p:nvSpPr>
                <p:cNvPr id="19508" name="Rectangle 11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1950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1951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19511" name="Freeform 14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498" name="Group 15"/>
              <p:cNvGrpSpPr>
                <a:grpSpLocks/>
              </p:cNvGrpSpPr>
              <p:nvPr/>
            </p:nvGrpSpPr>
            <p:grpSpPr bwMode="auto">
              <a:xfrm>
                <a:off x="2517" y="3022"/>
                <a:ext cx="586" cy="499"/>
                <a:chOff x="2699" y="2840"/>
                <a:chExt cx="586" cy="499"/>
              </a:xfrm>
            </p:grpSpPr>
            <p:sp>
              <p:nvSpPr>
                <p:cNvPr id="19504" name="Rectangle 16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1950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195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19507" name="Freeform 19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499" name="Group 20"/>
              <p:cNvGrpSpPr>
                <a:grpSpLocks/>
              </p:cNvGrpSpPr>
              <p:nvPr/>
            </p:nvGrpSpPr>
            <p:grpSpPr bwMode="auto">
              <a:xfrm>
                <a:off x="2426" y="3113"/>
                <a:ext cx="586" cy="499"/>
                <a:chOff x="2699" y="2840"/>
                <a:chExt cx="586" cy="499"/>
              </a:xfrm>
            </p:grpSpPr>
            <p:sp>
              <p:nvSpPr>
                <p:cNvPr id="19500" name="Rectangle 21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1950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1950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19503" name="Freeform 24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19461" name="AutoShape 25"/>
            <p:cNvSpPr>
              <a:spLocks noChangeArrowheads="1"/>
            </p:cNvSpPr>
            <p:nvPr/>
          </p:nvSpPr>
          <p:spPr bwMode="auto">
            <a:xfrm>
              <a:off x="1700" y="981"/>
              <a:ext cx="2132" cy="1315"/>
            </a:xfrm>
            <a:prstGeom prst="cloudCallout">
              <a:avLst>
                <a:gd name="adj1" fmla="val 9662"/>
                <a:gd name="adj2" fmla="val -3764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zh-TW" altLang="zh-TW" sz="2400"/>
            </a:p>
          </p:txBody>
        </p:sp>
        <p:sp>
          <p:nvSpPr>
            <p:cNvPr id="19462" name="Text Box 26"/>
            <p:cNvSpPr txBox="1">
              <a:spLocks noChangeArrowheads="1"/>
            </p:cNvSpPr>
            <p:nvPr/>
          </p:nvSpPr>
          <p:spPr bwMode="auto">
            <a:xfrm>
              <a:off x="2122" y="1446"/>
              <a:ext cx="1346" cy="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8000"/>
                  </a:solidFill>
                </a:rPr>
                <a:t>Combinational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>
                  <a:solidFill>
                    <a:srgbClr val="008000"/>
                  </a:solidFill>
                </a:rPr>
                <a:t>Circuit</a:t>
              </a:r>
            </a:p>
          </p:txBody>
        </p:sp>
        <p:sp>
          <p:nvSpPr>
            <p:cNvPr id="19463" name="Line 27"/>
            <p:cNvSpPr>
              <a:spLocks noChangeShapeType="1"/>
            </p:cNvSpPr>
            <p:nvPr/>
          </p:nvSpPr>
          <p:spPr bwMode="auto">
            <a:xfrm>
              <a:off x="1111" y="1525"/>
              <a:ext cx="589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9464" name="Line 28"/>
            <p:cNvSpPr>
              <a:spLocks noChangeShapeType="1"/>
            </p:cNvSpPr>
            <p:nvPr/>
          </p:nvSpPr>
          <p:spPr bwMode="auto">
            <a:xfrm>
              <a:off x="3832" y="1525"/>
              <a:ext cx="589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19465" name="Group 29"/>
            <p:cNvGrpSpPr>
              <a:grpSpLocks/>
            </p:cNvGrpSpPr>
            <p:nvPr/>
          </p:nvGrpSpPr>
          <p:grpSpPr bwMode="auto">
            <a:xfrm>
              <a:off x="3016" y="1866"/>
              <a:ext cx="1019" cy="1020"/>
              <a:chOff x="3107" y="1866"/>
              <a:chExt cx="1019" cy="1020"/>
            </a:xfrm>
          </p:grpSpPr>
          <p:sp>
            <p:nvSpPr>
              <p:cNvPr id="19494" name="Freeform 30"/>
              <p:cNvSpPr>
                <a:spLocks/>
              </p:cNvSpPr>
              <p:nvPr/>
            </p:nvSpPr>
            <p:spPr bwMode="auto">
              <a:xfrm>
                <a:off x="3128" y="1866"/>
                <a:ext cx="998" cy="998"/>
              </a:xfrm>
              <a:custGeom>
                <a:avLst/>
                <a:gdLst>
                  <a:gd name="T0" fmla="*/ 635 w 998"/>
                  <a:gd name="T1" fmla="*/ 0 h 998"/>
                  <a:gd name="T2" fmla="*/ 998 w 998"/>
                  <a:gd name="T3" fmla="*/ 0 h 998"/>
                  <a:gd name="T4" fmla="*/ 998 w 998"/>
                  <a:gd name="T5" fmla="*/ 998 h 998"/>
                  <a:gd name="T6" fmla="*/ 0 w 998"/>
                  <a:gd name="T7" fmla="*/ 998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998"/>
                  <a:gd name="T14" fmla="*/ 998 w 998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998">
                    <a:moveTo>
                      <a:pt x="635" y="0"/>
                    </a:moveTo>
                    <a:lnTo>
                      <a:pt x="998" y="0"/>
                    </a:lnTo>
                    <a:lnTo>
                      <a:pt x="998" y="998"/>
                    </a:lnTo>
                    <a:lnTo>
                      <a:pt x="0" y="998"/>
                    </a:lnTo>
                  </a:path>
                </a:pathLst>
              </a:custGeom>
              <a:noFill/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9495" name="Freeform 31"/>
              <p:cNvSpPr>
                <a:spLocks/>
              </p:cNvSpPr>
              <p:nvPr/>
            </p:nvSpPr>
            <p:spPr bwMode="auto">
              <a:xfrm>
                <a:off x="3107" y="1888"/>
                <a:ext cx="998" cy="998"/>
              </a:xfrm>
              <a:custGeom>
                <a:avLst/>
                <a:gdLst>
                  <a:gd name="T0" fmla="*/ 635 w 998"/>
                  <a:gd name="T1" fmla="*/ 0 h 998"/>
                  <a:gd name="T2" fmla="*/ 998 w 998"/>
                  <a:gd name="T3" fmla="*/ 0 h 998"/>
                  <a:gd name="T4" fmla="*/ 998 w 998"/>
                  <a:gd name="T5" fmla="*/ 998 h 998"/>
                  <a:gd name="T6" fmla="*/ 0 w 998"/>
                  <a:gd name="T7" fmla="*/ 998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998"/>
                  <a:gd name="T14" fmla="*/ 998 w 998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998">
                    <a:moveTo>
                      <a:pt x="635" y="0"/>
                    </a:moveTo>
                    <a:lnTo>
                      <a:pt x="998" y="0"/>
                    </a:lnTo>
                    <a:lnTo>
                      <a:pt x="998" y="998"/>
                    </a:lnTo>
                    <a:lnTo>
                      <a:pt x="0" y="998"/>
                    </a:lnTo>
                  </a:path>
                </a:pathLst>
              </a:custGeom>
              <a:noFill/>
              <a:ln w="7620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19466" name="Group 32"/>
            <p:cNvGrpSpPr>
              <a:grpSpLocks/>
            </p:cNvGrpSpPr>
            <p:nvPr/>
          </p:nvGrpSpPr>
          <p:grpSpPr bwMode="auto">
            <a:xfrm>
              <a:off x="1444" y="1888"/>
              <a:ext cx="1027" cy="1027"/>
              <a:chOff x="1535" y="1888"/>
              <a:chExt cx="1027" cy="1027"/>
            </a:xfrm>
          </p:grpSpPr>
          <p:sp>
            <p:nvSpPr>
              <p:cNvPr id="19492" name="Freeform 33"/>
              <p:cNvSpPr>
                <a:spLocks/>
              </p:cNvSpPr>
              <p:nvPr/>
            </p:nvSpPr>
            <p:spPr bwMode="auto">
              <a:xfrm>
                <a:off x="1565" y="1888"/>
                <a:ext cx="997" cy="998"/>
              </a:xfrm>
              <a:custGeom>
                <a:avLst/>
                <a:gdLst>
                  <a:gd name="T0" fmla="*/ 997 w 997"/>
                  <a:gd name="T1" fmla="*/ 998 h 998"/>
                  <a:gd name="T2" fmla="*/ 0 w 997"/>
                  <a:gd name="T3" fmla="*/ 998 h 998"/>
                  <a:gd name="T4" fmla="*/ 0 w 997"/>
                  <a:gd name="T5" fmla="*/ 0 h 998"/>
                  <a:gd name="T6" fmla="*/ 272 w 997"/>
                  <a:gd name="T7" fmla="*/ 0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7"/>
                  <a:gd name="T13" fmla="*/ 0 h 998"/>
                  <a:gd name="T14" fmla="*/ 997 w 997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7" h="998">
                    <a:moveTo>
                      <a:pt x="997" y="998"/>
                    </a:moveTo>
                    <a:lnTo>
                      <a:pt x="0" y="998"/>
                    </a:lnTo>
                    <a:lnTo>
                      <a:pt x="0" y="0"/>
                    </a:lnTo>
                    <a:lnTo>
                      <a:pt x="272" y="0"/>
                    </a:lnTo>
                  </a:path>
                </a:pathLst>
              </a:custGeom>
              <a:noFill/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9493" name="Freeform 34"/>
              <p:cNvSpPr>
                <a:spLocks/>
              </p:cNvSpPr>
              <p:nvPr/>
            </p:nvSpPr>
            <p:spPr bwMode="auto">
              <a:xfrm>
                <a:off x="1535" y="1917"/>
                <a:ext cx="997" cy="998"/>
              </a:xfrm>
              <a:custGeom>
                <a:avLst/>
                <a:gdLst>
                  <a:gd name="T0" fmla="*/ 997 w 997"/>
                  <a:gd name="T1" fmla="*/ 998 h 998"/>
                  <a:gd name="T2" fmla="*/ 0 w 997"/>
                  <a:gd name="T3" fmla="*/ 998 h 998"/>
                  <a:gd name="T4" fmla="*/ 0 w 997"/>
                  <a:gd name="T5" fmla="*/ 0 h 998"/>
                  <a:gd name="T6" fmla="*/ 272 w 997"/>
                  <a:gd name="T7" fmla="*/ 0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7"/>
                  <a:gd name="T13" fmla="*/ 0 h 998"/>
                  <a:gd name="T14" fmla="*/ 997 w 997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7" h="998">
                    <a:moveTo>
                      <a:pt x="997" y="998"/>
                    </a:moveTo>
                    <a:lnTo>
                      <a:pt x="0" y="998"/>
                    </a:lnTo>
                    <a:lnTo>
                      <a:pt x="0" y="0"/>
                    </a:lnTo>
                    <a:lnTo>
                      <a:pt x="272" y="0"/>
                    </a:lnTo>
                  </a:path>
                </a:pathLst>
              </a:custGeom>
              <a:noFill/>
              <a:ln w="7620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9467" name="Text Box 35"/>
            <p:cNvSpPr txBox="1">
              <a:spLocks noChangeArrowheads="1"/>
            </p:cNvSpPr>
            <p:nvPr/>
          </p:nvSpPr>
          <p:spPr bwMode="auto">
            <a:xfrm>
              <a:off x="113" y="981"/>
              <a:ext cx="13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PI: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Primary Inputs</a:t>
              </a:r>
            </a:p>
          </p:txBody>
        </p:sp>
        <p:sp>
          <p:nvSpPr>
            <p:cNvPr id="19468" name="Text Box 36"/>
            <p:cNvSpPr txBox="1">
              <a:spLocks noChangeArrowheads="1"/>
            </p:cNvSpPr>
            <p:nvPr/>
          </p:nvSpPr>
          <p:spPr bwMode="auto">
            <a:xfrm>
              <a:off x="113" y="1797"/>
              <a:ext cx="100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PPI: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Pseudo PI</a:t>
              </a:r>
            </a:p>
          </p:txBody>
        </p:sp>
        <p:sp>
          <p:nvSpPr>
            <p:cNvPr id="19469" name="Text Box 37"/>
            <p:cNvSpPr txBox="1">
              <a:spLocks noChangeArrowheads="1"/>
            </p:cNvSpPr>
            <p:nvPr/>
          </p:nvSpPr>
          <p:spPr bwMode="auto">
            <a:xfrm>
              <a:off x="4241" y="981"/>
              <a:ext cx="150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PO: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Primary Outputs</a:t>
              </a:r>
            </a:p>
          </p:txBody>
        </p:sp>
        <p:sp>
          <p:nvSpPr>
            <p:cNvPr id="19470" name="Text Box 38"/>
            <p:cNvSpPr txBox="1">
              <a:spLocks noChangeArrowheads="1"/>
            </p:cNvSpPr>
            <p:nvPr/>
          </p:nvSpPr>
          <p:spPr bwMode="auto">
            <a:xfrm>
              <a:off x="4059" y="1842"/>
              <a:ext cx="109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PPO: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Pseudo PO</a:t>
              </a:r>
            </a:p>
          </p:txBody>
        </p:sp>
        <p:sp>
          <p:nvSpPr>
            <p:cNvPr id="19471" name="Freeform 39"/>
            <p:cNvSpPr>
              <a:spLocks/>
            </p:cNvSpPr>
            <p:nvPr/>
          </p:nvSpPr>
          <p:spPr bwMode="auto">
            <a:xfrm>
              <a:off x="1428" y="3249"/>
              <a:ext cx="1225" cy="272"/>
            </a:xfrm>
            <a:custGeom>
              <a:avLst/>
              <a:gdLst>
                <a:gd name="T0" fmla="*/ 1225 w 1225"/>
                <a:gd name="T1" fmla="*/ 0 h 272"/>
                <a:gd name="T2" fmla="*/ 1225 w 1225"/>
                <a:gd name="T3" fmla="*/ 272 h 272"/>
                <a:gd name="T4" fmla="*/ 0 w 1225"/>
                <a:gd name="T5" fmla="*/ 272 h 272"/>
                <a:gd name="T6" fmla="*/ 0 60000 65536"/>
                <a:gd name="T7" fmla="*/ 0 60000 65536"/>
                <a:gd name="T8" fmla="*/ 0 60000 65536"/>
                <a:gd name="T9" fmla="*/ 0 w 1225"/>
                <a:gd name="T10" fmla="*/ 0 h 272"/>
                <a:gd name="T11" fmla="*/ 1225 w 1225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5" h="272">
                  <a:moveTo>
                    <a:pt x="1225" y="0"/>
                  </a:moveTo>
                  <a:lnTo>
                    <a:pt x="1225" y="272"/>
                  </a:lnTo>
                  <a:lnTo>
                    <a:pt x="0" y="272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9472" name="Text Box 40"/>
            <p:cNvSpPr txBox="1">
              <a:spLocks noChangeArrowheads="1"/>
            </p:cNvSpPr>
            <p:nvPr/>
          </p:nvSpPr>
          <p:spPr bwMode="auto">
            <a:xfrm>
              <a:off x="1025" y="3352"/>
              <a:ext cx="3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 i="1">
                  <a:latin typeface="Times New Roman" panose="02020603050405020304" pitchFamily="18" charset="0"/>
                </a:rPr>
                <a:t>Clk</a:t>
              </a:r>
            </a:p>
          </p:txBody>
        </p:sp>
        <p:grpSp>
          <p:nvGrpSpPr>
            <p:cNvPr id="19473" name="Group 41"/>
            <p:cNvGrpSpPr>
              <a:grpSpLocks/>
            </p:cNvGrpSpPr>
            <p:nvPr/>
          </p:nvGrpSpPr>
          <p:grpSpPr bwMode="auto">
            <a:xfrm>
              <a:off x="3493" y="2507"/>
              <a:ext cx="276" cy="515"/>
              <a:chOff x="3493" y="2507"/>
              <a:chExt cx="276" cy="515"/>
            </a:xfrm>
          </p:grpSpPr>
          <p:sp>
            <p:nvSpPr>
              <p:cNvPr id="19490" name="Line 42"/>
              <p:cNvSpPr>
                <a:spLocks noChangeShapeType="1"/>
              </p:cNvSpPr>
              <p:nvPr/>
            </p:nvSpPr>
            <p:spPr bwMode="auto">
              <a:xfrm>
                <a:off x="3560" y="2795"/>
                <a:ext cx="136" cy="227"/>
              </a:xfrm>
              <a:prstGeom prst="line">
                <a:avLst/>
              </a:prstGeom>
              <a:noFill/>
              <a:ln w="57150">
                <a:solidFill>
                  <a:srgbClr val="FFFF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9491" name="Text Box 43"/>
              <p:cNvSpPr txBox="1">
                <a:spLocks noChangeArrowheads="1"/>
              </p:cNvSpPr>
              <p:nvPr/>
            </p:nvSpPr>
            <p:spPr bwMode="auto">
              <a:xfrm>
                <a:off x="3493" y="2507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400"/>
                  <a:t>M</a:t>
                </a:r>
              </a:p>
            </p:txBody>
          </p:sp>
        </p:grpSp>
        <p:sp>
          <p:nvSpPr>
            <p:cNvPr id="19474" name="Line 44"/>
            <p:cNvSpPr>
              <a:spLocks noChangeShapeType="1"/>
            </p:cNvSpPr>
            <p:nvPr/>
          </p:nvSpPr>
          <p:spPr bwMode="auto">
            <a:xfrm>
              <a:off x="1292" y="1434"/>
              <a:ext cx="136" cy="227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9475" name="Line 45"/>
            <p:cNvSpPr>
              <a:spLocks noChangeShapeType="1"/>
            </p:cNvSpPr>
            <p:nvPr/>
          </p:nvSpPr>
          <p:spPr bwMode="auto">
            <a:xfrm>
              <a:off x="4014" y="1434"/>
              <a:ext cx="136" cy="227"/>
            </a:xfrm>
            <a:prstGeom prst="line">
              <a:avLst/>
            </a:prstGeom>
            <a:noFill/>
            <a:ln w="57150">
              <a:solidFill>
                <a:srgbClr val="FF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9476" name="Text Box 46"/>
            <p:cNvSpPr txBox="1">
              <a:spLocks noChangeArrowheads="1"/>
            </p:cNvSpPr>
            <p:nvPr/>
          </p:nvSpPr>
          <p:spPr bwMode="auto">
            <a:xfrm>
              <a:off x="1156" y="157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L</a:t>
              </a:r>
            </a:p>
          </p:txBody>
        </p:sp>
        <p:sp>
          <p:nvSpPr>
            <p:cNvPr id="19477" name="Text Box 47"/>
            <p:cNvSpPr txBox="1">
              <a:spLocks noChangeArrowheads="1"/>
            </p:cNvSpPr>
            <p:nvPr/>
          </p:nvSpPr>
          <p:spPr bwMode="auto">
            <a:xfrm>
              <a:off x="3953" y="116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/>
                <a:t>N</a:t>
              </a:r>
            </a:p>
          </p:txBody>
        </p:sp>
        <p:grpSp>
          <p:nvGrpSpPr>
            <p:cNvPr id="19478" name="Group 48"/>
            <p:cNvGrpSpPr>
              <a:grpSpLocks/>
            </p:cNvGrpSpPr>
            <p:nvPr/>
          </p:nvGrpSpPr>
          <p:grpSpPr bwMode="auto">
            <a:xfrm>
              <a:off x="1746" y="2507"/>
              <a:ext cx="276" cy="515"/>
              <a:chOff x="3493" y="2507"/>
              <a:chExt cx="276" cy="515"/>
            </a:xfrm>
          </p:grpSpPr>
          <p:sp>
            <p:nvSpPr>
              <p:cNvPr id="19488" name="Line 49"/>
              <p:cNvSpPr>
                <a:spLocks noChangeShapeType="1"/>
              </p:cNvSpPr>
              <p:nvPr/>
            </p:nvSpPr>
            <p:spPr bwMode="auto">
              <a:xfrm>
                <a:off x="3560" y="2795"/>
                <a:ext cx="136" cy="227"/>
              </a:xfrm>
              <a:prstGeom prst="line">
                <a:avLst/>
              </a:prstGeom>
              <a:noFill/>
              <a:ln w="57150">
                <a:solidFill>
                  <a:srgbClr val="FFFF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9489" name="Text Box 50"/>
              <p:cNvSpPr txBox="1">
                <a:spLocks noChangeArrowheads="1"/>
              </p:cNvSpPr>
              <p:nvPr/>
            </p:nvSpPr>
            <p:spPr bwMode="auto">
              <a:xfrm>
                <a:off x="3493" y="2507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rgbClr val="FFFF00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bg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zh-TW" sz="2400"/>
                  <a:t>M</a:t>
                </a:r>
              </a:p>
            </p:txBody>
          </p:sp>
        </p:grpSp>
        <p:graphicFrame>
          <p:nvGraphicFramePr>
            <p:cNvPr id="19479" name="Object 51"/>
            <p:cNvGraphicFramePr>
              <a:graphicFrameLocks noChangeAspect="1"/>
            </p:cNvGraphicFramePr>
            <p:nvPr/>
          </p:nvGraphicFramePr>
          <p:xfrm>
            <a:off x="3243" y="3294"/>
            <a:ext cx="1947" cy="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5" name="方程式" r:id="rId4" imgW="1019250" imgH="180885" progId="Equation.3">
                    <p:embed/>
                  </p:oleObj>
                </mc:Choice>
                <mc:Fallback>
                  <p:oleObj name="方程式" r:id="rId4" imgW="1019250" imgH="180885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3" y="3294"/>
                          <a:ext cx="1947" cy="3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0" name="Text Box 52"/>
            <p:cNvSpPr txBox="1">
              <a:spLocks noChangeArrowheads="1"/>
            </p:cNvSpPr>
            <p:nvPr/>
          </p:nvSpPr>
          <p:spPr bwMode="auto">
            <a:xfrm>
              <a:off x="789" y="1387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9481" name="Text Box 53"/>
            <p:cNvSpPr txBox="1">
              <a:spLocks noChangeArrowheads="1"/>
            </p:cNvSpPr>
            <p:nvPr/>
          </p:nvSpPr>
          <p:spPr bwMode="auto">
            <a:xfrm>
              <a:off x="4490" y="1386"/>
              <a:ext cx="2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19482" name="Text Box 54"/>
            <p:cNvSpPr txBox="1">
              <a:spLocks noChangeArrowheads="1"/>
            </p:cNvSpPr>
            <p:nvPr/>
          </p:nvSpPr>
          <p:spPr bwMode="auto">
            <a:xfrm>
              <a:off x="2064" y="2387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19483" name="Text Box 55"/>
            <p:cNvSpPr txBox="1">
              <a:spLocks noChangeArrowheads="1"/>
            </p:cNvSpPr>
            <p:nvPr/>
          </p:nvSpPr>
          <p:spPr bwMode="auto">
            <a:xfrm>
              <a:off x="2096" y="2931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9484" name="Text Box 56"/>
            <p:cNvSpPr txBox="1">
              <a:spLocks noChangeArrowheads="1"/>
            </p:cNvSpPr>
            <p:nvPr/>
          </p:nvSpPr>
          <p:spPr bwMode="auto">
            <a:xfrm>
              <a:off x="3198" y="2387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9485" name="Text Box 57"/>
            <p:cNvSpPr txBox="1">
              <a:spLocks noChangeArrowheads="1"/>
            </p:cNvSpPr>
            <p:nvPr/>
          </p:nvSpPr>
          <p:spPr bwMode="auto">
            <a:xfrm>
              <a:off x="3198" y="2931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3600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9486" name="Text Box 58"/>
            <p:cNvSpPr txBox="1">
              <a:spLocks noChangeArrowheads="1"/>
            </p:cNvSpPr>
            <p:nvPr/>
          </p:nvSpPr>
          <p:spPr bwMode="auto">
            <a:xfrm>
              <a:off x="3470" y="2976"/>
              <a:ext cx="165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>
                  <a:solidFill>
                    <a:srgbClr val="66FF33"/>
                  </a:solidFill>
                  <a:latin typeface="Times New Roman" panose="02020603050405020304" pitchFamily="18" charset="0"/>
                </a:rPr>
                <a:t>NS: Next State</a:t>
              </a:r>
            </a:p>
          </p:txBody>
        </p:sp>
        <p:sp>
          <p:nvSpPr>
            <p:cNvPr id="19487" name="Text Box 59"/>
            <p:cNvSpPr txBox="1">
              <a:spLocks noChangeArrowheads="1"/>
            </p:cNvSpPr>
            <p:nvPr/>
          </p:nvSpPr>
          <p:spPr bwMode="auto">
            <a:xfrm>
              <a:off x="188" y="2976"/>
              <a:ext cx="186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>
                  <a:solidFill>
                    <a:srgbClr val="66FF33"/>
                  </a:solidFill>
                  <a:latin typeface="Times New Roman" panose="02020603050405020304" pitchFamily="18" charset="0"/>
                </a:rPr>
                <a:t>PS: Present State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3600" b="1" dirty="0" smtClean="0">
                <a:solidFill>
                  <a:schemeClr val="bg1"/>
                </a:solidFill>
                <a:latin typeface="+mj-lt"/>
                <a:ea typeface="標楷體" panose="03000509000000000000" pitchFamily="65" charset="-120"/>
              </a:rPr>
              <a:t>Setup Time and Hold Time</a:t>
            </a:r>
            <a:endParaRPr lang="en-US" altLang="zh-TW" sz="3600" b="1" dirty="0">
              <a:solidFill>
                <a:schemeClr val="bg1"/>
              </a:solidFill>
              <a:latin typeface="+mj-lt"/>
              <a:ea typeface="標楷體" panose="03000509000000000000" pitchFamily="65" charset="-120"/>
            </a:endParaRPr>
          </a:p>
        </p:txBody>
      </p:sp>
      <p:grpSp>
        <p:nvGrpSpPr>
          <p:cNvPr id="101" name="群組 100"/>
          <p:cNvGrpSpPr/>
          <p:nvPr/>
        </p:nvGrpSpPr>
        <p:grpSpPr>
          <a:xfrm>
            <a:off x="15541" y="560023"/>
            <a:ext cx="9164971" cy="5029217"/>
            <a:chOff x="15541" y="560023"/>
            <a:chExt cx="9164971" cy="5029217"/>
          </a:xfrm>
        </p:grpSpPr>
        <p:sp>
          <p:nvSpPr>
            <p:cNvPr id="152" name="手繪多邊形 151"/>
            <p:cNvSpPr/>
            <p:nvPr/>
          </p:nvSpPr>
          <p:spPr bwMode="auto">
            <a:xfrm rot="16379676">
              <a:off x="2127758" y="988842"/>
              <a:ext cx="1110565" cy="252928"/>
            </a:xfrm>
            <a:custGeom>
              <a:avLst/>
              <a:gdLst>
                <a:gd name="connsiteX0" fmla="*/ 0 w 1959429"/>
                <a:gd name="connsiteY0" fmla="*/ 197857 h 197857"/>
                <a:gd name="connsiteX1" fmla="*/ 844732 w 1959429"/>
                <a:gd name="connsiteY1" fmla="*/ 14977 h 197857"/>
                <a:gd name="connsiteX2" fmla="*/ 1959429 w 1959429"/>
                <a:gd name="connsiteY2" fmla="*/ 23685 h 19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29" h="197857">
                  <a:moveTo>
                    <a:pt x="0" y="197857"/>
                  </a:moveTo>
                  <a:cubicBezTo>
                    <a:pt x="259080" y="120931"/>
                    <a:pt x="518161" y="44006"/>
                    <a:pt x="844732" y="14977"/>
                  </a:cubicBezTo>
                  <a:cubicBezTo>
                    <a:pt x="1171303" y="-14052"/>
                    <a:pt x="1565366" y="4816"/>
                    <a:pt x="1959429" y="23685"/>
                  </a:cubicBezTo>
                </a:path>
              </a:pathLst>
            </a:custGeom>
            <a:noFill/>
            <a:ln w="6350" cap="flat" cmpd="sng" algn="ctr">
              <a:solidFill>
                <a:srgbClr val="66FF33"/>
              </a:solidFill>
              <a:prstDash val="dash"/>
              <a:round/>
              <a:headEnd type="none" w="med" len="med"/>
              <a:tailEnd type="none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53" name="手繪多邊形 152"/>
            <p:cNvSpPr/>
            <p:nvPr/>
          </p:nvSpPr>
          <p:spPr bwMode="auto">
            <a:xfrm rot="20017047">
              <a:off x="3092030" y="1058348"/>
              <a:ext cx="2496164" cy="172596"/>
            </a:xfrm>
            <a:custGeom>
              <a:avLst/>
              <a:gdLst>
                <a:gd name="connsiteX0" fmla="*/ 0 w 1959429"/>
                <a:gd name="connsiteY0" fmla="*/ 197857 h 197857"/>
                <a:gd name="connsiteX1" fmla="*/ 844732 w 1959429"/>
                <a:gd name="connsiteY1" fmla="*/ 14977 h 197857"/>
                <a:gd name="connsiteX2" fmla="*/ 1959429 w 1959429"/>
                <a:gd name="connsiteY2" fmla="*/ 23685 h 19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9429" h="197857">
                  <a:moveTo>
                    <a:pt x="0" y="197857"/>
                  </a:moveTo>
                  <a:cubicBezTo>
                    <a:pt x="259080" y="120931"/>
                    <a:pt x="518161" y="44006"/>
                    <a:pt x="844732" y="14977"/>
                  </a:cubicBezTo>
                  <a:cubicBezTo>
                    <a:pt x="1171303" y="-14052"/>
                    <a:pt x="1565366" y="4816"/>
                    <a:pt x="1959429" y="23685"/>
                  </a:cubicBezTo>
                </a:path>
              </a:pathLst>
            </a:custGeom>
            <a:noFill/>
            <a:ln w="6350" cap="flat" cmpd="sng" algn="ctr">
              <a:solidFill>
                <a:srgbClr val="FF99FF"/>
              </a:solidFill>
              <a:prstDash val="dash"/>
              <a:round/>
              <a:headEnd type="none" w="med" len="med"/>
              <a:tailEnd type="none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grpSp>
          <p:nvGrpSpPr>
            <p:cNvPr id="77" name="群組 76"/>
            <p:cNvGrpSpPr/>
            <p:nvPr/>
          </p:nvGrpSpPr>
          <p:grpSpPr>
            <a:xfrm>
              <a:off x="15541" y="1299861"/>
              <a:ext cx="9164971" cy="4289379"/>
              <a:chOff x="-108520" y="1299861"/>
              <a:chExt cx="9164971" cy="4289379"/>
            </a:xfrm>
          </p:grpSpPr>
          <p:grpSp>
            <p:nvGrpSpPr>
              <p:cNvPr id="33" name="群組 32"/>
              <p:cNvGrpSpPr/>
              <p:nvPr/>
            </p:nvGrpSpPr>
            <p:grpSpPr>
              <a:xfrm>
                <a:off x="4910416" y="1299861"/>
                <a:ext cx="3960711" cy="3456384"/>
                <a:chOff x="2783135" y="1340768"/>
                <a:chExt cx="2652961" cy="3456384"/>
              </a:xfrm>
            </p:grpSpPr>
            <p:sp>
              <p:nvSpPr>
                <p:cNvPr id="2" name="矩形 1"/>
                <p:cNvSpPr/>
                <p:nvPr/>
              </p:nvSpPr>
              <p:spPr bwMode="auto">
                <a:xfrm>
                  <a:off x="3131840" y="1916832"/>
                  <a:ext cx="2304256" cy="2304256"/>
                </a:xfrm>
                <a:prstGeom prst="rect">
                  <a:avLst/>
                </a:prstGeom>
                <a:solidFill>
                  <a:schemeClr val="tx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cxnSp>
              <p:nvCxnSpPr>
                <p:cNvPr id="6" name="直線單箭頭接點 5"/>
                <p:cNvCxnSpPr>
                  <a:endCxn id="2" idx="0"/>
                </p:cNvCxnSpPr>
                <p:nvPr/>
              </p:nvCxnSpPr>
              <p:spPr bwMode="auto">
                <a:xfrm>
                  <a:off x="4283968" y="1340768"/>
                  <a:ext cx="0" cy="576064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</p:cxnSp>
            <p:cxnSp>
              <p:nvCxnSpPr>
                <p:cNvPr id="75" name="直線單箭頭接點 74"/>
                <p:cNvCxnSpPr/>
                <p:nvPr/>
              </p:nvCxnSpPr>
              <p:spPr bwMode="auto">
                <a:xfrm>
                  <a:off x="4283968" y="4221088"/>
                  <a:ext cx="0" cy="576064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</p:cxnSp>
            <p:sp>
              <p:nvSpPr>
                <p:cNvPr id="7" name="等腰三角形 6"/>
                <p:cNvSpPr/>
                <p:nvPr/>
              </p:nvSpPr>
              <p:spPr bwMode="auto">
                <a:xfrm rot="5400000">
                  <a:off x="3059551" y="2912077"/>
                  <a:ext cx="458344" cy="313766"/>
                </a:xfrm>
                <a:prstGeom prst="triangle">
                  <a:avLst/>
                </a:prstGeom>
                <a:noFill/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 smtClean="0">
                    <a:ln>
                      <a:noFill/>
                    </a:ln>
                    <a:solidFill>
                      <a:srgbClr val="FFFF66"/>
                    </a:solidFill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cxnSp>
              <p:nvCxnSpPr>
                <p:cNvPr id="18" name="直線接點 17"/>
                <p:cNvCxnSpPr>
                  <a:stCxn id="7" idx="3"/>
                </p:cNvCxnSpPr>
                <p:nvPr/>
              </p:nvCxnSpPr>
              <p:spPr bwMode="auto">
                <a:xfrm flipH="1" flipV="1">
                  <a:off x="2783135" y="3068959"/>
                  <a:ext cx="348705" cy="1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29" name="文字方塊 28"/>
                <p:cNvSpPr txBox="1"/>
                <p:nvPr/>
              </p:nvSpPr>
              <p:spPr>
                <a:xfrm>
                  <a:off x="4080226" y="1874235"/>
                  <a:ext cx="40748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D</a:t>
                  </a:r>
                  <a:endParaRPr lang="zh-TW" altLang="en-US" dirty="0"/>
                </a:p>
              </p:txBody>
            </p:sp>
            <p:sp>
              <p:nvSpPr>
                <p:cNvPr id="80" name="文字方塊 79"/>
                <p:cNvSpPr txBox="1"/>
                <p:nvPr/>
              </p:nvSpPr>
              <p:spPr>
                <a:xfrm>
                  <a:off x="4072211" y="3759423"/>
                  <a:ext cx="4235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Q</a:t>
                  </a:r>
                  <a:endParaRPr lang="zh-TW" altLang="en-US" dirty="0"/>
                </a:p>
              </p:txBody>
            </p:sp>
          </p:grpSp>
          <p:sp>
            <p:nvSpPr>
              <p:cNvPr id="89" name="手繪多邊形 88"/>
              <p:cNvSpPr/>
              <p:nvPr/>
            </p:nvSpPr>
            <p:spPr bwMode="auto">
              <a:xfrm>
                <a:off x="1063927" y="1707298"/>
                <a:ext cx="1296144" cy="419068"/>
              </a:xfrm>
              <a:custGeom>
                <a:avLst/>
                <a:gdLst>
                  <a:gd name="connsiteX0" fmla="*/ 100811 w 1872208"/>
                  <a:gd name="connsiteY0" fmla="*/ 0 h 419068"/>
                  <a:gd name="connsiteX1" fmla="*/ 144016 w 1872208"/>
                  <a:gd name="connsiteY1" fmla="*/ 0 h 419068"/>
                  <a:gd name="connsiteX2" fmla="*/ 403245 w 1872208"/>
                  <a:gd name="connsiteY2" fmla="*/ 0 h 419068"/>
                  <a:gd name="connsiteX3" fmla="*/ 1468963 w 1872208"/>
                  <a:gd name="connsiteY3" fmla="*/ 0 h 419068"/>
                  <a:gd name="connsiteX4" fmla="*/ 1656184 w 1872208"/>
                  <a:gd name="connsiteY4" fmla="*/ 0 h 419068"/>
                  <a:gd name="connsiteX5" fmla="*/ 1771397 w 1872208"/>
                  <a:gd name="connsiteY5" fmla="*/ 0 h 419068"/>
                  <a:gd name="connsiteX6" fmla="*/ 1872208 w 1872208"/>
                  <a:gd name="connsiteY6" fmla="*/ 209534 h 419068"/>
                  <a:gd name="connsiteX7" fmla="*/ 1771397 w 1872208"/>
                  <a:gd name="connsiteY7" fmla="*/ 419068 h 419068"/>
                  <a:gd name="connsiteX8" fmla="*/ 1656184 w 1872208"/>
                  <a:gd name="connsiteY8" fmla="*/ 419068 h 419068"/>
                  <a:gd name="connsiteX9" fmla="*/ 1468963 w 1872208"/>
                  <a:gd name="connsiteY9" fmla="*/ 419068 h 419068"/>
                  <a:gd name="connsiteX10" fmla="*/ 403245 w 1872208"/>
                  <a:gd name="connsiteY10" fmla="*/ 419068 h 419068"/>
                  <a:gd name="connsiteX11" fmla="*/ 144016 w 1872208"/>
                  <a:gd name="connsiteY11" fmla="*/ 419068 h 419068"/>
                  <a:gd name="connsiteX12" fmla="*/ 100811 w 1872208"/>
                  <a:gd name="connsiteY12" fmla="*/ 419068 h 419068"/>
                  <a:gd name="connsiteX13" fmla="*/ 0 w 1872208"/>
                  <a:gd name="connsiteY13" fmla="*/ 209534 h 41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2208" h="419068">
                    <a:moveTo>
                      <a:pt x="100811" y="0"/>
                    </a:moveTo>
                    <a:lnTo>
                      <a:pt x="144016" y="0"/>
                    </a:lnTo>
                    <a:lnTo>
                      <a:pt x="403245" y="0"/>
                    </a:lnTo>
                    <a:lnTo>
                      <a:pt x="1468963" y="0"/>
                    </a:lnTo>
                    <a:lnTo>
                      <a:pt x="1656184" y="0"/>
                    </a:lnTo>
                    <a:lnTo>
                      <a:pt x="1771397" y="0"/>
                    </a:lnTo>
                    <a:lnTo>
                      <a:pt x="1872208" y="209534"/>
                    </a:lnTo>
                    <a:lnTo>
                      <a:pt x="1771397" y="419068"/>
                    </a:lnTo>
                    <a:lnTo>
                      <a:pt x="1656184" y="419068"/>
                    </a:lnTo>
                    <a:lnTo>
                      <a:pt x="1468963" y="419068"/>
                    </a:lnTo>
                    <a:lnTo>
                      <a:pt x="403245" y="419068"/>
                    </a:lnTo>
                    <a:lnTo>
                      <a:pt x="144016" y="419068"/>
                    </a:lnTo>
                    <a:lnTo>
                      <a:pt x="100811" y="419068"/>
                    </a:lnTo>
                    <a:lnTo>
                      <a:pt x="0" y="209534"/>
                    </a:lnTo>
                    <a:close/>
                  </a:path>
                </a:pathLst>
              </a:cu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0" name="手繪多邊形 89"/>
              <p:cNvSpPr/>
              <p:nvPr/>
            </p:nvSpPr>
            <p:spPr bwMode="auto">
              <a:xfrm>
                <a:off x="2374622" y="1707298"/>
                <a:ext cx="1296144" cy="419068"/>
              </a:xfrm>
              <a:custGeom>
                <a:avLst/>
                <a:gdLst>
                  <a:gd name="connsiteX0" fmla="*/ 100811 w 1872208"/>
                  <a:gd name="connsiteY0" fmla="*/ 0 h 419068"/>
                  <a:gd name="connsiteX1" fmla="*/ 144016 w 1872208"/>
                  <a:gd name="connsiteY1" fmla="*/ 0 h 419068"/>
                  <a:gd name="connsiteX2" fmla="*/ 403245 w 1872208"/>
                  <a:gd name="connsiteY2" fmla="*/ 0 h 419068"/>
                  <a:gd name="connsiteX3" fmla="*/ 1468963 w 1872208"/>
                  <a:gd name="connsiteY3" fmla="*/ 0 h 419068"/>
                  <a:gd name="connsiteX4" fmla="*/ 1656184 w 1872208"/>
                  <a:gd name="connsiteY4" fmla="*/ 0 h 419068"/>
                  <a:gd name="connsiteX5" fmla="*/ 1771397 w 1872208"/>
                  <a:gd name="connsiteY5" fmla="*/ 0 h 419068"/>
                  <a:gd name="connsiteX6" fmla="*/ 1872208 w 1872208"/>
                  <a:gd name="connsiteY6" fmla="*/ 209534 h 419068"/>
                  <a:gd name="connsiteX7" fmla="*/ 1771397 w 1872208"/>
                  <a:gd name="connsiteY7" fmla="*/ 419068 h 419068"/>
                  <a:gd name="connsiteX8" fmla="*/ 1656184 w 1872208"/>
                  <a:gd name="connsiteY8" fmla="*/ 419068 h 419068"/>
                  <a:gd name="connsiteX9" fmla="*/ 1468963 w 1872208"/>
                  <a:gd name="connsiteY9" fmla="*/ 419068 h 419068"/>
                  <a:gd name="connsiteX10" fmla="*/ 403245 w 1872208"/>
                  <a:gd name="connsiteY10" fmla="*/ 419068 h 419068"/>
                  <a:gd name="connsiteX11" fmla="*/ 144016 w 1872208"/>
                  <a:gd name="connsiteY11" fmla="*/ 419068 h 419068"/>
                  <a:gd name="connsiteX12" fmla="*/ 100811 w 1872208"/>
                  <a:gd name="connsiteY12" fmla="*/ 419068 h 419068"/>
                  <a:gd name="connsiteX13" fmla="*/ 0 w 1872208"/>
                  <a:gd name="connsiteY13" fmla="*/ 209534 h 41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2208" h="419068">
                    <a:moveTo>
                      <a:pt x="100811" y="0"/>
                    </a:moveTo>
                    <a:lnTo>
                      <a:pt x="144016" y="0"/>
                    </a:lnTo>
                    <a:lnTo>
                      <a:pt x="403245" y="0"/>
                    </a:lnTo>
                    <a:lnTo>
                      <a:pt x="1468963" y="0"/>
                    </a:lnTo>
                    <a:lnTo>
                      <a:pt x="1656184" y="0"/>
                    </a:lnTo>
                    <a:lnTo>
                      <a:pt x="1771397" y="0"/>
                    </a:lnTo>
                    <a:lnTo>
                      <a:pt x="1872208" y="209534"/>
                    </a:lnTo>
                    <a:lnTo>
                      <a:pt x="1771397" y="419068"/>
                    </a:lnTo>
                    <a:lnTo>
                      <a:pt x="1656184" y="419068"/>
                    </a:lnTo>
                    <a:lnTo>
                      <a:pt x="1468963" y="419068"/>
                    </a:lnTo>
                    <a:lnTo>
                      <a:pt x="403245" y="419068"/>
                    </a:lnTo>
                    <a:lnTo>
                      <a:pt x="144016" y="419068"/>
                    </a:lnTo>
                    <a:lnTo>
                      <a:pt x="100811" y="419068"/>
                    </a:lnTo>
                    <a:lnTo>
                      <a:pt x="0" y="209534"/>
                    </a:lnTo>
                    <a:close/>
                  </a:path>
                </a:pathLst>
              </a:cu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1" name="手繪多邊形 90"/>
              <p:cNvSpPr/>
              <p:nvPr/>
            </p:nvSpPr>
            <p:spPr bwMode="auto">
              <a:xfrm>
                <a:off x="3670766" y="1707298"/>
                <a:ext cx="1296144" cy="419068"/>
              </a:xfrm>
              <a:custGeom>
                <a:avLst/>
                <a:gdLst>
                  <a:gd name="connsiteX0" fmla="*/ 100811 w 1872208"/>
                  <a:gd name="connsiteY0" fmla="*/ 0 h 419068"/>
                  <a:gd name="connsiteX1" fmla="*/ 144016 w 1872208"/>
                  <a:gd name="connsiteY1" fmla="*/ 0 h 419068"/>
                  <a:gd name="connsiteX2" fmla="*/ 403245 w 1872208"/>
                  <a:gd name="connsiteY2" fmla="*/ 0 h 419068"/>
                  <a:gd name="connsiteX3" fmla="*/ 1468963 w 1872208"/>
                  <a:gd name="connsiteY3" fmla="*/ 0 h 419068"/>
                  <a:gd name="connsiteX4" fmla="*/ 1656184 w 1872208"/>
                  <a:gd name="connsiteY4" fmla="*/ 0 h 419068"/>
                  <a:gd name="connsiteX5" fmla="*/ 1771397 w 1872208"/>
                  <a:gd name="connsiteY5" fmla="*/ 0 h 419068"/>
                  <a:gd name="connsiteX6" fmla="*/ 1872208 w 1872208"/>
                  <a:gd name="connsiteY6" fmla="*/ 209534 h 419068"/>
                  <a:gd name="connsiteX7" fmla="*/ 1771397 w 1872208"/>
                  <a:gd name="connsiteY7" fmla="*/ 419068 h 419068"/>
                  <a:gd name="connsiteX8" fmla="*/ 1656184 w 1872208"/>
                  <a:gd name="connsiteY8" fmla="*/ 419068 h 419068"/>
                  <a:gd name="connsiteX9" fmla="*/ 1468963 w 1872208"/>
                  <a:gd name="connsiteY9" fmla="*/ 419068 h 419068"/>
                  <a:gd name="connsiteX10" fmla="*/ 403245 w 1872208"/>
                  <a:gd name="connsiteY10" fmla="*/ 419068 h 419068"/>
                  <a:gd name="connsiteX11" fmla="*/ 144016 w 1872208"/>
                  <a:gd name="connsiteY11" fmla="*/ 419068 h 419068"/>
                  <a:gd name="connsiteX12" fmla="*/ 100811 w 1872208"/>
                  <a:gd name="connsiteY12" fmla="*/ 419068 h 419068"/>
                  <a:gd name="connsiteX13" fmla="*/ 0 w 1872208"/>
                  <a:gd name="connsiteY13" fmla="*/ 209534 h 41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2208" h="419068">
                    <a:moveTo>
                      <a:pt x="100811" y="0"/>
                    </a:moveTo>
                    <a:lnTo>
                      <a:pt x="144016" y="0"/>
                    </a:lnTo>
                    <a:lnTo>
                      <a:pt x="403245" y="0"/>
                    </a:lnTo>
                    <a:lnTo>
                      <a:pt x="1468963" y="0"/>
                    </a:lnTo>
                    <a:lnTo>
                      <a:pt x="1656184" y="0"/>
                    </a:lnTo>
                    <a:lnTo>
                      <a:pt x="1771397" y="0"/>
                    </a:lnTo>
                    <a:lnTo>
                      <a:pt x="1872208" y="209534"/>
                    </a:lnTo>
                    <a:lnTo>
                      <a:pt x="1771397" y="419068"/>
                    </a:lnTo>
                    <a:lnTo>
                      <a:pt x="1656184" y="419068"/>
                    </a:lnTo>
                    <a:lnTo>
                      <a:pt x="1468963" y="419068"/>
                    </a:lnTo>
                    <a:lnTo>
                      <a:pt x="403245" y="419068"/>
                    </a:lnTo>
                    <a:lnTo>
                      <a:pt x="144016" y="419068"/>
                    </a:lnTo>
                    <a:lnTo>
                      <a:pt x="100811" y="419068"/>
                    </a:lnTo>
                    <a:lnTo>
                      <a:pt x="0" y="209534"/>
                    </a:lnTo>
                    <a:close/>
                  </a:path>
                </a:pathLst>
              </a:cu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34" name="手繪多邊形 33"/>
              <p:cNvSpPr/>
              <p:nvPr/>
            </p:nvSpPr>
            <p:spPr bwMode="auto">
              <a:xfrm>
                <a:off x="4972594" y="1646754"/>
                <a:ext cx="2047678" cy="251715"/>
              </a:xfrm>
              <a:custGeom>
                <a:avLst/>
                <a:gdLst>
                  <a:gd name="connsiteX0" fmla="*/ 0 w 1959429"/>
                  <a:gd name="connsiteY0" fmla="*/ 197857 h 197857"/>
                  <a:gd name="connsiteX1" fmla="*/ 844732 w 1959429"/>
                  <a:gd name="connsiteY1" fmla="*/ 14977 h 197857"/>
                  <a:gd name="connsiteX2" fmla="*/ 1959429 w 1959429"/>
                  <a:gd name="connsiteY2" fmla="*/ 23685 h 197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59429" h="197857">
                    <a:moveTo>
                      <a:pt x="0" y="197857"/>
                    </a:moveTo>
                    <a:cubicBezTo>
                      <a:pt x="259080" y="120931"/>
                      <a:pt x="518161" y="44006"/>
                      <a:pt x="844732" y="14977"/>
                    </a:cubicBezTo>
                    <a:cubicBezTo>
                      <a:pt x="1171303" y="-14052"/>
                      <a:pt x="1565366" y="4816"/>
                      <a:pt x="1959429" y="23685"/>
                    </a:cubicBezTo>
                  </a:path>
                </a:pathLst>
              </a:custGeom>
              <a:noFill/>
              <a:ln w="6350" cap="flat" cmpd="sng" algn="ctr">
                <a:solidFill>
                  <a:srgbClr val="FFFF00"/>
                </a:solidFill>
                <a:prstDash val="dash"/>
                <a:round/>
                <a:headEnd type="none" w="med" len="med"/>
                <a:tailEnd type="none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6" name="手繪多邊形 95"/>
              <p:cNvSpPr/>
              <p:nvPr/>
            </p:nvSpPr>
            <p:spPr bwMode="auto">
              <a:xfrm>
                <a:off x="1965161" y="4229720"/>
                <a:ext cx="1296144" cy="419068"/>
              </a:xfrm>
              <a:custGeom>
                <a:avLst/>
                <a:gdLst>
                  <a:gd name="connsiteX0" fmla="*/ 100811 w 1872208"/>
                  <a:gd name="connsiteY0" fmla="*/ 0 h 419068"/>
                  <a:gd name="connsiteX1" fmla="*/ 144016 w 1872208"/>
                  <a:gd name="connsiteY1" fmla="*/ 0 h 419068"/>
                  <a:gd name="connsiteX2" fmla="*/ 403245 w 1872208"/>
                  <a:gd name="connsiteY2" fmla="*/ 0 h 419068"/>
                  <a:gd name="connsiteX3" fmla="*/ 1468963 w 1872208"/>
                  <a:gd name="connsiteY3" fmla="*/ 0 h 419068"/>
                  <a:gd name="connsiteX4" fmla="*/ 1656184 w 1872208"/>
                  <a:gd name="connsiteY4" fmla="*/ 0 h 419068"/>
                  <a:gd name="connsiteX5" fmla="*/ 1771397 w 1872208"/>
                  <a:gd name="connsiteY5" fmla="*/ 0 h 419068"/>
                  <a:gd name="connsiteX6" fmla="*/ 1872208 w 1872208"/>
                  <a:gd name="connsiteY6" fmla="*/ 209534 h 419068"/>
                  <a:gd name="connsiteX7" fmla="*/ 1771397 w 1872208"/>
                  <a:gd name="connsiteY7" fmla="*/ 419068 h 419068"/>
                  <a:gd name="connsiteX8" fmla="*/ 1656184 w 1872208"/>
                  <a:gd name="connsiteY8" fmla="*/ 419068 h 419068"/>
                  <a:gd name="connsiteX9" fmla="*/ 1468963 w 1872208"/>
                  <a:gd name="connsiteY9" fmla="*/ 419068 h 419068"/>
                  <a:gd name="connsiteX10" fmla="*/ 403245 w 1872208"/>
                  <a:gd name="connsiteY10" fmla="*/ 419068 h 419068"/>
                  <a:gd name="connsiteX11" fmla="*/ 144016 w 1872208"/>
                  <a:gd name="connsiteY11" fmla="*/ 419068 h 419068"/>
                  <a:gd name="connsiteX12" fmla="*/ 100811 w 1872208"/>
                  <a:gd name="connsiteY12" fmla="*/ 419068 h 419068"/>
                  <a:gd name="connsiteX13" fmla="*/ 0 w 1872208"/>
                  <a:gd name="connsiteY13" fmla="*/ 209534 h 41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2208" h="419068">
                    <a:moveTo>
                      <a:pt x="100811" y="0"/>
                    </a:moveTo>
                    <a:lnTo>
                      <a:pt x="144016" y="0"/>
                    </a:lnTo>
                    <a:lnTo>
                      <a:pt x="403245" y="0"/>
                    </a:lnTo>
                    <a:lnTo>
                      <a:pt x="1468963" y="0"/>
                    </a:lnTo>
                    <a:lnTo>
                      <a:pt x="1656184" y="0"/>
                    </a:lnTo>
                    <a:lnTo>
                      <a:pt x="1771397" y="0"/>
                    </a:lnTo>
                    <a:lnTo>
                      <a:pt x="1872208" y="209534"/>
                    </a:lnTo>
                    <a:lnTo>
                      <a:pt x="1771397" y="419068"/>
                    </a:lnTo>
                    <a:lnTo>
                      <a:pt x="1656184" y="419068"/>
                    </a:lnTo>
                    <a:lnTo>
                      <a:pt x="1468963" y="419068"/>
                    </a:lnTo>
                    <a:lnTo>
                      <a:pt x="403245" y="419068"/>
                    </a:lnTo>
                    <a:lnTo>
                      <a:pt x="144016" y="419068"/>
                    </a:lnTo>
                    <a:lnTo>
                      <a:pt x="100811" y="419068"/>
                    </a:lnTo>
                    <a:lnTo>
                      <a:pt x="0" y="209534"/>
                    </a:lnTo>
                    <a:close/>
                  </a:path>
                </a:pathLst>
              </a:cu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7" name="手繪多邊形 96"/>
              <p:cNvSpPr/>
              <p:nvPr/>
            </p:nvSpPr>
            <p:spPr bwMode="auto">
              <a:xfrm>
                <a:off x="3275856" y="4229720"/>
                <a:ext cx="1296144" cy="419068"/>
              </a:xfrm>
              <a:custGeom>
                <a:avLst/>
                <a:gdLst>
                  <a:gd name="connsiteX0" fmla="*/ 100811 w 1872208"/>
                  <a:gd name="connsiteY0" fmla="*/ 0 h 419068"/>
                  <a:gd name="connsiteX1" fmla="*/ 144016 w 1872208"/>
                  <a:gd name="connsiteY1" fmla="*/ 0 h 419068"/>
                  <a:gd name="connsiteX2" fmla="*/ 403245 w 1872208"/>
                  <a:gd name="connsiteY2" fmla="*/ 0 h 419068"/>
                  <a:gd name="connsiteX3" fmla="*/ 1468963 w 1872208"/>
                  <a:gd name="connsiteY3" fmla="*/ 0 h 419068"/>
                  <a:gd name="connsiteX4" fmla="*/ 1656184 w 1872208"/>
                  <a:gd name="connsiteY4" fmla="*/ 0 h 419068"/>
                  <a:gd name="connsiteX5" fmla="*/ 1771397 w 1872208"/>
                  <a:gd name="connsiteY5" fmla="*/ 0 h 419068"/>
                  <a:gd name="connsiteX6" fmla="*/ 1872208 w 1872208"/>
                  <a:gd name="connsiteY6" fmla="*/ 209534 h 419068"/>
                  <a:gd name="connsiteX7" fmla="*/ 1771397 w 1872208"/>
                  <a:gd name="connsiteY7" fmla="*/ 419068 h 419068"/>
                  <a:gd name="connsiteX8" fmla="*/ 1656184 w 1872208"/>
                  <a:gd name="connsiteY8" fmla="*/ 419068 h 419068"/>
                  <a:gd name="connsiteX9" fmla="*/ 1468963 w 1872208"/>
                  <a:gd name="connsiteY9" fmla="*/ 419068 h 419068"/>
                  <a:gd name="connsiteX10" fmla="*/ 403245 w 1872208"/>
                  <a:gd name="connsiteY10" fmla="*/ 419068 h 419068"/>
                  <a:gd name="connsiteX11" fmla="*/ 144016 w 1872208"/>
                  <a:gd name="connsiteY11" fmla="*/ 419068 h 419068"/>
                  <a:gd name="connsiteX12" fmla="*/ 100811 w 1872208"/>
                  <a:gd name="connsiteY12" fmla="*/ 419068 h 419068"/>
                  <a:gd name="connsiteX13" fmla="*/ 0 w 1872208"/>
                  <a:gd name="connsiteY13" fmla="*/ 209534 h 41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2208" h="419068">
                    <a:moveTo>
                      <a:pt x="100811" y="0"/>
                    </a:moveTo>
                    <a:lnTo>
                      <a:pt x="144016" y="0"/>
                    </a:lnTo>
                    <a:lnTo>
                      <a:pt x="403245" y="0"/>
                    </a:lnTo>
                    <a:lnTo>
                      <a:pt x="1468963" y="0"/>
                    </a:lnTo>
                    <a:lnTo>
                      <a:pt x="1656184" y="0"/>
                    </a:lnTo>
                    <a:lnTo>
                      <a:pt x="1771397" y="0"/>
                    </a:lnTo>
                    <a:lnTo>
                      <a:pt x="1872208" y="209534"/>
                    </a:lnTo>
                    <a:lnTo>
                      <a:pt x="1771397" y="419068"/>
                    </a:lnTo>
                    <a:lnTo>
                      <a:pt x="1656184" y="419068"/>
                    </a:lnTo>
                    <a:lnTo>
                      <a:pt x="1468963" y="419068"/>
                    </a:lnTo>
                    <a:lnTo>
                      <a:pt x="403245" y="419068"/>
                    </a:lnTo>
                    <a:lnTo>
                      <a:pt x="144016" y="419068"/>
                    </a:lnTo>
                    <a:lnTo>
                      <a:pt x="100811" y="419068"/>
                    </a:lnTo>
                    <a:lnTo>
                      <a:pt x="0" y="209534"/>
                    </a:lnTo>
                    <a:close/>
                  </a:path>
                </a:pathLst>
              </a:cu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98" name="手繪多邊形 97"/>
              <p:cNvSpPr/>
              <p:nvPr/>
            </p:nvSpPr>
            <p:spPr bwMode="auto">
              <a:xfrm>
                <a:off x="4572000" y="4229720"/>
                <a:ext cx="1296144" cy="419068"/>
              </a:xfrm>
              <a:custGeom>
                <a:avLst/>
                <a:gdLst>
                  <a:gd name="connsiteX0" fmla="*/ 100811 w 1872208"/>
                  <a:gd name="connsiteY0" fmla="*/ 0 h 419068"/>
                  <a:gd name="connsiteX1" fmla="*/ 144016 w 1872208"/>
                  <a:gd name="connsiteY1" fmla="*/ 0 h 419068"/>
                  <a:gd name="connsiteX2" fmla="*/ 403245 w 1872208"/>
                  <a:gd name="connsiteY2" fmla="*/ 0 h 419068"/>
                  <a:gd name="connsiteX3" fmla="*/ 1468963 w 1872208"/>
                  <a:gd name="connsiteY3" fmla="*/ 0 h 419068"/>
                  <a:gd name="connsiteX4" fmla="*/ 1656184 w 1872208"/>
                  <a:gd name="connsiteY4" fmla="*/ 0 h 419068"/>
                  <a:gd name="connsiteX5" fmla="*/ 1771397 w 1872208"/>
                  <a:gd name="connsiteY5" fmla="*/ 0 h 419068"/>
                  <a:gd name="connsiteX6" fmla="*/ 1872208 w 1872208"/>
                  <a:gd name="connsiteY6" fmla="*/ 209534 h 419068"/>
                  <a:gd name="connsiteX7" fmla="*/ 1771397 w 1872208"/>
                  <a:gd name="connsiteY7" fmla="*/ 419068 h 419068"/>
                  <a:gd name="connsiteX8" fmla="*/ 1656184 w 1872208"/>
                  <a:gd name="connsiteY8" fmla="*/ 419068 h 419068"/>
                  <a:gd name="connsiteX9" fmla="*/ 1468963 w 1872208"/>
                  <a:gd name="connsiteY9" fmla="*/ 419068 h 419068"/>
                  <a:gd name="connsiteX10" fmla="*/ 403245 w 1872208"/>
                  <a:gd name="connsiteY10" fmla="*/ 419068 h 419068"/>
                  <a:gd name="connsiteX11" fmla="*/ 144016 w 1872208"/>
                  <a:gd name="connsiteY11" fmla="*/ 419068 h 419068"/>
                  <a:gd name="connsiteX12" fmla="*/ 100811 w 1872208"/>
                  <a:gd name="connsiteY12" fmla="*/ 419068 h 419068"/>
                  <a:gd name="connsiteX13" fmla="*/ 0 w 1872208"/>
                  <a:gd name="connsiteY13" fmla="*/ 209534 h 41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2208" h="419068">
                    <a:moveTo>
                      <a:pt x="100811" y="0"/>
                    </a:moveTo>
                    <a:lnTo>
                      <a:pt x="144016" y="0"/>
                    </a:lnTo>
                    <a:lnTo>
                      <a:pt x="403245" y="0"/>
                    </a:lnTo>
                    <a:lnTo>
                      <a:pt x="1468963" y="0"/>
                    </a:lnTo>
                    <a:lnTo>
                      <a:pt x="1656184" y="0"/>
                    </a:lnTo>
                    <a:lnTo>
                      <a:pt x="1771397" y="0"/>
                    </a:lnTo>
                    <a:lnTo>
                      <a:pt x="1872208" y="209534"/>
                    </a:lnTo>
                    <a:lnTo>
                      <a:pt x="1771397" y="419068"/>
                    </a:lnTo>
                    <a:lnTo>
                      <a:pt x="1656184" y="419068"/>
                    </a:lnTo>
                    <a:lnTo>
                      <a:pt x="1468963" y="419068"/>
                    </a:lnTo>
                    <a:lnTo>
                      <a:pt x="403245" y="419068"/>
                    </a:lnTo>
                    <a:lnTo>
                      <a:pt x="144016" y="419068"/>
                    </a:lnTo>
                    <a:lnTo>
                      <a:pt x="100811" y="419068"/>
                    </a:lnTo>
                    <a:lnTo>
                      <a:pt x="0" y="209534"/>
                    </a:lnTo>
                    <a:close/>
                  </a:path>
                </a:pathLst>
              </a:cu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grpSp>
            <p:nvGrpSpPr>
              <p:cNvPr id="58" name="群組 57"/>
              <p:cNvGrpSpPr/>
              <p:nvPr/>
            </p:nvGrpSpPr>
            <p:grpSpPr>
              <a:xfrm>
                <a:off x="1331640" y="2807163"/>
                <a:ext cx="3578777" cy="452438"/>
                <a:chOff x="1298520" y="2805485"/>
                <a:chExt cx="3578777" cy="452438"/>
              </a:xfrm>
            </p:grpSpPr>
            <p:cxnSp>
              <p:nvCxnSpPr>
                <p:cNvPr id="36" name="直線單箭頭接點 35"/>
                <p:cNvCxnSpPr/>
                <p:nvPr/>
              </p:nvCxnSpPr>
              <p:spPr bwMode="auto">
                <a:xfrm flipV="1">
                  <a:off x="1737455" y="2813497"/>
                  <a:ext cx="0" cy="425754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</p:cxnSp>
            <p:cxnSp>
              <p:nvCxnSpPr>
                <p:cNvPr id="40" name="直線接點 39"/>
                <p:cNvCxnSpPr/>
                <p:nvPr/>
              </p:nvCxnSpPr>
              <p:spPr bwMode="auto">
                <a:xfrm flipH="1">
                  <a:off x="1298520" y="3245545"/>
                  <a:ext cx="453488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2" name="手繪多邊形 51"/>
                <p:cNvSpPr/>
                <p:nvPr/>
              </p:nvSpPr>
              <p:spPr bwMode="auto">
                <a:xfrm>
                  <a:off x="1730568" y="2805485"/>
                  <a:ext cx="1259006" cy="452438"/>
                </a:xfrm>
                <a:custGeom>
                  <a:avLst/>
                  <a:gdLst>
                    <a:gd name="connsiteX0" fmla="*/ 0 w 1014413"/>
                    <a:gd name="connsiteY0" fmla="*/ 0 h 452438"/>
                    <a:gd name="connsiteX1" fmla="*/ 481013 w 1014413"/>
                    <a:gd name="connsiteY1" fmla="*/ 0 h 452438"/>
                    <a:gd name="connsiteX2" fmla="*/ 476250 w 1014413"/>
                    <a:gd name="connsiteY2" fmla="*/ 452438 h 452438"/>
                    <a:gd name="connsiteX3" fmla="*/ 1014413 w 1014413"/>
                    <a:gd name="connsiteY3" fmla="*/ 442913 h 452438"/>
                    <a:gd name="connsiteX4" fmla="*/ 1014413 w 1014413"/>
                    <a:gd name="connsiteY4" fmla="*/ 442913 h 452438"/>
                    <a:gd name="connsiteX5" fmla="*/ 1000125 w 1014413"/>
                    <a:gd name="connsiteY5" fmla="*/ 447675 h 4524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14413" h="452438">
                      <a:moveTo>
                        <a:pt x="0" y="0"/>
                      </a:moveTo>
                      <a:lnTo>
                        <a:pt x="481013" y="0"/>
                      </a:lnTo>
                      <a:cubicBezTo>
                        <a:pt x="479425" y="150813"/>
                        <a:pt x="477838" y="301625"/>
                        <a:pt x="476250" y="452438"/>
                      </a:cubicBezTo>
                      <a:lnTo>
                        <a:pt x="1014413" y="442913"/>
                      </a:lnTo>
                      <a:lnTo>
                        <a:pt x="1014413" y="442913"/>
                      </a:lnTo>
                      <a:lnTo>
                        <a:pt x="1000125" y="447675"/>
                      </a:lnTo>
                    </a:path>
                  </a:pathLst>
                </a:custGeom>
                <a:noFill/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 smtClean="0">
                    <a:ln>
                      <a:noFill/>
                    </a:ln>
                    <a:solidFill>
                      <a:srgbClr val="FFFF66"/>
                    </a:solidFill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cxnSp>
              <p:nvCxnSpPr>
                <p:cNvPr id="122" name="直線單箭頭接點 121"/>
                <p:cNvCxnSpPr/>
                <p:nvPr/>
              </p:nvCxnSpPr>
              <p:spPr bwMode="auto">
                <a:xfrm flipV="1">
                  <a:off x="2983145" y="2813497"/>
                  <a:ext cx="0" cy="425754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</p:cxnSp>
            <p:sp>
              <p:nvSpPr>
                <p:cNvPr id="124" name="手繪多邊形 123"/>
                <p:cNvSpPr/>
                <p:nvPr/>
              </p:nvSpPr>
              <p:spPr bwMode="auto">
                <a:xfrm>
                  <a:off x="2976258" y="2805485"/>
                  <a:ext cx="1259006" cy="452438"/>
                </a:xfrm>
                <a:custGeom>
                  <a:avLst/>
                  <a:gdLst>
                    <a:gd name="connsiteX0" fmla="*/ 0 w 1014413"/>
                    <a:gd name="connsiteY0" fmla="*/ 0 h 452438"/>
                    <a:gd name="connsiteX1" fmla="*/ 481013 w 1014413"/>
                    <a:gd name="connsiteY1" fmla="*/ 0 h 452438"/>
                    <a:gd name="connsiteX2" fmla="*/ 476250 w 1014413"/>
                    <a:gd name="connsiteY2" fmla="*/ 452438 h 452438"/>
                    <a:gd name="connsiteX3" fmla="*/ 1014413 w 1014413"/>
                    <a:gd name="connsiteY3" fmla="*/ 442913 h 452438"/>
                    <a:gd name="connsiteX4" fmla="*/ 1014413 w 1014413"/>
                    <a:gd name="connsiteY4" fmla="*/ 442913 h 452438"/>
                    <a:gd name="connsiteX5" fmla="*/ 1000125 w 1014413"/>
                    <a:gd name="connsiteY5" fmla="*/ 447675 h 4524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14413" h="452438">
                      <a:moveTo>
                        <a:pt x="0" y="0"/>
                      </a:moveTo>
                      <a:lnTo>
                        <a:pt x="481013" y="0"/>
                      </a:lnTo>
                      <a:cubicBezTo>
                        <a:pt x="479425" y="150813"/>
                        <a:pt x="477838" y="301625"/>
                        <a:pt x="476250" y="452438"/>
                      </a:cubicBezTo>
                      <a:lnTo>
                        <a:pt x="1014413" y="442913"/>
                      </a:lnTo>
                      <a:lnTo>
                        <a:pt x="1014413" y="442913"/>
                      </a:lnTo>
                      <a:lnTo>
                        <a:pt x="1000125" y="447675"/>
                      </a:lnTo>
                    </a:path>
                  </a:pathLst>
                </a:custGeom>
                <a:noFill/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 smtClean="0">
                    <a:ln>
                      <a:noFill/>
                    </a:ln>
                    <a:solidFill>
                      <a:srgbClr val="FFFF66"/>
                    </a:solidFill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cxnSp>
              <p:nvCxnSpPr>
                <p:cNvPr id="125" name="直線單箭頭接點 124"/>
                <p:cNvCxnSpPr/>
                <p:nvPr/>
              </p:nvCxnSpPr>
              <p:spPr bwMode="auto">
                <a:xfrm flipV="1">
                  <a:off x="4224660" y="2813497"/>
                  <a:ext cx="0" cy="425754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</p:cxnSp>
            <p:cxnSp>
              <p:nvCxnSpPr>
                <p:cNvPr id="127" name="直線接點 126"/>
                <p:cNvCxnSpPr/>
                <p:nvPr/>
              </p:nvCxnSpPr>
              <p:spPr bwMode="auto">
                <a:xfrm flipH="1">
                  <a:off x="4224660" y="2805485"/>
                  <a:ext cx="652637" cy="8012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30" name="手繪多邊形 129"/>
              <p:cNvSpPr/>
              <p:nvPr/>
            </p:nvSpPr>
            <p:spPr bwMode="auto">
              <a:xfrm rot="1918165">
                <a:off x="4969400" y="2756543"/>
                <a:ext cx="396946" cy="123111"/>
              </a:xfrm>
              <a:custGeom>
                <a:avLst/>
                <a:gdLst>
                  <a:gd name="connsiteX0" fmla="*/ 0 w 1959429"/>
                  <a:gd name="connsiteY0" fmla="*/ 197857 h 197857"/>
                  <a:gd name="connsiteX1" fmla="*/ 844732 w 1959429"/>
                  <a:gd name="connsiteY1" fmla="*/ 14977 h 197857"/>
                  <a:gd name="connsiteX2" fmla="*/ 1959429 w 1959429"/>
                  <a:gd name="connsiteY2" fmla="*/ 23685 h 197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59429" h="197857">
                    <a:moveTo>
                      <a:pt x="0" y="197857"/>
                    </a:moveTo>
                    <a:cubicBezTo>
                      <a:pt x="259080" y="120931"/>
                      <a:pt x="518161" y="44006"/>
                      <a:pt x="844732" y="14977"/>
                    </a:cubicBezTo>
                    <a:cubicBezTo>
                      <a:pt x="1171303" y="-14052"/>
                      <a:pt x="1565366" y="4816"/>
                      <a:pt x="1959429" y="23685"/>
                    </a:cubicBezTo>
                  </a:path>
                </a:pathLst>
              </a:custGeom>
              <a:noFill/>
              <a:ln w="6350" cap="flat" cmpd="sng" algn="ctr">
                <a:solidFill>
                  <a:srgbClr val="FFFF00"/>
                </a:solidFill>
                <a:prstDash val="dash"/>
                <a:round/>
                <a:headEnd type="none" w="med" len="med"/>
                <a:tailEnd type="none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31" name="手繪多邊形 130"/>
              <p:cNvSpPr/>
              <p:nvPr/>
            </p:nvSpPr>
            <p:spPr bwMode="auto">
              <a:xfrm rot="20795987" flipV="1">
                <a:off x="5958691" y="4326865"/>
                <a:ext cx="1029638" cy="396613"/>
              </a:xfrm>
              <a:custGeom>
                <a:avLst/>
                <a:gdLst>
                  <a:gd name="connsiteX0" fmla="*/ 0 w 1959429"/>
                  <a:gd name="connsiteY0" fmla="*/ 197857 h 197857"/>
                  <a:gd name="connsiteX1" fmla="*/ 844732 w 1959429"/>
                  <a:gd name="connsiteY1" fmla="*/ 14977 h 197857"/>
                  <a:gd name="connsiteX2" fmla="*/ 1959429 w 1959429"/>
                  <a:gd name="connsiteY2" fmla="*/ 23685 h 197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59429" h="197857">
                    <a:moveTo>
                      <a:pt x="0" y="197857"/>
                    </a:moveTo>
                    <a:cubicBezTo>
                      <a:pt x="259080" y="120931"/>
                      <a:pt x="518161" y="44006"/>
                      <a:pt x="844732" y="14977"/>
                    </a:cubicBezTo>
                    <a:cubicBezTo>
                      <a:pt x="1171303" y="-14052"/>
                      <a:pt x="1565366" y="4816"/>
                      <a:pt x="1959429" y="23685"/>
                    </a:cubicBezTo>
                  </a:path>
                </a:pathLst>
              </a:custGeom>
              <a:noFill/>
              <a:ln w="6350" cap="flat" cmpd="sng" algn="ctr">
                <a:solidFill>
                  <a:srgbClr val="FFFF00"/>
                </a:solidFill>
                <a:prstDash val="dash"/>
                <a:round/>
                <a:headEnd type="none" w="med" len="med"/>
                <a:tailEnd type="none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61" name="直線接點 60"/>
              <p:cNvCxnSpPr/>
              <p:nvPr/>
            </p:nvCxnSpPr>
            <p:spPr bwMode="auto">
              <a:xfrm flipH="1" flipV="1">
                <a:off x="3006011" y="1299862"/>
                <a:ext cx="36080" cy="4289378"/>
              </a:xfrm>
              <a:prstGeom prst="line">
                <a:avLst/>
              </a:prstGeom>
              <a:solidFill>
                <a:schemeClr val="accent1"/>
              </a:solidFill>
              <a:ln w="6350" cap="flat" cmpd="sng" algn="ctr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7" name="矩形 66"/>
              <p:cNvSpPr/>
              <p:nvPr/>
            </p:nvSpPr>
            <p:spPr bwMode="auto">
              <a:xfrm>
                <a:off x="2699792" y="1707298"/>
                <a:ext cx="306218" cy="41906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151" name="矩形 150"/>
              <p:cNvSpPr/>
              <p:nvPr/>
            </p:nvSpPr>
            <p:spPr bwMode="auto">
              <a:xfrm>
                <a:off x="3016265" y="1707298"/>
                <a:ext cx="306218" cy="419068"/>
              </a:xfrm>
              <a:prstGeom prst="rect">
                <a:avLst/>
              </a:prstGeom>
              <a:solidFill>
                <a:srgbClr val="FF99FF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9" name="文字方塊 68"/>
              <p:cNvSpPr txBox="1"/>
              <p:nvPr/>
            </p:nvSpPr>
            <p:spPr>
              <a:xfrm>
                <a:off x="-105602" y="1700612"/>
                <a:ext cx="12282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Data, D</a:t>
                </a:r>
                <a:endParaRPr lang="zh-TW" altLang="en-US" dirty="0"/>
              </a:p>
            </p:txBody>
          </p:sp>
          <p:sp>
            <p:nvSpPr>
              <p:cNvPr id="155" name="文字方塊 154"/>
              <p:cNvSpPr txBox="1"/>
              <p:nvPr/>
            </p:nvSpPr>
            <p:spPr>
              <a:xfrm>
                <a:off x="-105602" y="2925685"/>
                <a:ext cx="13484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Clock, </a:t>
                </a:r>
                <a:r>
                  <a:rPr lang="en-US" altLang="zh-TW" dirty="0"/>
                  <a:t>C</a:t>
                </a:r>
                <a:endParaRPr lang="zh-TW" altLang="en-US" dirty="0"/>
              </a:p>
            </p:txBody>
          </p:sp>
          <p:sp>
            <p:nvSpPr>
              <p:cNvPr id="156" name="文字方塊 155"/>
              <p:cNvSpPr txBox="1"/>
              <p:nvPr/>
            </p:nvSpPr>
            <p:spPr>
              <a:xfrm>
                <a:off x="-105602" y="4195547"/>
                <a:ext cx="15167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Output, Q</a:t>
                </a:r>
                <a:endParaRPr lang="zh-TW" altLang="en-US" dirty="0"/>
              </a:p>
            </p:txBody>
          </p:sp>
          <p:cxnSp>
            <p:nvCxnSpPr>
              <p:cNvPr id="72" name="直線單箭頭接點 71"/>
              <p:cNvCxnSpPr/>
              <p:nvPr/>
            </p:nvCxnSpPr>
            <p:spPr bwMode="auto">
              <a:xfrm>
                <a:off x="1142795" y="5301208"/>
                <a:ext cx="4725349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  <p:sp>
            <p:nvSpPr>
              <p:cNvPr id="73" name="文字方塊 72"/>
              <p:cNvSpPr txBox="1"/>
              <p:nvPr/>
            </p:nvSpPr>
            <p:spPr>
              <a:xfrm>
                <a:off x="-108520" y="5013176"/>
                <a:ext cx="11126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Time, </a:t>
                </a:r>
                <a:r>
                  <a:rPr lang="en-US" altLang="zh-TW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zh-TW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6" name="文字方塊 75"/>
              <p:cNvSpPr txBox="1"/>
              <p:nvPr/>
            </p:nvSpPr>
            <p:spPr>
              <a:xfrm>
                <a:off x="5425329" y="2324853"/>
                <a:ext cx="36311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800" dirty="0" smtClean="0">
                    <a:solidFill>
                      <a:srgbClr val="66FF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urier New" panose="02070309020205020404" pitchFamily="49" charset="0"/>
                    <a:cs typeface="Courier New" panose="02070309020205020404" pitchFamily="49" charset="0"/>
                  </a:rPr>
                  <a:t>$setup(D, C, </a:t>
                </a:r>
                <a:r>
                  <a:rPr lang="en-US" altLang="zh-TW" sz="1800" dirty="0" err="1" smtClean="0">
                    <a:solidFill>
                      <a:srgbClr val="66FF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urier New" panose="02070309020205020404" pitchFamily="49" charset="0"/>
                    <a:cs typeface="Courier New" panose="02070309020205020404" pitchFamily="49" charset="0"/>
                  </a:rPr>
                  <a:t>setuptime</a:t>
                </a:r>
                <a:r>
                  <a:rPr lang="en-US" altLang="zh-TW" sz="1800" dirty="0" smtClean="0">
                    <a:solidFill>
                      <a:srgbClr val="66FF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urier New" panose="02070309020205020404" pitchFamily="49" charset="0"/>
                    <a:cs typeface="Courier New" panose="02070309020205020404" pitchFamily="49" charset="0"/>
                  </a:rPr>
                  <a:t>); </a:t>
                </a:r>
                <a:endParaRPr lang="zh-TW" altLang="en-US" sz="1800" dirty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62" name="文字方塊 161"/>
              <p:cNvSpPr txBox="1"/>
              <p:nvPr/>
            </p:nvSpPr>
            <p:spPr>
              <a:xfrm>
                <a:off x="5425329" y="3285437"/>
                <a:ext cx="3355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800" dirty="0" smtClean="0">
                    <a:solidFill>
                      <a:srgbClr val="66FF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urier New" panose="02070309020205020404" pitchFamily="49" charset="0"/>
                    <a:cs typeface="Courier New" panose="02070309020205020404" pitchFamily="49" charset="0"/>
                  </a:rPr>
                  <a:t>$hold(C, D, </a:t>
                </a:r>
                <a:r>
                  <a:rPr lang="en-US" altLang="zh-TW" sz="1800" dirty="0" err="1" smtClean="0">
                    <a:solidFill>
                      <a:srgbClr val="66FF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urier New" panose="02070309020205020404" pitchFamily="49" charset="0"/>
                    <a:cs typeface="Courier New" panose="02070309020205020404" pitchFamily="49" charset="0"/>
                  </a:rPr>
                  <a:t>holdtime</a:t>
                </a:r>
                <a:r>
                  <a:rPr lang="en-US" altLang="zh-TW" sz="1800" dirty="0" smtClean="0">
                    <a:solidFill>
                      <a:srgbClr val="66FF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urier New" panose="02070309020205020404" pitchFamily="49" charset="0"/>
                    <a:cs typeface="Courier New" panose="02070309020205020404" pitchFamily="49" charset="0"/>
                  </a:rPr>
                  <a:t>); </a:t>
                </a:r>
                <a:endParaRPr lang="zh-TW" altLang="en-US" sz="1800" dirty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84" name="手繪多邊形 83"/>
            <p:cNvSpPr/>
            <p:nvPr/>
          </p:nvSpPr>
          <p:spPr bwMode="auto">
            <a:xfrm>
              <a:off x="2952018" y="3265714"/>
              <a:ext cx="448859" cy="1175657"/>
            </a:xfrm>
            <a:custGeom>
              <a:avLst/>
              <a:gdLst>
                <a:gd name="connsiteX0" fmla="*/ 191776 w 448859"/>
                <a:gd name="connsiteY0" fmla="*/ 0 h 1175657"/>
                <a:gd name="connsiteX1" fmla="*/ 444325 w 448859"/>
                <a:gd name="connsiteY1" fmla="*/ 304800 h 1175657"/>
                <a:gd name="connsiteX2" fmla="*/ 188 w 448859"/>
                <a:gd name="connsiteY2" fmla="*/ 879566 h 1175657"/>
                <a:gd name="connsiteX3" fmla="*/ 400782 w 448859"/>
                <a:gd name="connsiteY3" fmla="*/ 1175657 h 1175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8859" h="1175657">
                  <a:moveTo>
                    <a:pt x="191776" y="0"/>
                  </a:moveTo>
                  <a:cubicBezTo>
                    <a:pt x="334016" y="79103"/>
                    <a:pt x="476256" y="158206"/>
                    <a:pt x="444325" y="304800"/>
                  </a:cubicBezTo>
                  <a:cubicBezTo>
                    <a:pt x="412394" y="451394"/>
                    <a:pt x="7445" y="734423"/>
                    <a:pt x="188" y="879566"/>
                  </a:cubicBezTo>
                  <a:cubicBezTo>
                    <a:pt x="-7069" y="1024709"/>
                    <a:pt x="196856" y="1100183"/>
                    <a:pt x="400782" y="1175657"/>
                  </a:cubicBezTo>
                </a:path>
              </a:pathLst>
            </a:custGeom>
            <a:noFill/>
            <a:ln w="635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3377749" y="3338136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i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zh-TW" i="1" baseline="-25000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CQ</a:t>
              </a:r>
              <a:endParaRPr lang="zh-TW" altLang="en-US" i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8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rgbClr val="66FFFF"/>
                </a:solidFill>
                <a:latin typeface="Arial" panose="020B0604020202020204" pitchFamily="34" charset="0"/>
              </a:rPr>
              <a:t>Setup and Hold Time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TW" sz="2400">
                <a:solidFill>
                  <a:schemeClr val="bg1"/>
                </a:solidFill>
              </a:rPr>
              <a:t>Example: 4-Bit Counter</a:t>
            </a:r>
          </a:p>
        </p:txBody>
      </p:sp>
      <p:sp>
        <p:nvSpPr>
          <p:cNvPr id="761859" name="Text Box 3"/>
          <p:cNvSpPr txBox="1">
            <a:spLocks noChangeArrowheads="1"/>
          </p:cNvSpPr>
          <p:nvPr/>
        </p:nvSpPr>
        <p:spPr bwMode="auto">
          <a:xfrm>
            <a:off x="2771775" y="1125538"/>
            <a:ext cx="6264275" cy="244792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module 	TFF(Rst, Clk, T, Q);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input  	Rst, Clk, T;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output 	Q;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reg 	Q;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</a:rPr>
              <a:t>    </a:t>
            </a:r>
            <a:r>
              <a:rPr lang="en-US" altLang="zh-TW" sz="1600">
                <a:solidFill>
                  <a:srgbClr val="FFFF00"/>
                </a:solidFill>
              </a:rPr>
              <a:t>always@(posedge Clk or posedge Rst)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rgbClr val="FFFF00"/>
                </a:solidFill>
              </a:rPr>
              <a:t>	if(Rst) Q = #2 0;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rgbClr val="FFFF00"/>
                </a:solidFill>
              </a:rPr>
              <a:t>	else Q = #5 T^Q;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    </a:t>
            </a:r>
            <a:r>
              <a:rPr lang="en-US" altLang="zh-TW" sz="1600">
                <a:solidFill>
                  <a:schemeClr val="bg1"/>
                </a:solidFill>
              </a:rPr>
              <a:t>specify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        </a:t>
            </a:r>
            <a:r>
              <a:rPr lang="en-US" altLang="zh-TW" sz="1600">
                <a:solidFill>
                  <a:schemeClr val="bg1"/>
                </a:solidFill>
              </a:rPr>
              <a:t>$setup(T, posedge Clk, 3);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</a:rPr>
              <a:t>        $hold(posedge Clk, T, 1);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>
                <a:solidFill>
                  <a:schemeClr val="bg1"/>
                </a:solidFill>
              </a:rPr>
              <a:t>    endspecify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endmodule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50825" y="1412875"/>
            <a:ext cx="2376488" cy="1495425"/>
            <a:chOff x="4060" y="1208"/>
            <a:chExt cx="1497" cy="942"/>
          </a:xfrm>
        </p:grpSpPr>
        <p:grpSp>
          <p:nvGrpSpPr>
            <p:cNvPr id="2055" name="Group 18"/>
            <p:cNvGrpSpPr>
              <a:grpSpLocks/>
            </p:cNvGrpSpPr>
            <p:nvPr/>
          </p:nvGrpSpPr>
          <p:grpSpPr bwMode="auto">
            <a:xfrm>
              <a:off x="4377" y="1480"/>
              <a:ext cx="1180" cy="180"/>
              <a:chOff x="3288" y="2251"/>
              <a:chExt cx="1180" cy="180"/>
            </a:xfrm>
          </p:grpSpPr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3288" y="2251"/>
                <a:ext cx="1180" cy="90"/>
              </a:xfrm>
              <a:custGeom>
                <a:avLst/>
                <a:gdLst>
                  <a:gd name="T0" fmla="*/ 0 w 1180"/>
                  <a:gd name="T1" fmla="*/ 90 h 90"/>
                  <a:gd name="T2" fmla="*/ 227 w 1180"/>
                  <a:gd name="T3" fmla="*/ 90 h 90"/>
                  <a:gd name="T4" fmla="*/ 272 w 1180"/>
                  <a:gd name="T5" fmla="*/ 0 h 90"/>
                  <a:gd name="T6" fmla="*/ 817 w 1180"/>
                  <a:gd name="T7" fmla="*/ 0 h 90"/>
                  <a:gd name="T8" fmla="*/ 862 w 1180"/>
                  <a:gd name="T9" fmla="*/ 90 h 90"/>
                  <a:gd name="T10" fmla="*/ 1180 w 1180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80"/>
                  <a:gd name="T19" fmla="*/ 0 h 90"/>
                  <a:gd name="T20" fmla="*/ 1180 w 1180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80" h="90">
                    <a:moveTo>
                      <a:pt x="0" y="90"/>
                    </a:moveTo>
                    <a:lnTo>
                      <a:pt x="227" y="90"/>
                    </a:lnTo>
                    <a:lnTo>
                      <a:pt x="272" y="0"/>
                    </a:lnTo>
                    <a:lnTo>
                      <a:pt x="817" y="0"/>
                    </a:lnTo>
                    <a:lnTo>
                      <a:pt x="862" y="90"/>
                    </a:lnTo>
                    <a:lnTo>
                      <a:pt x="1180" y="90"/>
                    </a:lnTo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 flipV="1">
                <a:off x="3288" y="2341"/>
                <a:ext cx="1180" cy="90"/>
              </a:xfrm>
              <a:custGeom>
                <a:avLst/>
                <a:gdLst>
                  <a:gd name="T0" fmla="*/ 0 w 1180"/>
                  <a:gd name="T1" fmla="*/ 90 h 90"/>
                  <a:gd name="T2" fmla="*/ 227 w 1180"/>
                  <a:gd name="T3" fmla="*/ 90 h 90"/>
                  <a:gd name="T4" fmla="*/ 272 w 1180"/>
                  <a:gd name="T5" fmla="*/ 0 h 90"/>
                  <a:gd name="T6" fmla="*/ 817 w 1180"/>
                  <a:gd name="T7" fmla="*/ 0 h 90"/>
                  <a:gd name="T8" fmla="*/ 862 w 1180"/>
                  <a:gd name="T9" fmla="*/ 90 h 90"/>
                  <a:gd name="T10" fmla="*/ 1180 w 1180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80"/>
                  <a:gd name="T19" fmla="*/ 0 h 90"/>
                  <a:gd name="T20" fmla="*/ 1180 w 1180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80" h="90">
                    <a:moveTo>
                      <a:pt x="0" y="90"/>
                    </a:moveTo>
                    <a:lnTo>
                      <a:pt x="227" y="90"/>
                    </a:lnTo>
                    <a:lnTo>
                      <a:pt x="272" y="0"/>
                    </a:lnTo>
                    <a:lnTo>
                      <a:pt x="817" y="0"/>
                    </a:lnTo>
                    <a:lnTo>
                      <a:pt x="862" y="90"/>
                    </a:lnTo>
                    <a:lnTo>
                      <a:pt x="1180" y="90"/>
                    </a:lnTo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056" name="Freeform 20"/>
            <p:cNvSpPr>
              <a:spLocks/>
            </p:cNvSpPr>
            <p:nvPr/>
          </p:nvSpPr>
          <p:spPr bwMode="auto">
            <a:xfrm>
              <a:off x="4377" y="1253"/>
              <a:ext cx="1180" cy="136"/>
            </a:xfrm>
            <a:custGeom>
              <a:avLst/>
              <a:gdLst>
                <a:gd name="T0" fmla="*/ 0 w 1180"/>
                <a:gd name="T1" fmla="*/ 136 h 136"/>
                <a:gd name="T2" fmla="*/ 499 w 1180"/>
                <a:gd name="T3" fmla="*/ 136 h 136"/>
                <a:gd name="T4" fmla="*/ 545 w 1180"/>
                <a:gd name="T5" fmla="*/ 0 h 136"/>
                <a:gd name="T6" fmla="*/ 1180 w 1180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0"/>
                <a:gd name="T13" fmla="*/ 0 h 136"/>
                <a:gd name="T14" fmla="*/ 1180 w 1180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0" h="136">
                  <a:moveTo>
                    <a:pt x="0" y="136"/>
                  </a:moveTo>
                  <a:lnTo>
                    <a:pt x="499" y="136"/>
                  </a:lnTo>
                  <a:lnTo>
                    <a:pt x="545" y="0"/>
                  </a:lnTo>
                  <a:lnTo>
                    <a:pt x="1180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7" name="Text Box 21"/>
            <p:cNvSpPr txBox="1">
              <a:spLocks noChangeArrowheads="1"/>
            </p:cNvSpPr>
            <p:nvPr/>
          </p:nvSpPr>
          <p:spPr bwMode="auto">
            <a:xfrm>
              <a:off x="4060" y="1208"/>
              <a:ext cx="3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 i="1">
                  <a:latin typeface="Arial" panose="020B0604020202020204" pitchFamily="34" charset="0"/>
                </a:rPr>
                <a:t>Clk</a:t>
              </a:r>
            </a:p>
          </p:txBody>
        </p:sp>
        <p:sp>
          <p:nvSpPr>
            <p:cNvPr id="2058" name="Text Box 22"/>
            <p:cNvSpPr txBox="1">
              <a:spLocks noChangeArrowheads="1"/>
            </p:cNvSpPr>
            <p:nvPr/>
          </p:nvSpPr>
          <p:spPr bwMode="auto">
            <a:xfrm>
              <a:off x="4120" y="1434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2059" name="Line 23"/>
            <p:cNvSpPr>
              <a:spLocks noChangeShapeType="1"/>
            </p:cNvSpPr>
            <p:nvPr/>
          </p:nvSpPr>
          <p:spPr bwMode="auto">
            <a:xfrm>
              <a:off x="4876" y="1434"/>
              <a:ext cx="0" cy="45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60" name="Line 24"/>
            <p:cNvSpPr>
              <a:spLocks noChangeShapeType="1"/>
            </p:cNvSpPr>
            <p:nvPr/>
          </p:nvSpPr>
          <p:spPr bwMode="auto">
            <a:xfrm>
              <a:off x="4604" y="1570"/>
              <a:ext cx="0" cy="31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61" name="Line 25"/>
            <p:cNvSpPr>
              <a:spLocks noChangeShapeType="1"/>
            </p:cNvSpPr>
            <p:nvPr/>
          </p:nvSpPr>
          <p:spPr bwMode="auto">
            <a:xfrm>
              <a:off x="5239" y="1570"/>
              <a:ext cx="0" cy="31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62" name="Text Box 26"/>
            <p:cNvSpPr txBox="1">
              <a:spLocks noChangeArrowheads="1"/>
            </p:cNvSpPr>
            <p:nvPr/>
          </p:nvSpPr>
          <p:spPr bwMode="auto">
            <a:xfrm>
              <a:off x="4532" y="1797"/>
              <a:ext cx="389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i="1">
                  <a:latin typeface="Arial" panose="020B0604020202020204" pitchFamily="34" charset="0"/>
                </a:rPr>
                <a:t>setup</a:t>
              </a:r>
            </a:p>
            <a:p>
              <a:pPr eaLnBrk="1" hangingPunct="1"/>
              <a:r>
                <a:rPr lang="en-US" altLang="zh-TW" i="1">
                  <a:latin typeface="Arial" panose="020B0604020202020204" pitchFamily="34" charset="0"/>
                </a:rPr>
                <a:t>time</a:t>
              </a:r>
            </a:p>
          </p:txBody>
        </p:sp>
        <p:sp>
          <p:nvSpPr>
            <p:cNvPr id="2063" name="Text Box 27"/>
            <p:cNvSpPr txBox="1">
              <a:spLocks noChangeArrowheads="1"/>
            </p:cNvSpPr>
            <p:nvPr/>
          </p:nvSpPr>
          <p:spPr bwMode="auto">
            <a:xfrm>
              <a:off x="4907" y="1797"/>
              <a:ext cx="327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i="1">
                  <a:latin typeface="Arial" panose="020B0604020202020204" pitchFamily="34" charset="0"/>
                </a:rPr>
                <a:t>hold</a:t>
              </a:r>
            </a:p>
            <a:p>
              <a:pPr eaLnBrk="1" hangingPunct="1"/>
              <a:r>
                <a:rPr lang="en-US" altLang="zh-TW" i="1">
                  <a:latin typeface="Arial" panose="020B0604020202020204" pitchFamily="34" charset="0"/>
                </a:rPr>
                <a:t>time</a:t>
              </a:r>
            </a:p>
          </p:txBody>
        </p:sp>
      </p:grpSp>
      <p:sp>
        <p:nvSpPr>
          <p:cNvPr id="761885" name="Text Box 29"/>
          <p:cNvSpPr txBox="1">
            <a:spLocks noChangeArrowheads="1"/>
          </p:cNvSpPr>
          <p:nvPr/>
        </p:nvSpPr>
        <p:spPr bwMode="auto">
          <a:xfrm>
            <a:off x="468313" y="3789363"/>
            <a:ext cx="3527425" cy="2643187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module test;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reg Rst, Clk, T;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TFF FF1(Rst, Clk, T, Q);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  initial Clk=0;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  always Clk=#10 ~Clk;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  initial begin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    Clk=0; Rst=1; T=1;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    #20 Rst=0;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    #40 T=0;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    #10 T=1;#41 T=0;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    #40 $stop;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  end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endmodule</a:t>
            </a:r>
          </a:p>
        </p:txBody>
      </p:sp>
      <p:graphicFrame>
        <p:nvGraphicFramePr>
          <p:cNvPr id="761889" name="Object 33"/>
          <p:cNvGraphicFramePr>
            <a:graphicFrameLocks noChangeAspect="1"/>
          </p:cNvGraphicFramePr>
          <p:nvPr/>
        </p:nvGraphicFramePr>
        <p:xfrm>
          <a:off x="4787900" y="4149725"/>
          <a:ext cx="3300413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3" name="點陣圖影像" r:id="rId4" imgW="3299746" imgH="1501270" progId="Paint.Picture">
                  <p:embed/>
                </p:oleObj>
              </mc:Choice>
              <mc:Fallback>
                <p:oleObj name="點陣圖影像" r:id="rId4" imgW="3299746" imgH="1501270" progId="Paint.Picture">
                  <p:embed/>
                  <p:pic>
                    <p:nvPicPr>
                      <p:cNvPr id="76188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149725"/>
                        <a:ext cx="3300413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4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1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1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1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1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59" grpId="0" animBg="1"/>
      <p:bldP spid="7618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 dirty="0" smtClean="0">
                <a:solidFill>
                  <a:schemeClr val="bg1"/>
                </a:solidFill>
                <a:latin typeface="+mj-lt"/>
                <a:ea typeface="標楷體" panose="03000509000000000000" pitchFamily="65" charset="-120"/>
              </a:rPr>
              <a:t>Setup Time Rule</a:t>
            </a:r>
            <a:endParaRPr lang="en-US" altLang="zh-TW" sz="4000" b="1" dirty="0">
              <a:solidFill>
                <a:schemeClr val="bg1"/>
              </a:solidFill>
              <a:latin typeface="+mj-lt"/>
              <a:ea typeface="標楷體" panose="03000509000000000000" pitchFamily="65" charset="-120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17109" y="980728"/>
            <a:ext cx="9039065" cy="5243950"/>
            <a:chOff x="413033" y="609910"/>
            <a:chExt cx="10024213" cy="5815478"/>
          </a:xfrm>
        </p:grpSpPr>
        <p:grpSp>
          <p:nvGrpSpPr>
            <p:cNvPr id="19460" name="Group 4"/>
            <p:cNvGrpSpPr>
              <a:grpSpLocks/>
            </p:cNvGrpSpPr>
            <p:nvPr/>
          </p:nvGrpSpPr>
          <p:grpSpPr bwMode="auto">
            <a:xfrm>
              <a:off x="3851275" y="3932238"/>
              <a:ext cx="1363662" cy="1225550"/>
              <a:chOff x="2426" y="2840"/>
              <a:chExt cx="859" cy="772"/>
            </a:xfrm>
          </p:grpSpPr>
          <p:grpSp>
            <p:nvGrpSpPr>
              <p:cNvPr id="19496" name="Group 5"/>
              <p:cNvGrpSpPr>
                <a:grpSpLocks/>
              </p:cNvGrpSpPr>
              <p:nvPr/>
            </p:nvGrpSpPr>
            <p:grpSpPr bwMode="auto">
              <a:xfrm>
                <a:off x="2699" y="2840"/>
                <a:ext cx="586" cy="499"/>
                <a:chOff x="2699" y="2840"/>
                <a:chExt cx="586" cy="499"/>
              </a:xfrm>
            </p:grpSpPr>
            <p:sp>
              <p:nvSpPr>
                <p:cNvPr id="19512" name="Rectangle 6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1951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1951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19515" name="Freeform 9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497" name="Group 10"/>
              <p:cNvGrpSpPr>
                <a:grpSpLocks/>
              </p:cNvGrpSpPr>
              <p:nvPr/>
            </p:nvGrpSpPr>
            <p:grpSpPr bwMode="auto">
              <a:xfrm>
                <a:off x="2608" y="2931"/>
                <a:ext cx="586" cy="499"/>
                <a:chOff x="2699" y="2840"/>
                <a:chExt cx="586" cy="499"/>
              </a:xfrm>
            </p:grpSpPr>
            <p:sp>
              <p:nvSpPr>
                <p:cNvPr id="19508" name="Rectangle 11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1950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1951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19511" name="Freeform 14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498" name="Group 15"/>
              <p:cNvGrpSpPr>
                <a:grpSpLocks/>
              </p:cNvGrpSpPr>
              <p:nvPr/>
            </p:nvGrpSpPr>
            <p:grpSpPr bwMode="auto">
              <a:xfrm>
                <a:off x="2517" y="3022"/>
                <a:ext cx="586" cy="499"/>
                <a:chOff x="2699" y="2840"/>
                <a:chExt cx="586" cy="499"/>
              </a:xfrm>
            </p:grpSpPr>
            <p:sp>
              <p:nvSpPr>
                <p:cNvPr id="19504" name="Rectangle 16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1950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195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19507" name="Freeform 19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9499" name="Group 20"/>
              <p:cNvGrpSpPr>
                <a:grpSpLocks/>
              </p:cNvGrpSpPr>
              <p:nvPr/>
            </p:nvGrpSpPr>
            <p:grpSpPr bwMode="auto">
              <a:xfrm>
                <a:off x="2426" y="3113"/>
                <a:ext cx="586" cy="499"/>
                <a:chOff x="2699" y="2840"/>
                <a:chExt cx="586" cy="499"/>
              </a:xfrm>
            </p:grpSpPr>
            <p:sp>
              <p:nvSpPr>
                <p:cNvPr id="19500" name="Rectangle 21"/>
                <p:cNvSpPr>
                  <a:spLocks noChangeArrowheads="1"/>
                </p:cNvSpPr>
                <p:nvPr/>
              </p:nvSpPr>
              <p:spPr bwMode="auto">
                <a:xfrm>
                  <a:off x="2744" y="2840"/>
                  <a:ext cx="499" cy="499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zh-TW" altLang="zh-TW" sz="2400"/>
                </a:p>
              </p:txBody>
            </p:sp>
            <p:sp>
              <p:nvSpPr>
                <p:cNvPr id="1950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699" y="2931"/>
                  <a:ext cx="22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Q</a:t>
                  </a:r>
                </a:p>
              </p:txBody>
            </p:sp>
            <p:sp>
              <p:nvSpPr>
                <p:cNvPr id="1950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065" y="2931"/>
                  <a:ext cx="22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rgbClr val="FFFF00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bg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zh-TW" sz="1800">
                      <a:solidFill>
                        <a:schemeClr val="tx1"/>
                      </a:solidFill>
                    </a:rPr>
                    <a:t>D</a:t>
                  </a:r>
                </a:p>
              </p:txBody>
            </p:sp>
            <p:sp>
              <p:nvSpPr>
                <p:cNvPr id="19503" name="Freeform 24"/>
                <p:cNvSpPr>
                  <a:spLocks/>
                </p:cNvSpPr>
                <p:nvPr/>
              </p:nvSpPr>
              <p:spPr bwMode="auto">
                <a:xfrm>
                  <a:off x="2880" y="3249"/>
                  <a:ext cx="91" cy="90"/>
                </a:xfrm>
                <a:custGeom>
                  <a:avLst/>
                  <a:gdLst>
                    <a:gd name="T0" fmla="*/ 0 w 91"/>
                    <a:gd name="T1" fmla="*/ 90 h 90"/>
                    <a:gd name="T2" fmla="*/ 45 w 91"/>
                    <a:gd name="T3" fmla="*/ 0 h 90"/>
                    <a:gd name="T4" fmla="*/ 91 w 91"/>
                    <a:gd name="T5" fmla="*/ 90 h 90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90"/>
                    <a:gd name="T11" fmla="*/ 91 w 91"/>
                    <a:gd name="T12" fmla="*/ 90 h 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90">
                      <a:moveTo>
                        <a:pt x="0" y="90"/>
                      </a:moveTo>
                      <a:lnTo>
                        <a:pt x="45" y="0"/>
                      </a:lnTo>
                      <a:lnTo>
                        <a:pt x="91" y="90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19461" name="AutoShape 25"/>
            <p:cNvSpPr>
              <a:spLocks noChangeArrowheads="1"/>
            </p:cNvSpPr>
            <p:nvPr/>
          </p:nvSpPr>
          <p:spPr bwMode="auto">
            <a:xfrm>
              <a:off x="2698750" y="1557338"/>
              <a:ext cx="3384550" cy="2087563"/>
            </a:xfrm>
            <a:prstGeom prst="cloudCallout">
              <a:avLst>
                <a:gd name="adj1" fmla="val 9662"/>
                <a:gd name="adj2" fmla="val -3764"/>
              </a:avLst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lIns="0" rIns="0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propagation time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 i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zh-TW" sz="2400" i="1" baseline="-250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zh-TW" altLang="zh-TW" sz="2400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3" name="Line 27"/>
            <p:cNvSpPr>
              <a:spLocks noChangeShapeType="1"/>
            </p:cNvSpPr>
            <p:nvPr/>
          </p:nvSpPr>
          <p:spPr bwMode="auto">
            <a:xfrm>
              <a:off x="1763713" y="2420938"/>
              <a:ext cx="935037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9464" name="Line 28"/>
            <p:cNvSpPr>
              <a:spLocks noChangeShapeType="1"/>
            </p:cNvSpPr>
            <p:nvPr/>
          </p:nvSpPr>
          <p:spPr bwMode="auto">
            <a:xfrm>
              <a:off x="6083300" y="2420938"/>
              <a:ext cx="935037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19465" name="Group 29"/>
            <p:cNvGrpSpPr>
              <a:grpSpLocks/>
            </p:cNvGrpSpPr>
            <p:nvPr/>
          </p:nvGrpSpPr>
          <p:grpSpPr bwMode="auto">
            <a:xfrm>
              <a:off x="4787900" y="2962276"/>
              <a:ext cx="1617662" cy="1619250"/>
              <a:chOff x="3107" y="1866"/>
              <a:chExt cx="1019" cy="1020"/>
            </a:xfrm>
          </p:grpSpPr>
          <p:sp>
            <p:nvSpPr>
              <p:cNvPr id="19494" name="Freeform 30"/>
              <p:cNvSpPr>
                <a:spLocks/>
              </p:cNvSpPr>
              <p:nvPr/>
            </p:nvSpPr>
            <p:spPr bwMode="auto">
              <a:xfrm>
                <a:off x="3128" y="1866"/>
                <a:ext cx="998" cy="998"/>
              </a:xfrm>
              <a:custGeom>
                <a:avLst/>
                <a:gdLst>
                  <a:gd name="T0" fmla="*/ 635 w 998"/>
                  <a:gd name="T1" fmla="*/ 0 h 998"/>
                  <a:gd name="T2" fmla="*/ 998 w 998"/>
                  <a:gd name="T3" fmla="*/ 0 h 998"/>
                  <a:gd name="T4" fmla="*/ 998 w 998"/>
                  <a:gd name="T5" fmla="*/ 998 h 998"/>
                  <a:gd name="T6" fmla="*/ 0 w 998"/>
                  <a:gd name="T7" fmla="*/ 998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998"/>
                  <a:gd name="T14" fmla="*/ 998 w 998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998">
                    <a:moveTo>
                      <a:pt x="635" y="0"/>
                    </a:moveTo>
                    <a:lnTo>
                      <a:pt x="998" y="0"/>
                    </a:lnTo>
                    <a:lnTo>
                      <a:pt x="998" y="998"/>
                    </a:lnTo>
                    <a:lnTo>
                      <a:pt x="0" y="998"/>
                    </a:lnTo>
                  </a:path>
                </a:pathLst>
              </a:custGeom>
              <a:noFill/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9495" name="Freeform 31"/>
              <p:cNvSpPr>
                <a:spLocks/>
              </p:cNvSpPr>
              <p:nvPr/>
            </p:nvSpPr>
            <p:spPr bwMode="auto">
              <a:xfrm>
                <a:off x="3107" y="1888"/>
                <a:ext cx="998" cy="998"/>
              </a:xfrm>
              <a:custGeom>
                <a:avLst/>
                <a:gdLst>
                  <a:gd name="T0" fmla="*/ 635 w 998"/>
                  <a:gd name="T1" fmla="*/ 0 h 998"/>
                  <a:gd name="T2" fmla="*/ 998 w 998"/>
                  <a:gd name="T3" fmla="*/ 0 h 998"/>
                  <a:gd name="T4" fmla="*/ 998 w 998"/>
                  <a:gd name="T5" fmla="*/ 998 h 998"/>
                  <a:gd name="T6" fmla="*/ 0 w 998"/>
                  <a:gd name="T7" fmla="*/ 998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8"/>
                  <a:gd name="T13" fmla="*/ 0 h 998"/>
                  <a:gd name="T14" fmla="*/ 998 w 998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8" h="998">
                    <a:moveTo>
                      <a:pt x="635" y="0"/>
                    </a:moveTo>
                    <a:lnTo>
                      <a:pt x="998" y="0"/>
                    </a:lnTo>
                    <a:lnTo>
                      <a:pt x="998" y="998"/>
                    </a:lnTo>
                    <a:lnTo>
                      <a:pt x="0" y="998"/>
                    </a:lnTo>
                  </a:path>
                </a:pathLst>
              </a:custGeom>
              <a:noFill/>
              <a:ln w="7620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19466" name="Group 32"/>
            <p:cNvGrpSpPr>
              <a:grpSpLocks/>
            </p:cNvGrpSpPr>
            <p:nvPr/>
          </p:nvGrpSpPr>
          <p:grpSpPr bwMode="auto">
            <a:xfrm>
              <a:off x="2292350" y="2997201"/>
              <a:ext cx="1630362" cy="1630363"/>
              <a:chOff x="1535" y="1888"/>
              <a:chExt cx="1027" cy="1027"/>
            </a:xfrm>
          </p:grpSpPr>
          <p:sp>
            <p:nvSpPr>
              <p:cNvPr id="19492" name="Freeform 33"/>
              <p:cNvSpPr>
                <a:spLocks/>
              </p:cNvSpPr>
              <p:nvPr/>
            </p:nvSpPr>
            <p:spPr bwMode="auto">
              <a:xfrm>
                <a:off x="1565" y="1888"/>
                <a:ext cx="997" cy="998"/>
              </a:xfrm>
              <a:custGeom>
                <a:avLst/>
                <a:gdLst>
                  <a:gd name="T0" fmla="*/ 997 w 997"/>
                  <a:gd name="T1" fmla="*/ 998 h 998"/>
                  <a:gd name="T2" fmla="*/ 0 w 997"/>
                  <a:gd name="T3" fmla="*/ 998 h 998"/>
                  <a:gd name="T4" fmla="*/ 0 w 997"/>
                  <a:gd name="T5" fmla="*/ 0 h 998"/>
                  <a:gd name="T6" fmla="*/ 272 w 997"/>
                  <a:gd name="T7" fmla="*/ 0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7"/>
                  <a:gd name="T13" fmla="*/ 0 h 998"/>
                  <a:gd name="T14" fmla="*/ 997 w 997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7" h="998">
                    <a:moveTo>
                      <a:pt x="997" y="998"/>
                    </a:moveTo>
                    <a:lnTo>
                      <a:pt x="0" y="998"/>
                    </a:lnTo>
                    <a:lnTo>
                      <a:pt x="0" y="0"/>
                    </a:lnTo>
                    <a:lnTo>
                      <a:pt x="272" y="0"/>
                    </a:lnTo>
                  </a:path>
                </a:pathLst>
              </a:custGeom>
              <a:noFill/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9493" name="Freeform 34"/>
              <p:cNvSpPr>
                <a:spLocks/>
              </p:cNvSpPr>
              <p:nvPr/>
            </p:nvSpPr>
            <p:spPr bwMode="auto">
              <a:xfrm>
                <a:off x="1535" y="1917"/>
                <a:ext cx="997" cy="998"/>
              </a:xfrm>
              <a:custGeom>
                <a:avLst/>
                <a:gdLst>
                  <a:gd name="T0" fmla="*/ 997 w 997"/>
                  <a:gd name="T1" fmla="*/ 998 h 998"/>
                  <a:gd name="T2" fmla="*/ 0 w 997"/>
                  <a:gd name="T3" fmla="*/ 998 h 998"/>
                  <a:gd name="T4" fmla="*/ 0 w 997"/>
                  <a:gd name="T5" fmla="*/ 0 h 998"/>
                  <a:gd name="T6" fmla="*/ 272 w 997"/>
                  <a:gd name="T7" fmla="*/ 0 h 9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97"/>
                  <a:gd name="T13" fmla="*/ 0 h 998"/>
                  <a:gd name="T14" fmla="*/ 997 w 997"/>
                  <a:gd name="T15" fmla="*/ 998 h 9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97" h="998">
                    <a:moveTo>
                      <a:pt x="997" y="998"/>
                    </a:moveTo>
                    <a:lnTo>
                      <a:pt x="0" y="998"/>
                    </a:lnTo>
                    <a:lnTo>
                      <a:pt x="0" y="0"/>
                    </a:lnTo>
                    <a:lnTo>
                      <a:pt x="272" y="0"/>
                    </a:lnTo>
                  </a:path>
                </a:pathLst>
              </a:custGeom>
              <a:noFill/>
              <a:ln w="76200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9471" name="Freeform 39"/>
            <p:cNvSpPr>
              <a:spLocks/>
            </p:cNvSpPr>
            <p:nvPr/>
          </p:nvSpPr>
          <p:spPr bwMode="auto">
            <a:xfrm>
              <a:off x="2266950" y="5157788"/>
              <a:ext cx="1944687" cy="431800"/>
            </a:xfrm>
            <a:custGeom>
              <a:avLst/>
              <a:gdLst>
                <a:gd name="T0" fmla="*/ 1225 w 1225"/>
                <a:gd name="T1" fmla="*/ 0 h 272"/>
                <a:gd name="T2" fmla="*/ 1225 w 1225"/>
                <a:gd name="T3" fmla="*/ 272 h 272"/>
                <a:gd name="T4" fmla="*/ 0 w 1225"/>
                <a:gd name="T5" fmla="*/ 272 h 272"/>
                <a:gd name="T6" fmla="*/ 0 60000 65536"/>
                <a:gd name="T7" fmla="*/ 0 60000 65536"/>
                <a:gd name="T8" fmla="*/ 0 60000 65536"/>
                <a:gd name="T9" fmla="*/ 0 w 1225"/>
                <a:gd name="T10" fmla="*/ 0 h 272"/>
                <a:gd name="T11" fmla="*/ 1225 w 1225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5" h="272">
                  <a:moveTo>
                    <a:pt x="1225" y="0"/>
                  </a:moveTo>
                  <a:lnTo>
                    <a:pt x="1225" y="272"/>
                  </a:lnTo>
                  <a:lnTo>
                    <a:pt x="0" y="272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9472" name="Text Box 40"/>
            <p:cNvSpPr txBox="1">
              <a:spLocks noChangeArrowheads="1"/>
            </p:cNvSpPr>
            <p:nvPr/>
          </p:nvSpPr>
          <p:spPr bwMode="auto">
            <a:xfrm>
              <a:off x="1627188" y="5321301"/>
              <a:ext cx="6064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400" i="1">
                  <a:latin typeface="Times New Roman" panose="02020603050405020304" pitchFamily="18" charset="0"/>
                </a:rPr>
                <a:t>Clk</a:t>
              </a:r>
            </a:p>
          </p:txBody>
        </p:sp>
        <p:sp>
          <p:nvSpPr>
            <p:cNvPr id="60" name="Text Box 54"/>
            <p:cNvSpPr txBox="1">
              <a:spLocks noChangeArrowheads="1"/>
            </p:cNvSpPr>
            <p:nvPr/>
          </p:nvSpPr>
          <p:spPr bwMode="auto">
            <a:xfrm>
              <a:off x="3759919" y="5138028"/>
              <a:ext cx="4235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rgbClr val="FFFF00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bg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TW" sz="2800" dirty="0" smtClean="0">
                  <a:solidFill>
                    <a:schemeClr val="bg1"/>
                  </a:solidFill>
                  <a:latin typeface="Times New Roman" panose="02020603050405020304" pitchFamily="18" charset="0"/>
                </a:rPr>
                <a:t>C</a:t>
              </a:r>
              <a:endParaRPr lang="en-US" altLang="zh-TW" sz="2800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" name="手繪多邊形 2"/>
            <p:cNvSpPr/>
            <p:nvPr/>
          </p:nvSpPr>
          <p:spPr bwMode="auto">
            <a:xfrm>
              <a:off x="2804160" y="2647085"/>
              <a:ext cx="2908663" cy="408568"/>
            </a:xfrm>
            <a:custGeom>
              <a:avLst/>
              <a:gdLst>
                <a:gd name="connsiteX0" fmla="*/ 0 w 2908663"/>
                <a:gd name="connsiteY0" fmla="*/ 331246 h 408568"/>
                <a:gd name="connsiteX1" fmla="*/ 1184366 w 2908663"/>
                <a:gd name="connsiteY1" fmla="*/ 321 h 408568"/>
                <a:gd name="connsiteX2" fmla="*/ 2116183 w 2908663"/>
                <a:gd name="connsiteY2" fmla="*/ 383498 h 408568"/>
                <a:gd name="connsiteX3" fmla="*/ 2908663 w 2908663"/>
                <a:gd name="connsiteY3" fmla="*/ 339955 h 408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08663" h="408568">
                  <a:moveTo>
                    <a:pt x="0" y="331246"/>
                  </a:moveTo>
                  <a:cubicBezTo>
                    <a:pt x="415834" y="161429"/>
                    <a:pt x="831669" y="-8388"/>
                    <a:pt x="1184366" y="321"/>
                  </a:cubicBezTo>
                  <a:cubicBezTo>
                    <a:pt x="1537063" y="9030"/>
                    <a:pt x="1828800" y="326892"/>
                    <a:pt x="2116183" y="383498"/>
                  </a:cubicBezTo>
                  <a:cubicBezTo>
                    <a:pt x="2403566" y="440104"/>
                    <a:pt x="2656114" y="390029"/>
                    <a:pt x="2908663" y="339955"/>
                  </a:cubicBezTo>
                </a:path>
              </a:pathLst>
            </a:custGeom>
            <a:noFill/>
            <a:ln w="28575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grpSp>
          <p:nvGrpSpPr>
            <p:cNvPr id="12" name="群組 11"/>
            <p:cNvGrpSpPr/>
            <p:nvPr/>
          </p:nvGrpSpPr>
          <p:grpSpPr>
            <a:xfrm>
              <a:off x="4715335" y="4846042"/>
              <a:ext cx="4342369" cy="815206"/>
              <a:chOff x="4715335" y="4846042"/>
              <a:chExt cx="4342369" cy="815206"/>
            </a:xfrm>
          </p:grpSpPr>
          <p:grpSp>
            <p:nvGrpSpPr>
              <p:cNvPr id="10" name="群組 9"/>
              <p:cNvGrpSpPr/>
              <p:nvPr/>
            </p:nvGrpSpPr>
            <p:grpSpPr>
              <a:xfrm>
                <a:off x="4715335" y="5158011"/>
                <a:ext cx="576932" cy="503237"/>
                <a:chOff x="6083300" y="5086351"/>
                <a:chExt cx="576932" cy="503237"/>
              </a:xfrm>
            </p:grpSpPr>
            <p:cxnSp>
              <p:nvCxnSpPr>
                <p:cNvPr id="5" name="直線單箭頭接點 4"/>
                <p:cNvCxnSpPr/>
                <p:nvPr/>
              </p:nvCxnSpPr>
              <p:spPr bwMode="auto">
                <a:xfrm flipH="1">
                  <a:off x="6083300" y="5321301"/>
                  <a:ext cx="576932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arrow" w="lg" len="lg"/>
                </a:ln>
                <a:effectLst/>
              </p:spPr>
            </p:cxnSp>
            <p:cxnSp>
              <p:nvCxnSpPr>
                <p:cNvPr id="9" name="直線接點 8"/>
                <p:cNvCxnSpPr/>
                <p:nvPr/>
              </p:nvCxnSpPr>
              <p:spPr bwMode="auto">
                <a:xfrm>
                  <a:off x="6083300" y="5086351"/>
                  <a:ext cx="0" cy="503237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8" name="直線接點 67"/>
                <p:cNvCxnSpPr/>
                <p:nvPr/>
              </p:nvCxnSpPr>
              <p:spPr bwMode="auto">
                <a:xfrm>
                  <a:off x="6660232" y="5086351"/>
                  <a:ext cx="0" cy="503237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文字方塊 10"/>
                  <p:cNvSpPr txBox="1"/>
                  <p:nvPr/>
                </p:nvSpPr>
                <p:spPr>
                  <a:xfrm>
                    <a:off x="5248713" y="5177190"/>
                    <a:ext cx="380899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dirty="0" smtClean="0"/>
                      <a:t>Setup time </a:t>
                    </a:r>
                    <a14:m>
                      <m:oMath xmlns:m="http://schemas.openxmlformats.org/officeDocument/2006/math">
                        <m: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≜</m:t>
                        </m:r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min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11" name="文字方塊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48713" y="5177190"/>
                    <a:ext cx="3808991" cy="46166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2660" t="-10145" r="-10106" b="-43478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文字方塊 70"/>
                  <p:cNvSpPr txBox="1"/>
                  <p:nvPr/>
                </p:nvSpPr>
                <p:spPr>
                  <a:xfrm>
                    <a:off x="4766581" y="4846042"/>
                    <a:ext cx="513346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71" name="文字方塊 7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66581" y="4846042"/>
                    <a:ext cx="513346" cy="46166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10145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" name="手繪多邊形 12"/>
            <p:cNvSpPr/>
            <p:nvPr/>
          </p:nvSpPr>
          <p:spPr bwMode="auto">
            <a:xfrm>
              <a:off x="3430494" y="4754880"/>
              <a:ext cx="418695" cy="653143"/>
            </a:xfrm>
            <a:custGeom>
              <a:avLst/>
              <a:gdLst>
                <a:gd name="connsiteX0" fmla="*/ 340317 w 418695"/>
                <a:gd name="connsiteY0" fmla="*/ 653143 h 653143"/>
                <a:gd name="connsiteX1" fmla="*/ 683 w 418695"/>
                <a:gd name="connsiteY1" fmla="*/ 330926 h 653143"/>
                <a:gd name="connsiteX2" fmla="*/ 418695 w 418695"/>
                <a:gd name="connsiteY2" fmla="*/ 0 h 653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8695" h="653143">
                  <a:moveTo>
                    <a:pt x="340317" y="653143"/>
                  </a:moveTo>
                  <a:cubicBezTo>
                    <a:pt x="163968" y="546463"/>
                    <a:pt x="-12380" y="439783"/>
                    <a:pt x="683" y="330926"/>
                  </a:cubicBezTo>
                  <a:cubicBezTo>
                    <a:pt x="13746" y="222069"/>
                    <a:pt x="216220" y="111034"/>
                    <a:pt x="418695" y="0"/>
                  </a:cubicBezTo>
                </a:path>
              </a:pathLst>
            </a:cu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413033" y="4697304"/>
              <a:ext cx="28007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Clock-to-Q time </a:t>
              </a:r>
              <a:r>
                <a:rPr lang="en-US" altLang="zh-TW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zh-TW" i="1" baseline="-25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CQ</a:t>
              </a:r>
              <a:endParaRPr lang="zh-TW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弧形 14"/>
            <p:cNvSpPr/>
            <p:nvPr/>
          </p:nvSpPr>
          <p:spPr bwMode="auto">
            <a:xfrm>
              <a:off x="1627189" y="609910"/>
              <a:ext cx="5062182" cy="5137315"/>
            </a:xfrm>
            <a:prstGeom prst="arc">
              <a:avLst>
                <a:gd name="adj1" fmla="val 4664105"/>
                <a:gd name="adj2" fmla="val 370735"/>
              </a:avLst>
            </a:prstGeom>
            <a:noFill/>
            <a:ln w="28575" cap="flat" cmpd="sng" algn="ctr">
              <a:solidFill>
                <a:srgbClr val="66FF33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2959507" y="826553"/>
              <a:ext cx="23181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Period </a:t>
              </a:r>
              <a:r>
                <a:rPr lang="en-US" altLang="zh-TW" sz="2800" i="1" dirty="0" smtClean="0">
                  <a:solidFill>
                    <a:srgbClr val="66FF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 = 1/f</a:t>
              </a:r>
              <a:endParaRPr lang="zh-TW" altLang="en-US" sz="2800" i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弧形 84"/>
            <p:cNvSpPr/>
            <p:nvPr/>
          </p:nvSpPr>
          <p:spPr bwMode="auto">
            <a:xfrm>
              <a:off x="1607522" y="615733"/>
              <a:ext cx="5062182" cy="5137315"/>
            </a:xfrm>
            <a:prstGeom prst="arc">
              <a:avLst>
                <a:gd name="adj1" fmla="val 3384167"/>
                <a:gd name="adj2" fmla="val 4577755"/>
              </a:avLst>
            </a:prstGeom>
            <a:no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6" name="弧形 85"/>
            <p:cNvSpPr/>
            <p:nvPr/>
          </p:nvSpPr>
          <p:spPr bwMode="auto">
            <a:xfrm>
              <a:off x="1627188" y="622636"/>
              <a:ext cx="5062182" cy="5137315"/>
            </a:xfrm>
            <a:prstGeom prst="arc">
              <a:avLst>
                <a:gd name="adj1" fmla="val 412092"/>
                <a:gd name="adj2" fmla="val 3367430"/>
              </a:avLst>
            </a:pr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7" name="文字方塊 86"/>
            <p:cNvSpPr txBox="1"/>
            <p:nvPr/>
          </p:nvSpPr>
          <p:spPr>
            <a:xfrm rot="6998951">
              <a:off x="6278523" y="4238699"/>
              <a:ext cx="8867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chemeClr val="bg1"/>
                  </a:solidFill>
                </a:rPr>
                <a:t>slack</a:t>
              </a:r>
              <a:endParaRPr lang="zh-TW" altLang="en-US" i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文字方塊 87"/>
                <p:cNvSpPr txBox="1"/>
                <p:nvPr/>
              </p:nvSpPr>
              <p:spPr>
                <a:xfrm>
                  <a:off x="777947" y="5881763"/>
                  <a:ext cx="9659299" cy="5436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Setup-Time Rule: </a:t>
                  </a:r>
                  <a14:m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𝑠𝑙𝑎𝑐𝑘</m:t>
                      </m:r>
                      <m:r>
                        <a:rPr lang="en-US" altLang="zh-TW" b="0" i="1" baseline="-25000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𝐶𝑄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𝑆𝐾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a14:m>
                  <a:endParaRPr lang="zh-TW" alt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8" name="文字方塊 8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947" y="5881763"/>
                  <a:ext cx="9659299" cy="543625"/>
                </a:xfrm>
                <a:prstGeom prst="rect">
                  <a:avLst/>
                </a:prstGeom>
                <a:blipFill>
                  <a:blip r:embed="rId5"/>
                  <a:stretch>
                    <a:fillRect l="-1120" t="-10000" b="-225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群組 26"/>
          <p:cNvGrpSpPr/>
          <p:nvPr/>
        </p:nvGrpSpPr>
        <p:grpSpPr>
          <a:xfrm>
            <a:off x="6269130" y="992203"/>
            <a:ext cx="2562226" cy="4140500"/>
            <a:chOff x="6228184" y="692696"/>
            <a:chExt cx="2562226" cy="4140500"/>
          </a:xfrm>
        </p:grpSpPr>
        <p:grpSp>
          <p:nvGrpSpPr>
            <p:cNvPr id="24" name="群組 23"/>
            <p:cNvGrpSpPr/>
            <p:nvPr/>
          </p:nvGrpSpPr>
          <p:grpSpPr>
            <a:xfrm>
              <a:off x="6228184" y="692696"/>
              <a:ext cx="2562226" cy="2376638"/>
              <a:chOff x="6230931" y="2060848"/>
              <a:chExt cx="2562226" cy="2376638"/>
            </a:xfrm>
          </p:grpSpPr>
          <p:grpSp>
            <p:nvGrpSpPr>
              <p:cNvPr id="23" name="群組 22"/>
              <p:cNvGrpSpPr/>
              <p:nvPr/>
            </p:nvGrpSpPr>
            <p:grpSpPr>
              <a:xfrm>
                <a:off x="6230931" y="2060848"/>
                <a:ext cx="2548067" cy="2376638"/>
                <a:chOff x="6948648" y="2060848"/>
                <a:chExt cx="1830350" cy="1828379"/>
              </a:xfrm>
            </p:grpSpPr>
            <p:sp>
              <p:nvSpPr>
                <p:cNvPr id="19" name="矩形 18"/>
                <p:cNvSpPr/>
                <p:nvPr/>
              </p:nvSpPr>
              <p:spPr bwMode="auto">
                <a:xfrm>
                  <a:off x="6948964" y="2060848"/>
                  <a:ext cx="1799499" cy="1828379"/>
                </a:xfrm>
                <a:prstGeom prst="rect">
                  <a:avLst/>
                </a:prstGeom>
                <a:solidFill>
                  <a:schemeClr val="tx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 smtClean="0">
                    <a:ln>
                      <a:noFill/>
                    </a:ln>
                    <a:solidFill>
                      <a:srgbClr val="FFFF66"/>
                    </a:solidFill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20" name="文字方塊 19"/>
                <p:cNvSpPr txBox="1"/>
                <p:nvPr/>
              </p:nvSpPr>
              <p:spPr>
                <a:xfrm>
                  <a:off x="6955577" y="2182082"/>
                  <a:ext cx="40748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D</a:t>
                  </a:r>
                  <a:endParaRPr lang="zh-TW" altLang="en-US" dirty="0"/>
                </a:p>
              </p:txBody>
            </p:sp>
            <p:sp>
              <p:nvSpPr>
                <p:cNvPr id="93" name="文字方塊 92"/>
                <p:cNvSpPr txBox="1"/>
                <p:nvPr/>
              </p:nvSpPr>
              <p:spPr>
                <a:xfrm>
                  <a:off x="8355484" y="2152109"/>
                  <a:ext cx="4235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Q</a:t>
                  </a:r>
                  <a:endParaRPr lang="zh-TW" altLang="en-US" dirty="0"/>
                </a:p>
              </p:txBody>
            </p:sp>
            <p:sp>
              <p:nvSpPr>
                <p:cNvPr id="21" name="等腰三角形 20"/>
                <p:cNvSpPr/>
                <p:nvPr/>
              </p:nvSpPr>
              <p:spPr bwMode="auto">
                <a:xfrm rot="5400000">
                  <a:off x="6916365" y="3384805"/>
                  <a:ext cx="370325" cy="305760"/>
                </a:xfrm>
                <a:prstGeom prst="triangle">
                  <a:avLst/>
                </a:prstGeom>
                <a:solidFill>
                  <a:schemeClr val="tx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 smtClean="0">
                    <a:ln>
                      <a:noFill/>
                    </a:ln>
                    <a:solidFill>
                      <a:srgbClr val="FFFF66"/>
                    </a:solidFill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</p:grpSp>
          <p:sp>
            <p:nvSpPr>
              <p:cNvPr id="22" name="文字方塊 21"/>
              <p:cNvSpPr txBox="1"/>
              <p:nvPr/>
            </p:nvSpPr>
            <p:spPr>
              <a:xfrm>
                <a:off x="6263297" y="3091329"/>
                <a:ext cx="25298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6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$setup(D, C, 0.13);</a:t>
                </a:r>
                <a:endParaRPr lang="zh-TW" altLang="en-US" sz="16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p:grpSp>
        <p:sp>
          <p:nvSpPr>
            <p:cNvPr id="25" name="向下箭號 24"/>
            <p:cNvSpPr/>
            <p:nvPr/>
          </p:nvSpPr>
          <p:spPr bwMode="auto">
            <a:xfrm>
              <a:off x="7381464" y="3101911"/>
              <a:ext cx="288032" cy="367605"/>
            </a:xfrm>
            <a:prstGeom prst="downArrow">
              <a:avLst/>
            </a:prstGeom>
            <a:solidFill>
              <a:schemeClr val="accent1"/>
            </a:solidFill>
            <a:ln w="28575" cap="flat" cmpd="sng" algn="ctr">
              <a:noFill/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6" name="流程圖: 文件 25"/>
            <p:cNvSpPr/>
            <p:nvPr/>
          </p:nvSpPr>
          <p:spPr bwMode="auto">
            <a:xfrm>
              <a:off x="6301629" y="3486810"/>
              <a:ext cx="2432113" cy="1346386"/>
            </a:xfrm>
            <a:prstGeom prst="flowChartDocument">
              <a:avLst/>
            </a:prstGeom>
            <a:solidFill>
              <a:schemeClr val="tx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stealth" w="lg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6355280" y="3522038"/>
              <a:ext cx="22140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600" dirty="0" smtClean="0">
                  <a:latin typeface="+mj-lt"/>
                  <a:cs typeface="Courier New" panose="02070309020205020404" pitchFamily="49" charset="0"/>
                </a:rPr>
                <a:t>transcript:</a:t>
              </a:r>
            </a:p>
            <a:p>
              <a:r>
                <a:rPr lang="en-US" altLang="zh-TW" sz="1600" dirty="0" smtClean="0">
                  <a:solidFill>
                    <a:srgbClr val="FF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Courier New" panose="02070309020205020404" pitchFamily="49" charset="0"/>
                </a:rPr>
                <a:t>setup-time violation …</a:t>
              </a:r>
              <a:endParaRPr lang="zh-TW" altLang="en-US" sz="16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anose="02070309020205020404" pitchFamily="49" charset="0"/>
              </a:endParaRPr>
            </a:p>
          </p:txBody>
        </p:sp>
      </p:grpSp>
      <p:sp>
        <p:nvSpPr>
          <p:cNvPr id="28" name="文字方塊 27"/>
          <p:cNvSpPr txBox="1"/>
          <p:nvPr/>
        </p:nvSpPr>
        <p:spPr>
          <a:xfrm>
            <a:off x="7421087" y="6075039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jitter</a:t>
            </a:r>
            <a:endParaRPr lang="zh-TW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8166379" y="6134464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skew</a:t>
            </a:r>
            <a:endParaRPr lang="zh-TW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文字方塊 103"/>
          <p:cNvSpPr txBox="1"/>
          <p:nvPr/>
        </p:nvSpPr>
        <p:spPr>
          <a:xfrm>
            <a:off x="5814546" y="6453195"/>
            <a:ext cx="1997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setup time of FF</a:t>
            </a:r>
            <a:r>
              <a:rPr lang="en-US" altLang="zh-TW" sz="20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20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文字方塊 104"/>
          <p:cNvSpPr txBox="1"/>
          <p:nvPr/>
        </p:nvSpPr>
        <p:spPr>
          <a:xfrm>
            <a:off x="5106613" y="5481049"/>
            <a:ext cx="2581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Clock-to-Q time of FF</a:t>
            </a:r>
            <a:r>
              <a:rPr lang="en-US" altLang="zh-TW" sz="20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0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文字方塊 105"/>
          <p:cNvSpPr txBox="1"/>
          <p:nvPr/>
        </p:nvSpPr>
        <p:spPr>
          <a:xfrm>
            <a:off x="2314608" y="6184008"/>
            <a:ext cx="3719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Propagation time from FF</a:t>
            </a:r>
            <a:r>
              <a:rPr lang="en-US" altLang="zh-TW" sz="20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FF</a:t>
            </a:r>
            <a:r>
              <a:rPr lang="en-US" altLang="zh-TW" sz="20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2000" baseline="-25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直線單箭頭接點 29"/>
          <p:cNvCxnSpPr>
            <a:stCxn id="105" idx="1"/>
          </p:cNvCxnSpPr>
          <p:nvPr/>
        </p:nvCxnSpPr>
        <p:spPr bwMode="auto">
          <a:xfrm flipH="1">
            <a:off x="4932040" y="5681104"/>
            <a:ext cx="174573" cy="20005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9" name="直線單箭頭接點 108"/>
          <p:cNvCxnSpPr/>
          <p:nvPr/>
        </p:nvCxnSpPr>
        <p:spPr bwMode="auto">
          <a:xfrm flipH="1">
            <a:off x="6269129" y="6152843"/>
            <a:ext cx="631535" cy="42857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1" name="直線單箭頭接點 110"/>
          <p:cNvCxnSpPr/>
          <p:nvPr/>
        </p:nvCxnSpPr>
        <p:spPr bwMode="auto">
          <a:xfrm flipH="1">
            <a:off x="5636805" y="6144986"/>
            <a:ext cx="211054" cy="115854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8272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rgbClr val="FFFF00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zh-TW" sz="4000" b="1" dirty="0" smtClean="0">
                <a:solidFill>
                  <a:schemeClr val="bg1"/>
                </a:solidFill>
                <a:latin typeface="+mj-lt"/>
                <a:ea typeface="標楷體" panose="03000509000000000000" pitchFamily="65" charset="-120"/>
              </a:rPr>
              <a:t>Hold Time Rule</a:t>
            </a:r>
            <a:endParaRPr lang="en-US" altLang="zh-TW" sz="4000" b="1" dirty="0">
              <a:solidFill>
                <a:schemeClr val="bg1"/>
              </a:solidFill>
              <a:latin typeface="+mj-lt"/>
              <a:ea typeface="標楷體" panose="03000509000000000000" pitchFamily="65" charset="-120"/>
            </a:endParaRPr>
          </a:p>
        </p:txBody>
      </p:sp>
      <p:grpSp>
        <p:nvGrpSpPr>
          <p:cNvPr id="93" name="群組 92"/>
          <p:cNvGrpSpPr/>
          <p:nvPr/>
        </p:nvGrpSpPr>
        <p:grpSpPr>
          <a:xfrm>
            <a:off x="1183317" y="836712"/>
            <a:ext cx="6790066" cy="4712407"/>
            <a:chOff x="158198" y="948841"/>
            <a:chExt cx="8101822" cy="5458339"/>
          </a:xfrm>
        </p:grpSpPr>
        <p:grpSp>
          <p:nvGrpSpPr>
            <p:cNvPr id="92" name="群組 91"/>
            <p:cNvGrpSpPr/>
            <p:nvPr/>
          </p:nvGrpSpPr>
          <p:grpSpPr>
            <a:xfrm>
              <a:off x="158198" y="1052736"/>
              <a:ext cx="3455994" cy="5354444"/>
              <a:chOff x="158198" y="1052736"/>
              <a:chExt cx="3455994" cy="5354444"/>
            </a:xfrm>
          </p:grpSpPr>
          <p:sp>
            <p:nvSpPr>
              <p:cNvPr id="2" name="矩形 1"/>
              <p:cNvSpPr/>
              <p:nvPr/>
            </p:nvSpPr>
            <p:spPr bwMode="auto">
              <a:xfrm>
                <a:off x="2627784" y="1412776"/>
                <a:ext cx="986408" cy="936104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7" name="直線接點 6"/>
              <p:cNvCxnSpPr/>
              <p:nvPr/>
            </p:nvCxnSpPr>
            <p:spPr bwMode="auto">
              <a:xfrm>
                <a:off x="3131840" y="1052736"/>
                <a:ext cx="0" cy="36004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</p:cxnSp>
          <p:cxnSp>
            <p:nvCxnSpPr>
              <p:cNvPr id="10" name="直線接點 9"/>
              <p:cNvCxnSpPr/>
              <p:nvPr/>
            </p:nvCxnSpPr>
            <p:spPr bwMode="auto">
              <a:xfrm>
                <a:off x="3131840" y="2348880"/>
                <a:ext cx="0" cy="36004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</p:cxnSp>
          <p:grpSp>
            <p:nvGrpSpPr>
              <p:cNvPr id="11" name="群組 10"/>
              <p:cNvGrpSpPr/>
              <p:nvPr/>
            </p:nvGrpSpPr>
            <p:grpSpPr>
              <a:xfrm>
                <a:off x="2681693" y="2695045"/>
                <a:ext cx="756664" cy="2271395"/>
                <a:chOff x="4860032" y="1626237"/>
                <a:chExt cx="756664" cy="2271395"/>
              </a:xfrm>
            </p:grpSpPr>
            <p:sp>
              <p:nvSpPr>
                <p:cNvPr id="9" name="流程圖: 延遲 8"/>
                <p:cNvSpPr/>
                <p:nvPr/>
              </p:nvSpPr>
              <p:spPr bwMode="auto">
                <a:xfrm rot="5400000">
                  <a:off x="4860032" y="1988840"/>
                  <a:ext cx="612648" cy="612648"/>
                </a:xfrm>
                <a:prstGeom prst="flowChartDelay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 smtClean="0">
                    <a:ln>
                      <a:noFill/>
                    </a:ln>
                    <a:solidFill>
                      <a:srgbClr val="FFFF66"/>
                    </a:solidFill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cxnSp>
              <p:nvCxnSpPr>
                <p:cNvPr id="13" name="直線接點 12"/>
                <p:cNvCxnSpPr/>
                <p:nvPr/>
              </p:nvCxnSpPr>
              <p:spPr bwMode="auto">
                <a:xfrm>
                  <a:off x="5310372" y="1628800"/>
                  <a:ext cx="0" cy="36004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" name="直線接點 13"/>
                <p:cNvCxnSpPr/>
                <p:nvPr/>
              </p:nvCxnSpPr>
              <p:spPr bwMode="auto">
                <a:xfrm>
                  <a:off x="5004048" y="1626237"/>
                  <a:ext cx="0" cy="36004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" name="直線接點 14"/>
                <p:cNvCxnSpPr/>
                <p:nvPr/>
              </p:nvCxnSpPr>
              <p:spPr bwMode="auto">
                <a:xfrm>
                  <a:off x="5166356" y="2601488"/>
                  <a:ext cx="0" cy="36004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2" name="流程圖: 延遲 11"/>
                <p:cNvSpPr/>
                <p:nvPr/>
              </p:nvSpPr>
              <p:spPr bwMode="auto">
                <a:xfrm rot="5400000">
                  <a:off x="5004048" y="2924944"/>
                  <a:ext cx="612648" cy="612648"/>
                </a:xfrm>
                <a:prstGeom prst="flowChartDelay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stealth" w="lg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 smtClean="0">
                    <a:ln>
                      <a:noFill/>
                    </a:ln>
                    <a:solidFill>
                      <a:srgbClr val="FFFF66"/>
                    </a:solidFill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cxnSp>
              <p:nvCxnSpPr>
                <p:cNvPr id="16" name="直線接點 15"/>
                <p:cNvCxnSpPr/>
                <p:nvPr/>
              </p:nvCxnSpPr>
              <p:spPr bwMode="auto">
                <a:xfrm>
                  <a:off x="5310372" y="3537592"/>
                  <a:ext cx="0" cy="360040"/>
                </a:xfrm>
                <a:prstGeom prst="line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8" name="矩形 17"/>
              <p:cNvSpPr/>
              <p:nvPr/>
            </p:nvSpPr>
            <p:spPr bwMode="auto">
              <a:xfrm>
                <a:off x="2627784" y="5111036"/>
                <a:ext cx="986408" cy="936104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19" name="直線接點 18"/>
              <p:cNvCxnSpPr/>
              <p:nvPr/>
            </p:nvCxnSpPr>
            <p:spPr bwMode="auto">
              <a:xfrm>
                <a:off x="3131840" y="4750996"/>
                <a:ext cx="0" cy="36004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</p:cxnSp>
          <p:cxnSp>
            <p:nvCxnSpPr>
              <p:cNvPr id="20" name="直線接點 19"/>
              <p:cNvCxnSpPr/>
              <p:nvPr/>
            </p:nvCxnSpPr>
            <p:spPr bwMode="auto">
              <a:xfrm>
                <a:off x="3131840" y="6047140"/>
                <a:ext cx="0" cy="36004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</p:cxnSp>
          <p:sp>
            <p:nvSpPr>
              <p:cNvPr id="17" name="文字方塊 16"/>
              <p:cNvSpPr txBox="1"/>
              <p:nvPr/>
            </p:nvSpPr>
            <p:spPr>
              <a:xfrm>
                <a:off x="2871191" y="1367909"/>
                <a:ext cx="5212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D</a:t>
                </a:r>
                <a:r>
                  <a:rPr lang="en-US" altLang="zh-TW" baseline="-25000" dirty="0" smtClean="0"/>
                  <a:t>1</a:t>
                </a:r>
                <a:endParaRPr lang="zh-TW" altLang="en-US" baseline="-25000" dirty="0"/>
              </a:p>
            </p:txBody>
          </p:sp>
          <p:sp>
            <p:nvSpPr>
              <p:cNvPr id="22" name="文字方塊 21"/>
              <p:cNvSpPr txBox="1"/>
              <p:nvPr/>
            </p:nvSpPr>
            <p:spPr>
              <a:xfrm>
                <a:off x="2860339" y="1887563"/>
                <a:ext cx="5373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Q</a:t>
                </a:r>
                <a:r>
                  <a:rPr lang="en-US" altLang="zh-TW" baseline="-25000" dirty="0" smtClean="0"/>
                  <a:t>1</a:t>
                </a:r>
                <a:endParaRPr lang="zh-TW" altLang="en-US" baseline="-25000" dirty="0"/>
              </a:p>
            </p:txBody>
          </p:sp>
          <p:sp>
            <p:nvSpPr>
              <p:cNvPr id="21" name="等腰三角形 20"/>
              <p:cNvSpPr/>
              <p:nvPr/>
            </p:nvSpPr>
            <p:spPr bwMode="auto">
              <a:xfrm rot="5400000">
                <a:off x="2589247" y="1782883"/>
                <a:ext cx="289176" cy="214880"/>
              </a:xfrm>
              <a:prstGeom prst="triangl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4" name="等腰三角形 23"/>
              <p:cNvSpPr/>
              <p:nvPr/>
            </p:nvSpPr>
            <p:spPr bwMode="auto">
              <a:xfrm rot="5400000">
                <a:off x="2589247" y="5471648"/>
                <a:ext cx="289176" cy="214880"/>
              </a:xfrm>
              <a:prstGeom prst="triangl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2871191" y="5059434"/>
                <a:ext cx="5212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D</a:t>
                </a:r>
                <a:r>
                  <a:rPr lang="en-US" altLang="zh-TW" baseline="-25000" dirty="0" smtClean="0"/>
                  <a:t>2</a:t>
                </a:r>
                <a:endParaRPr lang="zh-TW" altLang="en-US" baseline="-25000" dirty="0"/>
              </a:p>
            </p:txBody>
          </p:sp>
          <p:sp>
            <p:nvSpPr>
              <p:cNvPr id="26" name="文字方塊 25"/>
              <p:cNvSpPr txBox="1"/>
              <p:nvPr/>
            </p:nvSpPr>
            <p:spPr>
              <a:xfrm>
                <a:off x="2860339" y="5579088"/>
                <a:ext cx="5373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Q</a:t>
                </a:r>
                <a:r>
                  <a:rPr lang="en-US" altLang="zh-TW" baseline="-25000" dirty="0" smtClean="0"/>
                  <a:t>2</a:t>
                </a:r>
                <a:endParaRPr lang="zh-TW" altLang="en-US" baseline="-25000" dirty="0"/>
              </a:p>
            </p:txBody>
          </p:sp>
          <p:grpSp>
            <p:nvGrpSpPr>
              <p:cNvPr id="45" name="群組 44"/>
              <p:cNvGrpSpPr/>
              <p:nvPr/>
            </p:nvGrpSpPr>
            <p:grpSpPr>
              <a:xfrm>
                <a:off x="158198" y="3085032"/>
                <a:ext cx="1370888" cy="1393395"/>
                <a:chOff x="158198" y="3085032"/>
                <a:chExt cx="1370888" cy="1393395"/>
              </a:xfrm>
            </p:grpSpPr>
            <p:grpSp>
              <p:nvGrpSpPr>
                <p:cNvPr id="42" name="群組 41"/>
                <p:cNvGrpSpPr/>
                <p:nvPr/>
              </p:nvGrpSpPr>
              <p:grpSpPr>
                <a:xfrm>
                  <a:off x="363230" y="3363972"/>
                  <a:ext cx="938031" cy="936104"/>
                  <a:chOff x="363230" y="3363972"/>
                  <a:chExt cx="938031" cy="936104"/>
                </a:xfrm>
              </p:grpSpPr>
              <p:grpSp>
                <p:nvGrpSpPr>
                  <p:cNvPr id="32" name="群組 31"/>
                  <p:cNvGrpSpPr/>
                  <p:nvPr/>
                </p:nvGrpSpPr>
                <p:grpSpPr>
                  <a:xfrm>
                    <a:off x="539552" y="3549315"/>
                    <a:ext cx="602001" cy="602001"/>
                    <a:chOff x="4860032" y="2034911"/>
                    <a:chExt cx="602001" cy="602001"/>
                  </a:xfrm>
                </p:grpSpPr>
                <p:sp>
                  <p:nvSpPr>
                    <p:cNvPr id="23" name="橢圓 22"/>
                    <p:cNvSpPr/>
                    <p:nvPr/>
                  </p:nvSpPr>
                  <p:spPr bwMode="auto">
                    <a:xfrm>
                      <a:off x="4860032" y="2034911"/>
                      <a:ext cx="602001" cy="602001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stealth" w="lg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p:txBody>
                </p:sp>
                <p:cxnSp>
                  <p:nvCxnSpPr>
                    <p:cNvPr id="29" name="直線單箭頭接點 28"/>
                    <p:cNvCxnSpPr>
                      <a:endCxn id="23" idx="7"/>
                    </p:cNvCxnSpPr>
                    <p:nvPr/>
                  </p:nvCxnSpPr>
                  <p:spPr bwMode="auto">
                    <a:xfrm flipV="1">
                      <a:off x="5148064" y="2123072"/>
                      <a:ext cx="225808" cy="22580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cxnSp>
                  <p:nvCxnSpPr>
                    <p:cNvPr id="31" name="直線單箭頭接點 30"/>
                    <p:cNvCxnSpPr/>
                    <p:nvPr/>
                  </p:nvCxnSpPr>
                  <p:spPr bwMode="auto">
                    <a:xfrm flipH="1" flipV="1">
                      <a:off x="4988994" y="2183665"/>
                      <a:ext cx="175128" cy="152246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oval" w="med" len="med"/>
                      <a:tailEnd type="triangle" w="med" len="med"/>
                    </a:ln>
                    <a:effectLst/>
                  </p:spPr>
                </p:cxnSp>
              </p:grpSp>
              <p:sp>
                <p:nvSpPr>
                  <p:cNvPr id="37" name="弧形 36"/>
                  <p:cNvSpPr/>
                  <p:nvPr/>
                </p:nvSpPr>
                <p:spPr bwMode="auto">
                  <a:xfrm>
                    <a:off x="386861" y="3385676"/>
                    <a:ext cx="914400" cy="914400"/>
                  </a:xfrm>
                  <a:prstGeom prst="arc">
                    <a:avLst>
                      <a:gd name="adj1" fmla="val 17901298"/>
                      <a:gd name="adj2" fmla="val 20757825"/>
                    </a:avLst>
                  </a:prstGeom>
                  <a:noFill/>
                  <a:ln w="9525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zh-TW" altLang="en-US" sz="2400" b="0" i="0" u="none" strike="noStrike" cap="none" normalizeH="0" baseline="0" smtClean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latin typeface="Arial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39" name="弧形 38"/>
                  <p:cNvSpPr/>
                  <p:nvPr/>
                </p:nvSpPr>
                <p:spPr bwMode="auto">
                  <a:xfrm>
                    <a:off x="414376" y="3445578"/>
                    <a:ext cx="826416" cy="835412"/>
                  </a:xfrm>
                  <a:prstGeom prst="arc">
                    <a:avLst>
                      <a:gd name="adj1" fmla="val 18492781"/>
                      <a:gd name="adj2" fmla="val 20391968"/>
                    </a:avLst>
                  </a:prstGeom>
                  <a:noFill/>
                  <a:ln w="9525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zh-TW" altLang="en-US" sz="2400" b="0" i="0" u="none" strike="noStrike" cap="none" normalizeH="0" baseline="0" smtClean="0">
                      <a:ln>
                        <a:noFill/>
                      </a:ln>
                      <a:solidFill>
                        <a:srgbClr val="FFFF66"/>
                      </a:solidFill>
                      <a:effectLst/>
                      <a:latin typeface="Arial" charset="0"/>
                      <a:ea typeface="新細明體" pitchFamily="18" charset="-120"/>
                    </a:endParaRPr>
                  </a:p>
                </p:txBody>
              </p:sp>
              <p:grpSp>
                <p:nvGrpSpPr>
                  <p:cNvPr id="38" name="群組 37"/>
                  <p:cNvGrpSpPr/>
                  <p:nvPr/>
                </p:nvGrpSpPr>
                <p:grpSpPr>
                  <a:xfrm flipH="1">
                    <a:off x="363230" y="3363972"/>
                    <a:ext cx="914400" cy="914400"/>
                    <a:chOff x="539261" y="3538076"/>
                    <a:chExt cx="914400" cy="914400"/>
                  </a:xfrm>
                </p:grpSpPr>
                <p:sp>
                  <p:nvSpPr>
                    <p:cNvPr id="40" name="弧形 39"/>
                    <p:cNvSpPr/>
                    <p:nvPr/>
                  </p:nvSpPr>
                  <p:spPr bwMode="auto">
                    <a:xfrm>
                      <a:off x="539261" y="3538076"/>
                      <a:ext cx="914400" cy="914400"/>
                    </a:xfrm>
                    <a:prstGeom prst="arc">
                      <a:avLst>
                        <a:gd name="adj1" fmla="val 17901298"/>
                        <a:gd name="adj2" fmla="val 20757825"/>
                      </a:avLst>
                    </a:prstGeom>
                    <a:noFill/>
                    <a:ln w="952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41" name="弧形 40"/>
                    <p:cNvSpPr/>
                    <p:nvPr/>
                  </p:nvSpPr>
                  <p:spPr bwMode="auto">
                    <a:xfrm>
                      <a:off x="566776" y="3597978"/>
                      <a:ext cx="826416" cy="835412"/>
                    </a:xfrm>
                    <a:prstGeom prst="arc">
                      <a:avLst>
                        <a:gd name="adj1" fmla="val 18492781"/>
                        <a:gd name="adj2" fmla="val 20391968"/>
                      </a:avLst>
                    </a:prstGeom>
                    <a:noFill/>
                    <a:ln w="952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p:txBody>
                </p:sp>
              </p:grpSp>
            </p:grpSp>
            <p:sp>
              <p:nvSpPr>
                <p:cNvPr id="43" name="文字方塊 42"/>
                <p:cNvSpPr txBox="1"/>
                <p:nvPr/>
              </p:nvSpPr>
              <p:spPr>
                <a:xfrm>
                  <a:off x="657533" y="3085032"/>
                  <a:ext cx="37221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i="1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zh-TW" i="1" baseline="-25000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J</a:t>
                  </a:r>
                  <a:endParaRPr lang="zh-TW" altLang="en-US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4" name="文字方塊 43"/>
                <p:cNvSpPr txBox="1"/>
                <p:nvPr/>
              </p:nvSpPr>
              <p:spPr>
                <a:xfrm>
                  <a:off x="158198" y="4078317"/>
                  <a:ext cx="137088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2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Clock Jitter</a:t>
                  </a:r>
                  <a:endPara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7" name="手繪多邊形 46"/>
              <p:cNvSpPr/>
              <p:nvPr/>
            </p:nvSpPr>
            <p:spPr bwMode="auto">
              <a:xfrm>
                <a:off x="1135380" y="1889760"/>
                <a:ext cx="1440180" cy="1981200"/>
              </a:xfrm>
              <a:custGeom>
                <a:avLst/>
                <a:gdLst>
                  <a:gd name="connsiteX0" fmla="*/ 0 w 1440180"/>
                  <a:gd name="connsiteY0" fmla="*/ 1981200 h 1981200"/>
                  <a:gd name="connsiteX1" fmla="*/ 396240 w 1440180"/>
                  <a:gd name="connsiteY1" fmla="*/ 1569720 h 1981200"/>
                  <a:gd name="connsiteX2" fmla="*/ 655320 w 1440180"/>
                  <a:gd name="connsiteY2" fmla="*/ 495300 h 1981200"/>
                  <a:gd name="connsiteX3" fmla="*/ 1440180 w 1440180"/>
                  <a:gd name="connsiteY3" fmla="*/ 0 h 1981200"/>
                  <a:gd name="connsiteX4" fmla="*/ 1440180 w 1440180"/>
                  <a:gd name="connsiteY4" fmla="*/ 0 h 1981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0180" h="1981200">
                    <a:moveTo>
                      <a:pt x="0" y="1981200"/>
                    </a:moveTo>
                    <a:cubicBezTo>
                      <a:pt x="143510" y="1899285"/>
                      <a:pt x="287020" y="1817370"/>
                      <a:pt x="396240" y="1569720"/>
                    </a:cubicBezTo>
                    <a:cubicBezTo>
                      <a:pt x="505460" y="1322070"/>
                      <a:pt x="481330" y="756920"/>
                      <a:pt x="655320" y="495300"/>
                    </a:cubicBezTo>
                    <a:cubicBezTo>
                      <a:pt x="829310" y="233680"/>
                      <a:pt x="1440180" y="0"/>
                      <a:pt x="1440180" y="0"/>
                    </a:cubicBezTo>
                    <a:lnTo>
                      <a:pt x="1440180" y="0"/>
                    </a:lnTo>
                  </a:path>
                </a:pathLst>
              </a:custGeom>
              <a:noFill/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8" name="手繪多邊形 47"/>
              <p:cNvSpPr/>
              <p:nvPr/>
            </p:nvSpPr>
            <p:spPr bwMode="auto">
              <a:xfrm>
                <a:off x="1127760" y="3870960"/>
                <a:ext cx="1455420" cy="1691640"/>
              </a:xfrm>
              <a:custGeom>
                <a:avLst/>
                <a:gdLst>
                  <a:gd name="connsiteX0" fmla="*/ 0 w 1455420"/>
                  <a:gd name="connsiteY0" fmla="*/ 0 h 1691640"/>
                  <a:gd name="connsiteX1" fmla="*/ 746760 w 1455420"/>
                  <a:gd name="connsiteY1" fmla="*/ 419100 h 1691640"/>
                  <a:gd name="connsiteX2" fmla="*/ 960120 w 1455420"/>
                  <a:gd name="connsiteY2" fmla="*/ 1165860 h 1691640"/>
                  <a:gd name="connsiteX3" fmla="*/ 1455420 w 1455420"/>
                  <a:gd name="connsiteY3" fmla="*/ 1691640 h 1691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55420" h="1691640">
                    <a:moveTo>
                      <a:pt x="0" y="0"/>
                    </a:moveTo>
                    <a:cubicBezTo>
                      <a:pt x="293370" y="112395"/>
                      <a:pt x="586740" y="224790"/>
                      <a:pt x="746760" y="419100"/>
                    </a:cubicBezTo>
                    <a:cubicBezTo>
                      <a:pt x="906780" y="613410"/>
                      <a:pt x="842010" y="953770"/>
                      <a:pt x="960120" y="1165860"/>
                    </a:cubicBezTo>
                    <a:cubicBezTo>
                      <a:pt x="1078230" y="1377950"/>
                      <a:pt x="1266825" y="1534795"/>
                      <a:pt x="1455420" y="1691640"/>
                    </a:cubicBezTo>
                  </a:path>
                </a:pathLst>
              </a:custGeom>
              <a:noFill/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49" name="文字方塊 48"/>
              <p:cNvSpPr txBox="1"/>
              <p:nvPr/>
            </p:nvSpPr>
            <p:spPr>
              <a:xfrm>
                <a:off x="1731864" y="2458895"/>
                <a:ext cx="5437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sk1</a:t>
                </a:r>
                <a:endParaRPr lang="zh-TW" altLang="en-US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文字方塊 50"/>
              <p:cNvSpPr txBox="1"/>
              <p:nvPr/>
            </p:nvSpPr>
            <p:spPr>
              <a:xfrm>
                <a:off x="1459994" y="4563601"/>
                <a:ext cx="5437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sk2</a:t>
                </a:r>
                <a:endParaRPr lang="zh-TW" altLang="en-US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文字方塊 51"/>
              <p:cNvSpPr txBox="1"/>
              <p:nvPr/>
            </p:nvSpPr>
            <p:spPr>
              <a:xfrm>
                <a:off x="1354195" y="5028717"/>
                <a:ext cx="7553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Skew</a:t>
                </a:r>
                <a:endParaRPr lang="zh-TW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手繪多邊形 49"/>
              <p:cNvSpPr/>
              <p:nvPr/>
            </p:nvSpPr>
            <p:spPr bwMode="auto">
              <a:xfrm>
                <a:off x="1607820" y="3139440"/>
                <a:ext cx="317136" cy="1051560"/>
              </a:xfrm>
              <a:custGeom>
                <a:avLst/>
                <a:gdLst>
                  <a:gd name="connsiteX0" fmla="*/ 0 w 317136"/>
                  <a:gd name="connsiteY0" fmla="*/ 0 h 1051560"/>
                  <a:gd name="connsiteX1" fmla="*/ 304800 w 317136"/>
                  <a:gd name="connsiteY1" fmla="*/ 472440 h 1051560"/>
                  <a:gd name="connsiteX2" fmla="*/ 228600 w 317136"/>
                  <a:gd name="connsiteY2" fmla="*/ 1051560 h 1051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7136" h="1051560">
                    <a:moveTo>
                      <a:pt x="0" y="0"/>
                    </a:moveTo>
                    <a:cubicBezTo>
                      <a:pt x="133350" y="148590"/>
                      <a:pt x="266700" y="297180"/>
                      <a:pt x="304800" y="472440"/>
                    </a:cubicBezTo>
                    <a:cubicBezTo>
                      <a:pt x="342900" y="647700"/>
                      <a:pt x="285750" y="849630"/>
                      <a:pt x="228600" y="1051560"/>
                    </a:cubicBezTo>
                  </a:path>
                </a:pathLst>
              </a:custGeom>
              <a:noFill/>
              <a:ln w="6350" cap="flat" cmpd="sng" algn="ctr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4" name="文字方塊 53"/>
              <p:cNvSpPr txBox="1"/>
              <p:nvPr/>
            </p:nvSpPr>
            <p:spPr>
              <a:xfrm>
                <a:off x="1880810" y="3430308"/>
                <a:ext cx="6463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sk21</a:t>
                </a:r>
                <a:endParaRPr lang="zh-TW" altLang="en-US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0" name="群組 89"/>
            <p:cNvGrpSpPr/>
            <p:nvPr/>
          </p:nvGrpSpPr>
          <p:grpSpPr>
            <a:xfrm>
              <a:off x="4355976" y="948841"/>
              <a:ext cx="3904044" cy="4748503"/>
              <a:chOff x="4355976" y="948841"/>
              <a:chExt cx="3904044" cy="4748503"/>
            </a:xfrm>
          </p:grpSpPr>
          <p:sp>
            <p:nvSpPr>
              <p:cNvPr id="79" name="流程圖: 程序 78"/>
              <p:cNvSpPr/>
              <p:nvPr/>
            </p:nvSpPr>
            <p:spPr bwMode="auto">
              <a:xfrm>
                <a:off x="6300192" y="5244534"/>
                <a:ext cx="331827" cy="452438"/>
              </a:xfrm>
              <a:prstGeom prst="flowChartProcess">
                <a:avLst/>
              </a:prstGeom>
              <a:solidFill>
                <a:srgbClr val="FF99FF"/>
              </a:solidFill>
              <a:ln w="6350" cap="flat" cmpd="sng" algn="ctr">
                <a:solidFill>
                  <a:srgbClr val="FF99FF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5" name="手繪多邊形 54"/>
              <p:cNvSpPr/>
              <p:nvPr/>
            </p:nvSpPr>
            <p:spPr bwMode="auto">
              <a:xfrm>
                <a:off x="4355976" y="948841"/>
                <a:ext cx="1296144" cy="419068"/>
              </a:xfrm>
              <a:custGeom>
                <a:avLst/>
                <a:gdLst>
                  <a:gd name="connsiteX0" fmla="*/ 100811 w 1872208"/>
                  <a:gd name="connsiteY0" fmla="*/ 0 h 419068"/>
                  <a:gd name="connsiteX1" fmla="*/ 144016 w 1872208"/>
                  <a:gd name="connsiteY1" fmla="*/ 0 h 419068"/>
                  <a:gd name="connsiteX2" fmla="*/ 403245 w 1872208"/>
                  <a:gd name="connsiteY2" fmla="*/ 0 h 419068"/>
                  <a:gd name="connsiteX3" fmla="*/ 1468963 w 1872208"/>
                  <a:gd name="connsiteY3" fmla="*/ 0 h 419068"/>
                  <a:gd name="connsiteX4" fmla="*/ 1656184 w 1872208"/>
                  <a:gd name="connsiteY4" fmla="*/ 0 h 419068"/>
                  <a:gd name="connsiteX5" fmla="*/ 1771397 w 1872208"/>
                  <a:gd name="connsiteY5" fmla="*/ 0 h 419068"/>
                  <a:gd name="connsiteX6" fmla="*/ 1872208 w 1872208"/>
                  <a:gd name="connsiteY6" fmla="*/ 209534 h 419068"/>
                  <a:gd name="connsiteX7" fmla="*/ 1771397 w 1872208"/>
                  <a:gd name="connsiteY7" fmla="*/ 419068 h 419068"/>
                  <a:gd name="connsiteX8" fmla="*/ 1656184 w 1872208"/>
                  <a:gd name="connsiteY8" fmla="*/ 419068 h 419068"/>
                  <a:gd name="connsiteX9" fmla="*/ 1468963 w 1872208"/>
                  <a:gd name="connsiteY9" fmla="*/ 419068 h 419068"/>
                  <a:gd name="connsiteX10" fmla="*/ 403245 w 1872208"/>
                  <a:gd name="connsiteY10" fmla="*/ 419068 h 419068"/>
                  <a:gd name="connsiteX11" fmla="*/ 144016 w 1872208"/>
                  <a:gd name="connsiteY11" fmla="*/ 419068 h 419068"/>
                  <a:gd name="connsiteX12" fmla="*/ 100811 w 1872208"/>
                  <a:gd name="connsiteY12" fmla="*/ 419068 h 419068"/>
                  <a:gd name="connsiteX13" fmla="*/ 0 w 1872208"/>
                  <a:gd name="connsiteY13" fmla="*/ 209534 h 41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2208" h="419068">
                    <a:moveTo>
                      <a:pt x="100811" y="0"/>
                    </a:moveTo>
                    <a:lnTo>
                      <a:pt x="144016" y="0"/>
                    </a:lnTo>
                    <a:lnTo>
                      <a:pt x="403245" y="0"/>
                    </a:lnTo>
                    <a:lnTo>
                      <a:pt x="1468963" y="0"/>
                    </a:lnTo>
                    <a:lnTo>
                      <a:pt x="1656184" y="0"/>
                    </a:lnTo>
                    <a:lnTo>
                      <a:pt x="1771397" y="0"/>
                    </a:lnTo>
                    <a:lnTo>
                      <a:pt x="1872208" y="209534"/>
                    </a:lnTo>
                    <a:lnTo>
                      <a:pt x="1771397" y="419068"/>
                    </a:lnTo>
                    <a:lnTo>
                      <a:pt x="1656184" y="419068"/>
                    </a:lnTo>
                    <a:lnTo>
                      <a:pt x="1468963" y="419068"/>
                    </a:lnTo>
                    <a:lnTo>
                      <a:pt x="403245" y="419068"/>
                    </a:lnTo>
                    <a:lnTo>
                      <a:pt x="144016" y="419068"/>
                    </a:lnTo>
                    <a:lnTo>
                      <a:pt x="100811" y="419068"/>
                    </a:lnTo>
                    <a:lnTo>
                      <a:pt x="0" y="209534"/>
                    </a:lnTo>
                    <a:close/>
                  </a:path>
                </a:pathLst>
              </a:cu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56" name="手繪多邊形 55"/>
              <p:cNvSpPr/>
              <p:nvPr/>
            </p:nvSpPr>
            <p:spPr bwMode="auto">
              <a:xfrm>
                <a:off x="5041629" y="1582845"/>
                <a:ext cx="1259006" cy="452438"/>
              </a:xfrm>
              <a:custGeom>
                <a:avLst/>
                <a:gdLst>
                  <a:gd name="connsiteX0" fmla="*/ 0 w 1014413"/>
                  <a:gd name="connsiteY0" fmla="*/ 0 h 452438"/>
                  <a:gd name="connsiteX1" fmla="*/ 481013 w 1014413"/>
                  <a:gd name="connsiteY1" fmla="*/ 0 h 452438"/>
                  <a:gd name="connsiteX2" fmla="*/ 476250 w 1014413"/>
                  <a:gd name="connsiteY2" fmla="*/ 452438 h 452438"/>
                  <a:gd name="connsiteX3" fmla="*/ 1014413 w 1014413"/>
                  <a:gd name="connsiteY3" fmla="*/ 442913 h 452438"/>
                  <a:gd name="connsiteX4" fmla="*/ 1014413 w 1014413"/>
                  <a:gd name="connsiteY4" fmla="*/ 442913 h 452438"/>
                  <a:gd name="connsiteX5" fmla="*/ 1000125 w 1014413"/>
                  <a:gd name="connsiteY5" fmla="*/ 447675 h 45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4413" h="452438">
                    <a:moveTo>
                      <a:pt x="0" y="0"/>
                    </a:moveTo>
                    <a:lnTo>
                      <a:pt x="481013" y="0"/>
                    </a:lnTo>
                    <a:cubicBezTo>
                      <a:pt x="479425" y="150813"/>
                      <a:pt x="477838" y="301625"/>
                      <a:pt x="476250" y="452438"/>
                    </a:cubicBezTo>
                    <a:lnTo>
                      <a:pt x="1014413" y="442913"/>
                    </a:lnTo>
                    <a:lnTo>
                      <a:pt x="1014413" y="442913"/>
                    </a:lnTo>
                    <a:lnTo>
                      <a:pt x="1000125" y="447675"/>
                    </a:lnTo>
                  </a:path>
                </a:pathLst>
              </a:custGeom>
              <a:noFill/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57" name="直線單箭頭接點 56"/>
              <p:cNvCxnSpPr/>
              <p:nvPr/>
            </p:nvCxnSpPr>
            <p:spPr bwMode="auto">
              <a:xfrm flipV="1">
                <a:off x="5042515" y="1609529"/>
                <a:ext cx="0" cy="42575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  <p:sp>
            <p:nvSpPr>
              <p:cNvPr id="58" name="手繪多邊形 57"/>
              <p:cNvSpPr/>
              <p:nvPr/>
            </p:nvSpPr>
            <p:spPr bwMode="auto">
              <a:xfrm>
                <a:off x="6300192" y="1582473"/>
                <a:ext cx="1259006" cy="452438"/>
              </a:xfrm>
              <a:custGeom>
                <a:avLst/>
                <a:gdLst>
                  <a:gd name="connsiteX0" fmla="*/ 0 w 1014413"/>
                  <a:gd name="connsiteY0" fmla="*/ 0 h 452438"/>
                  <a:gd name="connsiteX1" fmla="*/ 481013 w 1014413"/>
                  <a:gd name="connsiteY1" fmla="*/ 0 h 452438"/>
                  <a:gd name="connsiteX2" fmla="*/ 476250 w 1014413"/>
                  <a:gd name="connsiteY2" fmla="*/ 452438 h 452438"/>
                  <a:gd name="connsiteX3" fmla="*/ 1014413 w 1014413"/>
                  <a:gd name="connsiteY3" fmla="*/ 442913 h 452438"/>
                  <a:gd name="connsiteX4" fmla="*/ 1014413 w 1014413"/>
                  <a:gd name="connsiteY4" fmla="*/ 442913 h 452438"/>
                  <a:gd name="connsiteX5" fmla="*/ 1000125 w 1014413"/>
                  <a:gd name="connsiteY5" fmla="*/ 447675 h 45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4413" h="452438">
                    <a:moveTo>
                      <a:pt x="0" y="0"/>
                    </a:moveTo>
                    <a:lnTo>
                      <a:pt x="481013" y="0"/>
                    </a:lnTo>
                    <a:cubicBezTo>
                      <a:pt x="479425" y="150813"/>
                      <a:pt x="477838" y="301625"/>
                      <a:pt x="476250" y="452438"/>
                    </a:cubicBezTo>
                    <a:lnTo>
                      <a:pt x="1014413" y="442913"/>
                    </a:lnTo>
                    <a:lnTo>
                      <a:pt x="1014413" y="442913"/>
                    </a:lnTo>
                    <a:lnTo>
                      <a:pt x="1000125" y="447675"/>
                    </a:lnTo>
                  </a:path>
                </a:pathLst>
              </a:custGeom>
              <a:noFill/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59" name="直線單箭頭接點 58"/>
              <p:cNvCxnSpPr/>
              <p:nvPr/>
            </p:nvCxnSpPr>
            <p:spPr bwMode="auto">
              <a:xfrm flipV="1">
                <a:off x="6301078" y="1609157"/>
                <a:ext cx="0" cy="42575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</p:spPr>
          </p:cxnSp>
          <p:sp>
            <p:nvSpPr>
              <p:cNvPr id="60" name="手繪多邊形 59"/>
              <p:cNvSpPr/>
              <p:nvPr/>
            </p:nvSpPr>
            <p:spPr bwMode="auto">
              <a:xfrm>
                <a:off x="5671132" y="948841"/>
                <a:ext cx="1296144" cy="419068"/>
              </a:xfrm>
              <a:custGeom>
                <a:avLst/>
                <a:gdLst>
                  <a:gd name="connsiteX0" fmla="*/ 100811 w 1872208"/>
                  <a:gd name="connsiteY0" fmla="*/ 0 h 419068"/>
                  <a:gd name="connsiteX1" fmla="*/ 144016 w 1872208"/>
                  <a:gd name="connsiteY1" fmla="*/ 0 h 419068"/>
                  <a:gd name="connsiteX2" fmla="*/ 403245 w 1872208"/>
                  <a:gd name="connsiteY2" fmla="*/ 0 h 419068"/>
                  <a:gd name="connsiteX3" fmla="*/ 1468963 w 1872208"/>
                  <a:gd name="connsiteY3" fmla="*/ 0 h 419068"/>
                  <a:gd name="connsiteX4" fmla="*/ 1656184 w 1872208"/>
                  <a:gd name="connsiteY4" fmla="*/ 0 h 419068"/>
                  <a:gd name="connsiteX5" fmla="*/ 1771397 w 1872208"/>
                  <a:gd name="connsiteY5" fmla="*/ 0 h 419068"/>
                  <a:gd name="connsiteX6" fmla="*/ 1872208 w 1872208"/>
                  <a:gd name="connsiteY6" fmla="*/ 209534 h 419068"/>
                  <a:gd name="connsiteX7" fmla="*/ 1771397 w 1872208"/>
                  <a:gd name="connsiteY7" fmla="*/ 419068 h 419068"/>
                  <a:gd name="connsiteX8" fmla="*/ 1656184 w 1872208"/>
                  <a:gd name="connsiteY8" fmla="*/ 419068 h 419068"/>
                  <a:gd name="connsiteX9" fmla="*/ 1468963 w 1872208"/>
                  <a:gd name="connsiteY9" fmla="*/ 419068 h 419068"/>
                  <a:gd name="connsiteX10" fmla="*/ 403245 w 1872208"/>
                  <a:gd name="connsiteY10" fmla="*/ 419068 h 419068"/>
                  <a:gd name="connsiteX11" fmla="*/ 144016 w 1872208"/>
                  <a:gd name="connsiteY11" fmla="*/ 419068 h 419068"/>
                  <a:gd name="connsiteX12" fmla="*/ 100811 w 1872208"/>
                  <a:gd name="connsiteY12" fmla="*/ 419068 h 419068"/>
                  <a:gd name="connsiteX13" fmla="*/ 0 w 1872208"/>
                  <a:gd name="connsiteY13" fmla="*/ 209534 h 41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2208" h="419068">
                    <a:moveTo>
                      <a:pt x="100811" y="0"/>
                    </a:moveTo>
                    <a:lnTo>
                      <a:pt x="144016" y="0"/>
                    </a:lnTo>
                    <a:lnTo>
                      <a:pt x="403245" y="0"/>
                    </a:lnTo>
                    <a:lnTo>
                      <a:pt x="1468963" y="0"/>
                    </a:lnTo>
                    <a:lnTo>
                      <a:pt x="1656184" y="0"/>
                    </a:lnTo>
                    <a:lnTo>
                      <a:pt x="1771397" y="0"/>
                    </a:lnTo>
                    <a:lnTo>
                      <a:pt x="1872208" y="209534"/>
                    </a:lnTo>
                    <a:lnTo>
                      <a:pt x="1771397" y="419068"/>
                    </a:lnTo>
                    <a:lnTo>
                      <a:pt x="1656184" y="419068"/>
                    </a:lnTo>
                    <a:lnTo>
                      <a:pt x="1468963" y="419068"/>
                    </a:lnTo>
                    <a:lnTo>
                      <a:pt x="403245" y="419068"/>
                    </a:lnTo>
                    <a:lnTo>
                      <a:pt x="144016" y="419068"/>
                    </a:lnTo>
                    <a:lnTo>
                      <a:pt x="100811" y="419068"/>
                    </a:lnTo>
                    <a:lnTo>
                      <a:pt x="0" y="209534"/>
                    </a:lnTo>
                    <a:close/>
                  </a:path>
                </a:pathLst>
              </a:cu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1" name="手繪多邊形 60"/>
              <p:cNvSpPr/>
              <p:nvPr/>
            </p:nvSpPr>
            <p:spPr bwMode="auto">
              <a:xfrm>
                <a:off x="6516216" y="2348880"/>
                <a:ext cx="1296144" cy="419068"/>
              </a:xfrm>
              <a:custGeom>
                <a:avLst/>
                <a:gdLst>
                  <a:gd name="connsiteX0" fmla="*/ 100811 w 1872208"/>
                  <a:gd name="connsiteY0" fmla="*/ 0 h 419068"/>
                  <a:gd name="connsiteX1" fmla="*/ 144016 w 1872208"/>
                  <a:gd name="connsiteY1" fmla="*/ 0 h 419068"/>
                  <a:gd name="connsiteX2" fmla="*/ 403245 w 1872208"/>
                  <a:gd name="connsiteY2" fmla="*/ 0 h 419068"/>
                  <a:gd name="connsiteX3" fmla="*/ 1468963 w 1872208"/>
                  <a:gd name="connsiteY3" fmla="*/ 0 h 419068"/>
                  <a:gd name="connsiteX4" fmla="*/ 1656184 w 1872208"/>
                  <a:gd name="connsiteY4" fmla="*/ 0 h 419068"/>
                  <a:gd name="connsiteX5" fmla="*/ 1771397 w 1872208"/>
                  <a:gd name="connsiteY5" fmla="*/ 0 h 419068"/>
                  <a:gd name="connsiteX6" fmla="*/ 1872208 w 1872208"/>
                  <a:gd name="connsiteY6" fmla="*/ 209534 h 419068"/>
                  <a:gd name="connsiteX7" fmla="*/ 1771397 w 1872208"/>
                  <a:gd name="connsiteY7" fmla="*/ 419068 h 419068"/>
                  <a:gd name="connsiteX8" fmla="*/ 1656184 w 1872208"/>
                  <a:gd name="connsiteY8" fmla="*/ 419068 h 419068"/>
                  <a:gd name="connsiteX9" fmla="*/ 1468963 w 1872208"/>
                  <a:gd name="connsiteY9" fmla="*/ 419068 h 419068"/>
                  <a:gd name="connsiteX10" fmla="*/ 403245 w 1872208"/>
                  <a:gd name="connsiteY10" fmla="*/ 419068 h 419068"/>
                  <a:gd name="connsiteX11" fmla="*/ 144016 w 1872208"/>
                  <a:gd name="connsiteY11" fmla="*/ 419068 h 419068"/>
                  <a:gd name="connsiteX12" fmla="*/ 100811 w 1872208"/>
                  <a:gd name="connsiteY12" fmla="*/ 419068 h 419068"/>
                  <a:gd name="connsiteX13" fmla="*/ 0 w 1872208"/>
                  <a:gd name="connsiteY13" fmla="*/ 209534 h 41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2208" h="419068">
                    <a:moveTo>
                      <a:pt x="100811" y="0"/>
                    </a:moveTo>
                    <a:lnTo>
                      <a:pt x="144016" y="0"/>
                    </a:lnTo>
                    <a:lnTo>
                      <a:pt x="403245" y="0"/>
                    </a:lnTo>
                    <a:lnTo>
                      <a:pt x="1468963" y="0"/>
                    </a:lnTo>
                    <a:lnTo>
                      <a:pt x="1656184" y="0"/>
                    </a:lnTo>
                    <a:lnTo>
                      <a:pt x="1771397" y="0"/>
                    </a:lnTo>
                    <a:lnTo>
                      <a:pt x="1872208" y="209534"/>
                    </a:lnTo>
                    <a:lnTo>
                      <a:pt x="1771397" y="419068"/>
                    </a:lnTo>
                    <a:lnTo>
                      <a:pt x="1656184" y="419068"/>
                    </a:lnTo>
                    <a:lnTo>
                      <a:pt x="1468963" y="419068"/>
                    </a:lnTo>
                    <a:lnTo>
                      <a:pt x="403245" y="419068"/>
                    </a:lnTo>
                    <a:lnTo>
                      <a:pt x="144016" y="419068"/>
                    </a:lnTo>
                    <a:lnTo>
                      <a:pt x="100811" y="419068"/>
                    </a:lnTo>
                    <a:lnTo>
                      <a:pt x="0" y="209534"/>
                    </a:lnTo>
                    <a:close/>
                  </a:path>
                </a:pathLst>
              </a:cu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2" name="手繪多邊形 61"/>
              <p:cNvSpPr/>
              <p:nvPr/>
            </p:nvSpPr>
            <p:spPr bwMode="auto">
              <a:xfrm>
                <a:off x="5220072" y="2348880"/>
                <a:ext cx="1296144" cy="419068"/>
              </a:xfrm>
              <a:custGeom>
                <a:avLst/>
                <a:gdLst>
                  <a:gd name="connsiteX0" fmla="*/ 100811 w 1872208"/>
                  <a:gd name="connsiteY0" fmla="*/ 0 h 419068"/>
                  <a:gd name="connsiteX1" fmla="*/ 144016 w 1872208"/>
                  <a:gd name="connsiteY1" fmla="*/ 0 h 419068"/>
                  <a:gd name="connsiteX2" fmla="*/ 403245 w 1872208"/>
                  <a:gd name="connsiteY2" fmla="*/ 0 h 419068"/>
                  <a:gd name="connsiteX3" fmla="*/ 1468963 w 1872208"/>
                  <a:gd name="connsiteY3" fmla="*/ 0 h 419068"/>
                  <a:gd name="connsiteX4" fmla="*/ 1656184 w 1872208"/>
                  <a:gd name="connsiteY4" fmla="*/ 0 h 419068"/>
                  <a:gd name="connsiteX5" fmla="*/ 1771397 w 1872208"/>
                  <a:gd name="connsiteY5" fmla="*/ 0 h 419068"/>
                  <a:gd name="connsiteX6" fmla="*/ 1872208 w 1872208"/>
                  <a:gd name="connsiteY6" fmla="*/ 209534 h 419068"/>
                  <a:gd name="connsiteX7" fmla="*/ 1771397 w 1872208"/>
                  <a:gd name="connsiteY7" fmla="*/ 419068 h 419068"/>
                  <a:gd name="connsiteX8" fmla="*/ 1656184 w 1872208"/>
                  <a:gd name="connsiteY8" fmla="*/ 419068 h 419068"/>
                  <a:gd name="connsiteX9" fmla="*/ 1468963 w 1872208"/>
                  <a:gd name="connsiteY9" fmla="*/ 419068 h 419068"/>
                  <a:gd name="connsiteX10" fmla="*/ 403245 w 1872208"/>
                  <a:gd name="connsiteY10" fmla="*/ 419068 h 419068"/>
                  <a:gd name="connsiteX11" fmla="*/ 144016 w 1872208"/>
                  <a:gd name="connsiteY11" fmla="*/ 419068 h 419068"/>
                  <a:gd name="connsiteX12" fmla="*/ 100811 w 1872208"/>
                  <a:gd name="connsiteY12" fmla="*/ 419068 h 419068"/>
                  <a:gd name="connsiteX13" fmla="*/ 0 w 1872208"/>
                  <a:gd name="connsiteY13" fmla="*/ 209534 h 41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2208" h="419068">
                    <a:moveTo>
                      <a:pt x="100811" y="0"/>
                    </a:moveTo>
                    <a:lnTo>
                      <a:pt x="144016" y="0"/>
                    </a:lnTo>
                    <a:lnTo>
                      <a:pt x="403245" y="0"/>
                    </a:lnTo>
                    <a:lnTo>
                      <a:pt x="1468963" y="0"/>
                    </a:lnTo>
                    <a:lnTo>
                      <a:pt x="1656184" y="0"/>
                    </a:lnTo>
                    <a:lnTo>
                      <a:pt x="1771397" y="0"/>
                    </a:lnTo>
                    <a:lnTo>
                      <a:pt x="1872208" y="209534"/>
                    </a:lnTo>
                    <a:lnTo>
                      <a:pt x="1771397" y="419068"/>
                    </a:lnTo>
                    <a:lnTo>
                      <a:pt x="1656184" y="419068"/>
                    </a:lnTo>
                    <a:lnTo>
                      <a:pt x="1468963" y="419068"/>
                    </a:lnTo>
                    <a:lnTo>
                      <a:pt x="403245" y="419068"/>
                    </a:lnTo>
                    <a:lnTo>
                      <a:pt x="144016" y="419068"/>
                    </a:lnTo>
                    <a:lnTo>
                      <a:pt x="100811" y="419068"/>
                    </a:lnTo>
                    <a:lnTo>
                      <a:pt x="0" y="209534"/>
                    </a:lnTo>
                    <a:close/>
                  </a:path>
                </a:pathLst>
              </a:cu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3" name="手繪多邊形 62"/>
              <p:cNvSpPr/>
              <p:nvPr/>
            </p:nvSpPr>
            <p:spPr bwMode="auto">
              <a:xfrm>
                <a:off x="5652120" y="4647614"/>
                <a:ext cx="1296144" cy="419068"/>
              </a:xfrm>
              <a:custGeom>
                <a:avLst/>
                <a:gdLst>
                  <a:gd name="connsiteX0" fmla="*/ 100811 w 1872208"/>
                  <a:gd name="connsiteY0" fmla="*/ 0 h 419068"/>
                  <a:gd name="connsiteX1" fmla="*/ 144016 w 1872208"/>
                  <a:gd name="connsiteY1" fmla="*/ 0 h 419068"/>
                  <a:gd name="connsiteX2" fmla="*/ 403245 w 1872208"/>
                  <a:gd name="connsiteY2" fmla="*/ 0 h 419068"/>
                  <a:gd name="connsiteX3" fmla="*/ 1468963 w 1872208"/>
                  <a:gd name="connsiteY3" fmla="*/ 0 h 419068"/>
                  <a:gd name="connsiteX4" fmla="*/ 1656184 w 1872208"/>
                  <a:gd name="connsiteY4" fmla="*/ 0 h 419068"/>
                  <a:gd name="connsiteX5" fmla="*/ 1771397 w 1872208"/>
                  <a:gd name="connsiteY5" fmla="*/ 0 h 419068"/>
                  <a:gd name="connsiteX6" fmla="*/ 1872208 w 1872208"/>
                  <a:gd name="connsiteY6" fmla="*/ 209534 h 419068"/>
                  <a:gd name="connsiteX7" fmla="*/ 1771397 w 1872208"/>
                  <a:gd name="connsiteY7" fmla="*/ 419068 h 419068"/>
                  <a:gd name="connsiteX8" fmla="*/ 1656184 w 1872208"/>
                  <a:gd name="connsiteY8" fmla="*/ 419068 h 419068"/>
                  <a:gd name="connsiteX9" fmla="*/ 1468963 w 1872208"/>
                  <a:gd name="connsiteY9" fmla="*/ 419068 h 419068"/>
                  <a:gd name="connsiteX10" fmla="*/ 403245 w 1872208"/>
                  <a:gd name="connsiteY10" fmla="*/ 419068 h 419068"/>
                  <a:gd name="connsiteX11" fmla="*/ 144016 w 1872208"/>
                  <a:gd name="connsiteY11" fmla="*/ 419068 h 419068"/>
                  <a:gd name="connsiteX12" fmla="*/ 100811 w 1872208"/>
                  <a:gd name="connsiteY12" fmla="*/ 419068 h 419068"/>
                  <a:gd name="connsiteX13" fmla="*/ 0 w 1872208"/>
                  <a:gd name="connsiteY13" fmla="*/ 209534 h 41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2208" h="419068">
                    <a:moveTo>
                      <a:pt x="100811" y="0"/>
                    </a:moveTo>
                    <a:lnTo>
                      <a:pt x="144016" y="0"/>
                    </a:lnTo>
                    <a:lnTo>
                      <a:pt x="403245" y="0"/>
                    </a:lnTo>
                    <a:lnTo>
                      <a:pt x="1468963" y="0"/>
                    </a:lnTo>
                    <a:lnTo>
                      <a:pt x="1656184" y="0"/>
                    </a:lnTo>
                    <a:lnTo>
                      <a:pt x="1771397" y="0"/>
                    </a:lnTo>
                    <a:lnTo>
                      <a:pt x="1872208" y="209534"/>
                    </a:lnTo>
                    <a:lnTo>
                      <a:pt x="1771397" y="419068"/>
                    </a:lnTo>
                    <a:lnTo>
                      <a:pt x="1656184" y="419068"/>
                    </a:lnTo>
                    <a:lnTo>
                      <a:pt x="1468963" y="419068"/>
                    </a:lnTo>
                    <a:lnTo>
                      <a:pt x="403245" y="419068"/>
                    </a:lnTo>
                    <a:lnTo>
                      <a:pt x="144016" y="419068"/>
                    </a:lnTo>
                    <a:lnTo>
                      <a:pt x="100811" y="419068"/>
                    </a:lnTo>
                    <a:lnTo>
                      <a:pt x="0" y="209534"/>
                    </a:lnTo>
                    <a:close/>
                  </a:path>
                </a:pathLst>
              </a:cu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4" name="手繪多邊形 63"/>
              <p:cNvSpPr/>
              <p:nvPr/>
            </p:nvSpPr>
            <p:spPr bwMode="auto">
              <a:xfrm>
                <a:off x="6963876" y="4647614"/>
                <a:ext cx="1296144" cy="419068"/>
              </a:xfrm>
              <a:custGeom>
                <a:avLst/>
                <a:gdLst>
                  <a:gd name="connsiteX0" fmla="*/ 100811 w 1872208"/>
                  <a:gd name="connsiteY0" fmla="*/ 0 h 419068"/>
                  <a:gd name="connsiteX1" fmla="*/ 144016 w 1872208"/>
                  <a:gd name="connsiteY1" fmla="*/ 0 h 419068"/>
                  <a:gd name="connsiteX2" fmla="*/ 403245 w 1872208"/>
                  <a:gd name="connsiteY2" fmla="*/ 0 h 419068"/>
                  <a:gd name="connsiteX3" fmla="*/ 1468963 w 1872208"/>
                  <a:gd name="connsiteY3" fmla="*/ 0 h 419068"/>
                  <a:gd name="connsiteX4" fmla="*/ 1656184 w 1872208"/>
                  <a:gd name="connsiteY4" fmla="*/ 0 h 419068"/>
                  <a:gd name="connsiteX5" fmla="*/ 1771397 w 1872208"/>
                  <a:gd name="connsiteY5" fmla="*/ 0 h 419068"/>
                  <a:gd name="connsiteX6" fmla="*/ 1872208 w 1872208"/>
                  <a:gd name="connsiteY6" fmla="*/ 209534 h 419068"/>
                  <a:gd name="connsiteX7" fmla="*/ 1771397 w 1872208"/>
                  <a:gd name="connsiteY7" fmla="*/ 419068 h 419068"/>
                  <a:gd name="connsiteX8" fmla="*/ 1656184 w 1872208"/>
                  <a:gd name="connsiteY8" fmla="*/ 419068 h 419068"/>
                  <a:gd name="connsiteX9" fmla="*/ 1468963 w 1872208"/>
                  <a:gd name="connsiteY9" fmla="*/ 419068 h 419068"/>
                  <a:gd name="connsiteX10" fmla="*/ 403245 w 1872208"/>
                  <a:gd name="connsiteY10" fmla="*/ 419068 h 419068"/>
                  <a:gd name="connsiteX11" fmla="*/ 144016 w 1872208"/>
                  <a:gd name="connsiteY11" fmla="*/ 419068 h 419068"/>
                  <a:gd name="connsiteX12" fmla="*/ 100811 w 1872208"/>
                  <a:gd name="connsiteY12" fmla="*/ 419068 h 419068"/>
                  <a:gd name="connsiteX13" fmla="*/ 0 w 1872208"/>
                  <a:gd name="connsiteY13" fmla="*/ 209534 h 41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872208" h="419068">
                    <a:moveTo>
                      <a:pt x="100811" y="0"/>
                    </a:moveTo>
                    <a:lnTo>
                      <a:pt x="144016" y="0"/>
                    </a:lnTo>
                    <a:lnTo>
                      <a:pt x="403245" y="0"/>
                    </a:lnTo>
                    <a:lnTo>
                      <a:pt x="1468963" y="0"/>
                    </a:lnTo>
                    <a:lnTo>
                      <a:pt x="1656184" y="0"/>
                    </a:lnTo>
                    <a:lnTo>
                      <a:pt x="1771397" y="0"/>
                    </a:lnTo>
                    <a:lnTo>
                      <a:pt x="1872208" y="209534"/>
                    </a:lnTo>
                    <a:lnTo>
                      <a:pt x="1771397" y="419068"/>
                    </a:lnTo>
                    <a:lnTo>
                      <a:pt x="1656184" y="419068"/>
                    </a:lnTo>
                    <a:lnTo>
                      <a:pt x="1468963" y="419068"/>
                    </a:lnTo>
                    <a:lnTo>
                      <a:pt x="403245" y="419068"/>
                    </a:lnTo>
                    <a:lnTo>
                      <a:pt x="144016" y="419068"/>
                    </a:lnTo>
                    <a:lnTo>
                      <a:pt x="100811" y="419068"/>
                    </a:lnTo>
                    <a:lnTo>
                      <a:pt x="0" y="209534"/>
                    </a:lnTo>
                    <a:close/>
                  </a:path>
                </a:pathLst>
              </a:custGeom>
              <a:noFill/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grpSp>
            <p:nvGrpSpPr>
              <p:cNvPr id="65" name="群組 64"/>
              <p:cNvGrpSpPr/>
              <p:nvPr/>
            </p:nvGrpSpPr>
            <p:grpSpPr>
              <a:xfrm>
                <a:off x="6205539" y="1844917"/>
                <a:ext cx="1082429" cy="714091"/>
                <a:chOff x="4907782" y="1823369"/>
                <a:chExt cx="1082429" cy="714091"/>
              </a:xfrm>
            </p:grpSpPr>
            <p:sp>
              <p:nvSpPr>
                <p:cNvPr id="53" name="手繪多邊形 52"/>
                <p:cNvSpPr/>
                <p:nvPr/>
              </p:nvSpPr>
              <p:spPr bwMode="auto">
                <a:xfrm>
                  <a:off x="4907782" y="1859280"/>
                  <a:ext cx="519057" cy="678180"/>
                </a:xfrm>
                <a:custGeom>
                  <a:avLst/>
                  <a:gdLst>
                    <a:gd name="connsiteX0" fmla="*/ 129038 w 519057"/>
                    <a:gd name="connsiteY0" fmla="*/ 0 h 678180"/>
                    <a:gd name="connsiteX1" fmla="*/ 517658 w 519057"/>
                    <a:gd name="connsiteY1" fmla="*/ 175260 h 678180"/>
                    <a:gd name="connsiteX2" fmla="*/ 7118 w 519057"/>
                    <a:gd name="connsiteY2" fmla="*/ 396240 h 678180"/>
                    <a:gd name="connsiteX3" fmla="*/ 266198 w 519057"/>
                    <a:gd name="connsiteY3" fmla="*/ 678180 h 678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9057" h="678180">
                      <a:moveTo>
                        <a:pt x="129038" y="0"/>
                      </a:moveTo>
                      <a:cubicBezTo>
                        <a:pt x="333508" y="54610"/>
                        <a:pt x="537978" y="109220"/>
                        <a:pt x="517658" y="175260"/>
                      </a:cubicBezTo>
                      <a:cubicBezTo>
                        <a:pt x="497338" y="241300"/>
                        <a:pt x="49028" y="312420"/>
                        <a:pt x="7118" y="396240"/>
                      </a:cubicBezTo>
                      <a:cubicBezTo>
                        <a:pt x="-34792" y="480060"/>
                        <a:pt x="115703" y="579120"/>
                        <a:pt x="266198" y="678180"/>
                      </a:cubicBezTo>
                    </a:path>
                  </a:pathLst>
                </a:custGeom>
                <a:noFill/>
                <a:ln w="6350" cap="flat" cmpd="sng" algn="ctr">
                  <a:solidFill>
                    <a:schemeClr val="bg1"/>
                  </a:solidFill>
                  <a:prstDash val="dash"/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 smtClean="0">
                    <a:ln>
                      <a:noFill/>
                    </a:ln>
                    <a:solidFill>
                      <a:srgbClr val="FFFF66"/>
                    </a:solidFill>
                    <a:effectLst/>
                    <a:latin typeface="Arial" charset="0"/>
                    <a:ea typeface="新細明體" pitchFamily="18" charset="-120"/>
                  </a:endParaRPr>
                </a:p>
              </p:txBody>
            </p:sp>
            <p:sp>
              <p:nvSpPr>
                <p:cNvPr id="66" name="文字方塊 65"/>
                <p:cNvSpPr txBox="1"/>
                <p:nvPr/>
              </p:nvSpPr>
              <p:spPr>
                <a:xfrm>
                  <a:off x="5334262" y="1823369"/>
                  <a:ext cx="65594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i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r>
                    <a:rPr lang="en-US" altLang="zh-TW" i="1" baseline="-25000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CQ1</a:t>
                  </a:r>
                  <a:endParaRPr lang="zh-TW" altLang="en-US" i="1" baseline="-250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7" name="手繪多邊形 66"/>
              <p:cNvSpPr/>
              <p:nvPr/>
            </p:nvSpPr>
            <p:spPr bwMode="auto">
              <a:xfrm>
                <a:off x="6324596" y="2545080"/>
                <a:ext cx="605310" cy="2324100"/>
              </a:xfrm>
              <a:custGeom>
                <a:avLst/>
                <a:gdLst>
                  <a:gd name="connsiteX0" fmla="*/ 198124 w 605310"/>
                  <a:gd name="connsiteY0" fmla="*/ 0 h 2324100"/>
                  <a:gd name="connsiteX1" fmla="*/ 601984 w 605310"/>
                  <a:gd name="connsiteY1" fmla="*/ 685800 h 2324100"/>
                  <a:gd name="connsiteX2" fmla="*/ 4 w 605310"/>
                  <a:gd name="connsiteY2" fmla="*/ 1805940 h 2324100"/>
                  <a:gd name="connsiteX3" fmla="*/ 594364 w 605310"/>
                  <a:gd name="connsiteY3" fmla="*/ 2324100 h 2324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5310" h="2324100">
                    <a:moveTo>
                      <a:pt x="198124" y="0"/>
                    </a:moveTo>
                    <a:cubicBezTo>
                      <a:pt x="416564" y="192405"/>
                      <a:pt x="635004" y="384810"/>
                      <a:pt x="601984" y="685800"/>
                    </a:cubicBezTo>
                    <a:cubicBezTo>
                      <a:pt x="568964" y="986790"/>
                      <a:pt x="1274" y="1532890"/>
                      <a:pt x="4" y="1805940"/>
                    </a:cubicBezTo>
                    <a:cubicBezTo>
                      <a:pt x="-1266" y="2078990"/>
                      <a:pt x="296549" y="2201545"/>
                      <a:pt x="594364" y="2324100"/>
                    </a:cubicBezTo>
                  </a:path>
                </a:pathLst>
              </a:custGeom>
              <a:noFill/>
              <a:ln w="6350" cap="flat" cmpd="sng" algn="ctr">
                <a:solidFill>
                  <a:schemeClr val="bg1"/>
                </a:solidFill>
                <a:prstDash val="dash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sp>
            <p:nvSpPr>
              <p:cNvPr id="69" name="文字方塊 68"/>
              <p:cNvSpPr txBox="1"/>
              <p:nvPr/>
            </p:nvSpPr>
            <p:spPr>
              <a:xfrm>
                <a:off x="6954350" y="3016742"/>
                <a:ext cx="5774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p12</a:t>
                </a:r>
                <a:endParaRPr lang="zh-TW" altLang="en-US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70" name="直線接點 69"/>
              <p:cNvCxnSpPr>
                <a:stCxn id="56" idx="3"/>
              </p:cNvCxnSpPr>
              <p:nvPr/>
            </p:nvCxnSpPr>
            <p:spPr bwMode="auto">
              <a:xfrm flipH="1">
                <a:off x="6300192" y="2025758"/>
                <a:ext cx="443" cy="340306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FF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5" name="手繪多邊形 74"/>
              <p:cNvSpPr/>
              <p:nvPr/>
            </p:nvSpPr>
            <p:spPr bwMode="auto">
              <a:xfrm>
                <a:off x="5041629" y="5244906"/>
                <a:ext cx="1259006" cy="452438"/>
              </a:xfrm>
              <a:custGeom>
                <a:avLst/>
                <a:gdLst>
                  <a:gd name="connsiteX0" fmla="*/ 0 w 1014413"/>
                  <a:gd name="connsiteY0" fmla="*/ 0 h 452438"/>
                  <a:gd name="connsiteX1" fmla="*/ 481013 w 1014413"/>
                  <a:gd name="connsiteY1" fmla="*/ 0 h 452438"/>
                  <a:gd name="connsiteX2" fmla="*/ 476250 w 1014413"/>
                  <a:gd name="connsiteY2" fmla="*/ 452438 h 452438"/>
                  <a:gd name="connsiteX3" fmla="*/ 1014413 w 1014413"/>
                  <a:gd name="connsiteY3" fmla="*/ 442913 h 452438"/>
                  <a:gd name="connsiteX4" fmla="*/ 1014413 w 1014413"/>
                  <a:gd name="connsiteY4" fmla="*/ 442913 h 452438"/>
                  <a:gd name="connsiteX5" fmla="*/ 1000125 w 1014413"/>
                  <a:gd name="connsiteY5" fmla="*/ 447675 h 45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4413" h="452438">
                    <a:moveTo>
                      <a:pt x="0" y="0"/>
                    </a:moveTo>
                    <a:lnTo>
                      <a:pt x="481013" y="0"/>
                    </a:lnTo>
                    <a:cubicBezTo>
                      <a:pt x="479425" y="150813"/>
                      <a:pt x="477838" y="301625"/>
                      <a:pt x="476250" y="452438"/>
                    </a:cubicBezTo>
                    <a:lnTo>
                      <a:pt x="1014413" y="442913"/>
                    </a:lnTo>
                    <a:lnTo>
                      <a:pt x="1014413" y="442913"/>
                    </a:lnTo>
                    <a:lnTo>
                      <a:pt x="1000125" y="447675"/>
                    </a:lnTo>
                  </a:path>
                </a:pathLst>
              </a:custGeom>
              <a:noFill/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76" name="直線單箭頭接點 75"/>
              <p:cNvCxnSpPr/>
              <p:nvPr/>
            </p:nvCxnSpPr>
            <p:spPr bwMode="auto">
              <a:xfrm flipV="1">
                <a:off x="5042515" y="5271590"/>
                <a:ext cx="0" cy="42575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7" name="手繪多邊形 76"/>
              <p:cNvSpPr/>
              <p:nvPr/>
            </p:nvSpPr>
            <p:spPr bwMode="auto">
              <a:xfrm>
                <a:off x="6300192" y="5244534"/>
                <a:ext cx="1259006" cy="452438"/>
              </a:xfrm>
              <a:custGeom>
                <a:avLst/>
                <a:gdLst>
                  <a:gd name="connsiteX0" fmla="*/ 0 w 1014413"/>
                  <a:gd name="connsiteY0" fmla="*/ 0 h 452438"/>
                  <a:gd name="connsiteX1" fmla="*/ 481013 w 1014413"/>
                  <a:gd name="connsiteY1" fmla="*/ 0 h 452438"/>
                  <a:gd name="connsiteX2" fmla="*/ 476250 w 1014413"/>
                  <a:gd name="connsiteY2" fmla="*/ 452438 h 452438"/>
                  <a:gd name="connsiteX3" fmla="*/ 1014413 w 1014413"/>
                  <a:gd name="connsiteY3" fmla="*/ 442913 h 452438"/>
                  <a:gd name="connsiteX4" fmla="*/ 1014413 w 1014413"/>
                  <a:gd name="connsiteY4" fmla="*/ 442913 h 452438"/>
                  <a:gd name="connsiteX5" fmla="*/ 1000125 w 1014413"/>
                  <a:gd name="connsiteY5" fmla="*/ 447675 h 45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4413" h="452438">
                    <a:moveTo>
                      <a:pt x="0" y="0"/>
                    </a:moveTo>
                    <a:lnTo>
                      <a:pt x="481013" y="0"/>
                    </a:lnTo>
                    <a:cubicBezTo>
                      <a:pt x="479425" y="150813"/>
                      <a:pt x="477838" y="301625"/>
                      <a:pt x="476250" y="452438"/>
                    </a:cubicBezTo>
                    <a:lnTo>
                      <a:pt x="1014413" y="442913"/>
                    </a:lnTo>
                    <a:lnTo>
                      <a:pt x="1014413" y="442913"/>
                    </a:lnTo>
                    <a:lnTo>
                      <a:pt x="1000125" y="447675"/>
                    </a:lnTo>
                  </a:path>
                </a:pathLst>
              </a:custGeom>
              <a:noFill/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  <p:cxnSp>
            <p:nvCxnSpPr>
              <p:cNvPr id="78" name="直線單箭頭接點 77"/>
              <p:cNvCxnSpPr/>
              <p:nvPr/>
            </p:nvCxnSpPr>
            <p:spPr bwMode="auto">
              <a:xfrm flipV="1">
                <a:off x="6301078" y="5271218"/>
                <a:ext cx="0" cy="42575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" name="直線單箭頭接點 79"/>
              <p:cNvCxnSpPr/>
              <p:nvPr/>
            </p:nvCxnSpPr>
            <p:spPr bwMode="auto">
              <a:xfrm flipV="1">
                <a:off x="4953934" y="5271590"/>
                <a:ext cx="0" cy="42575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" name="直線單箭頭接點 80"/>
              <p:cNvCxnSpPr/>
              <p:nvPr/>
            </p:nvCxnSpPr>
            <p:spPr bwMode="auto">
              <a:xfrm flipV="1">
                <a:off x="6212497" y="5271218"/>
                <a:ext cx="0" cy="42575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" name="直線單箭頭接點 81"/>
              <p:cNvCxnSpPr/>
              <p:nvPr/>
            </p:nvCxnSpPr>
            <p:spPr bwMode="auto">
              <a:xfrm flipV="1">
                <a:off x="5088893" y="5271590"/>
                <a:ext cx="0" cy="42575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3" name="直線單箭頭接點 82"/>
              <p:cNvCxnSpPr/>
              <p:nvPr/>
            </p:nvCxnSpPr>
            <p:spPr bwMode="auto">
              <a:xfrm flipV="1">
                <a:off x="6347456" y="5271218"/>
                <a:ext cx="0" cy="42575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直線單箭頭接點 83"/>
              <p:cNvCxnSpPr/>
              <p:nvPr/>
            </p:nvCxnSpPr>
            <p:spPr bwMode="auto">
              <a:xfrm flipV="1">
                <a:off x="5000312" y="5271590"/>
                <a:ext cx="0" cy="42575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直線單箭頭接點 84"/>
              <p:cNvCxnSpPr/>
              <p:nvPr/>
            </p:nvCxnSpPr>
            <p:spPr bwMode="auto">
              <a:xfrm flipV="1">
                <a:off x="6258875" y="5271218"/>
                <a:ext cx="0" cy="42575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6" name="直線單箭頭接點 85"/>
              <p:cNvCxnSpPr/>
              <p:nvPr/>
            </p:nvCxnSpPr>
            <p:spPr bwMode="auto">
              <a:xfrm flipV="1">
                <a:off x="5142605" y="5271590"/>
                <a:ext cx="0" cy="42575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7" name="直線單箭頭接點 86"/>
              <p:cNvCxnSpPr/>
              <p:nvPr/>
            </p:nvCxnSpPr>
            <p:spPr bwMode="auto">
              <a:xfrm flipV="1">
                <a:off x="6401168" y="5271218"/>
                <a:ext cx="0" cy="42575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9" name="手繪多邊形 88"/>
              <p:cNvSpPr/>
              <p:nvPr/>
            </p:nvSpPr>
            <p:spPr bwMode="auto">
              <a:xfrm>
                <a:off x="6644640" y="4869180"/>
                <a:ext cx="747624" cy="601980"/>
              </a:xfrm>
              <a:custGeom>
                <a:avLst/>
                <a:gdLst>
                  <a:gd name="connsiteX0" fmla="*/ 0 w 747624"/>
                  <a:gd name="connsiteY0" fmla="*/ 601980 h 601980"/>
                  <a:gd name="connsiteX1" fmla="*/ 739140 w 747624"/>
                  <a:gd name="connsiteY1" fmla="*/ 388620 h 601980"/>
                  <a:gd name="connsiteX2" fmla="*/ 335280 w 747624"/>
                  <a:gd name="connsiteY2" fmla="*/ 0 h 601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7624" h="601980">
                    <a:moveTo>
                      <a:pt x="0" y="601980"/>
                    </a:moveTo>
                    <a:cubicBezTo>
                      <a:pt x="341630" y="545465"/>
                      <a:pt x="683260" y="488950"/>
                      <a:pt x="739140" y="388620"/>
                    </a:cubicBezTo>
                    <a:cubicBezTo>
                      <a:pt x="795020" y="288290"/>
                      <a:pt x="565150" y="144145"/>
                      <a:pt x="335280" y="0"/>
                    </a:cubicBezTo>
                  </a:path>
                </a:pathLst>
              </a:custGeom>
              <a:noFill/>
              <a:ln w="9525" cap="flat" cmpd="sng" algn="ctr">
                <a:solidFill>
                  <a:srgbClr val="FFFF00"/>
                </a:solidFill>
                <a:prstDash val="dash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 smtClean="0">
                  <a:ln>
                    <a:noFill/>
                  </a:ln>
                  <a:solidFill>
                    <a:srgbClr val="FFFF66"/>
                  </a:solidFill>
                  <a:effectLst/>
                  <a:latin typeface="Arial" charset="0"/>
                  <a:ea typeface="新細明體" pitchFamily="18" charset="-12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文字方塊 90"/>
              <p:cNvSpPr txBox="1"/>
              <p:nvPr/>
            </p:nvSpPr>
            <p:spPr>
              <a:xfrm>
                <a:off x="1565148" y="5617224"/>
                <a:ext cx="6082371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Hold-Time Rule: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𝐶𝑄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−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</m:oMath>
                </a14:m>
                <a:endParaRPr lang="zh-TW" altLang="en-US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1" name="文字方塊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148" y="5617224"/>
                <a:ext cx="6082371" cy="490199"/>
              </a:xfrm>
              <a:prstGeom prst="rect">
                <a:avLst/>
              </a:prstGeom>
              <a:blipFill>
                <a:blip r:embed="rId3"/>
                <a:stretch>
                  <a:fillRect l="-1603" t="-9877" b="-209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2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200">
                <a:solidFill>
                  <a:srgbClr val="66FFFF"/>
                </a:solidFill>
                <a:latin typeface="Arial" panose="020B0604020202020204" pitchFamily="34" charset="0"/>
              </a:rPr>
              <a:t>Parallel Simulation under Sequential Environment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302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Computing:</a:t>
            </a:r>
            <a:r>
              <a:rPr lang="en-US" altLang="zh-TW" sz="2800" b="1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All concurrent events are sequentially pushed into the queue at the same $time of the time wheel and executed sequentially.</a:t>
            </a:r>
            <a:endParaRPr lang="en-US" altLang="zh-TW" sz="2000" b="1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Tricks: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#0 generates another queue with the same $time.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Define all initial values prior to continuous assignments.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Make sure that the goal is simulation only, synthesis only or both.</a:t>
            </a:r>
          </a:p>
        </p:txBody>
      </p:sp>
      <p:sp>
        <p:nvSpPr>
          <p:cNvPr id="763908" name="AutoShape 4"/>
          <p:cNvSpPr>
            <a:spLocks noChangeArrowheads="1"/>
          </p:cNvSpPr>
          <p:nvPr/>
        </p:nvSpPr>
        <p:spPr bwMode="auto">
          <a:xfrm rot="10800000">
            <a:off x="1763713" y="3860800"/>
            <a:ext cx="2592387" cy="2493963"/>
          </a:xfrm>
          <a:custGeom>
            <a:avLst/>
            <a:gdLst>
              <a:gd name="T0" fmla="*/ 68478028 w 21600"/>
              <a:gd name="T1" fmla="*/ 24662868 h 21600"/>
              <a:gd name="T2" fmla="*/ 105209018 w 21600"/>
              <a:gd name="T3" fmla="*/ 266706039 h 21600"/>
              <a:gd name="T4" fmla="*/ 83832995 w 21600"/>
              <a:gd name="T5" fmla="*/ 45699676 h 21600"/>
              <a:gd name="T6" fmla="*/ 349981120 w 21600"/>
              <a:gd name="T7" fmla="*/ 147510873 h 21600"/>
              <a:gd name="T8" fmla="*/ 296354014 w 21600"/>
              <a:gd name="T9" fmla="*/ 195236879 h 21600"/>
              <a:gd name="T10" fmla="*/ 244786714 w 21600"/>
              <a:gd name="T11" fmla="*/ 14559109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694" y="10974"/>
                </a:moveTo>
                <a:cubicBezTo>
                  <a:pt x="19695" y="10916"/>
                  <a:pt x="19696" y="10858"/>
                  <a:pt x="19696" y="10800"/>
                </a:cubicBezTo>
                <a:cubicBezTo>
                  <a:pt x="19696" y="5886"/>
                  <a:pt x="15713" y="1904"/>
                  <a:pt x="10800" y="1904"/>
                </a:cubicBezTo>
                <a:cubicBezTo>
                  <a:pt x="5886" y="1904"/>
                  <a:pt x="1904" y="5886"/>
                  <a:pt x="1904" y="10800"/>
                </a:cubicBezTo>
                <a:cubicBezTo>
                  <a:pt x="1903" y="14494"/>
                  <a:pt x="4187" y="17805"/>
                  <a:pt x="7642" y="19116"/>
                </a:cubicBezTo>
                <a:lnTo>
                  <a:pt x="6966" y="20896"/>
                </a:lnTo>
                <a:cubicBezTo>
                  <a:pt x="2772" y="19304"/>
                  <a:pt x="0" y="15285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70"/>
                  <a:pt x="21599" y="10941"/>
                  <a:pt x="21597" y="11012"/>
                </a:cubicBezTo>
                <a:lnTo>
                  <a:pt x="24297" y="11065"/>
                </a:lnTo>
                <a:lnTo>
                  <a:pt x="20574" y="14645"/>
                </a:lnTo>
                <a:lnTo>
                  <a:pt x="16994" y="10921"/>
                </a:lnTo>
                <a:lnTo>
                  <a:pt x="19694" y="1097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TW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63938" y="3789363"/>
            <a:ext cx="1346200" cy="433387"/>
            <a:chOff x="2653" y="2840"/>
            <a:chExt cx="848" cy="273"/>
          </a:xfrm>
        </p:grpSpPr>
        <p:sp>
          <p:nvSpPr>
            <p:cNvPr id="15393" name="AutoShape 5"/>
            <p:cNvSpPr>
              <a:spLocks noChangeArrowheads="1"/>
            </p:cNvSpPr>
            <p:nvPr/>
          </p:nvSpPr>
          <p:spPr bwMode="auto">
            <a:xfrm>
              <a:off x="2925" y="2840"/>
              <a:ext cx="576" cy="273"/>
            </a:xfrm>
            <a:prstGeom prst="flowChartPunchedCard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>
                  <a:solidFill>
                    <a:schemeClr val="tx1"/>
                  </a:solidFill>
                  <a:latin typeface="Arial" panose="020B0604020202020204" pitchFamily="34" charset="0"/>
                </a:rPr>
                <a:t>initial</a:t>
              </a:r>
            </a:p>
          </p:txBody>
        </p:sp>
        <p:sp>
          <p:nvSpPr>
            <p:cNvPr id="15394" name="Freeform 6"/>
            <p:cNvSpPr>
              <a:spLocks/>
            </p:cNvSpPr>
            <p:nvPr/>
          </p:nvSpPr>
          <p:spPr bwMode="auto">
            <a:xfrm>
              <a:off x="2653" y="2871"/>
              <a:ext cx="318" cy="151"/>
            </a:xfrm>
            <a:custGeom>
              <a:avLst/>
              <a:gdLst>
                <a:gd name="T0" fmla="*/ 0 w 318"/>
                <a:gd name="T1" fmla="*/ 151 h 151"/>
                <a:gd name="T2" fmla="*/ 136 w 318"/>
                <a:gd name="T3" fmla="*/ 15 h 151"/>
                <a:gd name="T4" fmla="*/ 318 w 318"/>
                <a:gd name="T5" fmla="*/ 60 h 151"/>
                <a:gd name="T6" fmla="*/ 0 60000 65536"/>
                <a:gd name="T7" fmla="*/ 0 60000 65536"/>
                <a:gd name="T8" fmla="*/ 0 60000 65536"/>
                <a:gd name="T9" fmla="*/ 0 w 318"/>
                <a:gd name="T10" fmla="*/ 0 h 151"/>
                <a:gd name="T11" fmla="*/ 318 w 318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151">
                  <a:moveTo>
                    <a:pt x="0" y="151"/>
                  </a:moveTo>
                  <a:cubicBezTo>
                    <a:pt x="41" y="90"/>
                    <a:pt x="83" y="30"/>
                    <a:pt x="136" y="15"/>
                  </a:cubicBezTo>
                  <a:cubicBezTo>
                    <a:pt x="189" y="0"/>
                    <a:pt x="288" y="53"/>
                    <a:pt x="318" y="60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860925" y="3789363"/>
            <a:ext cx="1346200" cy="433387"/>
            <a:chOff x="2653" y="2840"/>
            <a:chExt cx="848" cy="273"/>
          </a:xfrm>
        </p:grpSpPr>
        <p:sp>
          <p:nvSpPr>
            <p:cNvPr id="15391" name="AutoShape 18"/>
            <p:cNvSpPr>
              <a:spLocks noChangeArrowheads="1"/>
            </p:cNvSpPr>
            <p:nvPr/>
          </p:nvSpPr>
          <p:spPr bwMode="auto">
            <a:xfrm>
              <a:off x="2925" y="2840"/>
              <a:ext cx="576" cy="273"/>
            </a:xfrm>
            <a:prstGeom prst="flowChartPunchedCard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>
                  <a:solidFill>
                    <a:schemeClr val="tx1"/>
                  </a:solidFill>
                  <a:latin typeface="Arial" panose="020B0604020202020204" pitchFamily="34" charset="0"/>
                </a:rPr>
                <a:t>always</a:t>
              </a:r>
            </a:p>
          </p:txBody>
        </p:sp>
        <p:sp>
          <p:nvSpPr>
            <p:cNvPr id="15392" name="Freeform 19"/>
            <p:cNvSpPr>
              <a:spLocks/>
            </p:cNvSpPr>
            <p:nvPr/>
          </p:nvSpPr>
          <p:spPr bwMode="auto">
            <a:xfrm>
              <a:off x="2653" y="2871"/>
              <a:ext cx="318" cy="151"/>
            </a:xfrm>
            <a:custGeom>
              <a:avLst/>
              <a:gdLst>
                <a:gd name="T0" fmla="*/ 0 w 318"/>
                <a:gd name="T1" fmla="*/ 151 h 151"/>
                <a:gd name="T2" fmla="*/ 136 w 318"/>
                <a:gd name="T3" fmla="*/ 15 h 151"/>
                <a:gd name="T4" fmla="*/ 318 w 318"/>
                <a:gd name="T5" fmla="*/ 60 h 151"/>
                <a:gd name="T6" fmla="*/ 0 60000 65536"/>
                <a:gd name="T7" fmla="*/ 0 60000 65536"/>
                <a:gd name="T8" fmla="*/ 0 60000 65536"/>
                <a:gd name="T9" fmla="*/ 0 w 318"/>
                <a:gd name="T10" fmla="*/ 0 h 151"/>
                <a:gd name="T11" fmla="*/ 318 w 318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151">
                  <a:moveTo>
                    <a:pt x="0" y="151"/>
                  </a:moveTo>
                  <a:cubicBezTo>
                    <a:pt x="41" y="90"/>
                    <a:pt x="83" y="30"/>
                    <a:pt x="136" y="15"/>
                  </a:cubicBezTo>
                  <a:cubicBezTo>
                    <a:pt x="189" y="0"/>
                    <a:pt x="288" y="53"/>
                    <a:pt x="318" y="60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140200" y="5300663"/>
            <a:ext cx="1346200" cy="433387"/>
            <a:chOff x="2653" y="2840"/>
            <a:chExt cx="848" cy="273"/>
          </a:xfrm>
        </p:grpSpPr>
        <p:sp>
          <p:nvSpPr>
            <p:cNvPr id="15389" name="AutoShape 21"/>
            <p:cNvSpPr>
              <a:spLocks noChangeArrowheads="1"/>
            </p:cNvSpPr>
            <p:nvPr/>
          </p:nvSpPr>
          <p:spPr bwMode="auto">
            <a:xfrm>
              <a:off x="2925" y="2840"/>
              <a:ext cx="576" cy="273"/>
            </a:xfrm>
            <a:prstGeom prst="flowChartPunchedCard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chemeClr val="tx1"/>
                  </a:solidFill>
                  <a:latin typeface="Arial" panose="020B0604020202020204" pitchFamily="34" charset="0"/>
                </a:rPr>
                <a:t>statement1</a:t>
              </a:r>
            </a:p>
          </p:txBody>
        </p:sp>
        <p:sp>
          <p:nvSpPr>
            <p:cNvPr id="15390" name="Freeform 22"/>
            <p:cNvSpPr>
              <a:spLocks/>
            </p:cNvSpPr>
            <p:nvPr/>
          </p:nvSpPr>
          <p:spPr bwMode="auto">
            <a:xfrm>
              <a:off x="2653" y="2871"/>
              <a:ext cx="318" cy="151"/>
            </a:xfrm>
            <a:custGeom>
              <a:avLst/>
              <a:gdLst>
                <a:gd name="T0" fmla="*/ 0 w 318"/>
                <a:gd name="T1" fmla="*/ 151 h 151"/>
                <a:gd name="T2" fmla="*/ 136 w 318"/>
                <a:gd name="T3" fmla="*/ 15 h 151"/>
                <a:gd name="T4" fmla="*/ 318 w 318"/>
                <a:gd name="T5" fmla="*/ 60 h 151"/>
                <a:gd name="T6" fmla="*/ 0 60000 65536"/>
                <a:gd name="T7" fmla="*/ 0 60000 65536"/>
                <a:gd name="T8" fmla="*/ 0 60000 65536"/>
                <a:gd name="T9" fmla="*/ 0 w 318"/>
                <a:gd name="T10" fmla="*/ 0 h 151"/>
                <a:gd name="T11" fmla="*/ 318 w 318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151">
                  <a:moveTo>
                    <a:pt x="0" y="151"/>
                  </a:moveTo>
                  <a:cubicBezTo>
                    <a:pt x="41" y="90"/>
                    <a:pt x="83" y="30"/>
                    <a:pt x="136" y="15"/>
                  </a:cubicBezTo>
                  <a:cubicBezTo>
                    <a:pt x="189" y="0"/>
                    <a:pt x="288" y="53"/>
                    <a:pt x="318" y="60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4089400" y="4365625"/>
            <a:ext cx="1346200" cy="433388"/>
            <a:chOff x="2653" y="2840"/>
            <a:chExt cx="848" cy="273"/>
          </a:xfrm>
        </p:grpSpPr>
        <p:sp>
          <p:nvSpPr>
            <p:cNvPr id="15387" name="AutoShape 24"/>
            <p:cNvSpPr>
              <a:spLocks noChangeArrowheads="1"/>
            </p:cNvSpPr>
            <p:nvPr/>
          </p:nvSpPr>
          <p:spPr bwMode="auto">
            <a:xfrm>
              <a:off x="2925" y="2840"/>
              <a:ext cx="576" cy="273"/>
            </a:xfrm>
            <a:prstGeom prst="flowChartPunchedCard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>
                  <a:solidFill>
                    <a:schemeClr val="tx1"/>
                  </a:solidFill>
                  <a:latin typeface="Arial" panose="020B0604020202020204" pitchFamily="34" charset="0"/>
                </a:rPr>
                <a:t>#0</a:t>
              </a:r>
            </a:p>
          </p:txBody>
        </p:sp>
        <p:sp>
          <p:nvSpPr>
            <p:cNvPr id="15388" name="Freeform 25"/>
            <p:cNvSpPr>
              <a:spLocks/>
            </p:cNvSpPr>
            <p:nvPr/>
          </p:nvSpPr>
          <p:spPr bwMode="auto">
            <a:xfrm>
              <a:off x="2653" y="2871"/>
              <a:ext cx="318" cy="151"/>
            </a:xfrm>
            <a:custGeom>
              <a:avLst/>
              <a:gdLst>
                <a:gd name="T0" fmla="*/ 0 w 318"/>
                <a:gd name="T1" fmla="*/ 151 h 151"/>
                <a:gd name="T2" fmla="*/ 136 w 318"/>
                <a:gd name="T3" fmla="*/ 15 h 151"/>
                <a:gd name="T4" fmla="*/ 318 w 318"/>
                <a:gd name="T5" fmla="*/ 60 h 151"/>
                <a:gd name="T6" fmla="*/ 0 60000 65536"/>
                <a:gd name="T7" fmla="*/ 0 60000 65536"/>
                <a:gd name="T8" fmla="*/ 0 60000 65536"/>
                <a:gd name="T9" fmla="*/ 0 w 318"/>
                <a:gd name="T10" fmla="*/ 0 h 151"/>
                <a:gd name="T11" fmla="*/ 318 w 318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151">
                  <a:moveTo>
                    <a:pt x="0" y="151"/>
                  </a:moveTo>
                  <a:cubicBezTo>
                    <a:pt x="41" y="90"/>
                    <a:pt x="83" y="30"/>
                    <a:pt x="136" y="15"/>
                  </a:cubicBezTo>
                  <a:cubicBezTo>
                    <a:pt x="189" y="0"/>
                    <a:pt x="288" y="53"/>
                    <a:pt x="318" y="60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908175" y="4005263"/>
            <a:ext cx="1511300" cy="647700"/>
            <a:chOff x="1202" y="2523"/>
            <a:chExt cx="952" cy="408"/>
          </a:xfrm>
        </p:grpSpPr>
        <p:sp>
          <p:nvSpPr>
            <p:cNvPr id="15385" name="Text Box 26"/>
            <p:cNvSpPr txBox="1">
              <a:spLocks noChangeArrowheads="1"/>
            </p:cNvSpPr>
            <p:nvPr/>
          </p:nvSpPr>
          <p:spPr bwMode="auto">
            <a:xfrm>
              <a:off x="1202" y="2568"/>
              <a:ext cx="8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400">
                  <a:latin typeface="Arial" panose="020B0604020202020204" pitchFamily="34" charset="0"/>
                </a:rPr>
                <a:t>$time=0</a:t>
              </a:r>
            </a:p>
          </p:txBody>
        </p:sp>
        <p:sp>
          <p:nvSpPr>
            <p:cNvPr id="15386" name="AutoShape 27"/>
            <p:cNvSpPr>
              <a:spLocks/>
            </p:cNvSpPr>
            <p:nvPr/>
          </p:nvSpPr>
          <p:spPr bwMode="auto">
            <a:xfrm>
              <a:off x="2018" y="2523"/>
              <a:ext cx="136" cy="408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5435600" y="5300663"/>
            <a:ext cx="1346200" cy="433387"/>
            <a:chOff x="2653" y="2840"/>
            <a:chExt cx="848" cy="273"/>
          </a:xfrm>
        </p:grpSpPr>
        <p:sp>
          <p:nvSpPr>
            <p:cNvPr id="15383" name="AutoShape 30"/>
            <p:cNvSpPr>
              <a:spLocks noChangeArrowheads="1"/>
            </p:cNvSpPr>
            <p:nvPr/>
          </p:nvSpPr>
          <p:spPr bwMode="auto">
            <a:xfrm>
              <a:off x="2925" y="2840"/>
              <a:ext cx="576" cy="273"/>
            </a:xfrm>
            <a:prstGeom prst="flowChartPunchedCard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>
                  <a:solidFill>
                    <a:schemeClr val="tx1"/>
                  </a:solidFill>
                  <a:latin typeface="Arial" panose="020B0604020202020204" pitchFamily="34" charset="0"/>
                </a:rPr>
                <a:t>forever</a:t>
              </a:r>
            </a:p>
          </p:txBody>
        </p:sp>
        <p:sp>
          <p:nvSpPr>
            <p:cNvPr id="15384" name="Freeform 31"/>
            <p:cNvSpPr>
              <a:spLocks/>
            </p:cNvSpPr>
            <p:nvPr/>
          </p:nvSpPr>
          <p:spPr bwMode="auto">
            <a:xfrm>
              <a:off x="2653" y="2871"/>
              <a:ext cx="318" cy="151"/>
            </a:xfrm>
            <a:custGeom>
              <a:avLst/>
              <a:gdLst>
                <a:gd name="T0" fmla="*/ 0 w 318"/>
                <a:gd name="T1" fmla="*/ 151 h 151"/>
                <a:gd name="T2" fmla="*/ 136 w 318"/>
                <a:gd name="T3" fmla="*/ 15 h 151"/>
                <a:gd name="T4" fmla="*/ 318 w 318"/>
                <a:gd name="T5" fmla="*/ 60 h 151"/>
                <a:gd name="T6" fmla="*/ 0 60000 65536"/>
                <a:gd name="T7" fmla="*/ 0 60000 65536"/>
                <a:gd name="T8" fmla="*/ 0 60000 65536"/>
                <a:gd name="T9" fmla="*/ 0 w 318"/>
                <a:gd name="T10" fmla="*/ 0 h 151"/>
                <a:gd name="T11" fmla="*/ 318 w 318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151">
                  <a:moveTo>
                    <a:pt x="0" y="151"/>
                  </a:moveTo>
                  <a:cubicBezTo>
                    <a:pt x="41" y="90"/>
                    <a:pt x="83" y="30"/>
                    <a:pt x="136" y="15"/>
                  </a:cubicBezTo>
                  <a:cubicBezTo>
                    <a:pt x="189" y="0"/>
                    <a:pt x="288" y="53"/>
                    <a:pt x="318" y="60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6732588" y="5300663"/>
            <a:ext cx="1346200" cy="433387"/>
            <a:chOff x="2653" y="2840"/>
            <a:chExt cx="848" cy="273"/>
          </a:xfrm>
        </p:grpSpPr>
        <p:sp>
          <p:nvSpPr>
            <p:cNvPr id="15381" name="AutoShape 33"/>
            <p:cNvSpPr>
              <a:spLocks noChangeArrowheads="1"/>
            </p:cNvSpPr>
            <p:nvPr/>
          </p:nvSpPr>
          <p:spPr bwMode="auto">
            <a:xfrm>
              <a:off x="2925" y="2840"/>
              <a:ext cx="576" cy="273"/>
            </a:xfrm>
            <a:prstGeom prst="flowChartPunchedCard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>
                  <a:solidFill>
                    <a:schemeClr val="tx1"/>
                  </a:solidFill>
                  <a:latin typeface="Arial" panose="020B0604020202020204" pitchFamily="34" charset="0"/>
                </a:rPr>
                <a:t>statement2</a:t>
              </a:r>
            </a:p>
          </p:txBody>
        </p:sp>
        <p:sp>
          <p:nvSpPr>
            <p:cNvPr id="15382" name="Freeform 34"/>
            <p:cNvSpPr>
              <a:spLocks/>
            </p:cNvSpPr>
            <p:nvPr/>
          </p:nvSpPr>
          <p:spPr bwMode="auto">
            <a:xfrm>
              <a:off x="2653" y="2871"/>
              <a:ext cx="318" cy="151"/>
            </a:xfrm>
            <a:custGeom>
              <a:avLst/>
              <a:gdLst>
                <a:gd name="T0" fmla="*/ 0 w 318"/>
                <a:gd name="T1" fmla="*/ 151 h 151"/>
                <a:gd name="T2" fmla="*/ 136 w 318"/>
                <a:gd name="T3" fmla="*/ 15 h 151"/>
                <a:gd name="T4" fmla="*/ 318 w 318"/>
                <a:gd name="T5" fmla="*/ 60 h 151"/>
                <a:gd name="T6" fmla="*/ 0 60000 65536"/>
                <a:gd name="T7" fmla="*/ 0 60000 65536"/>
                <a:gd name="T8" fmla="*/ 0 60000 65536"/>
                <a:gd name="T9" fmla="*/ 0 w 318"/>
                <a:gd name="T10" fmla="*/ 0 h 151"/>
                <a:gd name="T11" fmla="*/ 318 w 318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151">
                  <a:moveTo>
                    <a:pt x="0" y="151"/>
                  </a:moveTo>
                  <a:cubicBezTo>
                    <a:pt x="41" y="90"/>
                    <a:pt x="83" y="30"/>
                    <a:pt x="136" y="15"/>
                  </a:cubicBezTo>
                  <a:cubicBezTo>
                    <a:pt x="189" y="0"/>
                    <a:pt x="288" y="53"/>
                    <a:pt x="318" y="60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 rot="2610959">
            <a:off x="3708400" y="6092825"/>
            <a:ext cx="1346200" cy="433388"/>
            <a:chOff x="2653" y="2840"/>
            <a:chExt cx="848" cy="273"/>
          </a:xfrm>
        </p:grpSpPr>
        <p:sp>
          <p:nvSpPr>
            <p:cNvPr id="15379" name="AutoShape 36"/>
            <p:cNvSpPr>
              <a:spLocks noChangeArrowheads="1"/>
            </p:cNvSpPr>
            <p:nvPr/>
          </p:nvSpPr>
          <p:spPr bwMode="auto">
            <a:xfrm>
              <a:off x="2925" y="2840"/>
              <a:ext cx="576" cy="273"/>
            </a:xfrm>
            <a:prstGeom prst="flowChartPunchedCard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>
                  <a:solidFill>
                    <a:schemeClr val="tx1"/>
                  </a:solidFill>
                  <a:latin typeface="Arial" panose="020B0604020202020204" pitchFamily="34" charset="0"/>
                </a:rPr>
                <a:t>#0</a:t>
              </a:r>
            </a:p>
          </p:txBody>
        </p:sp>
        <p:sp>
          <p:nvSpPr>
            <p:cNvPr id="15380" name="Freeform 37"/>
            <p:cNvSpPr>
              <a:spLocks/>
            </p:cNvSpPr>
            <p:nvPr/>
          </p:nvSpPr>
          <p:spPr bwMode="auto">
            <a:xfrm>
              <a:off x="2653" y="2871"/>
              <a:ext cx="318" cy="151"/>
            </a:xfrm>
            <a:custGeom>
              <a:avLst/>
              <a:gdLst>
                <a:gd name="T0" fmla="*/ 0 w 318"/>
                <a:gd name="T1" fmla="*/ 151 h 151"/>
                <a:gd name="T2" fmla="*/ 136 w 318"/>
                <a:gd name="T3" fmla="*/ 15 h 151"/>
                <a:gd name="T4" fmla="*/ 318 w 318"/>
                <a:gd name="T5" fmla="*/ 60 h 151"/>
                <a:gd name="T6" fmla="*/ 0 60000 65536"/>
                <a:gd name="T7" fmla="*/ 0 60000 65536"/>
                <a:gd name="T8" fmla="*/ 0 60000 65536"/>
                <a:gd name="T9" fmla="*/ 0 w 318"/>
                <a:gd name="T10" fmla="*/ 0 h 151"/>
                <a:gd name="T11" fmla="*/ 318 w 318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151">
                  <a:moveTo>
                    <a:pt x="0" y="151"/>
                  </a:moveTo>
                  <a:cubicBezTo>
                    <a:pt x="41" y="90"/>
                    <a:pt x="83" y="30"/>
                    <a:pt x="136" y="15"/>
                  </a:cubicBezTo>
                  <a:cubicBezTo>
                    <a:pt x="189" y="0"/>
                    <a:pt x="288" y="53"/>
                    <a:pt x="318" y="60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2627313" y="4437063"/>
            <a:ext cx="3889375" cy="1412875"/>
            <a:chOff x="1655" y="2795"/>
            <a:chExt cx="2450" cy="890"/>
          </a:xfrm>
        </p:grpSpPr>
        <p:sp>
          <p:nvSpPr>
            <p:cNvPr id="15377" name="AutoShape 38"/>
            <p:cNvSpPr>
              <a:spLocks noChangeArrowheads="1"/>
            </p:cNvSpPr>
            <p:nvPr/>
          </p:nvSpPr>
          <p:spPr bwMode="auto">
            <a:xfrm rot="10800000">
              <a:off x="1655" y="2795"/>
              <a:ext cx="862" cy="890"/>
            </a:xfrm>
            <a:custGeom>
              <a:avLst/>
              <a:gdLst>
                <a:gd name="T0" fmla="*/ 0 w 21600"/>
                <a:gd name="T1" fmla="*/ 22 h 21600"/>
                <a:gd name="T2" fmla="*/ 4 w 21600"/>
                <a:gd name="T3" fmla="*/ 28 h 21600"/>
                <a:gd name="T4" fmla="*/ 3 w 21600"/>
                <a:gd name="T5" fmla="*/ 21 h 21600"/>
                <a:gd name="T6" fmla="*/ -4 w 21600"/>
                <a:gd name="T7" fmla="*/ 13 h 21600"/>
                <a:gd name="T8" fmla="*/ 3 w 21600"/>
                <a:gd name="T9" fmla="*/ 9 h 21600"/>
                <a:gd name="T10" fmla="*/ 7 w 21600"/>
                <a:gd name="T11" fmla="*/ 1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57 w 21600"/>
                <a:gd name="T19" fmla="*/ 3155 h 21600"/>
                <a:gd name="T20" fmla="*/ 18443 w 21600"/>
                <a:gd name="T21" fmla="*/ 18445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29" y="8615"/>
                  </a:moveTo>
                  <a:cubicBezTo>
                    <a:pt x="1655" y="9330"/>
                    <a:pt x="1567" y="10063"/>
                    <a:pt x="1567" y="10799"/>
                  </a:cubicBezTo>
                  <a:cubicBezTo>
                    <a:pt x="1566" y="12657"/>
                    <a:pt x="2127" y="14471"/>
                    <a:pt x="3174" y="16005"/>
                  </a:cubicBezTo>
                  <a:lnTo>
                    <a:pt x="1879" y="16888"/>
                  </a:lnTo>
                  <a:cubicBezTo>
                    <a:pt x="655" y="15094"/>
                    <a:pt x="0" y="12972"/>
                    <a:pt x="0" y="10800"/>
                  </a:cubicBezTo>
                  <a:cubicBezTo>
                    <a:pt x="-1" y="9938"/>
                    <a:pt x="102" y="9080"/>
                    <a:pt x="306" y="8244"/>
                  </a:cubicBezTo>
                  <a:lnTo>
                    <a:pt x="-2317" y="7605"/>
                  </a:lnTo>
                  <a:lnTo>
                    <a:pt x="1892" y="5044"/>
                  </a:lnTo>
                  <a:lnTo>
                    <a:pt x="4452" y="9254"/>
                  </a:lnTo>
                  <a:lnTo>
                    <a:pt x="1829" y="8615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/>
            </a:p>
          </p:txBody>
        </p:sp>
        <p:sp>
          <p:nvSpPr>
            <p:cNvPr id="15378" name="Text Box 39"/>
            <p:cNvSpPr txBox="1">
              <a:spLocks noChangeArrowheads="1"/>
            </p:cNvSpPr>
            <p:nvPr/>
          </p:nvSpPr>
          <p:spPr bwMode="auto">
            <a:xfrm>
              <a:off x="2695" y="3034"/>
              <a:ext cx="14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400">
                  <a:latin typeface="Arial" panose="020B0604020202020204" pitchFamily="34" charset="0"/>
                </a:rPr>
                <a:t>#elapsing_time</a:t>
              </a:r>
            </a:p>
          </p:txBody>
        </p:sp>
      </p:grp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6227763" y="3789363"/>
            <a:ext cx="1346200" cy="433387"/>
            <a:chOff x="2653" y="2840"/>
            <a:chExt cx="848" cy="273"/>
          </a:xfrm>
        </p:grpSpPr>
        <p:sp>
          <p:nvSpPr>
            <p:cNvPr id="15375" name="AutoShape 42"/>
            <p:cNvSpPr>
              <a:spLocks noChangeArrowheads="1"/>
            </p:cNvSpPr>
            <p:nvPr/>
          </p:nvSpPr>
          <p:spPr bwMode="auto">
            <a:xfrm>
              <a:off x="2925" y="2840"/>
              <a:ext cx="576" cy="273"/>
            </a:xfrm>
            <a:prstGeom prst="flowChartPunchedCard">
              <a:avLst/>
            </a:prstGeom>
            <a:solidFill>
              <a:schemeClr val="bg1"/>
            </a:solidFill>
            <a:ln w="2857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600">
                  <a:solidFill>
                    <a:schemeClr val="tx1"/>
                  </a:solidFill>
                  <a:latin typeface="Arial" panose="020B0604020202020204" pitchFamily="34" charset="0"/>
                </a:rPr>
                <a:t>initial</a:t>
              </a:r>
            </a:p>
          </p:txBody>
        </p:sp>
        <p:sp>
          <p:nvSpPr>
            <p:cNvPr id="15376" name="Freeform 43"/>
            <p:cNvSpPr>
              <a:spLocks/>
            </p:cNvSpPr>
            <p:nvPr/>
          </p:nvSpPr>
          <p:spPr bwMode="auto">
            <a:xfrm>
              <a:off x="2653" y="2871"/>
              <a:ext cx="318" cy="151"/>
            </a:xfrm>
            <a:custGeom>
              <a:avLst/>
              <a:gdLst>
                <a:gd name="T0" fmla="*/ 0 w 318"/>
                <a:gd name="T1" fmla="*/ 151 h 151"/>
                <a:gd name="T2" fmla="*/ 136 w 318"/>
                <a:gd name="T3" fmla="*/ 15 h 151"/>
                <a:gd name="T4" fmla="*/ 318 w 318"/>
                <a:gd name="T5" fmla="*/ 60 h 151"/>
                <a:gd name="T6" fmla="*/ 0 60000 65536"/>
                <a:gd name="T7" fmla="*/ 0 60000 65536"/>
                <a:gd name="T8" fmla="*/ 0 60000 65536"/>
                <a:gd name="T9" fmla="*/ 0 w 318"/>
                <a:gd name="T10" fmla="*/ 0 h 151"/>
                <a:gd name="T11" fmla="*/ 318 w 318"/>
                <a:gd name="T12" fmla="*/ 151 h 1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151">
                  <a:moveTo>
                    <a:pt x="0" y="151"/>
                  </a:moveTo>
                  <a:cubicBezTo>
                    <a:pt x="41" y="90"/>
                    <a:pt x="83" y="30"/>
                    <a:pt x="136" y="15"/>
                  </a:cubicBezTo>
                  <a:cubicBezTo>
                    <a:pt x="189" y="0"/>
                    <a:pt x="288" y="53"/>
                    <a:pt x="318" y="60"/>
                  </a:cubicBezTo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635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6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7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40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Example</a:t>
            </a:r>
          </a:p>
          <a:p>
            <a:pPr>
              <a:spcBef>
                <a:spcPct val="0"/>
              </a:spcBef>
            </a:pPr>
            <a:r>
              <a:rPr lang="en-US" altLang="zh-TW" sz="24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Comparison of a Variety of Adders </a:t>
            </a:r>
          </a:p>
        </p:txBody>
      </p:sp>
      <p:sp>
        <p:nvSpPr>
          <p:cNvPr id="765957" name="Rectangle 5"/>
          <p:cNvSpPr>
            <a:spLocks noChangeArrowheads="1"/>
          </p:cNvSpPr>
          <p:nvPr/>
        </p:nvSpPr>
        <p:spPr bwMode="auto">
          <a:xfrm>
            <a:off x="0" y="981075"/>
            <a:ext cx="91440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Adders</a:t>
            </a:r>
            <a:r>
              <a:rPr lang="en-US" altLang="zh-TW" sz="2800" b="1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Ripple-Carry Adder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Carry Select Adder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Carry Save Adder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Carry Lookahead Adder</a:t>
            </a:r>
          </a:p>
        </p:txBody>
      </p:sp>
      <p:sp>
        <p:nvSpPr>
          <p:cNvPr id="765959" name="Text Box 7"/>
          <p:cNvSpPr txBox="1">
            <a:spLocks noChangeArrowheads="1"/>
          </p:cNvSpPr>
          <p:nvPr/>
        </p:nvSpPr>
        <p:spPr bwMode="auto">
          <a:xfrm>
            <a:off x="179388" y="1916113"/>
            <a:ext cx="5184775" cy="4011612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/>
              <a:t>module adder(A, B, Ci, Co, S);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/>
              <a:t>    parameter N = 16;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/>
              <a:t>    input [N-1:0] A, B;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/>
              <a:t>    input Ci;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/>
              <a:t>    output Co;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/>
              <a:t>    output [N-1:0] S;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/>
              <a:t>    </a:t>
            </a:r>
            <a:r>
              <a:rPr lang="en-US" altLang="zh-TW">
                <a:solidFill>
                  <a:schemeClr val="bg1"/>
                </a:solidFill>
              </a:rPr>
              <a:t>FA g0(A[0], B[0], Ci, C[0], S[0]);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it-IT" altLang="zh-TW">
                <a:solidFill>
                  <a:schemeClr val="bg1"/>
                </a:solidFill>
              </a:rPr>
              <a:t>    FA g1(A[1], B[1], C[0], C[1], S[1]);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g2(A[2], B[2], C[1], C[2], S[2]);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g3(A[3], B[3], C[2], C[3], S[3]);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g4(A[4], B[4], C[3], C[4], S[4]);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g5(A[5], B[5], C[4], C[5], S[5]);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g6(A[6], B[6], C[5], C[6], S[6]);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g7(A[7], B[7], C[6], C[7], S[7]);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g8(A[8], B[8], C[7], C[8], S[8]);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g9(A[9], B[9], C[8], C[9], S[9]);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g10(A[10], B[10], C[9], C[10], S[10]);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g11(A[11], B[11], C[10], C[11], S[11]);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g12(A[12], B[12], C[11], C[12], S[12]);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g13(A[13], B[13], C[12], C[13], S[13]);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g14(A[14], B[14], C[13], C[14], S[14]);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    FA g15(A[15], B[15], C[14], C[15], S[15]);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/>
              <a:t>endmodule</a:t>
            </a:r>
          </a:p>
        </p:txBody>
      </p:sp>
      <p:sp>
        <p:nvSpPr>
          <p:cNvPr id="765960" name="Text Box 8"/>
          <p:cNvSpPr txBox="1">
            <a:spLocks noChangeArrowheads="1"/>
          </p:cNvSpPr>
          <p:nvPr/>
        </p:nvSpPr>
        <p:spPr bwMode="auto">
          <a:xfrm>
            <a:off x="4716463" y="1268413"/>
            <a:ext cx="4319587" cy="1073150"/>
          </a:xfrm>
          <a:prstGeom prst="rect">
            <a:avLst/>
          </a:prstGeom>
          <a:solidFill>
            <a:srgbClr val="00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/>
              <a:t>module HA(A, B, C, S);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/>
              <a:t>input A, B;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/>
              <a:t>output C, S;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	xor 	#15 	g1(S, A, B);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	and 	#10 	g2(C, A, B);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/>
              <a:t>endmodule</a:t>
            </a:r>
          </a:p>
        </p:txBody>
      </p:sp>
      <p:sp>
        <p:nvSpPr>
          <p:cNvPr id="765961" name="Text Box 9"/>
          <p:cNvSpPr txBox="1">
            <a:spLocks noChangeArrowheads="1"/>
          </p:cNvSpPr>
          <p:nvPr/>
        </p:nvSpPr>
        <p:spPr bwMode="auto">
          <a:xfrm>
            <a:off x="4716463" y="2420938"/>
            <a:ext cx="4319587" cy="1233487"/>
          </a:xfrm>
          <a:prstGeom prst="rect">
            <a:avLst/>
          </a:prstGeom>
          <a:solidFill>
            <a:srgbClr val="00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/>
              <a:t>module FA(A, B, Ci, Co, S);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/>
              <a:t>input A, B, Ci;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/>
              <a:t>output Co, S;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	HA 	g1(A, B, C1, S1);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	HA 	g2(S1, Ci, C2, S);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	or 	#10 g3(Co, C1, C2);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/>
              <a:t>endmodule</a:t>
            </a:r>
          </a:p>
        </p:txBody>
      </p:sp>
      <p:graphicFrame>
        <p:nvGraphicFramePr>
          <p:cNvPr id="765962" name="Object 10"/>
          <p:cNvGraphicFramePr>
            <a:graphicFrameLocks noChangeAspect="1"/>
          </p:cNvGraphicFramePr>
          <p:nvPr/>
        </p:nvGraphicFramePr>
        <p:xfrm>
          <a:off x="3924300" y="3794125"/>
          <a:ext cx="4748213" cy="306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點陣圖影像" r:id="rId5" imgW="4747671" imgH="3063506" progId="Paint.Picture">
                  <p:embed/>
                </p:oleObj>
              </mc:Choice>
              <mc:Fallback>
                <p:oleObj name="點陣圖影像" r:id="rId5" imgW="4747671" imgH="3063506" progId="Paint.Picture">
                  <p:embed/>
                  <p:pic>
                    <p:nvPicPr>
                      <p:cNvPr id="76596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794125"/>
                        <a:ext cx="4748213" cy="306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783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5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5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5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5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5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6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6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5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5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7" grpId="0" build="p" bldLvl="2"/>
      <p:bldP spid="765959" grpId="0" animBg="1"/>
      <p:bldP spid="765960" grpId="0" animBg="1"/>
      <p:bldP spid="7659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2700" y="0"/>
            <a:ext cx="9131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 dirty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Comparison of </a:t>
            </a:r>
            <a:r>
              <a:rPr lang="en-US" altLang="zh-TW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RCA </a:t>
            </a:r>
            <a:r>
              <a:rPr lang="en-US" altLang="zh-TW" sz="3600" b="1" dirty="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&amp; CLA</a:t>
            </a:r>
          </a:p>
        </p:txBody>
      </p:sp>
      <p:sp>
        <p:nvSpPr>
          <p:cNvPr id="774147" name="Text Box 3"/>
          <p:cNvSpPr txBox="1">
            <a:spLocks noChangeArrowheads="1"/>
          </p:cNvSpPr>
          <p:nvPr/>
        </p:nvSpPr>
        <p:spPr bwMode="auto">
          <a:xfrm>
            <a:off x="1692275" y="981075"/>
            <a:ext cx="5657850" cy="3157538"/>
          </a:xfrm>
          <a:prstGeom prst="rect">
            <a:avLst/>
          </a:prstGeom>
          <a:solidFill>
            <a:srgbClr val="00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module testCLA2RCA;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reg [15:0] A, B;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reg Ci;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wire [15:0] Srca, Scla;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endParaRPr lang="en-US" altLang="zh-TW">
              <a:solidFill>
                <a:srgbClr val="FFFF00"/>
              </a:solidFill>
            </a:endParaRP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RCA rca(A, B, Ci, Crca, Srca);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CLA16 cla(A, B, Ci, Ccla, Scla);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endParaRPr lang="en-US" altLang="zh-TW">
              <a:solidFill>
                <a:schemeClr val="bg1"/>
              </a:solidFill>
            </a:endParaRP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initial begin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A=6;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B=8;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Ci=1;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#200;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A=16'hffff; //Testing the Carry Propagation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B=16'hffff;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Ci=1;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#200 $stop;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end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endmodule</a:t>
            </a:r>
          </a:p>
        </p:txBody>
      </p:sp>
      <p:graphicFrame>
        <p:nvGraphicFramePr>
          <p:cNvPr id="774150" name="Object 6"/>
          <p:cNvGraphicFramePr>
            <a:graphicFrameLocks noChangeAspect="1"/>
          </p:cNvGraphicFramePr>
          <p:nvPr/>
        </p:nvGraphicFramePr>
        <p:xfrm>
          <a:off x="1187450" y="4581525"/>
          <a:ext cx="6927850" cy="18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點陣圖影像" r:id="rId4" imgW="6927180" imgH="1821338" progId="Paint.Picture">
                  <p:embed/>
                </p:oleObj>
              </mc:Choice>
              <mc:Fallback>
                <p:oleObj name="點陣圖影像" r:id="rId4" imgW="6927180" imgH="1821338" progId="Paint.Picture">
                  <p:embed/>
                  <p:pic>
                    <p:nvPicPr>
                      <p:cNvPr id="7741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581525"/>
                        <a:ext cx="6927850" cy="182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623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47" grpId="0" animBg="1"/>
      <p:bldP spid="77414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2700" y="0"/>
            <a:ext cx="91313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Comparison of RCA &amp; CLA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TW" sz="18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Exhaustively Simulation-Based Functional Verification using Command Line Monitoring</a:t>
            </a:r>
          </a:p>
        </p:txBody>
      </p:sp>
      <p:sp>
        <p:nvSpPr>
          <p:cNvPr id="776195" name="Text Box 3"/>
          <p:cNvSpPr txBox="1">
            <a:spLocks noChangeArrowheads="1"/>
          </p:cNvSpPr>
          <p:nvPr/>
        </p:nvSpPr>
        <p:spPr bwMode="auto">
          <a:xfrm>
            <a:off x="539750" y="981075"/>
            <a:ext cx="8280400" cy="4760913"/>
          </a:xfrm>
          <a:prstGeom prst="rect">
            <a:avLst/>
          </a:prstGeom>
          <a:solidFill>
            <a:srgbClr val="00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module testCLA2RCA;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reg [15:0] A, B;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reg Ci;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wire [15:0] Srca, Scla;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integer i; //32 bits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endParaRPr lang="en-US" altLang="zh-TW">
              <a:solidFill>
                <a:srgbClr val="FFFF00"/>
              </a:solidFill>
            </a:endParaRP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RCA rca(A, B, Ci, Crca, Srca);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CLA16 cla(A, B, Ci, Ccla, Scla);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endParaRPr lang="en-US" altLang="zh-TW">
              <a:solidFill>
                <a:srgbClr val="FFFF00"/>
              </a:solidFill>
            </a:endParaRP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initial begin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Ci=0;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for(i=0;i&gt;0;i=i+1) begin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     A=i[31:16];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     B=i[15:0];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     #120; //&gt;carry propagation time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     $display("RCA=%b %h, CLA=%b %h", Crca, Srca, Ccla, Scla);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     if((Crca!=Ccls)||(Srca!=Scla)) $display("Error Verified!");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end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Ci=1;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for(i=0;i&gt;0;i=i+1) begin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     A=i[31:16];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     B=i[15:0];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     #120; //&gt;carry propagation time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     $display("RCA=%b %h, CLA=%b %h", Crca, Srca, Ccla, Scla);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     if((Crca!=Ccls)||(Srca!=Scla)) $display("Error Verified!");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end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      $stop;           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end</a:t>
            </a:r>
          </a:p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endmodule</a:t>
            </a:r>
          </a:p>
        </p:txBody>
      </p:sp>
      <p:sp>
        <p:nvSpPr>
          <p:cNvPr id="776197" name="Text Box 5"/>
          <p:cNvSpPr txBox="1">
            <a:spLocks noChangeArrowheads="1"/>
          </p:cNvSpPr>
          <p:nvPr/>
        </p:nvSpPr>
        <p:spPr bwMode="auto">
          <a:xfrm>
            <a:off x="539750" y="5876925"/>
            <a:ext cx="8280400" cy="271463"/>
          </a:xfrm>
          <a:prstGeom prst="rect">
            <a:avLst/>
          </a:prstGeom>
          <a:solidFill>
            <a:srgbClr val="00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75000"/>
              </a:lnSpc>
              <a:spcBef>
                <a:spcPct val="0"/>
              </a:spcBef>
            </a:pPr>
            <a:r>
              <a:rPr lang="en-US" altLang="zh-TW">
                <a:solidFill>
                  <a:srgbClr val="FFFF00"/>
                </a:solidFill>
              </a:rPr>
              <a:t>%verilog testCLA2RCA.v HA.v FA.v RCA.v CLA.v CLA16.v</a:t>
            </a:r>
          </a:p>
        </p:txBody>
      </p:sp>
      <p:sp>
        <p:nvSpPr>
          <p:cNvPr id="776198" name="Text Box 6"/>
          <p:cNvSpPr txBox="1">
            <a:spLocks noChangeArrowheads="1"/>
          </p:cNvSpPr>
          <p:nvPr/>
        </p:nvSpPr>
        <p:spPr bwMode="auto">
          <a:xfrm>
            <a:off x="539750" y="6237288"/>
            <a:ext cx="495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>
                <a:solidFill>
                  <a:schemeClr val="bg1"/>
                </a:solidFill>
              </a:rPr>
              <a:t>Terrible! 2</a:t>
            </a:r>
            <a:r>
              <a:rPr lang="en-US" altLang="zh-TW" sz="2000" baseline="30000">
                <a:solidFill>
                  <a:schemeClr val="bg1"/>
                </a:solidFill>
              </a:rPr>
              <a:t>33</a:t>
            </a:r>
            <a:r>
              <a:rPr lang="en-US" altLang="zh-TW" sz="2000">
                <a:solidFill>
                  <a:schemeClr val="bg1"/>
                </a:solidFill>
              </a:rPr>
              <a:t> rows to be listed.</a:t>
            </a:r>
          </a:p>
        </p:txBody>
      </p:sp>
      <p:sp>
        <p:nvSpPr>
          <p:cNvPr id="776199" name="Text Box 7"/>
          <p:cNvSpPr txBox="1">
            <a:spLocks noChangeArrowheads="1"/>
          </p:cNvSpPr>
          <p:nvPr/>
        </p:nvSpPr>
        <p:spPr bwMode="auto">
          <a:xfrm>
            <a:off x="6804025" y="6237288"/>
            <a:ext cx="201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>
                <a:solidFill>
                  <a:schemeClr val="bg1"/>
                </a:solidFill>
              </a:rPr>
              <a:t>NP-Complete!</a:t>
            </a:r>
          </a:p>
        </p:txBody>
      </p:sp>
    </p:spTree>
    <p:extLst>
      <p:ext uri="{BB962C8B-B14F-4D97-AF65-F5344CB8AC3E}">
        <p14:creationId xmlns:p14="http://schemas.microsoft.com/office/powerpoint/2010/main" val="37385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7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6195" grpId="0" animBg="1"/>
      <p:bldP spid="776197" grpId="0" animBg="1"/>
      <p:bldP spid="776198" grpId="0"/>
      <p:bldP spid="7761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91952"/>
          </a:xfrm>
        </p:spPr>
        <p:txBody>
          <a:bodyPr/>
          <a:lstStyle/>
          <a:p>
            <a:r>
              <a:rPr lang="en-US" altLang="zh-TW" sz="3600" b="1" dirty="0" smtClean="0">
                <a:solidFill>
                  <a:srgbClr val="FFFF00"/>
                </a:solidFill>
              </a:rPr>
              <a:t>Lab08 Multipliers and Timing Closure </a:t>
            </a:r>
            <a:endParaRPr lang="zh-TW" alt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85800" y="1340768"/>
            <a:ext cx="7990656" cy="48314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sz="2800" dirty="0" smtClean="0"/>
              <a:t>Parametered N-bit Serial Multiplier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800" dirty="0" smtClean="0"/>
              <a:t>Parametered N-bit Parallel Multiplier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800" dirty="0" smtClean="0"/>
              <a:t>Measure the performance for combinational circuits and </a:t>
            </a:r>
            <a:r>
              <a:rPr lang="en-US" altLang="zh-TW" sz="2800" smtClean="0"/>
              <a:t>sequential circuits.</a:t>
            </a:r>
            <a:endParaRPr lang="en-US" altLang="zh-TW" sz="2800" dirty="0" smtClean="0"/>
          </a:p>
          <a:p>
            <a:endParaRPr lang="en-US" altLang="zh-TW" sz="2800" dirty="0"/>
          </a:p>
          <a:p>
            <a:pPr marL="1976438" indent="-1976438">
              <a:buNone/>
            </a:pPr>
            <a:r>
              <a:rPr lang="en-US" altLang="zh-TW" sz="2800" dirty="0" smtClean="0"/>
              <a:t>Problem 1.	Given a unsigned multiplier, design a 2’s complement multiplier.</a:t>
            </a:r>
          </a:p>
          <a:p>
            <a:pPr marL="1881188" indent="-1881188">
              <a:buNone/>
            </a:pPr>
            <a:r>
              <a:rPr lang="en-US" altLang="zh-TW" sz="2800" dirty="0" smtClean="0"/>
              <a:t>Problem 2.  Design a serial divider.</a:t>
            </a:r>
          </a:p>
          <a:p>
            <a:pPr marL="1976438" indent="-1976438">
              <a:buNone/>
            </a:pPr>
            <a:r>
              <a:rPr lang="en-US" altLang="zh-TW" sz="2800" dirty="0" smtClean="0"/>
              <a:t>Problem 3.	Design a parallel divider. Is the parallel power-efficient?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303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200" b="1">
                <a:solidFill>
                  <a:srgbClr val="FFFF00"/>
                </a:solidFill>
                <a:latin typeface="Arial" panose="020B0604020202020204" pitchFamily="34" charset="0"/>
              </a:rPr>
              <a:t>Delay Models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778243" name="Rectangle 3"/>
          <p:cNvSpPr>
            <a:spLocks noChangeArrowheads="1"/>
          </p:cNvSpPr>
          <p:nvPr/>
        </p:nvSpPr>
        <p:spPr bwMode="auto">
          <a:xfrm>
            <a:off x="34925" y="404813"/>
            <a:ext cx="83169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Zero-Delay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Considering only Boolean functions.</a:t>
            </a:r>
            <a:endParaRPr lang="en-US" altLang="zh-TW" sz="2000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Without inertia delay and glitch problems.</a:t>
            </a:r>
          </a:p>
        </p:txBody>
      </p:sp>
      <p:sp>
        <p:nvSpPr>
          <p:cNvPr id="778244" name="Rectangle 4"/>
          <p:cNvSpPr>
            <a:spLocks noChangeArrowheads="1"/>
          </p:cNvSpPr>
          <p:nvPr/>
        </p:nvSpPr>
        <p:spPr bwMode="auto">
          <a:xfrm>
            <a:off x="34925" y="1628775"/>
            <a:ext cx="83169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Gate Delay Model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Define a predicate #delay in gate-level description.</a:t>
            </a:r>
            <a:endParaRPr lang="en-US" altLang="zh-TW" sz="2000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</a:rPr>
              <a:t>GATE #delay instance(ports);</a:t>
            </a:r>
          </a:p>
        </p:txBody>
      </p:sp>
      <p:sp>
        <p:nvSpPr>
          <p:cNvPr id="778245" name="Rectangle 5"/>
          <p:cNvSpPr>
            <a:spLocks noChangeArrowheads="1"/>
          </p:cNvSpPr>
          <p:nvPr/>
        </p:nvSpPr>
        <p:spPr bwMode="auto">
          <a:xfrm>
            <a:off x="34925" y="2781300"/>
            <a:ext cx="83169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Path Delay Model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Define a path delay (</a:t>
            </a: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=&gt;</a:t>
            </a: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) predicate in a </a:t>
            </a:r>
            <a:r>
              <a:rPr lang="en-US" altLang="zh-TW" sz="2000" i="1">
                <a:solidFill>
                  <a:srgbClr val="FFFF00"/>
                </a:solidFill>
                <a:latin typeface="Arial" panose="020B0604020202020204" pitchFamily="34" charset="0"/>
              </a:rPr>
              <a:t>specify</a:t>
            </a: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 block.</a:t>
            </a:r>
            <a:endParaRPr lang="en-US" altLang="zh-TW" sz="2000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</a:rPr>
              <a:t>specify (INi =&gt; OUTj) = delay; endspecify</a:t>
            </a:r>
          </a:p>
        </p:txBody>
      </p:sp>
      <p:sp>
        <p:nvSpPr>
          <p:cNvPr id="778246" name="Rectangle 6"/>
          <p:cNvSpPr>
            <a:spLocks noChangeArrowheads="1"/>
          </p:cNvSpPr>
          <p:nvPr/>
        </p:nvSpPr>
        <p:spPr bwMode="auto">
          <a:xfrm>
            <a:off x="34925" y="3932238"/>
            <a:ext cx="83169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Constant Delay Model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rgbClr val="FFFF00"/>
                </a:solidFill>
              </a:rPr>
              <a:t>`define delay #constant</a:t>
            </a:r>
            <a:endParaRPr lang="en-US" altLang="zh-TW" sz="2000" i="1">
              <a:solidFill>
                <a:srgbClr val="FFFF00"/>
              </a:solidFill>
            </a:endParaRP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Define</a:t>
            </a:r>
            <a:r>
              <a:rPr lang="en-US" altLang="zh-TW" sz="2000">
                <a:solidFill>
                  <a:schemeClr val="bg1"/>
                </a:solidFill>
              </a:rPr>
              <a:t> </a:t>
            </a:r>
            <a:r>
              <a:rPr lang="en-US" altLang="zh-TW" sz="2000">
                <a:solidFill>
                  <a:srgbClr val="FFFF00"/>
                </a:solidFill>
              </a:rPr>
              <a:t>GATE `delay instance(ports);</a:t>
            </a:r>
            <a:r>
              <a:rPr lang="en-US" altLang="zh-TW" sz="2000">
                <a:solidFill>
                  <a:schemeClr val="bg1"/>
                </a:solidFill>
              </a:rPr>
              <a:t> </a:t>
            </a: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for all</a:t>
            </a:r>
            <a:r>
              <a:rPr lang="en-US" altLang="zh-TW" sz="2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78247" name="Rectangle 7"/>
          <p:cNvSpPr>
            <a:spLocks noChangeArrowheads="1"/>
          </p:cNvSpPr>
          <p:nvPr/>
        </p:nvSpPr>
        <p:spPr bwMode="auto">
          <a:xfrm>
            <a:off x="34925" y="5156200"/>
            <a:ext cx="91090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General Delay Model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Usually extracting signal delay file (SDF) for post-layout timing simulation</a:t>
            </a:r>
            <a:endParaRPr lang="en-US" altLang="zh-TW" sz="2000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Mapping a physical delay to each path or gate.</a:t>
            </a:r>
            <a:r>
              <a:rPr lang="en-US" altLang="zh-TW" sz="200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8911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3" grpId="0" build="p" bldLvl="2"/>
      <p:bldP spid="778244" grpId="0" build="p" bldLvl="2"/>
      <p:bldP spid="778245" grpId="0" build="p" bldLvl="2"/>
      <p:bldP spid="778246" grpId="0" build="p" bldLvl="2"/>
      <p:bldP spid="77824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200" b="1">
                <a:solidFill>
                  <a:srgbClr val="66FFFF"/>
                </a:solidFill>
                <a:latin typeface="Arial" panose="020B0604020202020204" pitchFamily="34" charset="0"/>
              </a:rPr>
              <a:t>Data Type </a:t>
            </a:r>
            <a:r>
              <a:rPr lang="en-US" altLang="zh-TW" sz="3200" b="1">
                <a:solidFill>
                  <a:srgbClr val="FFFF00"/>
                </a:solidFill>
                <a:latin typeface="Arial" panose="020B0604020202020204" pitchFamily="34" charset="0"/>
              </a:rPr>
              <a:t>time</a:t>
            </a:r>
            <a:r>
              <a:rPr lang="en-US" altLang="zh-TW" sz="3200" b="1">
                <a:solidFill>
                  <a:srgbClr val="66FFFF"/>
                </a:solidFill>
                <a:latin typeface="Arial" panose="020B0604020202020204" pitchFamily="34" charset="0"/>
              </a:rPr>
              <a:t>, Variables </a:t>
            </a:r>
            <a:r>
              <a:rPr lang="en-US" altLang="zh-TW" sz="3200" b="1">
                <a:solidFill>
                  <a:srgbClr val="FFFF00"/>
                </a:solidFill>
                <a:latin typeface="Arial" panose="020B0604020202020204" pitchFamily="34" charset="0"/>
              </a:rPr>
              <a:t>$time</a:t>
            </a:r>
            <a:r>
              <a:rPr lang="en-US" altLang="zh-TW" sz="3200" b="1">
                <a:solidFill>
                  <a:srgbClr val="66FFFF"/>
                </a:solidFill>
                <a:latin typeface="Arial" panose="020B0604020202020204" pitchFamily="34" charset="0"/>
              </a:rPr>
              <a:t> &amp; </a:t>
            </a:r>
            <a:r>
              <a:rPr lang="en-US" altLang="zh-TW" sz="3200" b="1">
                <a:solidFill>
                  <a:srgbClr val="FFFF00"/>
                </a:solidFill>
                <a:latin typeface="Arial" panose="020B0604020202020204" pitchFamily="34" charset="0"/>
              </a:rPr>
              <a:t>$realtime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TW" sz="2400">
                <a:solidFill>
                  <a:schemeClr val="bg1"/>
                </a:solidFill>
              </a:rPr>
              <a:t>`back-quote and $dollar-sign Directives</a:t>
            </a:r>
          </a:p>
        </p:txBody>
      </p:sp>
      <p:sp>
        <p:nvSpPr>
          <p:cNvPr id="751619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492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Datatype</a:t>
            </a:r>
            <a:r>
              <a:rPr lang="en-US" altLang="zh-TW" sz="2800" b="1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rgbClr val="FFFF00"/>
                </a:solidFill>
                <a:latin typeface="Arial" panose="020B0604020202020204" pitchFamily="34" charset="0"/>
              </a:rPr>
              <a:t>time</a:t>
            </a: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: is an 8-byte integer;</a:t>
            </a:r>
            <a:endParaRPr lang="en-US" altLang="zh-TW" sz="2000" b="1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Use long integer for some tools.</a:t>
            </a:r>
            <a:endParaRPr lang="en-US" altLang="zh-TW" sz="2000" b="1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Declare </a:t>
            </a:r>
            <a:r>
              <a:rPr lang="en-US" altLang="zh-TW" sz="2000">
                <a:solidFill>
                  <a:srgbClr val="FFFF00"/>
                </a:solidFill>
              </a:rPr>
              <a:t>time t1, t2;</a:t>
            </a: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 for calculating the simulation and real time.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$time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The circuit simulation time elapsed by the </a:t>
            </a:r>
            <a:r>
              <a:rPr lang="en-US" altLang="zh-TW" sz="2000" b="1">
                <a:solidFill>
                  <a:srgbClr val="FFFF00"/>
                </a:solidFill>
                <a:latin typeface="Arial" panose="020B0604020202020204" pitchFamily="34" charset="0"/>
              </a:rPr>
              <a:t>#</a:t>
            </a: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 directives.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@event also returns a simulation time point.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$realtime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Returns a CPU time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Used for comparison of different simulation algorithms or flows.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Also used for stamping the simulation date.</a:t>
            </a:r>
          </a:p>
        </p:txBody>
      </p:sp>
    </p:spTree>
    <p:extLst>
      <p:ext uri="{BB962C8B-B14F-4D97-AF65-F5344CB8AC3E}">
        <p14:creationId xmlns:p14="http://schemas.microsoft.com/office/powerpoint/2010/main" val="152813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19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ChangeArrowheads="1"/>
          </p:cNvSpPr>
          <p:nvPr/>
        </p:nvSpPr>
        <p:spPr bwMode="auto">
          <a:xfrm>
            <a:off x="4797425" y="2565400"/>
            <a:ext cx="130175" cy="10096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200" b="1">
                <a:solidFill>
                  <a:srgbClr val="FFFF00"/>
                </a:solidFill>
                <a:latin typeface="Arial" panose="020B0604020202020204" pitchFamily="34" charset="0"/>
              </a:rPr>
              <a:t>Inertia Delay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780292" name="Rectangle 4"/>
          <p:cNvSpPr>
            <a:spLocks noChangeArrowheads="1"/>
          </p:cNvSpPr>
          <p:nvPr/>
        </p:nvSpPr>
        <p:spPr bwMode="auto">
          <a:xfrm>
            <a:off x="827088" y="981075"/>
            <a:ext cx="83169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Inertia delay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The  minimum time to propagate a pulse.</a:t>
            </a:r>
            <a:endParaRPr lang="en-US" altLang="zh-TW" sz="2000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The typical delay is default to its inertia.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 rot="5400000">
            <a:off x="2520950" y="2927350"/>
            <a:ext cx="1006475" cy="358775"/>
            <a:chOff x="1066" y="2090"/>
            <a:chExt cx="634" cy="226"/>
          </a:xfrm>
        </p:grpSpPr>
        <p:grpSp>
          <p:nvGrpSpPr>
            <p:cNvPr id="10274" name="Group 6"/>
            <p:cNvGrpSpPr>
              <a:grpSpLocks/>
            </p:cNvGrpSpPr>
            <p:nvPr/>
          </p:nvGrpSpPr>
          <p:grpSpPr bwMode="auto">
            <a:xfrm>
              <a:off x="1247" y="2090"/>
              <a:ext cx="266" cy="226"/>
              <a:chOff x="702" y="3068"/>
              <a:chExt cx="266" cy="226"/>
            </a:xfrm>
          </p:grpSpPr>
          <p:sp>
            <p:nvSpPr>
              <p:cNvPr id="10277" name="AutoShape 7"/>
              <p:cNvSpPr>
                <a:spLocks noChangeArrowheads="1"/>
              </p:cNvSpPr>
              <p:nvPr/>
            </p:nvSpPr>
            <p:spPr bwMode="auto">
              <a:xfrm rot="5400000">
                <a:off x="680" y="3090"/>
                <a:ext cx="226" cy="18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rgbClr val="FFFF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0278" name="Freeform 8"/>
              <p:cNvSpPr>
                <a:spLocks/>
              </p:cNvSpPr>
              <p:nvPr/>
            </p:nvSpPr>
            <p:spPr bwMode="auto">
              <a:xfrm>
                <a:off x="889" y="3143"/>
                <a:ext cx="79" cy="83"/>
              </a:xfrm>
              <a:custGeom>
                <a:avLst/>
                <a:gdLst>
                  <a:gd name="T0" fmla="*/ 0 w 48"/>
                  <a:gd name="T1" fmla="*/ 42 h 52"/>
                  <a:gd name="T2" fmla="*/ 40 w 48"/>
                  <a:gd name="T3" fmla="*/ 0 h 52"/>
                  <a:gd name="T4" fmla="*/ 79 w 48"/>
                  <a:gd name="T5" fmla="*/ 42 h 52"/>
                  <a:gd name="T6" fmla="*/ 79 w 48"/>
                  <a:gd name="T7" fmla="*/ 42 h 52"/>
                  <a:gd name="T8" fmla="*/ 40 w 48"/>
                  <a:gd name="T9" fmla="*/ 83 h 52"/>
                  <a:gd name="T10" fmla="*/ 0 w 48"/>
                  <a:gd name="T11" fmla="*/ 42 h 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52"/>
                  <a:gd name="T20" fmla="*/ 48 w 48"/>
                  <a:gd name="T21" fmla="*/ 52 h 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52">
                    <a:moveTo>
                      <a:pt x="0" y="26"/>
                    </a:moveTo>
                    <a:cubicBezTo>
                      <a:pt x="0" y="12"/>
                      <a:pt x="11" y="0"/>
                      <a:pt x="24" y="0"/>
                    </a:cubicBezTo>
                    <a:cubicBezTo>
                      <a:pt x="38" y="0"/>
                      <a:pt x="48" y="12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40"/>
                      <a:pt x="38" y="52"/>
                      <a:pt x="24" y="52"/>
                    </a:cubicBezTo>
                    <a:cubicBezTo>
                      <a:pt x="11" y="52"/>
                      <a:pt x="0" y="40"/>
                      <a:pt x="0" y="26"/>
                    </a:cubicBezTo>
                  </a:path>
                </a:pathLst>
              </a:custGeom>
              <a:noFill/>
              <a:ln w="19050" cap="rnd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0275" name="Line 9"/>
            <p:cNvSpPr>
              <a:spLocks noChangeShapeType="1"/>
            </p:cNvSpPr>
            <p:nvPr/>
          </p:nvSpPr>
          <p:spPr bwMode="auto">
            <a:xfrm flipH="1">
              <a:off x="1066" y="2205"/>
              <a:ext cx="181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76" name="Line 10"/>
            <p:cNvSpPr>
              <a:spLocks noChangeShapeType="1"/>
            </p:cNvSpPr>
            <p:nvPr/>
          </p:nvSpPr>
          <p:spPr bwMode="auto">
            <a:xfrm flipH="1">
              <a:off x="1519" y="2205"/>
              <a:ext cx="181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780299" name="Rectangle 11"/>
          <p:cNvSpPr>
            <a:spLocks noChangeArrowheads="1"/>
          </p:cNvSpPr>
          <p:nvPr/>
        </p:nvSpPr>
        <p:spPr bwMode="auto">
          <a:xfrm>
            <a:off x="4297363" y="2565400"/>
            <a:ext cx="130175" cy="10096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80300" name="Rectangle 12"/>
          <p:cNvSpPr>
            <a:spLocks noChangeArrowheads="1"/>
          </p:cNvSpPr>
          <p:nvPr/>
        </p:nvSpPr>
        <p:spPr bwMode="auto">
          <a:xfrm>
            <a:off x="3492500" y="2565400"/>
            <a:ext cx="130175" cy="10096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80301" name="Rectangle 13"/>
          <p:cNvSpPr>
            <a:spLocks noChangeArrowheads="1"/>
          </p:cNvSpPr>
          <p:nvPr/>
        </p:nvSpPr>
        <p:spPr bwMode="auto">
          <a:xfrm>
            <a:off x="5159375" y="2565400"/>
            <a:ext cx="130175" cy="10096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271838" y="2640013"/>
            <a:ext cx="2519362" cy="144462"/>
            <a:chOff x="2699" y="1525"/>
            <a:chExt cx="1587" cy="91"/>
          </a:xfrm>
        </p:grpSpPr>
        <p:grpSp>
          <p:nvGrpSpPr>
            <p:cNvPr id="10267" name="Group 15"/>
            <p:cNvGrpSpPr>
              <a:grpSpLocks/>
            </p:cNvGrpSpPr>
            <p:nvPr/>
          </p:nvGrpSpPr>
          <p:grpSpPr bwMode="auto">
            <a:xfrm>
              <a:off x="2699" y="1525"/>
              <a:ext cx="1496" cy="91"/>
              <a:chOff x="2699" y="1525"/>
              <a:chExt cx="1496" cy="91"/>
            </a:xfrm>
          </p:grpSpPr>
          <p:sp>
            <p:nvSpPr>
              <p:cNvPr id="10269" name="Freeform 16"/>
              <p:cNvSpPr>
                <a:spLocks/>
              </p:cNvSpPr>
              <p:nvPr/>
            </p:nvSpPr>
            <p:spPr bwMode="auto">
              <a:xfrm>
                <a:off x="2699" y="1525"/>
                <a:ext cx="545" cy="91"/>
              </a:xfrm>
              <a:custGeom>
                <a:avLst/>
                <a:gdLst>
                  <a:gd name="T0" fmla="*/ 0 w 545"/>
                  <a:gd name="T1" fmla="*/ 91 h 91"/>
                  <a:gd name="T2" fmla="*/ 136 w 545"/>
                  <a:gd name="T3" fmla="*/ 91 h 91"/>
                  <a:gd name="T4" fmla="*/ 136 w 545"/>
                  <a:gd name="T5" fmla="*/ 0 h 91"/>
                  <a:gd name="T6" fmla="*/ 318 w 545"/>
                  <a:gd name="T7" fmla="*/ 0 h 91"/>
                  <a:gd name="T8" fmla="*/ 318 w 545"/>
                  <a:gd name="T9" fmla="*/ 91 h 91"/>
                  <a:gd name="T10" fmla="*/ 545 w 545"/>
                  <a:gd name="T11" fmla="*/ 91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5"/>
                  <a:gd name="T19" fmla="*/ 0 h 91"/>
                  <a:gd name="T20" fmla="*/ 545 w 545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5" h="91">
                    <a:moveTo>
                      <a:pt x="0" y="91"/>
                    </a:moveTo>
                    <a:lnTo>
                      <a:pt x="136" y="91"/>
                    </a:lnTo>
                    <a:lnTo>
                      <a:pt x="136" y="0"/>
                    </a:lnTo>
                    <a:lnTo>
                      <a:pt x="318" y="0"/>
                    </a:lnTo>
                    <a:lnTo>
                      <a:pt x="318" y="91"/>
                    </a:lnTo>
                    <a:lnTo>
                      <a:pt x="545" y="91"/>
                    </a:lnTo>
                  </a:path>
                </a:pathLst>
              </a:custGeom>
              <a:noFill/>
              <a:ln w="19050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270" name="Freeform 17"/>
              <p:cNvSpPr>
                <a:spLocks/>
              </p:cNvSpPr>
              <p:nvPr/>
            </p:nvSpPr>
            <p:spPr bwMode="auto">
              <a:xfrm>
                <a:off x="2699" y="1525"/>
                <a:ext cx="545" cy="91"/>
              </a:xfrm>
              <a:custGeom>
                <a:avLst/>
                <a:gdLst>
                  <a:gd name="T0" fmla="*/ 0 w 545"/>
                  <a:gd name="T1" fmla="*/ 91 h 91"/>
                  <a:gd name="T2" fmla="*/ 136 w 545"/>
                  <a:gd name="T3" fmla="*/ 91 h 91"/>
                  <a:gd name="T4" fmla="*/ 136 w 545"/>
                  <a:gd name="T5" fmla="*/ 0 h 91"/>
                  <a:gd name="T6" fmla="*/ 318 w 545"/>
                  <a:gd name="T7" fmla="*/ 0 h 91"/>
                  <a:gd name="T8" fmla="*/ 318 w 545"/>
                  <a:gd name="T9" fmla="*/ 91 h 91"/>
                  <a:gd name="T10" fmla="*/ 545 w 545"/>
                  <a:gd name="T11" fmla="*/ 91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5"/>
                  <a:gd name="T19" fmla="*/ 0 h 91"/>
                  <a:gd name="T20" fmla="*/ 545 w 545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5" h="91">
                    <a:moveTo>
                      <a:pt x="0" y="91"/>
                    </a:moveTo>
                    <a:lnTo>
                      <a:pt x="136" y="91"/>
                    </a:lnTo>
                    <a:lnTo>
                      <a:pt x="136" y="0"/>
                    </a:lnTo>
                    <a:lnTo>
                      <a:pt x="318" y="0"/>
                    </a:lnTo>
                    <a:lnTo>
                      <a:pt x="318" y="91"/>
                    </a:lnTo>
                    <a:lnTo>
                      <a:pt x="545" y="91"/>
                    </a:lnTo>
                  </a:path>
                </a:pathLst>
              </a:custGeom>
              <a:noFill/>
              <a:ln w="19050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271" name="Freeform 18"/>
              <p:cNvSpPr>
                <a:spLocks/>
              </p:cNvSpPr>
              <p:nvPr/>
            </p:nvSpPr>
            <p:spPr bwMode="auto">
              <a:xfrm>
                <a:off x="3243" y="1525"/>
                <a:ext cx="408" cy="91"/>
              </a:xfrm>
              <a:custGeom>
                <a:avLst/>
                <a:gdLst>
                  <a:gd name="T0" fmla="*/ 0 w 545"/>
                  <a:gd name="T1" fmla="*/ 91 h 91"/>
                  <a:gd name="T2" fmla="*/ 102 w 545"/>
                  <a:gd name="T3" fmla="*/ 91 h 91"/>
                  <a:gd name="T4" fmla="*/ 102 w 545"/>
                  <a:gd name="T5" fmla="*/ 0 h 91"/>
                  <a:gd name="T6" fmla="*/ 238 w 545"/>
                  <a:gd name="T7" fmla="*/ 0 h 91"/>
                  <a:gd name="T8" fmla="*/ 238 w 545"/>
                  <a:gd name="T9" fmla="*/ 91 h 91"/>
                  <a:gd name="T10" fmla="*/ 408 w 545"/>
                  <a:gd name="T11" fmla="*/ 91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5"/>
                  <a:gd name="T19" fmla="*/ 0 h 91"/>
                  <a:gd name="T20" fmla="*/ 545 w 545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5" h="91">
                    <a:moveTo>
                      <a:pt x="0" y="91"/>
                    </a:moveTo>
                    <a:lnTo>
                      <a:pt x="136" y="91"/>
                    </a:lnTo>
                    <a:lnTo>
                      <a:pt x="136" y="0"/>
                    </a:lnTo>
                    <a:lnTo>
                      <a:pt x="318" y="0"/>
                    </a:lnTo>
                    <a:lnTo>
                      <a:pt x="318" y="91"/>
                    </a:lnTo>
                    <a:lnTo>
                      <a:pt x="545" y="91"/>
                    </a:lnTo>
                  </a:path>
                </a:pathLst>
              </a:custGeom>
              <a:noFill/>
              <a:ln w="19050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272" name="Freeform 19"/>
              <p:cNvSpPr>
                <a:spLocks/>
              </p:cNvSpPr>
              <p:nvPr/>
            </p:nvSpPr>
            <p:spPr bwMode="auto">
              <a:xfrm>
                <a:off x="3606" y="1525"/>
                <a:ext cx="227" cy="91"/>
              </a:xfrm>
              <a:custGeom>
                <a:avLst/>
                <a:gdLst>
                  <a:gd name="T0" fmla="*/ 0 w 545"/>
                  <a:gd name="T1" fmla="*/ 91 h 91"/>
                  <a:gd name="T2" fmla="*/ 57 w 545"/>
                  <a:gd name="T3" fmla="*/ 91 h 91"/>
                  <a:gd name="T4" fmla="*/ 57 w 545"/>
                  <a:gd name="T5" fmla="*/ 0 h 91"/>
                  <a:gd name="T6" fmla="*/ 132 w 545"/>
                  <a:gd name="T7" fmla="*/ 0 h 91"/>
                  <a:gd name="T8" fmla="*/ 132 w 545"/>
                  <a:gd name="T9" fmla="*/ 91 h 91"/>
                  <a:gd name="T10" fmla="*/ 227 w 545"/>
                  <a:gd name="T11" fmla="*/ 91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5"/>
                  <a:gd name="T19" fmla="*/ 0 h 91"/>
                  <a:gd name="T20" fmla="*/ 545 w 545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5" h="91">
                    <a:moveTo>
                      <a:pt x="0" y="91"/>
                    </a:moveTo>
                    <a:lnTo>
                      <a:pt x="136" y="91"/>
                    </a:lnTo>
                    <a:lnTo>
                      <a:pt x="136" y="0"/>
                    </a:lnTo>
                    <a:lnTo>
                      <a:pt x="318" y="0"/>
                    </a:lnTo>
                    <a:lnTo>
                      <a:pt x="318" y="91"/>
                    </a:lnTo>
                    <a:lnTo>
                      <a:pt x="545" y="91"/>
                    </a:lnTo>
                  </a:path>
                </a:pathLst>
              </a:custGeom>
              <a:noFill/>
              <a:ln w="19050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273" name="Freeform 20"/>
              <p:cNvSpPr>
                <a:spLocks/>
              </p:cNvSpPr>
              <p:nvPr/>
            </p:nvSpPr>
            <p:spPr bwMode="auto">
              <a:xfrm>
                <a:off x="3787" y="1525"/>
                <a:ext cx="408" cy="91"/>
              </a:xfrm>
              <a:custGeom>
                <a:avLst/>
                <a:gdLst>
                  <a:gd name="T0" fmla="*/ 0 w 545"/>
                  <a:gd name="T1" fmla="*/ 91 h 91"/>
                  <a:gd name="T2" fmla="*/ 102 w 545"/>
                  <a:gd name="T3" fmla="*/ 91 h 91"/>
                  <a:gd name="T4" fmla="*/ 102 w 545"/>
                  <a:gd name="T5" fmla="*/ 0 h 91"/>
                  <a:gd name="T6" fmla="*/ 238 w 545"/>
                  <a:gd name="T7" fmla="*/ 0 h 91"/>
                  <a:gd name="T8" fmla="*/ 238 w 545"/>
                  <a:gd name="T9" fmla="*/ 91 h 91"/>
                  <a:gd name="T10" fmla="*/ 408 w 545"/>
                  <a:gd name="T11" fmla="*/ 91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5"/>
                  <a:gd name="T19" fmla="*/ 0 h 91"/>
                  <a:gd name="T20" fmla="*/ 545 w 545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5" h="91">
                    <a:moveTo>
                      <a:pt x="0" y="91"/>
                    </a:moveTo>
                    <a:lnTo>
                      <a:pt x="136" y="91"/>
                    </a:lnTo>
                    <a:lnTo>
                      <a:pt x="136" y="0"/>
                    </a:lnTo>
                    <a:lnTo>
                      <a:pt x="318" y="0"/>
                    </a:lnTo>
                    <a:lnTo>
                      <a:pt x="318" y="91"/>
                    </a:lnTo>
                    <a:lnTo>
                      <a:pt x="545" y="91"/>
                    </a:lnTo>
                  </a:path>
                </a:pathLst>
              </a:custGeom>
              <a:noFill/>
              <a:ln w="19050" cap="flat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0268" name="Line 21"/>
            <p:cNvSpPr>
              <a:spLocks noChangeShapeType="1"/>
            </p:cNvSpPr>
            <p:nvPr/>
          </p:nvSpPr>
          <p:spPr bwMode="auto">
            <a:xfrm flipH="1">
              <a:off x="4150" y="1616"/>
              <a:ext cx="136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271838" y="3359150"/>
            <a:ext cx="2517775" cy="144463"/>
            <a:chOff x="2699" y="1797"/>
            <a:chExt cx="1586" cy="91"/>
          </a:xfrm>
        </p:grpSpPr>
        <p:sp>
          <p:nvSpPr>
            <p:cNvPr id="10261" name="Freeform 23"/>
            <p:cNvSpPr>
              <a:spLocks/>
            </p:cNvSpPr>
            <p:nvPr/>
          </p:nvSpPr>
          <p:spPr bwMode="auto">
            <a:xfrm flipV="1">
              <a:off x="2789" y="1797"/>
              <a:ext cx="545" cy="91"/>
            </a:xfrm>
            <a:custGeom>
              <a:avLst/>
              <a:gdLst>
                <a:gd name="T0" fmla="*/ 0 w 545"/>
                <a:gd name="T1" fmla="*/ 91 h 91"/>
                <a:gd name="T2" fmla="*/ 136 w 545"/>
                <a:gd name="T3" fmla="*/ 91 h 91"/>
                <a:gd name="T4" fmla="*/ 136 w 545"/>
                <a:gd name="T5" fmla="*/ 0 h 91"/>
                <a:gd name="T6" fmla="*/ 318 w 545"/>
                <a:gd name="T7" fmla="*/ 0 h 91"/>
                <a:gd name="T8" fmla="*/ 318 w 545"/>
                <a:gd name="T9" fmla="*/ 91 h 91"/>
                <a:gd name="T10" fmla="*/ 545 w 545"/>
                <a:gd name="T11" fmla="*/ 91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5"/>
                <a:gd name="T19" fmla="*/ 0 h 91"/>
                <a:gd name="T20" fmla="*/ 545 w 545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5" h="91">
                  <a:moveTo>
                    <a:pt x="0" y="91"/>
                  </a:moveTo>
                  <a:lnTo>
                    <a:pt x="136" y="91"/>
                  </a:lnTo>
                  <a:lnTo>
                    <a:pt x="136" y="0"/>
                  </a:lnTo>
                  <a:lnTo>
                    <a:pt x="318" y="0"/>
                  </a:lnTo>
                  <a:lnTo>
                    <a:pt x="318" y="91"/>
                  </a:lnTo>
                  <a:lnTo>
                    <a:pt x="545" y="91"/>
                  </a:ln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2" name="Freeform 24"/>
            <p:cNvSpPr>
              <a:spLocks/>
            </p:cNvSpPr>
            <p:nvPr/>
          </p:nvSpPr>
          <p:spPr bwMode="auto">
            <a:xfrm flipV="1">
              <a:off x="2789" y="1797"/>
              <a:ext cx="545" cy="91"/>
            </a:xfrm>
            <a:custGeom>
              <a:avLst/>
              <a:gdLst>
                <a:gd name="T0" fmla="*/ 0 w 545"/>
                <a:gd name="T1" fmla="*/ 91 h 91"/>
                <a:gd name="T2" fmla="*/ 136 w 545"/>
                <a:gd name="T3" fmla="*/ 91 h 91"/>
                <a:gd name="T4" fmla="*/ 136 w 545"/>
                <a:gd name="T5" fmla="*/ 0 h 91"/>
                <a:gd name="T6" fmla="*/ 318 w 545"/>
                <a:gd name="T7" fmla="*/ 0 h 91"/>
                <a:gd name="T8" fmla="*/ 318 w 545"/>
                <a:gd name="T9" fmla="*/ 91 h 91"/>
                <a:gd name="T10" fmla="*/ 545 w 545"/>
                <a:gd name="T11" fmla="*/ 91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5"/>
                <a:gd name="T19" fmla="*/ 0 h 91"/>
                <a:gd name="T20" fmla="*/ 545 w 545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5" h="91">
                  <a:moveTo>
                    <a:pt x="0" y="91"/>
                  </a:moveTo>
                  <a:lnTo>
                    <a:pt x="136" y="91"/>
                  </a:lnTo>
                  <a:lnTo>
                    <a:pt x="136" y="0"/>
                  </a:lnTo>
                  <a:lnTo>
                    <a:pt x="318" y="0"/>
                  </a:lnTo>
                  <a:lnTo>
                    <a:pt x="318" y="91"/>
                  </a:lnTo>
                  <a:lnTo>
                    <a:pt x="545" y="91"/>
                  </a:ln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3" name="Freeform 25"/>
            <p:cNvSpPr>
              <a:spLocks/>
            </p:cNvSpPr>
            <p:nvPr/>
          </p:nvSpPr>
          <p:spPr bwMode="auto">
            <a:xfrm flipV="1">
              <a:off x="3333" y="1797"/>
              <a:ext cx="408" cy="91"/>
            </a:xfrm>
            <a:custGeom>
              <a:avLst/>
              <a:gdLst>
                <a:gd name="T0" fmla="*/ 0 w 545"/>
                <a:gd name="T1" fmla="*/ 91 h 91"/>
                <a:gd name="T2" fmla="*/ 102 w 545"/>
                <a:gd name="T3" fmla="*/ 91 h 91"/>
                <a:gd name="T4" fmla="*/ 102 w 545"/>
                <a:gd name="T5" fmla="*/ 0 h 91"/>
                <a:gd name="T6" fmla="*/ 238 w 545"/>
                <a:gd name="T7" fmla="*/ 0 h 91"/>
                <a:gd name="T8" fmla="*/ 238 w 545"/>
                <a:gd name="T9" fmla="*/ 91 h 91"/>
                <a:gd name="T10" fmla="*/ 408 w 545"/>
                <a:gd name="T11" fmla="*/ 91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5"/>
                <a:gd name="T19" fmla="*/ 0 h 91"/>
                <a:gd name="T20" fmla="*/ 545 w 545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5" h="91">
                  <a:moveTo>
                    <a:pt x="0" y="91"/>
                  </a:moveTo>
                  <a:lnTo>
                    <a:pt x="136" y="91"/>
                  </a:lnTo>
                  <a:lnTo>
                    <a:pt x="136" y="0"/>
                  </a:lnTo>
                  <a:lnTo>
                    <a:pt x="318" y="0"/>
                  </a:lnTo>
                  <a:lnTo>
                    <a:pt x="318" y="91"/>
                  </a:lnTo>
                  <a:lnTo>
                    <a:pt x="545" y="91"/>
                  </a:ln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4" name="Freeform 26"/>
            <p:cNvSpPr>
              <a:spLocks/>
            </p:cNvSpPr>
            <p:nvPr/>
          </p:nvSpPr>
          <p:spPr bwMode="auto">
            <a:xfrm flipV="1">
              <a:off x="3877" y="1797"/>
              <a:ext cx="408" cy="91"/>
            </a:xfrm>
            <a:custGeom>
              <a:avLst/>
              <a:gdLst>
                <a:gd name="T0" fmla="*/ 0 w 545"/>
                <a:gd name="T1" fmla="*/ 91 h 91"/>
                <a:gd name="T2" fmla="*/ 102 w 545"/>
                <a:gd name="T3" fmla="*/ 91 h 91"/>
                <a:gd name="T4" fmla="*/ 102 w 545"/>
                <a:gd name="T5" fmla="*/ 0 h 91"/>
                <a:gd name="T6" fmla="*/ 238 w 545"/>
                <a:gd name="T7" fmla="*/ 0 h 91"/>
                <a:gd name="T8" fmla="*/ 238 w 545"/>
                <a:gd name="T9" fmla="*/ 91 h 91"/>
                <a:gd name="T10" fmla="*/ 408 w 545"/>
                <a:gd name="T11" fmla="*/ 91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5"/>
                <a:gd name="T19" fmla="*/ 0 h 91"/>
                <a:gd name="T20" fmla="*/ 545 w 545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5" h="91">
                  <a:moveTo>
                    <a:pt x="0" y="91"/>
                  </a:moveTo>
                  <a:lnTo>
                    <a:pt x="136" y="91"/>
                  </a:lnTo>
                  <a:lnTo>
                    <a:pt x="136" y="0"/>
                  </a:lnTo>
                  <a:lnTo>
                    <a:pt x="318" y="0"/>
                  </a:lnTo>
                  <a:lnTo>
                    <a:pt x="318" y="91"/>
                  </a:lnTo>
                  <a:lnTo>
                    <a:pt x="545" y="91"/>
                  </a:ln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5" name="Line 27"/>
            <p:cNvSpPr>
              <a:spLocks noChangeShapeType="1"/>
            </p:cNvSpPr>
            <p:nvPr/>
          </p:nvSpPr>
          <p:spPr bwMode="auto">
            <a:xfrm flipH="1">
              <a:off x="2699" y="1797"/>
              <a:ext cx="136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66" name="Line 28"/>
            <p:cNvSpPr>
              <a:spLocks noChangeShapeType="1"/>
            </p:cNvSpPr>
            <p:nvPr/>
          </p:nvSpPr>
          <p:spPr bwMode="auto">
            <a:xfrm flipH="1">
              <a:off x="3696" y="1797"/>
              <a:ext cx="182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780317" name="Oval 29"/>
          <p:cNvSpPr>
            <a:spLocks noChangeArrowheads="1"/>
          </p:cNvSpPr>
          <p:nvPr/>
        </p:nvSpPr>
        <p:spPr bwMode="auto">
          <a:xfrm>
            <a:off x="4645025" y="2495550"/>
            <a:ext cx="431800" cy="431800"/>
          </a:xfrm>
          <a:prstGeom prst="ellipse">
            <a:avLst/>
          </a:prstGeom>
          <a:noFill/>
          <a:ln w="19050">
            <a:solidFill>
              <a:srgbClr val="FF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780318" name="Rectangle 30"/>
          <p:cNvSpPr>
            <a:spLocks noChangeArrowheads="1"/>
          </p:cNvSpPr>
          <p:nvPr/>
        </p:nvSpPr>
        <p:spPr bwMode="auto">
          <a:xfrm>
            <a:off x="827088" y="3860800"/>
            <a:ext cx="83169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Inertia Delay Model of a Block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Evaluate the function first.</a:t>
            </a:r>
            <a:endParaRPr lang="en-US" altLang="zh-TW" sz="2000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Filtered by a inertia delay window.</a:t>
            </a:r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419475" y="5373688"/>
            <a:ext cx="2270125" cy="720725"/>
            <a:chOff x="3878" y="1779"/>
            <a:chExt cx="1430" cy="454"/>
          </a:xfrm>
        </p:grpSpPr>
        <p:sp>
          <p:nvSpPr>
            <p:cNvPr id="10254" name="Freeform 32"/>
            <p:cNvSpPr>
              <a:spLocks/>
            </p:cNvSpPr>
            <p:nvPr/>
          </p:nvSpPr>
          <p:spPr bwMode="auto">
            <a:xfrm>
              <a:off x="4059" y="1842"/>
              <a:ext cx="312" cy="329"/>
            </a:xfrm>
            <a:custGeom>
              <a:avLst/>
              <a:gdLst>
                <a:gd name="T0" fmla="*/ 156 w 640"/>
                <a:gd name="T1" fmla="*/ 329 h 683"/>
                <a:gd name="T2" fmla="*/ 312 w 640"/>
                <a:gd name="T3" fmla="*/ 164 h 683"/>
                <a:gd name="T4" fmla="*/ 312 w 640"/>
                <a:gd name="T5" fmla="*/ 164 h 683"/>
                <a:gd name="T6" fmla="*/ 156 w 640"/>
                <a:gd name="T7" fmla="*/ 0 h 683"/>
                <a:gd name="T8" fmla="*/ 156 w 640"/>
                <a:gd name="T9" fmla="*/ 0 h 683"/>
                <a:gd name="T10" fmla="*/ 0 w 640"/>
                <a:gd name="T11" fmla="*/ 0 h 683"/>
                <a:gd name="T12" fmla="*/ 0 w 640"/>
                <a:gd name="T13" fmla="*/ 329 h 683"/>
                <a:gd name="T14" fmla="*/ 156 w 640"/>
                <a:gd name="T15" fmla="*/ 329 h 6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0"/>
                <a:gd name="T25" fmla="*/ 0 h 683"/>
                <a:gd name="T26" fmla="*/ 640 w 640"/>
                <a:gd name="T27" fmla="*/ 683 h 6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0" h="683">
                  <a:moveTo>
                    <a:pt x="320" y="683"/>
                  </a:moveTo>
                  <a:cubicBezTo>
                    <a:pt x="497" y="683"/>
                    <a:pt x="640" y="530"/>
                    <a:pt x="640" y="341"/>
                  </a:cubicBezTo>
                  <a:cubicBezTo>
                    <a:pt x="640" y="341"/>
                    <a:pt x="640" y="341"/>
                    <a:pt x="640" y="341"/>
                  </a:cubicBezTo>
                  <a:cubicBezTo>
                    <a:pt x="640" y="153"/>
                    <a:pt x="497" y="0"/>
                    <a:pt x="320" y="0"/>
                  </a:cubicBezTo>
                  <a:lnTo>
                    <a:pt x="0" y="0"/>
                  </a:lnTo>
                  <a:lnTo>
                    <a:pt x="0" y="683"/>
                  </a:lnTo>
                  <a:lnTo>
                    <a:pt x="320" y="683"/>
                  </a:lnTo>
                </a:path>
              </a:pathLst>
            </a:custGeom>
            <a:noFill/>
            <a:ln w="19050" cap="rnd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5" name="Freeform 33"/>
            <p:cNvSpPr>
              <a:spLocks/>
            </p:cNvSpPr>
            <p:nvPr/>
          </p:nvSpPr>
          <p:spPr bwMode="auto">
            <a:xfrm>
              <a:off x="4371" y="1964"/>
              <a:ext cx="79" cy="83"/>
            </a:xfrm>
            <a:custGeom>
              <a:avLst/>
              <a:gdLst>
                <a:gd name="T0" fmla="*/ 0 w 48"/>
                <a:gd name="T1" fmla="*/ 42 h 52"/>
                <a:gd name="T2" fmla="*/ 40 w 48"/>
                <a:gd name="T3" fmla="*/ 0 h 52"/>
                <a:gd name="T4" fmla="*/ 79 w 48"/>
                <a:gd name="T5" fmla="*/ 42 h 52"/>
                <a:gd name="T6" fmla="*/ 79 w 48"/>
                <a:gd name="T7" fmla="*/ 42 h 52"/>
                <a:gd name="T8" fmla="*/ 40 w 48"/>
                <a:gd name="T9" fmla="*/ 83 h 52"/>
                <a:gd name="T10" fmla="*/ 0 w 48"/>
                <a:gd name="T11" fmla="*/ 42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8"/>
                <a:gd name="T19" fmla="*/ 0 h 52"/>
                <a:gd name="T20" fmla="*/ 48 w 48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8" h="52">
                  <a:moveTo>
                    <a:pt x="0" y="26"/>
                  </a:moveTo>
                  <a:cubicBezTo>
                    <a:pt x="0" y="12"/>
                    <a:pt x="11" y="0"/>
                    <a:pt x="24" y="0"/>
                  </a:cubicBezTo>
                  <a:cubicBezTo>
                    <a:pt x="38" y="0"/>
                    <a:pt x="48" y="12"/>
                    <a:pt x="48" y="26"/>
                  </a:cubicBezTo>
                  <a:cubicBezTo>
                    <a:pt x="48" y="26"/>
                    <a:pt x="48" y="26"/>
                    <a:pt x="48" y="26"/>
                  </a:cubicBezTo>
                  <a:cubicBezTo>
                    <a:pt x="48" y="40"/>
                    <a:pt x="38" y="52"/>
                    <a:pt x="24" y="52"/>
                  </a:cubicBezTo>
                  <a:cubicBezTo>
                    <a:pt x="11" y="52"/>
                    <a:pt x="0" y="40"/>
                    <a:pt x="0" y="26"/>
                  </a:cubicBezTo>
                </a:path>
              </a:pathLst>
            </a:custGeom>
            <a:noFill/>
            <a:ln w="19050" cap="rnd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6" name="Line 34"/>
            <p:cNvSpPr>
              <a:spLocks noChangeShapeType="1"/>
            </p:cNvSpPr>
            <p:nvPr/>
          </p:nvSpPr>
          <p:spPr bwMode="auto">
            <a:xfrm flipH="1">
              <a:off x="3878" y="1933"/>
              <a:ext cx="181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7" name="Line 35"/>
            <p:cNvSpPr>
              <a:spLocks noChangeShapeType="1"/>
            </p:cNvSpPr>
            <p:nvPr/>
          </p:nvSpPr>
          <p:spPr bwMode="auto">
            <a:xfrm flipH="1">
              <a:off x="3878" y="2069"/>
              <a:ext cx="181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8" name="Line 36"/>
            <p:cNvSpPr>
              <a:spLocks noChangeShapeType="1"/>
            </p:cNvSpPr>
            <p:nvPr/>
          </p:nvSpPr>
          <p:spPr bwMode="auto">
            <a:xfrm flipH="1">
              <a:off x="4446" y="2006"/>
              <a:ext cx="181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9" name="Rectangle 37"/>
            <p:cNvSpPr>
              <a:spLocks noChangeArrowheads="1"/>
            </p:cNvSpPr>
            <p:nvPr/>
          </p:nvSpPr>
          <p:spPr bwMode="auto">
            <a:xfrm>
              <a:off x="4628" y="1779"/>
              <a:ext cx="499" cy="454"/>
            </a:xfrm>
            <a:prstGeom prst="rect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Inertia</a:t>
              </a:r>
            </a:p>
            <a:p>
              <a:pPr eaLnBrk="1" hangingPunct="1"/>
              <a:r>
                <a:rPr lang="en-US" altLang="zh-TW"/>
                <a:t>delay</a:t>
              </a:r>
            </a:p>
          </p:txBody>
        </p:sp>
        <p:sp>
          <p:nvSpPr>
            <p:cNvPr id="10260" name="Line 38"/>
            <p:cNvSpPr>
              <a:spLocks noChangeShapeType="1"/>
            </p:cNvSpPr>
            <p:nvPr/>
          </p:nvSpPr>
          <p:spPr bwMode="auto">
            <a:xfrm flipH="1">
              <a:off x="5127" y="2006"/>
              <a:ext cx="181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174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8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8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8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8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0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0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290" grpId="0" animBg="1"/>
      <p:bldP spid="780292" grpId="0" build="p" bldLvl="2"/>
      <p:bldP spid="780299" grpId="0" animBg="1"/>
      <p:bldP spid="780300" grpId="0" animBg="1"/>
      <p:bldP spid="780301" grpId="0" animBg="1"/>
      <p:bldP spid="780317" grpId="0" animBg="1"/>
      <p:bldP spid="780318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200" b="1">
                <a:solidFill>
                  <a:srgbClr val="FFFF00"/>
                </a:solidFill>
                <a:latin typeface="Arial" panose="020B0604020202020204" pitchFamily="34" charset="0"/>
              </a:rPr>
              <a:t>Glitch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782339" name="Rectangle 3"/>
          <p:cNvSpPr>
            <a:spLocks noChangeArrowheads="1"/>
          </p:cNvSpPr>
          <p:nvPr/>
        </p:nvSpPr>
        <p:spPr bwMode="auto">
          <a:xfrm>
            <a:off x="395288" y="981075"/>
            <a:ext cx="8316912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Glitch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Unconsidered in functional (zero-delay) design phase.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For a Boolean function, it occurs due to different paths from a minterm to another minterm in K-map or cube.</a:t>
            </a:r>
          </a:p>
        </p:txBody>
      </p:sp>
      <p:sp>
        <p:nvSpPr>
          <p:cNvPr id="782340" name="Rectangle 4"/>
          <p:cNvSpPr>
            <a:spLocks noChangeArrowheads="1"/>
          </p:cNvSpPr>
          <p:nvPr/>
        </p:nvSpPr>
        <p:spPr bwMode="auto">
          <a:xfrm>
            <a:off x="395288" y="3789363"/>
            <a:ext cx="8316912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Narrow Glitch and Inertia Delay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Narrow glitches can be filtered by inertia delay.</a:t>
            </a:r>
            <a:endParaRPr lang="en-US" altLang="zh-TW" sz="2000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It still dissipates considerable dynamic power due to incomplete (half) charging.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21063" y="2565400"/>
            <a:ext cx="1150937" cy="1150938"/>
            <a:chOff x="1973" y="1752"/>
            <a:chExt cx="725" cy="725"/>
          </a:xfrm>
        </p:grpSpPr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1973" y="1752"/>
              <a:ext cx="181" cy="181"/>
            </a:xfrm>
            <a:prstGeom prst="rect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272" name="Rectangle 7"/>
            <p:cNvSpPr>
              <a:spLocks noChangeArrowheads="1"/>
            </p:cNvSpPr>
            <p:nvPr/>
          </p:nvSpPr>
          <p:spPr bwMode="auto">
            <a:xfrm>
              <a:off x="1973" y="1933"/>
              <a:ext cx="181" cy="181"/>
            </a:xfrm>
            <a:prstGeom prst="rect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273" name="Rectangle 8"/>
            <p:cNvSpPr>
              <a:spLocks noChangeArrowheads="1"/>
            </p:cNvSpPr>
            <p:nvPr/>
          </p:nvSpPr>
          <p:spPr bwMode="auto">
            <a:xfrm>
              <a:off x="1973" y="2115"/>
              <a:ext cx="181" cy="181"/>
            </a:xfrm>
            <a:prstGeom prst="rect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274" name="Rectangle 9"/>
            <p:cNvSpPr>
              <a:spLocks noChangeArrowheads="1"/>
            </p:cNvSpPr>
            <p:nvPr/>
          </p:nvSpPr>
          <p:spPr bwMode="auto">
            <a:xfrm>
              <a:off x="2154" y="1752"/>
              <a:ext cx="181" cy="181"/>
            </a:xfrm>
            <a:prstGeom prst="rect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275" name="Rectangle 10"/>
            <p:cNvSpPr>
              <a:spLocks noChangeArrowheads="1"/>
            </p:cNvSpPr>
            <p:nvPr/>
          </p:nvSpPr>
          <p:spPr bwMode="auto">
            <a:xfrm>
              <a:off x="2154" y="2296"/>
              <a:ext cx="181" cy="181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11276" name="Rectangle 11"/>
            <p:cNvSpPr>
              <a:spLocks noChangeArrowheads="1"/>
            </p:cNvSpPr>
            <p:nvPr/>
          </p:nvSpPr>
          <p:spPr bwMode="auto">
            <a:xfrm>
              <a:off x="2336" y="1752"/>
              <a:ext cx="181" cy="181"/>
            </a:xfrm>
            <a:prstGeom prst="rect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277" name="Rectangle 12"/>
            <p:cNvSpPr>
              <a:spLocks noChangeArrowheads="1"/>
            </p:cNvSpPr>
            <p:nvPr/>
          </p:nvSpPr>
          <p:spPr bwMode="auto">
            <a:xfrm>
              <a:off x="2517" y="1752"/>
              <a:ext cx="181" cy="181"/>
            </a:xfrm>
            <a:prstGeom prst="rect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278" name="Rectangle 13"/>
            <p:cNvSpPr>
              <a:spLocks noChangeArrowheads="1"/>
            </p:cNvSpPr>
            <p:nvPr/>
          </p:nvSpPr>
          <p:spPr bwMode="auto">
            <a:xfrm>
              <a:off x="2517" y="1933"/>
              <a:ext cx="181" cy="181"/>
            </a:xfrm>
            <a:prstGeom prst="rect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279" name="Rectangle 14"/>
            <p:cNvSpPr>
              <a:spLocks noChangeArrowheads="1"/>
            </p:cNvSpPr>
            <p:nvPr/>
          </p:nvSpPr>
          <p:spPr bwMode="auto">
            <a:xfrm>
              <a:off x="2517" y="2115"/>
              <a:ext cx="181" cy="181"/>
            </a:xfrm>
            <a:prstGeom prst="rect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280" name="Rectangle 15"/>
            <p:cNvSpPr>
              <a:spLocks noChangeArrowheads="1"/>
            </p:cNvSpPr>
            <p:nvPr/>
          </p:nvSpPr>
          <p:spPr bwMode="auto">
            <a:xfrm>
              <a:off x="2336" y="2296"/>
              <a:ext cx="181" cy="181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11281" name="Rectangle 16"/>
            <p:cNvSpPr>
              <a:spLocks noChangeArrowheads="1"/>
            </p:cNvSpPr>
            <p:nvPr/>
          </p:nvSpPr>
          <p:spPr bwMode="auto">
            <a:xfrm>
              <a:off x="1973" y="2296"/>
              <a:ext cx="181" cy="181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11282" name="Rectangle 17"/>
            <p:cNvSpPr>
              <a:spLocks noChangeArrowheads="1"/>
            </p:cNvSpPr>
            <p:nvPr/>
          </p:nvSpPr>
          <p:spPr bwMode="auto">
            <a:xfrm>
              <a:off x="2517" y="2296"/>
              <a:ext cx="181" cy="181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11283" name="Rectangle 18"/>
            <p:cNvSpPr>
              <a:spLocks noChangeArrowheads="1"/>
            </p:cNvSpPr>
            <p:nvPr/>
          </p:nvSpPr>
          <p:spPr bwMode="auto">
            <a:xfrm>
              <a:off x="2154" y="1933"/>
              <a:ext cx="181" cy="18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11284" name="Rectangle 19"/>
            <p:cNvSpPr>
              <a:spLocks noChangeArrowheads="1"/>
            </p:cNvSpPr>
            <p:nvPr/>
          </p:nvSpPr>
          <p:spPr bwMode="auto">
            <a:xfrm>
              <a:off x="2336" y="1933"/>
              <a:ext cx="181" cy="18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11285" name="Rectangle 20"/>
            <p:cNvSpPr>
              <a:spLocks noChangeArrowheads="1"/>
            </p:cNvSpPr>
            <p:nvPr/>
          </p:nvSpPr>
          <p:spPr bwMode="auto">
            <a:xfrm>
              <a:off x="2154" y="2115"/>
              <a:ext cx="181" cy="18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  <p:sp>
          <p:nvSpPr>
            <p:cNvPr id="11286" name="Rectangle 21"/>
            <p:cNvSpPr>
              <a:spLocks noChangeArrowheads="1"/>
            </p:cNvSpPr>
            <p:nvPr/>
          </p:nvSpPr>
          <p:spPr bwMode="auto">
            <a:xfrm>
              <a:off x="2336" y="2115"/>
              <a:ext cx="181" cy="18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</a:t>
              </a:r>
            </a:p>
          </p:txBody>
        </p:sp>
      </p:grpSp>
      <p:sp>
        <p:nvSpPr>
          <p:cNvPr id="782358" name="Oval 22"/>
          <p:cNvSpPr>
            <a:spLocks noChangeArrowheads="1"/>
          </p:cNvSpPr>
          <p:nvPr/>
        </p:nvSpPr>
        <p:spPr bwMode="auto">
          <a:xfrm>
            <a:off x="3995738" y="3141663"/>
            <a:ext cx="287337" cy="287337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71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8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0" presetClass="path" presetSubtype="0" accel="5000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69 L 0.0007 0.04143 L 0.03212 0.04143 " pathEditMode="relative" ptsTypes="AAA">
                                      <p:cBhvr>
                                        <p:cTn id="39" dur="2000" fill="hold"/>
                                        <p:tgtEl>
                                          <p:spTgt spid="782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03038 -0.00138 L 0.03038 0.03912 " pathEditMode="relative" rAng="0" ptsTypes="AAA">
                                      <p:cBhvr>
                                        <p:cTn id="42" dur="2000" fill="hold"/>
                                        <p:tgtEl>
                                          <p:spTgt spid="782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39" grpId="0" build="p" bldLvl="2"/>
      <p:bldP spid="782340" grpId="0" build="p" bldLvl="2"/>
      <p:bldP spid="782358" grpId="0" animBg="1"/>
      <p:bldP spid="782358" grpId="1" animBg="1"/>
      <p:bldP spid="782358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rgbClr val="66FFFF"/>
                </a:solidFill>
                <a:latin typeface="Arial" panose="020B0604020202020204" pitchFamily="34" charset="0"/>
              </a:rPr>
              <a:t>Example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zh-TW" sz="2000">
              <a:solidFill>
                <a:schemeClr val="bg1"/>
              </a:solidFill>
            </a:endParaRPr>
          </a:p>
        </p:txBody>
      </p:sp>
      <p:sp>
        <p:nvSpPr>
          <p:cNvPr id="784387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Edge Detector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In “Functional Design Phase”, we consider only the inverter’s delay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92275" y="2133600"/>
            <a:ext cx="1871663" cy="601663"/>
            <a:chOff x="2064" y="1979"/>
            <a:chExt cx="1179" cy="379"/>
          </a:xfrm>
        </p:grpSpPr>
        <p:graphicFrame>
          <p:nvGraphicFramePr>
            <p:cNvPr id="1027" name="Object 5"/>
            <p:cNvGraphicFramePr>
              <a:graphicFrameLocks noChangeAspect="1"/>
            </p:cNvGraphicFramePr>
            <p:nvPr/>
          </p:nvGraphicFramePr>
          <p:xfrm>
            <a:off x="2685" y="2019"/>
            <a:ext cx="390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56" name="Visio" r:id="rId5" imgW="619049" imgH="538399" progId="Visio.Drawing.6">
                    <p:embed/>
                  </p:oleObj>
                </mc:Choice>
                <mc:Fallback>
                  <p:oleObj name="Visio" r:id="rId5" imgW="619049" imgH="538399" progId="Visio.Drawing.6">
                    <p:embed/>
                    <p:pic>
                      <p:nvPicPr>
                        <p:cNvPr id="102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5" y="2019"/>
                          <a:ext cx="390" cy="3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74" name="Group 6"/>
            <p:cNvGrpSpPr>
              <a:grpSpLocks/>
            </p:cNvGrpSpPr>
            <p:nvPr/>
          </p:nvGrpSpPr>
          <p:grpSpPr bwMode="auto">
            <a:xfrm>
              <a:off x="2064" y="1979"/>
              <a:ext cx="634" cy="226"/>
              <a:chOff x="1066" y="2090"/>
              <a:chExt cx="634" cy="226"/>
            </a:xfrm>
          </p:grpSpPr>
          <p:grpSp>
            <p:nvGrpSpPr>
              <p:cNvPr id="1077" name="Group 7"/>
              <p:cNvGrpSpPr>
                <a:grpSpLocks/>
              </p:cNvGrpSpPr>
              <p:nvPr/>
            </p:nvGrpSpPr>
            <p:grpSpPr bwMode="auto">
              <a:xfrm>
                <a:off x="1247" y="2090"/>
                <a:ext cx="266" cy="226"/>
                <a:chOff x="702" y="3068"/>
                <a:chExt cx="266" cy="226"/>
              </a:xfrm>
            </p:grpSpPr>
            <p:sp>
              <p:nvSpPr>
                <p:cNvPr id="1080" name="AutoShape 8"/>
                <p:cNvSpPr>
                  <a:spLocks noChangeArrowheads="1"/>
                </p:cNvSpPr>
                <p:nvPr/>
              </p:nvSpPr>
              <p:spPr bwMode="auto">
                <a:xfrm rot="5400000">
                  <a:off x="680" y="3090"/>
                  <a:ext cx="226" cy="18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1081" name="Freeform 9"/>
                <p:cNvSpPr>
                  <a:spLocks/>
                </p:cNvSpPr>
                <p:nvPr/>
              </p:nvSpPr>
              <p:spPr bwMode="auto">
                <a:xfrm>
                  <a:off x="889" y="3143"/>
                  <a:ext cx="79" cy="83"/>
                </a:xfrm>
                <a:custGeom>
                  <a:avLst/>
                  <a:gdLst>
                    <a:gd name="T0" fmla="*/ 0 w 48"/>
                    <a:gd name="T1" fmla="*/ 42 h 52"/>
                    <a:gd name="T2" fmla="*/ 40 w 48"/>
                    <a:gd name="T3" fmla="*/ 0 h 52"/>
                    <a:gd name="T4" fmla="*/ 79 w 48"/>
                    <a:gd name="T5" fmla="*/ 42 h 52"/>
                    <a:gd name="T6" fmla="*/ 79 w 48"/>
                    <a:gd name="T7" fmla="*/ 42 h 52"/>
                    <a:gd name="T8" fmla="*/ 40 w 48"/>
                    <a:gd name="T9" fmla="*/ 83 h 52"/>
                    <a:gd name="T10" fmla="*/ 0 w 48"/>
                    <a:gd name="T11" fmla="*/ 42 h 5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52"/>
                    <a:gd name="T20" fmla="*/ 48 w 48"/>
                    <a:gd name="T21" fmla="*/ 52 h 5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52">
                      <a:moveTo>
                        <a:pt x="0" y="26"/>
                      </a:moveTo>
                      <a:cubicBezTo>
                        <a:pt x="0" y="12"/>
                        <a:pt x="11" y="0"/>
                        <a:pt x="24" y="0"/>
                      </a:cubicBezTo>
                      <a:cubicBezTo>
                        <a:pt x="38" y="0"/>
                        <a:pt x="48" y="12"/>
                        <a:pt x="48" y="26"/>
                      </a:cubicBezTo>
                      <a:cubicBezTo>
                        <a:pt x="48" y="26"/>
                        <a:pt x="48" y="26"/>
                        <a:pt x="48" y="26"/>
                      </a:cubicBezTo>
                      <a:cubicBezTo>
                        <a:pt x="48" y="40"/>
                        <a:pt x="38" y="52"/>
                        <a:pt x="24" y="52"/>
                      </a:cubicBezTo>
                      <a:cubicBezTo>
                        <a:pt x="11" y="52"/>
                        <a:pt x="0" y="40"/>
                        <a:pt x="0" y="26"/>
                      </a:cubicBez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078" name="Line 10"/>
              <p:cNvSpPr>
                <a:spLocks noChangeShapeType="1"/>
              </p:cNvSpPr>
              <p:nvPr/>
            </p:nvSpPr>
            <p:spPr bwMode="auto">
              <a:xfrm flipH="1">
                <a:off x="1066" y="2205"/>
                <a:ext cx="181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79" name="Line 11"/>
              <p:cNvSpPr>
                <a:spLocks noChangeShapeType="1"/>
              </p:cNvSpPr>
              <p:nvPr/>
            </p:nvSpPr>
            <p:spPr bwMode="auto">
              <a:xfrm flipH="1">
                <a:off x="1519" y="2205"/>
                <a:ext cx="181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075" name="Freeform 12"/>
            <p:cNvSpPr>
              <a:spLocks/>
            </p:cNvSpPr>
            <p:nvPr/>
          </p:nvSpPr>
          <p:spPr bwMode="auto">
            <a:xfrm>
              <a:off x="2154" y="2089"/>
              <a:ext cx="545" cy="181"/>
            </a:xfrm>
            <a:custGeom>
              <a:avLst/>
              <a:gdLst>
                <a:gd name="T0" fmla="*/ 0 w 545"/>
                <a:gd name="T1" fmla="*/ 0 h 181"/>
                <a:gd name="T2" fmla="*/ 0 w 545"/>
                <a:gd name="T3" fmla="*/ 181 h 181"/>
                <a:gd name="T4" fmla="*/ 545 w 545"/>
                <a:gd name="T5" fmla="*/ 181 h 181"/>
                <a:gd name="T6" fmla="*/ 0 60000 65536"/>
                <a:gd name="T7" fmla="*/ 0 60000 65536"/>
                <a:gd name="T8" fmla="*/ 0 60000 65536"/>
                <a:gd name="T9" fmla="*/ 0 w 545"/>
                <a:gd name="T10" fmla="*/ 0 h 181"/>
                <a:gd name="T11" fmla="*/ 545 w 545"/>
                <a:gd name="T12" fmla="*/ 181 h 1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181">
                  <a:moveTo>
                    <a:pt x="0" y="0"/>
                  </a:moveTo>
                  <a:lnTo>
                    <a:pt x="0" y="181"/>
                  </a:lnTo>
                  <a:lnTo>
                    <a:pt x="545" y="181"/>
                  </a:ln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6" name="Line 13"/>
            <p:cNvSpPr>
              <a:spLocks noChangeShapeType="1"/>
            </p:cNvSpPr>
            <p:nvPr/>
          </p:nvSpPr>
          <p:spPr bwMode="auto">
            <a:xfrm>
              <a:off x="3061" y="2180"/>
              <a:ext cx="182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784398" name="Freeform 14"/>
          <p:cNvSpPr>
            <a:spLocks/>
          </p:cNvSpPr>
          <p:nvPr/>
        </p:nvSpPr>
        <p:spPr bwMode="auto">
          <a:xfrm>
            <a:off x="5219700" y="1916113"/>
            <a:ext cx="2089150" cy="217487"/>
          </a:xfrm>
          <a:custGeom>
            <a:avLst/>
            <a:gdLst>
              <a:gd name="T0" fmla="*/ 0 w 1316"/>
              <a:gd name="T1" fmla="*/ 217487 h 137"/>
              <a:gd name="T2" fmla="*/ 360362 w 1316"/>
              <a:gd name="T3" fmla="*/ 217487 h 137"/>
              <a:gd name="T4" fmla="*/ 360362 w 1316"/>
              <a:gd name="T5" fmla="*/ 0 h 137"/>
              <a:gd name="T6" fmla="*/ 792162 w 1316"/>
              <a:gd name="T7" fmla="*/ 0 h 137"/>
              <a:gd name="T8" fmla="*/ 792162 w 1316"/>
              <a:gd name="T9" fmla="*/ 217487 h 137"/>
              <a:gd name="T10" fmla="*/ 1223962 w 1316"/>
              <a:gd name="T11" fmla="*/ 217487 h 137"/>
              <a:gd name="T12" fmla="*/ 1223962 w 1316"/>
              <a:gd name="T13" fmla="*/ 0 h 137"/>
              <a:gd name="T14" fmla="*/ 1657350 w 1316"/>
              <a:gd name="T15" fmla="*/ 0 h 137"/>
              <a:gd name="T16" fmla="*/ 1657350 w 1316"/>
              <a:gd name="T17" fmla="*/ 217487 h 137"/>
              <a:gd name="T18" fmla="*/ 2089150 w 1316"/>
              <a:gd name="T19" fmla="*/ 217487 h 13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6"/>
              <a:gd name="T31" fmla="*/ 0 h 137"/>
              <a:gd name="T32" fmla="*/ 1316 w 1316"/>
              <a:gd name="T33" fmla="*/ 137 h 13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6" h="137">
                <a:moveTo>
                  <a:pt x="0" y="137"/>
                </a:moveTo>
                <a:lnTo>
                  <a:pt x="227" y="137"/>
                </a:lnTo>
                <a:lnTo>
                  <a:pt x="227" y="0"/>
                </a:lnTo>
                <a:lnTo>
                  <a:pt x="499" y="0"/>
                </a:lnTo>
                <a:lnTo>
                  <a:pt x="499" y="137"/>
                </a:lnTo>
                <a:lnTo>
                  <a:pt x="771" y="137"/>
                </a:lnTo>
                <a:lnTo>
                  <a:pt x="771" y="0"/>
                </a:lnTo>
                <a:lnTo>
                  <a:pt x="1044" y="0"/>
                </a:lnTo>
                <a:lnTo>
                  <a:pt x="1044" y="137"/>
                </a:lnTo>
                <a:lnTo>
                  <a:pt x="1316" y="137"/>
                </a:lnTo>
              </a:path>
            </a:pathLst>
          </a:custGeom>
          <a:noFill/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84399" name="Freeform 15"/>
          <p:cNvSpPr>
            <a:spLocks/>
          </p:cNvSpPr>
          <p:nvPr/>
        </p:nvSpPr>
        <p:spPr bwMode="auto">
          <a:xfrm>
            <a:off x="5219700" y="2205038"/>
            <a:ext cx="2089150" cy="215900"/>
          </a:xfrm>
          <a:custGeom>
            <a:avLst/>
            <a:gdLst>
              <a:gd name="T0" fmla="*/ 0 w 1316"/>
              <a:gd name="T1" fmla="*/ 0 h 136"/>
              <a:gd name="T2" fmla="*/ 504825 w 1316"/>
              <a:gd name="T3" fmla="*/ 0 h 136"/>
              <a:gd name="T4" fmla="*/ 504825 w 1316"/>
              <a:gd name="T5" fmla="*/ 215900 h 136"/>
              <a:gd name="T6" fmla="*/ 865188 w 1316"/>
              <a:gd name="T7" fmla="*/ 215900 h 136"/>
              <a:gd name="T8" fmla="*/ 865188 w 1316"/>
              <a:gd name="T9" fmla="*/ 0 h 136"/>
              <a:gd name="T10" fmla="*/ 1296987 w 1316"/>
              <a:gd name="T11" fmla="*/ 0 h 136"/>
              <a:gd name="T12" fmla="*/ 1296987 w 1316"/>
              <a:gd name="T13" fmla="*/ 215900 h 136"/>
              <a:gd name="T14" fmla="*/ 2089150 w 1316"/>
              <a:gd name="T15" fmla="*/ 215900 h 1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16"/>
              <a:gd name="T25" fmla="*/ 0 h 136"/>
              <a:gd name="T26" fmla="*/ 1316 w 1316"/>
              <a:gd name="T27" fmla="*/ 136 h 1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16" h="136">
                <a:moveTo>
                  <a:pt x="0" y="0"/>
                </a:moveTo>
                <a:lnTo>
                  <a:pt x="318" y="0"/>
                </a:lnTo>
                <a:lnTo>
                  <a:pt x="318" y="136"/>
                </a:lnTo>
                <a:lnTo>
                  <a:pt x="545" y="136"/>
                </a:lnTo>
                <a:lnTo>
                  <a:pt x="545" y="0"/>
                </a:lnTo>
                <a:lnTo>
                  <a:pt x="817" y="0"/>
                </a:lnTo>
                <a:lnTo>
                  <a:pt x="817" y="136"/>
                </a:lnTo>
                <a:lnTo>
                  <a:pt x="1316" y="136"/>
                </a:lnTo>
              </a:path>
            </a:pathLst>
          </a:custGeom>
          <a:noFill/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84400" name="Freeform 16"/>
          <p:cNvSpPr>
            <a:spLocks/>
          </p:cNvSpPr>
          <p:nvPr/>
        </p:nvSpPr>
        <p:spPr bwMode="auto">
          <a:xfrm flipV="1">
            <a:off x="5219700" y="2492375"/>
            <a:ext cx="2089150" cy="217488"/>
          </a:xfrm>
          <a:custGeom>
            <a:avLst/>
            <a:gdLst>
              <a:gd name="T0" fmla="*/ 0 w 1316"/>
              <a:gd name="T1" fmla="*/ 217488 h 137"/>
              <a:gd name="T2" fmla="*/ 360362 w 1316"/>
              <a:gd name="T3" fmla="*/ 217488 h 137"/>
              <a:gd name="T4" fmla="*/ 360362 w 1316"/>
              <a:gd name="T5" fmla="*/ 0 h 137"/>
              <a:gd name="T6" fmla="*/ 504825 w 1316"/>
              <a:gd name="T7" fmla="*/ 0 h 137"/>
              <a:gd name="T8" fmla="*/ 504825 w 1316"/>
              <a:gd name="T9" fmla="*/ 217488 h 137"/>
              <a:gd name="T10" fmla="*/ 1223962 w 1316"/>
              <a:gd name="T11" fmla="*/ 217488 h 137"/>
              <a:gd name="T12" fmla="*/ 1223962 w 1316"/>
              <a:gd name="T13" fmla="*/ 0 h 137"/>
              <a:gd name="T14" fmla="*/ 1296987 w 1316"/>
              <a:gd name="T15" fmla="*/ 0 h 137"/>
              <a:gd name="T16" fmla="*/ 1296987 w 1316"/>
              <a:gd name="T17" fmla="*/ 217488 h 137"/>
              <a:gd name="T18" fmla="*/ 2089150 w 1316"/>
              <a:gd name="T19" fmla="*/ 217488 h 13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16"/>
              <a:gd name="T31" fmla="*/ 0 h 137"/>
              <a:gd name="T32" fmla="*/ 1316 w 1316"/>
              <a:gd name="T33" fmla="*/ 137 h 13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16" h="137">
                <a:moveTo>
                  <a:pt x="0" y="137"/>
                </a:moveTo>
                <a:lnTo>
                  <a:pt x="227" y="137"/>
                </a:lnTo>
                <a:lnTo>
                  <a:pt x="227" y="0"/>
                </a:lnTo>
                <a:lnTo>
                  <a:pt x="318" y="0"/>
                </a:lnTo>
                <a:lnTo>
                  <a:pt x="318" y="137"/>
                </a:lnTo>
                <a:lnTo>
                  <a:pt x="771" y="137"/>
                </a:lnTo>
                <a:lnTo>
                  <a:pt x="771" y="0"/>
                </a:lnTo>
                <a:lnTo>
                  <a:pt x="817" y="0"/>
                </a:lnTo>
                <a:lnTo>
                  <a:pt x="817" y="137"/>
                </a:lnTo>
                <a:lnTo>
                  <a:pt x="1316" y="137"/>
                </a:lnTo>
              </a:path>
            </a:pathLst>
          </a:custGeom>
          <a:noFill/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84401" name="Rectangle 17"/>
          <p:cNvSpPr>
            <a:spLocks noChangeArrowheads="1"/>
          </p:cNvSpPr>
          <p:nvPr/>
        </p:nvSpPr>
        <p:spPr bwMode="auto">
          <a:xfrm>
            <a:off x="0" y="278130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lvl="1" algn="l">
              <a:buFontTx/>
              <a:buAutoNum type="arabicPeriod" startAt="2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However, the delay and inertia delay of the NAND gate, </a:t>
            </a:r>
            <a:r>
              <a:rPr lang="en-US" altLang="zh-TW" sz="2000">
                <a:solidFill>
                  <a:schemeClr val="bg1"/>
                </a:solidFill>
                <a:latin typeface="Symbol" panose="05050102010706020507" pitchFamily="18" charset="2"/>
              </a:rPr>
              <a:t>t</a:t>
            </a:r>
            <a:r>
              <a:rPr lang="en-US" altLang="zh-TW" sz="2000" baseline="-25000">
                <a:solidFill>
                  <a:schemeClr val="bg1"/>
                </a:solidFill>
                <a:latin typeface="Arial" panose="020B0604020202020204" pitchFamily="34" charset="0"/>
              </a:rPr>
              <a:t>NAND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219700" y="3284538"/>
            <a:ext cx="2089150" cy="504825"/>
            <a:chOff x="3288" y="2069"/>
            <a:chExt cx="1316" cy="318"/>
          </a:xfrm>
        </p:grpSpPr>
        <p:sp>
          <p:nvSpPr>
            <p:cNvPr id="1072" name="Freeform 19"/>
            <p:cNvSpPr>
              <a:spLocks/>
            </p:cNvSpPr>
            <p:nvPr/>
          </p:nvSpPr>
          <p:spPr bwMode="auto">
            <a:xfrm>
              <a:off x="3288" y="2069"/>
              <a:ext cx="1316" cy="137"/>
            </a:xfrm>
            <a:custGeom>
              <a:avLst/>
              <a:gdLst>
                <a:gd name="T0" fmla="*/ 0 w 1316"/>
                <a:gd name="T1" fmla="*/ 137 h 137"/>
                <a:gd name="T2" fmla="*/ 227 w 1316"/>
                <a:gd name="T3" fmla="*/ 137 h 137"/>
                <a:gd name="T4" fmla="*/ 227 w 1316"/>
                <a:gd name="T5" fmla="*/ 0 h 137"/>
                <a:gd name="T6" fmla="*/ 499 w 1316"/>
                <a:gd name="T7" fmla="*/ 0 h 137"/>
                <a:gd name="T8" fmla="*/ 499 w 1316"/>
                <a:gd name="T9" fmla="*/ 137 h 137"/>
                <a:gd name="T10" fmla="*/ 771 w 1316"/>
                <a:gd name="T11" fmla="*/ 137 h 137"/>
                <a:gd name="T12" fmla="*/ 771 w 1316"/>
                <a:gd name="T13" fmla="*/ 0 h 137"/>
                <a:gd name="T14" fmla="*/ 1044 w 1316"/>
                <a:gd name="T15" fmla="*/ 0 h 137"/>
                <a:gd name="T16" fmla="*/ 1044 w 1316"/>
                <a:gd name="T17" fmla="*/ 137 h 137"/>
                <a:gd name="T18" fmla="*/ 1316 w 1316"/>
                <a:gd name="T19" fmla="*/ 137 h 1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16"/>
                <a:gd name="T31" fmla="*/ 0 h 137"/>
                <a:gd name="T32" fmla="*/ 1316 w 1316"/>
                <a:gd name="T33" fmla="*/ 137 h 1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16" h="137">
                  <a:moveTo>
                    <a:pt x="0" y="137"/>
                  </a:moveTo>
                  <a:lnTo>
                    <a:pt x="227" y="137"/>
                  </a:lnTo>
                  <a:lnTo>
                    <a:pt x="227" y="0"/>
                  </a:lnTo>
                  <a:lnTo>
                    <a:pt x="499" y="0"/>
                  </a:lnTo>
                  <a:lnTo>
                    <a:pt x="499" y="137"/>
                  </a:lnTo>
                  <a:lnTo>
                    <a:pt x="771" y="137"/>
                  </a:lnTo>
                  <a:lnTo>
                    <a:pt x="771" y="0"/>
                  </a:lnTo>
                  <a:lnTo>
                    <a:pt x="1044" y="0"/>
                  </a:lnTo>
                  <a:lnTo>
                    <a:pt x="1044" y="137"/>
                  </a:lnTo>
                  <a:lnTo>
                    <a:pt x="1316" y="137"/>
                  </a:lnTo>
                </a:path>
              </a:pathLst>
            </a:custGeom>
            <a:noFill/>
            <a:ln w="952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73" name="Freeform 20"/>
            <p:cNvSpPr>
              <a:spLocks/>
            </p:cNvSpPr>
            <p:nvPr/>
          </p:nvSpPr>
          <p:spPr bwMode="auto">
            <a:xfrm>
              <a:off x="3288" y="2251"/>
              <a:ext cx="1316" cy="136"/>
            </a:xfrm>
            <a:custGeom>
              <a:avLst/>
              <a:gdLst>
                <a:gd name="T0" fmla="*/ 0 w 1316"/>
                <a:gd name="T1" fmla="*/ 0 h 136"/>
                <a:gd name="T2" fmla="*/ 318 w 1316"/>
                <a:gd name="T3" fmla="*/ 0 h 136"/>
                <a:gd name="T4" fmla="*/ 318 w 1316"/>
                <a:gd name="T5" fmla="*/ 136 h 136"/>
                <a:gd name="T6" fmla="*/ 545 w 1316"/>
                <a:gd name="T7" fmla="*/ 136 h 136"/>
                <a:gd name="T8" fmla="*/ 545 w 1316"/>
                <a:gd name="T9" fmla="*/ 0 h 136"/>
                <a:gd name="T10" fmla="*/ 817 w 1316"/>
                <a:gd name="T11" fmla="*/ 0 h 136"/>
                <a:gd name="T12" fmla="*/ 817 w 1316"/>
                <a:gd name="T13" fmla="*/ 136 h 136"/>
                <a:gd name="T14" fmla="*/ 1316 w 1316"/>
                <a:gd name="T15" fmla="*/ 136 h 1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16"/>
                <a:gd name="T25" fmla="*/ 0 h 136"/>
                <a:gd name="T26" fmla="*/ 1316 w 1316"/>
                <a:gd name="T27" fmla="*/ 136 h 1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16" h="136">
                  <a:moveTo>
                    <a:pt x="0" y="0"/>
                  </a:moveTo>
                  <a:lnTo>
                    <a:pt x="318" y="0"/>
                  </a:lnTo>
                  <a:lnTo>
                    <a:pt x="318" y="136"/>
                  </a:lnTo>
                  <a:lnTo>
                    <a:pt x="545" y="136"/>
                  </a:lnTo>
                  <a:lnTo>
                    <a:pt x="545" y="0"/>
                  </a:lnTo>
                  <a:lnTo>
                    <a:pt x="817" y="0"/>
                  </a:lnTo>
                  <a:lnTo>
                    <a:pt x="817" y="136"/>
                  </a:lnTo>
                  <a:lnTo>
                    <a:pt x="1316" y="136"/>
                  </a:lnTo>
                </a:path>
              </a:pathLst>
            </a:custGeom>
            <a:noFill/>
            <a:ln w="952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784405" name="Freeform 21"/>
          <p:cNvSpPr>
            <a:spLocks/>
          </p:cNvSpPr>
          <p:nvPr/>
        </p:nvSpPr>
        <p:spPr bwMode="auto">
          <a:xfrm>
            <a:off x="5076825" y="3860800"/>
            <a:ext cx="2087563" cy="215900"/>
          </a:xfrm>
          <a:custGeom>
            <a:avLst/>
            <a:gdLst>
              <a:gd name="T0" fmla="*/ 0 w 1315"/>
              <a:gd name="T1" fmla="*/ 0 h 136"/>
              <a:gd name="T2" fmla="*/ 503238 w 1315"/>
              <a:gd name="T3" fmla="*/ 0 h 136"/>
              <a:gd name="T4" fmla="*/ 503238 w 1315"/>
              <a:gd name="T5" fmla="*/ 215900 h 136"/>
              <a:gd name="T6" fmla="*/ 647700 w 1315"/>
              <a:gd name="T7" fmla="*/ 215900 h 136"/>
              <a:gd name="T8" fmla="*/ 647700 w 1315"/>
              <a:gd name="T9" fmla="*/ 0 h 136"/>
              <a:gd name="T10" fmla="*/ 2087563 w 1315"/>
              <a:gd name="T11" fmla="*/ 0 h 1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15"/>
              <a:gd name="T19" fmla="*/ 0 h 136"/>
              <a:gd name="T20" fmla="*/ 1315 w 1315"/>
              <a:gd name="T21" fmla="*/ 136 h 1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15" h="136">
                <a:moveTo>
                  <a:pt x="0" y="0"/>
                </a:moveTo>
                <a:lnTo>
                  <a:pt x="317" y="0"/>
                </a:lnTo>
                <a:lnTo>
                  <a:pt x="317" y="136"/>
                </a:lnTo>
                <a:lnTo>
                  <a:pt x="408" y="136"/>
                </a:lnTo>
                <a:lnTo>
                  <a:pt x="408" y="0"/>
                </a:lnTo>
                <a:lnTo>
                  <a:pt x="1315" y="0"/>
                </a:lnTo>
              </a:path>
            </a:pathLst>
          </a:custGeom>
          <a:noFill/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84406" name="Freeform 22"/>
          <p:cNvSpPr>
            <a:spLocks/>
          </p:cNvSpPr>
          <p:nvPr/>
        </p:nvSpPr>
        <p:spPr bwMode="auto">
          <a:xfrm>
            <a:off x="6443663" y="3860800"/>
            <a:ext cx="73025" cy="215900"/>
          </a:xfrm>
          <a:custGeom>
            <a:avLst/>
            <a:gdLst>
              <a:gd name="T0" fmla="*/ 0 w 46"/>
              <a:gd name="T1" fmla="*/ 0 h 136"/>
              <a:gd name="T2" fmla="*/ 0 w 46"/>
              <a:gd name="T3" fmla="*/ 215900 h 136"/>
              <a:gd name="T4" fmla="*/ 73025 w 46"/>
              <a:gd name="T5" fmla="*/ 215900 h 136"/>
              <a:gd name="T6" fmla="*/ 73025 w 46"/>
              <a:gd name="T7" fmla="*/ 0 h 136"/>
              <a:gd name="T8" fmla="*/ 0 60000 65536"/>
              <a:gd name="T9" fmla="*/ 0 60000 65536"/>
              <a:gd name="T10" fmla="*/ 0 60000 65536"/>
              <a:gd name="T11" fmla="*/ 0 60000 65536"/>
              <a:gd name="T12" fmla="*/ 0 w 46"/>
              <a:gd name="T13" fmla="*/ 0 h 136"/>
              <a:gd name="T14" fmla="*/ 46 w 46"/>
              <a:gd name="T15" fmla="*/ 136 h 1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" h="136">
                <a:moveTo>
                  <a:pt x="0" y="0"/>
                </a:moveTo>
                <a:lnTo>
                  <a:pt x="0" y="136"/>
                </a:lnTo>
                <a:lnTo>
                  <a:pt x="46" y="136"/>
                </a:lnTo>
                <a:lnTo>
                  <a:pt x="46" y="0"/>
                </a:lnTo>
              </a:path>
            </a:pathLst>
          </a:custGeom>
          <a:noFill/>
          <a:ln w="9525" cap="flat" cmpd="sng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84407" name="Rectangle 23"/>
          <p:cNvSpPr>
            <a:spLocks noChangeArrowheads="1"/>
          </p:cNvSpPr>
          <p:nvPr/>
        </p:nvSpPr>
        <p:spPr bwMode="auto">
          <a:xfrm>
            <a:off x="0" y="42926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lvl="1" algn="l">
              <a:buFontTx/>
              <a:buAutoNum type="arabicPeriod" startAt="3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Using odd n inverters with delay </a:t>
            </a:r>
            <a:r>
              <a:rPr lang="en-US" altLang="zh-TW" sz="2000">
                <a:solidFill>
                  <a:schemeClr val="bg1"/>
                </a:solidFill>
                <a:latin typeface="Symbol" panose="05050102010706020507" pitchFamily="18" charset="2"/>
              </a:rPr>
              <a:t>t</a:t>
            </a:r>
            <a:r>
              <a:rPr lang="en-US" altLang="zh-TW" sz="2000" baseline="-25000">
                <a:solidFill>
                  <a:schemeClr val="bg1"/>
                </a:solidFill>
                <a:latin typeface="Arial" panose="020B0604020202020204" pitchFamily="34" charset="0"/>
              </a:rPr>
              <a:t>NOT</a:t>
            </a: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 respectively</a:t>
            </a:r>
          </a:p>
          <a:p>
            <a:pPr lvl="1" algn="l">
              <a:buFontTx/>
              <a:buAutoNum type="arabicPeriod" startAt="3"/>
            </a:pPr>
            <a:r>
              <a:rPr lang="en-US" altLang="zh-TW" sz="2000" i="1">
                <a:solidFill>
                  <a:schemeClr val="bg1"/>
                </a:solidFill>
                <a:latin typeface="Times New Roman" panose="02020603050405020304" pitchFamily="18" charset="0"/>
              </a:rPr>
              <a:t>n </a:t>
            </a:r>
            <a:r>
              <a:rPr lang="en-US" altLang="zh-TW" sz="2000" i="1">
                <a:solidFill>
                  <a:schemeClr val="bg1"/>
                </a:solidFill>
                <a:latin typeface="Symbol" panose="05050102010706020507" pitchFamily="18" charset="2"/>
              </a:rPr>
              <a:t>t</a:t>
            </a:r>
            <a:r>
              <a:rPr lang="en-US" altLang="zh-TW" sz="20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zh-TW" sz="2000" i="1">
                <a:solidFill>
                  <a:schemeClr val="bg1"/>
                </a:solidFill>
                <a:latin typeface="Times New Roman" panose="02020603050405020304" pitchFamily="18" charset="0"/>
              </a:rPr>
              <a:t> &gt; </a:t>
            </a:r>
            <a:r>
              <a:rPr lang="en-US" altLang="zh-TW" sz="2000" i="1">
                <a:solidFill>
                  <a:schemeClr val="bg1"/>
                </a:solidFill>
                <a:latin typeface="Symbol" panose="05050102010706020507" pitchFamily="18" charset="2"/>
              </a:rPr>
              <a:t>t</a:t>
            </a:r>
            <a:r>
              <a:rPr lang="en-US" altLang="zh-TW" sz="2000" i="1" baseline="-25000">
                <a:solidFill>
                  <a:schemeClr val="bg1"/>
                </a:solidFill>
                <a:latin typeface="Times New Roman" panose="02020603050405020304" pitchFamily="18" charset="0"/>
              </a:rPr>
              <a:t>NAND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197100" y="5516563"/>
            <a:ext cx="4751388" cy="601662"/>
            <a:chOff x="1384" y="3475"/>
            <a:chExt cx="2993" cy="379"/>
          </a:xfrm>
        </p:grpSpPr>
        <p:graphicFrame>
          <p:nvGraphicFramePr>
            <p:cNvPr id="1026" name="Object 25"/>
            <p:cNvGraphicFramePr>
              <a:graphicFrameLocks noChangeAspect="1"/>
            </p:cNvGraphicFramePr>
            <p:nvPr/>
          </p:nvGraphicFramePr>
          <p:xfrm>
            <a:off x="3819" y="3515"/>
            <a:ext cx="390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57" name="Visio" r:id="rId7" imgW="619049" imgH="538399" progId="Visio.Drawing.6">
                    <p:embed/>
                  </p:oleObj>
                </mc:Choice>
                <mc:Fallback>
                  <p:oleObj name="Visio" r:id="rId7" imgW="619049" imgH="538399" progId="Visio.Drawing.6">
                    <p:embed/>
                    <p:pic>
                      <p:nvPicPr>
                        <p:cNvPr id="1026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9" y="3515"/>
                          <a:ext cx="390" cy="3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40" name="Group 26"/>
            <p:cNvGrpSpPr>
              <a:grpSpLocks/>
            </p:cNvGrpSpPr>
            <p:nvPr/>
          </p:nvGrpSpPr>
          <p:grpSpPr bwMode="auto">
            <a:xfrm>
              <a:off x="1384" y="3475"/>
              <a:ext cx="634" cy="226"/>
              <a:chOff x="1066" y="2090"/>
              <a:chExt cx="634" cy="226"/>
            </a:xfrm>
          </p:grpSpPr>
          <p:grpSp>
            <p:nvGrpSpPr>
              <p:cNvPr id="1067" name="Group 27"/>
              <p:cNvGrpSpPr>
                <a:grpSpLocks/>
              </p:cNvGrpSpPr>
              <p:nvPr/>
            </p:nvGrpSpPr>
            <p:grpSpPr bwMode="auto">
              <a:xfrm>
                <a:off x="1247" y="2090"/>
                <a:ext cx="266" cy="226"/>
                <a:chOff x="702" y="3068"/>
                <a:chExt cx="266" cy="226"/>
              </a:xfrm>
            </p:grpSpPr>
            <p:sp>
              <p:nvSpPr>
                <p:cNvPr id="1070" name="AutoShape 28"/>
                <p:cNvSpPr>
                  <a:spLocks noChangeArrowheads="1"/>
                </p:cNvSpPr>
                <p:nvPr/>
              </p:nvSpPr>
              <p:spPr bwMode="auto">
                <a:xfrm rot="5400000">
                  <a:off x="680" y="3090"/>
                  <a:ext cx="226" cy="18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1071" name="Freeform 29"/>
                <p:cNvSpPr>
                  <a:spLocks/>
                </p:cNvSpPr>
                <p:nvPr/>
              </p:nvSpPr>
              <p:spPr bwMode="auto">
                <a:xfrm>
                  <a:off x="889" y="3143"/>
                  <a:ext cx="79" cy="83"/>
                </a:xfrm>
                <a:custGeom>
                  <a:avLst/>
                  <a:gdLst>
                    <a:gd name="T0" fmla="*/ 0 w 48"/>
                    <a:gd name="T1" fmla="*/ 42 h 52"/>
                    <a:gd name="T2" fmla="*/ 40 w 48"/>
                    <a:gd name="T3" fmla="*/ 0 h 52"/>
                    <a:gd name="T4" fmla="*/ 79 w 48"/>
                    <a:gd name="T5" fmla="*/ 42 h 52"/>
                    <a:gd name="T6" fmla="*/ 79 w 48"/>
                    <a:gd name="T7" fmla="*/ 42 h 52"/>
                    <a:gd name="T8" fmla="*/ 40 w 48"/>
                    <a:gd name="T9" fmla="*/ 83 h 52"/>
                    <a:gd name="T10" fmla="*/ 0 w 48"/>
                    <a:gd name="T11" fmla="*/ 42 h 5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52"/>
                    <a:gd name="T20" fmla="*/ 48 w 48"/>
                    <a:gd name="T21" fmla="*/ 52 h 5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52">
                      <a:moveTo>
                        <a:pt x="0" y="26"/>
                      </a:moveTo>
                      <a:cubicBezTo>
                        <a:pt x="0" y="12"/>
                        <a:pt x="11" y="0"/>
                        <a:pt x="24" y="0"/>
                      </a:cubicBezTo>
                      <a:cubicBezTo>
                        <a:pt x="38" y="0"/>
                        <a:pt x="48" y="12"/>
                        <a:pt x="48" y="26"/>
                      </a:cubicBezTo>
                      <a:cubicBezTo>
                        <a:pt x="48" y="26"/>
                        <a:pt x="48" y="26"/>
                        <a:pt x="48" y="26"/>
                      </a:cubicBezTo>
                      <a:cubicBezTo>
                        <a:pt x="48" y="40"/>
                        <a:pt x="38" y="52"/>
                        <a:pt x="24" y="52"/>
                      </a:cubicBezTo>
                      <a:cubicBezTo>
                        <a:pt x="11" y="52"/>
                        <a:pt x="0" y="40"/>
                        <a:pt x="0" y="26"/>
                      </a:cubicBez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068" name="Line 30"/>
              <p:cNvSpPr>
                <a:spLocks noChangeShapeType="1"/>
              </p:cNvSpPr>
              <p:nvPr/>
            </p:nvSpPr>
            <p:spPr bwMode="auto">
              <a:xfrm flipH="1">
                <a:off x="1066" y="2205"/>
                <a:ext cx="181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69" name="Line 31"/>
              <p:cNvSpPr>
                <a:spLocks noChangeShapeType="1"/>
              </p:cNvSpPr>
              <p:nvPr/>
            </p:nvSpPr>
            <p:spPr bwMode="auto">
              <a:xfrm flipH="1">
                <a:off x="1519" y="2205"/>
                <a:ext cx="181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041" name="Freeform 32"/>
            <p:cNvSpPr>
              <a:spLocks/>
            </p:cNvSpPr>
            <p:nvPr/>
          </p:nvSpPr>
          <p:spPr bwMode="auto">
            <a:xfrm>
              <a:off x="1474" y="3585"/>
              <a:ext cx="2359" cy="181"/>
            </a:xfrm>
            <a:custGeom>
              <a:avLst/>
              <a:gdLst>
                <a:gd name="T0" fmla="*/ 0 w 545"/>
                <a:gd name="T1" fmla="*/ 0 h 181"/>
                <a:gd name="T2" fmla="*/ 0 w 545"/>
                <a:gd name="T3" fmla="*/ 181 h 181"/>
                <a:gd name="T4" fmla="*/ 2359 w 545"/>
                <a:gd name="T5" fmla="*/ 181 h 181"/>
                <a:gd name="T6" fmla="*/ 0 60000 65536"/>
                <a:gd name="T7" fmla="*/ 0 60000 65536"/>
                <a:gd name="T8" fmla="*/ 0 60000 65536"/>
                <a:gd name="T9" fmla="*/ 0 w 545"/>
                <a:gd name="T10" fmla="*/ 0 h 181"/>
                <a:gd name="T11" fmla="*/ 545 w 545"/>
                <a:gd name="T12" fmla="*/ 181 h 1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181">
                  <a:moveTo>
                    <a:pt x="0" y="0"/>
                  </a:moveTo>
                  <a:lnTo>
                    <a:pt x="0" y="181"/>
                  </a:lnTo>
                  <a:lnTo>
                    <a:pt x="545" y="181"/>
                  </a:lnTo>
                </a:path>
              </a:pathLst>
            </a:custGeom>
            <a:noFill/>
            <a:ln w="19050" cap="flat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2" name="Line 33"/>
            <p:cNvSpPr>
              <a:spLocks noChangeShapeType="1"/>
            </p:cNvSpPr>
            <p:nvPr/>
          </p:nvSpPr>
          <p:spPr bwMode="auto">
            <a:xfrm>
              <a:off x="4195" y="3676"/>
              <a:ext cx="182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043" name="Group 34"/>
            <p:cNvGrpSpPr>
              <a:grpSpLocks/>
            </p:cNvGrpSpPr>
            <p:nvPr/>
          </p:nvGrpSpPr>
          <p:grpSpPr bwMode="auto">
            <a:xfrm>
              <a:off x="1837" y="3475"/>
              <a:ext cx="634" cy="226"/>
              <a:chOff x="1066" y="2090"/>
              <a:chExt cx="634" cy="226"/>
            </a:xfrm>
          </p:grpSpPr>
          <p:grpSp>
            <p:nvGrpSpPr>
              <p:cNvPr id="1062" name="Group 35"/>
              <p:cNvGrpSpPr>
                <a:grpSpLocks/>
              </p:cNvGrpSpPr>
              <p:nvPr/>
            </p:nvGrpSpPr>
            <p:grpSpPr bwMode="auto">
              <a:xfrm>
                <a:off x="1247" y="2090"/>
                <a:ext cx="266" cy="226"/>
                <a:chOff x="702" y="3068"/>
                <a:chExt cx="266" cy="226"/>
              </a:xfrm>
            </p:grpSpPr>
            <p:sp>
              <p:nvSpPr>
                <p:cNvPr id="1065" name="AutoShape 36"/>
                <p:cNvSpPr>
                  <a:spLocks noChangeArrowheads="1"/>
                </p:cNvSpPr>
                <p:nvPr/>
              </p:nvSpPr>
              <p:spPr bwMode="auto">
                <a:xfrm rot="5400000">
                  <a:off x="680" y="3090"/>
                  <a:ext cx="226" cy="18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1066" name="Freeform 37"/>
                <p:cNvSpPr>
                  <a:spLocks/>
                </p:cNvSpPr>
                <p:nvPr/>
              </p:nvSpPr>
              <p:spPr bwMode="auto">
                <a:xfrm>
                  <a:off x="889" y="3143"/>
                  <a:ext cx="79" cy="83"/>
                </a:xfrm>
                <a:custGeom>
                  <a:avLst/>
                  <a:gdLst>
                    <a:gd name="T0" fmla="*/ 0 w 48"/>
                    <a:gd name="T1" fmla="*/ 42 h 52"/>
                    <a:gd name="T2" fmla="*/ 40 w 48"/>
                    <a:gd name="T3" fmla="*/ 0 h 52"/>
                    <a:gd name="T4" fmla="*/ 79 w 48"/>
                    <a:gd name="T5" fmla="*/ 42 h 52"/>
                    <a:gd name="T6" fmla="*/ 79 w 48"/>
                    <a:gd name="T7" fmla="*/ 42 h 52"/>
                    <a:gd name="T8" fmla="*/ 40 w 48"/>
                    <a:gd name="T9" fmla="*/ 83 h 52"/>
                    <a:gd name="T10" fmla="*/ 0 w 48"/>
                    <a:gd name="T11" fmla="*/ 42 h 5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52"/>
                    <a:gd name="T20" fmla="*/ 48 w 48"/>
                    <a:gd name="T21" fmla="*/ 52 h 5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52">
                      <a:moveTo>
                        <a:pt x="0" y="26"/>
                      </a:moveTo>
                      <a:cubicBezTo>
                        <a:pt x="0" y="12"/>
                        <a:pt x="11" y="0"/>
                        <a:pt x="24" y="0"/>
                      </a:cubicBezTo>
                      <a:cubicBezTo>
                        <a:pt x="38" y="0"/>
                        <a:pt x="48" y="12"/>
                        <a:pt x="48" y="26"/>
                      </a:cubicBezTo>
                      <a:cubicBezTo>
                        <a:pt x="48" y="26"/>
                        <a:pt x="48" y="26"/>
                        <a:pt x="48" y="26"/>
                      </a:cubicBezTo>
                      <a:cubicBezTo>
                        <a:pt x="48" y="40"/>
                        <a:pt x="38" y="52"/>
                        <a:pt x="24" y="52"/>
                      </a:cubicBezTo>
                      <a:cubicBezTo>
                        <a:pt x="11" y="52"/>
                        <a:pt x="0" y="40"/>
                        <a:pt x="0" y="26"/>
                      </a:cubicBez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063" name="Line 38"/>
              <p:cNvSpPr>
                <a:spLocks noChangeShapeType="1"/>
              </p:cNvSpPr>
              <p:nvPr/>
            </p:nvSpPr>
            <p:spPr bwMode="auto">
              <a:xfrm flipH="1">
                <a:off x="1066" y="2205"/>
                <a:ext cx="181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64" name="Line 39"/>
              <p:cNvSpPr>
                <a:spLocks noChangeShapeType="1"/>
              </p:cNvSpPr>
              <p:nvPr/>
            </p:nvSpPr>
            <p:spPr bwMode="auto">
              <a:xfrm flipH="1">
                <a:off x="1519" y="2205"/>
                <a:ext cx="181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044" name="Group 40"/>
            <p:cNvGrpSpPr>
              <a:grpSpLocks/>
            </p:cNvGrpSpPr>
            <p:nvPr/>
          </p:nvGrpSpPr>
          <p:grpSpPr bwMode="auto">
            <a:xfrm>
              <a:off x="2291" y="3475"/>
              <a:ext cx="634" cy="226"/>
              <a:chOff x="1066" y="2090"/>
              <a:chExt cx="634" cy="226"/>
            </a:xfrm>
          </p:grpSpPr>
          <p:grpSp>
            <p:nvGrpSpPr>
              <p:cNvPr id="1057" name="Group 41"/>
              <p:cNvGrpSpPr>
                <a:grpSpLocks/>
              </p:cNvGrpSpPr>
              <p:nvPr/>
            </p:nvGrpSpPr>
            <p:grpSpPr bwMode="auto">
              <a:xfrm>
                <a:off x="1247" y="2090"/>
                <a:ext cx="266" cy="226"/>
                <a:chOff x="702" y="3068"/>
                <a:chExt cx="266" cy="226"/>
              </a:xfrm>
            </p:grpSpPr>
            <p:sp>
              <p:nvSpPr>
                <p:cNvPr id="1060" name="AutoShape 42"/>
                <p:cNvSpPr>
                  <a:spLocks noChangeArrowheads="1"/>
                </p:cNvSpPr>
                <p:nvPr/>
              </p:nvSpPr>
              <p:spPr bwMode="auto">
                <a:xfrm rot="5400000">
                  <a:off x="680" y="3090"/>
                  <a:ext cx="226" cy="18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1061" name="Freeform 43"/>
                <p:cNvSpPr>
                  <a:spLocks/>
                </p:cNvSpPr>
                <p:nvPr/>
              </p:nvSpPr>
              <p:spPr bwMode="auto">
                <a:xfrm>
                  <a:off x="889" y="3143"/>
                  <a:ext cx="79" cy="83"/>
                </a:xfrm>
                <a:custGeom>
                  <a:avLst/>
                  <a:gdLst>
                    <a:gd name="T0" fmla="*/ 0 w 48"/>
                    <a:gd name="T1" fmla="*/ 42 h 52"/>
                    <a:gd name="T2" fmla="*/ 40 w 48"/>
                    <a:gd name="T3" fmla="*/ 0 h 52"/>
                    <a:gd name="T4" fmla="*/ 79 w 48"/>
                    <a:gd name="T5" fmla="*/ 42 h 52"/>
                    <a:gd name="T6" fmla="*/ 79 w 48"/>
                    <a:gd name="T7" fmla="*/ 42 h 52"/>
                    <a:gd name="T8" fmla="*/ 40 w 48"/>
                    <a:gd name="T9" fmla="*/ 83 h 52"/>
                    <a:gd name="T10" fmla="*/ 0 w 48"/>
                    <a:gd name="T11" fmla="*/ 42 h 5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52"/>
                    <a:gd name="T20" fmla="*/ 48 w 48"/>
                    <a:gd name="T21" fmla="*/ 52 h 5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52">
                      <a:moveTo>
                        <a:pt x="0" y="26"/>
                      </a:moveTo>
                      <a:cubicBezTo>
                        <a:pt x="0" y="12"/>
                        <a:pt x="11" y="0"/>
                        <a:pt x="24" y="0"/>
                      </a:cubicBezTo>
                      <a:cubicBezTo>
                        <a:pt x="38" y="0"/>
                        <a:pt x="48" y="12"/>
                        <a:pt x="48" y="26"/>
                      </a:cubicBezTo>
                      <a:cubicBezTo>
                        <a:pt x="48" y="26"/>
                        <a:pt x="48" y="26"/>
                        <a:pt x="48" y="26"/>
                      </a:cubicBezTo>
                      <a:cubicBezTo>
                        <a:pt x="48" y="40"/>
                        <a:pt x="38" y="52"/>
                        <a:pt x="24" y="52"/>
                      </a:cubicBezTo>
                      <a:cubicBezTo>
                        <a:pt x="11" y="52"/>
                        <a:pt x="0" y="40"/>
                        <a:pt x="0" y="26"/>
                      </a:cubicBez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058" name="Line 44"/>
              <p:cNvSpPr>
                <a:spLocks noChangeShapeType="1"/>
              </p:cNvSpPr>
              <p:nvPr/>
            </p:nvSpPr>
            <p:spPr bwMode="auto">
              <a:xfrm flipH="1">
                <a:off x="1066" y="2205"/>
                <a:ext cx="181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9" name="Line 45"/>
              <p:cNvSpPr>
                <a:spLocks noChangeShapeType="1"/>
              </p:cNvSpPr>
              <p:nvPr/>
            </p:nvSpPr>
            <p:spPr bwMode="auto">
              <a:xfrm flipH="1">
                <a:off x="1519" y="2205"/>
                <a:ext cx="181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045" name="Group 46"/>
            <p:cNvGrpSpPr>
              <a:grpSpLocks/>
            </p:cNvGrpSpPr>
            <p:nvPr/>
          </p:nvGrpSpPr>
          <p:grpSpPr bwMode="auto">
            <a:xfrm>
              <a:off x="2744" y="3475"/>
              <a:ext cx="634" cy="226"/>
              <a:chOff x="1066" y="2090"/>
              <a:chExt cx="634" cy="226"/>
            </a:xfrm>
          </p:grpSpPr>
          <p:grpSp>
            <p:nvGrpSpPr>
              <p:cNvPr id="1052" name="Group 47"/>
              <p:cNvGrpSpPr>
                <a:grpSpLocks/>
              </p:cNvGrpSpPr>
              <p:nvPr/>
            </p:nvGrpSpPr>
            <p:grpSpPr bwMode="auto">
              <a:xfrm>
                <a:off x="1247" y="2090"/>
                <a:ext cx="266" cy="226"/>
                <a:chOff x="702" y="3068"/>
                <a:chExt cx="266" cy="226"/>
              </a:xfrm>
            </p:grpSpPr>
            <p:sp>
              <p:nvSpPr>
                <p:cNvPr id="1055" name="AutoShape 48"/>
                <p:cNvSpPr>
                  <a:spLocks noChangeArrowheads="1"/>
                </p:cNvSpPr>
                <p:nvPr/>
              </p:nvSpPr>
              <p:spPr bwMode="auto">
                <a:xfrm rot="5400000">
                  <a:off x="680" y="3090"/>
                  <a:ext cx="226" cy="18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1056" name="Freeform 49"/>
                <p:cNvSpPr>
                  <a:spLocks/>
                </p:cNvSpPr>
                <p:nvPr/>
              </p:nvSpPr>
              <p:spPr bwMode="auto">
                <a:xfrm>
                  <a:off x="889" y="3143"/>
                  <a:ext cx="79" cy="83"/>
                </a:xfrm>
                <a:custGeom>
                  <a:avLst/>
                  <a:gdLst>
                    <a:gd name="T0" fmla="*/ 0 w 48"/>
                    <a:gd name="T1" fmla="*/ 42 h 52"/>
                    <a:gd name="T2" fmla="*/ 40 w 48"/>
                    <a:gd name="T3" fmla="*/ 0 h 52"/>
                    <a:gd name="T4" fmla="*/ 79 w 48"/>
                    <a:gd name="T5" fmla="*/ 42 h 52"/>
                    <a:gd name="T6" fmla="*/ 79 w 48"/>
                    <a:gd name="T7" fmla="*/ 42 h 52"/>
                    <a:gd name="T8" fmla="*/ 40 w 48"/>
                    <a:gd name="T9" fmla="*/ 83 h 52"/>
                    <a:gd name="T10" fmla="*/ 0 w 48"/>
                    <a:gd name="T11" fmla="*/ 42 h 5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52"/>
                    <a:gd name="T20" fmla="*/ 48 w 48"/>
                    <a:gd name="T21" fmla="*/ 52 h 5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52">
                      <a:moveTo>
                        <a:pt x="0" y="26"/>
                      </a:moveTo>
                      <a:cubicBezTo>
                        <a:pt x="0" y="12"/>
                        <a:pt x="11" y="0"/>
                        <a:pt x="24" y="0"/>
                      </a:cubicBezTo>
                      <a:cubicBezTo>
                        <a:pt x="38" y="0"/>
                        <a:pt x="48" y="12"/>
                        <a:pt x="48" y="26"/>
                      </a:cubicBezTo>
                      <a:cubicBezTo>
                        <a:pt x="48" y="26"/>
                        <a:pt x="48" y="26"/>
                        <a:pt x="48" y="26"/>
                      </a:cubicBezTo>
                      <a:cubicBezTo>
                        <a:pt x="48" y="40"/>
                        <a:pt x="38" y="52"/>
                        <a:pt x="24" y="52"/>
                      </a:cubicBezTo>
                      <a:cubicBezTo>
                        <a:pt x="11" y="52"/>
                        <a:pt x="0" y="40"/>
                        <a:pt x="0" y="26"/>
                      </a:cubicBez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053" name="Line 50"/>
              <p:cNvSpPr>
                <a:spLocks noChangeShapeType="1"/>
              </p:cNvSpPr>
              <p:nvPr/>
            </p:nvSpPr>
            <p:spPr bwMode="auto">
              <a:xfrm flipH="1">
                <a:off x="1066" y="2205"/>
                <a:ext cx="181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4" name="Line 51"/>
              <p:cNvSpPr>
                <a:spLocks noChangeShapeType="1"/>
              </p:cNvSpPr>
              <p:nvPr/>
            </p:nvSpPr>
            <p:spPr bwMode="auto">
              <a:xfrm flipH="1">
                <a:off x="1519" y="2205"/>
                <a:ext cx="181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046" name="Group 52"/>
            <p:cNvGrpSpPr>
              <a:grpSpLocks/>
            </p:cNvGrpSpPr>
            <p:nvPr/>
          </p:nvGrpSpPr>
          <p:grpSpPr bwMode="auto">
            <a:xfrm>
              <a:off x="3198" y="3475"/>
              <a:ext cx="634" cy="226"/>
              <a:chOff x="1066" y="2090"/>
              <a:chExt cx="634" cy="226"/>
            </a:xfrm>
          </p:grpSpPr>
          <p:grpSp>
            <p:nvGrpSpPr>
              <p:cNvPr id="1047" name="Group 53"/>
              <p:cNvGrpSpPr>
                <a:grpSpLocks/>
              </p:cNvGrpSpPr>
              <p:nvPr/>
            </p:nvGrpSpPr>
            <p:grpSpPr bwMode="auto">
              <a:xfrm>
                <a:off x="1247" y="2090"/>
                <a:ext cx="266" cy="226"/>
                <a:chOff x="702" y="3068"/>
                <a:chExt cx="266" cy="226"/>
              </a:xfrm>
            </p:grpSpPr>
            <p:sp>
              <p:nvSpPr>
                <p:cNvPr id="1050" name="AutoShape 54"/>
                <p:cNvSpPr>
                  <a:spLocks noChangeArrowheads="1"/>
                </p:cNvSpPr>
                <p:nvPr/>
              </p:nvSpPr>
              <p:spPr bwMode="auto">
                <a:xfrm rot="5400000">
                  <a:off x="680" y="3090"/>
                  <a:ext cx="226" cy="182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rgbClr val="FFFF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1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9pPr>
                </a:lstStyle>
                <a:p>
                  <a:pPr eaLnBrk="1" hangingPunct="1"/>
                  <a:endParaRPr lang="zh-TW" altLang="en-US"/>
                </a:p>
              </p:txBody>
            </p:sp>
            <p:sp>
              <p:nvSpPr>
                <p:cNvPr id="1051" name="Freeform 55"/>
                <p:cNvSpPr>
                  <a:spLocks/>
                </p:cNvSpPr>
                <p:nvPr/>
              </p:nvSpPr>
              <p:spPr bwMode="auto">
                <a:xfrm>
                  <a:off x="889" y="3143"/>
                  <a:ext cx="79" cy="83"/>
                </a:xfrm>
                <a:custGeom>
                  <a:avLst/>
                  <a:gdLst>
                    <a:gd name="T0" fmla="*/ 0 w 48"/>
                    <a:gd name="T1" fmla="*/ 42 h 52"/>
                    <a:gd name="T2" fmla="*/ 40 w 48"/>
                    <a:gd name="T3" fmla="*/ 0 h 52"/>
                    <a:gd name="T4" fmla="*/ 79 w 48"/>
                    <a:gd name="T5" fmla="*/ 42 h 52"/>
                    <a:gd name="T6" fmla="*/ 79 w 48"/>
                    <a:gd name="T7" fmla="*/ 42 h 52"/>
                    <a:gd name="T8" fmla="*/ 40 w 48"/>
                    <a:gd name="T9" fmla="*/ 83 h 52"/>
                    <a:gd name="T10" fmla="*/ 0 w 48"/>
                    <a:gd name="T11" fmla="*/ 42 h 5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48"/>
                    <a:gd name="T19" fmla="*/ 0 h 52"/>
                    <a:gd name="T20" fmla="*/ 48 w 48"/>
                    <a:gd name="T21" fmla="*/ 52 h 5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48" h="52">
                      <a:moveTo>
                        <a:pt x="0" y="26"/>
                      </a:moveTo>
                      <a:cubicBezTo>
                        <a:pt x="0" y="12"/>
                        <a:pt x="11" y="0"/>
                        <a:pt x="24" y="0"/>
                      </a:cubicBezTo>
                      <a:cubicBezTo>
                        <a:pt x="38" y="0"/>
                        <a:pt x="48" y="12"/>
                        <a:pt x="48" y="26"/>
                      </a:cubicBezTo>
                      <a:cubicBezTo>
                        <a:pt x="48" y="26"/>
                        <a:pt x="48" y="26"/>
                        <a:pt x="48" y="26"/>
                      </a:cubicBezTo>
                      <a:cubicBezTo>
                        <a:pt x="48" y="40"/>
                        <a:pt x="38" y="52"/>
                        <a:pt x="24" y="52"/>
                      </a:cubicBezTo>
                      <a:cubicBezTo>
                        <a:pt x="11" y="52"/>
                        <a:pt x="0" y="40"/>
                        <a:pt x="0" y="26"/>
                      </a:cubicBezTo>
                    </a:path>
                  </a:pathLst>
                </a:custGeom>
                <a:noFill/>
                <a:ln w="19050" cap="rnd" cmpd="sng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048" name="Line 56"/>
              <p:cNvSpPr>
                <a:spLocks noChangeShapeType="1"/>
              </p:cNvSpPr>
              <p:nvPr/>
            </p:nvSpPr>
            <p:spPr bwMode="auto">
              <a:xfrm flipH="1">
                <a:off x="1066" y="2205"/>
                <a:ext cx="181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49" name="Line 57"/>
              <p:cNvSpPr>
                <a:spLocks noChangeShapeType="1"/>
              </p:cNvSpPr>
              <p:nvPr/>
            </p:nvSpPr>
            <p:spPr bwMode="auto">
              <a:xfrm flipH="1">
                <a:off x="1519" y="2205"/>
                <a:ext cx="181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5378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8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8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8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4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8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8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01562 7.40741E-7 " pathEditMode="relative" ptsTypes="AA">
                                      <p:cBhvr>
                                        <p:cTn id="51" dur="2000" fill="hold"/>
                                        <p:tgtEl>
                                          <p:spTgt spid="784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0158 7.40741E-7 " pathEditMode="relative" ptsTypes="AA">
                                      <p:cBhvr>
                                        <p:cTn id="53" dur="2000" fill="hold"/>
                                        <p:tgtEl>
                                          <p:spTgt spid="7844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3000"/>
                                        <p:tgtEl>
                                          <p:spTgt spid="784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8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4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4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 build="p" bldLvl="2"/>
      <p:bldP spid="784401" grpId="0" build="p" bldLvl="2"/>
      <p:bldP spid="784407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rgbClr val="66FFFF"/>
                </a:solidFill>
                <a:latin typeface="Arial" panose="020B0604020202020204" pitchFamily="34" charset="0"/>
              </a:rPr>
              <a:t>`timescale</a:t>
            </a:r>
            <a:endParaRPr lang="en-US" altLang="zh-TW" sz="2400">
              <a:solidFill>
                <a:schemeClr val="bg1"/>
              </a:solidFill>
            </a:endParaRPr>
          </a:p>
        </p:txBody>
      </p:sp>
      <p:sp>
        <p:nvSpPr>
          <p:cNvPr id="753667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400" b="1">
                <a:solidFill>
                  <a:srgbClr val="FFFF00"/>
                </a:solidFill>
                <a:latin typeface="Arial" panose="020B0604020202020204" pitchFamily="34" charset="0"/>
              </a:rPr>
              <a:t>Simulation Directives: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`timescale	unit / precision</a:t>
            </a:r>
          </a:p>
          <a:p>
            <a:pPr lvl="1" algn="l">
              <a:buFontTx/>
              <a:buAutoNum type="arabicPeriod"/>
            </a:pPr>
            <a:r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t>The same sequences with the same elapsing time but different units can have the same simulation result if the precision is the same.</a:t>
            </a:r>
          </a:p>
        </p:txBody>
      </p:sp>
      <p:sp>
        <p:nvSpPr>
          <p:cNvPr id="753668" name="Text Box 4"/>
          <p:cNvSpPr txBox="1">
            <a:spLocks noChangeArrowheads="1"/>
          </p:cNvSpPr>
          <p:nvPr/>
        </p:nvSpPr>
        <p:spPr bwMode="auto">
          <a:xfrm>
            <a:off x="611188" y="2924175"/>
            <a:ext cx="3527425" cy="88582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`timescale 1us/1ps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: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nand #0.05 g1(o, i1, i2);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:</a:t>
            </a:r>
          </a:p>
        </p:txBody>
      </p:sp>
      <p:sp>
        <p:nvSpPr>
          <p:cNvPr id="753669" name="Text Box 5"/>
          <p:cNvSpPr txBox="1">
            <a:spLocks noChangeArrowheads="1"/>
          </p:cNvSpPr>
          <p:nvPr/>
        </p:nvSpPr>
        <p:spPr bwMode="auto">
          <a:xfrm>
            <a:off x="4643438" y="2924175"/>
            <a:ext cx="3527425" cy="88582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`timescale 1us/10ps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: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nand #0.05 g1(o, i1, i2);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:</a:t>
            </a:r>
          </a:p>
        </p:txBody>
      </p:sp>
      <p:sp>
        <p:nvSpPr>
          <p:cNvPr id="753670" name="Text Box 6"/>
          <p:cNvSpPr txBox="1">
            <a:spLocks noChangeArrowheads="1"/>
          </p:cNvSpPr>
          <p:nvPr/>
        </p:nvSpPr>
        <p:spPr bwMode="auto">
          <a:xfrm>
            <a:off x="611188" y="4221163"/>
            <a:ext cx="3527425" cy="88582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`timescale 1ns/1ps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: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nand #50 g1(o, i1, i2);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:</a:t>
            </a:r>
          </a:p>
        </p:txBody>
      </p:sp>
      <p:sp>
        <p:nvSpPr>
          <p:cNvPr id="753671" name="Text Box 7"/>
          <p:cNvSpPr txBox="1">
            <a:spLocks noChangeArrowheads="1"/>
          </p:cNvSpPr>
          <p:nvPr/>
        </p:nvSpPr>
        <p:spPr bwMode="auto">
          <a:xfrm>
            <a:off x="4643438" y="4221163"/>
            <a:ext cx="3527425" cy="88582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`timescale 1ns/10ps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: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nand #50 g1(o, i1, i2);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1600"/>
              <a:t>	:</a:t>
            </a:r>
          </a:p>
        </p:txBody>
      </p:sp>
      <p:sp>
        <p:nvSpPr>
          <p:cNvPr id="753672" name="Text Box 8"/>
          <p:cNvSpPr txBox="1">
            <a:spLocks noChangeArrowheads="1"/>
          </p:cNvSpPr>
          <p:nvPr/>
        </p:nvSpPr>
        <p:spPr bwMode="auto">
          <a:xfrm>
            <a:off x="2051050" y="3760788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Arial" panose="020B0604020202020204" pitchFamily="34" charset="0"/>
              </a:rPr>
              <a:t>||</a:t>
            </a:r>
          </a:p>
        </p:txBody>
      </p:sp>
      <p:sp>
        <p:nvSpPr>
          <p:cNvPr id="753673" name="Text Box 9"/>
          <p:cNvSpPr txBox="1">
            <a:spLocks noChangeArrowheads="1"/>
          </p:cNvSpPr>
          <p:nvPr/>
        </p:nvSpPr>
        <p:spPr bwMode="auto">
          <a:xfrm>
            <a:off x="6156325" y="3760788"/>
            <a:ext cx="342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>
                <a:latin typeface="Arial" panose="020B0604020202020204" pitchFamily="34" charset="0"/>
              </a:rPr>
              <a:t>||</a:t>
            </a:r>
          </a:p>
        </p:txBody>
      </p:sp>
    </p:spTree>
    <p:extLst>
      <p:ext uri="{BB962C8B-B14F-4D97-AF65-F5344CB8AC3E}">
        <p14:creationId xmlns:p14="http://schemas.microsoft.com/office/powerpoint/2010/main" val="304026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7" grpId="0" build="p" bldLvl="2"/>
      <p:bldP spid="753668" grpId="0" animBg="1"/>
      <p:bldP spid="753669" grpId="0" animBg="1"/>
      <p:bldP spid="753670" grpId="0" animBg="1"/>
      <p:bldP spid="753671" grpId="0" animBg="1"/>
      <p:bldP spid="753672" grpId="0"/>
      <p:bldP spid="7536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rgbClr val="66FFFF"/>
                </a:solidFill>
                <a:latin typeface="Arial" panose="020B0604020202020204" pitchFamily="34" charset="0"/>
              </a:rPr>
              <a:t>Gate Delay Time Modeling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TW" sz="2400">
                <a:solidFill>
                  <a:schemeClr val="bg1"/>
                </a:solidFill>
              </a:rPr>
              <a:t>Typical Delay Time</a:t>
            </a:r>
          </a:p>
        </p:txBody>
      </p:sp>
      <p:sp>
        <p:nvSpPr>
          <p:cNvPr id="757804" name="Text Box 44"/>
          <p:cNvSpPr txBox="1">
            <a:spLocks noChangeArrowheads="1"/>
          </p:cNvSpPr>
          <p:nvPr/>
        </p:nvSpPr>
        <p:spPr bwMode="auto">
          <a:xfrm>
            <a:off x="1908175" y="3211513"/>
            <a:ext cx="5741988" cy="83820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/>
              <a:t>nand #4 g1(w, x, y);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/>
              <a:t>nand #3 g2(p, w, x), #5 g3(q, w, y);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/>
              <a:t>assign z = #6 p||q;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317750" y="1268413"/>
            <a:ext cx="4991100" cy="1654175"/>
            <a:chOff x="1460" y="799"/>
            <a:chExt cx="3144" cy="1042"/>
          </a:xfrm>
        </p:grpSpPr>
        <p:sp>
          <p:nvSpPr>
            <p:cNvPr id="13319" name="Freeform 5"/>
            <p:cNvSpPr>
              <a:spLocks/>
            </p:cNvSpPr>
            <p:nvPr/>
          </p:nvSpPr>
          <p:spPr bwMode="auto">
            <a:xfrm>
              <a:off x="2095" y="1117"/>
              <a:ext cx="424" cy="407"/>
            </a:xfrm>
            <a:custGeom>
              <a:avLst/>
              <a:gdLst>
                <a:gd name="T0" fmla="*/ 212 w 1024"/>
                <a:gd name="T1" fmla="*/ 407 h 1024"/>
                <a:gd name="T2" fmla="*/ 424 w 1024"/>
                <a:gd name="T3" fmla="*/ 204 h 1024"/>
                <a:gd name="T4" fmla="*/ 424 w 1024"/>
                <a:gd name="T5" fmla="*/ 204 h 1024"/>
                <a:gd name="T6" fmla="*/ 212 w 1024"/>
                <a:gd name="T7" fmla="*/ 0 h 1024"/>
                <a:gd name="T8" fmla="*/ 0 w 1024"/>
                <a:gd name="T9" fmla="*/ 0 h 1024"/>
                <a:gd name="T10" fmla="*/ 0 w 1024"/>
                <a:gd name="T11" fmla="*/ 407 h 1024"/>
                <a:gd name="T12" fmla="*/ 212 w 1024"/>
                <a:gd name="T13" fmla="*/ 407 h 10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4"/>
                <a:gd name="T22" fmla="*/ 0 h 1024"/>
                <a:gd name="T23" fmla="*/ 1024 w 1024"/>
                <a:gd name="T24" fmla="*/ 1024 h 10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4" h="1024">
                  <a:moveTo>
                    <a:pt x="512" y="1024"/>
                  </a:moveTo>
                  <a:cubicBezTo>
                    <a:pt x="795" y="1024"/>
                    <a:pt x="1024" y="795"/>
                    <a:pt x="1024" y="512"/>
                  </a:cubicBezTo>
                  <a:cubicBezTo>
                    <a:pt x="1024" y="512"/>
                    <a:pt x="1024" y="512"/>
                    <a:pt x="1024" y="512"/>
                  </a:cubicBezTo>
                  <a:cubicBezTo>
                    <a:pt x="1024" y="229"/>
                    <a:pt x="795" y="0"/>
                    <a:pt x="512" y="0"/>
                  </a:cubicBezTo>
                  <a:lnTo>
                    <a:pt x="0" y="0"/>
                  </a:lnTo>
                  <a:lnTo>
                    <a:pt x="0" y="1024"/>
                  </a:lnTo>
                  <a:lnTo>
                    <a:pt x="512" y="1024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3320" name="Group 6"/>
            <p:cNvGrpSpPr>
              <a:grpSpLocks/>
            </p:cNvGrpSpPr>
            <p:nvPr/>
          </p:nvGrpSpPr>
          <p:grpSpPr bwMode="auto">
            <a:xfrm>
              <a:off x="1641" y="1206"/>
              <a:ext cx="454" cy="229"/>
              <a:chOff x="2018" y="1977"/>
              <a:chExt cx="227" cy="229"/>
            </a:xfrm>
          </p:grpSpPr>
          <p:sp>
            <p:nvSpPr>
              <p:cNvPr id="13354" name="Line 7"/>
              <p:cNvSpPr>
                <a:spLocks noChangeShapeType="1"/>
              </p:cNvSpPr>
              <p:nvPr/>
            </p:nvSpPr>
            <p:spPr bwMode="auto">
              <a:xfrm>
                <a:off x="2018" y="1977"/>
                <a:ext cx="223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55" name="Line 8"/>
              <p:cNvSpPr>
                <a:spLocks noChangeShapeType="1"/>
              </p:cNvSpPr>
              <p:nvPr/>
            </p:nvSpPr>
            <p:spPr bwMode="auto">
              <a:xfrm flipH="1">
                <a:off x="2018" y="2204"/>
                <a:ext cx="227" cy="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2639" y="1319"/>
              <a:ext cx="1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2511" y="1253"/>
              <a:ext cx="136" cy="136"/>
            </a:xfrm>
            <a:prstGeom prst="ellipse">
              <a:avLst/>
            </a:prstGeom>
            <a:noFill/>
            <a:ln w="28575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pSp>
          <p:nvGrpSpPr>
            <p:cNvPr id="13323" name="Group 11"/>
            <p:cNvGrpSpPr>
              <a:grpSpLocks/>
            </p:cNvGrpSpPr>
            <p:nvPr/>
          </p:nvGrpSpPr>
          <p:grpSpPr bwMode="auto">
            <a:xfrm>
              <a:off x="2775" y="799"/>
              <a:ext cx="812" cy="407"/>
              <a:chOff x="2109" y="1888"/>
              <a:chExt cx="812" cy="407"/>
            </a:xfrm>
          </p:grpSpPr>
          <p:sp>
            <p:nvSpPr>
              <p:cNvPr id="13349" name="Freeform 12"/>
              <p:cNvSpPr>
                <a:spLocks/>
              </p:cNvSpPr>
              <p:nvPr/>
            </p:nvSpPr>
            <p:spPr bwMode="auto">
              <a:xfrm>
                <a:off x="2245" y="1888"/>
                <a:ext cx="424" cy="407"/>
              </a:xfrm>
              <a:custGeom>
                <a:avLst/>
                <a:gdLst>
                  <a:gd name="T0" fmla="*/ 212 w 1024"/>
                  <a:gd name="T1" fmla="*/ 407 h 1024"/>
                  <a:gd name="T2" fmla="*/ 424 w 1024"/>
                  <a:gd name="T3" fmla="*/ 204 h 1024"/>
                  <a:gd name="T4" fmla="*/ 424 w 1024"/>
                  <a:gd name="T5" fmla="*/ 204 h 1024"/>
                  <a:gd name="T6" fmla="*/ 212 w 1024"/>
                  <a:gd name="T7" fmla="*/ 0 h 1024"/>
                  <a:gd name="T8" fmla="*/ 0 w 1024"/>
                  <a:gd name="T9" fmla="*/ 0 h 1024"/>
                  <a:gd name="T10" fmla="*/ 0 w 1024"/>
                  <a:gd name="T11" fmla="*/ 407 h 1024"/>
                  <a:gd name="T12" fmla="*/ 212 w 1024"/>
                  <a:gd name="T13" fmla="*/ 407 h 10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4"/>
                  <a:gd name="T22" fmla="*/ 0 h 1024"/>
                  <a:gd name="T23" fmla="*/ 1024 w 1024"/>
                  <a:gd name="T24" fmla="*/ 1024 h 10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4" h="1024">
                    <a:moveTo>
                      <a:pt x="512" y="1024"/>
                    </a:moveTo>
                    <a:cubicBezTo>
                      <a:pt x="795" y="1024"/>
                      <a:pt x="1024" y="795"/>
                      <a:pt x="1024" y="512"/>
                    </a:cubicBezTo>
                    <a:cubicBezTo>
                      <a:pt x="1024" y="512"/>
                      <a:pt x="1024" y="512"/>
                      <a:pt x="1024" y="512"/>
                    </a:cubicBezTo>
                    <a:cubicBezTo>
                      <a:pt x="1024" y="229"/>
                      <a:pt x="795" y="0"/>
                      <a:pt x="512" y="0"/>
                    </a:cubicBezTo>
                    <a:lnTo>
                      <a:pt x="0" y="0"/>
                    </a:lnTo>
                    <a:lnTo>
                      <a:pt x="0" y="1024"/>
                    </a:lnTo>
                    <a:lnTo>
                      <a:pt x="512" y="102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350" name="Line 13"/>
              <p:cNvSpPr>
                <a:spLocks noChangeShapeType="1"/>
              </p:cNvSpPr>
              <p:nvPr/>
            </p:nvSpPr>
            <p:spPr bwMode="auto">
              <a:xfrm>
                <a:off x="2109" y="1977"/>
                <a:ext cx="13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51" name="Line 14"/>
              <p:cNvSpPr>
                <a:spLocks noChangeShapeType="1"/>
              </p:cNvSpPr>
              <p:nvPr/>
            </p:nvSpPr>
            <p:spPr bwMode="auto">
              <a:xfrm flipH="1">
                <a:off x="2109" y="2204"/>
                <a:ext cx="136" cy="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52" name="Line 15"/>
              <p:cNvSpPr>
                <a:spLocks noChangeShapeType="1"/>
              </p:cNvSpPr>
              <p:nvPr/>
            </p:nvSpPr>
            <p:spPr bwMode="auto">
              <a:xfrm>
                <a:off x="2789" y="2090"/>
                <a:ext cx="13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53" name="Oval 16"/>
              <p:cNvSpPr>
                <a:spLocks noChangeArrowheads="1"/>
              </p:cNvSpPr>
              <p:nvPr/>
            </p:nvSpPr>
            <p:spPr bwMode="auto">
              <a:xfrm>
                <a:off x="2661" y="2024"/>
                <a:ext cx="136" cy="136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13324" name="Group 17"/>
            <p:cNvGrpSpPr>
              <a:grpSpLocks/>
            </p:cNvGrpSpPr>
            <p:nvPr/>
          </p:nvGrpSpPr>
          <p:grpSpPr bwMode="auto">
            <a:xfrm>
              <a:off x="2775" y="1434"/>
              <a:ext cx="812" cy="407"/>
              <a:chOff x="2109" y="1888"/>
              <a:chExt cx="812" cy="407"/>
            </a:xfrm>
          </p:grpSpPr>
          <p:sp>
            <p:nvSpPr>
              <p:cNvPr id="13344" name="Freeform 18"/>
              <p:cNvSpPr>
                <a:spLocks/>
              </p:cNvSpPr>
              <p:nvPr/>
            </p:nvSpPr>
            <p:spPr bwMode="auto">
              <a:xfrm>
                <a:off x="2245" y="1888"/>
                <a:ext cx="424" cy="407"/>
              </a:xfrm>
              <a:custGeom>
                <a:avLst/>
                <a:gdLst>
                  <a:gd name="T0" fmla="*/ 212 w 1024"/>
                  <a:gd name="T1" fmla="*/ 407 h 1024"/>
                  <a:gd name="T2" fmla="*/ 424 w 1024"/>
                  <a:gd name="T3" fmla="*/ 204 h 1024"/>
                  <a:gd name="T4" fmla="*/ 424 w 1024"/>
                  <a:gd name="T5" fmla="*/ 204 h 1024"/>
                  <a:gd name="T6" fmla="*/ 212 w 1024"/>
                  <a:gd name="T7" fmla="*/ 0 h 1024"/>
                  <a:gd name="T8" fmla="*/ 0 w 1024"/>
                  <a:gd name="T9" fmla="*/ 0 h 1024"/>
                  <a:gd name="T10" fmla="*/ 0 w 1024"/>
                  <a:gd name="T11" fmla="*/ 407 h 1024"/>
                  <a:gd name="T12" fmla="*/ 212 w 1024"/>
                  <a:gd name="T13" fmla="*/ 407 h 10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4"/>
                  <a:gd name="T22" fmla="*/ 0 h 1024"/>
                  <a:gd name="T23" fmla="*/ 1024 w 1024"/>
                  <a:gd name="T24" fmla="*/ 1024 h 10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4" h="1024">
                    <a:moveTo>
                      <a:pt x="512" y="1024"/>
                    </a:moveTo>
                    <a:cubicBezTo>
                      <a:pt x="795" y="1024"/>
                      <a:pt x="1024" y="795"/>
                      <a:pt x="1024" y="512"/>
                    </a:cubicBezTo>
                    <a:cubicBezTo>
                      <a:pt x="1024" y="512"/>
                      <a:pt x="1024" y="512"/>
                      <a:pt x="1024" y="512"/>
                    </a:cubicBezTo>
                    <a:cubicBezTo>
                      <a:pt x="1024" y="229"/>
                      <a:pt x="795" y="0"/>
                      <a:pt x="512" y="0"/>
                    </a:cubicBezTo>
                    <a:lnTo>
                      <a:pt x="0" y="0"/>
                    </a:lnTo>
                    <a:lnTo>
                      <a:pt x="0" y="1024"/>
                    </a:lnTo>
                    <a:lnTo>
                      <a:pt x="512" y="1024"/>
                    </a:lnTo>
                    <a:close/>
                  </a:path>
                </a:pathLst>
              </a:custGeom>
              <a:noFill/>
              <a:ln w="28575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345" name="Line 19"/>
              <p:cNvSpPr>
                <a:spLocks noChangeShapeType="1"/>
              </p:cNvSpPr>
              <p:nvPr/>
            </p:nvSpPr>
            <p:spPr bwMode="auto">
              <a:xfrm>
                <a:off x="2109" y="1977"/>
                <a:ext cx="13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46" name="Line 20"/>
              <p:cNvSpPr>
                <a:spLocks noChangeShapeType="1"/>
              </p:cNvSpPr>
              <p:nvPr/>
            </p:nvSpPr>
            <p:spPr bwMode="auto">
              <a:xfrm flipH="1">
                <a:off x="2109" y="2204"/>
                <a:ext cx="136" cy="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47" name="Line 21"/>
              <p:cNvSpPr>
                <a:spLocks noChangeShapeType="1"/>
              </p:cNvSpPr>
              <p:nvPr/>
            </p:nvSpPr>
            <p:spPr bwMode="auto">
              <a:xfrm>
                <a:off x="2789" y="2090"/>
                <a:ext cx="13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348" name="Oval 22"/>
              <p:cNvSpPr>
                <a:spLocks noChangeArrowheads="1"/>
              </p:cNvSpPr>
              <p:nvPr/>
            </p:nvSpPr>
            <p:spPr bwMode="auto">
              <a:xfrm>
                <a:off x="2661" y="2024"/>
                <a:ext cx="136" cy="136"/>
              </a:xfrm>
              <a:prstGeom prst="ellipse">
                <a:avLst/>
              </a:prstGeom>
              <a:noFill/>
              <a:ln w="28575" algn="ctr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1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3325" name="Line 29"/>
            <p:cNvSpPr>
              <a:spLocks noChangeShapeType="1"/>
            </p:cNvSpPr>
            <p:nvPr/>
          </p:nvSpPr>
          <p:spPr bwMode="auto">
            <a:xfrm>
              <a:off x="2775" y="1117"/>
              <a:ext cx="0" cy="40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326" name="Line 30"/>
            <p:cNvSpPr>
              <a:spLocks noChangeShapeType="1"/>
            </p:cNvSpPr>
            <p:nvPr/>
          </p:nvSpPr>
          <p:spPr bwMode="auto">
            <a:xfrm>
              <a:off x="3592" y="1004"/>
              <a:ext cx="0" cy="20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327" name="Line 31"/>
            <p:cNvSpPr>
              <a:spLocks noChangeShapeType="1"/>
            </p:cNvSpPr>
            <p:nvPr/>
          </p:nvSpPr>
          <p:spPr bwMode="auto">
            <a:xfrm>
              <a:off x="3592" y="1434"/>
              <a:ext cx="0" cy="20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328" name="Oval 32"/>
            <p:cNvSpPr>
              <a:spLocks noChangeArrowheads="1"/>
            </p:cNvSpPr>
            <p:nvPr/>
          </p:nvSpPr>
          <p:spPr bwMode="auto">
            <a:xfrm>
              <a:off x="2730" y="1269"/>
              <a:ext cx="91" cy="9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3329" name="Freeform 33"/>
            <p:cNvSpPr>
              <a:spLocks/>
            </p:cNvSpPr>
            <p:nvPr/>
          </p:nvSpPr>
          <p:spPr bwMode="auto">
            <a:xfrm>
              <a:off x="2004" y="890"/>
              <a:ext cx="771" cy="318"/>
            </a:xfrm>
            <a:custGeom>
              <a:avLst/>
              <a:gdLst>
                <a:gd name="T0" fmla="*/ 771 w 771"/>
                <a:gd name="T1" fmla="*/ 0 h 318"/>
                <a:gd name="T2" fmla="*/ 0 w 771"/>
                <a:gd name="T3" fmla="*/ 0 h 318"/>
                <a:gd name="T4" fmla="*/ 0 w 771"/>
                <a:gd name="T5" fmla="*/ 318 h 318"/>
                <a:gd name="T6" fmla="*/ 0 60000 65536"/>
                <a:gd name="T7" fmla="*/ 0 60000 65536"/>
                <a:gd name="T8" fmla="*/ 0 60000 65536"/>
                <a:gd name="T9" fmla="*/ 0 w 771"/>
                <a:gd name="T10" fmla="*/ 0 h 318"/>
                <a:gd name="T11" fmla="*/ 771 w 771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1" h="318">
                  <a:moveTo>
                    <a:pt x="771" y="0"/>
                  </a:moveTo>
                  <a:lnTo>
                    <a:pt x="0" y="0"/>
                  </a:lnTo>
                  <a:lnTo>
                    <a:pt x="0" y="318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330" name="Freeform 34"/>
            <p:cNvSpPr>
              <a:spLocks/>
            </p:cNvSpPr>
            <p:nvPr/>
          </p:nvSpPr>
          <p:spPr bwMode="auto">
            <a:xfrm>
              <a:off x="2004" y="1434"/>
              <a:ext cx="817" cy="318"/>
            </a:xfrm>
            <a:custGeom>
              <a:avLst/>
              <a:gdLst>
                <a:gd name="T0" fmla="*/ 817 w 817"/>
                <a:gd name="T1" fmla="*/ 318 h 318"/>
                <a:gd name="T2" fmla="*/ 0 w 817"/>
                <a:gd name="T3" fmla="*/ 318 h 318"/>
                <a:gd name="T4" fmla="*/ 0 w 817"/>
                <a:gd name="T5" fmla="*/ 0 h 318"/>
                <a:gd name="T6" fmla="*/ 0 60000 65536"/>
                <a:gd name="T7" fmla="*/ 0 60000 65536"/>
                <a:gd name="T8" fmla="*/ 0 60000 65536"/>
                <a:gd name="T9" fmla="*/ 0 w 817"/>
                <a:gd name="T10" fmla="*/ 0 h 318"/>
                <a:gd name="T11" fmla="*/ 817 w 817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18">
                  <a:moveTo>
                    <a:pt x="817" y="318"/>
                  </a:moveTo>
                  <a:lnTo>
                    <a:pt x="0" y="318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331" name="Oval 35"/>
            <p:cNvSpPr>
              <a:spLocks noChangeArrowheads="1"/>
            </p:cNvSpPr>
            <p:nvPr/>
          </p:nvSpPr>
          <p:spPr bwMode="auto">
            <a:xfrm>
              <a:off x="1959" y="1389"/>
              <a:ext cx="91" cy="9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3332" name="Oval 36"/>
            <p:cNvSpPr>
              <a:spLocks noChangeArrowheads="1"/>
            </p:cNvSpPr>
            <p:nvPr/>
          </p:nvSpPr>
          <p:spPr bwMode="auto">
            <a:xfrm>
              <a:off x="1959" y="1162"/>
              <a:ext cx="91" cy="91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3333" name="Text Box 37"/>
            <p:cNvSpPr txBox="1">
              <a:spLocks noChangeArrowheads="1"/>
            </p:cNvSpPr>
            <p:nvPr/>
          </p:nvSpPr>
          <p:spPr bwMode="auto">
            <a:xfrm>
              <a:off x="1460" y="99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 sz="24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3334" name="Text Box 38"/>
            <p:cNvSpPr txBox="1">
              <a:spLocks noChangeArrowheads="1"/>
            </p:cNvSpPr>
            <p:nvPr/>
          </p:nvSpPr>
          <p:spPr bwMode="auto">
            <a:xfrm>
              <a:off x="1465" y="129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 sz="24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3335" name="Text Box 39"/>
            <p:cNvSpPr txBox="1">
              <a:spLocks noChangeArrowheads="1"/>
            </p:cNvSpPr>
            <p:nvPr/>
          </p:nvSpPr>
          <p:spPr bwMode="auto">
            <a:xfrm>
              <a:off x="4413" y="1162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 sz="24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13336" name="Text Box 40"/>
            <p:cNvSpPr txBox="1">
              <a:spLocks noChangeArrowheads="1"/>
            </p:cNvSpPr>
            <p:nvPr/>
          </p:nvSpPr>
          <p:spPr bwMode="auto">
            <a:xfrm>
              <a:off x="2154" y="1207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latin typeface="Arial" panose="020B0604020202020204" pitchFamily="34" charset="0"/>
                </a:rPr>
                <a:t>#4</a:t>
              </a:r>
            </a:p>
          </p:txBody>
        </p:sp>
        <p:sp>
          <p:nvSpPr>
            <p:cNvPr id="13337" name="Text Box 41"/>
            <p:cNvSpPr txBox="1">
              <a:spLocks noChangeArrowheads="1"/>
            </p:cNvSpPr>
            <p:nvPr/>
          </p:nvSpPr>
          <p:spPr bwMode="auto">
            <a:xfrm>
              <a:off x="2971" y="889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latin typeface="Arial" panose="020B0604020202020204" pitchFamily="34" charset="0"/>
                </a:rPr>
                <a:t>#3</a:t>
              </a:r>
            </a:p>
          </p:txBody>
        </p:sp>
        <p:sp>
          <p:nvSpPr>
            <p:cNvPr id="13338" name="Text Box 42"/>
            <p:cNvSpPr txBox="1">
              <a:spLocks noChangeArrowheads="1"/>
            </p:cNvSpPr>
            <p:nvPr/>
          </p:nvSpPr>
          <p:spPr bwMode="auto">
            <a:xfrm>
              <a:off x="2971" y="1524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latin typeface="Arial" panose="020B0604020202020204" pitchFamily="34" charset="0"/>
                </a:rPr>
                <a:t>#5</a:t>
              </a:r>
            </a:p>
          </p:txBody>
        </p:sp>
        <p:sp>
          <p:nvSpPr>
            <p:cNvPr id="13339" name="Text Box 43"/>
            <p:cNvSpPr txBox="1">
              <a:spLocks noChangeArrowheads="1"/>
            </p:cNvSpPr>
            <p:nvPr/>
          </p:nvSpPr>
          <p:spPr bwMode="auto">
            <a:xfrm>
              <a:off x="3787" y="1207"/>
              <a:ext cx="2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latin typeface="Arial" panose="020B0604020202020204" pitchFamily="34" charset="0"/>
                </a:rPr>
                <a:t>#6</a:t>
              </a:r>
            </a:p>
          </p:txBody>
        </p:sp>
        <p:sp>
          <p:nvSpPr>
            <p:cNvPr id="13340" name="Line 46"/>
            <p:cNvSpPr>
              <a:spLocks noChangeShapeType="1"/>
            </p:cNvSpPr>
            <p:nvPr/>
          </p:nvSpPr>
          <p:spPr bwMode="auto">
            <a:xfrm>
              <a:off x="3606" y="1207"/>
              <a:ext cx="1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341" name="Freeform 49"/>
            <p:cNvSpPr>
              <a:spLocks/>
            </p:cNvSpPr>
            <p:nvPr/>
          </p:nvSpPr>
          <p:spPr bwMode="auto">
            <a:xfrm>
              <a:off x="3696" y="1071"/>
              <a:ext cx="492" cy="466"/>
            </a:xfrm>
            <a:custGeom>
              <a:avLst/>
              <a:gdLst>
                <a:gd name="T0" fmla="*/ 99 w 377"/>
                <a:gd name="T1" fmla="*/ 0 h 377"/>
                <a:gd name="T2" fmla="*/ 0 w 377"/>
                <a:gd name="T3" fmla="*/ 0 h 377"/>
                <a:gd name="T4" fmla="*/ 31 w 377"/>
                <a:gd name="T5" fmla="*/ 94 h 377"/>
                <a:gd name="T6" fmla="*/ 47 w 377"/>
                <a:gd name="T7" fmla="*/ 187 h 377"/>
                <a:gd name="T8" fmla="*/ 47 w 377"/>
                <a:gd name="T9" fmla="*/ 279 h 377"/>
                <a:gd name="T10" fmla="*/ 31 w 377"/>
                <a:gd name="T11" fmla="*/ 373 h 377"/>
                <a:gd name="T12" fmla="*/ 0 w 377"/>
                <a:gd name="T13" fmla="*/ 466 h 377"/>
                <a:gd name="T14" fmla="*/ 99 w 377"/>
                <a:gd name="T15" fmla="*/ 466 h 377"/>
                <a:gd name="T16" fmla="*/ 191 w 377"/>
                <a:gd name="T17" fmla="*/ 466 h 377"/>
                <a:gd name="T18" fmla="*/ 271 w 377"/>
                <a:gd name="T19" fmla="*/ 451 h 377"/>
                <a:gd name="T20" fmla="*/ 342 w 377"/>
                <a:gd name="T21" fmla="*/ 420 h 377"/>
                <a:gd name="T22" fmla="*/ 402 w 377"/>
                <a:gd name="T23" fmla="*/ 373 h 377"/>
                <a:gd name="T24" fmla="*/ 453 w 377"/>
                <a:gd name="T25" fmla="*/ 311 h 377"/>
                <a:gd name="T26" fmla="*/ 492 w 377"/>
                <a:gd name="T27" fmla="*/ 234 h 377"/>
                <a:gd name="T28" fmla="*/ 453 w 377"/>
                <a:gd name="T29" fmla="*/ 155 h 377"/>
                <a:gd name="T30" fmla="*/ 402 w 377"/>
                <a:gd name="T31" fmla="*/ 93 h 377"/>
                <a:gd name="T32" fmla="*/ 342 w 377"/>
                <a:gd name="T33" fmla="*/ 46 h 377"/>
                <a:gd name="T34" fmla="*/ 271 w 377"/>
                <a:gd name="T35" fmla="*/ 15 h 377"/>
                <a:gd name="T36" fmla="*/ 191 w 377"/>
                <a:gd name="T37" fmla="*/ 0 h 377"/>
                <a:gd name="T38" fmla="*/ 99 w 377"/>
                <a:gd name="T39" fmla="*/ 0 h 37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77"/>
                <a:gd name="T61" fmla="*/ 0 h 377"/>
                <a:gd name="T62" fmla="*/ 377 w 377"/>
                <a:gd name="T63" fmla="*/ 377 h 37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77" h="377">
                  <a:moveTo>
                    <a:pt x="76" y="0"/>
                  </a:moveTo>
                  <a:lnTo>
                    <a:pt x="0" y="0"/>
                  </a:lnTo>
                  <a:lnTo>
                    <a:pt x="24" y="76"/>
                  </a:lnTo>
                  <a:lnTo>
                    <a:pt x="36" y="151"/>
                  </a:lnTo>
                  <a:lnTo>
                    <a:pt x="36" y="226"/>
                  </a:lnTo>
                  <a:lnTo>
                    <a:pt x="24" y="302"/>
                  </a:lnTo>
                  <a:lnTo>
                    <a:pt x="0" y="377"/>
                  </a:lnTo>
                  <a:lnTo>
                    <a:pt x="76" y="377"/>
                  </a:lnTo>
                  <a:lnTo>
                    <a:pt x="146" y="377"/>
                  </a:lnTo>
                  <a:lnTo>
                    <a:pt x="208" y="365"/>
                  </a:lnTo>
                  <a:lnTo>
                    <a:pt x="262" y="340"/>
                  </a:lnTo>
                  <a:lnTo>
                    <a:pt x="308" y="302"/>
                  </a:lnTo>
                  <a:lnTo>
                    <a:pt x="347" y="252"/>
                  </a:lnTo>
                  <a:lnTo>
                    <a:pt x="377" y="189"/>
                  </a:lnTo>
                  <a:lnTo>
                    <a:pt x="347" y="125"/>
                  </a:lnTo>
                  <a:lnTo>
                    <a:pt x="308" y="75"/>
                  </a:lnTo>
                  <a:lnTo>
                    <a:pt x="262" y="37"/>
                  </a:lnTo>
                  <a:lnTo>
                    <a:pt x="208" y="12"/>
                  </a:lnTo>
                  <a:lnTo>
                    <a:pt x="146" y="0"/>
                  </a:lnTo>
                  <a:lnTo>
                    <a:pt x="76" y="0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42" name="Line 52"/>
            <p:cNvSpPr>
              <a:spLocks noChangeShapeType="1"/>
            </p:cNvSpPr>
            <p:nvPr/>
          </p:nvSpPr>
          <p:spPr bwMode="auto">
            <a:xfrm>
              <a:off x="3606" y="1434"/>
              <a:ext cx="1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343" name="Line 53"/>
            <p:cNvSpPr>
              <a:spLocks noChangeShapeType="1"/>
            </p:cNvSpPr>
            <p:nvPr/>
          </p:nvSpPr>
          <p:spPr bwMode="auto">
            <a:xfrm>
              <a:off x="4195" y="1298"/>
              <a:ext cx="1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57815" name="Text Box 55"/>
          <p:cNvSpPr txBox="1">
            <a:spLocks noChangeArrowheads="1"/>
          </p:cNvSpPr>
          <p:nvPr/>
        </p:nvSpPr>
        <p:spPr bwMode="auto">
          <a:xfrm>
            <a:off x="1908175" y="4221163"/>
            <a:ext cx="6119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>
                <a:solidFill>
                  <a:schemeClr val="bg1"/>
                </a:solidFill>
              </a:rPr>
              <a:t>#(min_delay, typical_delay, max_delay) </a:t>
            </a:r>
          </a:p>
        </p:txBody>
      </p:sp>
      <p:sp>
        <p:nvSpPr>
          <p:cNvPr id="757816" name="Text Box 56"/>
          <p:cNvSpPr txBox="1">
            <a:spLocks noChangeArrowheads="1"/>
          </p:cNvSpPr>
          <p:nvPr/>
        </p:nvSpPr>
        <p:spPr bwMode="auto">
          <a:xfrm>
            <a:off x="1908175" y="4724400"/>
            <a:ext cx="5741988" cy="59372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/>
              <a:t>nand #(3,4,5) g1(w, x, y);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/>
              <a:t>assign z = #(5.5: 6.0: 6.2) ~(x&amp;&amp;y);</a:t>
            </a:r>
          </a:p>
        </p:txBody>
      </p:sp>
    </p:spTree>
    <p:extLst>
      <p:ext uri="{BB962C8B-B14F-4D97-AF65-F5344CB8AC3E}">
        <p14:creationId xmlns:p14="http://schemas.microsoft.com/office/powerpoint/2010/main" val="415828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4" grpId="0" animBg="1"/>
      <p:bldP spid="757815" grpId="0"/>
      <p:bldP spid="7578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rgbClr val="66FFFF"/>
                </a:solidFill>
                <a:latin typeface="Arial" panose="020B0604020202020204" pitchFamily="34" charset="0"/>
              </a:rPr>
              <a:t>Gate Delay Time Modeling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TW" sz="2400">
                <a:solidFill>
                  <a:schemeClr val="bg1"/>
                </a:solidFill>
              </a:rPr>
              <a:t>Path Delay Specification</a:t>
            </a:r>
          </a:p>
        </p:txBody>
      </p:sp>
      <p:sp>
        <p:nvSpPr>
          <p:cNvPr id="759811" name="Text Box 3"/>
          <p:cNvSpPr txBox="1">
            <a:spLocks noChangeArrowheads="1"/>
          </p:cNvSpPr>
          <p:nvPr/>
        </p:nvSpPr>
        <p:spPr bwMode="auto">
          <a:xfrm>
            <a:off x="1908175" y="2636838"/>
            <a:ext cx="6264275" cy="2549525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/>
              <a:t>module NOR2(F, A, B);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/>
              <a:t>input  A, B;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/>
              <a:t>output F;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>
                <a:solidFill>
                  <a:schemeClr val="bg1"/>
                </a:solidFill>
              </a:rPr>
              <a:t>nor (F, A, B);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>
                <a:solidFill>
                  <a:schemeClr val="bg1"/>
                </a:solidFill>
              </a:rPr>
              <a:t>specify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>
                <a:solidFill>
                  <a:schemeClr val="bg1"/>
                </a:solidFill>
              </a:rPr>
              <a:t>	(A=&gt;F) = 5;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>
                <a:solidFill>
                  <a:schemeClr val="bg1"/>
                </a:solidFill>
              </a:rPr>
              <a:t>	if(B) (B=&gt;F) = 7; </a:t>
            </a:r>
            <a:r>
              <a:rPr lang="en-US" altLang="zh-TW" sz="2000">
                <a:solidFill>
                  <a:schemeClr val="accent1"/>
                </a:solidFill>
              </a:rPr>
              <a:t>//fall delay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>
                <a:solidFill>
                  <a:schemeClr val="bg1"/>
                </a:solidFill>
              </a:rPr>
              <a:t>	if(~B) (B=&gt;F) = 8; </a:t>
            </a:r>
            <a:r>
              <a:rPr lang="en-US" altLang="zh-TW" sz="2000">
                <a:solidFill>
                  <a:schemeClr val="accent1"/>
                </a:solidFill>
              </a:rPr>
              <a:t>//rise delay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>
                <a:solidFill>
                  <a:schemeClr val="bg1"/>
                </a:solidFill>
              </a:rPr>
              <a:t>endspecify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/>
              <a:t>endmodule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851275" y="1341438"/>
            <a:ext cx="2098675" cy="889000"/>
            <a:chOff x="2154" y="799"/>
            <a:chExt cx="1322" cy="560"/>
          </a:xfrm>
        </p:grpSpPr>
        <p:sp>
          <p:nvSpPr>
            <p:cNvPr id="14343" name="Oval 16"/>
            <p:cNvSpPr>
              <a:spLocks noChangeArrowheads="1"/>
            </p:cNvSpPr>
            <p:nvPr/>
          </p:nvSpPr>
          <p:spPr bwMode="auto">
            <a:xfrm>
              <a:off x="2971" y="1026"/>
              <a:ext cx="91" cy="91"/>
            </a:xfrm>
            <a:prstGeom prst="ellipse">
              <a:avLst/>
            </a:prstGeom>
            <a:noFill/>
            <a:ln w="28575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4344" name="Text Box 33"/>
            <p:cNvSpPr txBox="1">
              <a:spLocks noChangeArrowheads="1"/>
            </p:cNvSpPr>
            <p:nvPr/>
          </p:nvSpPr>
          <p:spPr bwMode="auto">
            <a:xfrm>
              <a:off x="3243" y="935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 sz="2400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4345" name="Freeform 39"/>
            <p:cNvSpPr>
              <a:spLocks/>
            </p:cNvSpPr>
            <p:nvPr/>
          </p:nvSpPr>
          <p:spPr bwMode="auto">
            <a:xfrm>
              <a:off x="2472" y="845"/>
              <a:ext cx="492" cy="466"/>
            </a:xfrm>
            <a:custGeom>
              <a:avLst/>
              <a:gdLst>
                <a:gd name="T0" fmla="*/ 99 w 377"/>
                <a:gd name="T1" fmla="*/ 0 h 377"/>
                <a:gd name="T2" fmla="*/ 0 w 377"/>
                <a:gd name="T3" fmla="*/ 0 h 377"/>
                <a:gd name="T4" fmla="*/ 31 w 377"/>
                <a:gd name="T5" fmla="*/ 94 h 377"/>
                <a:gd name="T6" fmla="*/ 47 w 377"/>
                <a:gd name="T7" fmla="*/ 187 h 377"/>
                <a:gd name="T8" fmla="*/ 47 w 377"/>
                <a:gd name="T9" fmla="*/ 279 h 377"/>
                <a:gd name="T10" fmla="*/ 31 w 377"/>
                <a:gd name="T11" fmla="*/ 373 h 377"/>
                <a:gd name="T12" fmla="*/ 0 w 377"/>
                <a:gd name="T13" fmla="*/ 466 h 377"/>
                <a:gd name="T14" fmla="*/ 99 w 377"/>
                <a:gd name="T15" fmla="*/ 466 h 377"/>
                <a:gd name="T16" fmla="*/ 191 w 377"/>
                <a:gd name="T17" fmla="*/ 466 h 377"/>
                <a:gd name="T18" fmla="*/ 271 w 377"/>
                <a:gd name="T19" fmla="*/ 451 h 377"/>
                <a:gd name="T20" fmla="*/ 342 w 377"/>
                <a:gd name="T21" fmla="*/ 420 h 377"/>
                <a:gd name="T22" fmla="*/ 402 w 377"/>
                <a:gd name="T23" fmla="*/ 373 h 377"/>
                <a:gd name="T24" fmla="*/ 453 w 377"/>
                <a:gd name="T25" fmla="*/ 311 h 377"/>
                <a:gd name="T26" fmla="*/ 492 w 377"/>
                <a:gd name="T27" fmla="*/ 234 h 377"/>
                <a:gd name="T28" fmla="*/ 453 w 377"/>
                <a:gd name="T29" fmla="*/ 155 h 377"/>
                <a:gd name="T30" fmla="*/ 402 w 377"/>
                <a:gd name="T31" fmla="*/ 93 h 377"/>
                <a:gd name="T32" fmla="*/ 342 w 377"/>
                <a:gd name="T33" fmla="*/ 46 h 377"/>
                <a:gd name="T34" fmla="*/ 271 w 377"/>
                <a:gd name="T35" fmla="*/ 15 h 377"/>
                <a:gd name="T36" fmla="*/ 191 w 377"/>
                <a:gd name="T37" fmla="*/ 0 h 377"/>
                <a:gd name="T38" fmla="*/ 99 w 377"/>
                <a:gd name="T39" fmla="*/ 0 h 37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77"/>
                <a:gd name="T61" fmla="*/ 0 h 377"/>
                <a:gd name="T62" fmla="*/ 377 w 377"/>
                <a:gd name="T63" fmla="*/ 377 h 37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77" h="377">
                  <a:moveTo>
                    <a:pt x="76" y="0"/>
                  </a:moveTo>
                  <a:lnTo>
                    <a:pt x="0" y="0"/>
                  </a:lnTo>
                  <a:lnTo>
                    <a:pt x="24" y="76"/>
                  </a:lnTo>
                  <a:lnTo>
                    <a:pt x="36" y="151"/>
                  </a:lnTo>
                  <a:lnTo>
                    <a:pt x="36" y="226"/>
                  </a:lnTo>
                  <a:lnTo>
                    <a:pt x="24" y="302"/>
                  </a:lnTo>
                  <a:lnTo>
                    <a:pt x="0" y="377"/>
                  </a:lnTo>
                  <a:lnTo>
                    <a:pt x="76" y="377"/>
                  </a:lnTo>
                  <a:lnTo>
                    <a:pt x="146" y="377"/>
                  </a:lnTo>
                  <a:lnTo>
                    <a:pt x="208" y="365"/>
                  </a:lnTo>
                  <a:lnTo>
                    <a:pt x="262" y="340"/>
                  </a:lnTo>
                  <a:lnTo>
                    <a:pt x="308" y="302"/>
                  </a:lnTo>
                  <a:lnTo>
                    <a:pt x="347" y="252"/>
                  </a:lnTo>
                  <a:lnTo>
                    <a:pt x="377" y="189"/>
                  </a:lnTo>
                  <a:lnTo>
                    <a:pt x="347" y="125"/>
                  </a:lnTo>
                  <a:lnTo>
                    <a:pt x="308" y="75"/>
                  </a:lnTo>
                  <a:lnTo>
                    <a:pt x="262" y="37"/>
                  </a:lnTo>
                  <a:lnTo>
                    <a:pt x="208" y="12"/>
                  </a:lnTo>
                  <a:lnTo>
                    <a:pt x="146" y="0"/>
                  </a:lnTo>
                  <a:lnTo>
                    <a:pt x="76" y="0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346" name="Line 41"/>
            <p:cNvSpPr>
              <a:spLocks noChangeShapeType="1"/>
            </p:cNvSpPr>
            <p:nvPr/>
          </p:nvSpPr>
          <p:spPr bwMode="auto">
            <a:xfrm>
              <a:off x="3061" y="1072"/>
              <a:ext cx="1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7" name="Line 45"/>
            <p:cNvSpPr>
              <a:spLocks noChangeShapeType="1"/>
            </p:cNvSpPr>
            <p:nvPr/>
          </p:nvSpPr>
          <p:spPr bwMode="auto">
            <a:xfrm>
              <a:off x="2381" y="981"/>
              <a:ext cx="1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8" name="Line 46"/>
            <p:cNvSpPr>
              <a:spLocks noChangeShapeType="1"/>
            </p:cNvSpPr>
            <p:nvPr/>
          </p:nvSpPr>
          <p:spPr bwMode="auto">
            <a:xfrm>
              <a:off x="2381" y="1162"/>
              <a:ext cx="1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9" name="Text Box 47"/>
            <p:cNvSpPr txBox="1">
              <a:spLocks noChangeArrowheads="1"/>
            </p:cNvSpPr>
            <p:nvPr/>
          </p:nvSpPr>
          <p:spPr bwMode="auto">
            <a:xfrm>
              <a:off x="2154" y="799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 sz="2400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4350" name="Text Box 48"/>
            <p:cNvSpPr txBox="1">
              <a:spLocks noChangeArrowheads="1"/>
            </p:cNvSpPr>
            <p:nvPr/>
          </p:nvSpPr>
          <p:spPr bwMode="auto">
            <a:xfrm>
              <a:off x="2154" y="1071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 sz="2400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4351" name="Oval 49"/>
            <p:cNvSpPr>
              <a:spLocks noChangeArrowheads="1"/>
            </p:cNvSpPr>
            <p:nvPr/>
          </p:nvSpPr>
          <p:spPr bwMode="auto">
            <a:xfrm>
              <a:off x="2568" y="959"/>
              <a:ext cx="46" cy="46"/>
            </a:xfrm>
            <a:prstGeom prst="ellipse">
              <a:avLst/>
            </a:prstGeom>
            <a:noFill/>
            <a:ln w="28575" algn="ctr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1547813" y="5589588"/>
            <a:ext cx="7235825" cy="34925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>
                <a:solidFill>
                  <a:schemeClr val="bg1"/>
                </a:solidFill>
              </a:rPr>
              <a:t>a[2:0]=&gt;b[2:0]</a:t>
            </a:r>
            <a:r>
              <a:rPr lang="en-US" altLang="zh-TW" sz="2000"/>
              <a:t> specifies 3 parallel paths</a:t>
            </a:r>
          </a:p>
        </p:txBody>
      </p:sp>
      <p:sp>
        <p:nvSpPr>
          <p:cNvPr id="759860" name="Text Box 52"/>
          <p:cNvSpPr txBox="1">
            <a:spLocks noChangeArrowheads="1"/>
          </p:cNvSpPr>
          <p:nvPr/>
        </p:nvSpPr>
        <p:spPr bwMode="auto">
          <a:xfrm>
            <a:off x="1547813" y="6103938"/>
            <a:ext cx="7235825" cy="34925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1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TW" sz="2000">
                <a:solidFill>
                  <a:schemeClr val="bg1"/>
                </a:solidFill>
              </a:rPr>
              <a:t>a[2:0]*&gt;b[3:0]</a:t>
            </a:r>
            <a:r>
              <a:rPr lang="en-US" altLang="zh-TW" sz="2000"/>
              <a:t> specifies all 3X4 paths</a:t>
            </a:r>
          </a:p>
        </p:txBody>
      </p:sp>
    </p:spTree>
    <p:extLst>
      <p:ext uri="{BB962C8B-B14F-4D97-AF65-F5344CB8AC3E}">
        <p14:creationId xmlns:p14="http://schemas.microsoft.com/office/powerpoint/2010/main" val="133341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9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9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9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9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 animBg="1"/>
      <p:bldP spid="759859" grpId="0" animBg="1"/>
      <p:bldP spid="759860" grpId="0" animBg="1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FFFF00"/>
          </a:solidFill>
          <a:prstDash val="solid"/>
          <a:round/>
          <a:headEnd type="none" w="med" len="med"/>
          <a:tailEnd type="stealth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FFFF00"/>
          </a:solidFill>
          <a:prstDash val="solid"/>
          <a:round/>
          <a:headEnd type="none" w="med" len="med"/>
          <a:tailEnd type="stealth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13054</TotalTime>
  <Words>1488</Words>
  <Application>Microsoft Office PowerPoint</Application>
  <PresentationFormat>如螢幕大小 (4:3)</PresentationFormat>
  <Paragraphs>382</Paragraphs>
  <Slides>19</Slides>
  <Notes>17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19</vt:i4>
      </vt:variant>
    </vt:vector>
  </HeadingPairs>
  <TitlesOfParts>
    <vt:vector size="33" baseType="lpstr">
      <vt:lpstr>全真楷書</vt:lpstr>
      <vt:lpstr>新細明體</vt:lpstr>
      <vt:lpstr>標楷體</vt:lpstr>
      <vt:lpstr>Arial</vt:lpstr>
      <vt:lpstr>Arial Narrow</vt:lpstr>
      <vt:lpstr>Cambria Math</vt:lpstr>
      <vt:lpstr>Courier New</vt:lpstr>
      <vt:lpstr>Symbol</vt:lpstr>
      <vt:lpstr>Times New Roman</vt:lpstr>
      <vt:lpstr>Wingdings</vt:lpstr>
      <vt:lpstr>預設簡報設計</vt:lpstr>
      <vt:lpstr>Visio</vt:lpstr>
      <vt:lpstr>方程式</vt:lpstr>
      <vt:lpstr>點陣圖影像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Lab08 Multipliers and Timing Closure </vt:lpstr>
    </vt:vector>
  </TitlesOfParts>
  <Company>彰師大電子系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Description Language</dc:title>
  <dc:creator>黃宗柱</dc:creator>
  <cp:keywords>HDL, Verilog, FPGA</cp:keywords>
  <cp:lastModifiedBy>tch</cp:lastModifiedBy>
  <cp:revision>289</cp:revision>
  <cp:lastPrinted>2001-09-01T13:57:24Z</cp:lastPrinted>
  <dcterms:created xsi:type="dcterms:W3CDTF">2000-05-18T04:35:42Z</dcterms:created>
  <dcterms:modified xsi:type="dcterms:W3CDTF">2022-11-02T13:52:47Z</dcterms:modified>
</cp:coreProperties>
</file>