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embedTrueTypeFonts="1" saveSubsetFonts="1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298" r:id="rId2"/>
    <p:sldId id="827" r:id="rId3"/>
    <p:sldId id="838" r:id="rId4"/>
    <p:sldId id="833" r:id="rId5"/>
    <p:sldId id="839" r:id="rId6"/>
    <p:sldId id="840" r:id="rId7"/>
    <p:sldId id="841" r:id="rId8"/>
    <p:sldId id="842" r:id="rId9"/>
    <p:sldId id="850" r:id="rId10"/>
    <p:sldId id="852" r:id="rId11"/>
    <p:sldId id="851" r:id="rId12"/>
    <p:sldId id="857" r:id="rId13"/>
    <p:sldId id="853" r:id="rId14"/>
    <p:sldId id="856" r:id="rId15"/>
    <p:sldId id="854" r:id="rId16"/>
    <p:sldId id="855" r:id="rId17"/>
  </p:sldIdLst>
  <p:sldSz cx="9144000" cy="5143500" type="screen16x9"/>
  <p:notesSz cx="6794500" cy="9921875"/>
  <p:embeddedFontLst>
    <p:embeddedFont>
      <p:font typeface="標楷體" panose="03000509000000000000" pitchFamily="65" charset="-120"/>
      <p:regular r:id="rId20"/>
    </p:embeddedFont>
    <p:embeddedFont>
      <p:font typeface="Tahoma" panose="020B0604030504040204" pitchFamily="34" charset="0"/>
      <p:regular r:id="rId21"/>
      <p:bold r:id="rId22"/>
    </p:embeddedFont>
    <p:embeddedFont>
      <p:font typeface="Arial Narrow" panose="020B0606020202030204" pitchFamily="3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mbria Math" panose="02040503050406030204" pitchFamily="18" charset="0"/>
      <p:regular r:id="rId31"/>
    </p:embeddedFont>
  </p:embeddedFontLst>
  <p:defaultTextStyle>
    <a:defPPr>
      <a:defRPr lang="zh-TW"/>
    </a:defPPr>
    <a:lvl1pPr algn="ctr" rtl="0" fontAlgn="base">
      <a:spcBef>
        <a:spcPct val="0"/>
      </a:spcBef>
      <a:spcAft>
        <a:spcPct val="0"/>
      </a:spcAft>
      <a:defRPr kumimoji="1" 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0000FF"/>
    <a:srgbClr val="FF0000"/>
    <a:srgbClr val="CC0000"/>
    <a:srgbClr val="663300"/>
    <a:srgbClr val="FF99FF"/>
    <a:srgbClr val="FFFF99"/>
    <a:srgbClr val="9900CC"/>
    <a:srgbClr val="0066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深色樣式 1 - 輔色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75" autoAdjust="0"/>
    <p:restoredTop sz="94660"/>
  </p:normalViewPr>
  <p:slideViewPr>
    <p:cSldViewPr showGuides="1">
      <p:cViewPr varScale="1">
        <p:scale>
          <a:sx n="154" d="100"/>
          <a:sy n="154" d="100"/>
        </p:scale>
        <p:origin x="264" y="138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4" tIns="45697" rIns="91394" bIns="45697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4" tIns="45697" rIns="91394" bIns="4569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DDE2B5E0-483D-4495-8A47-A8CB63673121}" type="datetimeFigureOut">
              <a:rPr lang="zh-TW" altLang="en-US"/>
              <a:pPr>
                <a:defRPr/>
              </a:pPr>
              <a:t>2022/9/14</a:t>
            </a:fld>
            <a:endParaRPr lang="en-US" altLang="zh-TW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340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4" tIns="45697" rIns="91394" bIns="45697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2340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4" tIns="45697" rIns="91394" bIns="4569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3D6F6F7E-2692-494E-8A63-FDC3C8EDA5C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8003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4" tIns="45697" rIns="91394" bIns="45697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4" tIns="45697" rIns="91394" bIns="4569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5EF7F6BE-EF38-4385-90D7-2D162FA4805F}" type="datetimeFigureOut">
              <a:rPr lang="zh-TW" altLang="en-US"/>
              <a:pPr>
                <a:defRPr/>
              </a:pPr>
              <a:t>2022/9/14</a:t>
            </a:fld>
            <a:endParaRPr lang="en-US" altLang="zh-TW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4538"/>
            <a:ext cx="6615113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3288"/>
            <a:ext cx="54356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4" tIns="45697" rIns="91394" bIns="45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340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4" tIns="45697" rIns="91394" bIns="45697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2340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4" tIns="45697" rIns="91394" bIns="4569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D58C87A5-E738-41A6-AD76-7D7BE44150D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338055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5113" cy="372110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5113" cy="372110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 userDrawn="1"/>
        </p:nvGrpSpPr>
        <p:grpSpPr bwMode="auto">
          <a:xfrm>
            <a:off x="250825" y="2067694"/>
            <a:ext cx="914400" cy="914400"/>
            <a:chOff x="521" y="164"/>
            <a:chExt cx="576" cy="578"/>
          </a:xfrm>
        </p:grpSpPr>
        <p:sp>
          <p:nvSpPr>
            <p:cNvPr id="5" name="Oval 19"/>
            <p:cNvSpPr>
              <a:spLocks noChangeArrowheads="1"/>
            </p:cNvSpPr>
            <p:nvPr userDrawn="1"/>
          </p:nvSpPr>
          <p:spPr bwMode="auto">
            <a:xfrm>
              <a:off x="521" y="164"/>
              <a:ext cx="576" cy="576"/>
            </a:xfrm>
            <a:prstGeom prst="ellipse">
              <a:avLst/>
            </a:prstGeom>
            <a:gradFill rotWithShape="1">
              <a:gsLst>
                <a:gs pos="0">
                  <a:srgbClr val="FF9933"/>
                </a:gs>
                <a:gs pos="50000">
                  <a:srgbClr val="FFFF66"/>
                </a:gs>
                <a:gs pos="100000">
                  <a:srgbClr val="FF993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zh-TW" altLang="en-US"/>
            </a:p>
          </p:txBody>
        </p:sp>
        <p:grpSp>
          <p:nvGrpSpPr>
            <p:cNvPr id="6" name="Group 20"/>
            <p:cNvGrpSpPr>
              <a:grpSpLocks/>
            </p:cNvGrpSpPr>
            <p:nvPr userDrawn="1"/>
          </p:nvGrpSpPr>
          <p:grpSpPr bwMode="auto">
            <a:xfrm>
              <a:off x="518" y="164"/>
              <a:ext cx="572" cy="579"/>
              <a:chOff x="1610" y="255"/>
              <a:chExt cx="635" cy="635"/>
            </a:xfrm>
          </p:grpSpPr>
          <p:sp>
            <p:nvSpPr>
              <p:cNvPr id="7" name="Rectangle 21"/>
              <p:cNvSpPr>
                <a:spLocks noChangeArrowheads="1"/>
              </p:cNvSpPr>
              <p:nvPr userDrawn="1"/>
            </p:nvSpPr>
            <p:spPr bwMode="auto">
              <a:xfrm>
                <a:off x="1610" y="255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8" name="Rectangle 22"/>
              <p:cNvSpPr>
                <a:spLocks noChangeArrowheads="1"/>
              </p:cNvSpPr>
              <p:nvPr userDrawn="1"/>
            </p:nvSpPr>
            <p:spPr bwMode="auto">
              <a:xfrm>
                <a:off x="1610" y="34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9" name="Rectangle 23"/>
              <p:cNvSpPr>
                <a:spLocks noChangeArrowheads="1"/>
              </p:cNvSpPr>
              <p:nvPr userDrawn="1"/>
            </p:nvSpPr>
            <p:spPr bwMode="auto">
              <a:xfrm>
                <a:off x="1610" y="43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10" name="Rectangle 24"/>
              <p:cNvSpPr>
                <a:spLocks noChangeArrowheads="1"/>
              </p:cNvSpPr>
              <p:nvPr userDrawn="1"/>
            </p:nvSpPr>
            <p:spPr bwMode="auto">
              <a:xfrm>
                <a:off x="1610" y="527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11" name="Rectangle 25"/>
              <p:cNvSpPr>
                <a:spLocks noChangeArrowheads="1"/>
              </p:cNvSpPr>
              <p:nvPr userDrawn="1"/>
            </p:nvSpPr>
            <p:spPr bwMode="auto">
              <a:xfrm>
                <a:off x="1610" y="618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12" name="Rectangle 26"/>
              <p:cNvSpPr>
                <a:spLocks noChangeArrowheads="1"/>
              </p:cNvSpPr>
              <p:nvPr userDrawn="1"/>
            </p:nvSpPr>
            <p:spPr bwMode="auto">
              <a:xfrm>
                <a:off x="1610" y="70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13" name="Rectangle 27"/>
              <p:cNvSpPr>
                <a:spLocks noChangeArrowheads="1"/>
              </p:cNvSpPr>
              <p:nvPr userDrawn="1"/>
            </p:nvSpPr>
            <p:spPr bwMode="auto">
              <a:xfrm>
                <a:off x="1610" y="79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14" name="Rectangle 28"/>
              <p:cNvSpPr>
                <a:spLocks noChangeArrowheads="1"/>
              </p:cNvSpPr>
              <p:nvPr userDrawn="1"/>
            </p:nvSpPr>
            <p:spPr bwMode="auto">
              <a:xfrm>
                <a:off x="1701" y="255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15" name="Rectangle 29"/>
              <p:cNvSpPr>
                <a:spLocks noChangeArrowheads="1"/>
              </p:cNvSpPr>
              <p:nvPr userDrawn="1"/>
            </p:nvSpPr>
            <p:spPr bwMode="auto">
              <a:xfrm>
                <a:off x="1701" y="34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16" name="Rectangle 30"/>
              <p:cNvSpPr>
                <a:spLocks noChangeArrowheads="1"/>
              </p:cNvSpPr>
              <p:nvPr userDrawn="1"/>
            </p:nvSpPr>
            <p:spPr bwMode="auto">
              <a:xfrm>
                <a:off x="1701" y="43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17" name="Rectangle 31"/>
              <p:cNvSpPr>
                <a:spLocks noChangeArrowheads="1"/>
              </p:cNvSpPr>
              <p:nvPr userDrawn="1"/>
            </p:nvSpPr>
            <p:spPr bwMode="auto">
              <a:xfrm>
                <a:off x="1701" y="527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18" name="Rectangle 32"/>
              <p:cNvSpPr>
                <a:spLocks noChangeArrowheads="1"/>
              </p:cNvSpPr>
              <p:nvPr userDrawn="1"/>
            </p:nvSpPr>
            <p:spPr bwMode="auto">
              <a:xfrm>
                <a:off x="1701" y="618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19" name="Rectangle 33"/>
              <p:cNvSpPr>
                <a:spLocks noChangeArrowheads="1"/>
              </p:cNvSpPr>
              <p:nvPr userDrawn="1"/>
            </p:nvSpPr>
            <p:spPr bwMode="auto">
              <a:xfrm>
                <a:off x="1701" y="70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20" name="Rectangle 34"/>
              <p:cNvSpPr>
                <a:spLocks noChangeArrowheads="1"/>
              </p:cNvSpPr>
              <p:nvPr userDrawn="1"/>
            </p:nvSpPr>
            <p:spPr bwMode="auto">
              <a:xfrm>
                <a:off x="1701" y="79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21" name="Rectangle 35"/>
              <p:cNvSpPr>
                <a:spLocks noChangeArrowheads="1"/>
              </p:cNvSpPr>
              <p:nvPr userDrawn="1"/>
            </p:nvSpPr>
            <p:spPr bwMode="auto">
              <a:xfrm>
                <a:off x="1791" y="255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22" name="Rectangle 36"/>
              <p:cNvSpPr>
                <a:spLocks noChangeArrowheads="1"/>
              </p:cNvSpPr>
              <p:nvPr userDrawn="1"/>
            </p:nvSpPr>
            <p:spPr bwMode="auto">
              <a:xfrm>
                <a:off x="1791" y="34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23" name="Rectangle 37"/>
              <p:cNvSpPr>
                <a:spLocks noChangeArrowheads="1"/>
              </p:cNvSpPr>
              <p:nvPr userDrawn="1"/>
            </p:nvSpPr>
            <p:spPr bwMode="auto">
              <a:xfrm>
                <a:off x="1791" y="43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24" name="Rectangle 38"/>
              <p:cNvSpPr>
                <a:spLocks noChangeArrowheads="1"/>
              </p:cNvSpPr>
              <p:nvPr userDrawn="1"/>
            </p:nvSpPr>
            <p:spPr bwMode="auto">
              <a:xfrm>
                <a:off x="1791" y="527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25" name="Rectangle 39"/>
              <p:cNvSpPr>
                <a:spLocks noChangeArrowheads="1"/>
              </p:cNvSpPr>
              <p:nvPr userDrawn="1"/>
            </p:nvSpPr>
            <p:spPr bwMode="auto">
              <a:xfrm>
                <a:off x="1791" y="618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26" name="Rectangle 40"/>
              <p:cNvSpPr>
                <a:spLocks noChangeArrowheads="1"/>
              </p:cNvSpPr>
              <p:nvPr userDrawn="1"/>
            </p:nvSpPr>
            <p:spPr bwMode="auto">
              <a:xfrm>
                <a:off x="1791" y="70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27" name="Rectangle 41"/>
              <p:cNvSpPr>
                <a:spLocks noChangeArrowheads="1"/>
              </p:cNvSpPr>
              <p:nvPr userDrawn="1"/>
            </p:nvSpPr>
            <p:spPr bwMode="auto">
              <a:xfrm>
                <a:off x="1791" y="79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28" name="Rectangle 42"/>
              <p:cNvSpPr>
                <a:spLocks noChangeArrowheads="1"/>
              </p:cNvSpPr>
              <p:nvPr userDrawn="1"/>
            </p:nvSpPr>
            <p:spPr bwMode="auto">
              <a:xfrm>
                <a:off x="1882" y="255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29" name="Rectangle 43"/>
              <p:cNvSpPr>
                <a:spLocks noChangeArrowheads="1"/>
              </p:cNvSpPr>
              <p:nvPr userDrawn="1"/>
            </p:nvSpPr>
            <p:spPr bwMode="auto">
              <a:xfrm>
                <a:off x="1882" y="34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30" name="Rectangle 44"/>
              <p:cNvSpPr>
                <a:spLocks noChangeArrowheads="1"/>
              </p:cNvSpPr>
              <p:nvPr userDrawn="1"/>
            </p:nvSpPr>
            <p:spPr bwMode="auto">
              <a:xfrm>
                <a:off x="1882" y="43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31" name="Rectangle 45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32" name="Rectangle 46"/>
              <p:cNvSpPr>
                <a:spLocks noChangeArrowheads="1"/>
              </p:cNvSpPr>
              <p:nvPr userDrawn="1"/>
            </p:nvSpPr>
            <p:spPr bwMode="auto">
              <a:xfrm>
                <a:off x="1882" y="618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33" name="Rectangle 47"/>
              <p:cNvSpPr>
                <a:spLocks noChangeArrowheads="1"/>
              </p:cNvSpPr>
              <p:nvPr userDrawn="1"/>
            </p:nvSpPr>
            <p:spPr bwMode="auto">
              <a:xfrm>
                <a:off x="1882" y="70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34" name="Rectangle 48"/>
              <p:cNvSpPr>
                <a:spLocks noChangeArrowheads="1"/>
              </p:cNvSpPr>
              <p:nvPr userDrawn="1"/>
            </p:nvSpPr>
            <p:spPr bwMode="auto">
              <a:xfrm>
                <a:off x="1882" y="79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35" name="Rectangle 49"/>
              <p:cNvSpPr>
                <a:spLocks noChangeArrowheads="1"/>
              </p:cNvSpPr>
              <p:nvPr userDrawn="1"/>
            </p:nvSpPr>
            <p:spPr bwMode="auto">
              <a:xfrm>
                <a:off x="1973" y="255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36" name="Rectangle 50"/>
              <p:cNvSpPr>
                <a:spLocks noChangeArrowheads="1"/>
              </p:cNvSpPr>
              <p:nvPr userDrawn="1"/>
            </p:nvSpPr>
            <p:spPr bwMode="auto">
              <a:xfrm>
                <a:off x="1973" y="34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37" name="Rectangle 51"/>
              <p:cNvSpPr>
                <a:spLocks noChangeArrowheads="1"/>
              </p:cNvSpPr>
              <p:nvPr userDrawn="1"/>
            </p:nvSpPr>
            <p:spPr bwMode="auto">
              <a:xfrm>
                <a:off x="1973" y="43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38" name="Rectangle 52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39" name="Rectangle 53"/>
              <p:cNvSpPr>
                <a:spLocks noChangeArrowheads="1"/>
              </p:cNvSpPr>
              <p:nvPr userDrawn="1"/>
            </p:nvSpPr>
            <p:spPr bwMode="auto">
              <a:xfrm>
                <a:off x="1973" y="618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0" name="Rectangle 54"/>
              <p:cNvSpPr>
                <a:spLocks noChangeArrowheads="1"/>
              </p:cNvSpPr>
              <p:nvPr userDrawn="1"/>
            </p:nvSpPr>
            <p:spPr bwMode="auto">
              <a:xfrm>
                <a:off x="1973" y="709"/>
                <a:ext cx="91" cy="91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1" name="Rectangle 55"/>
              <p:cNvSpPr>
                <a:spLocks noChangeArrowheads="1"/>
              </p:cNvSpPr>
              <p:nvPr userDrawn="1"/>
            </p:nvSpPr>
            <p:spPr bwMode="auto">
              <a:xfrm>
                <a:off x="1973" y="79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" name="Rectangle 56"/>
              <p:cNvSpPr>
                <a:spLocks noChangeArrowheads="1"/>
              </p:cNvSpPr>
              <p:nvPr userDrawn="1"/>
            </p:nvSpPr>
            <p:spPr bwMode="auto">
              <a:xfrm>
                <a:off x="2064" y="255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3" name="Rectangle 57"/>
              <p:cNvSpPr>
                <a:spLocks noChangeArrowheads="1"/>
              </p:cNvSpPr>
              <p:nvPr userDrawn="1"/>
            </p:nvSpPr>
            <p:spPr bwMode="auto">
              <a:xfrm>
                <a:off x="2064" y="34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4" name="Rectangle 58"/>
              <p:cNvSpPr>
                <a:spLocks noChangeArrowheads="1"/>
              </p:cNvSpPr>
              <p:nvPr userDrawn="1"/>
            </p:nvSpPr>
            <p:spPr bwMode="auto">
              <a:xfrm>
                <a:off x="2064" y="43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5" name="Rectangle 59"/>
              <p:cNvSpPr>
                <a:spLocks noChangeArrowheads="1"/>
              </p:cNvSpPr>
              <p:nvPr userDrawn="1"/>
            </p:nvSpPr>
            <p:spPr bwMode="auto">
              <a:xfrm>
                <a:off x="2064" y="527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6" name="Rectangle 60"/>
              <p:cNvSpPr>
                <a:spLocks noChangeArrowheads="1"/>
              </p:cNvSpPr>
              <p:nvPr userDrawn="1"/>
            </p:nvSpPr>
            <p:spPr bwMode="auto">
              <a:xfrm>
                <a:off x="2064" y="618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7" name="Rectangle 61"/>
              <p:cNvSpPr>
                <a:spLocks noChangeArrowheads="1"/>
              </p:cNvSpPr>
              <p:nvPr userDrawn="1"/>
            </p:nvSpPr>
            <p:spPr bwMode="auto">
              <a:xfrm>
                <a:off x="2064" y="70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8" name="Rectangle 62"/>
              <p:cNvSpPr>
                <a:spLocks noChangeArrowheads="1"/>
              </p:cNvSpPr>
              <p:nvPr userDrawn="1"/>
            </p:nvSpPr>
            <p:spPr bwMode="auto">
              <a:xfrm>
                <a:off x="2064" y="79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9" name="Rectangle 63"/>
              <p:cNvSpPr>
                <a:spLocks noChangeArrowheads="1"/>
              </p:cNvSpPr>
              <p:nvPr userDrawn="1"/>
            </p:nvSpPr>
            <p:spPr bwMode="auto">
              <a:xfrm>
                <a:off x="2154" y="255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50" name="Rectangle 64"/>
              <p:cNvSpPr>
                <a:spLocks noChangeArrowheads="1"/>
              </p:cNvSpPr>
              <p:nvPr userDrawn="1"/>
            </p:nvSpPr>
            <p:spPr bwMode="auto">
              <a:xfrm>
                <a:off x="2154" y="34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51" name="Rectangle 65"/>
              <p:cNvSpPr>
                <a:spLocks noChangeArrowheads="1"/>
              </p:cNvSpPr>
              <p:nvPr userDrawn="1"/>
            </p:nvSpPr>
            <p:spPr bwMode="auto">
              <a:xfrm>
                <a:off x="2154" y="43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52" name="Rectangle 66"/>
              <p:cNvSpPr>
                <a:spLocks noChangeArrowheads="1"/>
              </p:cNvSpPr>
              <p:nvPr userDrawn="1"/>
            </p:nvSpPr>
            <p:spPr bwMode="auto">
              <a:xfrm>
                <a:off x="2154" y="527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53" name="Rectangle 67"/>
              <p:cNvSpPr>
                <a:spLocks noChangeArrowheads="1"/>
              </p:cNvSpPr>
              <p:nvPr userDrawn="1"/>
            </p:nvSpPr>
            <p:spPr bwMode="auto">
              <a:xfrm>
                <a:off x="2154" y="618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54" name="Rectangle 68"/>
              <p:cNvSpPr>
                <a:spLocks noChangeArrowheads="1"/>
              </p:cNvSpPr>
              <p:nvPr userDrawn="1"/>
            </p:nvSpPr>
            <p:spPr bwMode="auto">
              <a:xfrm>
                <a:off x="2154" y="70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55" name="Rectangle 69"/>
              <p:cNvSpPr>
                <a:spLocks noChangeArrowheads="1"/>
              </p:cNvSpPr>
              <p:nvPr userDrawn="1"/>
            </p:nvSpPr>
            <p:spPr bwMode="auto">
              <a:xfrm>
                <a:off x="2154" y="79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</p:grpSp>
      </p:grpSp>
      <p:grpSp>
        <p:nvGrpSpPr>
          <p:cNvPr id="56" name="Group 73"/>
          <p:cNvGrpSpPr>
            <a:grpSpLocks/>
          </p:cNvGrpSpPr>
          <p:nvPr userDrawn="1"/>
        </p:nvGrpSpPr>
        <p:grpSpPr bwMode="auto">
          <a:xfrm>
            <a:off x="127001" y="2701529"/>
            <a:ext cx="8882063" cy="410765"/>
            <a:chOff x="80" y="1847"/>
            <a:chExt cx="5595" cy="345"/>
          </a:xfrm>
        </p:grpSpPr>
        <p:sp>
          <p:nvSpPr>
            <p:cNvPr id="57" name="Rectangle 70"/>
            <p:cNvSpPr>
              <a:spLocks noChangeArrowheads="1"/>
            </p:cNvSpPr>
            <p:nvPr userDrawn="1"/>
          </p:nvSpPr>
          <p:spPr bwMode="ltGray">
            <a:xfrm>
              <a:off x="341" y="2013"/>
              <a:ext cx="266" cy="17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zh-TW" sz="2400" i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58" name="Rectangle 71"/>
            <p:cNvSpPr>
              <a:spLocks noChangeArrowheads="1"/>
            </p:cNvSpPr>
            <p:nvPr userDrawn="1"/>
          </p:nvSpPr>
          <p:spPr bwMode="ltGray">
            <a:xfrm>
              <a:off x="574" y="2013"/>
              <a:ext cx="232" cy="17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zh-TW" sz="2400" i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59" name="Rectangle 72"/>
            <p:cNvSpPr>
              <a:spLocks noChangeArrowheads="1"/>
            </p:cNvSpPr>
            <p:nvPr userDrawn="1"/>
          </p:nvSpPr>
          <p:spPr bwMode="ltGray">
            <a:xfrm>
              <a:off x="80" y="1847"/>
              <a:ext cx="353" cy="21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zh-TW" sz="2400" i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60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zh-TW" altLang="en-US"/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11188" y="735807"/>
            <a:ext cx="8208962" cy="2159794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65873"/>
            <a:ext cx="6400800" cy="106322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9" y="51471"/>
            <a:ext cx="7793037" cy="504056"/>
          </a:xfrm>
        </p:spPr>
        <p:txBody>
          <a:bodyPr/>
          <a:lstStyle>
            <a:lvl1pPr>
              <a:defRPr sz="36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627534"/>
            <a:ext cx="8127554" cy="43204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9" y="160735"/>
            <a:ext cx="7793037" cy="52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789385"/>
            <a:ext cx="798353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111" name="Text Box 15"/>
          <p:cNvSpPr txBox="1">
            <a:spLocks noChangeArrowheads="1"/>
          </p:cNvSpPr>
          <p:nvPr userDrawn="1"/>
        </p:nvSpPr>
        <p:spPr bwMode="auto">
          <a:xfrm>
            <a:off x="0" y="4803998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tabLst>
                <a:tab pos="4486275" algn="ctr"/>
                <a:tab pos="8956675" algn="r"/>
              </a:tabLst>
              <a:defRPr/>
            </a:pPr>
            <a:fld id="{EB4735D6-118F-4D4A-AA20-C1AC1EC36724}" type="slidenum">
              <a:rPr lang="en-US" altLang="zh-TW" sz="1600" b="1" i="0" smtClean="0">
                <a:solidFill>
                  <a:schemeClr val="folHlink"/>
                </a:solidFill>
                <a:latin typeface="Arial" pitchFamily="34" charset="0"/>
                <a:ea typeface="標楷體" pitchFamily="65" charset="-120"/>
              </a:rPr>
              <a:pPr algn="l">
                <a:tabLst>
                  <a:tab pos="4486275" algn="ctr"/>
                  <a:tab pos="8956675" algn="r"/>
                </a:tabLst>
                <a:defRPr/>
              </a:pPr>
              <a:t>‹#›</a:t>
            </a:fld>
            <a:r>
              <a:rPr lang="en-US" altLang="zh-TW" sz="1400" b="1" i="0" dirty="0" smtClean="0">
                <a:solidFill>
                  <a:schemeClr val="folHlink"/>
                </a:solidFill>
                <a:latin typeface="Arial" pitchFamily="34" charset="0"/>
                <a:ea typeface="標楷體" pitchFamily="65" charset="-120"/>
              </a:rPr>
              <a:t>	</a:t>
            </a:r>
            <a:r>
              <a:rPr lang="en-US" altLang="zh-TW" sz="1200" i="0" dirty="0">
                <a:solidFill>
                  <a:schemeClr val="folHlink"/>
                </a:solidFill>
                <a:latin typeface="Arial" pitchFamily="34" charset="0"/>
                <a:ea typeface="標楷體" pitchFamily="65" charset="-120"/>
              </a:rPr>
              <a:t>	</a:t>
            </a:r>
            <a:r>
              <a:rPr lang="en-US" altLang="zh-TW" sz="1000" i="0" dirty="0">
                <a:solidFill>
                  <a:schemeClr val="folHlink"/>
                </a:solidFill>
                <a:latin typeface="Arial" pitchFamily="34" charset="0"/>
                <a:ea typeface="標楷體" pitchFamily="65" charset="-120"/>
              </a:rPr>
              <a:t>T.-C. HUANG, NCUE</a:t>
            </a:r>
          </a:p>
        </p:txBody>
      </p:sp>
      <p:grpSp>
        <p:nvGrpSpPr>
          <p:cNvPr id="1029" name="Group 83"/>
          <p:cNvGrpSpPr>
            <a:grpSpLocks/>
          </p:cNvGrpSpPr>
          <p:nvPr userDrawn="1"/>
        </p:nvGrpSpPr>
        <p:grpSpPr bwMode="auto">
          <a:xfrm>
            <a:off x="250825" y="82153"/>
            <a:ext cx="720000" cy="720000"/>
            <a:chOff x="521" y="164"/>
            <a:chExt cx="576" cy="578"/>
          </a:xfrm>
        </p:grpSpPr>
        <p:sp>
          <p:nvSpPr>
            <p:cNvPr id="4180" name="Oval 84"/>
            <p:cNvSpPr>
              <a:spLocks noChangeArrowheads="1"/>
            </p:cNvSpPr>
            <p:nvPr userDrawn="1"/>
          </p:nvSpPr>
          <p:spPr bwMode="auto">
            <a:xfrm>
              <a:off x="521" y="164"/>
              <a:ext cx="576" cy="576"/>
            </a:xfrm>
            <a:prstGeom prst="ellipse">
              <a:avLst/>
            </a:prstGeom>
            <a:gradFill rotWithShape="1">
              <a:gsLst>
                <a:gs pos="0">
                  <a:srgbClr val="FF9933"/>
                </a:gs>
                <a:gs pos="50000">
                  <a:srgbClr val="FFFF66"/>
                </a:gs>
                <a:gs pos="100000">
                  <a:srgbClr val="FF993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zh-TW" altLang="en-US"/>
            </a:p>
          </p:txBody>
        </p:sp>
        <p:grpSp>
          <p:nvGrpSpPr>
            <p:cNvPr id="1036" name="Group 85"/>
            <p:cNvGrpSpPr>
              <a:grpSpLocks/>
            </p:cNvGrpSpPr>
            <p:nvPr userDrawn="1"/>
          </p:nvGrpSpPr>
          <p:grpSpPr bwMode="auto">
            <a:xfrm>
              <a:off x="521" y="164"/>
              <a:ext cx="573" cy="578"/>
              <a:chOff x="1610" y="255"/>
              <a:chExt cx="635" cy="635"/>
            </a:xfrm>
          </p:grpSpPr>
          <p:sp>
            <p:nvSpPr>
              <p:cNvPr id="4182" name="Rectangle 86"/>
              <p:cNvSpPr>
                <a:spLocks noChangeArrowheads="1"/>
              </p:cNvSpPr>
              <p:nvPr userDrawn="1"/>
            </p:nvSpPr>
            <p:spPr bwMode="auto">
              <a:xfrm>
                <a:off x="1610" y="255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183" name="Rectangle 87"/>
              <p:cNvSpPr>
                <a:spLocks noChangeArrowheads="1"/>
              </p:cNvSpPr>
              <p:nvPr userDrawn="1"/>
            </p:nvSpPr>
            <p:spPr bwMode="auto">
              <a:xfrm>
                <a:off x="1610" y="34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184" name="Rectangle 88"/>
              <p:cNvSpPr>
                <a:spLocks noChangeArrowheads="1"/>
              </p:cNvSpPr>
              <p:nvPr userDrawn="1"/>
            </p:nvSpPr>
            <p:spPr bwMode="auto">
              <a:xfrm>
                <a:off x="1610" y="43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185" name="Rectangle 89"/>
              <p:cNvSpPr>
                <a:spLocks noChangeArrowheads="1"/>
              </p:cNvSpPr>
              <p:nvPr userDrawn="1"/>
            </p:nvSpPr>
            <p:spPr bwMode="auto">
              <a:xfrm>
                <a:off x="1610" y="527"/>
                <a:ext cx="91" cy="9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186" name="Rectangle 90"/>
              <p:cNvSpPr>
                <a:spLocks noChangeArrowheads="1"/>
              </p:cNvSpPr>
              <p:nvPr userDrawn="1"/>
            </p:nvSpPr>
            <p:spPr bwMode="auto">
              <a:xfrm>
                <a:off x="1610" y="618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187" name="Rectangle 91"/>
              <p:cNvSpPr>
                <a:spLocks noChangeArrowheads="1"/>
              </p:cNvSpPr>
              <p:nvPr userDrawn="1"/>
            </p:nvSpPr>
            <p:spPr bwMode="auto">
              <a:xfrm>
                <a:off x="1610" y="70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188" name="Rectangle 92"/>
              <p:cNvSpPr>
                <a:spLocks noChangeArrowheads="1"/>
              </p:cNvSpPr>
              <p:nvPr userDrawn="1"/>
            </p:nvSpPr>
            <p:spPr bwMode="auto">
              <a:xfrm>
                <a:off x="1610" y="79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189" name="Rectangle 93"/>
              <p:cNvSpPr>
                <a:spLocks noChangeArrowheads="1"/>
              </p:cNvSpPr>
              <p:nvPr userDrawn="1"/>
            </p:nvSpPr>
            <p:spPr bwMode="auto">
              <a:xfrm>
                <a:off x="1701" y="255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190" name="Rectangle 94"/>
              <p:cNvSpPr>
                <a:spLocks noChangeArrowheads="1"/>
              </p:cNvSpPr>
              <p:nvPr userDrawn="1"/>
            </p:nvSpPr>
            <p:spPr bwMode="auto">
              <a:xfrm>
                <a:off x="1701" y="34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191" name="Rectangle 95"/>
              <p:cNvSpPr>
                <a:spLocks noChangeArrowheads="1"/>
              </p:cNvSpPr>
              <p:nvPr userDrawn="1"/>
            </p:nvSpPr>
            <p:spPr bwMode="auto">
              <a:xfrm>
                <a:off x="1701" y="43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192" name="Rectangle 96"/>
              <p:cNvSpPr>
                <a:spLocks noChangeArrowheads="1"/>
              </p:cNvSpPr>
              <p:nvPr userDrawn="1"/>
            </p:nvSpPr>
            <p:spPr bwMode="auto">
              <a:xfrm>
                <a:off x="1701" y="527"/>
                <a:ext cx="91" cy="9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193" name="Rectangle 97"/>
              <p:cNvSpPr>
                <a:spLocks noChangeArrowheads="1"/>
              </p:cNvSpPr>
              <p:nvPr userDrawn="1"/>
            </p:nvSpPr>
            <p:spPr bwMode="auto">
              <a:xfrm>
                <a:off x="1701" y="618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194" name="Rectangle 98"/>
              <p:cNvSpPr>
                <a:spLocks noChangeArrowheads="1"/>
              </p:cNvSpPr>
              <p:nvPr userDrawn="1"/>
            </p:nvSpPr>
            <p:spPr bwMode="auto">
              <a:xfrm>
                <a:off x="1701" y="70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195" name="Rectangle 99"/>
              <p:cNvSpPr>
                <a:spLocks noChangeArrowheads="1"/>
              </p:cNvSpPr>
              <p:nvPr userDrawn="1"/>
            </p:nvSpPr>
            <p:spPr bwMode="auto">
              <a:xfrm>
                <a:off x="1701" y="79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196" name="Rectangle 100"/>
              <p:cNvSpPr>
                <a:spLocks noChangeArrowheads="1"/>
              </p:cNvSpPr>
              <p:nvPr userDrawn="1"/>
            </p:nvSpPr>
            <p:spPr bwMode="auto">
              <a:xfrm>
                <a:off x="1791" y="255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197" name="Rectangle 101"/>
              <p:cNvSpPr>
                <a:spLocks noChangeArrowheads="1"/>
              </p:cNvSpPr>
              <p:nvPr userDrawn="1"/>
            </p:nvSpPr>
            <p:spPr bwMode="auto">
              <a:xfrm>
                <a:off x="1791" y="34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198" name="Rectangle 102"/>
              <p:cNvSpPr>
                <a:spLocks noChangeArrowheads="1"/>
              </p:cNvSpPr>
              <p:nvPr userDrawn="1"/>
            </p:nvSpPr>
            <p:spPr bwMode="auto">
              <a:xfrm>
                <a:off x="1791" y="43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199" name="Rectangle 103"/>
              <p:cNvSpPr>
                <a:spLocks noChangeArrowheads="1"/>
              </p:cNvSpPr>
              <p:nvPr userDrawn="1"/>
            </p:nvSpPr>
            <p:spPr bwMode="auto">
              <a:xfrm>
                <a:off x="1791" y="527"/>
                <a:ext cx="91" cy="9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00" name="Rectangle 104"/>
              <p:cNvSpPr>
                <a:spLocks noChangeArrowheads="1"/>
              </p:cNvSpPr>
              <p:nvPr userDrawn="1"/>
            </p:nvSpPr>
            <p:spPr bwMode="auto">
              <a:xfrm>
                <a:off x="1791" y="618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01" name="Rectangle 105"/>
              <p:cNvSpPr>
                <a:spLocks noChangeArrowheads="1"/>
              </p:cNvSpPr>
              <p:nvPr userDrawn="1"/>
            </p:nvSpPr>
            <p:spPr bwMode="auto">
              <a:xfrm>
                <a:off x="1791" y="70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02" name="Rectangle 106"/>
              <p:cNvSpPr>
                <a:spLocks noChangeArrowheads="1"/>
              </p:cNvSpPr>
              <p:nvPr userDrawn="1"/>
            </p:nvSpPr>
            <p:spPr bwMode="auto">
              <a:xfrm>
                <a:off x="1791" y="79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03" name="Rectangle 107"/>
              <p:cNvSpPr>
                <a:spLocks noChangeArrowheads="1"/>
              </p:cNvSpPr>
              <p:nvPr userDrawn="1"/>
            </p:nvSpPr>
            <p:spPr bwMode="auto">
              <a:xfrm>
                <a:off x="1882" y="255"/>
                <a:ext cx="92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04" name="Rectangle 108"/>
              <p:cNvSpPr>
                <a:spLocks noChangeArrowheads="1"/>
              </p:cNvSpPr>
              <p:nvPr userDrawn="1"/>
            </p:nvSpPr>
            <p:spPr bwMode="auto">
              <a:xfrm>
                <a:off x="1882" y="346"/>
                <a:ext cx="92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05" name="Rectangle 109"/>
              <p:cNvSpPr>
                <a:spLocks noChangeArrowheads="1"/>
              </p:cNvSpPr>
              <p:nvPr userDrawn="1"/>
            </p:nvSpPr>
            <p:spPr bwMode="auto">
              <a:xfrm>
                <a:off x="1882" y="436"/>
                <a:ext cx="92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06" name="Rectangle 110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92" cy="9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07" name="Rectangle 111"/>
              <p:cNvSpPr>
                <a:spLocks noChangeArrowheads="1"/>
              </p:cNvSpPr>
              <p:nvPr userDrawn="1"/>
            </p:nvSpPr>
            <p:spPr bwMode="auto">
              <a:xfrm>
                <a:off x="1882" y="618"/>
                <a:ext cx="92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08" name="Rectangle 112"/>
              <p:cNvSpPr>
                <a:spLocks noChangeArrowheads="1"/>
              </p:cNvSpPr>
              <p:nvPr userDrawn="1"/>
            </p:nvSpPr>
            <p:spPr bwMode="auto">
              <a:xfrm>
                <a:off x="1882" y="709"/>
                <a:ext cx="92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09" name="Rectangle 113"/>
              <p:cNvSpPr>
                <a:spLocks noChangeArrowheads="1"/>
              </p:cNvSpPr>
              <p:nvPr userDrawn="1"/>
            </p:nvSpPr>
            <p:spPr bwMode="auto">
              <a:xfrm>
                <a:off x="1882" y="799"/>
                <a:ext cx="92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10" name="Rectangle 114"/>
              <p:cNvSpPr>
                <a:spLocks noChangeArrowheads="1"/>
              </p:cNvSpPr>
              <p:nvPr userDrawn="1"/>
            </p:nvSpPr>
            <p:spPr bwMode="auto">
              <a:xfrm>
                <a:off x="1973" y="255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11" name="Rectangle 115"/>
              <p:cNvSpPr>
                <a:spLocks noChangeArrowheads="1"/>
              </p:cNvSpPr>
              <p:nvPr userDrawn="1"/>
            </p:nvSpPr>
            <p:spPr bwMode="auto">
              <a:xfrm>
                <a:off x="1973" y="34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12" name="Rectangle 116"/>
              <p:cNvSpPr>
                <a:spLocks noChangeArrowheads="1"/>
              </p:cNvSpPr>
              <p:nvPr userDrawn="1"/>
            </p:nvSpPr>
            <p:spPr bwMode="auto">
              <a:xfrm>
                <a:off x="1973" y="43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13" name="Rectangle 117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91" cy="9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14" name="Rectangle 118"/>
              <p:cNvSpPr>
                <a:spLocks noChangeArrowheads="1"/>
              </p:cNvSpPr>
              <p:nvPr userDrawn="1"/>
            </p:nvSpPr>
            <p:spPr bwMode="auto">
              <a:xfrm>
                <a:off x="1973" y="618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15" name="Rectangle 119"/>
              <p:cNvSpPr>
                <a:spLocks noChangeArrowheads="1"/>
              </p:cNvSpPr>
              <p:nvPr userDrawn="1"/>
            </p:nvSpPr>
            <p:spPr bwMode="auto">
              <a:xfrm>
                <a:off x="1973" y="709"/>
                <a:ext cx="91" cy="91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16" name="Rectangle 120"/>
              <p:cNvSpPr>
                <a:spLocks noChangeArrowheads="1"/>
              </p:cNvSpPr>
              <p:nvPr userDrawn="1"/>
            </p:nvSpPr>
            <p:spPr bwMode="auto">
              <a:xfrm>
                <a:off x="1973" y="79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17" name="Rectangle 121"/>
              <p:cNvSpPr>
                <a:spLocks noChangeArrowheads="1"/>
              </p:cNvSpPr>
              <p:nvPr userDrawn="1"/>
            </p:nvSpPr>
            <p:spPr bwMode="auto">
              <a:xfrm>
                <a:off x="2064" y="255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18" name="Rectangle 122"/>
              <p:cNvSpPr>
                <a:spLocks noChangeArrowheads="1"/>
              </p:cNvSpPr>
              <p:nvPr userDrawn="1"/>
            </p:nvSpPr>
            <p:spPr bwMode="auto">
              <a:xfrm>
                <a:off x="2064" y="34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19" name="Rectangle 123"/>
              <p:cNvSpPr>
                <a:spLocks noChangeArrowheads="1"/>
              </p:cNvSpPr>
              <p:nvPr userDrawn="1"/>
            </p:nvSpPr>
            <p:spPr bwMode="auto">
              <a:xfrm>
                <a:off x="2064" y="43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20" name="Rectangle 124"/>
              <p:cNvSpPr>
                <a:spLocks noChangeArrowheads="1"/>
              </p:cNvSpPr>
              <p:nvPr userDrawn="1"/>
            </p:nvSpPr>
            <p:spPr bwMode="auto">
              <a:xfrm>
                <a:off x="2064" y="527"/>
                <a:ext cx="91" cy="9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21" name="Rectangle 125"/>
              <p:cNvSpPr>
                <a:spLocks noChangeArrowheads="1"/>
              </p:cNvSpPr>
              <p:nvPr userDrawn="1"/>
            </p:nvSpPr>
            <p:spPr bwMode="auto">
              <a:xfrm>
                <a:off x="2064" y="618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22" name="Rectangle 126"/>
              <p:cNvSpPr>
                <a:spLocks noChangeArrowheads="1"/>
              </p:cNvSpPr>
              <p:nvPr userDrawn="1"/>
            </p:nvSpPr>
            <p:spPr bwMode="auto">
              <a:xfrm>
                <a:off x="2064" y="70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23" name="Rectangle 127"/>
              <p:cNvSpPr>
                <a:spLocks noChangeArrowheads="1"/>
              </p:cNvSpPr>
              <p:nvPr userDrawn="1"/>
            </p:nvSpPr>
            <p:spPr bwMode="auto">
              <a:xfrm>
                <a:off x="2064" y="79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24" name="Rectangle 128"/>
              <p:cNvSpPr>
                <a:spLocks noChangeArrowheads="1"/>
              </p:cNvSpPr>
              <p:nvPr userDrawn="1"/>
            </p:nvSpPr>
            <p:spPr bwMode="auto">
              <a:xfrm>
                <a:off x="2154" y="255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25" name="Rectangle 129"/>
              <p:cNvSpPr>
                <a:spLocks noChangeArrowheads="1"/>
              </p:cNvSpPr>
              <p:nvPr userDrawn="1"/>
            </p:nvSpPr>
            <p:spPr bwMode="auto">
              <a:xfrm>
                <a:off x="2154" y="34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26" name="Rectangle 130"/>
              <p:cNvSpPr>
                <a:spLocks noChangeArrowheads="1"/>
              </p:cNvSpPr>
              <p:nvPr userDrawn="1"/>
            </p:nvSpPr>
            <p:spPr bwMode="auto">
              <a:xfrm>
                <a:off x="2154" y="43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27" name="Rectangle 131"/>
              <p:cNvSpPr>
                <a:spLocks noChangeArrowheads="1"/>
              </p:cNvSpPr>
              <p:nvPr userDrawn="1"/>
            </p:nvSpPr>
            <p:spPr bwMode="auto">
              <a:xfrm>
                <a:off x="2154" y="527"/>
                <a:ext cx="91" cy="9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28" name="Rectangle 132"/>
              <p:cNvSpPr>
                <a:spLocks noChangeArrowheads="1"/>
              </p:cNvSpPr>
              <p:nvPr userDrawn="1"/>
            </p:nvSpPr>
            <p:spPr bwMode="auto">
              <a:xfrm>
                <a:off x="2154" y="618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29" name="Rectangle 133"/>
              <p:cNvSpPr>
                <a:spLocks noChangeArrowheads="1"/>
              </p:cNvSpPr>
              <p:nvPr userDrawn="1"/>
            </p:nvSpPr>
            <p:spPr bwMode="auto">
              <a:xfrm>
                <a:off x="2154" y="70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30" name="Rectangle 134"/>
              <p:cNvSpPr>
                <a:spLocks noChangeArrowheads="1"/>
              </p:cNvSpPr>
              <p:nvPr userDrawn="1"/>
            </p:nvSpPr>
            <p:spPr bwMode="auto">
              <a:xfrm>
                <a:off x="2154" y="79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</p:grpSp>
      </p:grpSp>
      <p:grpSp>
        <p:nvGrpSpPr>
          <p:cNvPr id="1030" name="Group 135"/>
          <p:cNvGrpSpPr>
            <a:grpSpLocks/>
          </p:cNvGrpSpPr>
          <p:nvPr userDrawn="1"/>
        </p:nvGrpSpPr>
        <p:grpSpPr bwMode="auto">
          <a:xfrm>
            <a:off x="127001" y="519112"/>
            <a:ext cx="8882063" cy="410766"/>
            <a:chOff x="80" y="1847"/>
            <a:chExt cx="5595" cy="345"/>
          </a:xfrm>
        </p:grpSpPr>
        <p:sp>
          <p:nvSpPr>
            <p:cNvPr id="4232" name="Rectangle 136"/>
            <p:cNvSpPr>
              <a:spLocks noChangeArrowheads="1"/>
            </p:cNvSpPr>
            <p:nvPr userDrawn="1"/>
          </p:nvSpPr>
          <p:spPr bwMode="ltGray">
            <a:xfrm>
              <a:off x="341" y="2013"/>
              <a:ext cx="266" cy="17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zh-TW" sz="2400" i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4233" name="Rectangle 137"/>
            <p:cNvSpPr>
              <a:spLocks noChangeArrowheads="1"/>
            </p:cNvSpPr>
            <p:nvPr userDrawn="1"/>
          </p:nvSpPr>
          <p:spPr bwMode="ltGray">
            <a:xfrm>
              <a:off x="574" y="2013"/>
              <a:ext cx="232" cy="17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zh-TW" sz="2400" i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4234" name="Rectangle 138"/>
            <p:cNvSpPr>
              <a:spLocks noChangeArrowheads="1"/>
            </p:cNvSpPr>
            <p:nvPr userDrawn="1"/>
          </p:nvSpPr>
          <p:spPr bwMode="ltGray">
            <a:xfrm>
              <a:off x="80" y="1847"/>
              <a:ext cx="353" cy="21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zh-TW" sz="2400" i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4235" name="Rectangle 139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zh-TW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77" r:id="rId1"/>
    <p:sldLayoutId id="2147485065" r:id="rId2"/>
    <p:sldLayoutId id="2147485070" r:id="rId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n"/>
        <a:defRPr kumimoji="1" sz="3200">
          <a:solidFill>
            <a:srgbClr val="0000C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Ø"/>
        <a:defRPr kumimoji="1" sz="2800">
          <a:solidFill>
            <a:srgbClr val="993300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ü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SzPct val="60000"/>
        <a:buFont typeface="Wingdings" pitchFamily="2" charset="2"/>
        <a:buChar char="l"/>
        <a:defRPr kumimoji="1" sz="2000">
          <a:solidFill>
            <a:srgbClr val="0000CC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000">
          <a:solidFill>
            <a:srgbClr val="0000CC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000">
          <a:solidFill>
            <a:srgbClr val="0000CC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000">
          <a:solidFill>
            <a:srgbClr val="0000CC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000">
          <a:solidFill>
            <a:srgbClr val="0000CC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000">
          <a:solidFill>
            <a:srgbClr val="0000CC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50032"/>
            <a:ext cx="9144000" cy="2213372"/>
          </a:xfrm>
        </p:spPr>
        <p:txBody>
          <a:bodyPr lIns="0" rIns="0"/>
          <a:lstStyle/>
          <a:p>
            <a:pPr algn="ctr" eaLnBrk="1" hangingPunct="1">
              <a:defRPr/>
            </a:pPr>
            <a:r>
              <a:rPr lang="en-US" altLang="zh-TW" sz="4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UART</a:t>
            </a:r>
            <a:br>
              <a:rPr lang="en-US" altLang="zh-TW" sz="4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zh-TW" sz="4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Transmitter and Receiver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65872"/>
            <a:ext cx="6400800" cy="140374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zh-TW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zh-TW" sz="2400" dirty="0" err="1" smtClean="0"/>
              <a:t>Tsung</a:t>
            </a:r>
            <a:r>
              <a:rPr lang="en-US" altLang="zh-TW" sz="2400" dirty="0" smtClean="0"/>
              <a:t>-Chu Huang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400" dirty="0"/>
              <a:t>NCUE </a:t>
            </a:r>
            <a:endParaRPr lang="en-US" altLang="zh-TW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zh-TW" sz="2400" dirty="0" smtClean="0"/>
              <a:t>2022/10/27</a:t>
            </a:r>
            <a:endParaRPr lang="en-US" altLang="zh-TW" sz="24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  <p:bldP spid="8499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150939" y="51470"/>
            <a:ext cx="7793037" cy="720080"/>
          </a:xfrm>
        </p:spPr>
        <p:txBody>
          <a:bodyPr/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Another Rx State Diagram</a:t>
            </a:r>
            <a:endParaRPr lang="zh-TW" altLang="en-US" dirty="0"/>
          </a:p>
        </p:txBody>
      </p:sp>
      <p:grpSp>
        <p:nvGrpSpPr>
          <p:cNvPr id="109" name="群組 108"/>
          <p:cNvGrpSpPr/>
          <p:nvPr/>
        </p:nvGrpSpPr>
        <p:grpSpPr>
          <a:xfrm>
            <a:off x="107504" y="983178"/>
            <a:ext cx="8852598" cy="508452"/>
            <a:chOff x="175846" y="2567354"/>
            <a:chExt cx="8852598" cy="508452"/>
          </a:xfrm>
        </p:grpSpPr>
        <p:grpSp>
          <p:nvGrpSpPr>
            <p:cNvPr id="143" name="群組 142"/>
            <p:cNvGrpSpPr/>
            <p:nvPr/>
          </p:nvGrpSpPr>
          <p:grpSpPr>
            <a:xfrm>
              <a:off x="175846" y="2567354"/>
              <a:ext cx="8852598" cy="508452"/>
              <a:chOff x="175846" y="2567354"/>
              <a:chExt cx="8852598" cy="508452"/>
            </a:xfrm>
          </p:grpSpPr>
          <p:grpSp>
            <p:nvGrpSpPr>
              <p:cNvPr id="146" name="群組 145"/>
              <p:cNvGrpSpPr/>
              <p:nvPr/>
            </p:nvGrpSpPr>
            <p:grpSpPr>
              <a:xfrm>
                <a:off x="1763688" y="2571750"/>
                <a:ext cx="6264696" cy="504056"/>
                <a:chOff x="1763688" y="2571750"/>
                <a:chExt cx="5616624" cy="504056"/>
              </a:xfrm>
            </p:grpSpPr>
            <p:sp>
              <p:nvSpPr>
                <p:cNvPr id="149" name="六邊形 148"/>
                <p:cNvSpPr/>
                <p:nvPr/>
              </p:nvSpPr>
              <p:spPr>
                <a:xfrm>
                  <a:off x="1763688" y="2571750"/>
                  <a:ext cx="702034" cy="504056"/>
                </a:xfrm>
                <a:prstGeom prst="hexagon">
                  <a:avLst/>
                </a:prstGeom>
                <a:solidFill>
                  <a:srgbClr val="FFFF99"/>
                </a:solidFill>
                <a:ln w="12700">
                  <a:solidFill>
                    <a:srgbClr val="0000FF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zh-TW" dirty="0" smtClean="0"/>
                    <a:t>D</a:t>
                  </a:r>
                  <a:r>
                    <a:rPr lang="en-US" altLang="zh-TW" baseline="-25000" dirty="0" smtClean="0"/>
                    <a:t>0</a:t>
                  </a:r>
                  <a:endParaRPr lang="zh-TW" altLang="en-US" baseline="-25000" dirty="0"/>
                </a:p>
              </p:txBody>
            </p:sp>
            <p:sp>
              <p:nvSpPr>
                <p:cNvPr id="150" name="六邊形 149"/>
                <p:cNvSpPr/>
                <p:nvPr/>
              </p:nvSpPr>
              <p:spPr>
                <a:xfrm>
                  <a:off x="2465722" y="2571750"/>
                  <a:ext cx="702034" cy="504056"/>
                </a:xfrm>
                <a:prstGeom prst="hexagon">
                  <a:avLst/>
                </a:prstGeom>
                <a:solidFill>
                  <a:srgbClr val="FFFF99"/>
                </a:solidFill>
                <a:ln w="12700">
                  <a:solidFill>
                    <a:srgbClr val="0000FF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zh-TW" dirty="0" smtClean="0"/>
                    <a:t>D</a:t>
                  </a:r>
                  <a:r>
                    <a:rPr lang="en-US" altLang="zh-TW" baseline="-25000" dirty="0" smtClean="0"/>
                    <a:t>1</a:t>
                  </a:r>
                  <a:endParaRPr lang="zh-TW" altLang="en-US" baseline="-25000" dirty="0"/>
                </a:p>
              </p:txBody>
            </p:sp>
            <p:sp>
              <p:nvSpPr>
                <p:cNvPr id="151" name="六邊形 150"/>
                <p:cNvSpPr/>
                <p:nvPr/>
              </p:nvSpPr>
              <p:spPr>
                <a:xfrm>
                  <a:off x="3167932" y="2571750"/>
                  <a:ext cx="702034" cy="504056"/>
                </a:xfrm>
                <a:prstGeom prst="hexagon">
                  <a:avLst/>
                </a:prstGeom>
                <a:solidFill>
                  <a:srgbClr val="FFFF99"/>
                </a:solidFill>
                <a:ln w="12700">
                  <a:solidFill>
                    <a:srgbClr val="0000FF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zh-TW" dirty="0" smtClean="0"/>
                    <a:t>D</a:t>
                  </a:r>
                  <a:r>
                    <a:rPr lang="en-US" altLang="zh-TW" baseline="-25000" dirty="0" smtClean="0"/>
                    <a:t>2</a:t>
                  </a:r>
                  <a:endParaRPr lang="zh-TW" altLang="en-US" baseline="-25000" dirty="0"/>
                </a:p>
              </p:txBody>
            </p:sp>
            <p:sp>
              <p:nvSpPr>
                <p:cNvPr id="152" name="六邊形 151"/>
                <p:cNvSpPr/>
                <p:nvPr/>
              </p:nvSpPr>
              <p:spPr>
                <a:xfrm>
                  <a:off x="3869966" y="2571750"/>
                  <a:ext cx="702034" cy="504056"/>
                </a:xfrm>
                <a:prstGeom prst="hexagon">
                  <a:avLst/>
                </a:prstGeom>
                <a:solidFill>
                  <a:srgbClr val="FFFF99"/>
                </a:solidFill>
                <a:ln w="12700">
                  <a:solidFill>
                    <a:srgbClr val="0000FF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zh-TW" dirty="0" smtClean="0"/>
                    <a:t>D</a:t>
                  </a:r>
                  <a:r>
                    <a:rPr lang="en-US" altLang="zh-TW" baseline="-25000" dirty="0" smtClean="0"/>
                    <a:t>3</a:t>
                  </a:r>
                  <a:endParaRPr lang="zh-TW" altLang="en-US" baseline="-25000" dirty="0"/>
                </a:p>
              </p:txBody>
            </p:sp>
            <p:sp>
              <p:nvSpPr>
                <p:cNvPr id="153" name="六邊形 152"/>
                <p:cNvSpPr/>
                <p:nvPr/>
              </p:nvSpPr>
              <p:spPr>
                <a:xfrm>
                  <a:off x="4572000" y="2571750"/>
                  <a:ext cx="702034" cy="504056"/>
                </a:xfrm>
                <a:prstGeom prst="hexagon">
                  <a:avLst/>
                </a:prstGeom>
                <a:solidFill>
                  <a:srgbClr val="FFFF99"/>
                </a:solidFill>
                <a:ln w="12700">
                  <a:solidFill>
                    <a:srgbClr val="0000FF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zh-TW" dirty="0" smtClean="0"/>
                    <a:t>D</a:t>
                  </a:r>
                  <a:r>
                    <a:rPr lang="en-US" altLang="zh-TW" baseline="-25000" dirty="0" smtClean="0"/>
                    <a:t>4</a:t>
                  </a:r>
                  <a:endParaRPr lang="zh-TW" altLang="en-US" baseline="-25000" dirty="0"/>
                </a:p>
              </p:txBody>
            </p:sp>
            <p:sp>
              <p:nvSpPr>
                <p:cNvPr id="154" name="六邊形 153"/>
                <p:cNvSpPr/>
                <p:nvPr/>
              </p:nvSpPr>
              <p:spPr>
                <a:xfrm>
                  <a:off x="5274034" y="2571750"/>
                  <a:ext cx="702034" cy="504056"/>
                </a:xfrm>
                <a:prstGeom prst="hexagon">
                  <a:avLst/>
                </a:prstGeom>
                <a:solidFill>
                  <a:srgbClr val="FFFF99"/>
                </a:solidFill>
                <a:ln w="12700">
                  <a:solidFill>
                    <a:srgbClr val="0000FF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zh-TW" dirty="0" smtClean="0"/>
                    <a:t>D</a:t>
                  </a:r>
                  <a:r>
                    <a:rPr lang="en-US" altLang="zh-TW" baseline="-25000" dirty="0"/>
                    <a:t>5</a:t>
                  </a:r>
                  <a:endParaRPr lang="zh-TW" altLang="en-US" baseline="-25000" dirty="0"/>
                </a:p>
              </p:txBody>
            </p:sp>
            <p:sp>
              <p:nvSpPr>
                <p:cNvPr id="155" name="六邊形 154"/>
                <p:cNvSpPr/>
                <p:nvPr/>
              </p:nvSpPr>
              <p:spPr>
                <a:xfrm>
                  <a:off x="5976244" y="2571750"/>
                  <a:ext cx="702034" cy="504056"/>
                </a:xfrm>
                <a:prstGeom prst="hexagon">
                  <a:avLst/>
                </a:prstGeom>
                <a:solidFill>
                  <a:srgbClr val="FFFF99"/>
                </a:solidFill>
                <a:ln w="12700">
                  <a:solidFill>
                    <a:srgbClr val="0000FF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zh-TW" dirty="0" smtClean="0"/>
                    <a:t>D</a:t>
                  </a:r>
                  <a:r>
                    <a:rPr lang="en-US" altLang="zh-TW" baseline="-25000" dirty="0" smtClean="0"/>
                    <a:t>6</a:t>
                  </a:r>
                  <a:endParaRPr lang="zh-TW" altLang="en-US" baseline="-25000" dirty="0"/>
                </a:p>
              </p:txBody>
            </p:sp>
            <p:sp>
              <p:nvSpPr>
                <p:cNvPr id="156" name="六邊形 155"/>
                <p:cNvSpPr/>
                <p:nvPr/>
              </p:nvSpPr>
              <p:spPr>
                <a:xfrm>
                  <a:off x="6678278" y="2571750"/>
                  <a:ext cx="702034" cy="504056"/>
                </a:xfrm>
                <a:prstGeom prst="hexagon">
                  <a:avLst/>
                </a:prstGeom>
                <a:solidFill>
                  <a:srgbClr val="FFFF99"/>
                </a:solidFill>
                <a:ln w="12700">
                  <a:solidFill>
                    <a:srgbClr val="0000FF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zh-TW" dirty="0" smtClean="0"/>
                    <a:t>D</a:t>
                  </a:r>
                  <a:r>
                    <a:rPr lang="en-US" altLang="zh-TW" baseline="-25000" dirty="0" smtClean="0"/>
                    <a:t>7</a:t>
                  </a:r>
                  <a:endParaRPr lang="zh-TW" altLang="en-US" baseline="-25000" dirty="0"/>
                </a:p>
              </p:txBody>
            </p:sp>
          </p:grpSp>
          <p:sp>
            <p:nvSpPr>
              <p:cNvPr id="147" name="手繪多邊形 146"/>
              <p:cNvSpPr/>
              <p:nvPr/>
            </p:nvSpPr>
            <p:spPr>
              <a:xfrm>
                <a:off x="175846" y="2567354"/>
                <a:ext cx="1582616" cy="507442"/>
              </a:xfrm>
              <a:custGeom>
                <a:avLst/>
                <a:gdLst>
                  <a:gd name="connsiteX0" fmla="*/ 1582616 w 1582616"/>
                  <a:gd name="connsiteY0" fmla="*/ 256233 h 507442"/>
                  <a:gd name="connsiteX1" fmla="*/ 1457011 w 1582616"/>
                  <a:gd name="connsiteY1" fmla="*/ 507442 h 507442"/>
                  <a:gd name="connsiteX2" fmla="*/ 924449 w 1582616"/>
                  <a:gd name="connsiteY2" fmla="*/ 507442 h 507442"/>
                  <a:gd name="connsiteX3" fmla="*/ 643095 w 1582616"/>
                  <a:gd name="connsiteY3" fmla="*/ 0 h 507442"/>
                  <a:gd name="connsiteX4" fmla="*/ 0 w 1582616"/>
                  <a:gd name="connsiteY4" fmla="*/ 0 h 507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2616" h="507442">
                    <a:moveTo>
                      <a:pt x="1582616" y="256233"/>
                    </a:moveTo>
                    <a:lnTo>
                      <a:pt x="1457011" y="507442"/>
                    </a:lnTo>
                    <a:lnTo>
                      <a:pt x="924449" y="507442"/>
                    </a:lnTo>
                    <a:lnTo>
                      <a:pt x="643095" y="0"/>
                    </a:ln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0000FF"/>
                </a:solidFill>
              </a:ln>
            </p:spPr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48" name="手繪多邊形 147"/>
              <p:cNvSpPr/>
              <p:nvPr/>
            </p:nvSpPr>
            <p:spPr>
              <a:xfrm>
                <a:off x="8028633" y="2577402"/>
                <a:ext cx="999811" cy="246185"/>
              </a:xfrm>
              <a:custGeom>
                <a:avLst/>
                <a:gdLst>
                  <a:gd name="connsiteX0" fmla="*/ 0 w 999811"/>
                  <a:gd name="connsiteY0" fmla="*/ 246185 h 246185"/>
                  <a:gd name="connsiteX1" fmla="*/ 125604 w 999811"/>
                  <a:gd name="connsiteY1" fmla="*/ 0 h 246185"/>
                  <a:gd name="connsiteX2" fmla="*/ 999811 w 999811"/>
                  <a:gd name="connsiteY2" fmla="*/ 0 h 246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99811" h="246185">
                    <a:moveTo>
                      <a:pt x="0" y="246185"/>
                    </a:moveTo>
                    <a:lnTo>
                      <a:pt x="125604" y="0"/>
                    </a:lnTo>
                    <a:lnTo>
                      <a:pt x="999811" y="0"/>
                    </a:lnTo>
                  </a:path>
                </a:pathLst>
              </a:custGeom>
              <a:ln w="12700">
                <a:solidFill>
                  <a:srgbClr val="0000FF"/>
                </a:solidFill>
              </a:ln>
            </p:spPr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44" name="文字方塊 143"/>
            <p:cNvSpPr txBox="1"/>
            <p:nvPr/>
          </p:nvSpPr>
          <p:spPr>
            <a:xfrm>
              <a:off x="1019701" y="2634466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Start</a:t>
              </a:r>
              <a:endParaRPr lang="zh-TW" altLang="en-US" dirty="0"/>
            </a:p>
          </p:txBody>
        </p:sp>
        <p:sp>
          <p:nvSpPr>
            <p:cNvPr id="145" name="文字方塊 144"/>
            <p:cNvSpPr txBox="1"/>
            <p:nvPr/>
          </p:nvSpPr>
          <p:spPr>
            <a:xfrm>
              <a:off x="8070268" y="2634466"/>
              <a:ext cx="643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Stop</a:t>
              </a:r>
              <a:endParaRPr lang="zh-TW" altLang="en-US" dirty="0"/>
            </a:p>
          </p:txBody>
        </p:sp>
      </p:grpSp>
      <p:cxnSp>
        <p:nvCxnSpPr>
          <p:cNvPr id="110" name="直線接點 109"/>
          <p:cNvCxnSpPr/>
          <p:nvPr/>
        </p:nvCxnSpPr>
        <p:spPr bwMode="auto">
          <a:xfrm>
            <a:off x="1287348" y="918069"/>
            <a:ext cx="0" cy="6337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直線接點 110"/>
          <p:cNvCxnSpPr/>
          <p:nvPr/>
        </p:nvCxnSpPr>
        <p:spPr bwMode="auto">
          <a:xfrm>
            <a:off x="1690120" y="918069"/>
            <a:ext cx="0" cy="6337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直線接點 111"/>
          <p:cNvCxnSpPr/>
          <p:nvPr/>
        </p:nvCxnSpPr>
        <p:spPr bwMode="auto">
          <a:xfrm>
            <a:off x="2075612" y="918069"/>
            <a:ext cx="0" cy="6337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直線接點 112"/>
          <p:cNvCxnSpPr/>
          <p:nvPr/>
        </p:nvCxnSpPr>
        <p:spPr bwMode="auto">
          <a:xfrm>
            <a:off x="2478384" y="918069"/>
            <a:ext cx="0" cy="6337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直線接點 113"/>
          <p:cNvCxnSpPr/>
          <p:nvPr/>
        </p:nvCxnSpPr>
        <p:spPr bwMode="auto">
          <a:xfrm>
            <a:off x="2853620" y="918069"/>
            <a:ext cx="0" cy="6337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直線接點 114"/>
          <p:cNvCxnSpPr/>
          <p:nvPr/>
        </p:nvCxnSpPr>
        <p:spPr bwMode="auto">
          <a:xfrm>
            <a:off x="3256392" y="918069"/>
            <a:ext cx="0" cy="6337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直線接點 115"/>
          <p:cNvCxnSpPr/>
          <p:nvPr/>
        </p:nvCxnSpPr>
        <p:spPr bwMode="auto">
          <a:xfrm>
            <a:off x="3641884" y="918069"/>
            <a:ext cx="0" cy="6337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直線接點 116"/>
          <p:cNvCxnSpPr/>
          <p:nvPr/>
        </p:nvCxnSpPr>
        <p:spPr bwMode="auto">
          <a:xfrm>
            <a:off x="4044656" y="918069"/>
            <a:ext cx="0" cy="6337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8" name="直線接點 117"/>
          <p:cNvCxnSpPr/>
          <p:nvPr/>
        </p:nvCxnSpPr>
        <p:spPr bwMode="auto">
          <a:xfrm>
            <a:off x="4419696" y="918069"/>
            <a:ext cx="0" cy="6337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9" name="直線接點 118"/>
          <p:cNvCxnSpPr/>
          <p:nvPr/>
        </p:nvCxnSpPr>
        <p:spPr bwMode="auto">
          <a:xfrm>
            <a:off x="4822468" y="918069"/>
            <a:ext cx="0" cy="6337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0" name="直線接點 119"/>
          <p:cNvCxnSpPr/>
          <p:nvPr/>
        </p:nvCxnSpPr>
        <p:spPr bwMode="auto">
          <a:xfrm>
            <a:off x="5207960" y="918069"/>
            <a:ext cx="0" cy="6337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1" name="直線接點 120"/>
          <p:cNvCxnSpPr/>
          <p:nvPr/>
        </p:nvCxnSpPr>
        <p:spPr bwMode="auto">
          <a:xfrm>
            <a:off x="5610732" y="918069"/>
            <a:ext cx="0" cy="6337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直線接點 121"/>
          <p:cNvCxnSpPr/>
          <p:nvPr/>
        </p:nvCxnSpPr>
        <p:spPr bwMode="auto">
          <a:xfrm>
            <a:off x="5985968" y="918069"/>
            <a:ext cx="0" cy="6337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直線接點 122"/>
          <p:cNvCxnSpPr/>
          <p:nvPr/>
        </p:nvCxnSpPr>
        <p:spPr bwMode="auto">
          <a:xfrm>
            <a:off x="6388740" y="918069"/>
            <a:ext cx="0" cy="6337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4" name="直線接點 123"/>
          <p:cNvCxnSpPr/>
          <p:nvPr/>
        </p:nvCxnSpPr>
        <p:spPr bwMode="auto">
          <a:xfrm>
            <a:off x="6774232" y="918069"/>
            <a:ext cx="0" cy="6337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5" name="直線接點 124"/>
          <p:cNvCxnSpPr/>
          <p:nvPr/>
        </p:nvCxnSpPr>
        <p:spPr bwMode="auto">
          <a:xfrm>
            <a:off x="7177004" y="918069"/>
            <a:ext cx="0" cy="6337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6" name="直線接點 125"/>
          <p:cNvCxnSpPr/>
          <p:nvPr/>
        </p:nvCxnSpPr>
        <p:spPr bwMode="auto">
          <a:xfrm>
            <a:off x="7561397" y="918069"/>
            <a:ext cx="0" cy="6337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直線接點 126"/>
          <p:cNvCxnSpPr/>
          <p:nvPr/>
        </p:nvCxnSpPr>
        <p:spPr bwMode="auto">
          <a:xfrm>
            <a:off x="7964169" y="918069"/>
            <a:ext cx="0" cy="6337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直線接點 127"/>
          <p:cNvCxnSpPr/>
          <p:nvPr/>
        </p:nvCxnSpPr>
        <p:spPr bwMode="auto">
          <a:xfrm>
            <a:off x="8349661" y="918069"/>
            <a:ext cx="0" cy="6337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9" name="直線接點 128"/>
          <p:cNvCxnSpPr/>
          <p:nvPr/>
        </p:nvCxnSpPr>
        <p:spPr bwMode="auto">
          <a:xfrm>
            <a:off x="8752433" y="918069"/>
            <a:ext cx="0" cy="6337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直線接點 129"/>
          <p:cNvCxnSpPr/>
          <p:nvPr/>
        </p:nvCxnSpPr>
        <p:spPr bwMode="auto">
          <a:xfrm>
            <a:off x="898812" y="918069"/>
            <a:ext cx="0" cy="6337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131" name="群組 130"/>
          <p:cNvGrpSpPr/>
          <p:nvPr/>
        </p:nvGrpSpPr>
        <p:grpSpPr>
          <a:xfrm>
            <a:off x="827584" y="1529897"/>
            <a:ext cx="7705803" cy="307777"/>
            <a:chOff x="395536" y="1529897"/>
            <a:chExt cx="7705803" cy="307777"/>
          </a:xfrm>
        </p:grpSpPr>
        <p:sp>
          <p:nvSpPr>
            <p:cNvPr id="132" name="文字方塊 131"/>
            <p:cNvSpPr txBox="1"/>
            <p:nvPr/>
          </p:nvSpPr>
          <p:spPr>
            <a:xfrm>
              <a:off x="395536" y="1529897"/>
              <a:ext cx="6126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 smtClean="0"/>
                <a:t>b= 0</a:t>
              </a:r>
              <a:endParaRPr lang="zh-TW" altLang="en-US" sz="1400" b="1" dirty="0"/>
            </a:p>
          </p:txBody>
        </p:sp>
        <p:sp>
          <p:nvSpPr>
            <p:cNvPr id="133" name="文字方塊 132"/>
            <p:cNvSpPr txBox="1"/>
            <p:nvPr/>
          </p:nvSpPr>
          <p:spPr>
            <a:xfrm>
              <a:off x="1528809" y="1529897"/>
              <a:ext cx="2984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 smtClean="0"/>
                <a:t>1</a:t>
              </a:r>
              <a:endParaRPr lang="zh-TW" altLang="en-US" sz="1400" b="1" dirty="0"/>
            </a:p>
          </p:txBody>
        </p:sp>
        <p:sp>
          <p:nvSpPr>
            <p:cNvPr id="134" name="文字方塊 133"/>
            <p:cNvSpPr txBox="1"/>
            <p:nvPr/>
          </p:nvSpPr>
          <p:spPr>
            <a:xfrm>
              <a:off x="3095082" y="1529897"/>
              <a:ext cx="2984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 smtClean="0"/>
                <a:t>3</a:t>
              </a:r>
              <a:endParaRPr lang="zh-TW" altLang="en-US" sz="1400" b="1" dirty="0"/>
            </a:p>
          </p:txBody>
        </p:sp>
        <p:sp>
          <p:nvSpPr>
            <p:cNvPr id="135" name="文字方塊 134"/>
            <p:cNvSpPr txBox="1"/>
            <p:nvPr/>
          </p:nvSpPr>
          <p:spPr>
            <a:xfrm>
              <a:off x="4661158" y="1529897"/>
              <a:ext cx="2984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 smtClean="0"/>
                <a:t>5</a:t>
              </a:r>
              <a:endParaRPr lang="zh-TW" altLang="en-US" sz="1400" b="1" dirty="0"/>
            </a:p>
          </p:txBody>
        </p:sp>
        <p:sp>
          <p:nvSpPr>
            <p:cNvPr id="136" name="文字方塊 135"/>
            <p:cNvSpPr txBox="1"/>
            <p:nvPr/>
          </p:nvSpPr>
          <p:spPr>
            <a:xfrm>
              <a:off x="6227430" y="1529897"/>
              <a:ext cx="2984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 smtClean="0"/>
                <a:t>7</a:t>
              </a:r>
              <a:endParaRPr lang="zh-TW" altLang="en-US" sz="1400" b="1" dirty="0"/>
            </a:p>
          </p:txBody>
        </p:sp>
        <p:sp>
          <p:nvSpPr>
            <p:cNvPr id="137" name="文字方塊 136"/>
            <p:cNvSpPr txBox="1"/>
            <p:nvPr/>
          </p:nvSpPr>
          <p:spPr>
            <a:xfrm>
              <a:off x="7802859" y="1529897"/>
              <a:ext cx="2984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 smtClean="0"/>
                <a:t>9</a:t>
              </a:r>
              <a:endParaRPr lang="zh-TW" altLang="en-US" sz="1400" b="1" dirty="0"/>
            </a:p>
          </p:txBody>
        </p:sp>
        <p:sp>
          <p:nvSpPr>
            <p:cNvPr id="138" name="文字方塊 137"/>
            <p:cNvSpPr txBox="1"/>
            <p:nvPr/>
          </p:nvSpPr>
          <p:spPr>
            <a:xfrm>
              <a:off x="2328832" y="1529897"/>
              <a:ext cx="2984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 smtClean="0"/>
                <a:t>2</a:t>
              </a:r>
              <a:endParaRPr lang="zh-TW" altLang="en-US" sz="1400" b="1" dirty="0"/>
            </a:p>
          </p:txBody>
        </p:sp>
        <p:sp>
          <p:nvSpPr>
            <p:cNvPr id="139" name="文字方塊 138"/>
            <p:cNvSpPr txBox="1"/>
            <p:nvPr/>
          </p:nvSpPr>
          <p:spPr>
            <a:xfrm>
              <a:off x="3895105" y="1529897"/>
              <a:ext cx="2984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 smtClean="0"/>
                <a:t>4</a:t>
              </a:r>
              <a:endParaRPr lang="zh-TW" altLang="en-US" sz="1400" b="1" dirty="0"/>
            </a:p>
          </p:txBody>
        </p:sp>
        <p:sp>
          <p:nvSpPr>
            <p:cNvPr id="140" name="文字方塊 139"/>
            <p:cNvSpPr txBox="1"/>
            <p:nvPr/>
          </p:nvSpPr>
          <p:spPr>
            <a:xfrm>
              <a:off x="5454055" y="1529897"/>
              <a:ext cx="2984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 smtClean="0"/>
                <a:t>6</a:t>
              </a:r>
              <a:endParaRPr lang="zh-TW" altLang="en-US" sz="1400" b="1" dirty="0"/>
            </a:p>
          </p:txBody>
        </p:sp>
        <p:sp>
          <p:nvSpPr>
            <p:cNvPr id="141" name="文字方塊 140"/>
            <p:cNvSpPr txBox="1"/>
            <p:nvPr/>
          </p:nvSpPr>
          <p:spPr>
            <a:xfrm>
              <a:off x="7020327" y="1529897"/>
              <a:ext cx="2984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 smtClean="0"/>
                <a:t>8</a:t>
              </a:r>
              <a:endParaRPr lang="zh-TW" altLang="en-US" sz="1400" b="1" dirty="0"/>
            </a:p>
          </p:txBody>
        </p:sp>
      </p:grpSp>
      <p:grpSp>
        <p:nvGrpSpPr>
          <p:cNvPr id="27" name="群組 26"/>
          <p:cNvGrpSpPr/>
          <p:nvPr/>
        </p:nvGrpSpPr>
        <p:grpSpPr>
          <a:xfrm>
            <a:off x="572560" y="1851670"/>
            <a:ext cx="8319920" cy="3195843"/>
            <a:chOff x="182193" y="1812821"/>
            <a:chExt cx="8319920" cy="3195843"/>
          </a:xfrm>
        </p:grpSpPr>
        <p:sp>
          <p:nvSpPr>
            <p:cNvPr id="32" name="文字方塊 31"/>
            <p:cNvSpPr txBox="1"/>
            <p:nvPr/>
          </p:nvSpPr>
          <p:spPr>
            <a:xfrm>
              <a:off x="187093" y="1859456"/>
              <a:ext cx="2984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 smtClean="0"/>
                <a:t>0</a:t>
              </a:r>
              <a:endParaRPr lang="zh-TW" altLang="en-US" sz="1400" b="1" dirty="0"/>
            </a:p>
          </p:txBody>
        </p:sp>
        <p:sp>
          <p:nvSpPr>
            <p:cNvPr id="33" name="手繪多邊形 32"/>
            <p:cNvSpPr/>
            <p:nvPr/>
          </p:nvSpPr>
          <p:spPr>
            <a:xfrm rot="11239174">
              <a:off x="6354397" y="2909762"/>
              <a:ext cx="908640" cy="179570"/>
            </a:xfrm>
            <a:custGeom>
              <a:avLst/>
              <a:gdLst>
                <a:gd name="connsiteX0" fmla="*/ 680484 w 680484"/>
                <a:gd name="connsiteY0" fmla="*/ 54210 h 96740"/>
                <a:gd name="connsiteX1" fmla="*/ 329609 w 680484"/>
                <a:gd name="connsiteY1" fmla="*/ 1047 h 96740"/>
                <a:gd name="connsiteX2" fmla="*/ 0 w 680484"/>
                <a:gd name="connsiteY2" fmla="*/ 96740 h 96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0484" h="96740">
                  <a:moveTo>
                    <a:pt x="680484" y="54210"/>
                  </a:moveTo>
                  <a:cubicBezTo>
                    <a:pt x="561753" y="24084"/>
                    <a:pt x="443023" y="-6041"/>
                    <a:pt x="329609" y="1047"/>
                  </a:cubicBezTo>
                  <a:cubicBezTo>
                    <a:pt x="216195" y="8135"/>
                    <a:pt x="108097" y="52437"/>
                    <a:pt x="0" y="96740"/>
                  </a:cubicBezTo>
                </a:path>
              </a:pathLst>
            </a:custGeom>
            <a:ln w="12700">
              <a:solidFill>
                <a:srgbClr val="0000FF"/>
              </a:solidFill>
              <a:headEnd type="none" w="med" len="med"/>
              <a:tailEnd type="stealth" w="lg" len="lg"/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7" name="橢圓 76"/>
            <p:cNvSpPr/>
            <p:nvPr/>
          </p:nvSpPr>
          <p:spPr>
            <a:xfrm>
              <a:off x="182193" y="3163830"/>
              <a:ext cx="951725" cy="951725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rgbClr val="3333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b="1" dirty="0" smtClean="0">
                  <a:solidFill>
                    <a:schemeClr val="tx1"/>
                  </a:solidFill>
                </a:rPr>
                <a:t>Rest</a:t>
              </a:r>
            </a:p>
          </p:txBody>
        </p:sp>
        <p:sp>
          <p:nvSpPr>
            <p:cNvPr id="80" name="弧形 79"/>
            <p:cNvSpPr/>
            <p:nvPr/>
          </p:nvSpPr>
          <p:spPr>
            <a:xfrm rot="18121929">
              <a:off x="228344" y="1837674"/>
              <a:ext cx="584119" cy="534413"/>
            </a:xfrm>
            <a:prstGeom prst="arc">
              <a:avLst>
                <a:gd name="adj1" fmla="val 7604589"/>
                <a:gd name="adj2" fmla="val 2647755"/>
              </a:avLst>
            </a:prstGeom>
            <a:ln w="12700">
              <a:solidFill>
                <a:srgbClr val="3333FF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sp>
          <p:nvSpPr>
            <p:cNvPr id="82" name="橢圓 81"/>
            <p:cNvSpPr/>
            <p:nvPr/>
          </p:nvSpPr>
          <p:spPr>
            <a:xfrm>
              <a:off x="2905646" y="3934092"/>
              <a:ext cx="951725" cy="951725"/>
            </a:xfrm>
            <a:prstGeom prst="ellipse">
              <a:avLst/>
            </a:prstGeom>
            <a:solidFill>
              <a:srgbClr val="FFFF99"/>
            </a:solidFill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TW" sz="1400" b="1" dirty="0" smtClean="0">
                  <a:solidFill>
                    <a:schemeClr val="tx1"/>
                  </a:solidFill>
                </a:rPr>
                <a:t>START</a:t>
              </a:r>
            </a:p>
          </p:txBody>
        </p:sp>
        <p:sp>
          <p:nvSpPr>
            <p:cNvPr id="84" name="橢圓 83"/>
            <p:cNvSpPr/>
            <p:nvPr/>
          </p:nvSpPr>
          <p:spPr>
            <a:xfrm>
              <a:off x="6528935" y="3458230"/>
              <a:ext cx="951725" cy="951725"/>
            </a:xfrm>
            <a:prstGeom prst="ellipse">
              <a:avLst/>
            </a:prstGeom>
            <a:solidFill>
              <a:srgbClr val="FFFF99"/>
            </a:solidFill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TW" sz="1400" b="1" dirty="0" smtClean="0">
                  <a:solidFill>
                    <a:schemeClr val="tx1"/>
                  </a:solidFill>
                </a:rPr>
                <a:t>ZERO</a:t>
              </a:r>
            </a:p>
          </p:txBody>
        </p:sp>
        <p:sp>
          <p:nvSpPr>
            <p:cNvPr id="86" name="橢圓 85"/>
            <p:cNvSpPr/>
            <p:nvPr/>
          </p:nvSpPr>
          <p:spPr>
            <a:xfrm>
              <a:off x="5658607" y="1995686"/>
              <a:ext cx="951725" cy="951725"/>
            </a:xfrm>
            <a:prstGeom prst="ellipse">
              <a:avLst/>
            </a:prstGeom>
            <a:solidFill>
              <a:srgbClr val="FFFF99"/>
            </a:solidFill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TW" sz="1400" b="1" dirty="0" smtClean="0">
                  <a:solidFill>
                    <a:schemeClr val="tx1"/>
                  </a:solidFill>
                  <a:latin typeface="Arial Narrow" pitchFamily="34" charset="0"/>
                </a:rPr>
                <a:t>SAMPLE</a:t>
              </a:r>
            </a:p>
          </p:txBody>
        </p:sp>
        <p:cxnSp>
          <p:nvCxnSpPr>
            <p:cNvPr id="9" name="直線單箭頭接點 8"/>
            <p:cNvCxnSpPr/>
            <p:nvPr/>
          </p:nvCxnSpPr>
          <p:spPr bwMode="auto">
            <a:xfrm flipV="1">
              <a:off x="827584" y="2789399"/>
              <a:ext cx="123775" cy="37443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2" name="直線單箭頭接點 91"/>
            <p:cNvCxnSpPr>
              <a:endCxn id="79" idx="1"/>
            </p:cNvCxnSpPr>
            <p:nvPr/>
          </p:nvCxnSpPr>
          <p:spPr bwMode="auto">
            <a:xfrm>
              <a:off x="1316477" y="2728192"/>
              <a:ext cx="575704" cy="51639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4" name="直線單箭頭接點 93"/>
            <p:cNvCxnSpPr/>
            <p:nvPr/>
          </p:nvCxnSpPr>
          <p:spPr bwMode="auto">
            <a:xfrm>
              <a:off x="2582051" y="3893555"/>
              <a:ext cx="328069" cy="25819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6" name="直線單箭頭接點 95"/>
            <p:cNvCxnSpPr>
              <a:endCxn id="83" idx="2"/>
            </p:cNvCxnSpPr>
            <p:nvPr/>
          </p:nvCxnSpPr>
          <p:spPr bwMode="auto">
            <a:xfrm>
              <a:off x="3828495" y="4532801"/>
              <a:ext cx="999199" cy="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8" name="直線單箭頭接點 97"/>
            <p:cNvCxnSpPr/>
            <p:nvPr/>
          </p:nvCxnSpPr>
          <p:spPr bwMode="auto">
            <a:xfrm flipV="1">
              <a:off x="5789513" y="4151754"/>
              <a:ext cx="739422" cy="25820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0" name="直線單箭頭接點 99"/>
            <p:cNvCxnSpPr/>
            <p:nvPr/>
          </p:nvCxnSpPr>
          <p:spPr bwMode="auto">
            <a:xfrm flipV="1">
              <a:off x="7290224" y="3281717"/>
              <a:ext cx="190436" cy="25820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2" name="直線單箭頭接點 101"/>
            <p:cNvCxnSpPr/>
            <p:nvPr/>
          </p:nvCxnSpPr>
          <p:spPr bwMode="auto">
            <a:xfrm flipH="1" flipV="1">
              <a:off x="6659478" y="2600649"/>
              <a:ext cx="588319" cy="12910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7" name="直線單箭頭接點 156"/>
            <p:cNvCxnSpPr>
              <a:endCxn id="87" idx="6"/>
            </p:cNvCxnSpPr>
            <p:nvPr/>
          </p:nvCxnSpPr>
          <p:spPr bwMode="auto">
            <a:xfrm flipH="1">
              <a:off x="4777335" y="2470359"/>
              <a:ext cx="881273" cy="119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8" name="直線單箭頭接點 157"/>
            <p:cNvCxnSpPr>
              <a:endCxn id="78" idx="6"/>
            </p:cNvCxnSpPr>
            <p:nvPr/>
          </p:nvCxnSpPr>
          <p:spPr bwMode="auto">
            <a:xfrm flipH="1" flipV="1">
              <a:off x="1568041" y="2335319"/>
              <a:ext cx="2240981" cy="13385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8" name="橢圓 77"/>
            <p:cNvSpPr/>
            <p:nvPr/>
          </p:nvSpPr>
          <p:spPr>
            <a:xfrm>
              <a:off x="616316" y="1859456"/>
              <a:ext cx="951725" cy="951725"/>
            </a:xfrm>
            <a:prstGeom prst="ellipse">
              <a:avLst/>
            </a:prstGeom>
            <a:solidFill>
              <a:srgbClr val="FFFF99"/>
            </a:solidFill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b="1" dirty="0" smtClean="0">
                  <a:solidFill>
                    <a:schemeClr val="tx1"/>
                  </a:solidFill>
                </a:rPr>
                <a:t>Idle0</a:t>
              </a:r>
            </a:p>
          </p:txBody>
        </p:sp>
        <p:sp>
          <p:nvSpPr>
            <p:cNvPr id="159" name="弧形 158"/>
            <p:cNvSpPr/>
            <p:nvPr/>
          </p:nvSpPr>
          <p:spPr>
            <a:xfrm rot="14445967">
              <a:off x="1460745" y="3712479"/>
              <a:ext cx="584119" cy="534413"/>
            </a:xfrm>
            <a:prstGeom prst="arc">
              <a:avLst>
                <a:gd name="adj1" fmla="val 7604589"/>
                <a:gd name="adj2" fmla="val 2647755"/>
              </a:avLst>
            </a:prstGeom>
            <a:ln w="12700">
              <a:solidFill>
                <a:srgbClr val="3333FF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sp>
          <p:nvSpPr>
            <p:cNvPr id="79" name="橢圓 78"/>
            <p:cNvSpPr/>
            <p:nvPr/>
          </p:nvSpPr>
          <p:spPr>
            <a:xfrm>
              <a:off x="1752804" y="3105214"/>
              <a:ext cx="951725" cy="951725"/>
            </a:xfrm>
            <a:prstGeom prst="ellipse">
              <a:avLst/>
            </a:prstGeom>
            <a:solidFill>
              <a:srgbClr val="FFFF99"/>
            </a:solidFill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b="1" dirty="0" smtClean="0">
                  <a:solidFill>
                    <a:schemeClr val="tx1"/>
                  </a:solidFill>
                </a:rPr>
                <a:t>Idle1</a:t>
              </a:r>
            </a:p>
          </p:txBody>
        </p:sp>
        <p:sp>
          <p:nvSpPr>
            <p:cNvPr id="160" name="弧形 159"/>
            <p:cNvSpPr/>
            <p:nvPr/>
          </p:nvSpPr>
          <p:spPr>
            <a:xfrm rot="779033">
              <a:off x="4927153" y="3687654"/>
              <a:ext cx="584119" cy="534413"/>
            </a:xfrm>
            <a:prstGeom prst="arc">
              <a:avLst>
                <a:gd name="adj1" fmla="val 7604589"/>
                <a:gd name="adj2" fmla="val 2647755"/>
              </a:avLst>
            </a:prstGeom>
            <a:ln w="12700">
              <a:solidFill>
                <a:srgbClr val="3333FF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sp>
          <p:nvSpPr>
            <p:cNvPr id="83" name="橢圓 82"/>
            <p:cNvSpPr/>
            <p:nvPr/>
          </p:nvSpPr>
          <p:spPr>
            <a:xfrm>
              <a:off x="4827694" y="4056939"/>
              <a:ext cx="951725" cy="951725"/>
            </a:xfrm>
            <a:prstGeom prst="ellipse">
              <a:avLst/>
            </a:prstGeom>
            <a:solidFill>
              <a:srgbClr val="FFFF99"/>
            </a:solidFill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TW" sz="1400" b="1" dirty="0" smtClean="0">
                  <a:solidFill>
                    <a:schemeClr val="tx1"/>
                  </a:solidFill>
                </a:rPr>
                <a:t>HALF</a:t>
              </a:r>
            </a:p>
          </p:txBody>
        </p:sp>
        <p:sp>
          <p:nvSpPr>
            <p:cNvPr id="161" name="弧形 160"/>
            <p:cNvSpPr/>
            <p:nvPr/>
          </p:nvSpPr>
          <p:spPr>
            <a:xfrm rot="4500592">
              <a:off x="7942847" y="2226994"/>
              <a:ext cx="584119" cy="534413"/>
            </a:xfrm>
            <a:prstGeom prst="arc">
              <a:avLst>
                <a:gd name="adj1" fmla="val 7604589"/>
                <a:gd name="adj2" fmla="val 2647755"/>
              </a:avLst>
            </a:prstGeom>
            <a:ln w="12700">
              <a:solidFill>
                <a:srgbClr val="3333FF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sp>
          <p:nvSpPr>
            <p:cNvPr id="85" name="橢圓 84"/>
            <p:cNvSpPr/>
            <p:nvPr/>
          </p:nvSpPr>
          <p:spPr>
            <a:xfrm>
              <a:off x="7247797" y="2348006"/>
              <a:ext cx="951725" cy="951725"/>
            </a:xfrm>
            <a:prstGeom prst="ellipse">
              <a:avLst/>
            </a:prstGeom>
            <a:solidFill>
              <a:srgbClr val="FFFF99"/>
            </a:solidFill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TW" sz="1400" b="1" dirty="0" smtClean="0">
                  <a:solidFill>
                    <a:schemeClr val="tx1"/>
                  </a:solidFill>
                  <a:latin typeface="Arial Narrow" pitchFamily="34" charset="0"/>
                </a:rPr>
                <a:t>PERIOD</a:t>
              </a:r>
            </a:p>
          </p:txBody>
        </p:sp>
        <p:sp>
          <p:nvSpPr>
            <p:cNvPr id="162" name="弧形 161"/>
            <p:cNvSpPr/>
            <p:nvPr/>
          </p:nvSpPr>
          <p:spPr>
            <a:xfrm rot="12045920">
              <a:off x="3939814" y="2815940"/>
              <a:ext cx="584119" cy="534413"/>
            </a:xfrm>
            <a:prstGeom prst="arc">
              <a:avLst>
                <a:gd name="adj1" fmla="val 7604589"/>
                <a:gd name="adj2" fmla="val 2647755"/>
              </a:avLst>
            </a:prstGeom>
            <a:ln w="12700">
              <a:solidFill>
                <a:srgbClr val="3333FF"/>
              </a:solidFill>
              <a:prstDash val="dash"/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 sz="1400">
                <a:ln>
                  <a:solidFill>
                    <a:schemeClr val="tx1"/>
                  </a:solidFill>
                  <a:prstDash val="dash"/>
                </a:ln>
              </a:endParaRPr>
            </a:p>
          </p:txBody>
        </p:sp>
        <p:sp>
          <p:nvSpPr>
            <p:cNvPr id="87" name="橢圓 86"/>
            <p:cNvSpPr/>
            <p:nvPr/>
          </p:nvSpPr>
          <p:spPr>
            <a:xfrm>
              <a:off x="3825610" y="1995686"/>
              <a:ext cx="951725" cy="951725"/>
            </a:xfrm>
            <a:prstGeom prst="ellipse">
              <a:avLst/>
            </a:prstGeom>
            <a:solidFill>
              <a:srgbClr val="FFFF99"/>
            </a:solidFill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TW" sz="1400" b="1" dirty="0" smtClean="0">
                  <a:solidFill>
                    <a:schemeClr val="tx1"/>
                  </a:solidFill>
                  <a:latin typeface="Arial Narrow" pitchFamily="34" charset="0"/>
                </a:rPr>
                <a:t>READY</a:t>
              </a:r>
            </a:p>
          </p:txBody>
        </p:sp>
        <p:sp>
          <p:nvSpPr>
            <p:cNvPr id="163" name="文字方塊 162"/>
            <p:cNvSpPr txBox="1"/>
            <p:nvPr/>
          </p:nvSpPr>
          <p:spPr>
            <a:xfrm>
              <a:off x="1512488" y="2757542"/>
              <a:ext cx="2984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/>
                <a:t>1</a:t>
              </a:r>
              <a:endParaRPr lang="zh-TW" altLang="en-US" sz="1400" b="1" dirty="0"/>
            </a:p>
          </p:txBody>
        </p:sp>
        <p:sp>
          <p:nvSpPr>
            <p:cNvPr id="164" name="文字方塊 163"/>
            <p:cNvSpPr txBox="1"/>
            <p:nvPr/>
          </p:nvSpPr>
          <p:spPr>
            <a:xfrm>
              <a:off x="1474098" y="3945451"/>
              <a:ext cx="2984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/>
                <a:t>1</a:t>
              </a:r>
              <a:endParaRPr lang="zh-TW" altLang="en-US" sz="1400" b="1" dirty="0"/>
            </a:p>
          </p:txBody>
        </p:sp>
        <p:sp>
          <p:nvSpPr>
            <p:cNvPr id="165" name="文字方塊 164"/>
            <p:cNvSpPr txBox="1"/>
            <p:nvPr/>
          </p:nvSpPr>
          <p:spPr>
            <a:xfrm>
              <a:off x="2627784" y="3776141"/>
              <a:ext cx="2984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 smtClean="0"/>
                <a:t>0</a:t>
              </a:r>
              <a:endParaRPr lang="zh-TW" altLang="en-US" sz="1400" b="1" dirty="0"/>
            </a:p>
          </p:txBody>
        </p:sp>
        <p:sp>
          <p:nvSpPr>
            <p:cNvPr id="166" name="文字方塊 165"/>
            <p:cNvSpPr txBox="1"/>
            <p:nvPr/>
          </p:nvSpPr>
          <p:spPr>
            <a:xfrm>
              <a:off x="3079332" y="4532801"/>
              <a:ext cx="5565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 smtClean="0"/>
                <a:t>T=0</a:t>
              </a:r>
              <a:endParaRPr lang="zh-TW" altLang="en-US" sz="1400" b="1" dirty="0"/>
            </a:p>
          </p:txBody>
        </p:sp>
        <p:sp>
          <p:nvSpPr>
            <p:cNvPr id="167" name="文字方塊 166"/>
            <p:cNvSpPr txBox="1"/>
            <p:nvPr/>
          </p:nvSpPr>
          <p:spPr>
            <a:xfrm>
              <a:off x="5820541" y="4301032"/>
              <a:ext cx="7280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 smtClean="0"/>
                <a:t>T==H</a:t>
              </a:r>
              <a:endParaRPr lang="zh-TW" altLang="en-US" sz="1400" b="1" dirty="0"/>
            </a:p>
          </p:txBody>
        </p:sp>
        <p:sp>
          <p:nvSpPr>
            <p:cNvPr id="168" name="文字方塊 167"/>
            <p:cNvSpPr txBox="1"/>
            <p:nvPr/>
          </p:nvSpPr>
          <p:spPr>
            <a:xfrm>
              <a:off x="6748535" y="3997865"/>
              <a:ext cx="5597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/>
                <a:t>b</a:t>
              </a:r>
              <a:r>
                <a:rPr lang="en-US" altLang="zh-TW" sz="1400" b="1" dirty="0" smtClean="0"/>
                <a:t>=0</a:t>
              </a:r>
              <a:endParaRPr lang="zh-TW" altLang="en-US" sz="1400" b="1" dirty="0"/>
            </a:p>
          </p:txBody>
        </p:sp>
        <p:sp>
          <p:nvSpPr>
            <p:cNvPr id="169" name="文字方塊 168"/>
            <p:cNvSpPr txBox="1"/>
            <p:nvPr/>
          </p:nvSpPr>
          <p:spPr>
            <a:xfrm>
              <a:off x="5869272" y="2574303"/>
              <a:ext cx="5934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/>
                <a:t>b</a:t>
              </a:r>
              <a:r>
                <a:rPr lang="en-US" altLang="zh-TW" sz="1400" b="1" dirty="0" smtClean="0"/>
                <a:t>++</a:t>
              </a:r>
              <a:endParaRPr lang="zh-TW" altLang="en-US" sz="1400" b="1" dirty="0"/>
            </a:p>
          </p:txBody>
        </p:sp>
        <p:sp>
          <p:nvSpPr>
            <p:cNvPr id="170" name="文字方塊 169"/>
            <p:cNvSpPr txBox="1"/>
            <p:nvPr/>
          </p:nvSpPr>
          <p:spPr>
            <a:xfrm>
              <a:off x="7429472" y="2929257"/>
              <a:ext cx="5902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 smtClean="0"/>
                <a:t>T++</a:t>
              </a:r>
              <a:endParaRPr lang="zh-TW" altLang="en-US" sz="1400" b="1" dirty="0"/>
            </a:p>
          </p:txBody>
        </p:sp>
        <p:sp>
          <p:nvSpPr>
            <p:cNvPr id="171" name="文字方塊 170"/>
            <p:cNvSpPr txBox="1"/>
            <p:nvPr/>
          </p:nvSpPr>
          <p:spPr>
            <a:xfrm>
              <a:off x="5020506" y="4608809"/>
              <a:ext cx="5902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 smtClean="0"/>
                <a:t>T++</a:t>
              </a:r>
              <a:endParaRPr lang="zh-TW" altLang="en-US" sz="1400" b="1" dirty="0"/>
            </a:p>
          </p:txBody>
        </p:sp>
        <p:sp>
          <p:nvSpPr>
            <p:cNvPr id="172" name="文字方塊 171"/>
            <p:cNvSpPr txBox="1"/>
            <p:nvPr/>
          </p:nvSpPr>
          <p:spPr>
            <a:xfrm>
              <a:off x="6619950" y="2315280"/>
              <a:ext cx="7088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 smtClean="0"/>
                <a:t>T==P</a:t>
              </a:r>
              <a:endParaRPr lang="zh-TW" altLang="en-US" sz="1400" b="1" dirty="0"/>
            </a:p>
          </p:txBody>
        </p:sp>
        <p:sp>
          <p:nvSpPr>
            <p:cNvPr id="173" name="文字方塊 172"/>
            <p:cNvSpPr txBox="1"/>
            <p:nvPr/>
          </p:nvSpPr>
          <p:spPr>
            <a:xfrm>
              <a:off x="4865590" y="2118731"/>
              <a:ext cx="7072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 smtClean="0"/>
                <a:t>b==8</a:t>
              </a:r>
              <a:endParaRPr lang="zh-TW" alt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17378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83569" y="51470"/>
            <a:ext cx="8640960" cy="720080"/>
          </a:xfrm>
        </p:spPr>
        <p:txBody>
          <a:bodyPr/>
          <a:lstStyle/>
          <a:p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Baud Rate and Half-Period Frequency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27584" y="699542"/>
                <a:ext cx="8316416" cy="4320480"/>
              </a:xfrm>
            </p:spPr>
            <p:txBody>
              <a:bodyPr/>
              <a:lstStyle/>
              <a:p>
                <a:pPr eaLnBrk="1" hangingPunct="1">
                  <a:spcBef>
                    <a:spcPts val="0"/>
                  </a:spcBef>
                </a:pPr>
                <a:r>
                  <a:rPr lang="en-US" altLang="zh-TW" sz="1800" dirty="0" smtClean="0">
                    <a:solidFill>
                      <a:srgbClr val="0000FF"/>
                    </a:solidFill>
                  </a:rPr>
                  <a:t>Baud rate = 9.6kbps </a:t>
                </a:r>
                <a:r>
                  <a:rPr lang="en-US" altLang="zh-TW" sz="1800" dirty="0" smtClean="0">
                    <a:solidFill>
                      <a:srgbClr val="0000FF"/>
                    </a:solidFill>
                    <a:sym typeface="Wingdings" pitchFamily="2" charset="2"/>
                  </a:rPr>
                  <a:t> 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solidFill>
                          <a:srgbClr val="0000FF"/>
                        </a:solidFill>
                        <a:latin typeface="Cambria Math"/>
                        <a:sym typeface="Wingdings" pitchFamily="2" charset="2"/>
                      </a:rPr>
                      <m:t>𝑓</m:t>
                    </m:r>
                    <m:r>
                      <a:rPr lang="en-US" altLang="zh-TW" sz="1800" b="0" i="1" smtClean="0">
                        <a:solidFill>
                          <a:srgbClr val="0000FF"/>
                        </a:solidFill>
                        <a:latin typeface="Cambria Math"/>
                        <a:sym typeface="Wingdings" pitchFamily="2" charset="2"/>
                      </a:rPr>
                      <m:t>=9.6</m:t>
                    </m:r>
                    <m:r>
                      <a:rPr lang="en-US" altLang="zh-TW" sz="1800" b="0" i="1" smtClean="0">
                        <a:solidFill>
                          <a:srgbClr val="0000FF"/>
                        </a:solidFill>
                        <a:latin typeface="Cambria Math"/>
                        <a:sym typeface="Wingdings" pitchFamily="2" charset="2"/>
                      </a:rPr>
                      <m:t>𝑘𝐻𝑧</m:t>
                    </m:r>
                  </m:oMath>
                </a14:m>
                <a:r>
                  <a:rPr lang="en-US" altLang="zh-TW" sz="1800" dirty="0" smtClean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sz="1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h</m:t>
                        </m:r>
                      </m:sub>
                    </m:sSub>
                    <m:r>
                      <a:rPr lang="en-US" altLang="zh-TW" sz="1800" b="0" i="1" smtClean="0">
                        <a:solidFill>
                          <a:srgbClr val="0000FF"/>
                        </a:solidFill>
                        <a:latin typeface="Cambria Math"/>
                      </a:rPr>
                      <m:t>=19.2</m:t>
                    </m:r>
                    <m:r>
                      <a:rPr lang="en-US" altLang="zh-TW" sz="1800" b="0" i="1" smtClean="0">
                        <a:solidFill>
                          <a:srgbClr val="0000FF"/>
                        </a:solidFill>
                        <a:latin typeface="Cambria Math"/>
                      </a:rPr>
                      <m:t>𝑘𝐻𝑧</m:t>
                    </m:r>
                  </m:oMath>
                </a14:m>
                <a:endParaRPr lang="en-US" altLang="zh-TW" sz="1800" dirty="0" smtClean="0">
                  <a:solidFill>
                    <a:srgbClr val="0000FF"/>
                  </a:solidFill>
                </a:endParaRPr>
              </a:p>
              <a:p>
                <a:pPr eaLnBrk="1" hangingPunct="1">
                  <a:spcBef>
                    <a:spcPts val="0"/>
                  </a:spcBef>
                </a:pPr>
                <a:r>
                  <a:rPr lang="en-US" altLang="zh-TW" sz="1800" dirty="0" smtClean="0">
                    <a:solidFill>
                      <a:srgbClr val="0000FF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sz="1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altLang="zh-TW" sz="1800" b="0" i="1" smtClean="0">
                        <a:solidFill>
                          <a:srgbClr val="0000FF"/>
                        </a:solidFill>
                        <a:latin typeface="Cambria Math"/>
                      </a:rPr>
                      <m:t>=50</m:t>
                    </m:r>
                    <m:r>
                      <a:rPr lang="en-US" altLang="zh-TW" sz="1800" b="0" i="1" smtClean="0">
                        <a:solidFill>
                          <a:srgbClr val="0000FF"/>
                        </a:solidFill>
                        <a:latin typeface="Cambria Math"/>
                      </a:rPr>
                      <m:t>𝑀𝐻𝑧</m:t>
                    </m:r>
                  </m:oMath>
                </a14:m>
                <a:r>
                  <a:rPr lang="en-US" altLang="zh-TW" sz="1800" dirty="0" smtClean="0">
                    <a:solidFill>
                      <a:srgbClr val="0000FF"/>
                    </a:solidFill>
                  </a:rPr>
                  <a:t>, modulo count M = 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solidFill>
                          <a:srgbClr val="0000FF"/>
                        </a:solidFill>
                        <a:latin typeface="Cambria Math"/>
                      </a:rPr>
                      <m:t>5</m:t>
                    </m:r>
                    <m:r>
                      <a:rPr lang="en-US" altLang="zh-TW" sz="1800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×1</m:t>
                    </m:r>
                    <m:sSup>
                      <m:sSupPr>
                        <m:ctrlPr>
                          <a:rPr lang="en-US" altLang="zh-TW" sz="1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sz="1800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e>
                      <m:sup>
                        <m:r>
                          <a:rPr lang="en-US" altLang="zh-TW" sz="1800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altLang="zh-TW" sz="1800" dirty="0" smtClean="0">
                    <a:solidFill>
                      <a:srgbClr val="0000FF"/>
                    </a:solidFill>
                  </a:rPr>
                  <a:t>/</a:t>
                </a:r>
                <a14:m>
                  <m:oMath xmlns:m="http://schemas.openxmlformats.org/officeDocument/2006/math">
                    <m:r>
                      <a:rPr lang="en-US" altLang="zh-TW" sz="1800" b="0" i="0" dirty="0" smtClean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a:rPr lang="en-US" altLang="zh-TW" sz="1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1.92</m:t>
                    </m:r>
                    <m:r>
                      <a:rPr lang="en-US" altLang="zh-TW" sz="1800" b="0" i="1" dirty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altLang="zh-TW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sz="1800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altLang="zh-TW" sz="1800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sup>
                    </m:sSup>
                    <m:r>
                      <a:rPr lang="en-US" altLang="zh-TW" sz="1800" b="0" i="1" dirty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altLang="zh-TW" sz="1800" dirty="0" smtClean="0">
                  <a:solidFill>
                    <a:srgbClr val="0000FF"/>
                  </a:solidFill>
                </a:endParaRPr>
              </a:p>
              <a:p>
                <a:pPr eaLnBrk="1" hangingPunct="1">
                  <a:spcBef>
                    <a:spcPts val="0"/>
                  </a:spcBef>
                </a:pPr>
                <a:r>
                  <a:rPr lang="en-US" altLang="zh-TW" sz="1800" dirty="0" smtClean="0">
                    <a:solidFill>
                      <a:srgbClr val="0000FF"/>
                    </a:solidFill>
                  </a:rPr>
                  <a:t>M = 2604.167 ~ 2,604 </a:t>
                </a:r>
                <a:r>
                  <a:rPr lang="en-US" altLang="zh-TW" sz="1800" dirty="0" smtClean="0">
                    <a:solidFill>
                      <a:srgbClr val="0000FF"/>
                    </a:solidFill>
                    <a:sym typeface="Wingdings" pitchFamily="2" charset="2"/>
                  </a:rPr>
                  <a:t> count from 0 to 2602 + 1 state for setting</a:t>
                </a:r>
              </a:p>
              <a:p>
                <a:pPr eaLnBrk="1" hangingPunct="1">
                  <a:spcBef>
                    <a:spcPts val="0"/>
                  </a:spcBef>
                </a:pPr>
                <a:r>
                  <a:rPr lang="en-US" altLang="zh-TW" sz="1800" dirty="0" smtClean="0">
                    <a:solidFill>
                      <a:srgbClr val="0000FF"/>
                    </a:solidFill>
                    <a:sym typeface="Wingdings" pitchFamily="2" charset="2"/>
                  </a:rPr>
                  <a:t>Skew allowance = 1/(2*Length) x 100% ~ </a:t>
                </a:r>
                <a14:m>
                  <m:oMath xmlns:m="http://schemas.openxmlformats.org/officeDocument/2006/math">
                    <m:r>
                      <a:rPr lang="en-US" altLang="zh-TW" sz="180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±</m:t>
                    </m:r>
                    <m:r>
                      <a:rPr lang="en-US" altLang="zh-TW" sz="1800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260</m:t>
                    </m:r>
                  </m:oMath>
                </a14:m>
                <a:endParaRPr lang="en-US" altLang="zh-TW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7584" y="699542"/>
                <a:ext cx="8316416" cy="4320480"/>
              </a:xfrm>
              <a:blipFill rotWithShape="1">
                <a:blip r:embed="rId2"/>
                <a:stretch>
                  <a:fillRect l="-513" t="-70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群組 8"/>
          <p:cNvGrpSpPr/>
          <p:nvPr/>
        </p:nvGrpSpPr>
        <p:grpSpPr>
          <a:xfrm>
            <a:off x="1259632" y="1851670"/>
            <a:ext cx="7704856" cy="3075806"/>
            <a:chOff x="1115616" y="2067694"/>
            <a:chExt cx="7704856" cy="3075806"/>
          </a:xfrm>
        </p:grpSpPr>
        <p:sp>
          <p:nvSpPr>
            <p:cNvPr id="19" name="圓角矩形 18"/>
            <p:cNvSpPr/>
            <p:nvPr/>
          </p:nvSpPr>
          <p:spPr>
            <a:xfrm>
              <a:off x="1115616" y="3795886"/>
              <a:ext cx="7200800" cy="1347614"/>
            </a:xfrm>
            <a:prstGeom prst="roundRect">
              <a:avLst/>
            </a:prstGeom>
            <a:solidFill>
              <a:srgbClr val="FFFF99"/>
            </a:solidFill>
            <a:ln w="12700">
              <a:solidFill>
                <a:srgbClr val="0000FF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圓角矩形 5"/>
            <p:cNvSpPr/>
            <p:nvPr/>
          </p:nvSpPr>
          <p:spPr>
            <a:xfrm>
              <a:off x="1115616" y="2139702"/>
              <a:ext cx="7200800" cy="1656184"/>
            </a:xfrm>
            <a:prstGeom prst="roundRect">
              <a:avLst/>
            </a:prstGeom>
            <a:solidFill>
              <a:srgbClr val="FF99FF"/>
            </a:solidFill>
            <a:ln w="12700">
              <a:solidFill>
                <a:srgbClr val="0000FF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1187624" y="2067694"/>
              <a:ext cx="7632848" cy="3075806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altLang="zh-TW" b="1" i="0" dirty="0" err="1" smtClean="0">
                  <a:solidFill>
                    <a:srgbClr val="0000FF"/>
                  </a:solidFill>
                  <a:latin typeface="Courier New" pitchFamily="49" charset="0"/>
                  <a:cs typeface="Courier New" pitchFamily="49" charset="0"/>
                </a:rPr>
                <a:t>reg</a:t>
              </a:r>
              <a:r>
                <a:rPr lang="en-US" altLang="zh-TW" i="0" dirty="0" smtClean="0">
                  <a:solidFill>
                    <a:srgbClr val="0000FF"/>
                  </a:solidFill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altLang="zh-TW" i="0" dirty="0" smtClean="0">
                  <a:latin typeface="Courier New" pitchFamily="49" charset="0"/>
                  <a:cs typeface="Courier New" pitchFamily="49" charset="0"/>
                </a:rPr>
                <a:t>[12:0] T;</a:t>
              </a:r>
            </a:p>
            <a:p>
              <a:pPr algn="l">
                <a:lnSpc>
                  <a:spcPct val="90000"/>
                </a:lnSpc>
              </a:pPr>
              <a:r>
                <a:rPr lang="en-US" altLang="zh-TW" b="1" i="0" dirty="0" smtClean="0">
                  <a:solidFill>
                    <a:srgbClr val="0000FF"/>
                  </a:solidFill>
                  <a:latin typeface="Courier New" pitchFamily="49" charset="0"/>
                  <a:cs typeface="Courier New" pitchFamily="49" charset="0"/>
                </a:rPr>
                <a:t>always</a:t>
              </a:r>
              <a:r>
                <a:rPr lang="en-US" altLang="zh-TW" i="0" dirty="0" smtClean="0">
                  <a:latin typeface="Courier New" pitchFamily="49" charset="0"/>
                  <a:cs typeface="Courier New" pitchFamily="49" charset="0"/>
                </a:rPr>
                <a:t>@(</a:t>
              </a:r>
              <a:r>
                <a:rPr lang="en-US" altLang="zh-TW" b="1" i="0" dirty="0" err="1" smtClean="0">
                  <a:solidFill>
                    <a:srgbClr val="0000FF"/>
                  </a:solidFill>
                  <a:latin typeface="Courier New" pitchFamily="49" charset="0"/>
                  <a:cs typeface="Courier New" pitchFamily="49" charset="0"/>
                </a:rPr>
                <a:t>posedge</a:t>
              </a:r>
              <a:r>
                <a:rPr lang="en-US" altLang="zh-TW" i="0" dirty="0" smtClean="0">
                  <a:solidFill>
                    <a:srgbClr val="0000FF"/>
                  </a:solidFill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altLang="zh-TW" i="0" dirty="0" smtClean="0">
                  <a:latin typeface="Courier New" pitchFamily="49" charset="0"/>
                  <a:cs typeface="Courier New" pitchFamily="49" charset="0"/>
                </a:rPr>
                <a:t>Clk50MHz)</a:t>
              </a:r>
            </a:p>
            <a:p>
              <a:pPr algn="l">
                <a:lnSpc>
                  <a:spcPct val="90000"/>
                </a:lnSpc>
              </a:pPr>
              <a:r>
                <a:rPr lang="en-US" altLang="zh-TW" i="0" dirty="0">
                  <a:latin typeface="Courier New" pitchFamily="49" charset="0"/>
                  <a:cs typeface="Courier New" pitchFamily="49" charset="0"/>
                </a:rPr>
                <a:t>	</a:t>
              </a:r>
              <a:r>
                <a:rPr lang="en-US" altLang="zh-TW" b="1" i="0" dirty="0" smtClean="0">
                  <a:solidFill>
                    <a:srgbClr val="0000FF"/>
                  </a:solidFill>
                  <a:latin typeface="Courier New" pitchFamily="49" charset="0"/>
                  <a:cs typeface="Courier New" pitchFamily="49" charset="0"/>
                </a:rPr>
                <a:t>case</a:t>
              </a:r>
              <a:r>
                <a:rPr lang="en-US" altLang="zh-TW" i="0" dirty="0" smtClean="0">
                  <a:latin typeface="Courier New" pitchFamily="49" charset="0"/>
                  <a:cs typeface="Courier New" pitchFamily="49" charset="0"/>
                </a:rPr>
                <a:t>(PS)</a:t>
              </a:r>
            </a:p>
            <a:p>
              <a:pPr algn="l">
                <a:lnSpc>
                  <a:spcPct val="90000"/>
                </a:lnSpc>
              </a:pPr>
              <a:r>
                <a:rPr lang="en-US" altLang="zh-TW" i="0" dirty="0">
                  <a:latin typeface="Courier New" pitchFamily="49" charset="0"/>
                  <a:cs typeface="Courier New" pitchFamily="49" charset="0"/>
                </a:rPr>
                <a:t>	</a:t>
              </a:r>
              <a:r>
                <a:rPr lang="en-US" altLang="zh-TW" i="0" dirty="0" smtClean="0">
                  <a:latin typeface="Courier New" pitchFamily="49" charset="0"/>
                  <a:cs typeface="Courier New" pitchFamily="49" charset="0"/>
                </a:rPr>
                <a:t>	START : b=0;</a:t>
              </a:r>
            </a:p>
            <a:p>
              <a:pPr algn="l">
                <a:lnSpc>
                  <a:spcPct val="90000"/>
                </a:lnSpc>
              </a:pPr>
              <a:r>
                <a:rPr lang="en-US" altLang="zh-TW" i="0" dirty="0">
                  <a:latin typeface="Courier New" pitchFamily="49" charset="0"/>
                  <a:cs typeface="Courier New" pitchFamily="49" charset="0"/>
                </a:rPr>
                <a:t>	</a:t>
              </a:r>
              <a:r>
                <a:rPr lang="en-US" altLang="zh-TW" i="0" dirty="0" smtClean="0">
                  <a:latin typeface="Courier New" pitchFamily="49" charset="0"/>
                  <a:cs typeface="Courier New" pitchFamily="49" charset="0"/>
                </a:rPr>
                <a:t>	RESET</a:t>
              </a:r>
              <a:r>
                <a:rPr lang="zh-TW" altLang="en-US" i="0" dirty="0" smtClean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altLang="zh-TW" i="0" dirty="0" smtClean="0">
                  <a:latin typeface="Courier New" pitchFamily="49" charset="0"/>
                  <a:cs typeface="Courier New" pitchFamily="49" charset="0"/>
                </a:rPr>
                <a:t> : </a:t>
              </a:r>
              <a:r>
                <a:rPr lang="en-US" altLang="zh-TW" b="1" i="0" dirty="0" smtClean="0">
                  <a:solidFill>
                    <a:srgbClr val="0000FF"/>
                  </a:solidFill>
                  <a:latin typeface="Courier New" pitchFamily="49" charset="0"/>
                  <a:cs typeface="Courier New" pitchFamily="49" charset="0"/>
                </a:rPr>
                <a:t>begin</a:t>
              </a:r>
              <a:r>
                <a:rPr lang="en-US" altLang="zh-TW" i="0" dirty="0" smtClean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altLang="zh-TW" i="0" u="sng" dirty="0" smtClean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T=0</a:t>
              </a:r>
              <a:r>
                <a:rPr lang="en-US" altLang="zh-TW" i="0" dirty="0" smtClean="0">
                  <a:latin typeface="Courier New" pitchFamily="49" charset="0"/>
                  <a:cs typeface="Courier New" pitchFamily="49" charset="0"/>
                </a:rPr>
                <a:t>; </a:t>
              </a:r>
              <a:r>
                <a:rPr lang="en-US" altLang="zh-TW" b="1" dirty="0" smtClean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(processing;) </a:t>
              </a:r>
              <a:r>
                <a:rPr lang="en-US" altLang="zh-TW" b="1" i="0" dirty="0" smtClean="0">
                  <a:solidFill>
                    <a:srgbClr val="0000FF"/>
                  </a:solidFill>
                  <a:latin typeface="Courier New" pitchFamily="49" charset="0"/>
                  <a:cs typeface="Courier New" pitchFamily="49" charset="0"/>
                </a:rPr>
                <a:t>end</a:t>
              </a:r>
            </a:p>
            <a:p>
              <a:pPr algn="l">
                <a:lnSpc>
                  <a:spcPct val="90000"/>
                </a:lnSpc>
              </a:pPr>
              <a:r>
                <a:rPr lang="en-US" altLang="zh-TW" i="0" dirty="0">
                  <a:latin typeface="Courier New" pitchFamily="49" charset="0"/>
                  <a:cs typeface="Courier New" pitchFamily="49" charset="0"/>
                </a:rPr>
                <a:t>	</a:t>
              </a:r>
              <a:r>
                <a:rPr lang="en-US" altLang="zh-TW" i="0" dirty="0" smtClean="0">
                  <a:latin typeface="Courier New" pitchFamily="49" charset="0"/>
                  <a:cs typeface="Courier New" pitchFamily="49" charset="0"/>
                </a:rPr>
                <a:t>	ELAPSE: </a:t>
              </a:r>
              <a:r>
                <a:rPr lang="en-US" altLang="zh-TW" i="0" u="sng" dirty="0" smtClean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T = T + 1</a:t>
              </a:r>
              <a:r>
                <a:rPr lang="en-US" altLang="zh-TW" i="0" dirty="0" smtClean="0">
                  <a:latin typeface="Courier New" pitchFamily="49" charset="0"/>
                  <a:cs typeface="Courier New" pitchFamily="49" charset="0"/>
                </a:rPr>
                <a:t>;</a:t>
              </a:r>
            </a:p>
            <a:p>
              <a:pPr algn="l">
                <a:lnSpc>
                  <a:spcPct val="90000"/>
                </a:lnSpc>
              </a:pPr>
              <a:r>
                <a:rPr lang="en-US" altLang="zh-TW" i="0" dirty="0">
                  <a:latin typeface="Courier New" pitchFamily="49" charset="0"/>
                  <a:cs typeface="Courier New" pitchFamily="49" charset="0"/>
                </a:rPr>
                <a:t>	</a:t>
              </a:r>
              <a:r>
                <a:rPr lang="en-US" altLang="zh-TW" b="1" i="0" dirty="0" err="1" smtClean="0">
                  <a:solidFill>
                    <a:srgbClr val="0000FF"/>
                  </a:solidFill>
                  <a:latin typeface="Courier New" pitchFamily="49" charset="0"/>
                  <a:cs typeface="Courier New" pitchFamily="49" charset="0"/>
                </a:rPr>
                <a:t>endcase</a:t>
              </a:r>
              <a:r>
                <a:rPr lang="en-US" altLang="zh-TW" i="0" dirty="0" smtClean="0">
                  <a:solidFill>
                    <a:srgbClr val="0000FF"/>
                  </a:solidFill>
                  <a:latin typeface="Courier New" pitchFamily="49" charset="0"/>
                  <a:cs typeface="Courier New" pitchFamily="49" charset="0"/>
                </a:rPr>
                <a:t> </a:t>
              </a:r>
            </a:p>
            <a:p>
              <a:pPr algn="l">
                <a:lnSpc>
                  <a:spcPct val="90000"/>
                </a:lnSpc>
              </a:pPr>
              <a:r>
                <a:rPr lang="en-US" altLang="zh-TW" b="1" i="0" dirty="0" smtClean="0">
                  <a:solidFill>
                    <a:srgbClr val="0000FF"/>
                  </a:solidFill>
                  <a:latin typeface="Courier New" pitchFamily="49" charset="0"/>
                  <a:cs typeface="Courier New" pitchFamily="49" charset="0"/>
                </a:rPr>
                <a:t>always</a:t>
              </a:r>
              <a:r>
                <a:rPr lang="en-US" altLang="zh-TW" i="0" dirty="0" smtClean="0">
                  <a:latin typeface="Courier New" pitchFamily="49" charset="0"/>
                  <a:cs typeface="Courier New" pitchFamily="49" charset="0"/>
                </a:rPr>
                <a:t>@(*)</a:t>
              </a:r>
            </a:p>
            <a:p>
              <a:pPr algn="l">
                <a:lnSpc>
                  <a:spcPct val="90000"/>
                </a:lnSpc>
              </a:pPr>
              <a:r>
                <a:rPr lang="en-US" altLang="zh-TW" i="0" dirty="0">
                  <a:latin typeface="Courier New" pitchFamily="49" charset="0"/>
                  <a:cs typeface="Courier New" pitchFamily="49" charset="0"/>
                </a:rPr>
                <a:t>	</a:t>
              </a:r>
              <a:r>
                <a:rPr lang="en-US" altLang="zh-TW" b="1" i="0" dirty="0" smtClean="0">
                  <a:solidFill>
                    <a:srgbClr val="0000FF"/>
                  </a:solidFill>
                  <a:latin typeface="Courier New" pitchFamily="49" charset="0"/>
                  <a:cs typeface="Courier New" pitchFamily="49" charset="0"/>
                </a:rPr>
                <a:t>case</a:t>
              </a:r>
              <a:r>
                <a:rPr lang="en-US" altLang="zh-TW" i="0" dirty="0" smtClean="0">
                  <a:latin typeface="Courier New" pitchFamily="49" charset="0"/>
                  <a:cs typeface="Courier New" pitchFamily="49" charset="0"/>
                </a:rPr>
                <a:t>(PS) ...</a:t>
              </a:r>
            </a:p>
            <a:p>
              <a:pPr algn="l">
                <a:lnSpc>
                  <a:spcPct val="90000"/>
                </a:lnSpc>
              </a:pPr>
              <a:r>
                <a:rPr lang="en-US" altLang="zh-TW" i="0" dirty="0">
                  <a:latin typeface="Courier New" pitchFamily="49" charset="0"/>
                  <a:cs typeface="Courier New" pitchFamily="49" charset="0"/>
                </a:rPr>
                <a:t>	 </a:t>
              </a:r>
              <a:r>
                <a:rPr lang="en-US" altLang="zh-TW" i="0" dirty="0" smtClean="0">
                  <a:latin typeface="Courier New" pitchFamily="49" charset="0"/>
                  <a:cs typeface="Courier New" pitchFamily="49" charset="0"/>
                </a:rPr>
                <a:t>   S2 : NS = b==10 ? IDLE : ELAPSE;</a:t>
              </a:r>
            </a:p>
            <a:p>
              <a:pPr algn="l">
                <a:lnSpc>
                  <a:spcPct val="90000"/>
                </a:lnSpc>
              </a:pPr>
              <a:r>
                <a:rPr lang="en-US" altLang="zh-TW" i="0" dirty="0">
                  <a:latin typeface="Courier New" pitchFamily="49" charset="0"/>
                  <a:cs typeface="Courier New" pitchFamily="49" charset="0"/>
                </a:rPr>
                <a:t>	</a:t>
              </a:r>
              <a:r>
                <a:rPr lang="en-US" altLang="zh-TW" i="0" dirty="0" smtClean="0">
                  <a:latin typeface="Courier New" pitchFamily="49" charset="0"/>
                  <a:cs typeface="Courier New" pitchFamily="49" charset="0"/>
                </a:rPr>
                <a:t>    ELAPSE: NS = </a:t>
              </a:r>
              <a:r>
                <a:rPr lang="en-US" altLang="zh-TW" i="0" u="sng" dirty="0" smtClean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T==(M-2)</a:t>
              </a:r>
              <a:r>
                <a:rPr lang="en-US" altLang="zh-TW" i="0" dirty="0" smtClean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altLang="zh-TW" i="0" dirty="0" smtClean="0">
                  <a:latin typeface="Courier New" pitchFamily="49" charset="0"/>
                  <a:cs typeface="Courier New" pitchFamily="49" charset="0"/>
                </a:rPr>
                <a:t>? NEXT : ELAPSE;</a:t>
              </a:r>
            </a:p>
            <a:p>
              <a:pPr algn="l">
                <a:lnSpc>
                  <a:spcPct val="90000"/>
                </a:lnSpc>
              </a:pPr>
              <a:r>
                <a:rPr lang="en-US" altLang="zh-TW" i="0" dirty="0">
                  <a:latin typeface="Courier New" pitchFamily="49" charset="0"/>
                  <a:cs typeface="Courier New" pitchFamily="49" charset="0"/>
                </a:rPr>
                <a:t>	</a:t>
              </a:r>
              <a:r>
                <a:rPr lang="en-US" altLang="zh-TW" b="1" i="0" dirty="0" err="1" smtClean="0">
                  <a:solidFill>
                    <a:srgbClr val="0000FF"/>
                  </a:solidFill>
                  <a:latin typeface="Courier New" pitchFamily="49" charset="0"/>
                  <a:cs typeface="Courier New" pitchFamily="49" charset="0"/>
                </a:rPr>
                <a:t>endcase</a:t>
              </a:r>
              <a:endPara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264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50032"/>
            <a:ext cx="9144000" cy="2753766"/>
          </a:xfrm>
        </p:spPr>
        <p:txBody>
          <a:bodyPr lIns="0" rIns="0"/>
          <a:lstStyle/>
          <a:p>
            <a:pPr algn="ctr" eaLnBrk="1" hangingPunct="1">
              <a:defRPr/>
            </a:pPr>
            <a:r>
              <a:rPr lang="en-US" altLang="zh-TW" sz="4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UART</a:t>
            </a:r>
            <a:br>
              <a:rPr lang="en-US" altLang="zh-TW" sz="4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zh-TW" sz="4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Transmitter and Receiver</a:t>
            </a:r>
            <a:br>
              <a:rPr lang="en-US" altLang="zh-TW" sz="4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zh-TW" sz="4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(Corrected &amp; Updated)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65872"/>
            <a:ext cx="6400800" cy="140374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zh-TW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zh-TW" sz="2400" dirty="0" err="1" smtClean="0"/>
              <a:t>Tsung</a:t>
            </a:r>
            <a:r>
              <a:rPr lang="en-US" altLang="zh-TW" sz="2400" dirty="0" smtClean="0"/>
              <a:t>-Chu Huang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400" dirty="0"/>
              <a:t>NCUE </a:t>
            </a:r>
            <a:endParaRPr lang="en-US" altLang="zh-TW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zh-TW" sz="2400" dirty="0" smtClean="0"/>
              <a:t>2018/11/30</a:t>
            </a:r>
          </a:p>
        </p:txBody>
      </p:sp>
    </p:spTree>
    <p:extLst>
      <p:ext uri="{BB962C8B-B14F-4D97-AF65-F5344CB8AC3E}">
        <p14:creationId xmlns:p14="http://schemas.microsoft.com/office/powerpoint/2010/main" val="162762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  <p:bldP spid="8499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150939" y="51470"/>
            <a:ext cx="7793037" cy="720080"/>
          </a:xfrm>
        </p:spPr>
        <p:txBody>
          <a:bodyPr/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Another Rx State Diagram</a:t>
            </a:r>
            <a:endParaRPr lang="zh-TW" altLang="en-US" dirty="0"/>
          </a:p>
        </p:txBody>
      </p:sp>
      <p:grpSp>
        <p:nvGrpSpPr>
          <p:cNvPr id="109" name="群組 108"/>
          <p:cNvGrpSpPr/>
          <p:nvPr/>
        </p:nvGrpSpPr>
        <p:grpSpPr>
          <a:xfrm>
            <a:off x="107504" y="983178"/>
            <a:ext cx="8852598" cy="508452"/>
            <a:chOff x="175846" y="2567354"/>
            <a:chExt cx="8852598" cy="508452"/>
          </a:xfrm>
        </p:grpSpPr>
        <p:grpSp>
          <p:nvGrpSpPr>
            <p:cNvPr id="143" name="群組 142"/>
            <p:cNvGrpSpPr/>
            <p:nvPr/>
          </p:nvGrpSpPr>
          <p:grpSpPr>
            <a:xfrm>
              <a:off x="175846" y="2567354"/>
              <a:ext cx="8852598" cy="508452"/>
              <a:chOff x="175846" y="2567354"/>
              <a:chExt cx="8852598" cy="508452"/>
            </a:xfrm>
          </p:grpSpPr>
          <p:grpSp>
            <p:nvGrpSpPr>
              <p:cNvPr id="146" name="群組 145"/>
              <p:cNvGrpSpPr/>
              <p:nvPr/>
            </p:nvGrpSpPr>
            <p:grpSpPr>
              <a:xfrm>
                <a:off x="1763688" y="2571750"/>
                <a:ext cx="6264696" cy="504056"/>
                <a:chOff x="1763688" y="2571750"/>
                <a:chExt cx="5616624" cy="504056"/>
              </a:xfrm>
            </p:grpSpPr>
            <p:sp>
              <p:nvSpPr>
                <p:cNvPr id="149" name="六邊形 148"/>
                <p:cNvSpPr/>
                <p:nvPr/>
              </p:nvSpPr>
              <p:spPr>
                <a:xfrm>
                  <a:off x="1763688" y="2571750"/>
                  <a:ext cx="702034" cy="504056"/>
                </a:xfrm>
                <a:prstGeom prst="hexagon">
                  <a:avLst/>
                </a:prstGeom>
                <a:solidFill>
                  <a:srgbClr val="FFFF99"/>
                </a:solidFill>
                <a:ln w="12700">
                  <a:solidFill>
                    <a:srgbClr val="0000FF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zh-TW" dirty="0" smtClean="0"/>
                    <a:t>D</a:t>
                  </a:r>
                  <a:r>
                    <a:rPr lang="en-US" altLang="zh-TW" baseline="-25000" dirty="0" smtClean="0"/>
                    <a:t>0</a:t>
                  </a:r>
                  <a:endParaRPr lang="zh-TW" altLang="en-US" baseline="-25000" dirty="0"/>
                </a:p>
              </p:txBody>
            </p:sp>
            <p:sp>
              <p:nvSpPr>
                <p:cNvPr id="150" name="六邊形 149"/>
                <p:cNvSpPr/>
                <p:nvPr/>
              </p:nvSpPr>
              <p:spPr>
                <a:xfrm>
                  <a:off x="2465722" y="2571750"/>
                  <a:ext cx="702034" cy="504056"/>
                </a:xfrm>
                <a:prstGeom prst="hexagon">
                  <a:avLst/>
                </a:prstGeom>
                <a:solidFill>
                  <a:srgbClr val="FFFF99"/>
                </a:solidFill>
                <a:ln w="12700">
                  <a:solidFill>
                    <a:srgbClr val="0000FF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zh-TW" dirty="0" smtClean="0"/>
                    <a:t>D</a:t>
                  </a:r>
                  <a:r>
                    <a:rPr lang="en-US" altLang="zh-TW" baseline="-25000" dirty="0" smtClean="0"/>
                    <a:t>1</a:t>
                  </a:r>
                  <a:endParaRPr lang="zh-TW" altLang="en-US" baseline="-25000" dirty="0"/>
                </a:p>
              </p:txBody>
            </p:sp>
            <p:sp>
              <p:nvSpPr>
                <p:cNvPr id="151" name="六邊形 150"/>
                <p:cNvSpPr/>
                <p:nvPr/>
              </p:nvSpPr>
              <p:spPr>
                <a:xfrm>
                  <a:off x="3167932" y="2571750"/>
                  <a:ext cx="702034" cy="504056"/>
                </a:xfrm>
                <a:prstGeom prst="hexagon">
                  <a:avLst/>
                </a:prstGeom>
                <a:solidFill>
                  <a:srgbClr val="FFFF99"/>
                </a:solidFill>
                <a:ln w="12700">
                  <a:solidFill>
                    <a:srgbClr val="0000FF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zh-TW" dirty="0" smtClean="0"/>
                    <a:t>D</a:t>
                  </a:r>
                  <a:r>
                    <a:rPr lang="en-US" altLang="zh-TW" baseline="-25000" dirty="0" smtClean="0"/>
                    <a:t>2</a:t>
                  </a:r>
                  <a:endParaRPr lang="zh-TW" altLang="en-US" baseline="-25000" dirty="0"/>
                </a:p>
              </p:txBody>
            </p:sp>
            <p:sp>
              <p:nvSpPr>
                <p:cNvPr id="152" name="六邊形 151"/>
                <p:cNvSpPr/>
                <p:nvPr/>
              </p:nvSpPr>
              <p:spPr>
                <a:xfrm>
                  <a:off x="3869966" y="2571750"/>
                  <a:ext cx="702034" cy="504056"/>
                </a:xfrm>
                <a:prstGeom prst="hexagon">
                  <a:avLst/>
                </a:prstGeom>
                <a:solidFill>
                  <a:srgbClr val="FFFF99"/>
                </a:solidFill>
                <a:ln w="12700">
                  <a:solidFill>
                    <a:srgbClr val="0000FF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zh-TW" dirty="0" smtClean="0"/>
                    <a:t>D</a:t>
                  </a:r>
                  <a:r>
                    <a:rPr lang="en-US" altLang="zh-TW" baseline="-25000" dirty="0" smtClean="0"/>
                    <a:t>3</a:t>
                  </a:r>
                  <a:endParaRPr lang="zh-TW" altLang="en-US" baseline="-25000" dirty="0"/>
                </a:p>
              </p:txBody>
            </p:sp>
            <p:sp>
              <p:nvSpPr>
                <p:cNvPr id="153" name="六邊形 152"/>
                <p:cNvSpPr/>
                <p:nvPr/>
              </p:nvSpPr>
              <p:spPr>
                <a:xfrm>
                  <a:off x="4572000" y="2571750"/>
                  <a:ext cx="702034" cy="504056"/>
                </a:xfrm>
                <a:prstGeom prst="hexagon">
                  <a:avLst/>
                </a:prstGeom>
                <a:solidFill>
                  <a:srgbClr val="FFFF99"/>
                </a:solidFill>
                <a:ln w="12700">
                  <a:solidFill>
                    <a:srgbClr val="0000FF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zh-TW" dirty="0" smtClean="0"/>
                    <a:t>D</a:t>
                  </a:r>
                  <a:r>
                    <a:rPr lang="en-US" altLang="zh-TW" baseline="-25000" dirty="0" smtClean="0"/>
                    <a:t>4</a:t>
                  </a:r>
                  <a:endParaRPr lang="zh-TW" altLang="en-US" baseline="-25000" dirty="0"/>
                </a:p>
              </p:txBody>
            </p:sp>
            <p:sp>
              <p:nvSpPr>
                <p:cNvPr id="154" name="六邊形 153"/>
                <p:cNvSpPr/>
                <p:nvPr/>
              </p:nvSpPr>
              <p:spPr>
                <a:xfrm>
                  <a:off x="5274034" y="2571750"/>
                  <a:ext cx="702034" cy="504056"/>
                </a:xfrm>
                <a:prstGeom prst="hexagon">
                  <a:avLst/>
                </a:prstGeom>
                <a:solidFill>
                  <a:srgbClr val="FFFF99"/>
                </a:solidFill>
                <a:ln w="12700">
                  <a:solidFill>
                    <a:srgbClr val="0000FF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zh-TW" dirty="0" smtClean="0"/>
                    <a:t>D</a:t>
                  </a:r>
                  <a:r>
                    <a:rPr lang="en-US" altLang="zh-TW" baseline="-25000" dirty="0"/>
                    <a:t>5</a:t>
                  </a:r>
                  <a:endParaRPr lang="zh-TW" altLang="en-US" baseline="-25000" dirty="0"/>
                </a:p>
              </p:txBody>
            </p:sp>
            <p:sp>
              <p:nvSpPr>
                <p:cNvPr id="155" name="六邊形 154"/>
                <p:cNvSpPr/>
                <p:nvPr/>
              </p:nvSpPr>
              <p:spPr>
                <a:xfrm>
                  <a:off x="5976244" y="2571750"/>
                  <a:ext cx="702034" cy="504056"/>
                </a:xfrm>
                <a:prstGeom prst="hexagon">
                  <a:avLst/>
                </a:prstGeom>
                <a:solidFill>
                  <a:srgbClr val="FFFF99"/>
                </a:solidFill>
                <a:ln w="12700">
                  <a:solidFill>
                    <a:srgbClr val="0000FF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zh-TW" dirty="0" smtClean="0"/>
                    <a:t>D</a:t>
                  </a:r>
                  <a:r>
                    <a:rPr lang="en-US" altLang="zh-TW" baseline="-25000" dirty="0" smtClean="0"/>
                    <a:t>6</a:t>
                  </a:r>
                  <a:endParaRPr lang="zh-TW" altLang="en-US" baseline="-25000" dirty="0"/>
                </a:p>
              </p:txBody>
            </p:sp>
            <p:sp>
              <p:nvSpPr>
                <p:cNvPr id="156" name="六邊形 155"/>
                <p:cNvSpPr/>
                <p:nvPr/>
              </p:nvSpPr>
              <p:spPr>
                <a:xfrm>
                  <a:off x="6678278" y="2571750"/>
                  <a:ext cx="702034" cy="504056"/>
                </a:xfrm>
                <a:prstGeom prst="hexagon">
                  <a:avLst/>
                </a:prstGeom>
                <a:solidFill>
                  <a:srgbClr val="FFFF99"/>
                </a:solidFill>
                <a:ln w="12700">
                  <a:solidFill>
                    <a:srgbClr val="0000FF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zh-TW" dirty="0" smtClean="0"/>
                    <a:t>D</a:t>
                  </a:r>
                  <a:r>
                    <a:rPr lang="en-US" altLang="zh-TW" baseline="-25000" dirty="0" smtClean="0"/>
                    <a:t>7</a:t>
                  </a:r>
                  <a:endParaRPr lang="zh-TW" altLang="en-US" baseline="-25000" dirty="0"/>
                </a:p>
              </p:txBody>
            </p:sp>
          </p:grpSp>
          <p:sp>
            <p:nvSpPr>
              <p:cNvPr id="147" name="手繪多邊形 146"/>
              <p:cNvSpPr/>
              <p:nvPr/>
            </p:nvSpPr>
            <p:spPr>
              <a:xfrm>
                <a:off x="175846" y="2567354"/>
                <a:ext cx="1582616" cy="507442"/>
              </a:xfrm>
              <a:custGeom>
                <a:avLst/>
                <a:gdLst>
                  <a:gd name="connsiteX0" fmla="*/ 1582616 w 1582616"/>
                  <a:gd name="connsiteY0" fmla="*/ 256233 h 507442"/>
                  <a:gd name="connsiteX1" fmla="*/ 1457011 w 1582616"/>
                  <a:gd name="connsiteY1" fmla="*/ 507442 h 507442"/>
                  <a:gd name="connsiteX2" fmla="*/ 924449 w 1582616"/>
                  <a:gd name="connsiteY2" fmla="*/ 507442 h 507442"/>
                  <a:gd name="connsiteX3" fmla="*/ 643095 w 1582616"/>
                  <a:gd name="connsiteY3" fmla="*/ 0 h 507442"/>
                  <a:gd name="connsiteX4" fmla="*/ 0 w 1582616"/>
                  <a:gd name="connsiteY4" fmla="*/ 0 h 507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2616" h="507442">
                    <a:moveTo>
                      <a:pt x="1582616" y="256233"/>
                    </a:moveTo>
                    <a:lnTo>
                      <a:pt x="1457011" y="507442"/>
                    </a:lnTo>
                    <a:lnTo>
                      <a:pt x="924449" y="507442"/>
                    </a:lnTo>
                    <a:lnTo>
                      <a:pt x="643095" y="0"/>
                    </a:ln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0000FF"/>
                </a:solidFill>
              </a:ln>
            </p:spPr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48" name="手繪多邊形 147"/>
              <p:cNvSpPr/>
              <p:nvPr/>
            </p:nvSpPr>
            <p:spPr>
              <a:xfrm>
                <a:off x="8028633" y="2577402"/>
                <a:ext cx="999811" cy="246185"/>
              </a:xfrm>
              <a:custGeom>
                <a:avLst/>
                <a:gdLst>
                  <a:gd name="connsiteX0" fmla="*/ 0 w 999811"/>
                  <a:gd name="connsiteY0" fmla="*/ 246185 h 246185"/>
                  <a:gd name="connsiteX1" fmla="*/ 125604 w 999811"/>
                  <a:gd name="connsiteY1" fmla="*/ 0 h 246185"/>
                  <a:gd name="connsiteX2" fmla="*/ 999811 w 999811"/>
                  <a:gd name="connsiteY2" fmla="*/ 0 h 246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99811" h="246185">
                    <a:moveTo>
                      <a:pt x="0" y="246185"/>
                    </a:moveTo>
                    <a:lnTo>
                      <a:pt x="125604" y="0"/>
                    </a:lnTo>
                    <a:lnTo>
                      <a:pt x="999811" y="0"/>
                    </a:lnTo>
                  </a:path>
                </a:pathLst>
              </a:custGeom>
              <a:ln w="12700">
                <a:solidFill>
                  <a:srgbClr val="0000FF"/>
                </a:solidFill>
              </a:ln>
            </p:spPr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44" name="文字方塊 143"/>
            <p:cNvSpPr txBox="1"/>
            <p:nvPr/>
          </p:nvSpPr>
          <p:spPr>
            <a:xfrm>
              <a:off x="1019701" y="2634466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Start</a:t>
              </a:r>
              <a:endParaRPr lang="zh-TW" altLang="en-US" dirty="0"/>
            </a:p>
          </p:txBody>
        </p:sp>
        <p:sp>
          <p:nvSpPr>
            <p:cNvPr id="145" name="文字方塊 144"/>
            <p:cNvSpPr txBox="1"/>
            <p:nvPr/>
          </p:nvSpPr>
          <p:spPr>
            <a:xfrm>
              <a:off x="8070268" y="2634466"/>
              <a:ext cx="643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Stop</a:t>
              </a:r>
              <a:endParaRPr lang="zh-TW" altLang="en-US" dirty="0"/>
            </a:p>
          </p:txBody>
        </p:sp>
      </p:grpSp>
      <p:cxnSp>
        <p:nvCxnSpPr>
          <p:cNvPr id="110" name="直線接點 109"/>
          <p:cNvCxnSpPr/>
          <p:nvPr/>
        </p:nvCxnSpPr>
        <p:spPr bwMode="auto">
          <a:xfrm>
            <a:off x="1287348" y="918069"/>
            <a:ext cx="0" cy="6337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直線接點 110"/>
          <p:cNvCxnSpPr/>
          <p:nvPr/>
        </p:nvCxnSpPr>
        <p:spPr bwMode="auto">
          <a:xfrm>
            <a:off x="1690120" y="918069"/>
            <a:ext cx="0" cy="6337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直線接點 111"/>
          <p:cNvCxnSpPr/>
          <p:nvPr/>
        </p:nvCxnSpPr>
        <p:spPr bwMode="auto">
          <a:xfrm>
            <a:off x="2075612" y="918069"/>
            <a:ext cx="0" cy="6337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直線接點 112"/>
          <p:cNvCxnSpPr/>
          <p:nvPr/>
        </p:nvCxnSpPr>
        <p:spPr bwMode="auto">
          <a:xfrm>
            <a:off x="2478384" y="918069"/>
            <a:ext cx="0" cy="6337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直線接點 113"/>
          <p:cNvCxnSpPr/>
          <p:nvPr/>
        </p:nvCxnSpPr>
        <p:spPr bwMode="auto">
          <a:xfrm>
            <a:off x="2853620" y="918069"/>
            <a:ext cx="0" cy="6337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直線接點 114"/>
          <p:cNvCxnSpPr/>
          <p:nvPr/>
        </p:nvCxnSpPr>
        <p:spPr bwMode="auto">
          <a:xfrm>
            <a:off x="3256392" y="918069"/>
            <a:ext cx="0" cy="6337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直線接點 115"/>
          <p:cNvCxnSpPr/>
          <p:nvPr/>
        </p:nvCxnSpPr>
        <p:spPr bwMode="auto">
          <a:xfrm>
            <a:off x="3641884" y="918069"/>
            <a:ext cx="0" cy="6337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直線接點 116"/>
          <p:cNvCxnSpPr/>
          <p:nvPr/>
        </p:nvCxnSpPr>
        <p:spPr bwMode="auto">
          <a:xfrm>
            <a:off x="4044656" y="918069"/>
            <a:ext cx="0" cy="6337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8" name="直線接點 117"/>
          <p:cNvCxnSpPr/>
          <p:nvPr/>
        </p:nvCxnSpPr>
        <p:spPr bwMode="auto">
          <a:xfrm>
            <a:off x="4419696" y="918069"/>
            <a:ext cx="0" cy="6337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9" name="直線接點 118"/>
          <p:cNvCxnSpPr/>
          <p:nvPr/>
        </p:nvCxnSpPr>
        <p:spPr bwMode="auto">
          <a:xfrm>
            <a:off x="4822468" y="918069"/>
            <a:ext cx="0" cy="6337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0" name="直線接點 119"/>
          <p:cNvCxnSpPr/>
          <p:nvPr/>
        </p:nvCxnSpPr>
        <p:spPr bwMode="auto">
          <a:xfrm>
            <a:off x="5207960" y="918069"/>
            <a:ext cx="0" cy="6337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1" name="直線接點 120"/>
          <p:cNvCxnSpPr/>
          <p:nvPr/>
        </p:nvCxnSpPr>
        <p:spPr bwMode="auto">
          <a:xfrm>
            <a:off x="5610732" y="918069"/>
            <a:ext cx="0" cy="6337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直線接點 121"/>
          <p:cNvCxnSpPr/>
          <p:nvPr/>
        </p:nvCxnSpPr>
        <p:spPr bwMode="auto">
          <a:xfrm>
            <a:off x="5985968" y="918069"/>
            <a:ext cx="0" cy="6337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直線接點 122"/>
          <p:cNvCxnSpPr/>
          <p:nvPr/>
        </p:nvCxnSpPr>
        <p:spPr bwMode="auto">
          <a:xfrm>
            <a:off x="6388740" y="918069"/>
            <a:ext cx="0" cy="6337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4" name="直線接點 123"/>
          <p:cNvCxnSpPr/>
          <p:nvPr/>
        </p:nvCxnSpPr>
        <p:spPr bwMode="auto">
          <a:xfrm>
            <a:off x="6774232" y="918069"/>
            <a:ext cx="0" cy="6337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5" name="直線接點 124"/>
          <p:cNvCxnSpPr/>
          <p:nvPr/>
        </p:nvCxnSpPr>
        <p:spPr bwMode="auto">
          <a:xfrm>
            <a:off x="7177004" y="918069"/>
            <a:ext cx="0" cy="6337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6" name="直線接點 125"/>
          <p:cNvCxnSpPr/>
          <p:nvPr/>
        </p:nvCxnSpPr>
        <p:spPr bwMode="auto">
          <a:xfrm>
            <a:off x="7561397" y="918069"/>
            <a:ext cx="0" cy="6337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直線接點 126"/>
          <p:cNvCxnSpPr/>
          <p:nvPr/>
        </p:nvCxnSpPr>
        <p:spPr bwMode="auto">
          <a:xfrm>
            <a:off x="7964169" y="918069"/>
            <a:ext cx="0" cy="6337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直線接點 127"/>
          <p:cNvCxnSpPr/>
          <p:nvPr/>
        </p:nvCxnSpPr>
        <p:spPr bwMode="auto">
          <a:xfrm>
            <a:off x="8349661" y="918069"/>
            <a:ext cx="0" cy="6337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9" name="直線接點 128"/>
          <p:cNvCxnSpPr/>
          <p:nvPr/>
        </p:nvCxnSpPr>
        <p:spPr bwMode="auto">
          <a:xfrm>
            <a:off x="8752433" y="918069"/>
            <a:ext cx="0" cy="6337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直線接點 129"/>
          <p:cNvCxnSpPr/>
          <p:nvPr/>
        </p:nvCxnSpPr>
        <p:spPr bwMode="auto">
          <a:xfrm>
            <a:off x="898812" y="918069"/>
            <a:ext cx="0" cy="6337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131" name="群組 130"/>
          <p:cNvGrpSpPr/>
          <p:nvPr/>
        </p:nvGrpSpPr>
        <p:grpSpPr>
          <a:xfrm>
            <a:off x="827584" y="1529897"/>
            <a:ext cx="7705803" cy="307777"/>
            <a:chOff x="395536" y="1529897"/>
            <a:chExt cx="7705803" cy="307777"/>
          </a:xfrm>
        </p:grpSpPr>
        <p:sp>
          <p:nvSpPr>
            <p:cNvPr id="132" name="文字方塊 131"/>
            <p:cNvSpPr txBox="1"/>
            <p:nvPr/>
          </p:nvSpPr>
          <p:spPr>
            <a:xfrm>
              <a:off x="395536" y="1529897"/>
              <a:ext cx="6126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 smtClean="0"/>
                <a:t>b= 0</a:t>
              </a:r>
              <a:endParaRPr lang="zh-TW" altLang="en-US" sz="1400" b="1" dirty="0"/>
            </a:p>
          </p:txBody>
        </p:sp>
        <p:sp>
          <p:nvSpPr>
            <p:cNvPr id="133" name="文字方塊 132"/>
            <p:cNvSpPr txBox="1"/>
            <p:nvPr/>
          </p:nvSpPr>
          <p:spPr>
            <a:xfrm>
              <a:off x="1528809" y="1529897"/>
              <a:ext cx="2984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 smtClean="0"/>
                <a:t>1</a:t>
              </a:r>
              <a:endParaRPr lang="zh-TW" altLang="en-US" sz="1400" b="1" dirty="0"/>
            </a:p>
          </p:txBody>
        </p:sp>
        <p:sp>
          <p:nvSpPr>
            <p:cNvPr id="134" name="文字方塊 133"/>
            <p:cNvSpPr txBox="1"/>
            <p:nvPr/>
          </p:nvSpPr>
          <p:spPr>
            <a:xfrm>
              <a:off x="3095082" y="1529897"/>
              <a:ext cx="2984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 smtClean="0"/>
                <a:t>3</a:t>
              </a:r>
              <a:endParaRPr lang="zh-TW" altLang="en-US" sz="1400" b="1" dirty="0"/>
            </a:p>
          </p:txBody>
        </p:sp>
        <p:sp>
          <p:nvSpPr>
            <p:cNvPr id="135" name="文字方塊 134"/>
            <p:cNvSpPr txBox="1"/>
            <p:nvPr/>
          </p:nvSpPr>
          <p:spPr>
            <a:xfrm>
              <a:off x="4661158" y="1529897"/>
              <a:ext cx="2984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 smtClean="0"/>
                <a:t>5</a:t>
              </a:r>
              <a:endParaRPr lang="zh-TW" altLang="en-US" sz="1400" b="1" dirty="0"/>
            </a:p>
          </p:txBody>
        </p:sp>
        <p:sp>
          <p:nvSpPr>
            <p:cNvPr id="136" name="文字方塊 135"/>
            <p:cNvSpPr txBox="1"/>
            <p:nvPr/>
          </p:nvSpPr>
          <p:spPr>
            <a:xfrm>
              <a:off x="6227430" y="1529897"/>
              <a:ext cx="2984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 smtClean="0"/>
                <a:t>7</a:t>
              </a:r>
              <a:endParaRPr lang="zh-TW" altLang="en-US" sz="1400" b="1" dirty="0"/>
            </a:p>
          </p:txBody>
        </p:sp>
        <p:sp>
          <p:nvSpPr>
            <p:cNvPr id="137" name="文字方塊 136"/>
            <p:cNvSpPr txBox="1"/>
            <p:nvPr/>
          </p:nvSpPr>
          <p:spPr>
            <a:xfrm>
              <a:off x="7802859" y="1529897"/>
              <a:ext cx="2984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 smtClean="0"/>
                <a:t>9</a:t>
              </a:r>
              <a:endParaRPr lang="zh-TW" altLang="en-US" sz="1400" b="1" dirty="0"/>
            </a:p>
          </p:txBody>
        </p:sp>
        <p:sp>
          <p:nvSpPr>
            <p:cNvPr id="138" name="文字方塊 137"/>
            <p:cNvSpPr txBox="1"/>
            <p:nvPr/>
          </p:nvSpPr>
          <p:spPr>
            <a:xfrm>
              <a:off x="2328832" y="1529897"/>
              <a:ext cx="2984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 smtClean="0"/>
                <a:t>2</a:t>
              </a:r>
              <a:endParaRPr lang="zh-TW" altLang="en-US" sz="1400" b="1" dirty="0"/>
            </a:p>
          </p:txBody>
        </p:sp>
        <p:sp>
          <p:nvSpPr>
            <p:cNvPr id="139" name="文字方塊 138"/>
            <p:cNvSpPr txBox="1"/>
            <p:nvPr/>
          </p:nvSpPr>
          <p:spPr>
            <a:xfrm>
              <a:off x="3895105" y="1529897"/>
              <a:ext cx="2984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 smtClean="0"/>
                <a:t>4</a:t>
              </a:r>
              <a:endParaRPr lang="zh-TW" altLang="en-US" sz="1400" b="1" dirty="0"/>
            </a:p>
          </p:txBody>
        </p:sp>
        <p:sp>
          <p:nvSpPr>
            <p:cNvPr id="140" name="文字方塊 139"/>
            <p:cNvSpPr txBox="1"/>
            <p:nvPr/>
          </p:nvSpPr>
          <p:spPr>
            <a:xfrm>
              <a:off x="5454055" y="1529897"/>
              <a:ext cx="2984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 smtClean="0"/>
                <a:t>6</a:t>
              </a:r>
              <a:endParaRPr lang="zh-TW" altLang="en-US" sz="1400" b="1" dirty="0"/>
            </a:p>
          </p:txBody>
        </p:sp>
        <p:sp>
          <p:nvSpPr>
            <p:cNvPr id="141" name="文字方塊 140"/>
            <p:cNvSpPr txBox="1"/>
            <p:nvPr/>
          </p:nvSpPr>
          <p:spPr>
            <a:xfrm>
              <a:off x="7020327" y="1529897"/>
              <a:ext cx="2984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 smtClean="0"/>
                <a:t>8</a:t>
              </a:r>
              <a:endParaRPr lang="zh-TW" altLang="en-US" sz="1400" b="1" dirty="0"/>
            </a:p>
          </p:txBody>
        </p:sp>
      </p:grpSp>
      <p:grpSp>
        <p:nvGrpSpPr>
          <p:cNvPr id="27" name="群組 26"/>
          <p:cNvGrpSpPr/>
          <p:nvPr/>
        </p:nvGrpSpPr>
        <p:grpSpPr>
          <a:xfrm>
            <a:off x="572560" y="1851670"/>
            <a:ext cx="8319920" cy="3195843"/>
            <a:chOff x="182193" y="1812821"/>
            <a:chExt cx="8319920" cy="3195843"/>
          </a:xfrm>
        </p:grpSpPr>
        <p:sp>
          <p:nvSpPr>
            <p:cNvPr id="32" name="文字方塊 31"/>
            <p:cNvSpPr txBox="1"/>
            <p:nvPr/>
          </p:nvSpPr>
          <p:spPr>
            <a:xfrm>
              <a:off x="187093" y="1859456"/>
              <a:ext cx="2984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 smtClean="0"/>
                <a:t>0</a:t>
              </a:r>
              <a:endParaRPr lang="zh-TW" altLang="en-US" sz="1400" b="1" dirty="0"/>
            </a:p>
          </p:txBody>
        </p:sp>
        <p:sp>
          <p:nvSpPr>
            <p:cNvPr id="33" name="手繪多邊形 32"/>
            <p:cNvSpPr/>
            <p:nvPr/>
          </p:nvSpPr>
          <p:spPr>
            <a:xfrm rot="11239174">
              <a:off x="6354397" y="2909762"/>
              <a:ext cx="908640" cy="179570"/>
            </a:xfrm>
            <a:custGeom>
              <a:avLst/>
              <a:gdLst>
                <a:gd name="connsiteX0" fmla="*/ 680484 w 680484"/>
                <a:gd name="connsiteY0" fmla="*/ 54210 h 96740"/>
                <a:gd name="connsiteX1" fmla="*/ 329609 w 680484"/>
                <a:gd name="connsiteY1" fmla="*/ 1047 h 96740"/>
                <a:gd name="connsiteX2" fmla="*/ 0 w 680484"/>
                <a:gd name="connsiteY2" fmla="*/ 96740 h 96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0484" h="96740">
                  <a:moveTo>
                    <a:pt x="680484" y="54210"/>
                  </a:moveTo>
                  <a:cubicBezTo>
                    <a:pt x="561753" y="24084"/>
                    <a:pt x="443023" y="-6041"/>
                    <a:pt x="329609" y="1047"/>
                  </a:cubicBezTo>
                  <a:cubicBezTo>
                    <a:pt x="216195" y="8135"/>
                    <a:pt x="108097" y="52437"/>
                    <a:pt x="0" y="96740"/>
                  </a:cubicBezTo>
                </a:path>
              </a:pathLst>
            </a:custGeom>
            <a:ln w="12700">
              <a:solidFill>
                <a:srgbClr val="0000FF"/>
              </a:solidFill>
              <a:headEnd type="none" w="med" len="med"/>
              <a:tailEnd type="stealth" w="lg" len="lg"/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7" name="橢圓 76"/>
            <p:cNvSpPr/>
            <p:nvPr/>
          </p:nvSpPr>
          <p:spPr>
            <a:xfrm>
              <a:off x="182193" y="3163830"/>
              <a:ext cx="951725" cy="951725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rgbClr val="3333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b="1" dirty="0" smtClean="0">
                  <a:solidFill>
                    <a:schemeClr val="tx1"/>
                  </a:solidFill>
                </a:rPr>
                <a:t>Rest</a:t>
              </a:r>
            </a:p>
          </p:txBody>
        </p:sp>
        <p:sp>
          <p:nvSpPr>
            <p:cNvPr id="80" name="弧形 79"/>
            <p:cNvSpPr/>
            <p:nvPr/>
          </p:nvSpPr>
          <p:spPr>
            <a:xfrm rot="18121929">
              <a:off x="228344" y="1837674"/>
              <a:ext cx="584119" cy="534413"/>
            </a:xfrm>
            <a:prstGeom prst="arc">
              <a:avLst>
                <a:gd name="adj1" fmla="val 7604589"/>
                <a:gd name="adj2" fmla="val 2647755"/>
              </a:avLst>
            </a:prstGeom>
            <a:ln w="12700">
              <a:solidFill>
                <a:srgbClr val="3333FF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sp>
          <p:nvSpPr>
            <p:cNvPr id="82" name="橢圓 81"/>
            <p:cNvSpPr/>
            <p:nvPr/>
          </p:nvSpPr>
          <p:spPr>
            <a:xfrm>
              <a:off x="2905646" y="3934092"/>
              <a:ext cx="951725" cy="951725"/>
            </a:xfrm>
            <a:prstGeom prst="ellipse">
              <a:avLst/>
            </a:prstGeom>
            <a:solidFill>
              <a:srgbClr val="FFFF99"/>
            </a:solidFill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TW" sz="1400" b="1" dirty="0" smtClean="0">
                  <a:solidFill>
                    <a:schemeClr val="tx1"/>
                  </a:solidFill>
                </a:rPr>
                <a:t>START</a:t>
              </a:r>
            </a:p>
          </p:txBody>
        </p:sp>
        <p:sp>
          <p:nvSpPr>
            <p:cNvPr id="84" name="橢圓 83"/>
            <p:cNvSpPr/>
            <p:nvPr/>
          </p:nvSpPr>
          <p:spPr>
            <a:xfrm>
              <a:off x="6528935" y="3458230"/>
              <a:ext cx="951725" cy="951725"/>
            </a:xfrm>
            <a:prstGeom prst="ellipse">
              <a:avLst/>
            </a:prstGeom>
            <a:solidFill>
              <a:srgbClr val="FFFF99"/>
            </a:solidFill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TW" sz="1400" b="1" dirty="0" smtClean="0">
                  <a:solidFill>
                    <a:schemeClr val="tx1"/>
                  </a:solidFill>
                </a:rPr>
                <a:t>ZERO</a:t>
              </a:r>
            </a:p>
          </p:txBody>
        </p:sp>
        <p:sp>
          <p:nvSpPr>
            <p:cNvPr id="86" name="橢圓 85"/>
            <p:cNvSpPr/>
            <p:nvPr/>
          </p:nvSpPr>
          <p:spPr>
            <a:xfrm>
              <a:off x="5658607" y="1995686"/>
              <a:ext cx="951725" cy="951725"/>
            </a:xfrm>
            <a:prstGeom prst="ellipse">
              <a:avLst/>
            </a:prstGeom>
            <a:solidFill>
              <a:srgbClr val="FFFF99"/>
            </a:solidFill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TW" sz="1400" b="1" dirty="0" smtClean="0">
                  <a:solidFill>
                    <a:schemeClr val="tx1"/>
                  </a:solidFill>
                  <a:latin typeface="Arial Narrow" pitchFamily="34" charset="0"/>
                </a:rPr>
                <a:t>SAMPLE</a:t>
              </a:r>
            </a:p>
          </p:txBody>
        </p:sp>
        <p:cxnSp>
          <p:nvCxnSpPr>
            <p:cNvPr id="9" name="直線單箭頭接點 8"/>
            <p:cNvCxnSpPr/>
            <p:nvPr/>
          </p:nvCxnSpPr>
          <p:spPr bwMode="auto">
            <a:xfrm flipV="1">
              <a:off x="827584" y="2789399"/>
              <a:ext cx="123775" cy="37443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2" name="直線單箭頭接點 91"/>
            <p:cNvCxnSpPr>
              <a:endCxn id="79" idx="1"/>
            </p:cNvCxnSpPr>
            <p:nvPr/>
          </p:nvCxnSpPr>
          <p:spPr bwMode="auto">
            <a:xfrm>
              <a:off x="1316477" y="2728192"/>
              <a:ext cx="575704" cy="51639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4" name="直線單箭頭接點 93"/>
            <p:cNvCxnSpPr/>
            <p:nvPr/>
          </p:nvCxnSpPr>
          <p:spPr bwMode="auto">
            <a:xfrm>
              <a:off x="2582051" y="3893555"/>
              <a:ext cx="328069" cy="25819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6" name="直線單箭頭接點 95"/>
            <p:cNvCxnSpPr>
              <a:endCxn id="83" idx="2"/>
            </p:cNvCxnSpPr>
            <p:nvPr/>
          </p:nvCxnSpPr>
          <p:spPr bwMode="auto">
            <a:xfrm>
              <a:off x="3828495" y="4532801"/>
              <a:ext cx="999199" cy="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8" name="直線單箭頭接點 97"/>
            <p:cNvCxnSpPr/>
            <p:nvPr/>
          </p:nvCxnSpPr>
          <p:spPr bwMode="auto">
            <a:xfrm flipV="1">
              <a:off x="5789513" y="4151754"/>
              <a:ext cx="739422" cy="25820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0" name="直線單箭頭接點 99"/>
            <p:cNvCxnSpPr/>
            <p:nvPr/>
          </p:nvCxnSpPr>
          <p:spPr bwMode="auto">
            <a:xfrm flipV="1">
              <a:off x="7290224" y="3281717"/>
              <a:ext cx="190436" cy="25820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2" name="直線單箭頭接點 101"/>
            <p:cNvCxnSpPr/>
            <p:nvPr/>
          </p:nvCxnSpPr>
          <p:spPr bwMode="auto">
            <a:xfrm flipH="1" flipV="1">
              <a:off x="6659478" y="2600649"/>
              <a:ext cx="588319" cy="12910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7" name="直線單箭頭接點 156"/>
            <p:cNvCxnSpPr>
              <a:endCxn id="87" idx="6"/>
            </p:cNvCxnSpPr>
            <p:nvPr/>
          </p:nvCxnSpPr>
          <p:spPr bwMode="auto">
            <a:xfrm flipH="1">
              <a:off x="4777335" y="2470359"/>
              <a:ext cx="881273" cy="119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8" name="直線單箭頭接點 157"/>
            <p:cNvCxnSpPr>
              <a:endCxn id="78" idx="6"/>
            </p:cNvCxnSpPr>
            <p:nvPr/>
          </p:nvCxnSpPr>
          <p:spPr bwMode="auto">
            <a:xfrm flipH="1" flipV="1">
              <a:off x="1568041" y="2335319"/>
              <a:ext cx="2240981" cy="13385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8" name="橢圓 77"/>
            <p:cNvSpPr/>
            <p:nvPr/>
          </p:nvSpPr>
          <p:spPr>
            <a:xfrm>
              <a:off x="616316" y="1859456"/>
              <a:ext cx="951725" cy="951725"/>
            </a:xfrm>
            <a:prstGeom prst="ellipse">
              <a:avLst/>
            </a:prstGeom>
            <a:solidFill>
              <a:srgbClr val="FFFF99"/>
            </a:solidFill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b="1" dirty="0" smtClean="0">
                  <a:solidFill>
                    <a:schemeClr val="tx1"/>
                  </a:solidFill>
                </a:rPr>
                <a:t>Idle0</a:t>
              </a:r>
            </a:p>
          </p:txBody>
        </p:sp>
        <p:sp>
          <p:nvSpPr>
            <p:cNvPr id="159" name="弧形 158"/>
            <p:cNvSpPr/>
            <p:nvPr/>
          </p:nvSpPr>
          <p:spPr>
            <a:xfrm rot="14445967">
              <a:off x="1460745" y="3712479"/>
              <a:ext cx="584119" cy="534413"/>
            </a:xfrm>
            <a:prstGeom prst="arc">
              <a:avLst>
                <a:gd name="adj1" fmla="val 7604589"/>
                <a:gd name="adj2" fmla="val 2647755"/>
              </a:avLst>
            </a:prstGeom>
            <a:ln w="12700">
              <a:solidFill>
                <a:srgbClr val="3333FF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sp>
          <p:nvSpPr>
            <p:cNvPr id="79" name="橢圓 78"/>
            <p:cNvSpPr/>
            <p:nvPr/>
          </p:nvSpPr>
          <p:spPr>
            <a:xfrm>
              <a:off x="1752804" y="3105214"/>
              <a:ext cx="951725" cy="951725"/>
            </a:xfrm>
            <a:prstGeom prst="ellipse">
              <a:avLst/>
            </a:prstGeom>
            <a:solidFill>
              <a:srgbClr val="FFFF99"/>
            </a:solidFill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b="1" dirty="0" smtClean="0">
                  <a:solidFill>
                    <a:schemeClr val="tx1"/>
                  </a:solidFill>
                </a:rPr>
                <a:t>Idle1</a:t>
              </a:r>
            </a:p>
          </p:txBody>
        </p:sp>
        <p:sp>
          <p:nvSpPr>
            <p:cNvPr id="160" name="弧形 159"/>
            <p:cNvSpPr/>
            <p:nvPr/>
          </p:nvSpPr>
          <p:spPr>
            <a:xfrm rot="779033">
              <a:off x="4927153" y="3687654"/>
              <a:ext cx="584119" cy="534413"/>
            </a:xfrm>
            <a:prstGeom prst="arc">
              <a:avLst>
                <a:gd name="adj1" fmla="val 7604589"/>
                <a:gd name="adj2" fmla="val 2647755"/>
              </a:avLst>
            </a:prstGeom>
            <a:ln w="12700">
              <a:solidFill>
                <a:srgbClr val="3333FF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sp>
          <p:nvSpPr>
            <p:cNvPr id="83" name="橢圓 82"/>
            <p:cNvSpPr/>
            <p:nvPr/>
          </p:nvSpPr>
          <p:spPr>
            <a:xfrm>
              <a:off x="4827694" y="4056939"/>
              <a:ext cx="951725" cy="951725"/>
            </a:xfrm>
            <a:prstGeom prst="ellipse">
              <a:avLst/>
            </a:prstGeom>
            <a:solidFill>
              <a:srgbClr val="FFFF99"/>
            </a:solidFill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TW" sz="1400" b="1" dirty="0" smtClean="0">
                  <a:solidFill>
                    <a:schemeClr val="tx1"/>
                  </a:solidFill>
                </a:rPr>
                <a:t>HALF</a:t>
              </a:r>
            </a:p>
          </p:txBody>
        </p:sp>
        <p:sp>
          <p:nvSpPr>
            <p:cNvPr id="161" name="弧形 160"/>
            <p:cNvSpPr/>
            <p:nvPr/>
          </p:nvSpPr>
          <p:spPr>
            <a:xfrm rot="4500592">
              <a:off x="7942847" y="2226994"/>
              <a:ext cx="584119" cy="534413"/>
            </a:xfrm>
            <a:prstGeom prst="arc">
              <a:avLst>
                <a:gd name="adj1" fmla="val 7604589"/>
                <a:gd name="adj2" fmla="val 2647755"/>
              </a:avLst>
            </a:prstGeom>
            <a:ln w="12700">
              <a:solidFill>
                <a:srgbClr val="3333FF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sp>
          <p:nvSpPr>
            <p:cNvPr id="85" name="橢圓 84"/>
            <p:cNvSpPr/>
            <p:nvPr/>
          </p:nvSpPr>
          <p:spPr>
            <a:xfrm>
              <a:off x="7247797" y="2348006"/>
              <a:ext cx="951725" cy="951725"/>
            </a:xfrm>
            <a:prstGeom prst="ellipse">
              <a:avLst/>
            </a:prstGeom>
            <a:solidFill>
              <a:srgbClr val="FFFF99"/>
            </a:solidFill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TW" sz="1400" b="1" dirty="0" smtClean="0">
                  <a:solidFill>
                    <a:schemeClr val="tx1"/>
                  </a:solidFill>
                  <a:latin typeface="Arial Narrow" pitchFamily="34" charset="0"/>
                </a:rPr>
                <a:t>PERIOD</a:t>
              </a:r>
            </a:p>
          </p:txBody>
        </p:sp>
        <p:sp>
          <p:nvSpPr>
            <p:cNvPr id="162" name="弧形 161"/>
            <p:cNvSpPr/>
            <p:nvPr/>
          </p:nvSpPr>
          <p:spPr>
            <a:xfrm rot="12045920">
              <a:off x="3939814" y="2815940"/>
              <a:ext cx="584119" cy="534413"/>
            </a:xfrm>
            <a:prstGeom prst="arc">
              <a:avLst>
                <a:gd name="adj1" fmla="val 7604589"/>
                <a:gd name="adj2" fmla="val 2647755"/>
              </a:avLst>
            </a:prstGeom>
            <a:ln w="12700">
              <a:solidFill>
                <a:srgbClr val="3333FF"/>
              </a:solidFill>
              <a:prstDash val="dash"/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 sz="1400">
                <a:ln>
                  <a:solidFill>
                    <a:schemeClr val="tx1"/>
                  </a:solidFill>
                  <a:prstDash val="dash"/>
                </a:ln>
              </a:endParaRPr>
            </a:p>
          </p:txBody>
        </p:sp>
        <p:sp>
          <p:nvSpPr>
            <p:cNvPr id="87" name="橢圓 86"/>
            <p:cNvSpPr/>
            <p:nvPr/>
          </p:nvSpPr>
          <p:spPr>
            <a:xfrm>
              <a:off x="3825610" y="1995686"/>
              <a:ext cx="951725" cy="951725"/>
            </a:xfrm>
            <a:prstGeom prst="ellipse">
              <a:avLst/>
            </a:prstGeom>
            <a:solidFill>
              <a:srgbClr val="FFFF99"/>
            </a:solidFill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TW" sz="1400" b="1" dirty="0" smtClean="0">
                  <a:solidFill>
                    <a:schemeClr val="tx1"/>
                  </a:solidFill>
                  <a:latin typeface="Arial Narrow" pitchFamily="34" charset="0"/>
                </a:rPr>
                <a:t>READY</a:t>
              </a:r>
            </a:p>
          </p:txBody>
        </p:sp>
        <p:sp>
          <p:nvSpPr>
            <p:cNvPr id="163" name="文字方塊 162"/>
            <p:cNvSpPr txBox="1"/>
            <p:nvPr/>
          </p:nvSpPr>
          <p:spPr>
            <a:xfrm>
              <a:off x="1512488" y="2757542"/>
              <a:ext cx="2984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/>
                <a:t>1</a:t>
              </a:r>
              <a:endParaRPr lang="zh-TW" altLang="en-US" sz="1400" b="1" dirty="0"/>
            </a:p>
          </p:txBody>
        </p:sp>
        <p:sp>
          <p:nvSpPr>
            <p:cNvPr id="164" name="文字方塊 163"/>
            <p:cNvSpPr txBox="1"/>
            <p:nvPr/>
          </p:nvSpPr>
          <p:spPr>
            <a:xfrm>
              <a:off x="1474098" y="3945451"/>
              <a:ext cx="2984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/>
                <a:t>1</a:t>
              </a:r>
              <a:endParaRPr lang="zh-TW" altLang="en-US" sz="1400" b="1" dirty="0"/>
            </a:p>
          </p:txBody>
        </p:sp>
        <p:sp>
          <p:nvSpPr>
            <p:cNvPr id="165" name="文字方塊 164"/>
            <p:cNvSpPr txBox="1"/>
            <p:nvPr/>
          </p:nvSpPr>
          <p:spPr>
            <a:xfrm>
              <a:off x="2627784" y="3776141"/>
              <a:ext cx="2984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 smtClean="0"/>
                <a:t>0</a:t>
              </a:r>
              <a:endParaRPr lang="zh-TW" altLang="en-US" sz="1400" b="1" dirty="0"/>
            </a:p>
          </p:txBody>
        </p:sp>
        <p:sp>
          <p:nvSpPr>
            <p:cNvPr id="166" name="文字方塊 165"/>
            <p:cNvSpPr txBox="1"/>
            <p:nvPr/>
          </p:nvSpPr>
          <p:spPr>
            <a:xfrm>
              <a:off x="3079332" y="4532801"/>
              <a:ext cx="5565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 smtClean="0"/>
                <a:t>T=0</a:t>
              </a:r>
              <a:endParaRPr lang="zh-TW" altLang="en-US" sz="1400" b="1" dirty="0"/>
            </a:p>
          </p:txBody>
        </p:sp>
        <p:sp>
          <p:nvSpPr>
            <p:cNvPr id="167" name="文字方塊 166"/>
            <p:cNvSpPr txBox="1"/>
            <p:nvPr/>
          </p:nvSpPr>
          <p:spPr>
            <a:xfrm>
              <a:off x="5820541" y="4301032"/>
              <a:ext cx="7280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 smtClean="0"/>
                <a:t>T==H</a:t>
              </a:r>
              <a:endParaRPr lang="zh-TW" altLang="en-US" sz="1400" b="1" dirty="0"/>
            </a:p>
          </p:txBody>
        </p:sp>
        <p:sp>
          <p:nvSpPr>
            <p:cNvPr id="168" name="文字方塊 167"/>
            <p:cNvSpPr txBox="1"/>
            <p:nvPr/>
          </p:nvSpPr>
          <p:spPr>
            <a:xfrm>
              <a:off x="6748535" y="3997865"/>
              <a:ext cx="5597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/>
                <a:t>b</a:t>
              </a:r>
              <a:r>
                <a:rPr lang="en-US" altLang="zh-TW" sz="1400" b="1" dirty="0" smtClean="0"/>
                <a:t>=0</a:t>
              </a:r>
              <a:endParaRPr lang="zh-TW" altLang="en-US" sz="1400" b="1" dirty="0"/>
            </a:p>
          </p:txBody>
        </p:sp>
        <p:sp>
          <p:nvSpPr>
            <p:cNvPr id="169" name="文字方塊 168"/>
            <p:cNvSpPr txBox="1"/>
            <p:nvPr/>
          </p:nvSpPr>
          <p:spPr>
            <a:xfrm>
              <a:off x="5869272" y="2574303"/>
              <a:ext cx="5934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/>
                <a:t>b</a:t>
              </a:r>
              <a:r>
                <a:rPr lang="en-US" altLang="zh-TW" sz="1400" b="1" dirty="0" smtClean="0"/>
                <a:t>++</a:t>
              </a:r>
              <a:endParaRPr lang="zh-TW" altLang="en-US" sz="1400" b="1" dirty="0"/>
            </a:p>
          </p:txBody>
        </p:sp>
        <p:sp>
          <p:nvSpPr>
            <p:cNvPr id="170" name="文字方塊 169"/>
            <p:cNvSpPr txBox="1"/>
            <p:nvPr/>
          </p:nvSpPr>
          <p:spPr>
            <a:xfrm>
              <a:off x="7429472" y="2929257"/>
              <a:ext cx="5902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 smtClean="0"/>
                <a:t>T++</a:t>
              </a:r>
              <a:endParaRPr lang="zh-TW" altLang="en-US" sz="1400" b="1" dirty="0"/>
            </a:p>
          </p:txBody>
        </p:sp>
        <p:sp>
          <p:nvSpPr>
            <p:cNvPr id="171" name="文字方塊 170"/>
            <p:cNvSpPr txBox="1"/>
            <p:nvPr/>
          </p:nvSpPr>
          <p:spPr>
            <a:xfrm>
              <a:off x="5020506" y="4608809"/>
              <a:ext cx="5902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 smtClean="0"/>
                <a:t>T++</a:t>
              </a:r>
              <a:endParaRPr lang="zh-TW" altLang="en-US" sz="1400" b="1" dirty="0"/>
            </a:p>
          </p:txBody>
        </p:sp>
        <p:sp>
          <p:nvSpPr>
            <p:cNvPr id="172" name="文字方塊 171"/>
            <p:cNvSpPr txBox="1"/>
            <p:nvPr/>
          </p:nvSpPr>
          <p:spPr>
            <a:xfrm>
              <a:off x="6619950" y="2315280"/>
              <a:ext cx="7088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 smtClean="0"/>
                <a:t>T==P</a:t>
              </a:r>
              <a:endParaRPr lang="zh-TW" altLang="en-US" sz="1400" b="1" dirty="0"/>
            </a:p>
          </p:txBody>
        </p:sp>
        <p:sp>
          <p:nvSpPr>
            <p:cNvPr id="173" name="文字方塊 172"/>
            <p:cNvSpPr txBox="1"/>
            <p:nvPr/>
          </p:nvSpPr>
          <p:spPr>
            <a:xfrm>
              <a:off x="4865590" y="2118731"/>
              <a:ext cx="7072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 smtClean="0"/>
                <a:t>b==8</a:t>
              </a:r>
              <a:endParaRPr lang="zh-TW" alt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7407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150939" y="51470"/>
            <a:ext cx="7793037" cy="720080"/>
          </a:xfrm>
        </p:spPr>
        <p:txBody>
          <a:bodyPr/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Blocking/</a:t>
            </a:r>
            <a:r>
              <a:rPr lang="en-US" altLang="zh-TW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Nonblocking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Syntheses</a:t>
            </a:r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4659934" y="1131590"/>
            <a:ext cx="2900153" cy="12741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TW" sz="16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Blocking</a:t>
            </a:r>
          </a:p>
          <a:p>
            <a:pPr algn="l">
              <a:lnSpc>
                <a:spcPct val="80000"/>
              </a:lnSpc>
            </a:pPr>
            <a:r>
              <a:rPr lang="en-US" altLang="zh-TW" sz="16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always</a:t>
            </a:r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@(</a:t>
            </a:r>
            <a:r>
              <a:rPr lang="en-US" altLang="zh-TW" sz="1600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posedge</a:t>
            </a:r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zh-TW" sz="1600" dirty="0" err="1" smtClean="0">
                <a:latin typeface="Courier New" pitchFamily="49" charset="0"/>
                <a:cs typeface="Courier New" pitchFamily="49" charset="0"/>
              </a:rPr>
              <a:t>Clk</a:t>
            </a:r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) </a:t>
            </a:r>
          </a:p>
          <a:p>
            <a:pPr algn="l">
              <a:lnSpc>
                <a:spcPct val="80000"/>
              </a:lnSpc>
            </a:pP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altLang="zh-TW" sz="16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begin</a:t>
            </a:r>
          </a:p>
          <a:p>
            <a:pPr algn="l">
              <a:lnSpc>
                <a:spcPct val="80000"/>
              </a:lnSpc>
            </a:pPr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        A = B;</a:t>
            </a:r>
          </a:p>
          <a:p>
            <a:pPr algn="l">
              <a:lnSpc>
                <a:spcPct val="80000"/>
              </a:lnSpc>
            </a:pP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       B = A;</a:t>
            </a:r>
          </a:p>
          <a:p>
            <a:pPr algn="l">
              <a:lnSpc>
                <a:spcPct val="80000"/>
              </a:lnSpc>
            </a:pPr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zh-TW" sz="16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end</a:t>
            </a:r>
            <a:endParaRPr lang="zh-TW" altLang="en-US" sz="1600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41" name="群組 40"/>
          <p:cNvGrpSpPr>
            <a:grpSpLocks noChangeAspect="1"/>
          </p:cNvGrpSpPr>
          <p:nvPr/>
        </p:nvGrpSpPr>
        <p:grpSpPr>
          <a:xfrm>
            <a:off x="827585" y="2571751"/>
            <a:ext cx="1399917" cy="2379357"/>
            <a:chOff x="827584" y="1911321"/>
            <a:chExt cx="1749896" cy="2974196"/>
          </a:xfrm>
        </p:grpSpPr>
        <p:grpSp>
          <p:nvGrpSpPr>
            <p:cNvPr id="17" name="群組 16"/>
            <p:cNvGrpSpPr/>
            <p:nvPr/>
          </p:nvGrpSpPr>
          <p:grpSpPr>
            <a:xfrm flipV="1">
              <a:off x="827584" y="1911321"/>
              <a:ext cx="1749896" cy="1308501"/>
              <a:chOff x="3542184" y="1707654"/>
              <a:chExt cx="1749896" cy="1308501"/>
            </a:xfrm>
          </p:grpSpPr>
          <p:grpSp>
            <p:nvGrpSpPr>
              <p:cNvPr id="10" name="群組 9"/>
              <p:cNvGrpSpPr/>
              <p:nvPr/>
            </p:nvGrpSpPr>
            <p:grpSpPr>
              <a:xfrm>
                <a:off x="4067944" y="1707654"/>
                <a:ext cx="914400" cy="914400"/>
                <a:chOff x="4067944" y="1707654"/>
                <a:chExt cx="914400" cy="914400"/>
              </a:xfrm>
            </p:grpSpPr>
            <p:sp>
              <p:nvSpPr>
                <p:cNvPr id="5" name="矩形 4"/>
                <p:cNvSpPr/>
                <p:nvPr/>
              </p:nvSpPr>
              <p:spPr>
                <a:xfrm>
                  <a:off x="4067944" y="1707654"/>
                  <a:ext cx="914400" cy="914400"/>
                </a:xfrm>
                <a:prstGeom prst="rect">
                  <a:avLst/>
                </a:prstGeom>
                <a:solidFill>
                  <a:srgbClr val="FFFF00"/>
                </a:solidFill>
                <a:ln w="19050">
                  <a:solidFill>
                    <a:schemeClr val="tx1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zh-TW" altLang="en-US" dirty="0"/>
                </a:p>
              </p:txBody>
            </p:sp>
            <p:sp>
              <p:nvSpPr>
                <p:cNvPr id="6" name="等腰三角形 5"/>
                <p:cNvSpPr/>
                <p:nvPr/>
              </p:nvSpPr>
              <p:spPr>
                <a:xfrm>
                  <a:off x="4429708" y="2406030"/>
                  <a:ext cx="190872" cy="216024"/>
                </a:xfrm>
                <a:prstGeom prst="triangle">
                  <a:avLst/>
                </a:prstGeom>
                <a:ln w="19050">
                  <a:solidFill>
                    <a:schemeClr val="tx1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cxnSp>
            <p:nvCxnSpPr>
              <p:cNvPr id="104" name="直線接點 103"/>
              <p:cNvCxnSpPr/>
              <p:nvPr/>
            </p:nvCxnSpPr>
            <p:spPr bwMode="auto">
              <a:xfrm flipH="1">
                <a:off x="4982344" y="2164854"/>
                <a:ext cx="309736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05" name="直線接點 104"/>
              <p:cNvCxnSpPr/>
              <p:nvPr/>
            </p:nvCxnSpPr>
            <p:spPr bwMode="auto">
              <a:xfrm flipH="1" flipV="1">
                <a:off x="3542184" y="2164854"/>
                <a:ext cx="52576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42" name="手繪多邊形 141"/>
              <p:cNvSpPr/>
              <p:nvPr/>
            </p:nvSpPr>
            <p:spPr>
              <a:xfrm>
                <a:off x="3758208" y="2620370"/>
                <a:ext cx="766936" cy="395785"/>
              </a:xfrm>
              <a:custGeom>
                <a:avLst/>
                <a:gdLst>
                  <a:gd name="connsiteX0" fmla="*/ 1965278 w 1965278"/>
                  <a:gd name="connsiteY0" fmla="*/ 0 h 395785"/>
                  <a:gd name="connsiteX1" fmla="*/ 1965278 w 1965278"/>
                  <a:gd name="connsiteY1" fmla="*/ 395785 h 395785"/>
                  <a:gd name="connsiteX2" fmla="*/ 0 w 1965278"/>
                  <a:gd name="connsiteY2" fmla="*/ 395785 h 395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65278" h="395785">
                    <a:moveTo>
                      <a:pt x="1965278" y="0"/>
                    </a:moveTo>
                    <a:lnTo>
                      <a:pt x="1965278" y="395785"/>
                    </a:lnTo>
                    <a:lnTo>
                      <a:pt x="0" y="395785"/>
                    </a:ln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84" name="群組 183"/>
            <p:cNvGrpSpPr/>
            <p:nvPr/>
          </p:nvGrpSpPr>
          <p:grpSpPr>
            <a:xfrm>
              <a:off x="827584" y="3567505"/>
              <a:ext cx="1749896" cy="1308501"/>
              <a:chOff x="3542184" y="1707654"/>
              <a:chExt cx="1749896" cy="1308501"/>
            </a:xfrm>
          </p:grpSpPr>
          <p:grpSp>
            <p:nvGrpSpPr>
              <p:cNvPr id="185" name="群組 184"/>
              <p:cNvGrpSpPr/>
              <p:nvPr/>
            </p:nvGrpSpPr>
            <p:grpSpPr>
              <a:xfrm>
                <a:off x="4067944" y="1707654"/>
                <a:ext cx="914400" cy="914400"/>
                <a:chOff x="4067944" y="1707654"/>
                <a:chExt cx="914400" cy="914400"/>
              </a:xfrm>
            </p:grpSpPr>
            <p:sp>
              <p:nvSpPr>
                <p:cNvPr id="189" name="矩形 188"/>
                <p:cNvSpPr/>
                <p:nvPr/>
              </p:nvSpPr>
              <p:spPr>
                <a:xfrm>
                  <a:off x="4067944" y="1707654"/>
                  <a:ext cx="914400" cy="914400"/>
                </a:xfrm>
                <a:prstGeom prst="rect">
                  <a:avLst/>
                </a:prstGeom>
                <a:solidFill>
                  <a:srgbClr val="FFFF00"/>
                </a:solidFill>
                <a:ln w="19050">
                  <a:solidFill>
                    <a:schemeClr val="tx1"/>
                  </a:solidFill>
                </a:ln>
              </p:spPr>
              <p:txBody>
                <a:bodyPr rtlCol="0" anchor="ctr"/>
                <a:lstStyle/>
                <a:p>
                  <a:pPr algn="ctr"/>
                  <a:r>
                    <a:rPr lang="en-US" altLang="zh-TW" dirty="0" smtClean="0"/>
                    <a:t>FF</a:t>
                  </a:r>
                </a:p>
                <a:p>
                  <a:pPr algn="ctr"/>
                  <a:endParaRPr lang="en-US" altLang="zh-TW" dirty="0"/>
                </a:p>
                <a:p>
                  <a:pPr algn="ctr"/>
                  <a:endParaRPr lang="zh-TW" altLang="en-US" dirty="0"/>
                </a:p>
              </p:txBody>
            </p:sp>
            <p:sp>
              <p:nvSpPr>
                <p:cNvPr id="190" name="等腰三角形 189"/>
                <p:cNvSpPr/>
                <p:nvPr/>
              </p:nvSpPr>
              <p:spPr>
                <a:xfrm>
                  <a:off x="4429708" y="2406030"/>
                  <a:ext cx="190872" cy="216024"/>
                </a:xfrm>
                <a:prstGeom prst="triangle">
                  <a:avLst/>
                </a:prstGeom>
                <a:ln w="19050">
                  <a:solidFill>
                    <a:schemeClr val="tx1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cxnSp>
            <p:nvCxnSpPr>
              <p:cNvPr id="186" name="直線接點 185"/>
              <p:cNvCxnSpPr/>
              <p:nvPr/>
            </p:nvCxnSpPr>
            <p:spPr bwMode="auto">
              <a:xfrm flipH="1">
                <a:off x="4982344" y="2164854"/>
                <a:ext cx="309736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87" name="直線接點 186"/>
              <p:cNvCxnSpPr/>
              <p:nvPr/>
            </p:nvCxnSpPr>
            <p:spPr bwMode="auto">
              <a:xfrm flipH="1">
                <a:off x="3542184" y="2164854"/>
                <a:ext cx="52576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88" name="手繪多邊形 187"/>
              <p:cNvSpPr/>
              <p:nvPr/>
            </p:nvSpPr>
            <p:spPr>
              <a:xfrm>
                <a:off x="3758208" y="2620370"/>
                <a:ext cx="766936" cy="395785"/>
              </a:xfrm>
              <a:custGeom>
                <a:avLst/>
                <a:gdLst>
                  <a:gd name="connsiteX0" fmla="*/ 1965278 w 1965278"/>
                  <a:gd name="connsiteY0" fmla="*/ 0 h 395785"/>
                  <a:gd name="connsiteX1" fmla="*/ 1965278 w 1965278"/>
                  <a:gd name="connsiteY1" fmla="*/ 395785 h 395785"/>
                  <a:gd name="connsiteX2" fmla="*/ 0 w 1965278"/>
                  <a:gd name="connsiteY2" fmla="*/ 395785 h 395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65278" h="395785">
                    <a:moveTo>
                      <a:pt x="1965278" y="0"/>
                    </a:moveTo>
                    <a:lnTo>
                      <a:pt x="1965278" y="395785"/>
                    </a:lnTo>
                    <a:lnTo>
                      <a:pt x="0" y="395785"/>
                    </a:ln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99" name="文字方塊 198"/>
            <p:cNvSpPr txBox="1"/>
            <p:nvPr/>
          </p:nvSpPr>
          <p:spPr>
            <a:xfrm>
              <a:off x="1830967" y="2577956"/>
              <a:ext cx="425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1</a:t>
              </a:r>
              <a:endParaRPr lang="zh-TW" altLang="en-US" baseline="-25000" dirty="0"/>
            </a:p>
          </p:txBody>
        </p:sp>
        <p:sp>
          <p:nvSpPr>
            <p:cNvPr id="200" name="文字方塊 199"/>
            <p:cNvSpPr txBox="1"/>
            <p:nvPr/>
          </p:nvSpPr>
          <p:spPr>
            <a:xfrm>
              <a:off x="1260152" y="2577956"/>
              <a:ext cx="431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Q</a:t>
              </a:r>
              <a:r>
                <a:rPr lang="en-US" altLang="zh-TW" baseline="-25000" dirty="0" smtClean="0"/>
                <a:t>2</a:t>
              </a:r>
              <a:endParaRPr lang="zh-TW" altLang="en-US" baseline="-25000" dirty="0"/>
            </a:p>
          </p:txBody>
        </p:sp>
        <p:sp>
          <p:nvSpPr>
            <p:cNvPr id="201" name="文字方塊 200"/>
            <p:cNvSpPr txBox="1"/>
            <p:nvPr/>
          </p:nvSpPr>
          <p:spPr>
            <a:xfrm>
              <a:off x="1830967" y="3840039"/>
              <a:ext cx="425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3</a:t>
              </a:r>
              <a:endParaRPr lang="zh-TW" altLang="en-US" baseline="-25000" dirty="0"/>
            </a:p>
          </p:txBody>
        </p:sp>
        <p:sp>
          <p:nvSpPr>
            <p:cNvPr id="202" name="文字方塊 201"/>
            <p:cNvSpPr txBox="1"/>
            <p:nvPr/>
          </p:nvSpPr>
          <p:spPr>
            <a:xfrm>
              <a:off x="1260152" y="3840039"/>
              <a:ext cx="431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Q</a:t>
              </a:r>
              <a:r>
                <a:rPr lang="en-US" altLang="zh-TW" baseline="-25000" dirty="0" smtClean="0"/>
                <a:t>4</a:t>
              </a:r>
              <a:endParaRPr lang="zh-TW" altLang="en-US" baseline="-25000" dirty="0"/>
            </a:p>
          </p:txBody>
        </p:sp>
        <p:sp>
          <p:nvSpPr>
            <p:cNvPr id="203" name="文字方塊 202"/>
            <p:cNvSpPr txBox="1"/>
            <p:nvPr/>
          </p:nvSpPr>
          <p:spPr>
            <a:xfrm>
              <a:off x="1013952" y="4516185"/>
              <a:ext cx="4908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err="1" smtClean="0"/>
                <a:t>Clk</a:t>
              </a:r>
              <a:endParaRPr lang="zh-TW" altLang="en-US" baseline="-25000" dirty="0"/>
            </a:p>
          </p:txBody>
        </p:sp>
        <p:grpSp>
          <p:nvGrpSpPr>
            <p:cNvPr id="36" name="群組 35"/>
            <p:cNvGrpSpPr/>
            <p:nvPr/>
          </p:nvGrpSpPr>
          <p:grpSpPr>
            <a:xfrm>
              <a:off x="1054460" y="2726622"/>
              <a:ext cx="1523020" cy="1334083"/>
              <a:chOff x="1054460" y="2726622"/>
              <a:chExt cx="1523020" cy="1334083"/>
            </a:xfrm>
          </p:grpSpPr>
          <p:cxnSp>
            <p:nvCxnSpPr>
              <p:cNvPr id="29" name="直線接點 28"/>
              <p:cNvCxnSpPr/>
              <p:nvPr/>
            </p:nvCxnSpPr>
            <p:spPr bwMode="auto">
              <a:xfrm>
                <a:off x="2577480" y="2762622"/>
                <a:ext cx="0" cy="529208"/>
              </a:xfrm>
              <a:prstGeom prst="line">
                <a:avLst/>
              </a:prstGeom>
              <a:solidFill>
                <a:schemeClr val="accent1"/>
              </a:solidFill>
              <a:ln w="19050" cap="rnd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5" name="直線接點 204"/>
              <p:cNvCxnSpPr/>
              <p:nvPr/>
            </p:nvCxnSpPr>
            <p:spPr bwMode="auto">
              <a:xfrm>
                <a:off x="1090464" y="2762622"/>
                <a:ext cx="0" cy="529208"/>
              </a:xfrm>
              <a:prstGeom prst="line">
                <a:avLst/>
              </a:prstGeom>
              <a:solidFill>
                <a:schemeClr val="accent1"/>
              </a:solidFill>
              <a:ln w="19050" cap="rnd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6" name="直線接點 205"/>
              <p:cNvCxnSpPr/>
              <p:nvPr/>
            </p:nvCxnSpPr>
            <p:spPr bwMode="auto">
              <a:xfrm>
                <a:off x="1090464" y="3495497"/>
                <a:ext cx="0" cy="529208"/>
              </a:xfrm>
              <a:prstGeom prst="line">
                <a:avLst/>
              </a:prstGeom>
              <a:solidFill>
                <a:schemeClr val="accent1"/>
              </a:solidFill>
              <a:ln w="19050" cap="rnd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7" name="直線接點 206"/>
              <p:cNvCxnSpPr/>
              <p:nvPr/>
            </p:nvCxnSpPr>
            <p:spPr bwMode="auto">
              <a:xfrm>
                <a:off x="2577480" y="3495497"/>
                <a:ext cx="0" cy="529208"/>
              </a:xfrm>
              <a:prstGeom prst="line">
                <a:avLst/>
              </a:prstGeom>
              <a:solidFill>
                <a:schemeClr val="accent1"/>
              </a:solidFill>
              <a:ln w="19050" cap="rnd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8" name="直線接點 207"/>
              <p:cNvCxnSpPr/>
              <p:nvPr/>
            </p:nvCxnSpPr>
            <p:spPr bwMode="auto">
              <a:xfrm>
                <a:off x="1090464" y="3291830"/>
                <a:ext cx="1487016" cy="203667"/>
              </a:xfrm>
              <a:prstGeom prst="line">
                <a:avLst/>
              </a:prstGeom>
              <a:solidFill>
                <a:schemeClr val="accent1"/>
              </a:solidFill>
              <a:ln w="19050" cap="rnd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9" name="直線接點 208"/>
              <p:cNvCxnSpPr/>
              <p:nvPr/>
            </p:nvCxnSpPr>
            <p:spPr bwMode="auto">
              <a:xfrm flipV="1">
                <a:off x="1090464" y="3291830"/>
                <a:ext cx="1487016" cy="203667"/>
              </a:xfrm>
              <a:prstGeom prst="line">
                <a:avLst/>
              </a:prstGeom>
              <a:solidFill>
                <a:schemeClr val="accent1"/>
              </a:solidFill>
              <a:ln w="19050" cap="rnd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10" name="橢圓 209"/>
              <p:cNvSpPr/>
              <p:nvPr/>
            </p:nvSpPr>
            <p:spPr>
              <a:xfrm>
                <a:off x="1054460" y="2726622"/>
                <a:ext cx="72008" cy="72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11" name="橢圓 210"/>
              <p:cNvSpPr/>
              <p:nvPr/>
            </p:nvSpPr>
            <p:spPr>
              <a:xfrm>
                <a:off x="1054460" y="3988705"/>
                <a:ext cx="72008" cy="72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40" name="群組 39"/>
          <p:cNvGrpSpPr>
            <a:grpSpLocks noChangeAspect="1"/>
          </p:cNvGrpSpPr>
          <p:nvPr/>
        </p:nvGrpSpPr>
        <p:grpSpPr>
          <a:xfrm>
            <a:off x="4860033" y="2571750"/>
            <a:ext cx="2707501" cy="2400549"/>
            <a:chOff x="4860032" y="1911320"/>
            <a:chExt cx="3384376" cy="3000686"/>
          </a:xfrm>
        </p:grpSpPr>
        <p:grpSp>
          <p:nvGrpSpPr>
            <p:cNvPr id="18" name="群組 17"/>
            <p:cNvGrpSpPr/>
            <p:nvPr/>
          </p:nvGrpSpPr>
          <p:grpSpPr>
            <a:xfrm flipV="1">
              <a:off x="4860032" y="1911320"/>
              <a:ext cx="3384376" cy="1308502"/>
              <a:chOff x="5004048" y="1707654"/>
              <a:chExt cx="3384376" cy="1308502"/>
            </a:xfrm>
          </p:grpSpPr>
          <p:grpSp>
            <p:nvGrpSpPr>
              <p:cNvPr id="8" name="群組 7"/>
              <p:cNvGrpSpPr/>
              <p:nvPr/>
            </p:nvGrpSpPr>
            <p:grpSpPr>
              <a:xfrm>
                <a:off x="5652120" y="1707654"/>
                <a:ext cx="1784728" cy="1130424"/>
                <a:chOff x="5652120" y="1707654"/>
                <a:chExt cx="1784728" cy="1130424"/>
              </a:xfrm>
            </p:grpSpPr>
            <p:sp>
              <p:nvSpPr>
                <p:cNvPr id="91" name="矩形 90"/>
                <p:cNvSpPr/>
                <p:nvPr/>
              </p:nvSpPr>
              <p:spPr>
                <a:xfrm>
                  <a:off x="5652120" y="1707654"/>
                  <a:ext cx="914400" cy="914400"/>
                </a:xfrm>
                <a:prstGeom prst="rect">
                  <a:avLst/>
                </a:prstGeom>
                <a:solidFill>
                  <a:srgbClr val="99FF99"/>
                </a:solidFill>
                <a:ln w="19050">
                  <a:solidFill>
                    <a:schemeClr val="tx1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zh-TW" altLang="en-US" dirty="0"/>
                </a:p>
              </p:txBody>
            </p:sp>
            <p:sp>
              <p:nvSpPr>
                <p:cNvPr id="191" name="橢圓 190"/>
                <p:cNvSpPr/>
                <p:nvPr/>
              </p:nvSpPr>
              <p:spPr>
                <a:xfrm>
                  <a:off x="7220848" y="2622054"/>
                  <a:ext cx="216000" cy="216024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99" name="矩形 98"/>
              <p:cNvSpPr/>
              <p:nvPr/>
            </p:nvSpPr>
            <p:spPr>
              <a:xfrm>
                <a:off x="6876256" y="1707654"/>
                <a:ext cx="914400" cy="914400"/>
              </a:xfrm>
              <a:prstGeom prst="rect">
                <a:avLst/>
              </a:prstGeom>
              <a:solidFill>
                <a:srgbClr val="99FF99"/>
              </a:solidFill>
              <a:ln w="19050"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cxnSp>
            <p:nvCxnSpPr>
              <p:cNvPr id="12" name="直線接點 11"/>
              <p:cNvCxnSpPr/>
              <p:nvPr/>
            </p:nvCxnSpPr>
            <p:spPr bwMode="auto">
              <a:xfrm flipH="1">
                <a:off x="6566520" y="2164854"/>
                <a:ext cx="309736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03" name="直線接點 102"/>
              <p:cNvCxnSpPr/>
              <p:nvPr/>
            </p:nvCxnSpPr>
            <p:spPr bwMode="auto">
              <a:xfrm flipH="1" flipV="1">
                <a:off x="5004048" y="2164854"/>
                <a:ext cx="648072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08" name="直線接點 107"/>
              <p:cNvCxnSpPr/>
              <p:nvPr/>
            </p:nvCxnSpPr>
            <p:spPr bwMode="auto">
              <a:xfrm flipH="1" flipV="1">
                <a:off x="7790656" y="2164854"/>
                <a:ext cx="597768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4" name="手繪多邊形 13"/>
              <p:cNvSpPr/>
              <p:nvPr/>
            </p:nvSpPr>
            <p:spPr>
              <a:xfrm>
                <a:off x="5363570" y="2838079"/>
                <a:ext cx="1965278" cy="178077"/>
              </a:xfrm>
              <a:custGeom>
                <a:avLst/>
                <a:gdLst>
                  <a:gd name="connsiteX0" fmla="*/ 1965278 w 1965278"/>
                  <a:gd name="connsiteY0" fmla="*/ 0 h 395785"/>
                  <a:gd name="connsiteX1" fmla="*/ 1965278 w 1965278"/>
                  <a:gd name="connsiteY1" fmla="*/ 395785 h 395785"/>
                  <a:gd name="connsiteX2" fmla="*/ 0 w 1965278"/>
                  <a:gd name="connsiteY2" fmla="*/ 395785 h 395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65278" h="395785">
                    <a:moveTo>
                      <a:pt x="1965278" y="0"/>
                    </a:moveTo>
                    <a:lnTo>
                      <a:pt x="1965278" y="395785"/>
                    </a:lnTo>
                    <a:lnTo>
                      <a:pt x="0" y="395785"/>
                    </a:ln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6" name="直線接點 15"/>
              <p:cNvCxnSpPr>
                <a:stCxn id="91" idx="2"/>
              </p:cNvCxnSpPr>
              <p:nvPr/>
            </p:nvCxnSpPr>
            <p:spPr bwMode="auto">
              <a:xfrm>
                <a:off x="6109320" y="2622054"/>
                <a:ext cx="0" cy="3941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74" name="群組 173"/>
            <p:cNvGrpSpPr/>
            <p:nvPr/>
          </p:nvGrpSpPr>
          <p:grpSpPr>
            <a:xfrm>
              <a:off x="4860032" y="3567505"/>
              <a:ext cx="3384376" cy="1308501"/>
              <a:chOff x="5004048" y="1707654"/>
              <a:chExt cx="3384376" cy="1308501"/>
            </a:xfrm>
          </p:grpSpPr>
          <p:grpSp>
            <p:nvGrpSpPr>
              <p:cNvPr id="175" name="群組 174"/>
              <p:cNvGrpSpPr/>
              <p:nvPr/>
            </p:nvGrpSpPr>
            <p:grpSpPr>
              <a:xfrm>
                <a:off x="5652120" y="1707654"/>
                <a:ext cx="1784728" cy="1130424"/>
                <a:chOff x="5652120" y="1707654"/>
                <a:chExt cx="1784728" cy="1130424"/>
              </a:xfrm>
            </p:grpSpPr>
            <p:sp>
              <p:nvSpPr>
                <p:cNvPr id="182" name="矩形 181"/>
                <p:cNvSpPr/>
                <p:nvPr/>
              </p:nvSpPr>
              <p:spPr>
                <a:xfrm>
                  <a:off x="5652120" y="1707654"/>
                  <a:ext cx="914400" cy="914400"/>
                </a:xfrm>
                <a:prstGeom prst="rect">
                  <a:avLst/>
                </a:prstGeom>
                <a:solidFill>
                  <a:srgbClr val="99FF99"/>
                </a:solidFill>
                <a:ln w="19050">
                  <a:solidFill>
                    <a:schemeClr val="tx1"/>
                  </a:solidFill>
                </a:ln>
              </p:spPr>
              <p:txBody>
                <a:bodyPr rtlCol="0" anchor="ctr"/>
                <a:lstStyle/>
                <a:p>
                  <a:pPr algn="ctr"/>
                  <a:r>
                    <a:rPr lang="en-US" altLang="zh-TW" dirty="0" smtClean="0"/>
                    <a:t>Latch</a:t>
                  </a:r>
                </a:p>
                <a:p>
                  <a:pPr algn="ctr"/>
                  <a:endParaRPr lang="en-US" altLang="zh-TW" dirty="0"/>
                </a:p>
                <a:p>
                  <a:pPr algn="ctr"/>
                  <a:endParaRPr lang="zh-TW" altLang="en-US" dirty="0"/>
                </a:p>
              </p:txBody>
            </p:sp>
            <p:sp>
              <p:nvSpPr>
                <p:cNvPr id="183" name="橢圓 182"/>
                <p:cNvSpPr/>
                <p:nvPr/>
              </p:nvSpPr>
              <p:spPr>
                <a:xfrm>
                  <a:off x="7220848" y="2622054"/>
                  <a:ext cx="216000" cy="216024"/>
                </a:xfrm>
                <a:prstGeom prst="ellipse">
                  <a:avLst/>
                </a:prstGeom>
                <a:ln w="19050">
                  <a:solidFill>
                    <a:schemeClr val="tx1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176" name="矩形 175"/>
              <p:cNvSpPr/>
              <p:nvPr/>
            </p:nvSpPr>
            <p:spPr>
              <a:xfrm>
                <a:off x="6876256" y="1707654"/>
                <a:ext cx="914400" cy="914400"/>
              </a:xfrm>
              <a:prstGeom prst="rect">
                <a:avLst/>
              </a:prstGeom>
              <a:solidFill>
                <a:srgbClr val="99FF99"/>
              </a:solidFill>
              <a:ln w="19050"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cxnSp>
            <p:nvCxnSpPr>
              <p:cNvPr id="177" name="直線接點 176"/>
              <p:cNvCxnSpPr/>
              <p:nvPr/>
            </p:nvCxnSpPr>
            <p:spPr bwMode="auto">
              <a:xfrm flipH="1">
                <a:off x="6566520" y="2164854"/>
                <a:ext cx="309736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78" name="直線接點 177"/>
              <p:cNvCxnSpPr/>
              <p:nvPr/>
            </p:nvCxnSpPr>
            <p:spPr bwMode="auto">
              <a:xfrm flipH="1">
                <a:off x="5004048" y="2164854"/>
                <a:ext cx="648072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79" name="直線接點 178"/>
              <p:cNvCxnSpPr/>
              <p:nvPr/>
            </p:nvCxnSpPr>
            <p:spPr bwMode="auto">
              <a:xfrm flipH="1">
                <a:off x="7790656" y="2164854"/>
                <a:ext cx="597768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80" name="手繪多邊形 179"/>
              <p:cNvSpPr/>
              <p:nvPr/>
            </p:nvSpPr>
            <p:spPr>
              <a:xfrm>
                <a:off x="5363570" y="2838078"/>
                <a:ext cx="1965278" cy="178077"/>
              </a:xfrm>
              <a:custGeom>
                <a:avLst/>
                <a:gdLst>
                  <a:gd name="connsiteX0" fmla="*/ 1965278 w 1965278"/>
                  <a:gd name="connsiteY0" fmla="*/ 0 h 395785"/>
                  <a:gd name="connsiteX1" fmla="*/ 1965278 w 1965278"/>
                  <a:gd name="connsiteY1" fmla="*/ 395785 h 395785"/>
                  <a:gd name="connsiteX2" fmla="*/ 0 w 1965278"/>
                  <a:gd name="connsiteY2" fmla="*/ 395785 h 395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65278" h="395785">
                    <a:moveTo>
                      <a:pt x="1965278" y="0"/>
                    </a:moveTo>
                    <a:lnTo>
                      <a:pt x="1965278" y="395785"/>
                    </a:lnTo>
                    <a:lnTo>
                      <a:pt x="0" y="395785"/>
                    </a:ln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81" name="直線接點 180"/>
              <p:cNvCxnSpPr>
                <a:stCxn id="182" idx="2"/>
              </p:cNvCxnSpPr>
              <p:nvPr/>
            </p:nvCxnSpPr>
            <p:spPr bwMode="auto">
              <a:xfrm>
                <a:off x="6109320" y="2622054"/>
                <a:ext cx="13648" cy="39410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2" name="文字方塊 21"/>
            <p:cNvSpPr txBox="1"/>
            <p:nvPr/>
          </p:nvSpPr>
          <p:spPr>
            <a:xfrm>
              <a:off x="7241397" y="2577956"/>
              <a:ext cx="425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1</a:t>
              </a:r>
              <a:endParaRPr lang="zh-TW" altLang="en-US" baseline="-25000" dirty="0"/>
            </a:p>
          </p:txBody>
        </p:sp>
        <p:sp>
          <p:nvSpPr>
            <p:cNvPr id="192" name="文字方塊 191"/>
            <p:cNvSpPr txBox="1"/>
            <p:nvPr/>
          </p:nvSpPr>
          <p:spPr>
            <a:xfrm>
              <a:off x="5997388" y="2577956"/>
              <a:ext cx="425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2</a:t>
              </a:r>
              <a:endParaRPr lang="zh-TW" altLang="en-US" baseline="-25000" dirty="0"/>
            </a:p>
          </p:txBody>
        </p:sp>
        <p:sp>
          <p:nvSpPr>
            <p:cNvPr id="193" name="文字方塊 192"/>
            <p:cNvSpPr txBox="1"/>
            <p:nvPr/>
          </p:nvSpPr>
          <p:spPr>
            <a:xfrm>
              <a:off x="6676899" y="2577956"/>
              <a:ext cx="431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Q</a:t>
              </a:r>
              <a:r>
                <a:rPr lang="en-US" altLang="zh-TW" baseline="-25000" dirty="0" smtClean="0"/>
                <a:t>1</a:t>
              </a:r>
              <a:endParaRPr lang="zh-TW" altLang="en-US" baseline="-25000" dirty="0"/>
            </a:p>
          </p:txBody>
        </p:sp>
        <p:sp>
          <p:nvSpPr>
            <p:cNvPr id="194" name="文字方塊 193"/>
            <p:cNvSpPr txBox="1"/>
            <p:nvPr/>
          </p:nvSpPr>
          <p:spPr>
            <a:xfrm>
              <a:off x="5432890" y="2577956"/>
              <a:ext cx="431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Q</a:t>
              </a:r>
              <a:r>
                <a:rPr lang="en-US" altLang="zh-TW" baseline="-25000" dirty="0" smtClean="0"/>
                <a:t>2</a:t>
              </a:r>
              <a:endParaRPr lang="zh-TW" altLang="en-US" baseline="-25000" dirty="0"/>
            </a:p>
          </p:txBody>
        </p:sp>
        <p:sp>
          <p:nvSpPr>
            <p:cNvPr id="195" name="文字方塊 194"/>
            <p:cNvSpPr txBox="1"/>
            <p:nvPr/>
          </p:nvSpPr>
          <p:spPr>
            <a:xfrm>
              <a:off x="7241397" y="3840039"/>
              <a:ext cx="425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3</a:t>
              </a:r>
              <a:endParaRPr lang="zh-TW" altLang="en-US" baseline="-25000" dirty="0"/>
            </a:p>
          </p:txBody>
        </p:sp>
        <p:sp>
          <p:nvSpPr>
            <p:cNvPr id="196" name="文字方塊 195"/>
            <p:cNvSpPr txBox="1"/>
            <p:nvPr/>
          </p:nvSpPr>
          <p:spPr>
            <a:xfrm>
              <a:off x="5997388" y="3840039"/>
              <a:ext cx="425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D</a:t>
              </a:r>
              <a:r>
                <a:rPr lang="en-US" altLang="zh-TW" baseline="-25000" dirty="0" smtClean="0"/>
                <a:t>4</a:t>
              </a:r>
              <a:endParaRPr lang="zh-TW" altLang="en-US" baseline="-25000" dirty="0"/>
            </a:p>
          </p:txBody>
        </p:sp>
        <p:sp>
          <p:nvSpPr>
            <p:cNvPr id="197" name="文字方塊 196"/>
            <p:cNvSpPr txBox="1"/>
            <p:nvPr/>
          </p:nvSpPr>
          <p:spPr>
            <a:xfrm>
              <a:off x="6676899" y="3840039"/>
              <a:ext cx="431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Q</a:t>
              </a:r>
              <a:r>
                <a:rPr lang="en-US" altLang="zh-TW" baseline="-25000" dirty="0" smtClean="0"/>
                <a:t>3</a:t>
              </a:r>
              <a:endParaRPr lang="zh-TW" altLang="en-US" baseline="-25000" dirty="0"/>
            </a:p>
          </p:txBody>
        </p:sp>
        <p:sp>
          <p:nvSpPr>
            <p:cNvPr id="198" name="文字方塊 197"/>
            <p:cNvSpPr txBox="1"/>
            <p:nvPr/>
          </p:nvSpPr>
          <p:spPr>
            <a:xfrm>
              <a:off x="5432890" y="3840039"/>
              <a:ext cx="431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Q</a:t>
              </a:r>
              <a:r>
                <a:rPr lang="en-US" altLang="zh-TW" baseline="-25000" dirty="0" smtClean="0"/>
                <a:t>4</a:t>
              </a:r>
              <a:endParaRPr lang="zh-TW" altLang="en-US" baseline="-25000" dirty="0"/>
            </a:p>
          </p:txBody>
        </p:sp>
        <p:sp>
          <p:nvSpPr>
            <p:cNvPr id="204" name="文字方塊 203"/>
            <p:cNvSpPr txBox="1"/>
            <p:nvPr/>
          </p:nvSpPr>
          <p:spPr>
            <a:xfrm>
              <a:off x="5214523" y="4516185"/>
              <a:ext cx="4908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err="1" smtClean="0"/>
                <a:t>Clk</a:t>
              </a:r>
              <a:endParaRPr lang="zh-TW" altLang="en-US" baseline="-25000" dirty="0"/>
            </a:p>
          </p:txBody>
        </p:sp>
        <p:sp>
          <p:nvSpPr>
            <p:cNvPr id="24" name="橢圓 23"/>
            <p:cNvSpPr/>
            <p:nvPr/>
          </p:nvSpPr>
          <p:spPr>
            <a:xfrm>
              <a:off x="5942948" y="4840006"/>
              <a:ext cx="72008" cy="72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212" name="群組 211"/>
            <p:cNvGrpSpPr/>
            <p:nvPr/>
          </p:nvGrpSpPr>
          <p:grpSpPr>
            <a:xfrm>
              <a:off x="6531880" y="2726622"/>
              <a:ext cx="1523020" cy="1334083"/>
              <a:chOff x="1054460" y="2726622"/>
              <a:chExt cx="1523020" cy="1334083"/>
            </a:xfrm>
          </p:grpSpPr>
          <p:cxnSp>
            <p:nvCxnSpPr>
              <p:cNvPr id="213" name="直線接點 212"/>
              <p:cNvCxnSpPr/>
              <p:nvPr/>
            </p:nvCxnSpPr>
            <p:spPr bwMode="auto">
              <a:xfrm>
                <a:off x="2577480" y="2762622"/>
                <a:ext cx="0" cy="529208"/>
              </a:xfrm>
              <a:prstGeom prst="line">
                <a:avLst/>
              </a:prstGeom>
              <a:solidFill>
                <a:schemeClr val="accent1"/>
              </a:solidFill>
              <a:ln w="19050" cap="rnd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4" name="直線接點 213"/>
              <p:cNvCxnSpPr/>
              <p:nvPr/>
            </p:nvCxnSpPr>
            <p:spPr bwMode="auto">
              <a:xfrm>
                <a:off x="1090464" y="2762622"/>
                <a:ext cx="0" cy="529208"/>
              </a:xfrm>
              <a:prstGeom prst="line">
                <a:avLst/>
              </a:prstGeom>
              <a:solidFill>
                <a:schemeClr val="accent1"/>
              </a:solidFill>
              <a:ln w="19050" cap="rnd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5" name="直線接點 214"/>
              <p:cNvCxnSpPr/>
              <p:nvPr/>
            </p:nvCxnSpPr>
            <p:spPr bwMode="auto">
              <a:xfrm>
                <a:off x="1090464" y="3495497"/>
                <a:ext cx="0" cy="529208"/>
              </a:xfrm>
              <a:prstGeom prst="line">
                <a:avLst/>
              </a:prstGeom>
              <a:solidFill>
                <a:schemeClr val="accent1"/>
              </a:solidFill>
              <a:ln w="19050" cap="rnd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6" name="直線接點 215"/>
              <p:cNvCxnSpPr/>
              <p:nvPr/>
            </p:nvCxnSpPr>
            <p:spPr bwMode="auto">
              <a:xfrm>
                <a:off x="2577480" y="3495497"/>
                <a:ext cx="0" cy="529208"/>
              </a:xfrm>
              <a:prstGeom prst="line">
                <a:avLst/>
              </a:prstGeom>
              <a:solidFill>
                <a:schemeClr val="accent1"/>
              </a:solidFill>
              <a:ln w="19050" cap="rnd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7" name="直線接點 216"/>
              <p:cNvCxnSpPr/>
              <p:nvPr/>
            </p:nvCxnSpPr>
            <p:spPr bwMode="auto">
              <a:xfrm>
                <a:off x="1090464" y="3291830"/>
                <a:ext cx="1487016" cy="203667"/>
              </a:xfrm>
              <a:prstGeom prst="line">
                <a:avLst/>
              </a:prstGeom>
              <a:solidFill>
                <a:schemeClr val="accent1"/>
              </a:solidFill>
              <a:ln w="19050" cap="rnd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8" name="直線接點 217"/>
              <p:cNvCxnSpPr/>
              <p:nvPr/>
            </p:nvCxnSpPr>
            <p:spPr bwMode="auto">
              <a:xfrm flipV="1">
                <a:off x="1090464" y="3291830"/>
                <a:ext cx="1487016" cy="203667"/>
              </a:xfrm>
              <a:prstGeom prst="line">
                <a:avLst/>
              </a:prstGeom>
              <a:solidFill>
                <a:schemeClr val="accent1"/>
              </a:solidFill>
              <a:ln w="19050" cap="rnd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19" name="橢圓 218"/>
              <p:cNvSpPr/>
              <p:nvPr/>
            </p:nvSpPr>
            <p:spPr>
              <a:xfrm>
                <a:off x="1054460" y="2726622"/>
                <a:ext cx="72008" cy="72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20" name="橢圓 219"/>
              <p:cNvSpPr/>
              <p:nvPr/>
            </p:nvSpPr>
            <p:spPr>
              <a:xfrm>
                <a:off x="1054460" y="3988705"/>
                <a:ext cx="72008" cy="72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239" name="橢圓 238"/>
            <p:cNvSpPr/>
            <p:nvPr/>
          </p:nvSpPr>
          <p:spPr>
            <a:xfrm>
              <a:off x="8018896" y="3988705"/>
              <a:ext cx="72008" cy="72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0" name="橢圓 239"/>
            <p:cNvSpPr/>
            <p:nvPr/>
          </p:nvSpPr>
          <p:spPr>
            <a:xfrm>
              <a:off x="8018896" y="2726622"/>
              <a:ext cx="72008" cy="720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41" name="文字方塊 240"/>
          <p:cNvSpPr txBox="1"/>
          <p:nvPr/>
        </p:nvSpPr>
        <p:spPr>
          <a:xfrm>
            <a:off x="520308" y="1131590"/>
            <a:ext cx="2900153" cy="12741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zh-TW" sz="16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altLang="zh-TW" sz="1600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Nonblocking</a:t>
            </a:r>
            <a:endParaRPr lang="en-US" altLang="zh-TW" sz="1600" b="1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lnSpc>
                <a:spcPct val="80000"/>
              </a:lnSpc>
            </a:pPr>
            <a:r>
              <a:rPr lang="en-US" altLang="zh-TW" sz="16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always</a:t>
            </a:r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@(</a:t>
            </a:r>
            <a:r>
              <a:rPr lang="en-US" altLang="zh-TW" sz="1600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posedge</a:t>
            </a:r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zh-TW" sz="1600" dirty="0" err="1" smtClean="0">
                <a:latin typeface="Courier New" pitchFamily="49" charset="0"/>
                <a:cs typeface="Courier New" pitchFamily="49" charset="0"/>
              </a:rPr>
              <a:t>Clk</a:t>
            </a:r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) </a:t>
            </a:r>
          </a:p>
          <a:p>
            <a:pPr algn="l">
              <a:lnSpc>
                <a:spcPct val="80000"/>
              </a:lnSpc>
            </a:pP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altLang="zh-TW" sz="16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begin</a:t>
            </a:r>
          </a:p>
          <a:p>
            <a:pPr algn="l">
              <a:lnSpc>
                <a:spcPct val="80000"/>
              </a:lnSpc>
            </a:pPr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        A &lt;= B;</a:t>
            </a:r>
          </a:p>
          <a:p>
            <a:pPr algn="l">
              <a:lnSpc>
                <a:spcPct val="80000"/>
              </a:lnSpc>
            </a:pPr>
            <a:r>
              <a:rPr lang="en-US" altLang="zh-TW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       B &lt;= A;</a:t>
            </a:r>
          </a:p>
          <a:p>
            <a:pPr algn="l">
              <a:lnSpc>
                <a:spcPct val="80000"/>
              </a:lnSpc>
            </a:pPr>
            <a:r>
              <a:rPr lang="en-US" altLang="zh-TW" sz="16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zh-TW" sz="16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end</a:t>
            </a:r>
            <a:endParaRPr lang="zh-TW" altLang="en-US" sz="1600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95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5496" y="771550"/>
            <a:ext cx="8568952" cy="41764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always</a:t>
            </a:r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@(*) case(PS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HIGH: NS 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 </a:t>
            </a:r>
            <a:r>
              <a:rPr lang="en-US" altLang="zh-TW" b="1" i="0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KeyN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? HIGH : LOW; </a:t>
            </a: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LOW : NS 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 </a:t>
            </a:r>
            <a:r>
              <a:rPr lang="en-US" altLang="zh-TW" b="1" i="0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KeyN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? RISE : LOW;</a:t>
            </a: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RISE: NS 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 HIGH;</a:t>
            </a:r>
          </a:p>
          <a:p>
            <a:pPr algn="l"/>
            <a:r>
              <a:rPr lang="en-US" altLang="zh-TW" b="1" i="0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endcase</a:t>
            </a:r>
            <a:endParaRPr lang="en-US" altLang="zh-TW" b="1" i="0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always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@(</a:t>
            </a:r>
            <a:r>
              <a:rPr lang="en-US" altLang="zh-TW" b="1" i="0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posedge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Clk100Hz</a:t>
            </a:r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) </a:t>
            </a:r>
          </a:p>
          <a:p>
            <a:pPr algn="l"/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if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(!</a:t>
            </a:r>
            <a:r>
              <a:rPr lang="en-US" altLang="zh-TW" b="1" i="0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RstN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) begin H=0; X=0; b=0; PS = HIGH; end</a:t>
            </a: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else begin PS 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 NS;</a:t>
            </a: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case(PS)</a:t>
            </a: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HIGH: T=0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LOW : T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 </a:t>
            </a:r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E ? 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T : T+1'b1;</a:t>
            </a: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RISE: if(E) 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H = {4'b0, H[15:4]}; </a:t>
            </a:r>
            <a:endParaRPr lang="en-US" altLang="zh-TW" b="1" i="0" dirty="0" smtClean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      else if 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(b==3) </a:t>
            </a:r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begin 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b=0; H = {H[11:0], X, B}; end</a:t>
            </a: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           else 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begin b = b+1; X = {X[1:0], B</a:t>
            </a:r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}; end</a:t>
            </a:r>
            <a:endParaRPr lang="en-US" altLang="zh-TW" b="1" i="0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zh-TW" b="1" i="0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endcase</a:t>
            </a:r>
            <a:endParaRPr lang="en-US" altLang="zh-TW" b="1" i="0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end</a:t>
            </a:r>
            <a:endParaRPr lang="en-US" altLang="zh-TW" i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99591" y="51470"/>
            <a:ext cx="8044385" cy="720080"/>
          </a:xfrm>
        </p:spPr>
        <p:txBody>
          <a:bodyPr/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Reviewing 4-Bit Morse Code</a:t>
            </a:r>
            <a:endParaRPr lang="zh-TW" altLang="en-US" dirty="0"/>
          </a:p>
        </p:txBody>
      </p:sp>
      <p:grpSp>
        <p:nvGrpSpPr>
          <p:cNvPr id="60" name="群組 59"/>
          <p:cNvGrpSpPr/>
          <p:nvPr/>
        </p:nvGrpSpPr>
        <p:grpSpPr>
          <a:xfrm>
            <a:off x="5766283" y="483518"/>
            <a:ext cx="3270213" cy="3384375"/>
            <a:chOff x="1828800" y="476672"/>
            <a:chExt cx="4206240" cy="4353079"/>
          </a:xfrm>
        </p:grpSpPr>
        <p:sp>
          <p:nvSpPr>
            <p:cNvPr id="61" name="手繪多邊形 60"/>
            <p:cNvSpPr/>
            <p:nvPr/>
          </p:nvSpPr>
          <p:spPr>
            <a:xfrm>
              <a:off x="1828800" y="1737360"/>
              <a:ext cx="4206240" cy="1844040"/>
            </a:xfrm>
            <a:custGeom>
              <a:avLst/>
              <a:gdLst>
                <a:gd name="connsiteX0" fmla="*/ 0 w 4206240"/>
                <a:gd name="connsiteY0" fmla="*/ 0 h 1844040"/>
                <a:gd name="connsiteX1" fmla="*/ 1722120 w 4206240"/>
                <a:gd name="connsiteY1" fmla="*/ 0 h 1844040"/>
                <a:gd name="connsiteX2" fmla="*/ 1722120 w 4206240"/>
                <a:gd name="connsiteY2" fmla="*/ 1844040 h 1844040"/>
                <a:gd name="connsiteX3" fmla="*/ 3581400 w 4206240"/>
                <a:gd name="connsiteY3" fmla="*/ 1844040 h 1844040"/>
                <a:gd name="connsiteX4" fmla="*/ 3581400 w 4206240"/>
                <a:gd name="connsiteY4" fmla="*/ 45720 h 1844040"/>
                <a:gd name="connsiteX5" fmla="*/ 4206240 w 4206240"/>
                <a:gd name="connsiteY5" fmla="*/ 45720 h 184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06240" h="1844040">
                  <a:moveTo>
                    <a:pt x="0" y="0"/>
                  </a:moveTo>
                  <a:lnTo>
                    <a:pt x="1722120" y="0"/>
                  </a:lnTo>
                  <a:lnTo>
                    <a:pt x="1722120" y="1844040"/>
                  </a:lnTo>
                  <a:lnTo>
                    <a:pt x="3581400" y="1844040"/>
                  </a:lnTo>
                  <a:lnTo>
                    <a:pt x="3581400" y="45720"/>
                  </a:lnTo>
                  <a:lnTo>
                    <a:pt x="4206240" y="45720"/>
                  </a:lnTo>
                </a:path>
              </a:pathLst>
            </a:custGeom>
            <a:ln w="152400">
              <a:solidFill>
                <a:srgbClr val="FF66FF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grpSp>
          <p:nvGrpSpPr>
            <p:cNvPr id="62" name="群組 61"/>
            <p:cNvGrpSpPr/>
            <p:nvPr/>
          </p:nvGrpSpPr>
          <p:grpSpPr>
            <a:xfrm>
              <a:off x="2051720" y="476672"/>
              <a:ext cx="1691439" cy="2629724"/>
              <a:chOff x="2051720" y="476672"/>
              <a:chExt cx="1691439" cy="2629724"/>
            </a:xfrm>
          </p:grpSpPr>
          <p:sp>
            <p:nvSpPr>
              <p:cNvPr id="70" name="橢圓 69"/>
              <p:cNvSpPr/>
              <p:nvPr/>
            </p:nvSpPr>
            <p:spPr>
              <a:xfrm>
                <a:off x="2051720" y="1125292"/>
                <a:ext cx="1224136" cy="1224136"/>
              </a:xfrm>
              <a:prstGeom prst="ellipse">
                <a:avLst/>
              </a:prstGeom>
              <a:solidFill>
                <a:srgbClr val="FFFF66">
                  <a:alpha val="50196"/>
                </a:srgbClr>
              </a:solidFill>
              <a:ln>
                <a:solidFill>
                  <a:srgbClr val="3333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400" dirty="0" smtClean="0">
                    <a:solidFill>
                      <a:schemeClr val="tx1"/>
                    </a:solidFill>
                  </a:rPr>
                  <a:t>HIGH</a:t>
                </a:r>
              </a:p>
              <a:p>
                <a:pPr algn="ctr"/>
                <a:r>
                  <a:rPr lang="en-US" altLang="zh-TW" sz="1400" dirty="0" smtClean="0">
                    <a:solidFill>
                      <a:srgbClr val="3333FF"/>
                    </a:solidFill>
                  </a:rPr>
                  <a:t>T=0</a:t>
                </a:r>
                <a:endParaRPr lang="zh-TW" altLang="en-US" sz="1400" dirty="0">
                  <a:solidFill>
                    <a:srgbClr val="3333FF"/>
                  </a:solidFill>
                </a:endParaRPr>
              </a:p>
            </p:txBody>
          </p:sp>
          <p:sp>
            <p:nvSpPr>
              <p:cNvPr id="71" name="弧形 70"/>
              <p:cNvSpPr/>
              <p:nvPr/>
            </p:nvSpPr>
            <p:spPr>
              <a:xfrm>
                <a:off x="2051720" y="476672"/>
                <a:ext cx="914400" cy="914400"/>
              </a:xfrm>
              <a:prstGeom prst="arc">
                <a:avLst>
                  <a:gd name="adj1" fmla="val 7837749"/>
                  <a:gd name="adj2" fmla="val 1931744"/>
                </a:avLst>
              </a:prstGeom>
              <a:ln w="12700">
                <a:solidFill>
                  <a:srgbClr val="3333FF"/>
                </a:solidFill>
                <a:headEnd type="stealth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/>
              </a:p>
            </p:txBody>
          </p:sp>
          <p:cxnSp>
            <p:nvCxnSpPr>
              <p:cNvPr id="72" name="直線單箭頭接點 71"/>
              <p:cNvCxnSpPr/>
              <p:nvPr/>
            </p:nvCxnSpPr>
            <p:spPr>
              <a:xfrm>
                <a:off x="3059832" y="2212363"/>
                <a:ext cx="683327" cy="894033"/>
              </a:xfrm>
              <a:prstGeom prst="straightConnector1">
                <a:avLst/>
              </a:prstGeom>
              <a:ln w="12700">
                <a:solidFill>
                  <a:srgbClr val="3333FF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群組 62"/>
            <p:cNvGrpSpPr/>
            <p:nvPr/>
          </p:nvGrpSpPr>
          <p:grpSpPr>
            <a:xfrm>
              <a:off x="3563888" y="2782225"/>
              <a:ext cx="1417903" cy="2047526"/>
              <a:chOff x="3563888" y="2782225"/>
              <a:chExt cx="1417903" cy="2047526"/>
            </a:xfrm>
          </p:grpSpPr>
          <p:sp>
            <p:nvSpPr>
              <p:cNvPr id="67" name="橢圓 66"/>
              <p:cNvSpPr/>
              <p:nvPr/>
            </p:nvSpPr>
            <p:spPr>
              <a:xfrm>
                <a:off x="3563888" y="2969332"/>
                <a:ext cx="1224136" cy="1224136"/>
              </a:xfrm>
              <a:prstGeom prst="ellipse">
                <a:avLst/>
              </a:prstGeom>
              <a:solidFill>
                <a:srgbClr val="FFFF66">
                  <a:alpha val="50196"/>
                </a:srgbClr>
              </a:solidFill>
              <a:ln>
                <a:solidFill>
                  <a:srgbClr val="3333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400" dirty="0" smtClean="0">
                    <a:solidFill>
                      <a:schemeClr val="tx1"/>
                    </a:solidFill>
                  </a:rPr>
                  <a:t>LOW</a:t>
                </a:r>
              </a:p>
              <a:p>
                <a:pPr algn="ctr"/>
                <a:r>
                  <a:rPr lang="en-US" altLang="zh-TW" sz="1400" dirty="0" smtClean="0">
                    <a:solidFill>
                      <a:srgbClr val="3333FF"/>
                    </a:solidFill>
                  </a:rPr>
                  <a:t>T++</a:t>
                </a:r>
                <a:endParaRPr lang="zh-TW" altLang="en-US" sz="1400" dirty="0">
                  <a:solidFill>
                    <a:srgbClr val="3333FF"/>
                  </a:solidFill>
                </a:endParaRPr>
              </a:p>
            </p:txBody>
          </p:sp>
          <p:sp>
            <p:nvSpPr>
              <p:cNvPr id="68" name="弧形 67"/>
              <p:cNvSpPr/>
              <p:nvPr/>
            </p:nvSpPr>
            <p:spPr>
              <a:xfrm rot="10362739">
                <a:off x="3940700" y="3915351"/>
                <a:ext cx="914400" cy="914400"/>
              </a:xfrm>
              <a:prstGeom prst="arc">
                <a:avLst>
                  <a:gd name="adj1" fmla="val 7837749"/>
                  <a:gd name="adj2" fmla="val 1931744"/>
                </a:avLst>
              </a:prstGeom>
              <a:ln w="12700">
                <a:solidFill>
                  <a:srgbClr val="3333FF"/>
                </a:solidFill>
                <a:headEnd type="stealth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/>
              </a:p>
            </p:txBody>
          </p:sp>
          <p:cxnSp>
            <p:nvCxnSpPr>
              <p:cNvPr id="69" name="直線單箭頭接點 68"/>
              <p:cNvCxnSpPr>
                <a:endCxn id="65" idx="3"/>
              </p:cNvCxnSpPr>
              <p:nvPr/>
            </p:nvCxnSpPr>
            <p:spPr>
              <a:xfrm flipV="1">
                <a:off x="4580384" y="2782225"/>
                <a:ext cx="401407" cy="341704"/>
              </a:xfrm>
              <a:prstGeom prst="straightConnector1">
                <a:avLst/>
              </a:prstGeom>
              <a:ln w="12700">
                <a:solidFill>
                  <a:srgbClr val="3333FF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群組 63"/>
            <p:cNvGrpSpPr/>
            <p:nvPr/>
          </p:nvGrpSpPr>
          <p:grpSpPr>
            <a:xfrm>
              <a:off x="3275856" y="1737360"/>
              <a:ext cx="2750800" cy="1224136"/>
              <a:chOff x="3275856" y="1737360"/>
              <a:chExt cx="2750800" cy="1224136"/>
            </a:xfrm>
          </p:grpSpPr>
          <p:sp>
            <p:nvSpPr>
              <p:cNvPr id="65" name="橢圓 64"/>
              <p:cNvSpPr/>
              <p:nvPr/>
            </p:nvSpPr>
            <p:spPr>
              <a:xfrm>
                <a:off x="4802520" y="1737360"/>
                <a:ext cx="1224136" cy="1224136"/>
              </a:xfrm>
              <a:prstGeom prst="ellipse">
                <a:avLst/>
              </a:prstGeom>
              <a:solidFill>
                <a:srgbClr val="FFFF66">
                  <a:alpha val="50196"/>
                </a:srgbClr>
              </a:solidFill>
              <a:ln>
                <a:solidFill>
                  <a:srgbClr val="3333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400" dirty="0" smtClean="0">
                    <a:solidFill>
                      <a:schemeClr val="tx1"/>
                    </a:solidFill>
                  </a:rPr>
                  <a:t>RISE</a:t>
                </a:r>
              </a:p>
              <a:p>
                <a:pPr algn="ctr"/>
                <a:r>
                  <a:rPr lang="en-US" altLang="zh-TW" sz="1400" dirty="0" err="1" smtClean="0">
                    <a:solidFill>
                      <a:srgbClr val="3333FF"/>
                    </a:solidFill>
                  </a:rPr>
                  <a:t>HXBb</a:t>
                </a:r>
                <a:endParaRPr lang="zh-TW" altLang="en-US" sz="1400" dirty="0">
                  <a:solidFill>
                    <a:srgbClr val="3333FF"/>
                  </a:solidFill>
                </a:endParaRPr>
              </a:p>
            </p:txBody>
          </p:sp>
          <p:cxnSp>
            <p:nvCxnSpPr>
              <p:cNvPr id="66" name="直線單箭頭接點 65"/>
              <p:cNvCxnSpPr/>
              <p:nvPr/>
            </p:nvCxnSpPr>
            <p:spPr>
              <a:xfrm flipH="1" flipV="1">
                <a:off x="3275856" y="1874761"/>
                <a:ext cx="1526664" cy="337602"/>
              </a:xfrm>
              <a:prstGeom prst="straightConnector1">
                <a:avLst/>
              </a:prstGeom>
              <a:ln w="12700">
                <a:solidFill>
                  <a:srgbClr val="3333FF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文字方塊 2"/>
          <p:cNvSpPr txBox="1"/>
          <p:nvPr/>
        </p:nvSpPr>
        <p:spPr>
          <a:xfrm>
            <a:off x="2595143" y="4639344"/>
            <a:ext cx="266611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assign  B = (T&gt;s);</a:t>
            </a:r>
            <a:endParaRPr lang="zh-TW" altLang="en-US" b="1" i="0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2560114" y="3210530"/>
            <a:ext cx="28039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assign  E = (T==e);</a:t>
            </a:r>
            <a:endParaRPr lang="zh-TW" altLang="en-US" b="1" i="0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56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83569" y="51470"/>
            <a:ext cx="8640960" cy="720080"/>
          </a:xfrm>
        </p:spPr>
        <p:txBody>
          <a:bodyPr/>
          <a:lstStyle/>
          <a:p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Baud Rate and Half-Period Frequency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27584" y="699542"/>
                <a:ext cx="8316416" cy="4320480"/>
              </a:xfrm>
            </p:spPr>
            <p:txBody>
              <a:bodyPr/>
              <a:lstStyle/>
              <a:p>
                <a:pPr eaLnBrk="1" hangingPunct="1">
                  <a:spcBef>
                    <a:spcPts val="0"/>
                  </a:spcBef>
                </a:pPr>
                <a:r>
                  <a:rPr lang="en-US" altLang="zh-TW" sz="1800" dirty="0" smtClean="0">
                    <a:solidFill>
                      <a:srgbClr val="0000FF"/>
                    </a:solidFill>
                  </a:rPr>
                  <a:t>Baud rate = 9.6kbps </a:t>
                </a:r>
                <a:r>
                  <a:rPr lang="en-US" altLang="zh-TW" sz="1800" dirty="0" smtClean="0">
                    <a:solidFill>
                      <a:srgbClr val="0000FF"/>
                    </a:solidFill>
                    <a:sym typeface="Wingdings" pitchFamily="2" charset="2"/>
                  </a:rPr>
                  <a:t> 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solidFill>
                          <a:srgbClr val="0000FF"/>
                        </a:solidFill>
                        <a:latin typeface="Cambria Math"/>
                        <a:sym typeface="Wingdings" pitchFamily="2" charset="2"/>
                      </a:rPr>
                      <m:t>𝑓</m:t>
                    </m:r>
                    <m:r>
                      <a:rPr lang="en-US" altLang="zh-TW" sz="1800" b="0" i="1" smtClean="0">
                        <a:solidFill>
                          <a:srgbClr val="0000FF"/>
                        </a:solidFill>
                        <a:latin typeface="Cambria Math"/>
                        <a:sym typeface="Wingdings" pitchFamily="2" charset="2"/>
                      </a:rPr>
                      <m:t>=9.6</m:t>
                    </m:r>
                    <m:r>
                      <a:rPr lang="en-US" altLang="zh-TW" sz="1800" b="0" i="1" smtClean="0">
                        <a:solidFill>
                          <a:srgbClr val="0000FF"/>
                        </a:solidFill>
                        <a:latin typeface="Cambria Math"/>
                        <a:sym typeface="Wingdings" pitchFamily="2" charset="2"/>
                      </a:rPr>
                      <m:t>𝑘𝐻𝑧</m:t>
                    </m:r>
                  </m:oMath>
                </a14:m>
                <a:r>
                  <a:rPr lang="en-US" altLang="zh-TW" sz="1800" dirty="0" smtClean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sz="1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h</m:t>
                        </m:r>
                      </m:sub>
                    </m:sSub>
                    <m:r>
                      <a:rPr lang="en-US" altLang="zh-TW" sz="1800" b="0" i="1" smtClean="0">
                        <a:solidFill>
                          <a:srgbClr val="0000FF"/>
                        </a:solidFill>
                        <a:latin typeface="Cambria Math"/>
                      </a:rPr>
                      <m:t>=19.2</m:t>
                    </m:r>
                    <m:r>
                      <a:rPr lang="en-US" altLang="zh-TW" sz="1800" b="0" i="1" smtClean="0">
                        <a:solidFill>
                          <a:srgbClr val="0000FF"/>
                        </a:solidFill>
                        <a:latin typeface="Cambria Math"/>
                      </a:rPr>
                      <m:t>𝑘𝐻𝑧</m:t>
                    </m:r>
                  </m:oMath>
                </a14:m>
                <a:endParaRPr lang="en-US" altLang="zh-TW" sz="1800" dirty="0" smtClean="0">
                  <a:solidFill>
                    <a:srgbClr val="0000FF"/>
                  </a:solidFill>
                </a:endParaRPr>
              </a:p>
              <a:p>
                <a:pPr eaLnBrk="1" hangingPunct="1">
                  <a:spcBef>
                    <a:spcPts val="0"/>
                  </a:spcBef>
                </a:pPr>
                <a:r>
                  <a:rPr lang="en-US" altLang="zh-TW" sz="1800" dirty="0" smtClean="0">
                    <a:solidFill>
                      <a:srgbClr val="0000FF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sz="1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altLang="zh-TW" sz="1800" b="0" i="1" smtClean="0">
                        <a:solidFill>
                          <a:srgbClr val="0000FF"/>
                        </a:solidFill>
                        <a:latin typeface="Cambria Math"/>
                      </a:rPr>
                      <m:t>=50</m:t>
                    </m:r>
                    <m:r>
                      <a:rPr lang="en-US" altLang="zh-TW" sz="1800" b="0" i="1" smtClean="0">
                        <a:solidFill>
                          <a:srgbClr val="0000FF"/>
                        </a:solidFill>
                        <a:latin typeface="Cambria Math"/>
                      </a:rPr>
                      <m:t>𝑀𝐻𝑧</m:t>
                    </m:r>
                  </m:oMath>
                </a14:m>
                <a:r>
                  <a:rPr lang="en-US" altLang="zh-TW" sz="1800" dirty="0" smtClean="0">
                    <a:solidFill>
                      <a:srgbClr val="0000FF"/>
                    </a:solidFill>
                  </a:rPr>
                  <a:t>, modulo count M = 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solidFill>
                          <a:srgbClr val="0000FF"/>
                        </a:solidFill>
                        <a:latin typeface="Cambria Math"/>
                      </a:rPr>
                      <m:t>5</m:t>
                    </m:r>
                    <m:r>
                      <a:rPr lang="en-US" altLang="zh-TW" sz="1800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×1</m:t>
                    </m:r>
                    <m:sSup>
                      <m:sSupPr>
                        <m:ctrlPr>
                          <a:rPr lang="en-US" altLang="zh-TW" sz="1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sz="1800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e>
                      <m:sup>
                        <m:r>
                          <a:rPr lang="en-US" altLang="zh-TW" sz="1800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altLang="zh-TW" sz="1800" dirty="0" smtClean="0">
                    <a:solidFill>
                      <a:srgbClr val="0000FF"/>
                    </a:solidFill>
                  </a:rPr>
                  <a:t>/</a:t>
                </a:r>
                <a14:m>
                  <m:oMath xmlns:m="http://schemas.openxmlformats.org/officeDocument/2006/math">
                    <m:r>
                      <a:rPr lang="en-US" altLang="zh-TW" sz="1800" b="0" i="0" dirty="0" smtClean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a:rPr lang="en-US" altLang="zh-TW" sz="1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1.92</m:t>
                    </m:r>
                    <m:r>
                      <a:rPr lang="en-US" altLang="zh-TW" sz="1800" b="0" i="1" dirty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altLang="zh-TW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sz="1800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altLang="zh-TW" sz="1800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sup>
                    </m:sSup>
                    <m:r>
                      <a:rPr lang="en-US" altLang="zh-TW" sz="1800" b="0" i="1" dirty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altLang="zh-TW" sz="1800" dirty="0" smtClean="0">
                  <a:solidFill>
                    <a:srgbClr val="0000FF"/>
                  </a:solidFill>
                </a:endParaRPr>
              </a:p>
              <a:p>
                <a:pPr eaLnBrk="1" hangingPunct="1">
                  <a:spcBef>
                    <a:spcPts val="0"/>
                  </a:spcBef>
                </a:pPr>
                <a:r>
                  <a:rPr lang="en-US" altLang="zh-TW" sz="1800" dirty="0" smtClean="0">
                    <a:solidFill>
                      <a:srgbClr val="0000FF"/>
                    </a:solidFill>
                  </a:rPr>
                  <a:t>M = 2604.167 ~ 2,604 </a:t>
                </a:r>
                <a:r>
                  <a:rPr lang="en-US" altLang="zh-TW" sz="1800" dirty="0" smtClean="0">
                    <a:solidFill>
                      <a:srgbClr val="0000FF"/>
                    </a:solidFill>
                    <a:sym typeface="Wingdings" pitchFamily="2" charset="2"/>
                  </a:rPr>
                  <a:t> count from 0 to 2602 + 1 state for setting</a:t>
                </a:r>
              </a:p>
              <a:p>
                <a:pPr eaLnBrk="1" hangingPunct="1">
                  <a:spcBef>
                    <a:spcPts val="0"/>
                  </a:spcBef>
                </a:pPr>
                <a:r>
                  <a:rPr lang="en-US" altLang="zh-TW" sz="1800" dirty="0" smtClean="0">
                    <a:solidFill>
                      <a:srgbClr val="0000FF"/>
                    </a:solidFill>
                    <a:sym typeface="Wingdings" pitchFamily="2" charset="2"/>
                  </a:rPr>
                  <a:t>Skew allowance = 1/(2*Length) x 100% ~ </a:t>
                </a:r>
                <a14:m>
                  <m:oMath xmlns:m="http://schemas.openxmlformats.org/officeDocument/2006/math">
                    <m:r>
                      <a:rPr lang="en-US" altLang="zh-TW" sz="180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±</m:t>
                    </m:r>
                    <m:r>
                      <a:rPr lang="en-US" altLang="zh-TW" sz="1800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260</m:t>
                    </m:r>
                  </m:oMath>
                </a14:m>
                <a:endParaRPr lang="en-US" altLang="zh-TW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7584" y="699542"/>
                <a:ext cx="8316416" cy="4320480"/>
              </a:xfrm>
              <a:blipFill rotWithShape="1">
                <a:blip r:embed="rId2"/>
                <a:stretch>
                  <a:fillRect l="-513" t="-70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群組 8"/>
          <p:cNvGrpSpPr/>
          <p:nvPr/>
        </p:nvGrpSpPr>
        <p:grpSpPr>
          <a:xfrm>
            <a:off x="1259632" y="1851670"/>
            <a:ext cx="7704856" cy="3075806"/>
            <a:chOff x="1115616" y="2067694"/>
            <a:chExt cx="7704856" cy="3075806"/>
          </a:xfrm>
        </p:grpSpPr>
        <p:sp>
          <p:nvSpPr>
            <p:cNvPr id="19" name="圓角矩形 18"/>
            <p:cNvSpPr/>
            <p:nvPr/>
          </p:nvSpPr>
          <p:spPr>
            <a:xfrm>
              <a:off x="1115616" y="3795886"/>
              <a:ext cx="7200800" cy="1347614"/>
            </a:xfrm>
            <a:prstGeom prst="roundRect">
              <a:avLst/>
            </a:prstGeom>
            <a:solidFill>
              <a:srgbClr val="FFFF99"/>
            </a:solidFill>
            <a:ln w="12700">
              <a:solidFill>
                <a:srgbClr val="0000FF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圓角矩形 5"/>
            <p:cNvSpPr/>
            <p:nvPr/>
          </p:nvSpPr>
          <p:spPr>
            <a:xfrm>
              <a:off x="1115616" y="2139702"/>
              <a:ext cx="7200800" cy="1656184"/>
            </a:xfrm>
            <a:prstGeom prst="roundRect">
              <a:avLst/>
            </a:prstGeom>
            <a:solidFill>
              <a:srgbClr val="FF99FF"/>
            </a:solidFill>
            <a:ln w="12700">
              <a:solidFill>
                <a:srgbClr val="0000FF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1187624" y="2067694"/>
              <a:ext cx="7632848" cy="3075806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altLang="zh-TW" b="1" i="0" dirty="0" err="1" smtClean="0">
                  <a:solidFill>
                    <a:srgbClr val="0000FF"/>
                  </a:solidFill>
                  <a:latin typeface="Courier New" pitchFamily="49" charset="0"/>
                  <a:cs typeface="Courier New" pitchFamily="49" charset="0"/>
                </a:rPr>
                <a:t>reg</a:t>
              </a:r>
              <a:r>
                <a:rPr lang="en-US" altLang="zh-TW" i="0" dirty="0" smtClean="0">
                  <a:solidFill>
                    <a:srgbClr val="0000FF"/>
                  </a:solidFill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altLang="zh-TW" i="0" dirty="0" smtClean="0">
                  <a:latin typeface="Courier New" pitchFamily="49" charset="0"/>
                  <a:cs typeface="Courier New" pitchFamily="49" charset="0"/>
                </a:rPr>
                <a:t>[12:0] T;</a:t>
              </a:r>
            </a:p>
            <a:p>
              <a:pPr algn="l">
                <a:lnSpc>
                  <a:spcPct val="90000"/>
                </a:lnSpc>
              </a:pPr>
              <a:r>
                <a:rPr lang="en-US" altLang="zh-TW" b="1" i="0" dirty="0" smtClean="0">
                  <a:solidFill>
                    <a:srgbClr val="0000FF"/>
                  </a:solidFill>
                  <a:latin typeface="Courier New" pitchFamily="49" charset="0"/>
                  <a:cs typeface="Courier New" pitchFamily="49" charset="0"/>
                </a:rPr>
                <a:t>always</a:t>
              </a:r>
              <a:r>
                <a:rPr lang="en-US" altLang="zh-TW" i="0" dirty="0" smtClean="0">
                  <a:latin typeface="Courier New" pitchFamily="49" charset="0"/>
                  <a:cs typeface="Courier New" pitchFamily="49" charset="0"/>
                </a:rPr>
                <a:t>@(</a:t>
              </a:r>
              <a:r>
                <a:rPr lang="en-US" altLang="zh-TW" b="1" i="0" dirty="0" err="1" smtClean="0">
                  <a:solidFill>
                    <a:srgbClr val="0000FF"/>
                  </a:solidFill>
                  <a:latin typeface="Courier New" pitchFamily="49" charset="0"/>
                  <a:cs typeface="Courier New" pitchFamily="49" charset="0"/>
                </a:rPr>
                <a:t>posedge</a:t>
              </a:r>
              <a:r>
                <a:rPr lang="en-US" altLang="zh-TW" i="0" dirty="0" smtClean="0">
                  <a:solidFill>
                    <a:srgbClr val="0000FF"/>
                  </a:solidFill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altLang="zh-TW" i="0" dirty="0" smtClean="0">
                  <a:latin typeface="Courier New" pitchFamily="49" charset="0"/>
                  <a:cs typeface="Courier New" pitchFamily="49" charset="0"/>
                </a:rPr>
                <a:t>Clk50MHz)</a:t>
              </a:r>
            </a:p>
            <a:p>
              <a:pPr algn="l">
                <a:lnSpc>
                  <a:spcPct val="90000"/>
                </a:lnSpc>
              </a:pPr>
              <a:r>
                <a:rPr lang="en-US" altLang="zh-TW" i="0" dirty="0">
                  <a:latin typeface="Courier New" pitchFamily="49" charset="0"/>
                  <a:cs typeface="Courier New" pitchFamily="49" charset="0"/>
                </a:rPr>
                <a:t>	</a:t>
              </a:r>
              <a:r>
                <a:rPr lang="en-US" altLang="zh-TW" b="1" i="0" dirty="0" smtClean="0">
                  <a:solidFill>
                    <a:srgbClr val="0000FF"/>
                  </a:solidFill>
                  <a:latin typeface="Courier New" pitchFamily="49" charset="0"/>
                  <a:cs typeface="Courier New" pitchFamily="49" charset="0"/>
                </a:rPr>
                <a:t>case</a:t>
              </a:r>
              <a:r>
                <a:rPr lang="en-US" altLang="zh-TW" i="0" dirty="0" smtClean="0">
                  <a:latin typeface="Courier New" pitchFamily="49" charset="0"/>
                  <a:cs typeface="Courier New" pitchFamily="49" charset="0"/>
                </a:rPr>
                <a:t>(PS)</a:t>
              </a:r>
            </a:p>
            <a:p>
              <a:pPr algn="l">
                <a:lnSpc>
                  <a:spcPct val="90000"/>
                </a:lnSpc>
              </a:pPr>
              <a:r>
                <a:rPr lang="en-US" altLang="zh-TW" i="0" dirty="0">
                  <a:latin typeface="Courier New" pitchFamily="49" charset="0"/>
                  <a:cs typeface="Courier New" pitchFamily="49" charset="0"/>
                </a:rPr>
                <a:t>	</a:t>
              </a:r>
              <a:r>
                <a:rPr lang="en-US" altLang="zh-TW" i="0" dirty="0" smtClean="0">
                  <a:latin typeface="Courier New" pitchFamily="49" charset="0"/>
                  <a:cs typeface="Courier New" pitchFamily="49" charset="0"/>
                </a:rPr>
                <a:t>	START : b</a:t>
              </a:r>
              <a:r>
                <a:rPr lang="zh-TW" altLang="en-US" i="0" dirty="0" smtClean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altLang="zh-TW" b="1" i="0" dirty="0" smtClean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&lt;</a:t>
              </a:r>
              <a:r>
                <a:rPr lang="en-US" altLang="zh-TW" i="0" dirty="0" smtClean="0">
                  <a:latin typeface="Courier New" pitchFamily="49" charset="0"/>
                  <a:cs typeface="Courier New" pitchFamily="49" charset="0"/>
                </a:rPr>
                <a:t>=</a:t>
              </a:r>
              <a:r>
                <a:rPr lang="zh-TW" altLang="en-US" i="0" dirty="0" smtClean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altLang="zh-TW" i="0" dirty="0" smtClean="0">
                  <a:latin typeface="Courier New" pitchFamily="49" charset="0"/>
                  <a:cs typeface="Courier New" pitchFamily="49" charset="0"/>
                </a:rPr>
                <a:t>0;</a:t>
              </a:r>
            </a:p>
            <a:p>
              <a:pPr algn="l">
                <a:lnSpc>
                  <a:spcPct val="90000"/>
                </a:lnSpc>
              </a:pPr>
              <a:r>
                <a:rPr lang="en-US" altLang="zh-TW" i="0" dirty="0">
                  <a:latin typeface="Courier New" pitchFamily="49" charset="0"/>
                  <a:cs typeface="Courier New" pitchFamily="49" charset="0"/>
                </a:rPr>
                <a:t>	</a:t>
              </a:r>
              <a:r>
                <a:rPr lang="en-US" altLang="zh-TW" i="0" dirty="0" smtClean="0">
                  <a:latin typeface="Courier New" pitchFamily="49" charset="0"/>
                  <a:cs typeface="Courier New" pitchFamily="49" charset="0"/>
                </a:rPr>
                <a:t>	RESET</a:t>
              </a:r>
              <a:r>
                <a:rPr lang="zh-TW" altLang="en-US" i="0" dirty="0" smtClean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altLang="zh-TW" i="0" dirty="0" smtClean="0">
                  <a:latin typeface="Courier New" pitchFamily="49" charset="0"/>
                  <a:cs typeface="Courier New" pitchFamily="49" charset="0"/>
                </a:rPr>
                <a:t> : </a:t>
              </a:r>
              <a:r>
                <a:rPr lang="en-US" altLang="zh-TW" b="1" i="0" dirty="0" smtClean="0">
                  <a:solidFill>
                    <a:srgbClr val="0000FF"/>
                  </a:solidFill>
                  <a:latin typeface="Courier New" pitchFamily="49" charset="0"/>
                  <a:cs typeface="Courier New" pitchFamily="49" charset="0"/>
                </a:rPr>
                <a:t>begin</a:t>
              </a:r>
              <a:r>
                <a:rPr lang="en-US" altLang="zh-TW" i="0" dirty="0" smtClean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altLang="zh-TW" i="0" u="sng" dirty="0" smtClean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T</a:t>
              </a:r>
              <a:r>
                <a:rPr lang="en-US" altLang="zh-TW" b="1" i="0" u="sng" dirty="0" smtClean="0">
                  <a:solidFill>
                    <a:srgbClr val="CC0000"/>
                  </a:solidFill>
                  <a:latin typeface="Courier New" pitchFamily="49" charset="0"/>
                  <a:cs typeface="Courier New" pitchFamily="49" charset="0"/>
                </a:rPr>
                <a:t>&lt;</a:t>
              </a:r>
              <a:r>
                <a:rPr lang="en-US" altLang="zh-TW" i="0" u="sng" dirty="0" smtClean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=0</a:t>
              </a:r>
              <a:r>
                <a:rPr lang="en-US" altLang="zh-TW" i="0" dirty="0" smtClean="0">
                  <a:latin typeface="Courier New" pitchFamily="49" charset="0"/>
                  <a:cs typeface="Courier New" pitchFamily="49" charset="0"/>
                </a:rPr>
                <a:t>; </a:t>
              </a:r>
              <a:r>
                <a:rPr lang="en-US" altLang="zh-TW" b="1" dirty="0" smtClean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(processing;) </a:t>
              </a:r>
              <a:r>
                <a:rPr lang="en-US" altLang="zh-TW" b="1" i="0" dirty="0" smtClean="0">
                  <a:solidFill>
                    <a:srgbClr val="0000FF"/>
                  </a:solidFill>
                  <a:latin typeface="Courier New" pitchFamily="49" charset="0"/>
                  <a:cs typeface="Courier New" pitchFamily="49" charset="0"/>
                </a:rPr>
                <a:t>end</a:t>
              </a:r>
            </a:p>
            <a:p>
              <a:pPr algn="l">
                <a:lnSpc>
                  <a:spcPct val="90000"/>
                </a:lnSpc>
              </a:pPr>
              <a:r>
                <a:rPr lang="en-US" altLang="zh-TW" i="0" dirty="0">
                  <a:latin typeface="Courier New" pitchFamily="49" charset="0"/>
                  <a:cs typeface="Courier New" pitchFamily="49" charset="0"/>
                </a:rPr>
                <a:t>	</a:t>
              </a:r>
              <a:r>
                <a:rPr lang="en-US" altLang="zh-TW" i="0" dirty="0" smtClean="0">
                  <a:latin typeface="Courier New" pitchFamily="49" charset="0"/>
                  <a:cs typeface="Courier New" pitchFamily="49" charset="0"/>
                </a:rPr>
                <a:t>	ELAPSE: </a:t>
              </a:r>
              <a:r>
                <a:rPr lang="en-US" altLang="zh-TW" i="0" u="sng" dirty="0" smtClean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T </a:t>
              </a:r>
              <a:r>
                <a:rPr lang="en-US" altLang="zh-TW" b="1" i="0" u="sng" dirty="0" smtClean="0">
                  <a:solidFill>
                    <a:srgbClr val="CC0000"/>
                  </a:solidFill>
                  <a:latin typeface="Courier New" pitchFamily="49" charset="0"/>
                  <a:cs typeface="Courier New" pitchFamily="49" charset="0"/>
                </a:rPr>
                <a:t>&lt;</a:t>
              </a:r>
              <a:r>
                <a:rPr lang="en-US" altLang="zh-TW" i="0" u="sng" dirty="0" smtClean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= T + 1</a:t>
              </a:r>
              <a:r>
                <a:rPr lang="en-US" altLang="zh-TW" i="0" dirty="0" smtClean="0">
                  <a:latin typeface="Courier New" pitchFamily="49" charset="0"/>
                  <a:cs typeface="Courier New" pitchFamily="49" charset="0"/>
                </a:rPr>
                <a:t>;</a:t>
              </a:r>
            </a:p>
            <a:p>
              <a:pPr algn="l">
                <a:lnSpc>
                  <a:spcPct val="90000"/>
                </a:lnSpc>
              </a:pPr>
              <a:r>
                <a:rPr lang="en-US" altLang="zh-TW" i="0" dirty="0">
                  <a:latin typeface="Courier New" pitchFamily="49" charset="0"/>
                  <a:cs typeface="Courier New" pitchFamily="49" charset="0"/>
                </a:rPr>
                <a:t>	</a:t>
              </a:r>
              <a:r>
                <a:rPr lang="en-US" altLang="zh-TW" b="1" i="0" dirty="0" err="1" smtClean="0">
                  <a:solidFill>
                    <a:srgbClr val="0000FF"/>
                  </a:solidFill>
                  <a:latin typeface="Courier New" pitchFamily="49" charset="0"/>
                  <a:cs typeface="Courier New" pitchFamily="49" charset="0"/>
                </a:rPr>
                <a:t>endcase</a:t>
              </a:r>
              <a:r>
                <a:rPr lang="en-US" altLang="zh-TW" i="0" dirty="0" smtClean="0">
                  <a:solidFill>
                    <a:srgbClr val="0000FF"/>
                  </a:solidFill>
                  <a:latin typeface="Courier New" pitchFamily="49" charset="0"/>
                  <a:cs typeface="Courier New" pitchFamily="49" charset="0"/>
                </a:rPr>
                <a:t> </a:t>
              </a:r>
            </a:p>
            <a:p>
              <a:pPr algn="l">
                <a:lnSpc>
                  <a:spcPct val="90000"/>
                </a:lnSpc>
              </a:pPr>
              <a:r>
                <a:rPr lang="en-US" altLang="zh-TW" b="1" i="0" dirty="0" smtClean="0">
                  <a:solidFill>
                    <a:srgbClr val="0000FF"/>
                  </a:solidFill>
                  <a:latin typeface="Courier New" pitchFamily="49" charset="0"/>
                  <a:cs typeface="Courier New" pitchFamily="49" charset="0"/>
                </a:rPr>
                <a:t>always</a:t>
              </a:r>
              <a:r>
                <a:rPr lang="en-US" altLang="zh-TW" i="0" dirty="0" smtClean="0">
                  <a:latin typeface="Courier New" pitchFamily="49" charset="0"/>
                  <a:cs typeface="Courier New" pitchFamily="49" charset="0"/>
                </a:rPr>
                <a:t>@(*)</a:t>
              </a:r>
            </a:p>
            <a:p>
              <a:pPr algn="l">
                <a:lnSpc>
                  <a:spcPct val="90000"/>
                </a:lnSpc>
              </a:pPr>
              <a:r>
                <a:rPr lang="en-US" altLang="zh-TW" i="0" dirty="0">
                  <a:latin typeface="Courier New" pitchFamily="49" charset="0"/>
                  <a:cs typeface="Courier New" pitchFamily="49" charset="0"/>
                </a:rPr>
                <a:t>	</a:t>
              </a:r>
              <a:r>
                <a:rPr lang="en-US" altLang="zh-TW" b="1" i="0" dirty="0" smtClean="0">
                  <a:solidFill>
                    <a:srgbClr val="0000FF"/>
                  </a:solidFill>
                  <a:latin typeface="Courier New" pitchFamily="49" charset="0"/>
                  <a:cs typeface="Courier New" pitchFamily="49" charset="0"/>
                </a:rPr>
                <a:t>case</a:t>
              </a:r>
              <a:r>
                <a:rPr lang="en-US" altLang="zh-TW" i="0" dirty="0" smtClean="0">
                  <a:latin typeface="Courier New" pitchFamily="49" charset="0"/>
                  <a:cs typeface="Courier New" pitchFamily="49" charset="0"/>
                </a:rPr>
                <a:t>(PS) ...</a:t>
              </a:r>
            </a:p>
            <a:p>
              <a:pPr algn="l">
                <a:lnSpc>
                  <a:spcPct val="90000"/>
                </a:lnSpc>
              </a:pPr>
              <a:r>
                <a:rPr lang="en-US" altLang="zh-TW" i="0" dirty="0">
                  <a:latin typeface="Courier New" pitchFamily="49" charset="0"/>
                  <a:cs typeface="Courier New" pitchFamily="49" charset="0"/>
                </a:rPr>
                <a:t>	 </a:t>
              </a:r>
              <a:r>
                <a:rPr lang="en-US" altLang="zh-TW" i="0" dirty="0" smtClean="0">
                  <a:latin typeface="Courier New" pitchFamily="49" charset="0"/>
                  <a:cs typeface="Courier New" pitchFamily="49" charset="0"/>
                </a:rPr>
                <a:t>   S2 : NS = b==10 ? IDLE : ELAPSE;</a:t>
              </a:r>
            </a:p>
            <a:p>
              <a:pPr algn="l">
                <a:lnSpc>
                  <a:spcPct val="90000"/>
                </a:lnSpc>
              </a:pPr>
              <a:r>
                <a:rPr lang="en-US" altLang="zh-TW" i="0" dirty="0">
                  <a:latin typeface="Courier New" pitchFamily="49" charset="0"/>
                  <a:cs typeface="Courier New" pitchFamily="49" charset="0"/>
                </a:rPr>
                <a:t>	</a:t>
              </a:r>
              <a:r>
                <a:rPr lang="en-US" altLang="zh-TW" i="0" dirty="0" smtClean="0">
                  <a:latin typeface="Courier New" pitchFamily="49" charset="0"/>
                  <a:cs typeface="Courier New" pitchFamily="49" charset="0"/>
                </a:rPr>
                <a:t>    ELAPSE: NS = </a:t>
              </a:r>
              <a:r>
                <a:rPr lang="en-US" altLang="zh-TW" i="0" u="sng" dirty="0" smtClean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T==(M-2)</a:t>
              </a:r>
              <a:r>
                <a:rPr lang="en-US" altLang="zh-TW" i="0" dirty="0" smtClean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altLang="zh-TW" i="0" dirty="0" smtClean="0">
                  <a:latin typeface="Courier New" pitchFamily="49" charset="0"/>
                  <a:cs typeface="Courier New" pitchFamily="49" charset="0"/>
                </a:rPr>
                <a:t>? NEXT : ELAPSE;</a:t>
              </a:r>
            </a:p>
            <a:p>
              <a:pPr algn="l">
                <a:lnSpc>
                  <a:spcPct val="90000"/>
                </a:lnSpc>
              </a:pPr>
              <a:r>
                <a:rPr lang="en-US" altLang="zh-TW" i="0" dirty="0">
                  <a:latin typeface="Courier New" pitchFamily="49" charset="0"/>
                  <a:cs typeface="Courier New" pitchFamily="49" charset="0"/>
                </a:rPr>
                <a:t>	</a:t>
              </a:r>
              <a:r>
                <a:rPr lang="en-US" altLang="zh-TW" b="1" i="0" dirty="0" err="1" smtClean="0">
                  <a:solidFill>
                    <a:srgbClr val="0000FF"/>
                  </a:solidFill>
                  <a:latin typeface="Courier New" pitchFamily="49" charset="0"/>
                  <a:cs typeface="Courier New" pitchFamily="49" charset="0"/>
                </a:rPr>
                <a:t>endcase</a:t>
              </a:r>
              <a:endPara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859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150939" y="51470"/>
            <a:ext cx="7793037" cy="720080"/>
          </a:xfrm>
        </p:spPr>
        <p:txBody>
          <a:bodyPr/>
          <a:lstStyle/>
          <a:p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699542"/>
            <a:ext cx="8127554" cy="432048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altLang="zh-TW" b="1" dirty="0" smtClean="0">
                <a:solidFill>
                  <a:srgbClr val="0000FF"/>
                </a:solidFill>
              </a:rPr>
              <a:t>Review of 4-bit Morse Codes and Display</a:t>
            </a:r>
          </a:p>
          <a:p>
            <a:pPr eaLnBrk="1" hangingPunct="1">
              <a:spcBef>
                <a:spcPts val="0"/>
              </a:spcBef>
            </a:pPr>
            <a:r>
              <a:rPr lang="en-US" altLang="zh-TW" b="1" dirty="0" smtClean="0">
                <a:solidFill>
                  <a:srgbClr val="0000FF"/>
                </a:solidFill>
              </a:rPr>
              <a:t>Introduction to RS232 &amp; PS/2 Connectors</a:t>
            </a:r>
          </a:p>
          <a:p>
            <a:pPr eaLnBrk="1" hangingPunct="1">
              <a:spcBef>
                <a:spcPts val="0"/>
              </a:spcBef>
            </a:pPr>
            <a:r>
              <a:rPr lang="en-US" altLang="zh-TW" b="1" dirty="0" smtClean="0">
                <a:solidFill>
                  <a:srgbClr val="0000FF"/>
                </a:solidFill>
              </a:rPr>
              <a:t>Introduction to basic UART</a:t>
            </a:r>
          </a:p>
          <a:p>
            <a:pPr eaLnBrk="1" hangingPunct="1">
              <a:spcBef>
                <a:spcPts val="0"/>
              </a:spcBef>
            </a:pPr>
            <a:r>
              <a:rPr lang="en-US" altLang="zh-TW" b="1" dirty="0" smtClean="0">
                <a:solidFill>
                  <a:srgbClr val="0000FF"/>
                </a:solidFill>
              </a:rPr>
              <a:t>Block Diagrams</a:t>
            </a:r>
          </a:p>
          <a:p>
            <a:pPr eaLnBrk="1" hangingPunct="1">
              <a:spcBef>
                <a:spcPts val="0"/>
              </a:spcBef>
            </a:pPr>
            <a:r>
              <a:rPr lang="en-US" altLang="zh-TW" b="1" dirty="0" smtClean="0">
                <a:solidFill>
                  <a:srgbClr val="0000FF"/>
                </a:solidFill>
              </a:rPr>
              <a:t>Counter Extraction from Macro-States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zh-TW" b="1" dirty="0">
                <a:solidFill>
                  <a:srgbClr val="0000FF"/>
                </a:solidFill>
              </a:rPr>
              <a:t> </a:t>
            </a:r>
            <a:r>
              <a:rPr lang="en-US" altLang="zh-TW" b="1" dirty="0" smtClean="0">
                <a:solidFill>
                  <a:srgbClr val="0000FF"/>
                </a:solidFill>
              </a:rPr>
              <a:t>Transmitter </a:t>
            </a:r>
            <a:r>
              <a:rPr lang="en-US" altLang="zh-TW" b="1" dirty="0" err="1" smtClean="0">
                <a:solidFill>
                  <a:srgbClr val="0000FF"/>
                </a:solidFill>
              </a:rPr>
              <a:t>Tx</a:t>
            </a:r>
            <a:endParaRPr lang="en-US" altLang="zh-TW" b="1" dirty="0" smtClean="0">
              <a:solidFill>
                <a:srgbClr val="0000FF"/>
              </a:solidFill>
            </a:endParaRPr>
          </a:p>
          <a:p>
            <a:pPr lvl="1" eaLnBrk="1" hangingPunct="1">
              <a:spcBef>
                <a:spcPts val="0"/>
              </a:spcBef>
            </a:pPr>
            <a:r>
              <a:rPr lang="en-US" altLang="zh-TW" b="1" dirty="0">
                <a:solidFill>
                  <a:srgbClr val="0000FF"/>
                </a:solidFill>
              </a:rPr>
              <a:t> </a:t>
            </a:r>
            <a:r>
              <a:rPr lang="en-US" altLang="zh-TW" b="1" dirty="0" smtClean="0">
                <a:solidFill>
                  <a:srgbClr val="0000FF"/>
                </a:solidFill>
              </a:rPr>
              <a:t>Receiver Rx</a:t>
            </a:r>
          </a:p>
          <a:p>
            <a:pPr eaLnBrk="1" hangingPunct="1">
              <a:spcBef>
                <a:spcPts val="0"/>
              </a:spcBef>
            </a:pPr>
            <a:r>
              <a:rPr lang="en-US" altLang="zh-TW" b="1" dirty="0" smtClean="0">
                <a:solidFill>
                  <a:srgbClr val="0000FF"/>
                </a:solidFill>
              </a:rPr>
              <a:t>Coding</a:t>
            </a:r>
          </a:p>
          <a:p>
            <a:pPr eaLnBrk="1" hangingPunct="1">
              <a:spcBef>
                <a:spcPts val="0"/>
              </a:spcBef>
            </a:pPr>
            <a:r>
              <a:rPr lang="en-US" altLang="zh-TW" b="1" dirty="0" smtClean="0">
                <a:solidFill>
                  <a:srgbClr val="0000FF"/>
                </a:solidFill>
              </a:rPr>
              <a:t>Demonstration </a:t>
            </a:r>
          </a:p>
          <a:p>
            <a:pPr eaLnBrk="1" hangingPunct="1">
              <a:spcBef>
                <a:spcPts val="0"/>
              </a:spcBef>
            </a:pPr>
            <a:endParaRPr lang="en-US" altLang="zh-TW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39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5496" y="771550"/>
            <a:ext cx="8568952" cy="41764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always</a:t>
            </a:r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@(*) case(PS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HIGH: NS 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 </a:t>
            </a:r>
            <a:r>
              <a:rPr lang="en-US" altLang="zh-TW" b="1" i="0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KeyN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? HIGH : LOW; </a:t>
            </a: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LOW : NS 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 </a:t>
            </a:r>
            <a:r>
              <a:rPr lang="en-US" altLang="zh-TW" b="1" i="0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KeyN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? RISE : LOW;</a:t>
            </a: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RISE: NS 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 HIGH;</a:t>
            </a:r>
          </a:p>
          <a:p>
            <a:pPr algn="l"/>
            <a:r>
              <a:rPr lang="en-US" altLang="zh-TW" b="1" i="0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endcase</a:t>
            </a:r>
            <a:endParaRPr lang="en-US" altLang="zh-TW" b="1" i="0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always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@(</a:t>
            </a:r>
            <a:r>
              <a:rPr lang="en-US" altLang="zh-TW" b="1" i="0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posedge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Clk100Hz</a:t>
            </a:r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) </a:t>
            </a:r>
          </a:p>
          <a:p>
            <a:pPr algn="l"/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if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(!</a:t>
            </a:r>
            <a:r>
              <a:rPr lang="en-US" altLang="zh-TW" b="1" i="0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RstN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) begin H=0; X=0; b=0; PS = HIGH; end</a:t>
            </a: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else begin PS 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 NS;</a:t>
            </a: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case(PS)</a:t>
            </a: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HIGH: T=0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LOW : T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= </a:t>
            </a:r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E ? 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T : T+1'b1;</a:t>
            </a: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RISE: if(E) 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H = {4'b0, H[15:4]}; </a:t>
            </a:r>
            <a:endParaRPr lang="en-US" altLang="zh-TW" b="1" i="0" dirty="0" smtClean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      else if 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(b==3) </a:t>
            </a:r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begin 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b=0; H = {H[11:0], X, B}; end</a:t>
            </a: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             else </a:t>
            </a:r>
            <a:r>
              <a:rPr lang="en-US" altLang="zh-TW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begin b = b+1; X = {X[1:0], B</a:t>
            </a:r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}; end</a:t>
            </a:r>
            <a:endParaRPr lang="en-US" altLang="zh-TW" b="1" i="0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zh-TW" b="1" i="0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endcase</a:t>
            </a:r>
            <a:endParaRPr lang="en-US" altLang="zh-TW" b="1" i="0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 algn="l"/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end</a:t>
            </a:r>
            <a:endParaRPr lang="en-US" altLang="zh-TW" i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99591" y="51470"/>
            <a:ext cx="8044385" cy="720080"/>
          </a:xfrm>
        </p:spPr>
        <p:txBody>
          <a:bodyPr/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Reviewing 4-Bit Morse Code</a:t>
            </a:r>
            <a:endParaRPr lang="zh-TW" altLang="en-US" dirty="0"/>
          </a:p>
        </p:txBody>
      </p:sp>
      <p:grpSp>
        <p:nvGrpSpPr>
          <p:cNvPr id="60" name="群組 59"/>
          <p:cNvGrpSpPr/>
          <p:nvPr/>
        </p:nvGrpSpPr>
        <p:grpSpPr>
          <a:xfrm>
            <a:off x="5766283" y="483518"/>
            <a:ext cx="3270213" cy="3384375"/>
            <a:chOff x="1828800" y="476672"/>
            <a:chExt cx="4206240" cy="4353079"/>
          </a:xfrm>
        </p:grpSpPr>
        <p:sp>
          <p:nvSpPr>
            <p:cNvPr id="61" name="手繪多邊形 60"/>
            <p:cNvSpPr/>
            <p:nvPr/>
          </p:nvSpPr>
          <p:spPr>
            <a:xfrm>
              <a:off x="1828800" y="1737360"/>
              <a:ext cx="4206240" cy="1844040"/>
            </a:xfrm>
            <a:custGeom>
              <a:avLst/>
              <a:gdLst>
                <a:gd name="connsiteX0" fmla="*/ 0 w 4206240"/>
                <a:gd name="connsiteY0" fmla="*/ 0 h 1844040"/>
                <a:gd name="connsiteX1" fmla="*/ 1722120 w 4206240"/>
                <a:gd name="connsiteY1" fmla="*/ 0 h 1844040"/>
                <a:gd name="connsiteX2" fmla="*/ 1722120 w 4206240"/>
                <a:gd name="connsiteY2" fmla="*/ 1844040 h 1844040"/>
                <a:gd name="connsiteX3" fmla="*/ 3581400 w 4206240"/>
                <a:gd name="connsiteY3" fmla="*/ 1844040 h 1844040"/>
                <a:gd name="connsiteX4" fmla="*/ 3581400 w 4206240"/>
                <a:gd name="connsiteY4" fmla="*/ 45720 h 1844040"/>
                <a:gd name="connsiteX5" fmla="*/ 4206240 w 4206240"/>
                <a:gd name="connsiteY5" fmla="*/ 45720 h 1844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06240" h="1844040">
                  <a:moveTo>
                    <a:pt x="0" y="0"/>
                  </a:moveTo>
                  <a:lnTo>
                    <a:pt x="1722120" y="0"/>
                  </a:lnTo>
                  <a:lnTo>
                    <a:pt x="1722120" y="1844040"/>
                  </a:lnTo>
                  <a:lnTo>
                    <a:pt x="3581400" y="1844040"/>
                  </a:lnTo>
                  <a:lnTo>
                    <a:pt x="3581400" y="45720"/>
                  </a:lnTo>
                  <a:lnTo>
                    <a:pt x="4206240" y="45720"/>
                  </a:lnTo>
                </a:path>
              </a:pathLst>
            </a:custGeom>
            <a:ln w="152400">
              <a:solidFill>
                <a:srgbClr val="FF66FF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grpSp>
          <p:nvGrpSpPr>
            <p:cNvPr id="62" name="群組 61"/>
            <p:cNvGrpSpPr/>
            <p:nvPr/>
          </p:nvGrpSpPr>
          <p:grpSpPr>
            <a:xfrm>
              <a:off x="2051720" y="476672"/>
              <a:ext cx="1691439" cy="2629724"/>
              <a:chOff x="2051720" y="476672"/>
              <a:chExt cx="1691439" cy="2629724"/>
            </a:xfrm>
          </p:grpSpPr>
          <p:sp>
            <p:nvSpPr>
              <p:cNvPr id="70" name="橢圓 69"/>
              <p:cNvSpPr/>
              <p:nvPr/>
            </p:nvSpPr>
            <p:spPr>
              <a:xfrm>
                <a:off x="2051720" y="1125292"/>
                <a:ext cx="1224136" cy="1224136"/>
              </a:xfrm>
              <a:prstGeom prst="ellipse">
                <a:avLst/>
              </a:prstGeom>
              <a:solidFill>
                <a:srgbClr val="FFFF66">
                  <a:alpha val="50196"/>
                </a:srgbClr>
              </a:solidFill>
              <a:ln>
                <a:solidFill>
                  <a:srgbClr val="3333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400" dirty="0" smtClean="0">
                    <a:solidFill>
                      <a:schemeClr val="tx1"/>
                    </a:solidFill>
                  </a:rPr>
                  <a:t>HIGH</a:t>
                </a:r>
              </a:p>
              <a:p>
                <a:pPr algn="ctr"/>
                <a:r>
                  <a:rPr lang="en-US" altLang="zh-TW" sz="1400" dirty="0" smtClean="0">
                    <a:solidFill>
                      <a:srgbClr val="3333FF"/>
                    </a:solidFill>
                  </a:rPr>
                  <a:t>T=0</a:t>
                </a:r>
                <a:endParaRPr lang="zh-TW" altLang="en-US" sz="1400" dirty="0">
                  <a:solidFill>
                    <a:srgbClr val="3333FF"/>
                  </a:solidFill>
                </a:endParaRPr>
              </a:p>
            </p:txBody>
          </p:sp>
          <p:sp>
            <p:nvSpPr>
              <p:cNvPr id="71" name="弧形 70"/>
              <p:cNvSpPr/>
              <p:nvPr/>
            </p:nvSpPr>
            <p:spPr>
              <a:xfrm>
                <a:off x="2051720" y="476672"/>
                <a:ext cx="914400" cy="914400"/>
              </a:xfrm>
              <a:prstGeom prst="arc">
                <a:avLst>
                  <a:gd name="adj1" fmla="val 7837749"/>
                  <a:gd name="adj2" fmla="val 1931744"/>
                </a:avLst>
              </a:prstGeom>
              <a:ln w="12700">
                <a:solidFill>
                  <a:srgbClr val="3333FF"/>
                </a:solidFill>
                <a:headEnd type="stealth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/>
              </a:p>
            </p:txBody>
          </p:sp>
          <p:cxnSp>
            <p:nvCxnSpPr>
              <p:cNvPr id="72" name="直線單箭頭接點 71"/>
              <p:cNvCxnSpPr/>
              <p:nvPr/>
            </p:nvCxnSpPr>
            <p:spPr>
              <a:xfrm>
                <a:off x="3059832" y="2212363"/>
                <a:ext cx="683327" cy="894033"/>
              </a:xfrm>
              <a:prstGeom prst="straightConnector1">
                <a:avLst/>
              </a:prstGeom>
              <a:ln w="12700">
                <a:solidFill>
                  <a:srgbClr val="3333FF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群組 62"/>
            <p:cNvGrpSpPr/>
            <p:nvPr/>
          </p:nvGrpSpPr>
          <p:grpSpPr>
            <a:xfrm>
              <a:off x="3563888" y="2782225"/>
              <a:ext cx="1417903" cy="2047526"/>
              <a:chOff x="3563888" y="2782225"/>
              <a:chExt cx="1417903" cy="2047526"/>
            </a:xfrm>
          </p:grpSpPr>
          <p:sp>
            <p:nvSpPr>
              <p:cNvPr id="67" name="橢圓 66"/>
              <p:cNvSpPr/>
              <p:nvPr/>
            </p:nvSpPr>
            <p:spPr>
              <a:xfrm>
                <a:off x="3563888" y="2969332"/>
                <a:ext cx="1224136" cy="1224136"/>
              </a:xfrm>
              <a:prstGeom prst="ellipse">
                <a:avLst/>
              </a:prstGeom>
              <a:solidFill>
                <a:srgbClr val="FFFF66">
                  <a:alpha val="50196"/>
                </a:srgbClr>
              </a:solidFill>
              <a:ln>
                <a:solidFill>
                  <a:srgbClr val="3333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400" dirty="0" smtClean="0">
                    <a:solidFill>
                      <a:schemeClr val="tx1"/>
                    </a:solidFill>
                  </a:rPr>
                  <a:t>LOW</a:t>
                </a:r>
              </a:p>
              <a:p>
                <a:pPr algn="ctr"/>
                <a:r>
                  <a:rPr lang="en-US" altLang="zh-TW" sz="1400" dirty="0" smtClean="0">
                    <a:solidFill>
                      <a:srgbClr val="3333FF"/>
                    </a:solidFill>
                  </a:rPr>
                  <a:t>T++</a:t>
                </a:r>
                <a:endParaRPr lang="zh-TW" altLang="en-US" sz="1400" dirty="0">
                  <a:solidFill>
                    <a:srgbClr val="3333FF"/>
                  </a:solidFill>
                </a:endParaRPr>
              </a:p>
            </p:txBody>
          </p:sp>
          <p:sp>
            <p:nvSpPr>
              <p:cNvPr id="68" name="弧形 67"/>
              <p:cNvSpPr/>
              <p:nvPr/>
            </p:nvSpPr>
            <p:spPr>
              <a:xfrm rot="10362739">
                <a:off x="3940700" y="3915351"/>
                <a:ext cx="914400" cy="914400"/>
              </a:xfrm>
              <a:prstGeom prst="arc">
                <a:avLst>
                  <a:gd name="adj1" fmla="val 7837749"/>
                  <a:gd name="adj2" fmla="val 1931744"/>
                </a:avLst>
              </a:prstGeom>
              <a:ln w="12700">
                <a:solidFill>
                  <a:srgbClr val="3333FF"/>
                </a:solidFill>
                <a:headEnd type="stealth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/>
              </a:p>
            </p:txBody>
          </p:sp>
          <p:cxnSp>
            <p:nvCxnSpPr>
              <p:cNvPr id="69" name="直線單箭頭接點 68"/>
              <p:cNvCxnSpPr>
                <a:endCxn id="65" idx="3"/>
              </p:cNvCxnSpPr>
              <p:nvPr/>
            </p:nvCxnSpPr>
            <p:spPr>
              <a:xfrm flipV="1">
                <a:off x="4580384" y="2782225"/>
                <a:ext cx="401407" cy="341704"/>
              </a:xfrm>
              <a:prstGeom prst="straightConnector1">
                <a:avLst/>
              </a:prstGeom>
              <a:ln w="12700">
                <a:solidFill>
                  <a:srgbClr val="3333FF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群組 63"/>
            <p:cNvGrpSpPr/>
            <p:nvPr/>
          </p:nvGrpSpPr>
          <p:grpSpPr>
            <a:xfrm>
              <a:off x="3275856" y="1737360"/>
              <a:ext cx="2750800" cy="1224136"/>
              <a:chOff x="3275856" y="1737360"/>
              <a:chExt cx="2750800" cy="1224136"/>
            </a:xfrm>
          </p:grpSpPr>
          <p:sp>
            <p:nvSpPr>
              <p:cNvPr id="65" name="橢圓 64"/>
              <p:cNvSpPr/>
              <p:nvPr/>
            </p:nvSpPr>
            <p:spPr>
              <a:xfrm>
                <a:off x="4802520" y="1737360"/>
                <a:ext cx="1224136" cy="1224136"/>
              </a:xfrm>
              <a:prstGeom prst="ellipse">
                <a:avLst/>
              </a:prstGeom>
              <a:solidFill>
                <a:srgbClr val="FFFF66">
                  <a:alpha val="50196"/>
                </a:srgbClr>
              </a:solidFill>
              <a:ln>
                <a:solidFill>
                  <a:srgbClr val="3333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400" dirty="0" smtClean="0">
                    <a:solidFill>
                      <a:schemeClr val="tx1"/>
                    </a:solidFill>
                  </a:rPr>
                  <a:t>RISE</a:t>
                </a:r>
              </a:p>
              <a:p>
                <a:pPr algn="ctr"/>
                <a:r>
                  <a:rPr lang="en-US" altLang="zh-TW" sz="1400" dirty="0" err="1" smtClean="0">
                    <a:solidFill>
                      <a:srgbClr val="3333FF"/>
                    </a:solidFill>
                  </a:rPr>
                  <a:t>HXBb</a:t>
                </a:r>
                <a:endParaRPr lang="zh-TW" altLang="en-US" sz="1400" dirty="0">
                  <a:solidFill>
                    <a:srgbClr val="3333FF"/>
                  </a:solidFill>
                </a:endParaRPr>
              </a:p>
            </p:txBody>
          </p:sp>
          <p:cxnSp>
            <p:nvCxnSpPr>
              <p:cNvPr id="66" name="直線單箭頭接點 65"/>
              <p:cNvCxnSpPr/>
              <p:nvPr/>
            </p:nvCxnSpPr>
            <p:spPr>
              <a:xfrm flipH="1" flipV="1">
                <a:off x="3275856" y="1874761"/>
                <a:ext cx="1526664" cy="337602"/>
              </a:xfrm>
              <a:prstGeom prst="straightConnector1">
                <a:avLst/>
              </a:prstGeom>
              <a:ln w="12700">
                <a:solidFill>
                  <a:srgbClr val="3333FF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文字方塊 2"/>
          <p:cNvSpPr txBox="1"/>
          <p:nvPr/>
        </p:nvSpPr>
        <p:spPr>
          <a:xfrm>
            <a:off x="2595143" y="4639344"/>
            <a:ext cx="266611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assign  B = (T&gt;s);</a:t>
            </a:r>
            <a:endParaRPr lang="zh-TW" altLang="en-US" b="1" i="0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2560114" y="3210530"/>
            <a:ext cx="28039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b="1" i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assign  E = (T==e);</a:t>
            </a:r>
            <a:endParaRPr lang="zh-TW" altLang="en-US" b="1" i="0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94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群組 17"/>
          <p:cNvGrpSpPr/>
          <p:nvPr/>
        </p:nvGrpSpPr>
        <p:grpSpPr>
          <a:xfrm>
            <a:off x="5076056" y="771550"/>
            <a:ext cx="3960440" cy="4118857"/>
            <a:chOff x="5364088" y="829157"/>
            <a:chExt cx="3960440" cy="4118857"/>
          </a:xfrm>
        </p:grpSpPr>
        <p:grpSp>
          <p:nvGrpSpPr>
            <p:cNvPr id="6" name="群組 5"/>
            <p:cNvGrpSpPr/>
            <p:nvPr/>
          </p:nvGrpSpPr>
          <p:grpSpPr>
            <a:xfrm>
              <a:off x="5364088" y="829157"/>
              <a:ext cx="3960440" cy="4118857"/>
              <a:chOff x="5148064" y="771551"/>
              <a:chExt cx="3960440" cy="4118857"/>
            </a:xfrm>
          </p:grpSpPr>
          <p:pic>
            <p:nvPicPr>
              <p:cNvPr id="1026" name="Picture 2" descr="ãLEDG DE0ãçåçæå°çµæ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48064" y="1563638"/>
                <a:ext cx="3960440" cy="33267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梯形 4"/>
              <p:cNvSpPr/>
              <p:nvPr/>
            </p:nvSpPr>
            <p:spPr>
              <a:xfrm rot="10800000">
                <a:off x="7113984" y="1630517"/>
                <a:ext cx="914400" cy="304038"/>
              </a:xfrm>
              <a:prstGeom prst="trapezoid">
                <a:avLst>
                  <a:gd name="adj" fmla="val 101033"/>
                </a:avLst>
              </a:prstGeom>
              <a:solidFill>
                <a:srgbClr val="9900CC"/>
              </a:solidFill>
              <a:ln w="12700">
                <a:noFill/>
              </a:ln>
            </p:spPr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2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7145326" y="752589"/>
                <a:ext cx="864096" cy="9020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6" name="手繪多邊形 15"/>
            <p:cNvSpPr/>
            <p:nvPr/>
          </p:nvSpPr>
          <p:spPr>
            <a:xfrm>
              <a:off x="7051431" y="1407559"/>
              <a:ext cx="999385" cy="328774"/>
            </a:xfrm>
            <a:custGeom>
              <a:avLst/>
              <a:gdLst>
                <a:gd name="connsiteX0" fmla="*/ 1196210 w 1401693"/>
                <a:gd name="connsiteY0" fmla="*/ 0 h 360206"/>
                <a:gd name="connsiteX1" fmla="*/ 14682 w 1401693"/>
                <a:gd name="connsiteY1" fmla="*/ 143838 h 360206"/>
                <a:gd name="connsiteX2" fmla="*/ 590035 w 1401693"/>
                <a:gd name="connsiteY2" fmla="*/ 359596 h 360206"/>
                <a:gd name="connsiteX3" fmla="*/ 1401693 w 1401693"/>
                <a:gd name="connsiteY3" fmla="*/ 71919 h 360206"/>
                <a:gd name="connsiteX4" fmla="*/ 1401693 w 1401693"/>
                <a:gd name="connsiteY4" fmla="*/ 71919 h 360206"/>
                <a:gd name="connsiteX0" fmla="*/ 746076 w 951559"/>
                <a:gd name="connsiteY0" fmla="*/ 0 h 359596"/>
                <a:gd name="connsiteX1" fmla="*/ 57708 w 951559"/>
                <a:gd name="connsiteY1" fmla="*/ 71919 h 359596"/>
                <a:gd name="connsiteX2" fmla="*/ 139901 w 951559"/>
                <a:gd name="connsiteY2" fmla="*/ 359596 h 359596"/>
                <a:gd name="connsiteX3" fmla="*/ 951559 w 951559"/>
                <a:gd name="connsiteY3" fmla="*/ 71919 h 359596"/>
                <a:gd name="connsiteX4" fmla="*/ 951559 w 951559"/>
                <a:gd name="connsiteY4" fmla="*/ 71919 h 359596"/>
                <a:gd name="connsiteX0" fmla="*/ 602816 w 941863"/>
                <a:gd name="connsiteY0" fmla="*/ 0 h 308225"/>
                <a:gd name="connsiteX1" fmla="*/ 48012 w 941863"/>
                <a:gd name="connsiteY1" fmla="*/ 20548 h 308225"/>
                <a:gd name="connsiteX2" fmla="*/ 130205 w 941863"/>
                <a:gd name="connsiteY2" fmla="*/ 308225 h 308225"/>
                <a:gd name="connsiteX3" fmla="*/ 941863 w 941863"/>
                <a:gd name="connsiteY3" fmla="*/ 20548 h 308225"/>
                <a:gd name="connsiteX4" fmla="*/ 941863 w 941863"/>
                <a:gd name="connsiteY4" fmla="*/ 20548 h 308225"/>
                <a:gd name="connsiteX0" fmla="*/ 602816 w 999385"/>
                <a:gd name="connsiteY0" fmla="*/ 20549 h 328774"/>
                <a:gd name="connsiteX1" fmla="*/ 48012 w 999385"/>
                <a:gd name="connsiteY1" fmla="*/ 41097 h 328774"/>
                <a:gd name="connsiteX2" fmla="*/ 130205 w 999385"/>
                <a:gd name="connsiteY2" fmla="*/ 328774 h 328774"/>
                <a:gd name="connsiteX3" fmla="*/ 941863 w 999385"/>
                <a:gd name="connsiteY3" fmla="*/ 41097 h 328774"/>
                <a:gd name="connsiteX4" fmla="*/ 931588 w 999385"/>
                <a:gd name="connsiteY4" fmla="*/ 0 h 32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9385" h="328774">
                  <a:moveTo>
                    <a:pt x="602816" y="20549"/>
                  </a:moveTo>
                  <a:cubicBezTo>
                    <a:pt x="62566" y="62501"/>
                    <a:pt x="126781" y="-10274"/>
                    <a:pt x="48012" y="41097"/>
                  </a:cubicBezTo>
                  <a:cubicBezTo>
                    <a:pt x="-30757" y="92468"/>
                    <a:pt x="-18770" y="328774"/>
                    <a:pt x="130205" y="328774"/>
                  </a:cubicBezTo>
                  <a:cubicBezTo>
                    <a:pt x="279180" y="328774"/>
                    <a:pt x="808299" y="95893"/>
                    <a:pt x="941863" y="41097"/>
                  </a:cubicBezTo>
                  <a:cubicBezTo>
                    <a:pt x="1075427" y="-13699"/>
                    <a:pt x="935013" y="13699"/>
                    <a:pt x="931588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headEnd type="none" w="med" len="med"/>
              <a:tailEnd type="triangle" w="lg" len="lg"/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6004145" y="1338322"/>
              <a:ext cx="10855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R22 J3-2</a:t>
              </a:r>
              <a:endParaRPr lang="zh-TW" altLang="en-US" dirty="0"/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8110987" y="1338322"/>
              <a:ext cx="10695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P21 J3-1</a:t>
              </a:r>
              <a:endParaRPr lang="zh-TW" altLang="en-US" dirty="0"/>
            </a:p>
          </p:txBody>
        </p:sp>
      </p:grp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150939" y="51470"/>
            <a:ext cx="7793037" cy="720080"/>
          </a:xfrm>
        </p:spPr>
        <p:txBody>
          <a:bodyPr/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 Channel via PS/2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915566"/>
            <a:ext cx="4608512" cy="4104456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altLang="zh-TW" sz="2400" b="1" dirty="0" err="1" smtClean="0">
                <a:solidFill>
                  <a:srgbClr val="0000FF"/>
                </a:solidFill>
              </a:rPr>
              <a:t>Hexidecimal</a:t>
            </a:r>
            <a:r>
              <a:rPr lang="en-US" altLang="zh-TW" sz="2400" b="1" dirty="0" smtClean="0">
                <a:solidFill>
                  <a:srgbClr val="0000FF"/>
                </a:solidFill>
              </a:rPr>
              <a:t> [15:0] </a:t>
            </a:r>
            <a:r>
              <a:rPr lang="en-US" altLang="zh-TW" sz="2400" b="1" dirty="0" err="1" smtClean="0">
                <a:solidFill>
                  <a:srgbClr val="0000FF"/>
                </a:solidFill>
              </a:rPr>
              <a:t>reg</a:t>
            </a:r>
            <a:r>
              <a:rPr lang="en-US" altLang="zh-TW" sz="2400" b="1" dirty="0" smtClean="0">
                <a:solidFill>
                  <a:srgbClr val="0000FF"/>
                </a:solidFill>
              </a:rPr>
              <a:t> H</a:t>
            </a:r>
          </a:p>
          <a:p>
            <a:pPr eaLnBrk="1" hangingPunct="1">
              <a:spcBef>
                <a:spcPts val="0"/>
              </a:spcBef>
            </a:pPr>
            <a:r>
              <a:rPr lang="en-US" altLang="zh-TW" sz="2400" b="1" dirty="0" smtClean="0">
                <a:solidFill>
                  <a:srgbClr val="0000FF"/>
                </a:solidFill>
              </a:rPr>
              <a:t>Scroll left for possible extension</a:t>
            </a:r>
          </a:p>
          <a:p>
            <a:pPr eaLnBrk="1" hangingPunct="1">
              <a:spcBef>
                <a:spcPts val="0"/>
              </a:spcBef>
            </a:pPr>
            <a:r>
              <a:rPr lang="en-US" altLang="zh-TW" sz="2400" b="1" dirty="0" smtClean="0">
                <a:solidFill>
                  <a:srgbClr val="0000FF"/>
                </a:solidFill>
              </a:rPr>
              <a:t>Buttons 0-2: </a:t>
            </a:r>
            <a:r>
              <a:rPr lang="en-US" altLang="zh-TW" sz="2400" b="1" dirty="0" err="1" smtClean="0">
                <a:solidFill>
                  <a:srgbClr val="0000FF"/>
                </a:solidFill>
              </a:rPr>
              <a:t>RstN</a:t>
            </a:r>
            <a:r>
              <a:rPr lang="en-US" altLang="zh-TW" sz="2400" b="1" dirty="0" smtClean="0">
                <a:solidFill>
                  <a:srgbClr val="0000FF"/>
                </a:solidFill>
              </a:rPr>
              <a:t>, </a:t>
            </a:r>
            <a:r>
              <a:rPr lang="en-US" altLang="zh-TW" sz="2400" b="1" dirty="0" err="1" smtClean="0">
                <a:solidFill>
                  <a:srgbClr val="0000FF"/>
                </a:solidFill>
              </a:rPr>
              <a:t>EntN</a:t>
            </a:r>
            <a:r>
              <a:rPr lang="en-US" altLang="zh-TW" sz="2400" b="1" dirty="0" smtClean="0">
                <a:solidFill>
                  <a:srgbClr val="0000FF"/>
                </a:solidFill>
              </a:rPr>
              <a:t>, </a:t>
            </a:r>
            <a:r>
              <a:rPr lang="en-US" altLang="zh-TW" sz="2400" b="1" dirty="0" err="1" smtClean="0">
                <a:solidFill>
                  <a:srgbClr val="0000FF"/>
                </a:solidFill>
              </a:rPr>
              <a:t>KeyIn</a:t>
            </a:r>
            <a:endParaRPr lang="en-US" altLang="zh-TW" sz="2400" b="1" dirty="0" smtClean="0">
              <a:solidFill>
                <a:srgbClr val="0000FF"/>
              </a:solidFill>
            </a:endParaRPr>
          </a:p>
          <a:p>
            <a:pPr eaLnBrk="1" hangingPunct="1">
              <a:spcBef>
                <a:spcPts val="0"/>
              </a:spcBef>
            </a:pPr>
            <a:r>
              <a:rPr lang="en-US" altLang="zh-TW" sz="2400" b="1" dirty="0">
                <a:solidFill>
                  <a:srgbClr val="0000FF"/>
                </a:solidFill>
              </a:rPr>
              <a:t>Scroll-left register H records current digits</a:t>
            </a:r>
          </a:p>
          <a:p>
            <a:pPr eaLnBrk="1" hangingPunct="1">
              <a:spcBef>
                <a:spcPts val="0"/>
              </a:spcBef>
            </a:pPr>
            <a:r>
              <a:rPr lang="en-US" altLang="zh-TW" sz="2400" b="1" dirty="0" smtClean="0">
                <a:solidFill>
                  <a:srgbClr val="0000FF"/>
                </a:solidFill>
              </a:rPr>
              <a:t>P21, R22 for later extension</a:t>
            </a:r>
          </a:p>
          <a:p>
            <a:pPr eaLnBrk="1" hangingPunct="1">
              <a:spcBef>
                <a:spcPts val="0"/>
              </a:spcBef>
            </a:pPr>
            <a:r>
              <a:rPr lang="en-US" altLang="zh-TW" sz="2400" b="1" dirty="0" smtClean="0">
                <a:solidFill>
                  <a:srgbClr val="0000FF"/>
                </a:solidFill>
              </a:rPr>
              <a:t>Convenient for stripped wires instead of </a:t>
            </a:r>
            <a:r>
              <a:rPr lang="en-US" altLang="zh-TW" sz="2400" b="1" dirty="0" err="1" smtClean="0">
                <a:solidFill>
                  <a:srgbClr val="0000FF"/>
                </a:solidFill>
              </a:rPr>
              <a:t>Dupone</a:t>
            </a:r>
            <a:r>
              <a:rPr lang="en-US" altLang="zh-TW" sz="2400" b="1" dirty="0" smtClean="0">
                <a:solidFill>
                  <a:srgbClr val="0000FF"/>
                </a:solidFill>
              </a:rPr>
              <a:t> lines.</a:t>
            </a:r>
          </a:p>
        </p:txBody>
      </p:sp>
      <p:cxnSp>
        <p:nvCxnSpPr>
          <p:cNvPr id="21" name="直線單箭頭接點 20"/>
          <p:cNvCxnSpPr/>
          <p:nvPr/>
        </p:nvCxnSpPr>
        <p:spPr bwMode="auto">
          <a:xfrm>
            <a:off x="4067944" y="1514339"/>
            <a:ext cx="2016224" cy="26415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4" name="直線單箭頭接點 23"/>
          <p:cNvCxnSpPr/>
          <p:nvPr/>
        </p:nvCxnSpPr>
        <p:spPr bwMode="auto">
          <a:xfrm>
            <a:off x="1763688" y="2571750"/>
            <a:ext cx="5499403" cy="1800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8" name="直線單箭頭接點 27"/>
          <p:cNvCxnSpPr/>
          <p:nvPr/>
        </p:nvCxnSpPr>
        <p:spPr bwMode="auto">
          <a:xfrm flipV="1">
            <a:off x="2005963" y="1563637"/>
            <a:ext cx="3790173" cy="216024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11926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150939" y="51470"/>
            <a:ext cx="7793037" cy="720080"/>
          </a:xfrm>
        </p:spPr>
        <p:txBody>
          <a:bodyPr/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UART, RS232 &amp;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PS/2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699542"/>
            <a:ext cx="8127554" cy="432048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altLang="zh-TW" b="1" dirty="0" smtClean="0">
                <a:solidFill>
                  <a:srgbClr val="0000FF"/>
                </a:solidFill>
              </a:rPr>
              <a:t>RS232 is a set of standards including the electrical properties and data properties.</a:t>
            </a:r>
          </a:p>
          <a:p>
            <a:pPr eaLnBrk="1" hangingPunct="1">
              <a:spcBef>
                <a:spcPts val="0"/>
              </a:spcBef>
            </a:pPr>
            <a:r>
              <a:rPr lang="en-US" altLang="zh-TW" b="1" dirty="0" smtClean="0">
                <a:solidFill>
                  <a:srgbClr val="0000FF"/>
                </a:solidFill>
              </a:rPr>
              <a:t>PS/2 is an extension of serial port SPI with 2 set of UARTs.</a:t>
            </a:r>
            <a:endParaRPr lang="en-US" altLang="zh-TW" b="1" dirty="0">
              <a:solidFill>
                <a:srgbClr val="0000FF"/>
              </a:solidFill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3478510" y="2103439"/>
            <a:ext cx="4032945" cy="2900870"/>
            <a:chOff x="2835134" y="3026016"/>
            <a:chExt cx="2598206" cy="1638332"/>
          </a:xfrm>
        </p:grpSpPr>
        <p:sp>
          <p:nvSpPr>
            <p:cNvPr id="2" name="橢圓 1"/>
            <p:cNvSpPr/>
            <p:nvPr/>
          </p:nvSpPr>
          <p:spPr>
            <a:xfrm>
              <a:off x="3779912" y="3346429"/>
              <a:ext cx="720080" cy="1186946"/>
            </a:xfrm>
            <a:custGeom>
              <a:avLst/>
              <a:gdLst/>
              <a:ahLst/>
              <a:cxnLst/>
              <a:rect l="l" t="t" r="r" b="b"/>
              <a:pathLst>
                <a:path w="720080" h="1186946">
                  <a:moveTo>
                    <a:pt x="360040" y="0"/>
                  </a:moveTo>
                  <a:cubicBezTo>
                    <a:pt x="577593" y="129327"/>
                    <a:pt x="720080" y="346930"/>
                    <a:pt x="720080" y="593473"/>
                  </a:cubicBezTo>
                  <a:cubicBezTo>
                    <a:pt x="720080" y="840016"/>
                    <a:pt x="577593" y="1057620"/>
                    <a:pt x="360040" y="1186946"/>
                  </a:cubicBezTo>
                  <a:cubicBezTo>
                    <a:pt x="142488" y="1057620"/>
                    <a:pt x="0" y="840016"/>
                    <a:pt x="0" y="593473"/>
                  </a:cubicBezTo>
                  <a:cubicBezTo>
                    <a:pt x="0" y="346930"/>
                    <a:pt x="142488" y="129327"/>
                    <a:pt x="360040" y="0"/>
                  </a:cubicBezTo>
                  <a:close/>
                </a:path>
              </a:pathLst>
            </a:custGeom>
            <a:solidFill>
              <a:srgbClr val="99FF99"/>
            </a:solidFill>
            <a:ln w="12700">
              <a:solidFill>
                <a:schemeClr val="tx1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7" name="橢圓 6"/>
            <p:cNvSpPr/>
            <p:nvPr/>
          </p:nvSpPr>
          <p:spPr>
            <a:xfrm>
              <a:off x="4137196" y="3219822"/>
              <a:ext cx="1296144" cy="1440160"/>
            </a:xfrm>
            <a:custGeom>
              <a:avLst/>
              <a:gdLst/>
              <a:ahLst/>
              <a:cxnLst/>
              <a:rect l="l" t="t" r="r" b="b"/>
              <a:pathLst>
                <a:path w="1296144" h="1440160">
                  <a:moveTo>
                    <a:pt x="468052" y="0"/>
                  </a:moveTo>
                  <a:cubicBezTo>
                    <a:pt x="925395" y="0"/>
                    <a:pt x="1296144" y="322391"/>
                    <a:pt x="1296144" y="720080"/>
                  </a:cubicBezTo>
                  <a:cubicBezTo>
                    <a:pt x="1296144" y="1117769"/>
                    <a:pt x="925395" y="1440160"/>
                    <a:pt x="468052" y="1440160"/>
                  </a:cubicBezTo>
                  <a:cubicBezTo>
                    <a:pt x="294234" y="1440160"/>
                    <a:pt x="132923" y="1393592"/>
                    <a:pt x="0" y="1313553"/>
                  </a:cubicBezTo>
                  <a:cubicBezTo>
                    <a:pt x="217552" y="1184227"/>
                    <a:pt x="360040" y="966623"/>
                    <a:pt x="360040" y="720080"/>
                  </a:cubicBezTo>
                  <a:cubicBezTo>
                    <a:pt x="360040" y="473537"/>
                    <a:pt x="217552" y="255934"/>
                    <a:pt x="0" y="126607"/>
                  </a:cubicBezTo>
                  <a:cubicBezTo>
                    <a:pt x="132923" y="46568"/>
                    <a:pt x="294234" y="0"/>
                    <a:pt x="468052" y="0"/>
                  </a:cubicBezTo>
                  <a:close/>
                </a:path>
              </a:pathLst>
            </a:custGeom>
            <a:solidFill>
              <a:srgbClr val="FFFF99"/>
            </a:solidFill>
            <a:ln w="12700">
              <a:solidFill>
                <a:schemeClr val="tx1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8" name="橢圓 7"/>
            <p:cNvSpPr/>
            <p:nvPr/>
          </p:nvSpPr>
          <p:spPr>
            <a:xfrm>
              <a:off x="2835134" y="3224188"/>
              <a:ext cx="1296144" cy="1440160"/>
            </a:xfrm>
            <a:custGeom>
              <a:avLst/>
              <a:gdLst/>
              <a:ahLst/>
              <a:cxnLst/>
              <a:rect l="l" t="t" r="r" b="b"/>
              <a:pathLst>
                <a:path w="1296144" h="1440160">
                  <a:moveTo>
                    <a:pt x="828092" y="0"/>
                  </a:moveTo>
                  <a:cubicBezTo>
                    <a:pt x="1001911" y="0"/>
                    <a:pt x="1163221" y="46568"/>
                    <a:pt x="1296144" y="126607"/>
                  </a:cubicBezTo>
                  <a:cubicBezTo>
                    <a:pt x="1078592" y="255934"/>
                    <a:pt x="936104" y="473537"/>
                    <a:pt x="936104" y="720080"/>
                  </a:cubicBezTo>
                  <a:cubicBezTo>
                    <a:pt x="936104" y="966623"/>
                    <a:pt x="1078592" y="1184227"/>
                    <a:pt x="1296144" y="1313553"/>
                  </a:cubicBezTo>
                  <a:cubicBezTo>
                    <a:pt x="1163221" y="1393592"/>
                    <a:pt x="1001911" y="1440160"/>
                    <a:pt x="828092" y="1440160"/>
                  </a:cubicBezTo>
                  <a:cubicBezTo>
                    <a:pt x="370749" y="1440160"/>
                    <a:pt x="0" y="1117769"/>
                    <a:pt x="0" y="720080"/>
                  </a:cubicBezTo>
                  <a:cubicBezTo>
                    <a:pt x="0" y="322391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FF99FF"/>
            </a:solidFill>
            <a:ln w="12700">
              <a:solidFill>
                <a:schemeClr val="tx1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3779912" y="3755236"/>
              <a:ext cx="7431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UART</a:t>
              </a:r>
              <a:endParaRPr lang="zh-TW" altLang="en-US" dirty="0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3142614" y="3035156"/>
              <a:ext cx="8354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RS232</a:t>
              </a:r>
              <a:endParaRPr lang="zh-TW" altLang="en-US" dirty="0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4421035" y="3026016"/>
              <a:ext cx="654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PS/2</a:t>
              </a:r>
              <a:endParaRPr lang="zh-TW" altLang="en-US" dirty="0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2929771" y="3600945"/>
              <a:ext cx="850141" cy="677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Connectors</a:t>
              </a:r>
            </a:p>
            <a:p>
              <a:r>
                <a:rPr lang="en-US" altLang="zh-TW" dirty="0" err="1" smtClean="0"/>
                <a:t>Vcc</a:t>
              </a:r>
              <a:endParaRPr lang="en-US" altLang="zh-TW" dirty="0" smtClean="0"/>
            </a:p>
            <a:p>
              <a:r>
                <a:rPr lang="en-US" altLang="zh-TW" dirty="0" smtClean="0"/>
                <a:t>Cable</a:t>
              </a:r>
            </a:p>
            <a:p>
              <a:r>
                <a:rPr lang="en-US" altLang="zh-TW" dirty="0" smtClean="0"/>
                <a:t>etc.</a:t>
              </a:r>
              <a:endParaRPr lang="zh-TW" altLang="en-US" dirty="0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4448747" y="3600945"/>
              <a:ext cx="952629" cy="9907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Connectors</a:t>
              </a:r>
            </a:p>
            <a:p>
              <a:r>
                <a:rPr lang="en-US" altLang="zh-TW" dirty="0" err="1" smtClean="0"/>
                <a:t>Vcc</a:t>
              </a:r>
              <a:endParaRPr lang="en-US" altLang="zh-TW" dirty="0" smtClean="0"/>
            </a:p>
            <a:p>
              <a:r>
                <a:rPr lang="en-US" altLang="zh-TW" dirty="0" smtClean="0"/>
                <a:t>Cable</a:t>
              </a:r>
            </a:p>
            <a:p>
              <a:r>
                <a:rPr lang="en-US" altLang="zh-TW" dirty="0" smtClean="0"/>
                <a:t>Synchronous</a:t>
              </a:r>
            </a:p>
            <a:p>
              <a:r>
                <a:rPr lang="en-US" altLang="zh-TW" dirty="0" smtClean="0"/>
                <a:t>Or </a:t>
              </a:r>
              <a:r>
                <a:rPr lang="en-US" altLang="zh-TW" dirty="0" err="1" smtClean="0"/>
                <a:t>Async</a:t>
              </a:r>
              <a:r>
                <a:rPr lang="en-US" altLang="zh-TW" dirty="0" smtClean="0"/>
                <a:t>.</a:t>
              </a:r>
            </a:p>
            <a:p>
              <a:r>
                <a:rPr lang="en-US" altLang="zh-TW" dirty="0" smtClean="0"/>
                <a:t>etc.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1813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150939" y="51470"/>
            <a:ext cx="7793037" cy="720080"/>
          </a:xfrm>
        </p:spPr>
        <p:txBody>
          <a:bodyPr/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 in this Experiment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699542"/>
            <a:ext cx="8127554" cy="432048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altLang="zh-TW" b="1" dirty="0" smtClean="0">
                <a:solidFill>
                  <a:srgbClr val="0000FF"/>
                </a:solidFill>
              </a:rPr>
              <a:t>8 Data Bits + Start/Stop Bits</a:t>
            </a:r>
          </a:p>
          <a:p>
            <a:pPr eaLnBrk="1" hangingPunct="1">
              <a:spcBef>
                <a:spcPts val="0"/>
              </a:spcBef>
            </a:pPr>
            <a:r>
              <a:rPr lang="en-US" altLang="zh-TW" b="1" dirty="0" smtClean="0">
                <a:solidFill>
                  <a:srgbClr val="663300"/>
                </a:solidFill>
              </a:rPr>
              <a:t>Baud Rate</a:t>
            </a:r>
            <a:r>
              <a:rPr lang="en-US" altLang="zh-TW" b="1" dirty="0" smtClean="0">
                <a:solidFill>
                  <a:srgbClr val="0000FF"/>
                </a:solidFill>
              </a:rPr>
              <a:t>: 9.6kbps (bit per second)</a:t>
            </a:r>
          </a:p>
          <a:p>
            <a:pPr eaLnBrk="1" hangingPunct="1">
              <a:spcBef>
                <a:spcPts val="0"/>
              </a:spcBef>
            </a:pPr>
            <a:r>
              <a:rPr lang="en-US" altLang="zh-TW" b="1" dirty="0" smtClean="0">
                <a:solidFill>
                  <a:srgbClr val="0000FF"/>
                </a:solidFill>
              </a:rPr>
              <a:t>System Clock: Clk50MHz</a:t>
            </a:r>
          </a:p>
          <a:p>
            <a:pPr eaLnBrk="1" hangingPunct="1">
              <a:spcBef>
                <a:spcPts val="0"/>
              </a:spcBef>
            </a:pPr>
            <a:endParaRPr lang="en-US" altLang="zh-TW" b="1" dirty="0">
              <a:solidFill>
                <a:srgbClr val="0000FF"/>
              </a:solidFill>
            </a:endParaRPr>
          </a:p>
        </p:txBody>
      </p:sp>
      <p:grpSp>
        <p:nvGrpSpPr>
          <p:cNvPr id="35" name="群組 34"/>
          <p:cNvGrpSpPr/>
          <p:nvPr/>
        </p:nvGrpSpPr>
        <p:grpSpPr>
          <a:xfrm>
            <a:off x="107504" y="2139702"/>
            <a:ext cx="8852598" cy="508452"/>
            <a:chOff x="175846" y="2567354"/>
            <a:chExt cx="8852598" cy="508452"/>
          </a:xfrm>
        </p:grpSpPr>
        <p:grpSp>
          <p:nvGrpSpPr>
            <p:cNvPr id="32" name="群組 31"/>
            <p:cNvGrpSpPr/>
            <p:nvPr/>
          </p:nvGrpSpPr>
          <p:grpSpPr>
            <a:xfrm>
              <a:off x="175846" y="2567354"/>
              <a:ext cx="8852598" cy="508452"/>
              <a:chOff x="175846" y="2567354"/>
              <a:chExt cx="8852598" cy="508452"/>
            </a:xfrm>
          </p:grpSpPr>
          <p:grpSp>
            <p:nvGrpSpPr>
              <p:cNvPr id="25" name="群組 24"/>
              <p:cNvGrpSpPr/>
              <p:nvPr/>
            </p:nvGrpSpPr>
            <p:grpSpPr>
              <a:xfrm>
                <a:off x="1763688" y="2571750"/>
                <a:ext cx="6264696" cy="504056"/>
                <a:chOff x="1763688" y="2571750"/>
                <a:chExt cx="5616624" cy="504056"/>
              </a:xfrm>
            </p:grpSpPr>
            <p:sp>
              <p:nvSpPr>
                <p:cNvPr id="5" name="六邊形 4"/>
                <p:cNvSpPr/>
                <p:nvPr/>
              </p:nvSpPr>
              <p:spPr>
                <a:xfrm>
                  <a:off x="1763688" y="2571750"/>
                  <a:ext cx="702034" cy="504056"/>
                </a:xfrm>
                <a:prstGeom prst="hexagon">
                  <a:avLst/>
                </a:prstGeom>
                <a:solidFill>
                  <a:srgbClr val="FFFF99"/>
                </a:solidFill>
                <a:ln w="12700">
                  <a:solidFill>
                    <a:srgbClr val="0000FF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zh-TW" dirty="0" smtClean="0"/>
                    <a:t>D</a:t>
                  </a:r>
                  <a:r>
                    <a:rPr lang="en-US" altLang="zh-TW" baseline="-25000" dirty="0" smtClean="0"/>
                    <a:t>0</a:t>
                  </a:r>
                  <a:endParaRPr lang="zh-TW" altLang="en-US" baseline="-25000" dirty="0"/>
                </a:p>
              </p:txBody>
            </p:sp>
            <p:sp>
              <p:nvSpPr>
                <p:cNvPr id="14" name="六邊形 13"/>
                <p:cNvSpPr/>
                <p:nvPr/>
              </p:nvSpPr>
              <p:spPr>
                <a:xfrm>
                  <a:off x="2465722" y="2571750"/>
                  <a:ext cx="702034" cy="504056"/>
                </a:xfrm>
                <a:prstGeom prst="hexagon">
                  <a:avLst/>
                </a:prstGeom>
                <a:solidFill>
                  <a:srgbClr val="FFFF99"/>
                </a:solidFill>
                <a:ln w="12700">
                  <a:solidFill>
                    <a:srgbClr val="0000FF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zh-TW" dirty="0" smtClean="0"/>
                    <a:t>D</a:t>
                  </a:r>
                  <a:r>
                    <a:rPr lang="en-US" altLang="zh-TW" baseline="-25000" dirty="0" smtClean="0"/>
                    <a:t>1</a:t>
                  </a:r>
                  <a:endParaRPr lang="zh-TW" altLang="en-US" baseline="-25000" dirty="0"/>
                </a:p>
              </p:txBody>
            </p:sp>
            <p:sp>
              <p:nvSpPr>
                <p:cNvPr id="15" name="六邊形 14"/>
                <p:cNvSpPr/>
                <p:nvPr/>
              </p:nvSpPr>
              <p:spPr>
                <a:xfrm>
                  <a:off x="3167932" y="2571750"/>
                  <a:ext cx="702034" cy="504056"/>
                </a:xfrm>
                <a:prstGeom prst="hexagon">
                  <a:avLst/>
                </a:prstGeom>
                <a:solidFill>
                  <a:srgbClr val="FFFF99"/>
                </a:solidFill>
                <a:ln w="12700">
                  <a:solidFill>
                    <a:srgbClr val="0000FF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zh-TW" dirty="0" smtClean="0"/>
                    <a:t>D</a:t>
                  </a:r>
                  <a:r>
                    <a:rPr lang="en-US" altLang="zh-TW" baseline="-25000" dirty="0" smtClean="0"/>
                    <a:t>2</a:t>
                  </a:r>
                  <a:endParaRPr lang="zh-TW" altLang="en-US" baseline="-25000" dirty="0"/>
                </a:p>
              </p:txBody>
            </p:sp>
            <p:sp>
              <p:nvSpPr>
                <p:cNvPr id="16" name="六邊形 15"/>
                <p:cNvSpPr/>
                <p:nvPr/>
              </p:nvSpPr>
              <p:spPr>
                <a:xfrm>
                  <a:off x="3869966" y="2571750"/>
                  <a:ext cx="702034" cy="504056"/>
                </a:xfrm>
                <a:prstGeom prst="hexagon">
                  <a:avLst/>
                </a:prstGeom>
                <a:solidFill>
                  <a:srgbClr val="FFFF99"/>
                </a:solidFill>
                <a:ln w="12700">
                  <a:solidFill>
                    <a:srgbClr val="0000FF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zh-TW" dirty="0" smtClean="0"/>
                    <a:t>D</a:t>
                  </a:r>
                  <a:r>
                    <a:rPr lang="en-US" altLang="zh-TW" baseline="-25000" dirty="0" smtClean="0"/>
                    <a:t>3</a:t>
                  </a:r>
                  <a:endParaRPr lang="zh-TW" altLang="en-US" baseline="-25000" dirty="0"/>
                </a:p>
              </p:txBody>
            </p:sp>
            <p:sp>
              <p:nvSpPr>
                <p:cNvPr id="21" name="六邊形 20"/>
                <p:cNvSpPr/>
                <p:nvPr/>
              </p:nvSpPr>
              <p:spPr>
                <a:xfrm>
                  <a:off x="4572000" y="2571750"/>
                  <a:ext cx="702034" cy="504056"/>
                </a:xfrm>
                <a:prstGeom prst="hexagon">
                  <a:avLst/>
                </a:prstGeom>
                <a:solidFill>
                  <a:srgbClr val="FFFF99"/>
                </a:solidFill>
                <a:ln w="12700">
                  <a:solidFill>
                    <a:srgbClr val="0000FF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zh-TW" dirty="0" smtClean="0"/>
                    <a:t>D</a:t>
                  </a:r>
                  <a:r>
                    <a:rPr lang="en-US" altLang="zh-TW" baseline="-25000" dirty="0" smtClean="0"/>
                    <a:t>4</a:t>
                  </a:r>
                  <a:endParaRPr lang="zh-TW" altLang="en-US" baseline="-25000" dirty="0"/>
                </a:p>
              </p:txBody>
            </p:sp>
            <p:sp>
              <p:nvSpPr>
                <p:cNvPr id="22" name="六邊形 21"/>
                <p:cNvSpPr/>
                <p:nvPr/>
              </p:nvSpPr>
              <p:spPr>
                <a:xfrm>
                  <a:off x="5274034" y="2571750"/>
                  <a:ext cx="702034" cy="504056"/>
                </a:xfrm>
                <a:prstGeom prst="hexagon">
                  <a:avLst/>
                </a:prstGeom>
                <a:solidFill>
                  <a:srgbClr val="FFFF99"/>
                </a:solidFill>
                <a:ln w="12700">
                  <a:solidFill>
                    <a:srgbClr val="0000FF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zh-TW" dirty="0" smtClean="0"/>
                    <a:t>D</a:t>
                  </a:r>
                  <a:r>
                    <a:rPr lang="en-US" altLang="zh-TW" baseline="-25000" dirty="0"/>
                    <a:t>5</a:t>
                  </a:r>
                  <a:endParaRPr lang="zh-TW" altLang="en-US" baseline="-25000" dirty="0"/>
                </a:p>
              </p:txBody>
            </p:sp>
            <p:sp>
              <p:nvSpPr>
                <p:cNvPr id="23" name="六邊形 22"/>
                <p:cNvSpPr/>
                <p:nvPr/>
              </p:nvSpPr>
              <p:spPr>
                <a:xfrm>
                  <a:off x="5976244" y="2571750"/>
                  <a:ext cx="702034" cy="504056"/>
                </a:xfrm>
                <a:prstGeom prst="hexagon">
                  <a:avLst/>
                </a:prstGeom>
                <a:solidFill>
                  <a:srgbClr val="FFFF99"/>
                </a:solidFill>
                <a:ln w="12700">
                  <a:solidFill>
                    <a:srgbClr val="0000FF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zh-TW" dirty="0" smtClean="0"/>
                    <a:t>D</a:t>
                  </a:r>
                  <a:r>
                    <a:rPr lang="en-US" altLang="zh-TW" baseline="-25000" dirty="0" smtClean="0"/>
                    <a:t>6</a:t>
                  </a:r>
                  <a:endParaRPr lang="zh-TW" altLang="en-US" baseline="-25000" dirty="0"/>
                </a:p>
              </p:txBody>
            </p:sp>
            <p:sp>
              <p:nvSpPr>
                <p:cNvPr id="24" name="六邊形 23"/>
                <p:cNvSpPr/>
                <p:nvPr/>
              </p:nvSpPr>
              <p:spPr>
                <a:xfrm>
                  <a:off x="6678278" y="2571750"/>
                  <a:ext cx="702034" cy="504056"/>
                </a:xfrm>
                <a:prstGeom prst="hexagon">
                  <a:avLst/>
                </a:prstGeom>
                <a:solidFill>
                  <a:srgbClr val="FFFF99"/>
                </a:solidFill>
                <a:ln w="12700">
                  <a:solidFill>
                    <a:srgbClr val="0000FF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zh-TW" dirty="0" smtClean="0"/>
                    <a:t>D</a:t>
                  </a:r>
                  <a:r>
                    <a:rPr lang="en-US" altLang="zh-TW" baseline="-25000" dirty="0" smtClean="0"/>
                    <a:t>7</a:t>
                  </a:r>
                  <a:endParaRPr lang="zh-TW" altLang="en-US" baseline="-25000" dirty="0"/>
                </a:p>
              </p:txBody>
            </p:sp>
          </p:grpSp>
          <p:sp>
            <p:nvSpPr>
              <p:cNvPr id="30" name="手繪多邊形 29"/>
              <p:cNvSpPr/>
              <p:nvPr/>
            </p:nvSpPr>
            <p:spPr>
              <a:xfrm>
                <a:off x="175846" y="2567354"/>
                <a:ext cx="1582616" cy="507442"/>
              </a:xfrm>
              <a:custGeom>
                <a:avLst/>
                <a:gdLst>
                  <a:gd name="connsiteX0" fmla="*/ 1582616 w 1582616"/>
                  <a:gd name="connsiteY0" fmla="*/ 256233 h 507442"/>
                  <a:gd name="connsiteX1" fmla="*/ 1457011 w 1582616"/>
                  <a:gd name="connsiteY1" fmla="*/ 507442 h 507442"/>
                  <a:gd name="connsiteX2" fmla="*/ 924449 w 1582616"/>
                  <a:gd name="connsiteY2" fmla="*/ 507442 h 507442"/>
                  <a:gd name="connsiteX3" fmla="*/ 643095 w 1582616"/>
                  <a:gd name="connsiteY3" fmla="*/ 0 h 507442"/>
                  <a:gd name="connsiteX4" fmla="*/ 0 w 1582616"/>
                  <a:gd name="connsiteY4" fmla="*/ 0 h 507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2616" h="507442">
                    <a:moveTo>
                      <a:pt x="1582616" y="256233"/>
                    </a:moveTo>
                    <a:lnTo>
                      <a:pt x="1457011" y="507442"/>
                    </a:lnTo>
                    <a:lnTo>
                      <a:pt x="924449" y="507442"/>
                    </a:lnTo>
                    <a:lnTo>
                      <a:pt x="643095" y="0"/>
                    </a:lnTo>
                    <a:lnTo>
                      <a:pt x="0" y="0"/>
                    </a:lnTo>
                  </a:path>
                </a:pathLst>
              </a:custGeom>
              <a:ln w="12700">
                <a:solidFill>
                  <a:srgbClr val="0000FF"/>
                </a:solidFill>
              </a:ln>
            </p:spPr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1" name="手繪多邊形 30"/>
              <p:cNvSpPr/>
              <p:nvPr/>
            </p:nvSpPr>
            <p:spPr>
              <a:xfrm>
                <a:off x="8028633" y="2577402"/>
                <a:ext cx="999811" cy="246185"/>
              </a:xfrm>
              <a:custGeom>
                <a:avLst/>
                <a:gdLst>
                  <a:gd name="connsiteX0" fmla="*/ 0 w 999811"/>
                  <a:gd name="connsiteY0" fmla="*/ 246185 h 246185"/>
                  <a:gd name="connsiteX1" fmla="*/ 125604 w 999811"/>
                  <a:gd name="connsiteY1" fmla="*/ 0 h 246185"/>
                  <a:gd name="connsiteX2" fmla="*/ 999811 w 999811"/>
                  <a:gd name="connsiteY2" fmla="*/ 0 h 246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99811" h="246185">
                    <a:moveTo>
                      <a:pt x="0" y="246185"/>
                    </a:moveTo>
                    <a:lnTo>
                      <a:pt x="125604" y="0"/>
                    </a:lnTo>
                    <a:lnTo>
                      <a:pt x="999811" y="0"/>
                    </a:lnTo>
                  </a:path>
                </a:pathLst>
              </a:custGeom>
              <a:ln w="12700">
                <a:solidFill>
                  <a:srgbClr val="0000FF"/>
                </a:solidFill>
              </a:ln>
            </p:spPr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33" name="文字方塊 32"/>
            <p:cNvSpPr txBox="1"/>
            <p:nvPr/>
          </p:nvSpPr>
          <p:spPr>
            <a:xfrm>
              <a:off x="1019701" y="2634466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Start</a:t>
              </a:r>
              <a:endParaRPr lang="zh-TW" altLang="en-US" dirty="0"/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8070268" y="2634466"/>
              <a:ext cx="643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Stop</a:t>
              </a:r>
              <a:endParaRPr lang="zh-TW" altLang="en-US" dirty="0"/>
            </a:p>
          </p:txBody>
        </p:sp>
      </p:grpSp>
      <p:grpSp>
        <p:nvGrpSpPr>
          <p:cNvPr id="48" name="群組 47"/>
          <p:cNvGrpSpPr/>
          <p:nvPr/>
        </p:nvGrpSpPr>
        <p:grpSpPr>
          <a:xfrm>
            <a:off x="412777" y="2787774"/>
            <a:ext cx="1941494" cy="2088232"/>
            <a:chOff x="412777" y="2787774"/>
            <a:chExt cx="1941494" cy="2088232"/>
          </a:xfrm>
        </p:grpSpPr>
        <p:sp>
          <p:nvSpPr>
            <p:cNvPr id="36" name="矩形 35"/>
            <p:cNvSpPr/>
            <p:nvPr/>
          </p:nvSpPr>
          <p:spPr>
            <a:xfrm>
              <a:off x="412777" y="2787774"/>
              <a:ext cx="1926975" cy="2088232"/>
            </a:xfrm>
            <a:prstGeom prst="rect">
              <a:avLst/>
            </a:prstGeom>
            <a:solidFill>
              <a:srgbClr val="006600"/>
            </a:solidFill>
            <a:ln w="12700">
              <a:solidFill>
                <a:schemeClr val="tx1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37" name="橢圓 36"/>
            <p:cNvSpPr/>
            <p:nvPr/>
          </p:nvSpPr>
          <p:spPr>
            <a:xfrm rot="16200000">
              <a:off x="1443501" y="3381950"/>
              <a:ext cx="914400" cy="907141"/>
            </a:xfrm>
            <a:custGeom>
              <a:avLst/>
              <a:gdLst/>
              <a:ahLst/>
              <a:cxnLst/>
              <a:rect l="l" t="t" r="r" b="b"/>
              <a:pathLst>
                <a:path w="914400" h="907141">
                  <a:moveTo>
                    <a:pt x="598985" y="629960"/>
                  </a:moveTo>
                  <a:cubicBezTo>
                    <a:pt x="558979" y="629960"/>
                    <a:pt x="526547" y="662199"/>
                    <a:pt x="526547" y="701968"/>
                  </a:cubicBezTo>
                  <a:cubicBezTo>
                    <a:pt x="526547" y="741737"/>
                    <a:pt x="558979" y="773976"/>
                    <a:pt x="598985" y="773976"/>
                  </a:cubicBezTo>
                  <a:cubicBezTo>
                    <a:pt x="638991" y="773976"/>
                    <a:pt x="671423" y="741737"/>
                    <a:pt x="671423" y="701968"/>
                  </a:cubicBezTo>
                  <a:cubicBezTo>
                    <a:pt x="671423" y="662199"/>
                    <a:pt x="638991" y="629960"/>
                    <a:pt x="598985" y="629960"/>
                  </a:cubicBezTo>
                  <a:close/>
                  <a:moveTo>
                    <a:pt x="337761" y="629960"/>
                  </a:moveTo>
                  <a:cubicBezTo>
                    <a:pt x="297755" y="629960"/>
                    <a:pt x="265323" y="662199"/>
                    <a:pt x="265323" y="701968"/>
                  </a:cubicBezTo>
                  <a:cubicBezTo>
                    <a:pt x="265323" y="741737"/>
                    <a:pt x="297755" y="773976"/>
                    <a:pt x="337761" y="773976"/>
                  </a:cubicBezTo>
                  <a:cubicBezTo>
                    <a:pt x="377767" y="773976"/>
                    <a:pt x="410199" y="741737"/>
                    <a:pt x="410199" y="701968"/>
                  </a:cubicBezTo>
                  <a:cubicBezTo>
                    <a:pt x="410199" y="662199"/>
                    <a:pt x="377767" y="629960"/>
                    <a:pt x="337761" y="629960"/>
                  </a:cubicBezTo>
                  <a:close/>
                  <a:moveTo>
                    <a:pt x="136863" y="449940"/>
                  </a:moveTo>
                  <a:cubicBezTo>
                    <a:pt x="96857" y="449940"/>
                    <a:pt x="64425" y="482179"/>
                    <a:pt x="64425" y="521948"/>
                  </a:cubicBezTo>
                  <a:cubicBezTo>
                    <a:pt x="64425" y="561717"/>
                    <a:pt x="96857" y="593956"/>
                    <a:pt x="136863" y="593956"/>
                  </a:cubicBezTo>
                  <a:cubicBezTo>
                    <a:pt x="176869" y="593956"/>
                    <a:pt x="209301" y="561717"/>
                    <a:pt x="209301" y="521948"/>
                  </a:cubicBezTo>
                  <a:cubicBezTo>
                    <a:pt x="209301" y="482179"/>
                    <a:pt x="176869" y="449940"/>
                    <a:pt x="136863" y="449940"/>
                  </a:cubicBezTo>
                  <a:close/>
                  <a:moveTo>
                    <a:pt x="743860" y="441790"/>
                  </a:moveTo>
                  <a:cubicBezTo>
                    <a:pt x="703854" y="441790"/>
                    <a:pt x="671422" y="474029"/>
                    <a:pt x="671422" y="513798"/>
                  </a:cubicBezTo>
                  <a:cubicBezTo>
                    <a:pt x="671422" y="553567"/>
                    <a:pt x="703854" y="585806"/>
                    <a:pt x="743860" y="585806"/>
                  </a:cubicBezTo>
                  <a:cubicBezTo>
                    <a:pt x="783866" y="585806"/>
                    <a:pt x="816298" y="553567"/>
                    <a:pt x="816298" y="513798"/>
                  </a:cubicBezTo>
                  <a:cubicBezTo>
                    <a:pt x="816298" y="474029"/>
                    <a:pt x="783866" y="441790"/>
                    <a:pt x="743860" y="441790"/>
                  </a:cubicBezTo>
                  <a:close/>
                  <a:moveTo>
                    <a:pt x="385192" y="291442"/>
                  </a:moveTo>
                  <a:lnTo>
                    <a:pt x="385192" y="453570"/>
                  </a:lnTo>
                  <a:lnTo>
                    <a:pt x="529208" y="453570"/>
                  </a:lnTo>
                  <a:lnTo>
                    <a:pt x="529208" y="291442"/>
                  </a:lnTo>
                  <a:close/>
                  <a:moveTo>
                    <a:pt x="696942" y="197912"/>
                  </a:moveTo>
                  <a:cubicBezTo>
                    <a:pt x="656936" y="197912"/>
                    <a:pt x="624504" y="230151"/>
                    <a:pt x="624504" y="269920"/>
                  </a:cubicBezTo>
                  <a:cubicBezTo>
                    <a:pt x="624504" y="309689"/>
                    <a:pt x="656936" y="341928"/>
                    <a:pt x="696942" y="341928"/>
                  </a:cubicBezTo>
                  <a:cubicBezTo>
                    <a:pt x="736948" y="341928"/>
                    <a:pt x="769380" y="309689"/>
                    <a:pt x="769380" y="269920"/>
                  </a:cubicBezTo>
                  <a:cubicBezTo>
                    <a:pt x="769380" y="230151"/>
                    <a:pt x="736948" y="197912"/>
                    <a:pt x="696942" y="197912"/>
                  </a:cubicBezTo>
                  <a:close/>
                  <a:moveTo>
                    <a:pt x="192886" y="197912"/>
                  </a:moveTo>
                  <a:cubicBezTo>
                    <a:pt x="152880" y="197912"/>
                    <a:pt x="120448" y="230151"/>
                    <a:pt x="120448" y="269920"/>
                  </a:cubicBezTo>
                  <a:cubicBezTo>
                    <a:pt x="120448" y="309689"/>
                    <a:pt x="152880" y="341928"/>
                    <a:pt x="192886" y="341928"/>
                  </a:cubicBezTo>
                  <a:cubicBezTo>
                    <a:pt x="232892" y="341928"/>
                    <a:pt x="265324" y="309689"/>
                    <a:pt x="265324" y="269920"/>
                  </a:cubicBezTo>
                  <a:cubicBezTo>
                    <a:pt x="265324" y="230151"/>
                    <a:pt x="232892" y="197912"/>
                    <a:pt x="192886" y="197912"/>
                  </a:cubicBezTo>
                  <a:close/>
                  <a:moveTo>
                    <a:pt x="385192" y="0"/>
                  </a:moveTo>
                  <a:lnTo>
                    <a:pt x="385192" y="131331"/>
                  </a:lnTo>
                  <a:lnTo>
                    <a:pt x="529208" y="131331"/>
                  </a:lnTo>
                  <a:lnTo>
                    <a:pt x="529208" y="0"/>
                  </a:lnTo>
                  <a:cubicBezTo>
                    <a:pt x="747629" y="33059"/>
                    <a:pt x="914400" y="222024"/>
                    <a:pt x="914400" y="449941"/>
                  </a:cubicBezTo>
                  <a:cubicBezTo>
                    <a:pt x="914400" y="702446"/>
                    <a:pt x="709705" y="907141"/>
                    <a:pt x="457200" y="907141"/>
                  </a:cubicBezTo>
                  <a:cubicBezTo>
                    <a:pt x="204695" y="907141"/>
                    <a:pt x="0" y="702446"/>
                    <a:pt x="0" y="449941"/>
                  </a:cubicBezTo>
                  <a:cubicBezTo>
                    <a:pt x="0" y="222024"/>
                    <a:pt x="166771" y="33059"/>
                    <a:pt x="385192" y="0"/>
                  </a:cubicBezTo>
                  <a:close/>
                </a:path>
              </a:pathLst>
            </a:custGeom>
            <a:solidFill>
              <a:srgbClr val="9900CC"/>
            </a:solidFill>
            <a:ln w="12700">
              <a:solidFill>
                <a:schemeClr val="tx1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646808" y="3018280"/>
              <a:ext cx="792088" cy="720080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TW" dirty="0" smtClean="0"/>
                <a:t>Rx</a:t>
              </a:r>
              <a:endParaRPr lang="zh-TW" altLang="en-US" dirty="0"/>
            </a:p>
          </p:txBody>
        </p:sp>
        <p:sp>
          <p:nvSpPr>
            <p:cNvPr id="47" name="矩形 46"/>
            <p:cNvSpPr/>
            <p:nvPr/>
          </p:nvSpPr>
          <p:spPr>
            <a:xfrm>
              <a:off x="646808" y="3932681"/>
              <a:ext cx="792088" cy="720080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TW" dirty="0" err="1"/>
                <a:t>T</a:t>
              </a:r>
              <a:r>
                <a:rPr lang="en-US" altLang="zh-TW" dirty="0" err="1" smtClean="0"/>
                <a:t>x</a:t>
              </a:r>
              <a:endParaRPr lang="zh-TW" altLang="en-US" dirty="0"/>
            </a:p>
          </p:txBody>
        </p:sp>
      </p:grpSp>
      <p:grpSp>
        <p:nvGrpSpPr>
          <p:cNvPr id="49" name="群組 48"/>
          <p:cNvGrpSpPr/>
          <p:nvPr/>
        </p:nvGrpSpPr>
        <p:grpSpPr>
          <a:xfrm flipH="1">
            <a:off x="6775065" y="2787774"/>
            <a:ext cx="1941494" cy="2088232"/>
            <a:chOff x="412777" y="2787774"/>
            <a:chExt cx="1941494" cy="2088232"/>
          </a:xfrm>
        </p:grpSpPr>
        <p:sp>
          <p:nvSpPr>
            <p:cNvPr id="50" name="矩形 49"/>
            <p:cNvSpPr/>
            <p:nvPr/>
          </p:nvSpPr>
          <p:spPr>
            <a:xfrm>
              <a:off x="412777" y="2787774"/>
              <a:ext cx="1926975" cy="2088232"/>
            </a:xfrm>
            <a:prstGeom prst="rect">
              <a:avLst/>
            </a:prstGeom>
            <a:solidFill>
              <a:srgbClr val="006600"/>
            </a:solidFill>
            <a:ln w="12700">
              <a:solidFill>
                <a:schemeClr val="tx1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51" name="橢圓 36"/>
            <p:cNvSpPr/>
            <p:nvPr/>
          </p:nvSpPr>
          <p:spPr>
            <a:xfrm rot="16200000">
              <a:off x="1443501" y="3381950"/>
              <a:ext cx="914400" cy="907141"/>
            </a:xfrm>
            <a:custGeom>
              <a:avLst/>
              <a:gdLst/>
              <a:ahLst/>
              <a:cxnLst/>
              <a:rect l="l" t="t" r="r" b="b"/>
              <a:pathLst>
                <a:path w="914400" h="907141">
                  <a:moveTo>
                    <a:pt x="598985" y="629960"/>
                  </a:moveTo>
                  <a:cubicBezTo>
                    <a:pt x="558979" y="629960"/>
                    <a:pt x="526547" y="662199"/>
                    <a:pt x="526547" y="701968"/>
                  </a:cubicBezTo>
                  <a:cubicBezTo>
                    <a:pt x="526547" y="741737"/>
                    <a:pt x="558979" y="773976"/>
                    <a:pt x="598985" y="773976"/>
                  </a:cubicBezTo>
                  <a:cubicBezTo>
                    <a:pt x="638991" y="773976"/>
                    <a:pt x="671423" y="741737"/>
                    <a:pt x="671423" y="701968"/>
                  </a:cubicBezTo>
                  <a:cubicBezTo>
                    <a:pt x="671423" y="662199"/>
                    <a:pt x="638991" y="629960"/>
                    <a:pt x="598985" y="629960"/>
                  </a:cubicBezTo>
                  <a:close/>
                  <a:moveTo>
                    <a:pt x="337761" y="629960"/>
                  </a:moveTo>
                  <a:cubicBezTo>
                    <a:pt x="297755" y="629960"/>
                    <a:pt x="265323" y="662199"/>
                    <a:pt x="265323" y="701968"/>
                  </a:cubicBezTo>
                  <a:cubicBezTo>
                    <a:pt x="265323" y="741737"/>
                    <a:pt x="297755" y="773976"/>
                    <a:pt x="337761" y="773976"/>
                  </a:cubicBezTo>
                  <a:cubicBezTo>
                    <a:pt x="377767" y="773976"/>
                    <a:pt x="410199" y="741737"/>
                    <a:pt x="410199" y="701968"/>
                  </a:cubicBezTo>
                  <a:cubicBezTo>
                    <a:pt x="410199" y="662199"/>
                    <a:pt x="377767" y="629960"/>
                    <a:pt x="337761" y="629960"/>
                  </a:cubicBezTo>
                  <a:close/>
                  <a:moveTo>
                    <a:pt x="136863" y="449940"/>
                  </a:moveTo>
                  <a:cubicBezTo>
                    <a:pt x="96857" y="449940"/>
                    <a:pt x="64425" y="482179"/>
                    <a:pt x="64425" y="521948"/>
                  </a:cubicBezTo>
                  <a:cubicBezTo>
                    <a:pt x="64425" y="561717"/>
                    <a:pt x="96857" y="593956"/>
                    <a:pt x="136863" y="593956"/>
                  </a:cubicBezTo>
                  <a:cubicBezTo>
                    <a:pt x="176869" y="593956"/>
                    <a:pt x="209301" y="561717"/>
                    <a:pt x="209301" y="521948"/>
                  </a:cubicBezTo>
                  <a:cubicBezTo>
                    <a:pt x="209301" y="482179"/>
                    <a:pt x="176869" y="449940"/>
                    <a:pt x="136863" y="449940"/>
                  </a:cubicBezTo>
                  <a:close/>
                  <a:moveTo>
                    <a:pt x="743860" y="441790"/>
                  </a:moveTo>
                  <a:cubicBezTo>
                    <a:pt x="703854" y="441790"/>
                    <a:pt x="671422" y="474029"/>
                    <a:pt x="671422" y="513798"/>
                  </a:cubicBezTo>
                  <a:cubicBezTo>
                    <a:pt x="671422" y="553567"/>
                    <a:pt x="703854" y="585806"/>
                    <a:pt x="743860" y="585806"/>
                  </a:cubicBezTo>
                  <a:cubicBezTo>
                    <a:pt x="783866" y="585806"/>
                    <a:pt x="816298" y="553567"/>
                    <a:pt x="816298" y="513798"/>
                  </a:cubicBezTo>
                  <a:cubicBezTo>
                    <a:pt x="816298" y="474029"/>
                    <a:pt x="783866" y="441790"/>
                    <a:pt x="743860" y="441790"/>
                  </a:cubicBezTo>
                  <a:close/>
                  <a:moveTo>
                    <a:pt x="385192" y="291442"/>
                  </a:moveTo>
                  <a:lnTo>
                    <a:pt x="385192" y="453570"/>
                  </a:lnTo>
                  <a:lnTo>
                    <a:pt x="529208" y="453570"/>
                  </a:lnTo>
                  <a:lnTo>
                    <a:pt x="529208" y="291442"/>
                  </a:lnTo>
                  <a:close/>
                  <a:moveTo>
                    <a:pt x="696942" y="197912"/>
                  </a:moveTo>
                  <a:cubicBezTo>
                    <a:pt x="656936" y="197912"/>
                    <a:pt x="624504" y="230151"/>
                    <a:pt x="624504" y="269920"/>
                  </a:cubicBezTo>
                  <a:cubicBezTo>
                    <a:pt x="624504" y="309689"/>
                    <a:pt x="656936" y="341928"/>
                    <a:pt x="696942" y="341928"/>
                  </a:cubicBezTo>
                  <a:cubicBezTo>
                    <a:pt x="736948" y="341928"/>
                    <a:pt x="769380" y="309689"/>
                    <a:pt x="769380" y="269920"/>
                  </a:cubicBezTo>
                  <a:cubicBezTo>
                    <a:pt x="769380" y="230151"/>
                    <a:pt x="736948" y="197912"/>
                    <a:pt x="696942" y="197912"/>
                  </a:cubicBezTo>
                  <a:close/>
                  <a:moveTo>
                    <a:pt x="192886" y="197912"/>
                  </a:moveTo>
                  <a:cubicBezTo>
                    <a:pt x="152880" y="197912"/>
                    <a:pt x="120448" y="230151"/>
                    <a:pt x="120448" y="269920"/>
                  </a:cubicBezTo>
                  <a:cubicBezTo>
                    <a:pt x="120448" y="309689"/>
                    <a:pt x="152880" y="341928"/>
                    <a:pt x="192886" y="341928"/>
                  </a:cubicBezTo>
                  <a:cubicBezTo>
                    <a:pt x="232892" y="341928"/>
                    <a:pt x="265324" y="309689"/>
                    <a:pt x="265324" y="269920"/>
                  </a:cubicBezTo>
                  <a:cubicBezTo>
                    <a:pt x="265324" y="230151"/>
                    <a:pt x="232892" y="197912"/>
                    <a:pt x="192886" y="197912"/>
                  </a:cubicBezTo>
                  <a:close/>
                  <a:moveTo>
                    <a:pt x="385192" y="0"/>
                  </a:moveTo>
                  <a:lnTo>
                    <a:pt x="385192" y="131331"/>
                  </a:lnTo>
                  <a:lnTo>
                    <a:pt x="529208" y="131331"/>
                  </a:lnTo>
                  <a:lnTo>
                    <a:pt x="529208" y="0"/>
                  </a:lnTo>
                  <a:cubicBezTo>
                    <a:pt x="747629" y="33059"/>
                    <a:pt x="914400" y="222024"/>
                    <a:pt x="914400" y="449941"/>
                  </a:cubicBezTo>
                  <a:cubicBezTo>
                    <a:pt x="914400" y="702446"/>
                    <a:pt x="709705" y="907141"/>
                    <a:pt x="457200" y="907141"/>
                  </a:cubicBezTo>
                  <a:cubicBezTo>
                    <a:pt x="204695" y="907141"/>
                    <a:pt x="0" y="702446"/>
                    <a:pt x="0" y="449941"/>
                  </a:cubicBezTo>
                  <a:cubicBezTo>
                    <a:pt x="0" y="222024"/>
                    <a:pt x="166771" y="33059"/>
                    <a:pt x="385192" y="0"/>
                  </a:cubicBezTo>
                  <a:close/>
                </a:path>
              </a:pathLst>
            </a:custGeom>
            <a:solidFill>
              <a:srgbClr val="9900CC"/>
            </a:solidFill>
            <a:ln w="12700">
              <a:solidFill>
                <a:schemeClr val="tx1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TW" altLang="en-US"/>
            </a:p>
          </p:txBody>
        </p:sp>
        <p:sp>
          <p:nvSpPr>
            <p:cNvPr id="52" name="矩形 51"/>
            <p:cNvSpPr/>
            <p:nvPr/>
          </p:nvSpPr>
          <p:spPr>
            <a:xfrm>
              <a:off x="646808" y="3018280"/>
              <a:ext cx="792088" cy="720080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TW" dirty="0" smtClean="0"/>
                <a:t>Rx</a:t>
              </a:r>
              <a:endParaRPr lang="zh-TW" altLang="en-US" dirty="0"/>
            </a:p>
          </p:txBody>
        </p:sp>
        <p:sp>
          <p:nvSpPr>
            <p:cNvPr id="53" name="矩形 52"/>
            <p:cNvSpPr/>
            <p:nvPr/>
          </p:nvSpPr>
          <p:spPr>
            <a:xfrm>
              <a:off x="646808" y="3932681"/>
              <a:ext cx="792088" cy="720080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TW" dirty="0" err="1"/>
                <a:t>T</a:t>
              </a:r>
              <a:r>
                <a:rPr lang="en-US" altLang="zh-TW" dirty="0" err="1" smtClean="0"/>
                <a:t>x</a:t>
              </a:r>
              <a:endParaRPr lang="zh-TW" altLang="en-US" dirty="0"/>
            </a:p>
          </p:txBody>
        </p:sp>
      </p:grpSp>
      <p:cxnSp>
        <p:nvCxnSpPr>
          <p:cNvPr id="55" name="直線單箭頭接點 54"/>
          <p:cNvCxnSpPr/>
          <p:nvPr/>
        </p:nvCxnSpPr>
        <p:spPr bwMode="auto">
          <a:xfrm>
            <a:off x="2161296" y="3961168"/>
            <a:ext cx="4789391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7" name="直線單箭頭接點 56"/>
          <p:cNvCxnSpPr/>
          <p:nvPr/>
        </p:nvCxnSpPr>
        <p:spPr bwMode="auto">
          <a:xfrm flipH="1">
            <a:off x="2161296" y="3695828"/>
            <a:ext cx="4789391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58" name="文字方塊 57"/>
          <p:cNvSpPr txBox="1"/>
          <p:nvPr/>
        </p:nvSpPr>
        <p:spPr>
          <a:xfrm>
            <a:off x="2290202" y="3961168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R22</a:t>
            </a:r>
            <a:endParaRPr lang="zh-TW" altLang="en-US" dirty="0"/>
          </a:p>
        </p:txBody>
      </p:sp>
      <p:sp>
        <p:nvSpPr>
          <p:cNvPr id="59" name="文字方塊 58"/>
          <p:cNvSpPr txBox="1"/>
          <p:nvPr/>
        </p:nvSpPr>
        <p:spPr>
          <a:xfrm>
            <a:off x="2298218" y="3318912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P21</a:t>
            </a:r>
            <a:endParaRPr lang="zh-TW" altLang="en-US" dirty="0"/>
          </a:p>
        </p:txBody>
      </p:sp>
      <p:sp>
        <p:nvSpPr>
          <p:cNvPr id="60" name="文字方塊 59"/>
          <p:cNvSpPr txBox="1"/>
          <p:nvPr/>
        </p:nvSpPr>
        <p:spPr>
          <a:xfrm>
            <a:off x="6232341" y="3973354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P21</a:t>
            </a:r>
            <a:endParaRPr lang="zh-TW" altLang="en-US" dirty="0"/>
          </a:p>
        </p:txBody>
      </p:sp>
      <p:sp>
        <p:nvSpPr>
          <p:cNvPr id="61" name="文字方塊 60"/>
          <p:cNvSpPr txBox="1"/>
          <p:nvPr/>
        </p:nvSpPr>
        <p:spPr>
          <a:xfrm>
            <a:off x="6250308" y="3332352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R22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9817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150939" y="51470"/>
            <a:ext cx="7793037" cy="720080"/>
          </a:xfrm>
        </p:spPr>
        <p:txBody>
          <a:bodyPr/>
          <a:lstStyle/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IU-</a:t>
            </a:r>
            <a:r>
              <a:rPr lang="en-US" altLang="zh-TW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Tx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/Rx-OU Block Diagram</a:t>
            </a:r>
            <a:endParaRPr lang="zh-TW" altLang="en-US" dirty="0"/>
          </a:p>
        </p:txBody>
      </p:sp>
      <p:grpSp>
        <p:nvGrpSpPr>
          <p:cNvPr id="114" name="群組 113"/>
          <p:cNvGrpSpPr/>
          <p:nvPr/>
        </p:nvGrpSpPr>
        <p:grpSpPr>
          <a:xfrm>
            <a:off x="140951" y="1491630"/>
            <a:ext cx="8607513" cy="2442081"/>
            <a:chOff x="-36512" y="1491630"/>
            <a:chExt cx="8607513" cy="2442081"/>
          </a:xfrm>
        </p:grpSpPr>
        <p:sp>
          <p:nvSpPr>
            <p:cNvPr id="2" name="矩形 1"/>
            <p:cNvSpPr/>
            <p:nvPr/>
          </p:nvSpPr>
          <p:spPr>
            <a:xfrm>
              <a:off x="2791908" y="1618034"/>
              <a:ext cx="1530621" cy="1944216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0000FF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五邊形 4"/>
            <p:cNvSpPr/>
            <p:nvPr/>
          </p:nvSpPr>
          <p:spPr>
            <a:xfrm>
              <a:off x="2791908" y="2715766"/>
              <a:ext cx="720080" cy="288032"/>
            </a:xfrm>
            <a:prstGeom prst="homePlate">
              <a:avLst/>
            </a:prstGeom>
            <a:ln w="12700">
              <a:solidFill>
                <a:srgbClr val="0000FF"/>
              </a:solidFill>
            </a:ln>
          </p:spPr>
          <p:txBody>
            <a:bodyPr rtlCol="0" anchor="ctr"/>
            <a:lstStyle/>
            <a:p>
              <a:pPr algn="ctr"/>
              <a:r>
                <a:rPr lang="en-US" altLang="zh-TW" sz="1600" dirty="0" smtClean="0"/>
                <a:t>Send</a:t>
              </a:r>
              <a:endParaRPr lang="zh-TW" altLang="en-US" sz="1600" dirty="0"/>
            </a:p>
          </p:txBody>
        </p:sp>
        <p:sp>
          <p:nvSpPr>
            <p:cNvPr id="6" name="五邊形 5"/>
            <p:cNvSpPr/>
            <p:nvPr/>
          </p:nvSpPr>
          <p:spPr>
            <a:xfrm>
              <a:off x="3602449" y="2355726"/>
              <a:ext cx="720080" cy="288032"/>
            </a:xfrm>
            <a:prstGeom prst="homePlate">
              <a:avLst/>
            </a:prstGeom>
            <a:ln w="12700">
              <a:solidFill>
                <a:srgbClr val="0000FF"/>
              </a:solidFill>
            </a:ln>
          </p:spPr>
          <p:txBody>
            <a:bodyPr rtlCol="0" anchor="ctr"/>
            <a:lstStyle/>
            <a:p>
              <a:pPr algn="ctr"/>
              <a:r>
                <a:rPr lang="en-US" altLang="zh-TW" sz="1600" dirty="0" err="1" smtClean="0"/>
                <a:t>Tx</a:t>
              </a:r>
              <a:endParaRPr lang="zh-TW" altLang="en-US" sz="1600" dirty="0"/>
            </a:p>
          </p:txBody>
        </p:sp>
        <p:sp>
          <p:nvSpPr>
            <p:cNvPr id="7" name="等腰三角形 6"/>
            <p:cNvSpPr/>
            <p:nvPr/>
          </p:nvSpPr>
          <p:spPr>
            <a:xfrm>
              <a:off x="3025651" y="3343436"/>
              <a:ext cx="217168" cy="214880"/>
            </a:xfrm>
            <a:prstGeom prst="triangle">
              <a:avLst/>
            </a:prstGeom>
            <a:ln w="12700">
              <a:solidFill>
                <a:srgbClr val="0000FF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五邊形 7"/>
            <p:cNvSpPr/>
            <p:nvPr/>
          </p:nvSpPr>
          <p:spPr>
            <a:xfrm>
              <a:off x="2791908" y="1902022"/>
              <a:ext cx="720080" cy="288032"/>
            </a:xfrm>
            <a:prstGeom prst="homePlate">
              <a:avLst/>
            </a:prstGeom>
            <a:ln w="12700">
              <a:solidFill>
                <a:srgbClr val="0000FF"/>
              </a:solidFill>
            </a:ln>
          </p:spPr>
          <p:txBody>
            <a:bodyPr rtlCol="0" anchor="ctr"/>
            <a:lstStyle/>
            <a:p>
              <a:pPr algn="ctr"/>
              <a:r>
                <a:rPr lang="en-US" altLang="zh-TW" sz="1600" dirty="0" smtClean="0"/>
                <a:t>Data</a:t>
              </a:r>
              <a:endParaRPr lang="zh-TW" altLang="en-US" sz="1600" dirty="0"/>
            </a:p>
          </p:txBody>
        </p:sp>
        <p:cxnSp>
          <p:nvCxnSpPr>
            <p:cNvPr id="10" name="直線單箭頭接點 9"/>
            <p:cNvCxnSpPr/>
            <p:nvPr/>
          </p:nvCxnSpPr>
          <p:spPr bwMode="auto">
            <a:xfrm>
              <a:off x="1855804" y="2046038"/>
              <a:ext cx="936104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直線接點 11"/>
            <p:cNvCxnSpPr/>
            <p:nvPr/>
          </p:nvCxnSpPr>
          <p:spPr bwMode="auto">
            <a:xfrm>
              <a:off x="2287852" y="1978074"/>
              <a:ext cx="72008" cy="1440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直線單箭頭接點 13"/>
            <p:cNvCxnSpPr/>
            <p:nvPr/>
          </p:nvCxnSpPr>
          <p:spPr bwMode="auto">
            <a:xfrm>
              <a:off x="1855804" y="2859782"/>
              <a:ext cx="936104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" name="文字方塊 14"/>
            <p:cNvSpPr txBox="1"/>
            <p:nvPr/>
          </p:nvSpPr>
          <p:spPr>
            <a:xfrm>
              <a:off x="1927812" y="2571750"/>
              <a:ext cx="6639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/>
                <a:t>Enter</a:t>
              </a:r>
              <a:endParaRPr lang="zh-TW" altLang="en-US" sz="1600" dirty="0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2019928" y="1732745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/>
                <a:t>Data</a:t>
              </a:r>
              <a:endParaRPr lang="zh-TW" altLang="en-US" sz="1600" dirty="0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2587745" y="3075806"/>
              <a:ext cx="10025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/>
                <a:t>  SysClk1</a:t>
              </a:r>
              <a:endParaRPr lang="zh-TW" altLang="en-US" sz="1600" dirty="0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2583072" y="3595157"/>
              <a:ext cx="10695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/>
                <a:t>Clk50MHz</a:t>
              </a:r>
              <a:endParaRPr lang="zh-TW" altLang="en-US" sz="1600" dirty="0"/>
            </a:p>
          </p:txBody>
        </p:sp>
        <p:sp>
          <p:nvSpPr>
            <p:cNvPr id="19" name="矩形 18"/>
            <p:cNvSpPr/>
            <p:nvPr/>
          </p:nvSpPr>
          <p:spPr>
            <a:xfrm>
              <a:off x="611560" y="1618034"/>
              <a:ext cx="1316252" cy="1944216"/>
            </a:xfrm>
            <a:prstGeom prst="rect">
              <a:avLst/>
            </a:prstGeom>
            <a:solidFill>
              <a:srgbClr val="FF99FF"/>
            </a:solidFill>
            <a:ln w="12700">
              <a:solidFill>
                <a:srgbClr val="0000FF"/>
              </a:solidFill>
            </a:ln>
          </p:spPr>
          <p:txBody>
            <a:bodyPr rtlCol="0" anchor="ctr"/>
            <a:lstStyle/>
            <a:p>
              <a:pPr algn="ctr"/>
              <a:endParaRPr lang="en-US" altLang="zh-TW" dirty="0" smtClean="0"/>
            </a:p>
            <a:p>
              <a:pPr algn="ctr"/>
              <a:endParaRPr lang="en-US" altLang="zh-TW" dirty="0"/>
            </a:p>
            <a:p>
              <a:pPr algn="ctr"/>
              <a:endParaRPr lang="zh-TW" altLang="en-US" dirty="0"/>
            </a:p>
          </p:txBody>
        </p:sp>
        <p:cxnSp>
          <p:nvCxnSpPr>
            <p:cNvPr id="13" name="直線單箭頭接點 12"/>
            <p:cNvCxnSpPr/>
            <p:nvPr/>
          </p:nvCxnSpPr>
          <p:spPr bwMode="auto">
            <a:xfrm>
              <a:off x="323528" y="3164892"/>
              <a:ext cx="288032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3" name="等腰三角形 22"/>
            <p:cNvSpPr/>
            <p:nvPr/>
          </p:nvSpPr>
          <p:spPr>
            <a:xfrm rot="5400000">
              <a:off x="610416" y="3059338"/>
              <a:ext cx="217168" cy="214880"/>
            </a:xfrm>
            <a:prstGeom prst="triangle">
              <a:avLst/>
            </a:prstGeom>
            <a:ln w="12700">
              <a:solidFill>
                <a:srgbClr val="0000FF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716479" y="2986186"/>
              <a:ext cx="11192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err="1" smtClean="0"/>
                <a:t>SampleClk</a:t>
              </a:r>
              <a:endParaRPr lang="zh-TW" altLang="en-US" sz="1600" dirty="0"/>
            </a:p>
          </p:txBody>
        </p:sp>
        <p:cxnSp>
          <p:nvCxnSpPr>
            <p:cNvPr id="25" name="直線單箭頭接點 24"/>
            <p:cNvCxnSpPr/>
            <p:nvPr/>
          </p:nvCxnSpPr>
          <p:spPr bwMode="auto">
            <a:xfrm>
              <a:off x="323528" y="2273838"/>
              <a:ext cx="288032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文字方塊 25"/>
            <p:cNvSpPr txBox="1"/>
            <p:nvPr/>
          </p:nvSpPr>
          <p:spPr>
            <a:xfrm>
              <a:off x="-17724" y="1913798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err="1" smtClean="0"/>
                <a:t>RstN</a:t>
              </a:r>
              <a:endParaRPr lang="zh-TW" altLang="en-US" sz="1600" dirty="0"/>
            </a:p>
          </p:txBody>
        </p:sp>
        <p:sp>
          <p:nvSpPr>
            <p:cNvPr id="29" name="五邊形 28"/>
            <p:cNvSpPr/>
            <p:nvPr/>
          </p:nvSpPr>
          <p:spPr>
            <a:xfrm>
              <a:off x="611560" y="2138206"/>
              <a:ext cx="720080" cy="288032"/>
            </a:xfrm>
            <a:prstGeom prst="homePlate">
              <a:avLst/>
            </a:prstGeom>
            <a:ln w="12700">
              <a:solidFill>
                <a:srgbClr val="0000FF"/>
              </a:solidFill>
            </a:ln>
          </p:spPr>
          <p:txBody>
            <a:bodyPr rtlCol="0" anchor="ctr"/>
            <a:lstStyle/>
            <a:p>
              <a:pPr algn="ctr"/>
              <a:r>
                <a:rPr lang="en-US" altLang="zh-TW" sz="1600" dirty="0" err="1" smtClean="0"/>
                <a:t>RstN</a:t>
              </a:r>
              <a:endParaRPr lang="zh-TW" altLang="en-US" sz="1600" dirty="0"/>
            </a:p>
          </p:txBody>
        </p:sp>
        <p:cxnSp>
          <p:nvCxnSpPr>
            <p:cNvPr id="30" name="直線單箭頭接點 29"/>
            <p:cNvCxnSpPr/>
            <p:nvPr/>
          </p:nvCxnSpPr>
          <p:spPr bwMode="auto">
            <a:xfrm>
              <a:off x="323528" y="1851670"/>
              <a:ext cx="288032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1" name="文字方塊 30"/>
            <p:cNvSpPr txBox="1"/>
            <p:nvPr/>
          </p:nvSpPr>
          <p:spPr>
            <a:xfrm>
              <a:off x="-36512" y="1491630"/>
              <a:ext cx="6454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err="1" smtClean="0"/>
                <a:t>KeyN</a:t>
              </a:r>
              <a:endParaRPr lang="zh-TW" altLang="en-US" sz="1600" dirty="0"/>
            </a:p>
          </p:txBody>
        </p:sp>
        <p:sp>
          <p:nvSpPr>
            <p:cNvPr id="32" name="五邊形 31"/>
            <p:cNvSpPr/>
            <p:nvPr/>
          </p:nvSpPr>
          <p:spPr>
            <a:xfrm>
              <a:off x="611560" y="1716038"/>
              <a:ext cx="720080" cy="288032"/>
            </a:xfrm>
            <a:prstGeom prst="homePlate">
              <a:avLst/>
            </a:prstGeom>
            <a:ln w="12700">
              <a:solidFill>
                <a:srgbClr val="0000FF"/>
              </a:solidFill>
            </a:ln>
          </p:spPr>
          <p:txBody>
            <a:bodyPr rtlCol="0" anchor="ctr"/>
            <a:lstStyle/>
            <a:p>
              <a:pPr algn="ctr"/>
              <a:r>
                <a:rPr lang="en-US" altLang="zh-TW" sz="1600" dirty="0" smtClean="0"/>
                <a:t>IN</a:t>
              </a:r>
              <a:endParaRPr lang="zh-TW" altLang="en-US" sz="1600" dirty="0"/>
            </a:p>
          </p:txBody>
        </p:sp>
        <p:sp>
          <p:nvSpPr>
            <p:cNvPr id="59" name="矩形 58"/>
            <p:cNvSpPr/>
            <p:nvPr/>
          </p:nvSpPr>
          <p:spPr>
            <a:xfrm>
              <a:off x="1584261" y="1687353"/>
              <a:ext cx="261286" cy="245329"/>
            </a:xfrm>
            <a:prstGeom prst="rect">
              <a:avLst/>
            </a:prstGeom>
            <a:solidFill>
              <a:srgbClr val="FF99FF"/>
            </a:solidFill>
            <a:ln w="12700">
              <a:solidFill>
                <a:srgbClr val="0000FF"/>
              </a:solidFill>
            </a:ln>
          </p:spPr>
          <p:txBody>
            <a:bodyPr rtlCol="0" anchor="ctr"/>
            <a:lstStyle/>
            <a:p>
              <a:pPr algn="ctr"/>
              <a:endParaRPr lang="en-US" altLang="zh-TW" dirty="0" smtClean="0">
                <a:solidFill>
                  <a:srgbClr val="FF0000"/>
                </a:solidFill>
              </a:endParaRPr>
            </a:p>
            <a:p>
              <a:pPr algn="ctr"/>
              <a:endParaRPr lang="en-US" altLang="zh-TW" dirty="0">
                <a:solidFill>
                  <a:srgbClr val="FF0000"/>
                </a:solidFill>
              </a:endParaRPr>
            </a:p>
            <a:p>
              <a:pPr algn="ctr"/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1584261" y="1936646"/>
              <a:ext cx="261286" cy="245329"/>
            </a:xfrm>
            <a:prstGeom prst="rect">
              <a:avLst/>
            </a:prstGeom>
            <a:solidFill>
              <a:srgbClr val="FF99FF"/>
            </a:solidFill>
            <a:ln w="12700">
              <a:solidFill>
                <a:srgbClr val="0000FF"/>
              </a:solidFill>
            </a:ln>
          </p:spPr>
          <p:txBody>
            <a:bodyPr rtlCol="0" anchor="ctr"/>
            <a:lstStyle/>
            <a:p>
              <a:pPr algn="ctr"/>
              <a:endParaRPr lang="en-US" altLang="zh-TW" dirty="0" smtClean="0">
                <a:solidFill>
                  <a:srgbClr val="FF0000"/>
                </a:solidFill>
              </a:endParaRPr>
            </a:p>
            <a:p>
              <a:pPr algn="ctr"/>
              <a:endParaRPr lang="en-US" altLang="zh-TW" dirty="0">
                <a:solidFill>
                  <a:srgbClr val="FF0000"/>
                </a:solidFill>
              </a:endParaRPr>
            </a:p>
            <a:p>
              <a:pPr algn="ctr"/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1585675" y="2182405"/>
              <a:ext cx="261286" cy="245329"/>
            </a:xfrm>
            <a:prstGeom prst="rect">
              <a:avLst/>
            </a:prstGeom>
            <a:solidFill>
              <a:srgbClr val="FF99FF"/>
            </a:solidFill>
            <a:ln w="12700">
              <a:solidFill>
                <a:srgbClr val="0000FF"/>
              </a:solidFill>
            </a:ln>
          </p:spPr>
          <p:txBody>
            <a:bodyPr rtlCol="0" anchor="ctr"/>
            <a:lstStyle/>
            <a:p>
              <a:pPr algn="ctr"/>
              <a:endParaRPr lang="en-US" altLang="zh-TW" dirty="0" smtClean="0">
                <a:solidFill>
                  <a:srgbClr val="FF0000"/>
                </a:solidFill>
              </a:endParaRPr>
            </a:p>
            <a:p>
              <a:pPr algn="ctr"/>
              <a:endParaRPr lang="en-US" altLang="zh-TW" dirty="0">
                <a:solidFill>
                  <a:srgbClr val="FF0000"/>
                </a:solidFill>
              </a:endParaRPr>
            </a:p>
            <a:p>
              <a:pPr algn="ctr"/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62" name="五邊形 61"/>
            <p:cNvSpPr/>
            <p:nvPr/>
          </p:nvSpPr>
          <p:spPr>
            <a:xfrm>
              <a:off x="971600" y="2702118"/>
              <a:ext cx="962322" cy="301680"/>
            </a:xfrm>
            <a:prstGeom prst="homePlate">
              <a:avLst/>
            </a:prstGeom>
            <a:ln w="12700">
              <a:solidFill>
                <a:srgbClr val="0000FF"/>
              </a:solidFill>
            </a:ln>
          </p:spPr>
          <p:txBody>
            <a:bodyPr rtlCol="0" anchor="ctr"/>
            <a:lstStyle/>
            <a:p>
              <a:pPr algn="ctr"/>
              <a:r>
                <a:rPr lang="en-US" altLang="zh-TW" sz="1600" dirty="0" smtClean="0"/>
                <a:t>Ready</a:t>
              </a:r>
              <a:endParaRPr lang="zh-TW" altLang="en-US" sz="1600" dirty="0"/>
            </a:p>
          </p:txBody>
        </p:sp>
        <p:sp>
          <p:nvSpPr>
            <p:cNvPr id="65" name="矩形 64"/>
            <p:cNvSpPr/>
            <p:nvPr/>
          </p:nvSpPr>
          <p:spPr>
            <a:xfrm flipH="1">
              <a:off x="4860032" y="1618034"/>
              <a:ext cx="1530621" cy="1944216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0000FF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6" name="五邊形 65"/>
            <p:cNvSpPr/>
            <p:nvPr/>
          </p:nvSpPr>
          <p:spPr>
            <a:xfrm>
              <a:off x="5529353" y="3219822"/>
              <a:ext cx="861300" cy="288032"/>
            </a:xfrm>
            <a:prstGeom prst="homePlate">
              <a:avLst/>
            </a:prstGeom>
            <a:ln w="12700">
              <a:solidFill>
                <a:srgbClr val="0000FF"/>
              </a:solidFill>
            </a:ln>
          </p:spPr>
          <p:txBody>
            <a:bodyPr rtlCol="0" anchor="ctr"/>
            <a:lstStyle/>
            <a:p>
              <a:pPr algn="ctr"/>
              <a:r>
                <a:rPr lang="en-US" altLang="zh-TW" sz="1600" dirty="0" smtClean="0"/>
                <a:t>Ready</a:t>
              </a:r>
              <a:endParaRPr lang="zh-TW" altLang="en-US" sz="1600" dirty="0"/>
            </a:p>
          </p:txBody>
        </p:sp>
        <p:sp>
          <p:nvSpPr>
            <p:cNvPr id="67" name="五邊形 66"/>
            <p:cNvSpPr/>
            <p:nvPr/>
          </p:nvSpPr>
          <p:spPr>
            <a:xfrm>
              <a:off x="4860032" y="2355726"/>
              <a:ext cx="720080" cy="288032"/>
            </a:xfrm>
            <a:prstGeom prst="homePlate">
              <a:avLst/>
            </a:prstGeom>
            <a:ln w="12700">
              <a:solidFill>
                <a:srgbClr val="0000FF"/>
              </a:solidFill>
            </a:ln>
          </p:spPr>
          <p:txBody>
            <a:bodyPr rtlCol="0" anchor="ctr"/>
            <a:lstStyle/>
            <a:p>
              <a:pPr algn="ctr"/>
              <a:r>
                <a:rPr lang="en-US" altLang="zh-TW" sz="1600" dirty="0"/>
                <a:t>R</a:t>
              </a:r>
              <a:r>
                <a:rPr lang="en-US" altLang="zh-TW" sz="1600" dirty="0" smtClean="0"/>
                <a:t>x</a:t>
              </a:r>
              <a:endParaRPr lang="zh-TW" altLang="en-US" sz="1600" dirty="0"/>
            </a:p>
          </p:txBody>
        </p:sp>
        <p:cxnSp>
          <p:nvCxnSpPr>
            <p:cNvPr id="72" name="直線單箭頭接點 71"/>
            <p:cNvCxnSpPr/>
            <p:nvPr/>
          </p:nvCxnSpPr>
          <p:spPr bwMode="auto">
            <a:xfrm>
              <a:off x="6390653" y="3363838"/>
              <a:ext cx="857986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3" name="文字方塊 72"/>
            <p:cNvSpPr txBox="1"/>
            <p:nvPr/>
          </p:nvSpPr>
          <p:spPr>
            <a:xfrm flipH="1">
              <a:off x="6554777" y="3025284"/>
              <a:ext cx="6999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 smtClean="0"/>
                <a:t>EN</a:t>
              </a:r>
              <a:endParaRPr lang="zh-TW" altLang="en-US" sz="1600" dirty="0"/>
            </a:p>
          </p:txBody>
        </p:sp>
        <p:grpSp>
          <p:nvGrpSpPr>
            <p:cNvPr id="94" name="群組 93"/>
            <p:cNvGrpSpPr/>
            <p:nvPr/>
          </p:nvGrpSpPr>
          <p:grpSpPr>
            <a:xfrm flipH="1">
              <a:off x="6390653" y="1732745"/>
              <a:ext cx="857986" cy="389345"/>
              <a:chOff x="6390653" y="1732745"/>
              <a:chExt cx="936104" cy="389345"/>
            </a:xfrm>
          </p:grpSpPr>
          <p:cxnSp>
            <p:nvCxnSpPr>
              <p:cNvPr id="70" name="直線單箭頭接點 69"/>
              <p:cNvCxnSpPr/>
              <p:nvPr/>
            </p:nvCxnSpPr>
            <p:spPr bwMode="auto">
              <a:xfrm flipH="1">
                <a:off x="6390653" y="2046038"/>
                <a:ext cx="936104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71" name="直線接點 70"/>
              <p:cNvCxnSpPr/>
              <p:nvPr/>
            </p:nvCxnSpPr>
            <p:spPr bwMode="auto">
              <a:xfrm flipH="1">
                <a:off x="6822701" y="1978074"/>
                <a:ext cx="72008" cy="14401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4" name="文字方塊 73"/>
              <p:cNvSpPr txBox="1"/>
              <p:nvPr/>
            </p:nvSpPr>
            <p:spPr>
              <a:xfrm flipH="1">
                <a:off x="6554774" y="1732745"/>
                <a:ext cx="6078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600" dirty="0" smtClean="0"/>
                  <a:t>Data</a:t>
                </a:r>
                <a:endParaRPr lang="zh-TW" altLang="en-US" sz="1600" dirty="0"/>
              </a:p>
            </p:txBody>
          </p:sp>
        </p:grpSp>
        <p:sp>
          <p:nvSpPr>
            <p:cNvPr id="77" name="矩形 76"/>
            <p:cNvSpPr/>
            <p:nvPr/>
          </p:nvSpPr>
          <p:spPr>
            <a:xfrm flipH="1">
              <a:off x="7254749" y="1618034"/>
              <a:ext cx="1316252" cy="1944216"/>
            </a:xfrm>
            <a:prstGeom prst="rect">
              <a:avLst/>
            </a:prstGeom>
            <a:solidFill>
              <a:srgbClr val="FF99FF"/>
            </a:solidFill>
            <a:ln w="12700">
              <a:solidFill>
                <a:srgbClr val="0000FF"/>
              </a:solidFill>
            </a:ln>
          </p:spPr>
          <p:txBody>
            <a:bodyPr rtlCol="0" anchor="ctr"/>
            <a:lstStyle/>
            <a:p>
              <a:pPr algn="ctr"/>
              <a:endParaRPr lang="en-US" altLang="zh-TW" dirty="0" smtClean="0"/>
            </a:p>
            <a:p>
              <a:pPr algn="ctr"/>
              <a:endParaRPr lang="en-US" altLang="zh-TW" dirty="0"/>
            </a:p>
          </p:txBody>
        </p:sp>
        <p:sp>
          <p:nvSpPr>
            <p:cNvPr id="88" name="矩形 87"/>
            <p:cNvSpPr/>
            <p:nvPr/>
          </p:nvSpPr>
          <p:spPr>
            <a:xfrm flipH="1">
              <a:off x="5996963" y="1695002"/>
              <a:ext cx="261286" cy="245329"/>
            </a:xfrm>
            <a:prstGeom prst="rect">
              <a:avLst/>
            </a:prstGeom>
            <a:solidFill>
              <a:srgbClr val="FF99FF"/>
            </a:solidFill>
            <a:ln w="12700">
              <a:solidFill>
                <a:srgbClr val="0000FF"/>
              </a:solidFill>
            </a:ln>
          </p:spPr>
          <p:txBody>
            <a:bodyPr rtlCol="0" anchor="ctr"/>
            <a:lstStyle/>
            <a:p>
              <a:pPr algn="ctr"/>
              <a:endParaRPr lang="en-US" altLang="zh-TW" dirty="0" smtClean="0">
                <a:solidFill>
                  <a:srgbClr val="FF0000"/>
                </a:solidFill>
              </a:endParaRPr>
            </a:p>
            <a:p>
              <a:pPr algn="ctr"/>
              <a:endParaRPr lang="en-US" altLang="zh-TW" dirty="0">
                <a:solidFill>
                  <a:srgbClr val="FF0000"/>
                </a:solidFill>
              </a:endParaRPr>
            </a:p>
            <a:p>
              <a:pPr algn="ctr"/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89" name="矩形 88"/>
            <p:cNvSpPr/>
            <p:nvPr/>
          </p:nvSpPr>
          <p:spPr>
            <a:xfrm flipH="1">
              <a:off x="5996963" y="1944295"/>
              <a:ext cx="261286" cy="245329"/>
            </a:xfrm>
            <a:prstGeom prst="rect">
              <a:avLst/>
            </a:prstGeom>
            <a:solidFill>
              <a:srgbClr val="FF99FF"/>
            </a:solidFill>
            <a:ln w="12700">
              <a:solidFill>
                <a:srgbClr val="0000FF"/>
              </a:solidFill>
            </a:ln>
          </p:spPr>
          <p:txBody>
            <a:bodyPr rtlCol="0" anchor="ctr"/>
            <a:lstStyle/>
            <a:p>
              <a:pPr algn="ctr"/>
              <a:endParaRPr lang="en-US" altLang="zh-TW" dirty="0" smtClean="0">
                <a:solidFill>
                  <a:srgbClr val="FF0000"/>
                </a:solidFill>
              </a:endParaRPr>
            </a:p>
            <a:p>
              <a:pPr algn="ctr"/>
              <a:endParaRPr lang="en-US" altLang="zh-TW" dirty="0">
                <a:solidFill>
                  <a:srgbClr val="FF0000"/>
                </a:solidFill>
              </a:endParaRPr>
            </a:p>
            <a:p>
              <a:pPr algn="ctr"/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90" name="矩形 89"/>
            <p:cNvSpPr/>
            <p:nvPr/>
          </p:nvSpPr>
          <p:spPr>
            <a:xfrm flipH="1">
              <a:off x="5995549" y="2190054"/>
              <a:ext cx="261286" cy="245329"/>
            </a:xfrm>
            <a:prstGeom prst="rect">
              <a:avLst/>
            </a:prstGeom>
            <a:solidFill>
              <a:srgbClr val="FF99FF"/>
            </a:solidFill>
            <a:ln w="12700">
              <a:solidFill>
                <a:srgbClr val="0000FF"/>
              </a:solidFill>
            </a:ln>
          </p:spPr>
          <p:txBody>
            <a:bodyPr rtlCol="0" anchor="ctr"/>
            <a:lstStyle/>
            <a:p>
              <a:pPr algn="ctr"/>
              <a:endParaRPr lang="en-US" altLang="zh-TW" dirty="0" smtClean="0">
                <a:solidFill>
                  <a:srgbClr val="FF0000"/>
                </a:solidFill>
              </a:endParaRPr>
            </a:p>
            <a:p>
              <a:pPr algn="ctr"/>
              <a:endParaRPr lang="en-US" altLang="zh-TW" dirty="0">
                <a:solidFill>
                  <a:srgbClr val="FF0000"/>
                </a:solidFill>
              </a:endParaRPr>
            </a:p>
            <a:p>
              <a:pPr algn="ctr"/>
              <a:endParaRPr lang="zh-TW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93" name="直線單箭頭接點 92"/>
            <p:cNvCxnSpPr/>
            <p:nvPr/>
          </p:nvCxnSpPr>
          <p:spPr bwMode="auto">
            <a:xfrm>
              <a:off x="4322529" y="2509622"/>
              <a:ext cx="537503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9" name="五邊形 68"/>
            <p:cNvSpPr/>
            <p:nvPr/>
          </p:nvSpPr>
          <p:spPr>
            <a:xfrm>
              <a:off x="7262287" y="1891288"/>
              <a:ext cx="720080" cy="288032"/>
            </a:xfrm>
            <a:prstGeom prst="homePlate">
              <a:avLst/>
            </a:prstGeom>
            <a:ln w="12700">
              <a:solidFill>
                <a:srgbClr val="0000FF"/>
              </a:solidFill>
            </a:ln>
          </p:spPr>
          <p:txBody>
            <a:bodyPr rtlCol="0" anchor="ctr"/>
            <a:lstStyle/>
            <a:p>
              <a:pPr algn="ctr"/>
              <a:r>
                <a:rPr lang="en-US" altLang="zh-TW" sz="1600" dirty="0" smtClean="0"/>
                <a:t>Data</a:t>
              </a:r>
              <a:endParaRPr lang="zh-TW" altLang="en-US" sz="1600" dirty="0"/>
            </a:p>
          </p:txBody>
        </p:sp>
        <p:sp>
          <p:nvSpPr>
            <p:cNvPr id="96" name="等腰三角形 95"/>
            <p:cNvSpPr/>
            <p:nvPr/>
          </p:nvSpPr>
          <p:spPr>
            <a:xfrm>
              <a:off x="5086587" y="3343436"/>
              <a:ext cx="217168" cy="214880"/>
            </a:xfrm>
            <a:prstGeom prst="triangle">
              <a:avLst/>
            </a:prstGeom>
            <a:ln w="12700">
              <a:solidFill>
                <a:srgbClr val="0000FF"/>
              </a:solidFill>
            </a:ln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7" name="文字方塊 96"/>
            <p:cNvSpPr txBox="1"/>
            <p:nvPr/>
          </p:nvSpPr>
          <p:spPr>
            <a:xfrm>
              <a:off x="4648681" y="2931790"/>
              <a:ext cx="10025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/>
                <a:t>  SysClk2</a:t>
              </a:r>
              <a:endParaRPr lang="zh-TW" altLang="en-US" sz="1600" dirty="0"/>
            </a:p>
          </p:txBody>
        </p:sp>
        <p:sp>
          <p:nvSpPr>
            <p:cNvPr id="98" name="文字方塊 97"/>
            <p:cNvSpPr txBox="1"/>
            <p:nvPr/>
          </p:nvSpPr>
          <p:spPr>
            <a:xfrm>
              <a:off x="4644008" y="3595157"/>
              <a:ext cx="10695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 smtClean="0"/>
                <a:t>Clk50MHz</a:t>
              </a:r>
              <a:endParaRPr lang="zh-TW" altLang="en-US" sz="1600" dirty="0"/>
            </a:p>
          </p:txBody>
        </p:sp>
        <p:sp>
          <p:nvSpPr>
            <p:cNvPr id="100" name="五邊形 99"/>
            <p:cNvSpPr/>
            <p:nvPr/>
          </p:nvSpPr>
          <p:spPr>
            <a:xfrm>
              <a:off x="7259539" y="3219822"/>
              <a:ext cx="720080" cy="288032"/>
            </a:xfrm>
            <a:prstGeom prst="homePlate">
              <a:avLst/>
            </a:prstGeom>
            <a:ln w="12700">
              <a:solidFill>
                <a:srgbClr val="0000FF"/>
              </a:solidFill>
            </a:ln>
          </p:spPr>
          <p:txBody>
            <a:bodyPr rtlCol="0" anchor="ctr"/>
            <a:lstStyle/>
            <a:p>
              <a:pPr algn="ctr"/>
              <a:r>
                <a:rPr lang="en-US" altLang="zh-TW" sz="1600" dirty="0" smtClean="0"/>
                <a:t>EN</a:t>
              </a:r>
              <a:endParaRPr lang="zh-TW" altLang="en-US" sz="1600" dirty="0"/>
            </a:p>
          </p:txBody>
        </p:sp>
        <p:grpSp>
          <p:nvGrpSpPr>
            <p:cNvPr id="103" name="群組 102"/>
            <p:cNvGrpSpPr/>
            <p:nvPr/>
          </p:nvGrpSpPr>
          <p:grpSpPr>
            <a:xfrm>
              <a:off x="7455744" y="2305069"/>
              <a:ext cx="1047750" cy="714951"/>
              <a:chOff x="155575" y="-1333500"/>
              <a:chExt cx="4264903" cy="2790825"/>
            </a:xfrm>
          </p:grpSpPr>
          <p:pic>
            <p:nvPicPr>
              <p:cNvPr id="1026" name="Picture 2" descr="ã7-segment displayãçåçæå°çµæ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575" y="-1333500"/>
                <a:ext cx="2095500" cy="2790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" name="Picture 2" descr="ã7-segment displayãçåçæå°çµæ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4978" y="-1333500"/>
                <a:ext cx="2095500" cy="2790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3" name="群組 112"/>
            <p:cNvGrpSpPr/>
            <p:nvPr/>
          </p:nvGrpSpPr>
          <p:grpSpPr>
            <a:xfrm>
              <a:off x="3782469" y="3562250"/>
              <a:ext cx="180020" cy="307813"/>
              <a:chOff x="769339" y="4299942"/>
              <a:chExt cx="180020" cy="307813"/>
            </a:xfrm>
          </p:grpSpPr>
          <p:grpSp>
            <p:nvGrpSpPr>
              <p:cNvPr id="108" name="群組 107"/>
              <p:cNvGrpSpPr/>
              <p:nvPr/>
            </p:nvGrpSpPr>
            <p:grpSpPr>
              <a:xfrm>
                <a:off x="769339" y="4535747"/>
                <a:ext cx="180020" cy="72008"/>
                <a:chOff x="2340587" y="2852936"/>
                <a:chExt cx="503221" cy="144016"/>
              </a:xfrm>
            </p:grpSpPr>
            <p:cxnSp>
              <p:nvCxnSpPr>
                <p:cNvPr id="109" name="直線接點 108"/>
                <p:cNvCxnSpPr/>
                <p:nvPr/>
              </p:nvCxnSpPr>
              <p:spPr>
                <a:xfrm>
                  <a:off x="2340587" y="2852936"/>
                  <a:ext cx="503221" cy="0"/>
                </a:xfrm>
                <a:prstGeom prst="line">
                  <a:avLst/>
                </a:prstGeom>
                <a:ln w="127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直線接點 109"/>
                <p:cNvCxnSpPr/>
                <p:nvPr/>
              </p:nvCxnSpPr>
              <p:spPr>
                <a:xfrm>
                  <a:off x="2412595" y="2924944"/>
                  <a:ext cx="359205" cy="0"/>
                </a:xfrm>
                <a:prstGeom prst="line">
                  <a:avLst/>
                </a:prstGeom>
                <a:ln w="127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直線接點 110"/>
                <p:cNvCxnSpPr/>
                <p:nvPr/>
              </p:nvCxnSpPr>
              <p:spPr>
                <a:xfrm>
                  <a:off x="2520607" y="2996952"/>
                  <a:ext cx="143181" cy="0"/>
                </a:xfrm>
                <a:prstGeom prst="line">
                  <a:avLst/>
                </a:prstGeom>
                <a:ln w="127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2" name="直線接點 111"/>
              <p:cNvCxnSpPr/>
              <p:nvPr/>
            </p:nvCxnSpPr>
            <p:spPr bwMode="auto">
              <a:xfrm flipV="1">
                <a:off x="859349" y="4299942"/>
                <a:ext cx="0" cy="23580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15" name="群組 114"/>
            <p:cNvGrpSpPr/>
            <p:nvPr/>
          </p:nvGrpSpPr>
          <p:grpSpPr>
            <a:xfrm>
              <a:off x="5816943" y="3562250"/>
              <a:ext cx="180020" cy="307813"/>
              <a:chOff x="769339" y="4299942"/>
              <a:chExt cx="180020" cy="307813"/>
            </a:xfrm>
          </p:grpSpPr>
          <p:grpSp>
            <p:nvGrpSpPr>
              <p:cNvPr id="116" name="群組 115"/>
              <p:cNvGrpSpPr/>
              <p:nvPr/>
            </p:nvGrpSpPr>
            <p:grpSpPr>
              <a:xfrm>
                <a:off x="769339" y="4535747"/>
                <a:ext cx="180020" cy="72008"/>
                <a:chOff x="2340587" y="2852936"/>
                <a:chExt cx="503221" cy="144016"/>
              </a:xfrm>
            </p:grpSpPr>
            <p:cxnSp>
              <p:nvCxnSpPr>
                <p:cNvPr id="118" name="直線接點 117"/>
                <p:cNvCxnSpPr/>
                <p:nvPr/>
              </p:nvCxnSpPr>
              <p:spPr>
                <a:xfrm>
                  <a:off x="2340587" y="2852936"/>
                  <a:ext cx="503221" cy="0"/>
                </a:xfrm>
                <a:prstGeom prst="line">
                  <a:avLst/>
                </a:prstGeom>
                <a:ln w="127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直線接點 118"/>
                <p:cNvCxnSpPr/>
                <p:nvPr/>
              </p:nvCxnSpPr>
              <p:spPr>
                <a:xfrm>
                  <a:off x="2412595" y="2924944"/>
                  <a:ext cx="359205" cy="0"/>
                </a:xfrm>
                <a:prstGeom prst="line">
                  <a:avLst/>
                </a:prstGeom>
                <a:ln w="127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直線接點 119"/>
                <p:cNvCxnSpPr/>
                <p:nvPr/>
              </p:nvCxnSpPr>
              <p:spPr>
                <a:xfrm>
                  <a:off x="2520607" y="2996952"/>
                  <a:ext cx="143181" cy="0"/>
                </a:xfrm>
                <a:prstGeom prst="line">
                  <a:avLst/>
                </a:prstGeom>
                <a:ln w="127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7" name="直線接點 116"/>
              <p:cNvCxnSpPr/>
              <p:nvPr/>
            </p:nvCxnSpPr>
            <p:spPr bwMode="auto">
              <a:xfrm flipV="1">
                <a:off x="859349" y="4299942"/>
                <a:ext cx="0" cy="23580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359817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150939" y="51470"/>
            <a:ext cx="7793037" cy="720080"/>
          </a:xfrm>
        </p:spPr>
        <p:txBody>
          <a:bodyPr/>
          <a:lstStyle/>
          <a:p>
            <a:r>
              <a:rPr lang="en-US" altLang="zh-TW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Tx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State Diagram</a:t>
            </a:r>
            <a:endParaRPr lang="zh-TW" altLang="en-US" dirty="0"/>
          </a:p>
        </p:txBody>
      </p:sp>
      <p:grpSp>
        <p:nvGrpSpPr>
          <p:cNvPr id="102" name="群組 101"/>
          <p:cNvGrpSpPr/>
          <p:nvPr/>
        </p:nvGrpSpPr>
        <p:grpSpPr>
          <a:xfrm>
            <a:off x="107504" y="918069"/>
            <a:ext cx="8852598" cy="919605"/>
            <a:chOff x="107504" y="918069"/>
            <a:chExt cx="8852598" cy="919605"/>
          </a:xfrm>
        </p:grpSpPr>
        <p:grpSp>
          <p:nvGrpSpPr>
            <p:cNvPr id="44" name="群組 43"/>
            <p:cNvGrpSpPr/>
            <p:nvPr/>
          </p:nvGrpSpPr>
          <p:grpSpPr>
            <a:xfrm>
              <a:off x="107504" y="983178"/>
              <a:ext cx="8852598" cy="508452"/>
              <a:chOff x="175846" y="2567354"/>
              <a:chExt cx="8852598" cy="508452"/>
            </a:xfrm>
          </p:grpSpPr>
          <p:grpSp>
            <p:nvGrpSpPr>
              <p:cNvPr id="45" name="群組 44"/>
              <p:cNvGrpSpPr/>
              <p:nvPr/>
            </p:nvGrpSpPr>
            <p:grpSpPr>
              <a:xfrm>
                <a:off x="175846" y="2567354"/>
                <a:ext cx="8852598" cy="508452"/>
                <a:chOff x="175846" y="2567354"/>
                <a:chExt cx="8852598" cy="508452"/>
              </a:xfrm>
            </p:grpSpPr>
            <p:grpSp>
              <p:nvGrpSpPr>
                <p:cNvPr id="48" name="群組 47"/>
                <p:cNvGrpSpPr/>
                <p:nvPr/>
              </p:nvGrpSpPr>
              <p:grpSpPr>
                <a:xfrm>
                  <a:off x="1763688" y="2571750"/>
                  <a:ext cx="6264696" cy="504056"/>
                  <a:chOff x="1763688" y="2571750"/>
                  <a:chExt cx="5616624" cy="504056"/>
                </a:xfrm>
              </p:grpSpPr>
              <p:sp>
                <p:nvSpPr>
                  <p:cNvPr id="51" name="六邊形 50"/>
                  <p:cNvSpPr/>
                  <p:nvPr/>
                </p:nvSpPr>
                <p:spPr>
                  <a:xfrm>
                    <a:off x="1763688" y="2571750"/>
                    <a:ext cx="702034" cy="504056"/>
                  </a:xfrm>
                  <a:prstGeom prst="hexagon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000FF"/>
                    </a:solidFill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altLang="zh-TW" dirty="0" smtClean="0"/>
                      <a:t>D</a:t>
                    </a:r>
                    <a:r>
                      <a:rPr lang="en-US" altLang="zh-TW" baseline="-25000" dirty="0" smtClean="0"/>
                      <a:t>0</a:t>
                    </a:r>
                    <a:endParaRPr lang="zh-TW" altLang="en-US" baseline="-25000" dirty="0"/>
                  </a:p>
                </p:txBody>
              </p:sp>
              <p:sp>
                <p:nvSpPr>
                  <p:cNvPr id="52" name="六邊形 51"/>
                  <p:cNvSpPr/>
                  <p:nvPr/>
                </p:nvSpPr>
                <p:spPr>
                  <a:xfrm>
                    <a:off x="2465722" y="2571750"/>
                    <a:ext cx="702034" cy="504056"/>
                  </a:xfrm>
                  <a:prstGeom prst="hexagon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000FF"/>
                    </a:solidFill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altLang="zh-TW" dirty="0" smtClean="0"/>
                      <a:t>D</a:t>
                    </a:r>
                    <a:r>
                      <a:rPr lang="en-US" altLang="zh-TW" baseline="-25000" dirty="0" smtClean="0"/>
                      <a:t>1</a:t>
                    </a:r>
                    <a:endParaRPr lang="zh-TW" altLang="en-US" baseline="-25000" dirty="0"/>
                  </a:p>
                </p:txBody>
              </p:sp>
              <p:sp>
                <p:nvSpPr>
                  <p:cNvPr id="53" name="六邊形 52"/>
                  <p:cNvSpPr/>
                  <p:nvPr/>
                </p:nvSpPr>
                <p:spPr>
                  <a:xfrm>
                    <a:off x="3167932" y="2571750"/>
                    <a:ext cx="702034" cy="504056"/>
                  </a:xfrm>
                  <a:prstGeom prst="hexagon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000FF"/>
                    </a:solidFill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altLang="zh-TW" dirty="0" smtClean="0"/>
                      <a:t>D</a:t>
                    </a:r>
                    <a:r>
                      <a:rPr lang="en-US" altLang="zh-TW" baseline="-25000" dirty="0" smtClean="0"/>
                      <a:t>2</a:t>
                    </a:r>
                    <a:endParaRPr lang="zh-TW" altLang="en-US" baseline="-25000" dirty="0"/>
                  </a:p>
                </p:txBody>
              </p:sp>
              <p:sp>
                <p:nvSpPr>
                  <p:cNvPr id="54" name="六邊形 53"/>
                  <p:cNvSpPr/>
                  <p:nvPr/>
                </p:nvSpPr>
                <p:spPr>
                  <a:xfrm>
                    <a:off x="3869966" y="2571750"/>
                    <a:ext cx="702034" cy="504056"/>
                  </a:xfrm>
                  <a:prstGeom prst="hexagon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000FF"/>
                    </a:solidFill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altLang="zh-TW" dirty="0" smtClean="0"/>
                      <a:t>D</a:t>
                    </a:r>
                    <a:r>
                      <a:rPr lang="en-US" altLang="zh-TW" baseline="-25000" dirty="0" smtClean="0"/>
                      <a:t>3</a:t>
                    </a:r>
                    <a:endParaRPr lang="zh-TW" altLang="en-US" baseline="-25000" dirty="0"/>
                  </a:p>
                </p:txBody>
              </p:sp>
              <p:sp>
                <p:nvSpPr>
                  <p:cNvPr id="55" name="六邊形 54"/>
                  <p:cNvSpPr/>
                  <p:nvPr/>
                </p:nvSpPr>
                <p:spPr>
                  <a:xfrm>
                    <a:off x="4572000" y="2571750"/>
                    <a:ext cx="702034" cy="504056"/>
                  </a:xfrm>
                  <a:prstGeom prst="hexagon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000FF"/>
                    </a:solidFill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altLang="zh-TW" dirty="0" smtClean="0"/>
                      <a:t>D</a:t>
                    </a:r>
                    <a:r>
                      <a:rPr lang="en-US" altLang="zh-TW" baseline="-25000" dirty="0" smtClean="0"/>
                      <a:t>4</a:t>
                    </a:r>
                    <a:endParaRPr lang="zh-TW" altLang="en-US" baseline="-25000" dirty="0"/>
                  </a:p>
                </p:txBody>
              </p:sp>
              <p:sp>
                <p:nvSpPr>
                  <p:cNvPr id="56" name="六邊形 55"/>
                  <p:cNvSpPr/>
                  <p:nvPr/>
                </p:nvSpPr>
                <p:spPr>
                  <a:xfrm>
                    <a:off x="5274034" y="2571750"/>
                    <a:ext cx="702034" cy="504056"/>
                  </a:xfrm>
                  <a:prstGeom prst="hexagon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000FF"/>
                    </a:solidFill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altLang="zh-TW" dirty="0" smtClean="0"/>
                      <a:t>D</a:t>
                    </a:r>
                    <a:r>
                      <a:rPr lang="en-US" altLang="zh-TW" baseline="-25000" dirty="0"/>
                      <a:t>5</a:t>
                    </a:r>
                    <a:endParaRPr lang="zh-TW" altLang="en-US" baseline="-25000" dirty="0"/>
                  </a:p>
                </p:txBody>
              </p:sp>
              <p:sp>
                <p:nvSpPr>
                  <p:cNvPr id="57" name="六邊形 56"/>
                  <p:cNvSpPr/>
                  <p:nvPr/>
                </p:nvSpPr>
                <p:spPr>
                  <a:xfrm>
                    <a:off x="5976244" y="2571750"/>
                    <a:ext cx="702034" cy="504056"/>
                  </a:xfrm>
                  <a:prstGeom prst="hexagon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000FF"/>
                    </a:solidFill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altLang="zh-TW" dirty="0" smtClean="0"/>
                      <a:t>D</a:t>
                    </a:r>
                    <a:r>
                      <a:rPr lang="en-US" altLang="zh-TW" baseline="-25000" dirty="0" smtClean="0"/>
                      <a:t>6</a:t>
                    </a:r>
                    <a:endParaRPr lang="zh-TW" altLang="en-US" baseline="-25000" dirty="0"/>
                  </a:p>
                </p:txBody>
              </p:sp>
              <p:sp>
                <p:nvSpPr>
                  <p:cNvPr id="58" name="六邊形 57"/>
                  <p:cNvSpPr/>
                  <p:nvPr/>
                </p:nvSpPr>
                <p:spPr>
                  <a:xfrm>
                    <a:off x="6678278" y="2571750"/>
                    <a:ext cx="702034" cy="504056"/>
                  </a:xfrm>
                  <a:prstGeom prst="hexagon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000FF"/>
                    </a:solidFill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altLang="zh-TW" dirty="0" smtClean="0"/>
                      <a:t>D</a:t>
                    </a:r>
                    <a:r>
                      <a:rPr lang="en-US" altLang="zh-TW" baseline="-25000" dirty="0" smtClean="0"/>
                      <a:t>7</a:t>
                    </a:r>
                    <a:endParaRPr lang="zh-TW" altLang="en-US" baseline="-25000" dirty="0"/>
                  </a:p>
                </p:txBody>
              </p:sp>
            </p:grpSp>
            <p:sp>
              <p:nvSpPr>
                <p:cNvPr id="49" name="手繪多邊形 48"/>
                <p:cNvSpPr/>
                <p:nvPr/>
              </p:nvSpPr>
              <p:spPr>
                <a:xfrm>
                  <a:off x="175846" y="2567354"/>
                  <a:ext cx="1582616" cy="507442"/>
                </a:xfrm>
                <a:custGeom>
                  <a:avLst/>
                  <a:gdLst>
                    <a:gd name="connsiteX0" fmla="*/ 1582616 w 1582616"/>
                    <a:gd name="connsiteY0" fmla="*/ 256233 h 507442"/>
                    <a:gd name="connsiteX1" fmla="*/ 1457011 w 1582616"/>
                    <a:gd name="connsiteY1" fmla="*/ 507442 h 507442"/>
                    <a:gd name="connsiteX2" fmla="*/ 924449 w 1582616"/>
                    <a:gd name="connsiteY2" fmla="*/ 507442 h 507442"/>
                    <a:gd name="connsiteX3" fmla="*/ 643095 w 1582616"/>
                    <a:gd name="connsiteY3" fmla="*/ 0 h 507442"/>
                    <a:gd name="connsiteX4" fmla="*/ 0 w 1582616"/>
                    <a:gd name="connsiteY4" fmla="*/ 0 h 5074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82616" h="507442">
                      <a:moveTo>
                        <a:pt x="1582616" y="256233"/>
                      </a:moveTo>
                      <a:lnTo>
                        <a:pt x="1457011" y="507442"/>
                      </a:lnTo>
                      <a:lnTo>
                        <a:pt x="924449" y="507442"/>
                      </a:lnTo>
                      <a:lnTo>
                        <a:pt x="643095" y="0"/>
                      </a:lnTo>
                      <a:lnTo>
                        <a:pt x="0" y="0"/>
                      </a:lnTo>
                    </a:path>
                  </a:pathLst>
                </a:custGeom>
                <a:ln w="12700">
                  <a:solidFill>
                    <a:srgbClr val="0000FF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50" name="手繪多邊形 49"/>
                <p:cNvSpPr/>
                <p:nvPr/>
              </p:nvSpPr>
              <p:spPr>
                <a:xfrm>
                  <a:off x="8028633" y="2577402"/>
                  <a:ext cx="999811" cy="246185"/>
                </a:xfrm>
                <a:custGeom>
                  <a:avLst/>
                  <a:gdLst>
                    <a:gd name="connsiteX0" fmla="*/ 0 w 999811"/>
                    <a:gd name="connsiteY0" fmla="*/ 246185 h 246185"/>
                    <a:gd name="connsiteX1" fmla="*/ 125604 w 999811"/>
                    <a:gd name="connsiteY1" fmla="*/ 0 h 246185"/>
                    <a:gd name="connsiteX2" fmla="*/ 999811 w 999811"/>
                    <a:gd name="connsiteY2" fmla="*/ 0 h 246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99811" h="246185">
                      <a:moveTo>
                        <a:pt x="0" y="246185"/>
                      </a:moveTo>
                      <a:lnTo>
                        <a:pt x="125604" y="0"/>
                      </a:lnTo>
                      <a:lnTo>
                        <a:pt x="999811" y="0"/>
                      </a:lnTo>
                    </a:path>
                  </a:pathLst>
                </a:custGeom>
                <a:ln w="12700">
                  <a:solidFill>
                    <a:srgbClr val="0000FF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46" name="文字方塊 45"/>
              <p:cNvSpPr txBox="1"/>
              <p:nvPr/>
            </p:nvSpPr>
            <p:spPr>
              <a:xfrm>
                <a:off x="1019701" y="2634466"/>
                <a:ext cx="6719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Start</a:t>
                </a:r>
                <a:endParaRPr lang="zh-TW" altLang="en-US" dirty="0"/>
              </a:p>
            </p:txBody>
          </p:sp>
          <p:sp>
            <p:nvSpPr>
              <p:cNvPr id="47" name="文字方塊 46"/>
              <p:cNvSpPr txBox="1"/>
              <p:nvPr/>
            </p:nvSpPr>
            <p:spPr>
              <a:xfrm>
                <a:off x="8070268" y="2634466"/>
                <a:ext cx="6431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Stop</a:t>
                </a:r>
                <a:endParaRPr lang="zh-TW" altLang="en-US" dirty="0"/>
              </a:p>
            </p:txBody>
          </p:sp>
        </p:grpSp>
        <p:cxnSp>
          <p:nvCxnSpPr>
            <p:cNvPr id="63" name="直線接點 62"/>
            <p:cNvCxnSpPr/>
            <p:nvPr/>
          </p:nvCxnSpPr>
          <p:spPr bwMode="auto">
            <a:xfrm>
              <a:off x="1287348" y="918069"/>
              <a:ext cx="0" cy="6337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直線接點 63"/>
            <p:cNvCxnSpPr/>
            <p:nvPr/>
          </p:nvCxnSpPr>
          <p:spPr bwMode="auto">
            <a:xfrm>
              <a:off x="1690120" y="918069"/>
              <a:ext cx="0" cy="6337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直線接點 64"/>
            <p:cNvCxnSpPr/>
            <p:nvPr/>
          </p:nvCxnSpPr>
          <p:spPr bwMode="auto">
            <a:xfrm>
              <a:off x="2075612" y="918069"/>
              <a:ext cx="0" cy="6337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直線接點 65"/>
            <p:cNvCxnSpPr/>
            <p:nvPr/>
          </p:nvCxnSpPr>
          <p:spPr bwMode="auto">
            <a:xfrm>
              <a:off x="2478384" y="918069"/>
              <a:ext cx="0" cy="6337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直線接點 67"/>
            <p:cNvCxnSpPr/>
            <p:nvPr/>
          </p:nvCxnSpPr>
          <p:spPr bwMode="auto">
            <a:xfrm>
              <a:off x="2853620" y="918069"/>
              <a:ext cx="0" cy="6337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直線接點 68"/>
            <p:cNvCxnSpPr/>
            <p:nvPr/>
          </p:nvCxnSpPr>
          <p:spPr bwMode="auto">
            <a:xfrm>
              <a:off x="3256392" y="918069"/>
              <a:ext cx="0" cy="6337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直線接點 69"/>
            <p:cNvCxnSpPr/>
            <p:nvPr/>
          </p:nvCxnSpPr>
          <p:spPr bwMode="auto">
            <a:xfrm>
              <a:off x="3641884" y="918069"/>
              <a:ext cx="0" cy="6337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直線接點 70"/>
            <p:cNvCxnSpPr/>
            <p:nvPr/>
          </p:nvCxnSpPr>
          <p:spPr bwMode="auto">
            <a:xfrm>
              <a:off x="4044656" y="918069"/>
              <a:ext cx="0" cy="6337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直線接點 72"/>
            <p:cNvCxnSpPr/>
            <p:nvPr/>
          </p:nvCxnSpPr>
          <p:spPr bwMode="auto">
            <a:xfrm>
              <a:off x="4419696" y="918069"/>
              <a:ext cx="0" cy="6337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直線接點 73"/>
            <p:cNvCxnSpPr/>
            <p:nvPr/>
          </p:nvCxnSpPr>
          <p:spPr bwMode="auto">
            <a:xfrm>
              <a:off x="4822468" y="918069"/>
              <a:ext cx="0" cy="6337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直線接點 74"/>
            <p:cNvCxnSpPr/>
            <p:nvPr/>
          </p:nvCxnSpPr>
          <p:spPr bwMode="auto">
            <a:xfrm>
              <a:off x="5207960" y="918069"/>
              <a:ext cx="0" cy="6337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直線接點 75"/>
            <p:cNvCxnSpPr/>
            <p:nvPr/>
          </p:nvCxnSpPr>
          <p:spPr bwMode="auto">
            <a:xfrm>
              <a:off x="5610732" y="918069"/>
              <a:ext cx="0" cy="6337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直線接點 77"/>
            <p:cNvCxnSpPr/>
            <p:nvPr/>
          </p:nvCxnSpPr>
          <p:spPr bwMode="auto">
            <a:xfrm>
              <a:off x="5985968" y="918069"/>
              <a:ext cx="0" cy="6337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直線接點 78"/>
            <p:cNvCxnSpPr/>
            <p:nvPr/>
          </p:nvCxnSpPr>
          <p:spPr bwMode="auto">
            <a:xfrm>
              <a:off x="6388740" y="918069"/>
              <a:ext cx="0" cy="6337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直線接點 79"/>
            <p:cNvCxnSpPr/>
            <p:nvPr/>
          </p:nvCxnSpPr>
          <p:spPr bwMode="auto">
            <a:xfrm>
              <a:off x="6774232" y="918069"/>
              <a:ext cx="0" cy="6337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直線接點 80"/>
            <p:cNvCxnSpPr/>
            <p:nvPr/>
          </p:nvCxnSpPr>
          <p:spPr bwMode="auto">
            <a:xfrm>
              <a:off x="7177004" y="918069"/>
              <a:ext cx="0" cy="6337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直線接點 82"/>
            <p:cNvCxnSpPr/>
            <p:nvPr/>
          </p:nvCxnSpPr>
          <p:spPr bwMode="auto">
            <a:xfrm>
              <a:off x="7561397" y="918069"/>
              <a:ext cx="0" cy="6337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直線接點 83"/>
            <p:cNvCxnSpPr/>
            <p:nvPr/>
          </p:nvCxnSpPr>
          <p:spPr bwMode="auto">
            <a:xfrm>
              <a:off x="7964169" y="918069"/>
              <a:ext cx="0" cy="6337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直線接點 84"/>
            <p:cNvCxnSpPr/>
            <p:nvPr/>
          </p:nvCxnSpPr>
          <p:spPr bwMode="auto">
            <a:xfrm>
              <a:off x="8349661" y="918069"/>
              <a:ext cx="0" cy="6337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直線接點 85"/>
            <p:cNvCxnSpPr/>
            <p:nvPr/>
          </p:nvCxnSpPr>
          <p:spPr bwMode="auto">
            <a:xfrm>
              <a:off x="8752433" y="918069"/>
              <a:ext cx="0" cy="6337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直線接點 90"/>
            <p:cNvCxnSpPr/>
            <p:nvPr/>
          </p:nvCxnSpPr>
          <p:spPr bwMode="auto">
            <a:xfrm>
              <a:off x="898812" y="918069"/>
              <a:ext cx="0" cy="6337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01" name="群組 100"/>
            <p:cNvGrpSpPr/>
            <p:nvPr/>
          </p:nvGrpSpPr>
          <p:grpSpPr>
            <a:xfrm>
              <a:off x="395536" y="1529897"/>
              <a:ext cx="8563044" cy="307777"/>
              <a:chOff x="395536" y="1529897"/>
              <a:chExt cx="8563044" cy="307777"/>
            </a:xfrm>
          </p:grpSpPr>
          <p:sp>
            <p:nvSpPr>
              <p:cNvPr id="60" name="文字方塊 59"/>
              <p:cNvSpPr txBox="1"/>
              <p:nvPr/>
            </p:nvSpPr>
            <p:spPr>
              <a:xfrm>
                <a:off x="395536" y="1529897"/>
                <a:ext cx="61266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b="1" dirty="0" smtClean="0"/>
                  <a:t>b= 0</a:t>
                </a:r>
                <a:endParaRPr lang="zh-TW" altLang="en-US" sz="1400" b="1" dirty="0"/>
              </a:p>
            </p:txBody>
          </p:sp>
          <p:sp>
            <p:nvSpPr>
              <p:cNvPr id="61" name="文字方塊 60"/>
              <p:cNvSpPr txBox="1"/>
              <p:nvPr/>
            </p:nvSpPr>
            <p:spPr>
              <a:xfrm>
                <a:off x="1528809" y="1529897"/>
                <a:ext cx="2984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b="1" dirty="0" smtClean="0"/>
                  <a:t>1</a:t>
                </a:r>
                <a:endParaRPr lang="zh-TW" altLang="en-US" sz="1400" b="1" dirty="0"/>
              </a:p>
            </p:txBody>
          </p:sp>
          <p:sp>
            <p:nvSpPr>
              <p:cNvPr id="67" name="文字方塊 66"/>
              <p:cNvSpPr txBox="1"/>
              <p:nvPr/>
            </p:nvSpPr>
            <p:spPr>
              <a:xfrm>
                <a:off x="3095082" y="1529897"/>
                <a:ext cx="2984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b="1" dirty="0" smtClean="0"/>
                  <a:t>3</a:t>
                </a:r>
                <a:endParaRPr lang="zh-TW" altLang="en-US" sz="1400" b="1" dirty="0"/>
              </a:p>
            </p:txBody>
          </p:sp>
          <p:sp>
            <p:nvSpPr>
              <p:cNvPr id="72" name="文字方塊 71"/>
              <p:cNvSpPr txBox="1"/>
              <p:nvPr/>
            </p:nvSpPr>
            <p:spPr>
              <a:xfrm>
                <a:off x="4661158" y="1529897"/>
                <a:ext cx="2984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b="1" dirty="0" smtClean="0"/>
                  <a:t>5</a:t>
                </a:r>
                <a:endParaRPr lang="zh-TW" altLang="en-US" sz="1400" b="1" dirty="0"/>
              </a:p>
            </p:txBody>
          </p:sp>
          <p:sp>
            <p:nvSpPr>
              <p:cNvPr id="77" name="文字方塊 76"/>
              <p:cNvSpPr txBox="1"/>
              <p:nvPr/>
            </p:nvSpPr>
            <p:spPr>
              <a:xfrm>
                <a:off x="6227430" y="1529897"/>
                <a:ext cx="2984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b="1" dirty="0" smtClean="0"/>
                  <a:t>7</a:t>
                </a:r>
                <a:endParaRPr lang="zh-TW" altLang="en-US" sz="1400" b="1" dirty="0"/>
              </a:p>
            </p:txBody>
          </p:sp>
          <p:sp>
            <p:nvSpPr>
              <p:cNvPr id="82" name="文字方塊 81"/>
              <p:cNvSpPr txBox="1"/>
              <p:nvPr/>
            </p:nvSpPr>
            <p:spPr>
              <a:xfrm>
                <a:off x="7802859" y="1529897"/>
                <a:ext cx="2984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b="1" dirty="0" smtClean="0"/>
                  <a:t>9</a:t>
                </a:r>
                <a:endParaRPr lang="zh-TW" altLang="en-US" sz="1400" b="1" dirty="0"/>
              </a:p>
            </p:txBody>
          </p:sp>
          <p:sp>
            <p:nvSpPr>
              <p:cNvPr id="87" name="文字方塊 86"/>
              <p:cNvSpPr txBox="1"/>
              <p:nvPr/>
            </p:nvSpPr>
            <p:spPr>
              <a:xfrm>
                <a:off x="2328832" y="1529897"/>
                <a:ext cx="2984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b="1" dirty="0" smtClean="0"/>
                  <a:t>2</a:t>
                </a:r>
                <a:endParaRPr lang="zh-TW" altLang="en-US" sz="1400" b="1" dirty="0"/>
              </a:p>
            </p:txBody>
          </p:sp>
          <p:sp>
            <p:nvSpPr>
              <p:cNvPr id="88" name="文字方塊 87"/>
              <p:cNvSpPr txBox="1"/>
              <p:nvPr/>
            </p:nvSpPr>
            <p:spPr>
              <a:xfrm>
                <a:off x="3895105" y="1529897"/>
                <a:ext cx="2984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b="1" dirty="0" smtClean="0"/>
                  <a:t>4</a:t>
                </a:r>
                <a:endParaRPr lang="zh-TW" altLang="en-US" sz="1400" b="1" dirty="0"/>
              </a:p>
            </p:txBody>
          </p:sp>
          <p:sp>
            <p:nvSpPr>
              <p:cNvPr id="89" name="文字方塊 88"/>
              <p:cNvSpPr txBox="1"/>
              <p:nvPr/>
            </p:nvSpPr>
            <p:spPr>
              <a:xfrm>
                <a:off x="5454055" y="1529897"/>
                <a:ext cx="2984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b="1" dirty="0" smtClean="0"/>
                  <a:t>6</a:t>
                </a:r>
                <a:endParaRPr lang="zh-TW" altLang="en-US" sz="1400" b="1" dirty="0"/>
              </a:p>
            </p:txBody>
          </p:sp>
          <p:sp>
            <p:nvSpPr>
              <p:cNvPr id="90" name="文字方塊 89"/>
              <p:cNvSpPr txBox="1"/>
              <p:nvPr/>
            </p:nvSpPr>
            <p:spPr>
              <a:xfrm>
                <a:off x="7020327" y="1529897"/>
                <a:ext cx="2984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b="1" dirty="0" smtClean="0"/>
                  <a:t>8</a:t>
                </a:r>
                <a:endParaRPr lang="zh-TW" altLang="en-US" sz="1400" b="1" dirty="0"/>
              </a:p>
            </p:txBody>
          </p:sp>
          <p:sp>
            <p:nvSpPr>
              <p:cNvPr id="92" name="文字方塊 91"/>
              <p:cNvSpPr txBox="1"/>
              <p:nvPr/>
            </p:nvSpPr>
            <p:spPr>
              <a:xfrm>
                <a:off x="8546287" y="1529897"/>
                <a:ext cx="4122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b="1" dirty="0" smtClean="0"/>
                  <a:t>10</a:t>
                </a:r>
                <a:endParaRPr lang="zh-TW" altLang="en-US" sz="1400" b="1" dirty="0"/>
              </a:p>
            </p:txBody>
          </p:sp>
        </p:grpSp>
      </p:grpSp>
      <p:grpSp>
        <p:nvGrpSpPr>
          <p:cNvPr id="98" name="群組 97"/>
          <p:cNvGrpSpPr/>
          <p:nvPr/>
        </p:nvGrpSpPr>
        <p:grpSpPr>
          <a:xfrm>
            <a:off x="899592" y="1779662"/>
            <a:ext cx="7369847" cy="3954428"/>
            <a:chOff x="2349764" y="1779662"/>
            <a:chExt cx="7369847" cy="3954428"/>
          </a:xfrm>
        </p:grpSpPr>
        <p:grpSp>
          <p:nvGrpSpPr>
            <p:cNvPr id="43" name="群組 42"/>
            <p:cNvGrpSpPr/>
            <p:nvPr/>
          </p:nvGrpSpPr>
          <p:grpSpPr>
            <a:xfrm>
              <a:off x="2349764" y="1779662"/>
              <a:ext cx="4202728" cy="3954428"/>
              <a:chOff x="2339752" y="1166091"/>
              <a:chExt cx="4202728" cy="3954428"/>
            </a:xfrm>
          </p:grpSpPr>
          <p:sp>
            <p:nvSpPr>
              <p:cNvPr id="31" name="弧形 30"/>
              <p:cNvSpPr/>
              <p:nvPr/>
            </p:nvSpPr>
            <p:spPr>
              <a:xfrm rot="21162739">
                <a:off x="2988589" y="2224789"/>
                <a:ext cx="2646738" cy="2895730"/>
              </a:xfrm>
              <a:prstGeom prst="arc">
                <a:avLst>
                  <a:gd name="adj1" fmla="val 17341874"/>
                  <a:gd name="adj2" fmla="val 20887109"/>
                </a:avLst>
              </a:prstGeom>
              <a:ln w="12700">
                <a:solidFill>
                  <a:srgbClr val="3333FF"/>
                </a:solidFill>
                <a:headEnd type="stealth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/>
              </a:p>
            </p:txBody>
          </p:sp>
          <p:grpSp>
            <p:nvGrpSpPr>
              <p:cNvPr id="40" name="群組 39"/>
              <p:cNvGrpSpPr/>
              <p:nvPr/>
            </p:nvGrpSpPr>
            <p:grpSpPr>
              <a:xfrm>
                <a:off x="2339752" y="1203598"/>
                <a:ext cx="4134362" cy="3299180"/>
                <a:chOff x="842850" y="1142785"/>
                <a:chExt cx="4134362" cy="3299180"/>
              </a:xfrm>
            </p:grpSpPr>
            <p:sp>
              <p:nvSpPr>
                <p:cNvPr id="12" name="橢圓 11"/>
                <p:cNvSpPr/>
                <p:nvPr/>
              </p:nvSpPr>
              <p:spPr>
                <a:xfrm>
                  <a:off x="2200709" y="1602084"/>
                  <a:ext cx="951725" cy="951725"/>
                </a:xfrm>
                <a:prstGeom prst="ellipse">
                  <a:avLst/>
                </a:prstGeom>
                <a:solidFill>
                  <a:srgbClr val="FFFF99"/>
                </a:solidFill>
                <a:ln>
                  <a:solidFill>
                    <a:srgbClr val="3333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1400" b="1" dirty="0" smtClean="0">
                      <a:solidFill>
                        <a:schemeClr val="tx1"/>
                      </a:solidFill>
                    </a:rPr>
                    <a:t>Idle</a:t>
                  </a:r>
                </a:p>
              </p:txBody>
            </p:sp>
            <p:sp>
              <p:nvSpPr>
                <p:cNvPr id="13" name="弧形 12"/>
                <p:cNvSpPr/>
                <p:nvPr/>
              </p:nvSpPr>
              <p:spPr>
                <a:xfrm rot="13969214">
                  <a:off x="1885997" y="3731049"/>
                  <a:ext cx="710916" cy="710916"/>
                </a:xfrm>
                <a:prstGeom prst="arc">
                  <a:avLst>
                    <a:gd name="adj1" fmla="val 7837749"/>
                    <a:gd name="adj2" fmla="val 1931744"/>
                  </a:avLst>
                </a:prstGeom>
                <a:ln w="12700">
                  <a:solidFill>
                    <a:srgbClr val="3333FF"/>
                  </a:solidFill>
                  <a:headEnd type="stealth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400"/>
                </a:p>
              </p:txBody>
            </p:sp>
            <p:cxnSp>
              <p:nvCxnSpPr>
                <p:cNvPr id="14" name="直線單箭頭接點 13"/>
                <p:cNvCxnSpPr>
                  <a:stCxn id="12" idx="6"/>
                  <a:endCxn id="15" idx="2"/>
                </p:cNvCxnSpPr>
                <p:nvPr/>
              </p:nvCxnSpPr>
              <p:spPr>
                <a:xfrm>
                  <a:off x="3152434" y="2077947"/>
                  <a:ext cx="627478" cy="0"/>
                </a:xfrm>
                <a:prstGeom prst="straightConnector1">
                  <a:avLst/>
                </a:prstGeom>
                <a:ln w="12700">
                  <a:solidFill>
                    <a:srgbClr val="3333FF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橢圓 14"/>
                <p:cNvSpPr/>
                <p:nvPr/>
              </p:nvSpPr>
              <p:spPr>
                <a:xfrm>
                  <a:off x="3779912" y="1602084"/>
                  <a:ext cx="951725" cy="951725"/>
                </a:xfrm>
                <a:prstGeom prst="ellipse">
                  <a:avLst/>
                </a:prstGeom>
                <a:solidFill>
                  <a:srgbClr val="FFFF99"/>
                </a:solidFill>
                <a:ln>
                  <a:solidFill>
                    <a:srgbClr val="3333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1400" b="1" dirty="0" smtClean="0">
                      <a:solidFill>
                        <a:schemeClr val="tx1"/>
                      </a:solidFill>
                    </a:rPr>
                    <a:t>Start</a:t>
                  </a:r>
                </a:p>
                <a:p>
                  <a:pPr algn="ctr"/>
                  <a:r>
                    <a:rPr lang="en-US" altLang="zh-TW" sz="1400" dirty="0" smtClean="0">
                      <a:solidFill>
                        <a:srgbClr val="3333FF"/>
                      </a:solidFill>
                    </a:rPr>
                    <a:t>b=0</a:t>
                  </a:r>
                </a:p>
                <a:p>
                  <a:pPr algn="ctr"/>
                  <a:r>
                    <a:rPr lang="en-US" altLang="zh-TW" sz="1400" dirty="0" smtClean="0">
                      <a:solidFill>
                        <a:srgbClr val="3333FF"/>
                      </a:solidFill>
                    </a:rPr>
                    <a:t>R</a:t>
                  </a:r>
                  <a:r>
                    <a:rPr lang="zh-TW" altLang="en-US" sz="1400" dirty="0" smtClean="0">
                      <a:solidFill>
                        <a:srgbClr val="3333FF"/>
                      </a:solidFill>
                    </a:rPr>
                    <a:t>←</a:t>
                  </a:r>
                  <a:r>
                    <a:rPr lang="en-US" altLang="zh-TW" sz="1400" dirty="0" smtClean="0">
                      <a:solidFill>
                        <a:srgbClr val="3333FF"/>
                      </a:solidFill>
                    </a:rPr>
                    <a:t>H</a:t>
                  </a:r>
                  <a:endParaRPr lang="zh-TW" altLang="en-US" sz="1400" dirty="0">
                    <a:solidFill>
                      <a:srgbClr val="3333FF"/>
                    </a:solidFill>
                  </a:endParaRPr>
                </a:p>
              </p:txBody>
            </p:sp>
            <p:sp>
              <p:nvSpPr>
                <p:cNvPr id="17" name="橢圓 16"/>
                <p:cNvSpPr/>
                <p:nvPr/>
              </p:nvSpPr>
              <p:spPr>
                <a:xfrm>
                  <a:off x="3779912" y="3155504"/>
                  <a:ext cx="951725" cy="951725"/>
                </a:xfrm>
                <a:prstGeom prst="ellipse">
                  <a:avLst/>
                </a:prstGeom>
                <a:solidFill>
                  <a:srgbClr val="FFFF99"/>
                </a:solidFill>
                <a:ln>
                  <a:solidFill>
                    <a:srgbClr val="3333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1400" b="1" dirty="0" smtClean="0">
                      <a:solidFill>
                        <a:schemeClr val="tx1"/>
                      </a:solidFill>
                    </a:rPr>
                    <a:t>Shift</a:t>
                  </a:r>
                </a:p>
                <a:p>
                  <a:pPr algn="ctr"/>
                  <a:r>
                    <a:rPr lang="en-US" altLang="zh-TW" sz="1400" dirty="0" smtClean="0">
                      <a:solidFill>
                        <a:srgbClr val="3333FF"/>
                      </a:solidFill>
                    </a:rPr>
                    <a:t>t=0</a:t>
                  </a:r>
                </a:p>
                <a:p>
                  <a:pPr algn="ctr"/>
                  <a:r>
                    <a:rPr lang="en-US" altLang="zh-TW" sz="1400" dirty="0" smtClean="0">
                      <a:solidFill>
                        <a:srgbClr val="3333FF"/>
                      </a:solidFill>
                    </a:rPr>
                    <a:t>b++</a:t>
                  </a:r>
                </a:p>
                <a:p>
                  <a:pPr algn="ctr"/>
                  <a:r>
                    <a:rPr lang="en-US" altLang="zh-TW" sz="1400" dirty="0" smtClean="0">
                      <a:solidFill>
                        <a:srgbClr val="3333FF"/>
                      </a:solidFill>
                    </a:rPr>
                    <a:t>Shift</a:t>
                  </a:r>
                  <a:endParaRPr lang="zh-TW" altLang="en-US" sz="1400" dirty="0">
                    <a:solidFill>
                      <a:srgbClr val="3333FF"/>
                    </a:solidFill>
                  </a:endParaRPr>
                </a:p>
              </p:txBody>
            </p:sp>
            <p:sp>
              <p:nvSpPr>
                <p:cNvPr id="21" name="橢圓 20"/>
                <p:cNvSpPr/>
                <p:nvPr/>
              </p:nvSpPr>
              <p:spPr>
                <a:xfrm>
                  <a:off x="2200709" y="3155504"/>
                  <a:ext cx="951725" cy="951725"/>
                </a:xfrm>
                <a:prstGeom prst="ellipse">
                  <a:avLst/>
                </a:prstGeom>
                <a:solidFill>
                  <a:srgbClr val="FFFF99"/>
                </a:solidFill>
                <a:ln>
                  <a:solidFill>
                    <a:srgbClr val="3333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altLang="zh-TW" sz="1400" b="1" dirty="0" smtClean="0">
                      <a:solidFill>
                        <a:schemeClr val="tx1"/>
                      </a:solidFill>
                    </a:rPr>
                    <a:t>Elapse</a:t>
                  </a:r>
                </a:p>
                <a:p>
                  <a:pPr algn="ctr"/>
                  <a:r>
                    <a:rPr lang="en-US" altLang="zh-TW" sz="1400" dirty="0" smtClean="0">
                      <a:solidFill>
                        <a:srgbClr val="3333FF"/>
                      </a:solidFill>
                    </a:rPr>
                    <a:t>t++</a:t>
                  </a:r>
                </a:p>
              </p:txBody>
            </p:sp>
            <p:cxnSp>
              <p:nvCxnSpPr>
                <p:cNvPr id="22" name="直線單箭頭接點 21"/>
                <p:cNvCxnSpPr>
                  <a:stCxn id="15" idx="4"/>
                  <a:endCxn id="17" idx="0"/>
                </p:cNvCxnSpPr>
                <p:nvPr/>
              </p:nvCxnSpPr>
              <p:spPr>
                <a:xfrm>
                  <a:off x="4255775" y="2553809"/>
                  <a:ext cx="0" cy="601695"/>
                </a:xfrm>
                <a:prstGeom prst="straightConnector1">
                  <a:avLst/>
                </a:prstGeom>
                <a:ln w="12700">
                  <a:solidFill>
                    <a:srgbClr val="3333FF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弧形 27"/>
                <p:cNvSpPr/>
                <p:nvPr/>
              </p:nvSpPr>
              <p:spPr>
                <a:xfrm rot="11237261" flipH="1">
                  <a:off x="2875265" y="2907204"/>
                  <a:ext cx="1398492" cy="1448322"/>
                </a:xfrm>
                <a:prstGeom prst="arc">
                  <a:avLst>
                    <a:gd name="adj1" fmla="val 13106733"/>
                    <a:gd name="adj2" fmla="val 19607475"/>
                  </a:avLst>
                </a:prstGeom>
                <a:ln w="12700">
                  <a:solidFill>
                    <a:srgbClr val="3333FF"/>
                  </a:solidFill>
                  <a:headEnd type="none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400"/>
                </a:p>
              </p:txBody>
            </p:sp>
            <p:sp>
              <p:nvSpPr>
                <p:cNvPr id="32" name="文字方塊 31"/>
                <p:cNvSpPr txBox="1"/>
                <p:nvPr/>
              </p:nvSpPr>
              <p:spPr>
                <a:xfrm>
                  <a:off x="3283079" y="4026513"/>
                  <a:ext cx="51809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1400" b="1" dirty="0" smtClean="0"/>
                    <a:t>t=T</a:t>
                  </a:r>
                  <a:endParaRPr lang="zh-TW" altLang="en-US" sz="1400" b="1" dirty="0"/>
                </a:p>
              </p:txBody>
            </p:sp>
            <p:sp>
              <p:nvSpPr>
                <p:cNvPr id="33" name="手繪多邊形 32"/>
                <p:cNvSpPr/>
                <p:nvPr/>
              </p:nvSpPr>
              <p:spPr>
                <a:xfrm>
                  <a:off x="3125972" y="3412004"/>
                  <a:ext cx="680484" cy="96740"/>
                </a:xfrm>
                <a:custGeom>
                  <a:avLst/>
                  <a:gdLst>
                    <a:gd name="connsiteX0" fmla="*/ 680484 w 680484"/>
                    <a:gd name="connsiteY0" fmla="*/ 54210 h 96740"/>
                    <a:gd name="connsiteX1" fmla="*/ 329609 w 680484"/>
                    <a:gd name="connsiteY1" fmla="*/ 1047 h 96740"/>
                    <a:gd name="connsiteX2" fmla="*/ 0 w 680484"/>
                    <a:gd name="connsiteY2" fmla="*/ 96740 h 967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0484" h="96740">
                      <a:moveTo>
                        <a:pt x="680484" y="54210"/>
                      </a:moveTo>
                      <a:cubicBezTo>
                        <a:pt x="561753" y="24084"/>
                        <a:pt x="443023" y="-6041"/>
                        <a:pt x="329609" y="1047"/>
                      </a:cubicBezTo>
                      <a:cubicBezTo>
                        <a:pt x="216195" y="8135"/>
                        <a:pt x="108097" y="52437"/>
                        <a:pt x="0" y="96740"/>
                      </a:cubicBezTo>
                    </a:path>
                  </a:pathLst>
                </a:custGeom>
                <a:ln w="12700">
                  <a:solidFill>
                    <a:srgbClr val="0000FF"/>
                  </a:solidFill>
                  <a:headEnd type="none" w="med" len="med"/>
                  <a:tailEnd type="stealth" w="lg" len="lg"/>
                </a:ln>
              </p:spPr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5" name="橢圓 34"/>
                <p:cNvSpPr/>
                <p:nvPr/>
              </p:nvSpPr>
              <p:spPr>
                <a:xfrm>
                  <a:off x="842850" y="1142785"/>
                  <a:ext cx="951725" cy="951725"/>
                </a:xfrm>
                <a:prstGeom prst="ellipse">
                  <a:avLst/>
                </a:prstGeom>
                <a:solidFill>
                  <a:schemeClr val="bg1">
                    <a:alpha val="50196"/>
                  </a:schemeClr>
                </a:solidFill>
                <a:ln>
                  <a:solidFill>
                    <a:srgbClr val="3333FF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TW" sz="1400" b="1" dirty="0" smtClean="0">
                      <a:solidFill>
                        <a:schemeClr val="tx1"/>
                      </a:solidFill>
                    </a:rPr>
                    <a:t>Reset</a:t>
                  </a:r>
                </a:p>
              </p:txBody>
            </p:sp>
            <p:sp>
              <p:nvSpPr>
                <p:cNvPr id="36" name="文字方塊 35"/>
                <p:cNvSpPr txBox="1"/>
                <p:nvPr/>
              </p:nvSpPr>
              <p:spPr>
                <a:xfrm>
                  <a:off x="3146824" y="1796623"/>
                  <a:ext cx="62388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1400" b="1" dirty="0" err="1" smtClean="0"/>
                    <a:t>EntN</a:t>
                  </a:r>
                  <a:endParaRPr lang="zh-TW" altLang="en-US" sz="1400" b="1" dirty="0"/>
                </a:p>
              </p:txBody>
            </p:sp>
            <p:cxnSp>
              <p:nvCxnSpPr>
                <p:cNvPr id="37" name="直線單箭頭接點 36"/>
                <p:cNvCxnSpPr/>
                <p:nvPr/>
              </p:nvCxnSpPr>
              <p:spPr>
                <a:xfrm>
                  <a:off x="1794575" y="1770169"/>
                  <a:ext cx="446880" cy="153888"/>
                </a:xfrm>
                <a:prstGeom prst="straightConnector1">
                  <a:avLst/>
                </a:prstGeom>
                <a:ln w="12700">
                  <a:solidFill>
                    <a:srgbClr val="3333FF"/>
                  </a:solidFill>
                  <a:prstDash val="dash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3" name="文字方塊 92"/>
                <p:cNvSpPr txBox="1"/>
                <p:nvPr/>
              </p:nvSpPr>
              <p:spPr>
                <a:xfrm>
                  <a:off x="3213911" y="2597701"/>
                  <a:ext cx="67358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1400" b="1" dirty="0"/>
                    <a:t>b</a:t>
                  </a:r>
                  <a:r>
                    <a:rPr lang="en-US" altLang="zh-TW" sz="1400" b="1" dirty="0" smtClean="0"/>
                    <a:t>=10</a:t>
                  </a:r>
                  <a:endParaRPr lang="zh-TW" altLang="en-US" sz="1400" b="1" dirty="0"/>
                </a:p>
              </p:txBody>
            </p:sp>
            <p:sp>
              <p:nvSpPr>
                <p:cNvPr id="103" name="文字方塊 102"/>
                <p:cNvSpPr txBox="1"/>
                <p:nvPr/>
              </p:nvSpPr>
              <p:spPr>
                <a:xfrm>
                  <a:off x="4292408" y="2670464"/>
                  <a:ext cx="68480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1400" b="1" dirty="0" smtClean="0"/>
                    <a:t>!</a:t>
                  </a:r>
                  <a:r>
                    <a:rPr lang="en-US" altLang="zh-TW" sz="1400" b="1" dirty="0" err="1" smtClean="0"/>
                    <a:t>EntN</a:t>
                  </a:r>
                  <a:endParaRPr lang="zh-TW" altLang="en-US" sz="1400" b="1" dirty="0"/>
                </a:p>
              </p:txBody>
            </p:sp>
          </p:grpSp>
          <p:sp>
            <p:nvSpPr>
              <p:cNvPr id="42" name="弧形 41"/>
              <p:cNvSpPr/>
              <p:nvPr/>
            </p:nvSpPr>
            <p:spPr>
              <a:xfrm rot="1132455">
                <a:off x="3938700" y="1166091"/>
                <a:ext cx="710916" cy="710916"/>
              </a:xfrm>
              <a:prstGeom prst="arc">
                <a:avLst>
                  <a:gd name="adj1" fmla="val 7837749"/>
                  <a:gd name="adj2" fmla="val 1931744"/>
                </a:avLst>
              </a:prstGeom>
              <a:ln w="12700">
                <a:solidFill>
                  <a:srgbClr val="3333FF"/>
                </a:solidFill>
                <a:headEnd type="stealth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/>
              </a:p>
            </p:txBody>
          </p:sp>
          <p:sp>
            <p:nvSpPr>
              <p:cNvPr id="104" name="弧形 103"/>
              <p:cNvSpPr/>
              <p:nvPr/>
            </p:nvSpPr>
            <p:spPr>
              <a:xfrm rot="3184126">
                <a:off x="5831564" y="1334672"/>
                <a:ext cx="710916" cy="710916"/>
              </a:xfrm>
              <a:prstGeom prst="arc">
                <a:avLst>
                  <a:gd name="adj1" fmla="val 7837749"/>
                  <a:gd name="adj2" fmla="val 1931744"/>
                </a:avLst>
              </a:prstGeom>
              <a:ln w="12700">
                <a:solidFill>
                  <a:srgbClr val="3333FF"/>
                </a:solidFill>
                <a:headEnd type="stealth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/>
              </a:p>
            </p:txBody>
          </p:sp>
        </p:grpSp>
        <p:grpSp>
          <p:nvGrpSpPr>
            <p:cNvPr id="97" name="群組 96"/>
            <p:cNvGrpSpPr/>
            <p:nvPr/>
          </p:nvGrpSpPr>
          <p:grpSpPr>
            <a:xfrm>
              <a:off x="6282417" y="3846824"/>
              <a:ext cx="3437194" cy="923330"/>
              <a:chOff x="6282417" y="3846824"/>
              <a:chExt cx="3437194" cy="923330"/>
            </a:xfrm>
          </p:grpSpPr>
          <p:sp>
            <p:nvSpPr>
              <p:cNvPr id="94" name="左大括弧 93"/>
              <p:cNvSpPr/>
              <p:nvPr/>
            </p:nvSpPr>
            <p:spPr bwMode="auto">
              <a:xfrm>
                <a:off x="7185554" y="3964551"/>
                <a:ext cx="243494" cy="706064"/>
              </a:xfrm>
              <a:prstGeom prst="leftBrac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5" name="文字方塊 94"/>
              <p:cNvSpPr txBox="1"/>
              <p:nvPr/>
            </p:nvSpPr>
            <p:spPr>
              <a:xfrm>
                <a:off x="6282417" y="4101559"/>
                <a:ext cx="9412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i="0" dirty="0" smtClean="0"/>
                  <a:t>case(b)</a:t>
                </a:r>
                <a:endParaRPr lang="zh-TW" altLang="en-US" i="0" dirty="0"/>
              </a:p>
            </p:txBody>
          </p:sp>
          <p:sp>
            <p:nvSpPr>
              <p:cNvPr id="96" name="文字方塊 95"/>
              <p:cNvSpPr txBox="1"/>
              <p:nvPr/>
            </p:nvSpPr>
            <p:spPr>
              <a:xfrm>
                <a:off x="7405708" y="3846824"/>
                <a:ext cx="231390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zh-TW" i="0" dirty="0" smtClean="0"/>
                  <a:t>0: Out=0</a:t>
                </a:r>
              </a:p>
              <a:p>
                <a:pPr algn="l"/>
                <a:r>
                  <a:rPr lang="en-US" altLang="zh-TW" i="0" dirty="0" smtClean="0"/>
                  <a:t>9: Out=1</a:t>
                </a:r>
              </a:p>
              <a:p>
                <a:pPr algn="l"/>
                <a:r>
                  <a:rPr lang="en-US" altLang="zh-TW" i="0" dirty="0" smtClean="0"/>
                  <a:t>others: shift (Out, R)</a:t>
                </a:r>
                <a:endParaRPr lang="zh-TW" altLang="en-US" i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817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150939" y="51470"/>
            <a:ext cx="7793037" cy="720080"/>
          </a:xfrm>
        </p:spPr>
        <p:txBody>
          <a:bodyPr/>
          <a:lstStyle/>
          <a:p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State Diagram</a:t>
            </a:r>
            <a:endParaRPr lang="zh-TW" altLang="en-US" dirty="0"/>
          </a:p>
        </p:txBody>
      </p:sp>
      <p:grpSp>
        <p:nvGrpSpPr>
          <p:cNvPr id="7" name="群組 6"/>
          <p:cNvGrpSpPr/>
          <p:nvPr/>
        </p:nvGrpSpPr>
        <p:grpSpPr>
          <a:xfrm>
            <a:off x="789075" y="1850201"/>
            <a:ext cx="7887381" cy="3883889"/>
            <a:chOff x="251520" y="1850201"/>
            <a:chExt cx="7887381" cy="3883889"/>
          </a:xfrm>
        </p:grpSpPr>
        <p:grpSp>
          <p:nvGrpSpPr>
            <p:cNvPr id="5" name="群組 4"/>
            <p:cNvGrpSpPr/>
            <p:nvPr/>
          </p:nvGrpSpPr>
          <p:grpSpPr>
            <a:xfrm>
              <a:off x="251520" y="1850201"/>
              <a:ext cx="4039496" cy="3883889"/>
              <a:chOff x="2199055" y="1850201"/>
              <a:chExt cx="4039496" cy="3883889"/>
            </a:xfrm>
          </p:grpSpPr>
          <p:sp>
            <p:nvSpPr>
              <p:cNvPr id="31" name="弧形 30"/>
              <p:cNvSpPr/>
              <p:nvPr/>
            </p:nvSpPr>
            <p:spPr>
              <a:xfrm rot="21162739">
                <a:off x="2998601" y="2838360"/>
                <a:ext cx="2646738" cy="2895730"/>
              </a:xfrm>
              <a:prstGeom prst="arc">
                <a:avLst>
                  <a:gd name="adj1" fmla="val 17386173"/>
                  <a:gd name="adj2" fmla="val 20887109"/>
                </a:avLst>
              </a:prstGeom>
              <a:ln w="12700">
                <a:solidFill>
                  <a:srgbClr val="3333FF"/>
                </a:solidFill>
                <a:headEnd type="stealth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/>
              </a:p>
            </p:txBody>
          </p:sp>
          <p:sp>
            <p:nvSpPr>
              <p:cNvPr id="12" name="橢圓 11"/>
              <p:cNvSpPr/>
              <p:nvPr/>
            </p:nvSpPr>
            <p:spPr>
              <a:xfrm>
                <a:off x="3707623" y="2276468"/>
                <a:ext cx="951725" cy="951725"/>
              </a:xfrm>
              <a:prstGeom prst="ellipse">
                <a:avLst/>
              </a:prstGeom>
              <a:solidFill>
                <a:srgbClr val="FFFF99"/>
              </a:solidFill>
              <a:ln>
                <a:solidFill>
                  <a:srgbClr val="3333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400" b="1" dirty="0" smtClean="0">
                    <a:solidFill>
                      <a:schemeClr val="tx1"/>
                    </a:solidFill>
                  </a:rPr>
                  <a:t>Idle</a:t>
                </a:r>
              </a:p>
            </p:txBody>
          </p:sp>
          <p:sp>
            <p:nvSpPr>
              <p:cNvPr id="13" name="弧形 12"/>
              <p:cNvSpPr/>
              <p:nvPr/>
            </p:nvSpPr>
            <p:spPr>
              <a:xfrm rot="13969214">
                <a:off x="3392911" y="4405433"/>
                <a:ext cx="710916" cy="710916"/>
              </a:xfrm>
              <a:prstGeom prst="arc">
                <a:avLst>
                  <a:gd name="adj1" fmla="val 7837749"/>
                  <a:gd name="adj2" fmla="val 1931744"/>
                </a:avLst>
              </a:prstGeom>
              <a:ln w="12700">
                <a:solidFill>
                  <a:srgbClr val="3333FF"/>
                </a:solidFill>
                <a:headEnd type="stealth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/>
              </a:p>
            </p:txBody>
          </p:sp>
          <p:cxnSp>
            <p:nvCxnSpPr>
              <p:cNvPr id="14" name="直線單箭頭接點 13"/>
              <p:cNvCxnSpPr>
                <a:stCxn id="12" idx="6"/>
                <a:endCxn id="15" idx="2"/>
              </p:cNvCxnSpPr>
              <p:nvPr/>
            </p:nvCxnSpPr>
            <p:spPr>
              <a:xfrm>
                <a:off x="4659348" y="2752331"/>
                <a:ext cx="627478" cy="0"/>
              </a:xfrm>
              <a:prstGeom prst="straightConnector1">
                <a:avLst/>
              </a:prstGeom>
              <a:ln w="12700">
                <a:solidFill>
                  <a:srgbClr val="3333FF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橢圓 14"/>
              <p:cNvSpPr/>
              <p:nvPr/>
            </p:nvSpPr>
            <p:spPr>
              <a:xfrm>
                <a:off x="5286826" y="2276468"/>
                <a:ext cx="951725" cy="951725"/>
              </a:xfrm>
              <a:prstGeom prst="ellipse">
                <a:avLst/>
              </a:prstGeom>
              <a:solidFill>
                <a:srgbClr val="FFFF99"/>
              </a:solidFill>
              <a:ln>
                <a:solidFill>
                  <a:srgbClr val="3333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400" b="1" dirty="0" smtClean="0">
                    <a:solidFill>
                      <a:schemeClr val="tx1"/>
                    </a:solidFill>
                  </a:rPr>
                  <a:t>Start</a:t>
                </a:r>
              </a:p>
              <a:p>
                <a:pPr algn="ctr"/>
                <a:r>
                  <a:rPr lang="en-US" altLang="zh-TW" sz="1400" dirty="0" smtClean="0">
                    <a:solidFill>
                      <a:srgbClr val="3333FF"/>
                    </a:solidFill>
                  </a:rPr>
                  <a:t>b=0</a:t>
                </a:r>
              </a:p>
              <a:p>
                <a:pPr algn="ctr"/>
                <a:r>
                  <a:rPr lang="en-US" altLang="zh-TW" sz="1400" dirty="0" smtClean="0">
                    <a:solidFill>
                      <a:srgbClr val="3333FF"/>
                    </a:solidFill>
                  </a:rPr>
                  <a:t>E=0</a:t>
                </a:r>
                <a:endParaRPr lang="zh-TW" altLang="en-US" sz="1400" dirty="0">
                  <a:solidFill>
                    <a:srgbClr val="3333FF"/>
                  </a:solidFill>
                </a:endParaRPr>
              </a:p>
            </p:txBody>
          </p:sp>
          <p:sp>
            <p:nvSpPr>
              <p:cNvPr id="17" name="橢圓 16"/>
              <p:cNvSpPr/>
              <p:nvPr/>
            </p:nvSpPr>
            <p:spPr>
              <a:xfrm>
                <a:off x="5286826" y="3829888"/>
                <a:ext cx="951725" cy="951725"/>
              </a:xfrm>
              <a:prstGeom prst="ellipse">
                <a:avLst/>
              </a:prstGeom>
              <a:solidFill>
                <a:srgbClr val="FFFF99"/>
              </a:solidFill>
              <a:ln>
                <a:solidFill>
                  <a:srgbClr val="3333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n-US" altLang="zh-TW" sz="1400" dirty="0" smtClean="0">
                    <a:solidFill>
                      <a:srgbClr val="3333FF"/>
                    </a:solidFill>
                  </a:rPr>
                  <a:t>t=0</a:t>
                </a:r>
              </a:p>
              <a:p>
                <a:r>
                  <a:rPr lang="en-US" altLang="zh-TW" sz="1400" dirty="0" smtClean="0">
                    <a:solidFill>
                      <a:srgbClr val="3333FF"/>
                    </a:solidFill>
                  </a:rPr>
                  <a:t>E=!E</a:t>
                </a:r>
                <a:endParaRPr lang="en-US" altLang="zh-TW" sz="1400" dirty="0">
                  <a:solidFill>
                    <a:srgbClr val="3333FF"/>
                  </a:solidFill>
                </a:endParaRPr>
              </a:p>
              <a:p>
                <a:pPr algn="ctr"/>
                <a:r>
                  <a:rPr lang="en-US" altLang="zh-TW" sz="1400" b="1" dirty="0" smtClean="0">
                    <a:solidFill>
                      <a:schemeClr val="tx1"/>
                    </a:solidFill>
                  </a:rPr>
                  <a:t>Shift</a:t>
                </a:r>
              </a:p>
              <a:p>
                <a:r>
                  <a:rPr lang="en-US" altLang="zh-TW" sz="1400" dirty="0" err="1" smtClean="0">
                    <a:solidFill>
                      <a:srgbClr val="3333FF"/>
                    </a:solidFill>
                  </a:rPr>
                  <a:t>E</a:t>
                </a:r>
                <a:r>
                  <a:rPr lang="en-US" altLang="zh-TW" sz="1400" dirty="0" err="1" smtClean="0">
                    <a:solidFill>
                      <a:srgbClr val="3333FF"/>
                    </a:solidFill>
                    <a:sym typeface="Wingdings" pitchFamily="2" charset="2"/>
                  </a:rPr>
                  <a:t></a:t>
                </a:r>
                <a:r>
                  <a:rPr lang="en-US" altLang="zh-TW" sz="1400" dirty="0" err="1" smtClean="0">
                    <a:solidFill>
                      <a:srgbClr val="3333FF"/>
                    </a:solidFill>
                  </a:rPr>
                  <a:t>b</a:t>
                </a:r>
                <a:r>
                  <a:rPr lang="en-US" altLang="zh-TW" sz="1400" dirty="0" smtClean="0">
                    <a:solidFill>
                      <a:srgbClr val="3333FF"/>
                    </a:solidFill>
                  </a:rPr>
                  <a:t>++</a:t>
                </a:r>
              </a:p>
            </p:txBody>
          </p:sp>
          <p:sp>
            <p:nvSpPr>
              <p:cNvPr id="21" name="橢圓 20"/>
              <p:cNvSpPr/>
              <p:nvPr/>
            </p:nvSpPr>
            <p:spPr>
              <a:xfrm>
                <a:off x="3707623" y="3829888"/>
                <a:ext cx="951725" cy="951725"/>
              </a:xfrm>
              <a:prstGeom prst="ellipse">
                <a:avLst/>
              </a:prstGeom>
              <a:solidFill>
                <a:srgbClr val="FFFF99"/>
              </a:solidFill>
              <a:ln>
                <a:solidFill>
                  <a:srgbClr val="3333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TW" sz="1400" b="1" dirty="0" smtClean="0">
                    <a:solidFill>
                      <a:schemeClr val="tx1"/>
                    </a:solidFill>
                  </a:rPr>
                  <a:t>Elapse</a:t>
                </a:r>
              </a:p>
              <a:p>
                <a:pPr algn="ctr"/>
                <a:r>
                  <a:rPr lang="en-US" altLang="zh-TW" sz="1400" dirty="0" smtClean="0">
                    <a:solidFill>
                      <a:srgbClr val="3333FF"/>
                    </a:solidFill>
                  </a:rPr>
                  <a:t>t++</a:t>
                </a:r>
              </a:p>
            </p:txBody>
          </p:sp>
          <p:cxnSp>
            <p:nvCxnSpPr>
              <p:cNvPr id="22" name="直線單箭頭接點 21"/>
              <p:cNvCxnSpPr>
                <a:stCxn id="15" idx="4"/>
                <a:endCxn id="17" idx="0"/>
              </p:cNvCxnSpPr>
              <p:nvPr/>
            </p:nvCxnSpPr>
            <p:spPr>
              <a:xfrm>
                <a:off x="5762689" y="3228193"/>
                <a:ext cx="0" cy="601695"/>
              </a:xfrm>
              <a:prstGeom prst="straightConnector1">
                <a:avLst/>
              </a:prstGeom>
              <a:ln w="12700">
                <a:solidFill>
                  <a:srgbClr val="3333FF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弧形 27"/>
              <p:cNvSpPr/>
              <p:nvPr/>
            </p:nvSpPr>
            <p:spPr>
              <a:xfrm rot="11237261" flipH="1">
                <a:off x="4382179" y="3581588"/>
                <a:ext cx="1398492" cy="1448322"/>
              </a:xfrm>
              <a:prstGeom prst="arc">
                <a:avLst>
                  <a:gd name="adj1" fmla="val 13106733"/>
                  <a:gd name="adj2" fmla="val 19607475"/>
                </a:avLst>
              </a:prstGeom>
              <a:ln w="12700">
                <a:solidFill>
                  <a:srgbClr val="3333FF"/>
                </a:solidFill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/>
              </a:p>
            </p:txBody>
          </p:sp>
          <p:sp>
            <p:nvSpPr>
              <p:cNvPr id="32" name="文字方塊 31"/>
              <p:cNvSpPr txBox="1"/>
              <p:nvPr/>
            </p:nvSpPr>
            <p:spPr>
              <a:xfrm>
                <a:off x="4680989" y="4700897"/>
                <a:ext cx="73609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b="1" dirty="0" smtClean="0"/>
                  <a:t>t=T/2</a:t>
                </a:r>
                <a:endParaRPr lang="zh-TW" altLang="en-US" sz="1400" b="1" dirty="0"/>
              </a:p>
            </p:txBody>
          </p:sp>
          <p:sp>
            <p:nvSpPr>
              <p:cNvPr id="33" name="手繪多邊形 32"/>
              <p:cNvSpPr/>
              <p:nvPr/>
            </p:nvSpPr>
            <p:spPr>
              <a:xfrm>
                <a:off x="4632886" y="4086388"/>
                <a:ext cx="680484" cy="96740"/>
              </a:xfrm>
              <a:custGeom>
                <a:avLst/>
                <a:gdLst>
                  <a:gd name="connsiteX0" fmla="*/ 680484 w 680484"/>
                  <a:gd name="connsiteY0" fmla="*/ 54210 h 96740"/>
                  <a:gd name="connsiteX1" fmla="*/ 329609 w 680484"/>
                  <a:gd name="connsiteY1" fmla="*/ 1047 h 96740"/>
                  <a:gd name="connsiteX2" fmla="*/ 0 w 680484"/>
                  <a:gd name="connsiteY2" fmla="*/ 96740 h 96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0484" h="96740">
                    <a:moveTo>
                      <a:pt x="680484" y="54210"/>
                    </a:moveTo>
                    <a:cubicBezTo>
                      <a:pt x="561753" y="24084"/>
                      <a:pt x="443023" y="-6041"/>
                      <a:pt x="329609" y="1047"/>
                    </a:cubicBezTo>
                    <a:cubicBezTo>
                      <a:pt x="216195" y="8135"/>
                      <a:pt x="108097" y="52437"/>
                      <a:pt x="0" y="96740"/>
                    </a:cubicBezTo>
                  </a:path>
                </a:pathLst>
              </a:custGeom>
              <a:ln w="12700">
                <a:solidFill>
                  <a:srgbClr val="0000FF"/>
                </a:solidFill>
                <a:headEnd type="none" w="med" len="med"/>
                <a:tailEnd type="stealth" w="lg" len="lg"/>
              </a:ln>
            </p:spPr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5" name="橢圓 34"/>
              <p:cNvSpPr/>
              <p:nvPr/>
            </p:nvSpPr>
            <p:spPr>
              <a:xfrm>
                <a:off x="2199055" y="2276468"/>
                <a:ext cx="951725" cy="951725"/>
              </a:xfrm>
              <a:prstGeom prst="ellipse">
                <a:avLst/>
              </a:prstGeom>
              <a:solidFill>
                <a:schemeClr val="bg1">
                  <a:alpha val="50196"/>
                </a:schemeClr>
              </a:solidFill>
              <a:ln>
                <a:solidFill>
                  <a:srgbClr val="3333FF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400" b="1" dirty="0" smtClean="0">
                    <a:solidFill>
                      <a:schemeClr val="tx1"/>
                    </a:solidFill>
                  </a:rPr>
                  <a:t>Rest</a:t>
                </a:r>
              </a:p>
            </p:txBody>
          </p:sp>
          <p:sp>
            <p:nvSpPr>
              <p:cNvPr id="36" name="文字方塊 35"/>
              <p:cNvSpPr txBox="1"/>
              <p:nvPr/>
            </p:nvSpPr>
            <p:spPr>
              <a:xfrm>
                <a:off x="4823887" y="2444553"/>
                <a:ext cx="2984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b="1" dirty="0" smtClean="0"/>
                  <a:t>1</a:t>
                </a:r>
                <a:endParaRPr lang="zh-TW" altLang="en-US" sz="1400" b="1" dirty="0"/>
              </a:p>
            </p:txBody>
          </p:sp>
          <p:cxnSp>
            <p:nvCxnSpPr>
              <p:cNvPr id="37" name="直線單箭頭接點 36"/>
              <p:cNvCxnSpPr>
                <a:stCxn id="35" idx="6"/>
                <a:endCxn id="12" idx="2"/>
              </p:cNvCxnSpPr>
              <p:nvPr/>
            </p:nvCxnSpPr>
            <p:spPr>
              <a:xfrm>
                <a:off x="3150780" y="2752331"/>
                <a:ext cx="556843" cy="0"/>
              </a:xfrm>
              <a:prstGeom prst="straightConnector1">
                <a:avLst/>
              </a:prstGeom>
              <a:ln w="12700">
                <a:solidFill>
                  <a:srgbClr val="3333FF"/>
                </a:solidFill>
                <a:prstDash val="dash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弧形 41"/>
              <p:cNvSpPr/>
              <p:nvPr/>
            </p:nvSpPr>
            <p:spPr>
              <a:xfrm>
                <a:off x="3851920" y="1850201"/>
                <a:ext cx="710916" cy="710916"/>
              </a:xfrm>
              <a:prstGeom prst="arc">
                <a:avLst>
                  <a:gd name="adj1" fmla="val 9147955"/>
                  <a:gd name="adj2" fmla="val 2080489"/>
                </a:avLst>
              </a:prstGeom>
              <a:ln w="12700">
                <a:solidFill>
                  <a:srgbClr val="3333FF"/>
                </a:solidFill>
                <a:headEnd type="stealth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/>
              </a:p>
            </p:txBody>
          </p:sp>
          <p:sp>
            <p:nvSpPr>
              <p:cNvPr id="103" name="弧形 102"/>
              <p:cNvSpPr/>
              <p:nvPr/>
            </p:nvSpPr>
            <p:spPr>
              <a:xfrm>
                <a:off x="5438063" y="1850201"/>
                <a:ext cx="710916" cy="710916"/>
              </a:xfrm>
              <a:prstGeom prst="arc">
                <a:avLst>
                  <a:gd name="adj1" fmla="val 9147955"/>
                  <a:gd name="adj2" fmla="val 2080489"/>
                </a:avLst>
              </a:prstGeom>
              <a:ln w="12700">
                <a:solidFill>
                  <a:srgbClr val="3333FF"/>
                </a:solidFill>
                <a:headEnd type="stealth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 sz="1400"/>
              </a:p>
            </p:txBody>
          </p:sp>
          <p:sp>
            <p:nvSpPr>
              <p:cNvPr id="104" name="文字方塊 103"/>
              <p:cNvSpPr txBox="1"/>
              <p:nvPr/>
            </p:nvSpPr>
            <p:spPr>
              <a:xfrm>
                <a:off x="5796136" y="3344848"/>
                <a:ext cx="2984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b="1" dirty="0"/>
                  <a:t>0</a:t>
                </a:r>
                <a:endParaRPr lang="zh-TW" altLang="en-US" sz="1400" b="1" dirty="0"/>
              </a:p>
            </p:txBody>
          </p:sp>
        </p:grpSp>
        <p:grpSp>
          <p:nvGrpSpPr>
            <p:cNvPr id="6" name="群組 5"/>
            <p:cNvGrpSpPr/>
            <p:nvPr/>
          </p:nvGrpSpPr>
          <p:grpSpPr>
            <a:xfrm>
              <a:off x="4315959" y="3846824"/>
              <a:ext cx="3822942" cy="923330"/>
              <a:chOff x="5141546" y="3846824"/>
              <a:chExt cx="3822942" cy="923330"/>
            </a:xfrm>
          </p:grpSpPr>
          <p:sp>
            <p:nvSpPr>
              <p:cNvPr id="105" name="左大括弧 104"/>
              <p:cNvSpPr/>
              <p:nvPr/>
            </p:nvSpPr>
            <p:spPr bwMode="auto">
              <a:xfrm>
                <a:off x="6560754" y="3964551"/>
                <a:ext cx="243494" cy="706064"/>
              </a:xfrm>
              <a:prstGeom prst="leftBrac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6" name="文字方塊 105"/>
              <p:cNvSpPr txBox="1"/>
              <p:nvPr/>
            </p:nvSpPr>
            <p:spPr>
              <a:xfrm>
                <a:off x="5141546" y="4101559"/>
                <a:ext cx="14466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zh-TW" i="0" dirty="0" smtClean="0"/>
                  <a:t>if(E) case(b)</a:t>
                </a:r>
                <a:endParaRPr lang="zh-TW" altLang="en-US" i="0" dirty="0"/>
              </a:p>
            </p:txBody>
          </p:sp>
          <p:sp>
            <p:nvSpPr>
              <p:cNvPr id="107" name="文字方塊 106"/>
              <p:cNvSpPr txBox="1"/>
              <p:nvPr/>
            </p:nvSpPr>
            <p:spPr>
              <a:xfrm>
                <a:off x="6805627" y="3846824"/>
                <a:ext cx="215886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zh-TW" i="0" dirty="0" smtClean="0"/>
                  <a:t>0: (push)</a:t>
                </a:r>
              </a:p>
              <a:p>
                <a:pPr algn="l"/>
                <a:r>
                  <a:rPr lang="en-US" altLang="zh-TW" i="0" dirty="0" smtClean="0"/>
                  <a:t>9: (flash, pop)</a:t>
                </a:r>
              </a:p>
              <a:p>
                <a:pPr algn="l"/>
                <a:r>
                  <a:rPr lang="en-US" altLang="zh-TW" i="0" dirty="0" smtClean="0"/>
                  <a:t>others: shift (R, In)</a:t>
                </a:r>
                <a:endParaRPr lang="zh-TW" altLang="en-US" i="0" dirty="0"/>
              </a:p>
            </p:txBody>
          </p:sp>
        </p:grpSp>
      </p:grpSp>
      <p:grpSp>
        <p:nvGrpSpPr>
          <p:cNvPr id="108" name="群組 107"/>
          <p:cNvGrpSpPr/>
          <p:nvPr/>
        </p:nvGrpSpPr>
        <p:grpSpPr>
          <a:xfrm>
            <a:off x="107504" y="918069"/>
            <a:ext cx="8852598" cy="919605"/>
            <a:chOff x="107504" y="918069"/>
            <a:chExt cx="8852598" cy="919605"/>
          </a:xfrm>
        </p:grpSpPr>
        <p:grpSp>
          <p:nvGrpSpPr>
            <p:cNvPr id="109" name="群組 108"/>
            <p:cNvGrpSpPr/>
            <p:nvPr/>
          </p:nvGrpSpPr>
          <p:grpSpPr>
            <a:xfrm>
              <a:off x="107504" y="983178"/>
              <a:ext cx="8852598" cy="508452"/>
              <a:chOff x="175846" y="2567354"/>
              <a:chExt cx="8852598" cy="508452"/>
            </a:xfrm>
          </p:grpSpPr>
          <p:grpSp>
            <p:nvGrpSpPr>
              <p:cNvPr id="143" name="群組 142"/>
              <p:cNvGrpSpPr/>
              <p:nvPr/>
            </p:nvGrpSpPr>
            <p:grpSpPr>
              <a:xfrm>
                <a:off x="175846" y="2567354"/>
                <a:ext cx="8852598" cy="508452"/>
                <a:chOff x="175846" y="2567354"/>
                <a:chExt cx="8852598" cy="508452"/>
              </a:xfrm>
            </p:grpSpPr>
            <p:grpSp>
              <p:nvGrpSpPr>
                <p:cNvPr id="146" name="群組 145"/>
                <p:cNvGrpSpPr/>
                <p:nvPr/>
              </p:nvGrpSpPr>
              <p:grpSpPr>
                <a:xfrm>
                  <a:off x="1763688" y="2571750"/>
                  <a:ext cx="6264696" cy="504056"/>
                  <a:chOff x="1763688" y="2571750"/>
                  <a:chExt cx="5616624" cy="504056"/>
                </a:xfrm>
              </p:grpSpPr>
              <p:sp>
                <p:nvSpPr>
                  <p:cNvPr id="149" name="六邊形 148"/>
                  <p:cNvSpPr/>
                  <p:nvPr/>
                </p:nvSpPr>
                <p:spPr>
                  <a:xfrm>
                    <a:off x="1763688" y="2571750"/>
                    <a:ext cx="702034" cy="504056"/>
                  </a:xfrm>
                  <a:prstGeom prst="hexagon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000FF"/>
                    </a:solidFill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altLang="zh-TW" dirty="0" smtClean="0"/>
                      <a:t>D</a:t>
                    </a:r>
                    <a:r>
                      <a:rPr lang="en-US" altLang="zh-TW" baseline="-25000" dirty="0" smtClean="0"/>
                      <a:t>0</a:t>
                    </a:r>
                    <a:endParaRPr lang="zh-TW" altLang="en-US" baseline="-25000" dirty="0"/>
                  </a:p>
                </p:txBody>
              </p:sp>
              <p:sp>
                <p:nvSpPr>
                  <p:cNvPr id="150" name="六邊形 149"/>
                  <p:cNvSpPr/>
                  <p:nvPr/>
                </p:nvSpPr>
                <p:spPr>
                  <a:xfrm>
                    <a:off x="2465722" y="2571750"/>
                    <a:ext cx="702034" cy="504056"/>
                  </a:xfrm>
                  <a:prstGeom prst="hexagon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000FF"/>
                    </a:solidFill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altLang="zh-TW" dirty="0" smtClean="0"/>
                      <a:t>D</a:t>
                    </a:r>
                    <a:r>
                      <a:rPr lang="en-US" altLang="zh-TW" baseline="-25000" dirty="0" smtClean="0"/>
                      <a:t>1</a:t>
                    </a:r>
                    <a:endParaRPr lang="zh-TW" altLang="en-US" baseline="-25000" dirty="0"/>
                  </a:p>
                </p:txBody>
              </p:sp>
              <p:sp>
                <p:nvSpPr>
                  <p:cNvPr id="151" name="六邊形 150"/>
                  <p:cNvSpPr/>
                  <p:nvPr/>
                </p:nvSpPr>
                <p:spPr>
                  <a:xfrm>
                    <a:off x="3167932" y="2571750"/>
                    <a:ext cx="702034" cy="504056"/>
                  </a:xfrm>
                  <a:prstGeom prst="hexagon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000FF"/>
                    </a:solidFill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altLang="zh-TW" dirty="0" smtClean="0"/>
                      <a:t>D</a:t>
                    </a:r>
                    <a:r>
                      <a:rPr lang="en-US" altLang="zh-TW" baseline="-25000" dirty="0" smtClean="0"/>
                      <a:t>2</a:t>
                    </a:r>
                    <a:endParaRPr lang="zh-TW" altLang="en-US" baseline="-25000" dirty="0"/>
                  </a:p>
                </p:txBody>
              </p:sp>
              <p:sp>
                <p:nvSpPr>
                  <p:cNvPr id="152" name="六邊形 151"/>
                  <p:cNvSpPr/>
                  <p:nvPr/>
                </p:nvSpPr>
                <p:spPr>
                  <a:xfrm>
                    <a:off x="3869966" y="2571750"/>
                    <a:ext cx="702034" cy="504056"/>
                  </a:xfrm>
                  <a:prstGeom prst="hexagon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000FF"/>
                    </a:solidFill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altLang="zh-TW" dirty="0" smtClean="0"/>
                      <a:t>D</a:t>
                    </a:r>
                    <a:r>
                      <a:rPr lang="en-US" altLang="zh-TW" baseline="-25000" dirty="0" smtClean="0"/>
                      <a:t>3</a:t>
                    </a:r>
                    <a:endParaRPr lang="zh-TW" altLang="en-US" baseline="-25000" dirty="0"/>
                  </a:p>
                </p:txBody>
              </p:sp>
              <p:sp>
                <p:nvSpPr>
                  <p:cNvPr id="153" name="六邊形 152"/>
                  <p:cNvSpPr/>
                  <p:nvPr/>
                </p:nvSpPr>
                <p:spPr>
                  <a:xfrm>
                    <a:off x="4572000" y="2571750"/>
                    <a:ext cx="702034" cy="504056"/>
                  </a:xfrm>
                  <a:prstGeom prst="hexagon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000FF"/>
                    </a:solidFill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altLang="zh-TW" dirty="0" smtClean="0"/>
                      <a:t>D</a:t>
                    </a:r>
                    <a:r>
                      <a:rPr lang="en-US" altLang="zh-TW" baseline="-25000" dirty="0" smtClean="0"/>
                      <a:t>4</a:t>
                    </a:r>
                    <a:endParaRPr lang="zh-TW" altLang="en-US" baseline="-25000" dirty="0"/>
                  </a:p>
                </p:txBody>
              </p:sp>
              <p:sp>
                <p:nvSpPr>
                  <p:cNvPr id="154" name="六邊形 153"/>
                  <p:cNvSpPr/>
                  <p:nvPr/>
                </p:nvSpPr>
                <p:spPr>
                  <a:xfrm>
                    <a:off x="5274034" y="2571750"/>
                    <a:ext cx="702034" cy="504056"/>
                  </a:xfrm>
                  <a:prstGeom prst="hexagon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000FF"/>
                    </a:solidFill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altLang="zh-TW" dirty="0" smtClean="0"/>
                      <a:t>D</a:t>
                    </a:r>
                    <a:r>
                      <a:rPr lang="en-US" altLang="zh-TW" baseline="-25000" dirty="0"/>
                      <a:t>5</a:t>
                    </a:r>
                    <a:endParaRPr lang="zh-TW" altLang="en-US" baseline="-25000" dirty="0"/>
                  </a:p>
                </p:txBody>
              </p:sp>
              <p:sp>
                <p:nvSpPr>
                  <p:cNvPr id="155" name="六邊形 154"/>
                  <p:cNvSpPr/>
                  <p:nvPr/>
                </p:nvSpPr>
                <p:spPr>
                  <a:xfrm>
                    <a:off x="5976244" y="2571750"/>
                    <a:ext cx="702034" cy="504056"/>
                  </a:xfrm>
                  <a:prstGeom prst="hexagon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000FF"/>
                    </a:solidFill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altLang="zh-TW" dirty="0" smtClean="0"/>
                      <a:t>D</a:t>
                    </a:r>
                    <a:r>
                      <a:rPr lang="en-US" altLang="zh-TW" baseline="-25000" dirty="0" smtClean="0"/>
                      <a:t>6</a:t>
                    </a:r>
                    <a:endParaRPr lang="zh-TW" altLang="en-US" baseline="-25000" dirty="0"/>
                  </a:p>
                </p:txBody>
              </p:sp>
              <p:sp>
                <p:nvSpPr>
                  <p:cNvPr id="156" name="六邊形 155"/>
                  <p:cNvSpPr/>
                  <p:nvPr/>
                </p:nvSpPr>
                <p:spPr>
                  <a:xfrm>
                    <a:off x="6678278" y="2571750"/>
                    <a:ext cx="702034" cy="504056"/>
                  </a:xfrm>
                  <a:prstGeom prst="hexagon">
                    <a:avLst/>
                  </a:prstGeom>
                  <a:solidFill>
                    <a:srgbClr val="FFFF99"/>
                  </a:solidFill>
                  <a:ln w="12700">
                    <a:solidFill>
                      <a:srgbClr val="0000FF"/>
                    </a:solidFill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altLang="zh-TW" dirty="0" smtClean="0"/>
                      <a:t>D</a:t>
                    </a:r>
                    <a:r>
                      <a:rPr lang="en-US" altLang="zh-TW" baseline="-25000" dirty="0" smtClean="0"/>
                      <a:t>7</a:t>
                    </a:r>
                    <a:endParaRPr lang="zh-TW" altLang="en-US" baseline="-25000" dirty="0"/>
                  </a:p>
                </p:txBody>
              </p:sp>
            </p:grpSp>
            <p:sp>
              <p:nvSpPr>
                <p:cNvPr id="147" name="手繪多邊形 146"/>
                <p:cNvSpPr/>
                <p:nvPr/>
              </p:nvSpPr>
              <p:spPr>
                <a:xfrm>
                  <a:off x="175846" y="2567354"/>
                  <a:ext cx="1582616" cy="507442"/>
                </a:xfrm>
                <a:custGeom>
                  <a:avLst/>
                  <a:gdLst>
                    <a:gd name="connsiteX0" fmla="*/ 1582616 w 1582616"/>
                    <a:gd name="connsiteY0" fmla="*/ 256233 h 507442"/>
                    <a:gd name="connsiteX1" fmla="*/ 1457011 w 1582616"/>
                    <a:gd name="connsiteY1" fmla="*/ 507442 h 507442"/>
                    <a:gd name="connsiteX2" fmla="*/ 924449 w 1582616"/>
                    <a:gd name="connsiteY2" fmla="*/ 507442 h 507442"/>
                    <a:gd name="connsiteX3" fmla="*/ 643095 w 1582616"/>
                    <a:gd name="connsiteY3" fmla="*/ 0 h 507442"/>
                    <a:gd name="connsiteX4" fmla="*/ 0 w 1582616"/>
                    <a:gd name="connsiteY4" fmla="*/ 0 h 5074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82616" h="507442">
                      <a:moveTo>
                        <a:pt x="1582616" y="256233"/>
                      </a:moveTo>
                      <a:lnTo>
                        <a:pt x="1457011" y="507442"/>
                      </a:lnTo>
                      <a:lnTo>
                        <a:pt x="924449" y="507442"/>
                      </a:lnTo>
                      <a:lnTo>
                        <a:pt x="643095" y="0"/>
                      </a:lnTo>
                      <a:lnTo>
                        <a:pt x="0" y="0"/>
                      </a:lnTo>
                    </a:path>
                  </a:pathLst>
                </a:custGeom>
                <a:ln w="12700">
                  <a:solidFill>
                    <a:srgbClr val="0000FF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48" name="手繪多邊形 147"/>
                <p:cNvSpPr/>
                <p:nvPr/>
              </p:nvSpPr>
              <p:spPr>
                <a:xfrm>
                  <a:off x="8028633" y="2577402"/>
                  <a:ext cx="999811" cy="246185"/>
                </a:xfrm>
                <a:custGeom>
                  <a:avLst/>
                  <a:gdLst>
                    <a:gd name="connsiteX0" fmla="*/ 0 w 999811"/>
                    <a:gd name="connsiteY0" fmla="*/ 246185 h 246185"/>
                    <a:gd name="connsiteX1" fmla="*/ 125604 w 999811"/>
                    <a:gd name="connsiteY1" fmla="*/ 0 h 246185"/>
                    <a:gd name="connsiteX2" fmla="*/ 999811 w 999811"/>
                    <a:gd name="connsiteY2" fmla="*/ 0 h 246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99811" h="246185">
                      <a:moveTo>
                        <a:pt x="0" y="246185"/>
                      </a:moveTo>
                      <a:lnTo>
                        <a:pt x="125604" y="0"/>
                      </a:lnTo>
                      <a:lnTo>
                        <a:pt x="999811" y="0"/>
                      </a:lnTo>
                    </a:path>
                  </a:pathLst>
                </a:custGeom>
                <a:ln w="12700">
                  <a:solidFill>
                    <a:srgbClr val="0000FF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144" name="文字方塊 143"/>
              <p:cNvSpPr txBox="1"/>
              <p:nvPr/>
            </p:nvSpPr>
            <p:spPr>
              <a:xfrm>
                <a:off x="1019701" y="2634466"/>
                <a:ext cx="6719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Start</a:t>
                </a:r>
                <a:endParaRPr lang="zh-TW" altLang="en-US" dirty="0"/>
              </a:p>
            </p:txBody>
          </p:sp>
          <p:sp>
            <p:nvSpPr>
              <p:cNvPr id="145" name="文字方塊 144"/>
              <p:cNvSpPr txBox="1"/>
              <p:nvPr/>
            </p:nvSpPr>
            <p:spPr>
              <a:xfrm>
                <a:off x="8070268" y="2634466"/>
                <a:ext cx="6431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Stop</a:t>
                </a:r>
                <a:endParaRPr lang="zh-TW" altLang="en-US" dirty="0"/>
              </a:p>
            </p:txBody>
          </p:sp>
        </p:grpSp>
        <p:cxnSp>
          <p:nvCxnSpPr>
            <p:cNvPr id="110" name="直線接點 109"/>
            <p:cNvCxnSpPr/>
            <p:nvPr/>
          </p:nvCxnSpPr>
          <p:spPr bwMode="auto">
            <a:xfrm>
              <a:off x="1287348" y="918069"/>
              <a:ext cx="0" cy="6337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直線接點 110"/>
            <p:cNvCxnSpPr/>
            <p:nvPr/>
          </p:nvCxnSpPr>
          <p:spPr bwMode="auto">
            <a:xfrm>
              <a:off x="1690120" y="918069"/>
              <a:ext cx="0" cy="6337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直線接點 111"/>
            <p:cNvCxnSpPr/>
            <p:nvPr/>
          </p:nvCxnSpPr>
          <p:spPr bwMode="auto">
            <a:xfrm>
              <a:off x="2075612" y="918069"/>
              <a:ext cx="0" cy="6337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直線接點 112"/>
            <p:cNvCxnSpPr/>
            <p:nvPr/>
          </p:nvCxnSpPr>
          <p:spPr bwMode="auto">
            <a:xfrm>
              <a:off x="2478384" y="918069"/>
              <a:ext cx="0" cy="6337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直線接點 113"/>
            <p:cNvCxnSpPr/>
            <p:nvPr/>
          </p:nvCxnSpPr>
          <p:spPr bwMode="auto">
            <a:xfrm>
              <a:off x="2853620" y="918069"/>
              <a:ext cx="0" cy="6337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直線接點 114"/>
            <p:cNvCxnSpPr/>
            <p:nvPr/>
          </p:nvCxnSpPr>
          <p:spPr bwMode="auto">
            <a:xfrm>
              <a:off x="3256392" y="918069"/>
              <a:ext cx="0" cy="6337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直線接點 115"/>
            <p:cNvCxnSpPr/>
            <p:nvPr/>
          </p:nvCxnSpPr>
          <p:spPr bwMode="auto">
            <a:xfrm>
              <a:off x="3641884" y="918069"/>
              <a:ext cx="0" cy="6337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直線接點 116"/>
            <p:cNvCxnSpPr/>
            <p:nvPr/>
          </p:nvCxnSpPr>
          <p:spPr bwMode="auto">
            <a:xfrm>
              <a:off x="4044656" y="918069"/>
              <a:ext cx="0" cy="6337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直線接點 117"/>
            <p:cNvCxnSpPr/>
            <p:nvPr/>
          </p:nvCxnSpPr>
          <p:spPr bwMode="auto">
            <a:xfrm>
              <a:off x="4419696" y="918069"/>
              <a:ext cx="0" cy="6337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" name="直線接點 118"/>
            <p:cNvCxnSpPr/>
            <p:nvPr/>
          </p:nvCxnSpPr>
          <p:spPr bwMode="auto">
            <a:xfrm>
              <a:off x="4822468" y="918069"/>
              <a:ext cx="0" cy="6337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" name="直線接點 119"/>
            <p:cNvCxnSpPr/>
            <p:nvPr/>
          </p:nvCxnSpPr>
          <p:spPr bwMode="auto">
            <a:xfrm>
              <a:off x="5207960" y="918069"/>
              <a:ext cx="0" cy="6337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" name="直線接點 120"/>
            <p:cNvCxnSpPr/>
            <p:nvPr/>
          </p:nvCxnSpPr>
          <p:spPr bwMode="auto">
            <a:xfrm>
              <a:off x="5610732" y="918069"/>
              <a:ext cx="0" cy="6337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" name="直線接點 121"/>
            <p:cNvCxnSpPr/>
            <p:nvPr/>
          </p:nvCxnSpPr>
          <p:spPr bwMode="auto">
            <a:xfrm>
              <a:off x="5985968" y="918069"/>
              <a:ext cx="0" cy="6337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3" name="直線接點 122"/>
            <p:cNvCxnSpPr/>
            <p:nvPr/>
          </p:nvCxnSpPr>
          <p:spPr bwMode="auto">
            <a:xfrm>
              <a:off x="6388740" y="918069"/>
              <a:ext cx="0" cy="6337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直線接點 123"/>
            <p:cNvCxnSpPr/>
            <p:nvPr/>
          </p:nvCxnSpPr>
          <p:spPr bwMode="auto">
            <a:xfrm>
              <a:off x="6774232" y="918069"/>
              <a:ext cx="0" cy="6337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" name="直線接點 124"/>
            <p:cNvCxnSpPr/>
            <p:nvPr/>
          </p:nvCxnSpPr>
          <p:spPr bwMode="auto">
            <a:xfrm>
              <a:off x="7177004" y="918069"/>
              <a:ext cx="0" cy="6337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" name="直線接點 125"/>
            <p:cNvCxnSpPr/>
            <p:nvPr/>
          </p:nvCxnSpPr>
          <p:spPr bwMode="auto">
            <a:xfrm>
              <a:off x="7561397" y="918069"/>
              <a:ext cx="0" cy="6337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" name="直線接點 126"/>
            <p:cNvCxnSpPr/>
            <p:nvPr/>
          </p:nvCxnSpPr>
          <p:spPr bwMode="auto">
            <a:xfrm>
              <a:off x="7964169" y="918069"/>
              <a:ext cx="0" cy="6337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" name="直線接點 127"/>
            <p:cNvCxnSpPr/>
            <p:nvPr/>
          </p:nvCxnSpPr>
          <p:spPr bwMode="auto">
            <a:xfrm>
              <a:off x="8349661" y="918069"/>
              <a:ext cx="0" cy="6337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直線接點 128"/>
            <p:cNvCxnSpPr/>
            <p:nvPr/>
          </p:nvCxnSpPr>
          <p:spPr bwMode="auto">
            <a:xfrm>
              <a:off x="8752433" y="918069"/>
              <a:ext cx="0" cy="6337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" name="直線接點 129"/>
            <p:cNvCxnSpPr/>
            <p:nvPr/>
          </p:nvCxnSpPr>
          <p:spPr bwMode="auto">
            <a:xfrm>
              <a:off x="898812" y="918069"/>
              <a:ext cx="0" cy="6337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31" name="群組 130"/>
            <p:cNvGrpSpPr/>
            <p:nvPr/>
          </p:nvGrpSpPr>
          <p:grpSpPr>
            <a:xfrm>
              <a:off x="395536" y="1529897"/>
              <a:ext cx="8563044" cy="307777"/>
              <a:chOff x="395536" y="1529897"/>
              <a:chExt cx="8563044" cy="307777"/>
            </a:xfrm>
          </p:grpSpPr>
          <p:sp>
            <p:nvSpPr>
              <p:cNvPr id="132" name="文字方塊 131"/>
              <p:cNvSpPr txBox="1"/>
              <p:nvPr/>
            </p:nvSpPr>
            <p:spPr>
              <a:xfrm>
                <a:off x="395536" y="1529897"/>
                <a:ext cx="61266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b="1" dirty="0" smtClean="0"/>
                  <a:t>b= 0</a:t>
                </a:r>
                <a:endParaRPr lang="zh-TW" altLang="en-US" sz="1400" b="1" dirty="0"/>
              </a:p>
            </p:txBody>
          </p:sp>
          <p:sp>
            <p:nvSpPr>
              <p:cNvPr id="133" name="文字方塊 132"/>
              <p:cNvSpPr txBox="1"/>
              <p:nvPr/>
            </p:nvSpPr>
            <p:spPr>
              <a:xfrm>
                <a:off x="1528809" y="1529897"/>
                <a:ext cx="2984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b="1" dirty="0" smtClean="0"/>
                  <a:t>1</a:t>
                </a:r>
                <a:endParaRPr lang="zh-TW" altLang="en-US" sz="1400" b="1" dirty="0"/>
              </a:p>
            </p:txBody>
          </p:sp>
          <p:sp>
            <p:nvSpPr>
              <p:cNvPr id="134" name="文字方塊 133"/>
              <p:cNvSpPr txBox="1"/>
              <p:nvPr/>
            </p:nvSpPr>
            <p:spPr>
              <a:xfrm>
                <a:off x="3095082" y="1529897"/>
                <a:ext cx="2984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b="1" dirty="0" smtClean="0"/>
                  <a:t>3</a:t>
                </a:r>
                <a:endParaRPr lang="zh-TW" altLang="en-US" sz="1400" b="1" dirty="0"/>
              </a:p>
            </p:txBody>
          </p:sp>
          <p:sp>
            <p:nvSpPr>
              <p:cNvPr id="135" name="文字方塊 134"/>
              <p:cNvSpPr txBox="1"/>
              <p:nvPr/>
            </p:nvSpPr>
            <p:spPr>
              <a:xfrm>
                <a:off x="4661158" y="1529897"/>
                <a:ext cx="2984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b="1" dirty="0" smtClean="0"/>
                  <a:t>5</a:t>
                </a:r>
                <a:endParaRPr lang="zh-TW" altLang="en-US" sz="1400" b="1" dirty="0"/>
              </a:p>
            </p:txBody>
          </p:sp>
          <p:sp>
            <p:nvSpPr>
              <p:cNvPr id="136" name="文字方塊 135"/>
              <p:cNvSpPr txBox="1"/>
              <p:nvPr/>
            </p:nvSpPr>
            <p:spPr>
              <a:xfrm>
                <a:off x="6227430" y="1529897"/>
                <a:ext cx="2984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b="1" dirty="0" smtClean="0"/>
                  <a:t>7</a:t>
                </a:r>
                <a:endParaRPr lang="zh-TW" altLang="en-US" sz="1400" b="1" dirty="0"/>
              </a:p>
            </p:txBody>
          </p:sp>
          <p:sp>
            <p:nvSpPr>
              <p:cNvPr id="137" name="文字方塊 136"/>
              <p:cNvSpPr txBox="1"/>
              <p:nvPr/>
            </p:nvSpPr>
            <p:spPr>
              <a:xfrm>
                <a:off x="7802859" y="1529897"/>
                <a:ext cx="2984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b="1" dirty="0" smtClean="0"/>
                  <a:t>9</a:t>
                </a:r>
                <a:endParaRPr lang="zh-TW" altLang="en-US" sz="1400" b="1" dirty="0"/>
              </a:p>
            </p:txBody>
          </p:sp>
          <p:sp>
            <p:nvSpPr>
              <p:cNvPr id="138" name="文字方塊 137"/>
              <p:cNvSpPr txBox="1"/>
              <p:nvPr/>
            </p:nvSpPr>
            <p:spPr>
              <a:xfrm>
                <a:off x="2328832" y="1529897"/>
                <a:ext cx="2984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b="1" dirty="0" smtClean="0"/>
                  <a:t>2</a:t>
                </a:r>
                <a:endParaRPr lang="zh-TW" altLang="en-US" sz="1400" b="1" dirty="0"/>
              </a:p>
            </p:txBody>
          </p:sp>
          <p:sp>
            <p:nvSpPr>
              <p:cNvPr id="139" name="文字方塊 138"/>
              <p:cNvSpPr txBox="1"/>
              <p:nvPr/>
            </p:nvSpPr>
            <p:spPr>
              <a:xfrm>
                <a:off x="3895105" y="1529897"/>
                <a:ext cx="2984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b="1" dirty="0" smtClean="0"/>
                  <a:t>4</a:t>
                </a:r>
                <a:endParaRPr lang="zh-TW" altLang="en-US" sz="1400" b="1" dirty="0"/>
              </a:p>
            </p:txBody>
          </p:sp>
          <p:sp>
            <p:nvSpPr>
              <p:cNvPr id="140" name="文字方塊 139"/>
              <p:cNvSpPr txBox="1"/>
              <p:nvPr/>
            </p:nvSpPr>
            <p:spPr>
              <a:xfrm>
                <a:off x="5454055" y="1529897"/>
                <a:ext cx="2984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b="1" dirty="0" smtClean="0"/>
                  <a:t>6</a:t>
                </a:r>
                <a:endParaRPr lang="zh-TW" altLang="en-US" sz="1400" b="1" dirty="0"/>
              </a:p>
            </p:txBody>
          </p:sp>
          <p:sp>
            <p:nvSpPr>
              <p:cNvPr id="141" name="文字方塊 140"/>
              <p:cNvSpPr txBox="1"/>
              <p:nvPr/>
            </p:nvSpPr>
            <p:spPr>
              <a:xfrm>
                <a:off x="7020327" y="1529897"/>
                <a:ext cx="2984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b="1" dirty="0" smtClean="0"/>
                  <a:t>8</a:t>
                </a:r>
                <a:endParaRPr lang="zh-TW" altLang="en-US" sz="1400" b="1" dirty="0"/>
              </a:p>
            </p:txBody>
          </p:sp>
          <p:sp>
            <p:nvSpPr>
              <p:cNvPr id="142" name="文字方塊 141"/>
              <p:cNvSpPr txBox="1"/>
              <p:nvPr/>
            </p:nvSpPr>
            <p:spPr>
              <a:xfrm>
                <a:off x="8546287" y="1529897"/>
                <a:ext cx="4122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b="1" dirty="0" smtClean="0"/>
                  <a:t>10</a:t>
                </a:r>
                <a:endParaRPr lang="zh-TW" altLang="en-US" sz="14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3281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0</TotalTime>
  <Words>881</Words>
  <Application>Microsoft Office PowerPoint</Application>
  <PresentationFormat>如螢幕大小 (16:9)</PresentationFormat>
  <Paragraphs>374</Paragraphs>
  <Slides>16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6" baseType="lpstr">
      <vt:lpstr>Arial</vt:lpstr>
      <vt:lpstr>標楷體</vt:lpstr>
      <vt:lpstr>Tahoma</vt:lpstr>
      <vt:lpstr>Arial Narrow</vt:lpstr>
      <vt:lpstr>Calibri</vt:lpstr>
      <vt:lpstr>Wingdings</vt:lpstr>
      <vt:lpstr>新細明體</vt:lpstr>
      <vt:lpstr>Courier New</vt:lpstr>
      <vt:lpstr>Cambria Math</vt:lpstr>
      <vt:lpstr>Blends</vt:lpstr>
      <vt:lpstr>UART Transmitter and Receiver</vt:lpstr>
      <vt:lpstr>Outline</vt:lpstr>
      <vt:lpstr>Reviewing 4-Bit Morse Code</vt:lpstr>
      <vt:lpstr>Simple Channel via PS/2 </vt:lpstr>
      <vt:lpstr>UART, RS232 &amp; PS/2</vt:lpstr>
      <vt:lpstr>Spec in this Experiment</vt:lpstr>
      <vt:lpstr>IU-Tx/Rx-OU Block Diagram</vt:lpstr>
      <vt:lpstr>Tx State Diagram</vt:lpstr>
      <vt:lpstr>Rx State Diagram</vt:lpstr>
      <vt:lpstr>Another Rx State Diagram</vt:lpstr>
      <vt:lpstr>Baud Rate and Half-Period Frequency</vt:lpstr>
      <vt:lpstr>UART Transmitter and Receiver (Corrected &amp; Updated)</vt:lpstr>
      <vt:lpstr>Another Rx State Diagram</vt:lpstr>
      <vt:lpstr>Blocking/Nonblocking Syntheses</vt:lpstr>
      <vt:lpstr>Reviewing 4-Bit Morse Code</vt:lpstr>
      <vt:lpstr>Baud Rate and Half-Period Frequency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2013-12-07T08:31:00Z</dcterms:created>
  <dcterms:modified xsi:type="dcterms:W3CDTF">2022-09-14T07:43:26Z</dcterms:modified>
</cp:coreProperties>
</file>