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9" r:id="rId1"/>
    <p:sldMasterId id="2147485078" r:id="rId2"/>
  </p:sldMasterIdLst>
  <p:notesMasterIdLst>
    <p:notesMasterId r:id="rId23"/>
  </p:notesMasterIdLst>
  <p:handoutMasterIdLst>
    <p:handoutMasterId r:id="rId24"/>
  </p:handoutMasterIdLst>
  <p:sldIdLst>
    <p:sldId id="298" r:id="rId3"/>
    <p:sldId id="827" r:id="rId4"/>
    <p:sldId id="828" r:id="rId5"/>
    <p:sldId id="833" r:id="rId6"/>
    <p:sldId id="829" r:id="rId7"/>
    <p:sldId id="830" r:id="rId8"/>
    <p:sldId id="831" r:id="rId9"/>
    <p:sldId id="832" r:id="rId10"/>
    <p:sldId id="834" r:id="rId11"/>
    <p:sldId id="835" r:id="rId12"/>
    <p:sldId id="840" r:id="rId13"/>
    <p:sldId id="836" r:id="rId14"/>
    <p:sldId id="837" r:id="rId15"/>
    <p:sldId id="838" r:id="rId16"/>
    <p:sldId id="841" r:id="rId17"/>
    <p:sldId id="842" r:id="rId18"/>
    <p:sldId id="843" r:id="rId19"/>
    <p:sldId id="844" r:id="rId20"/>
    <p:sldId id="845" r:id="rId21"/>
    <p:sldId id="846" r:id="rId22"/>
  </p:sldIdLst>
  <p:sldSz cx="9144000" cy="5143500" type="screen16x9"/>
  <p:notesSz cx="6794500" cy="9921875"/>
  <p:embeddedFontLst>
    <p:embeddedFont>
      <p:font typeface="標楷體" panose="03000509000000000000" pitchFamily="65" charset="-120"/>
      <p:regular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</p:embeddedFontLst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FFFF99"/>
    <a:srgbClr val="FF99FF"/>
    <a:srgbClr val="663300"/>
    <a:srgbClr val="660033"/>
    <a:srgbClr val="000000"/>
    <a:srgbClr val="0000CC"/>
    <a:srgbClr val="99FF99"/>
    <a:srgbClr val="00E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5" autoAdjust="0"/>
    <p:restoredTop sz="94660"/>
  </p:normalViewPr>
  <p:slideViewPr>
    <p:cSldViewPr showGuides="1">
      <p:cViewPr varScale="1">
        <p:scale>
          <a:sx n="154" d="100"/>
          <a:sy n="154" d="100"/>
        </p:scale>
        <p:origin x="264" y="13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8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DDE2B5E0-483D-4495-8A47-A8CB63673121}" type="datetimeFigureOut">
              <a:rPr lang="zh-TW" altLang="en-US"/>
              <a:pPr>
                <a:defRPr/>
              </a:pPr>
              <a:t>2022/9/14</a:t>
            </a:fld>
            <a:endParaRPr lang="en-US" altLang="zh-TW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3D6F6F7E-2692-494E-8A63-FDC3C8EDA5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003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5EF7F6BE-EF38-4385-90D7-2D162FA4805F}" type="datetimeFigureOut">
              <a:rPr lang="zh-TW" altLang="en-US"/>
              <a:pPr>
                <a:defRPr/>
              </a:pPr>
              <a:t>2022/9/14</a:t>
            </a:fld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D58C87A5-E738-41A6-AD76-7D7BE44150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380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EC96C-F940-43D9-9485-1C2A8CEACEA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90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EC96C-F940-43D9-9485-1C2A8CEACEA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20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EC96C-F940-43D9-9485-1C2A8CEACEA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69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 userDrawn="1"/>
        </p:nvGrpSpPr>
        <p:grpSpPr bwMode="auto">
          <a:xfrm>
            <a:off x="250825" y="2067694"/>
            <a:ext cx="914400" cy="914400"/>
            <a:chOff x="521" y="164"/>
            <a:chExt cx="576" cy="578"/>
          </a:xfrm>
        </p:grpSpPr>
        <p:sp>
          <p:nvSpPr>
            <p:cNvPr id="5" name="Oval 19"/>
            <p:cNvSpPr>
              <a:spLocks noChangeArrowheads="1"/>
            </p:cNvSpPr>
            <p:nvPr userDrawn="1"/>
          </p:nvSpPr>
          <p:spPr bwMode="auto">
            <a:xfrm>
              <a:off x="521" y="164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50000">
                  <a:srgbClr val="FFFF66"/>
                </a:gs>
                <a:gs pos="100000">
                  <a:srgbClr val="FF99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  <p:grpSp>
          <p:nvGrpSpPr>
            <p:cNvPr id="6" name="Group 20"/>
            <p:cNvGrpSpPr>
              <a:grpSpLocks/>
            </p:cNvGrpSpPr>
            <p:nvPr userDrawn="1"/>
          </p:nvGrpSpPr>
          <p:grpSpPr bwMode="auto">
            <a:xfrm>
              <a:off x="518" y="164"/>
              <a:ext cx="572" cy="579"/>
              <a:chOff x="1610" y="255"/>
              <a:chExt cx="635" cy="635"/>
            </a:xfrm>
          </p:grpSpPr>
          <p:sp>
            <p:nvSpPr>
              <p:cNvPr id="7" name="Rectangle 21"/>
              <p:cNvSpPr>
                <a:spLocks noChangeArrowheads="1"/>
              </p:cNvSpPr>
              <p:nvPr userDrawn="1"/>
            </p:nvSpPr>
            <p:spPr bwMode="auto">
              <a:xfrm>
                <a:off x="1610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8" name="Rectangle 22"/>
              <p:cNvSpPr>
                <a:spLocks noChangeArrowheads="1"/>
              </p:cNvSpPr>
              <p:nvPr userDrawn="1"/>
            </p:nvSpPr>
            <p:spPr bwMode="auto">
              <a:xfrm>
                <a:off x="1610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9" name="Rectangle 23"/>
              <p:cNvSpPr>
                <a:spLocks noChangeArrowheads="1"/>
              </p:cNvSpPr>
              <p:nvPr userDrawn="1"/>
            </p:nvSpPr>
            <p:spPr bwMode="auto">
              <a:xfrm>
                <a:off x="1610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0" name="Rectangle 24"/>
              <p:cNvSpPr>
                <a:spLocks noChangeArrowheads="1"/>
              </p:cNvSpPr>
              <p:nvPr userDrawn="1"/>
            </p:nvSpPr>
            <p:spPr bwMode="auto">
              <a:xfrm>
                <a:off x="1610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1" name="Rectangle 25"/>
              <p:cNvSpPr>
                <a:spLocks noChangeArrowheads="1"/>
              </p:cNvSpPr>
              <p:nvPr userDrawn="1"/>
            </p:nvSpPr>
            <p:spPr bwMode="auto">
              <a:xfrm>
                <a:off x="1610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 userDrawn="1"/>
            </p:nvSpPr>
            <p:spPr bwMode="auto">
              <a:xfrm>
                <a:off x="1610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3" name="Rectangle 27"/>
              <p:cNvSpPr>
                <a:spLocks noChangeArrowheads="1"/>
              </p:cNvSpPr>
              <p:nvPr userDrawn="1"/>
            </p:nvSpPr>
            <p:spPr bwMode="auto">
              <a:xfrm>
                <a:off x="1610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4" name="Rectangle 28"/>
              <p:cNvSpPr>
                <a:spLocks noChangeArrowheads="1"/>
              </p:cNvSpPr>
              <p:nvPr userDrawn="1"/>
            </p:nvSpPr>
            <p:spPr bwMode="auto">
              <a:xfrm>
                <a:off x="170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5" name="Rectangle 29"/>
              <p:cNvSpPr>
                <a:spLocks noChangeArrowheads="1"/>
              </p:cNvSpPr>
              <p:nvPr userDrawn="1"/>
            </p:nvSpPr>
            <p:spPr bwMode="auto">
              <a:xfrm>
                <a:off x="170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6" name="Rectangle 30"/>
              <p:cNvSpPr>
                <a:spLocks noChangeArrowheads="1"/>
              </p:cNvSpPr>
              <p:nvPr userDrawn="1"/>
            </p:nvSpPr>
            <p:spPr bwMode="auto">
              <a:xfrm>
                <a:off x="170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7" name="Rectangle 31"/>
              <p:cNvSpPr>
                <a:spLocks noChangeArrowheads="1"/>
              </p:cNvSpPr>
              <p:nvPr userDrawn="1"/>
            </p:nvSpPr>
            <p:spPr bwMode="auto">
              <a:xfrm>
                <a:off x="1701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 userDrawn="1"/>
            </p:nvSpPr>
            <p:spPr bwMode="auto">
              <a:xfrm>
                <a:off x="170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9" name="Rectangle 33"/>
              <p:cNvSpPr>
                <a:spLocks noChangeArrowheads="1"/>
              </p:cNvSpPr>
              <p:nvPr userDrawn="1"/>
            </p:nvSpPr>
            <p:spPr bwMode="auto">
              <a:xfrm>
                <a:off x="170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0" name="Rectangle 34"/>
              <p:cNvSpPr>
                <a:spLocks noChangeArrowheads="1"/>
              </p:cNvSpPr>
              <p:nvPr userDrawn="1"/>
            </p:nvSpPr>
            <p:spPr bwMode="auto">
              <a:xfrm>
                <a:off x="170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1" name="Rectangle 35"/>
              <p:cNvSpPr>
                <a:spLocks noChangeArrowheads="1"/>
              </p:cNvSpPr>
              <p:nvPr userDrawn="1"/>
            </p:nvSpPr>
            <p:spPr bwMode="auto">
              <a:xfrm>
                <a:off x="179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2" name="Rectangle 36"/>
              <p:cNvSpPr>
                <a:spLocks noChangeArrowheads="1"/>
              </p:cNvSpPr>
              <p:nvPr userDrawn="1"/>
            </p:nvSpPr>
            <p:spPr bwMode="auto">
              <a:xfrm>
                <a:off x="179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3" name="Rectangle 37"/>
              <p:cNvSpPr>
                <a:spLocks noChangeArrowheads="1"/>
              </p:cNvSpPr>
              <p:nvPr userDrawn="1"/>
            </p:nvSpPr>
            <p:spPr bwMode="auto">
              <a:xfrm>
                <a:off x="179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4" name="Rectangle 38"/>
              <p:cNvSpPr>
                <a:spLocks noChangeArrowheads="1"/>
              </p:cNvSpPr>
              <p:nvPr userDrawn="1"/>
            </p:nvSpPr>
            <p:spPr bwMode="auto">
              <a:xfrm>
                <a:off x="1791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5" name="Rectangle 39"/>
              <p:cNvSpPr>
                <a:spLocks noChangeArrowheads="1"/>
              </p:cNvSpPr>
              <p:nvPr userDrawn="1"/>
            </p:nvSpPr>
            <p:spPr bwMode="auto">
              <a:xfrm>
                <a:off x="179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6" name="Rectangle 40"/>
              <p:cNvSpPr>
                <a:spLocks noChangeArrowheads="1"/>
              </p:cNvSpPr>
              <p:nvPr userDrawn="1"/>
            </p:nvSpPr>
            <p:spPr bwMode="auto">
              <a:xfrm>
                <a:off x="179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7" name="Rectangle 41"/>
              <p:cNvSpPr>
                <a:spLocks noChangeArrowheads="1"/>
              </p:cNvSpPr>
              <p:nvPr userDrawn="1"/>
            </p:nvSpPr>
            <p:spPr bwMode="auto">
              <a:xfrm>
                <a:off x="179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8" name="Rectangle 42"/>
              <p:cNvSpPr>
                <a:spLocks noChangeArrowheads="1"/>
              </p:cNvSpPr>
              <p:nvPr userDrawn="1"/>
            </p:nvSpPr>
            <p:spPr bwMode="auto">
              <a:xfrm>
                <a:off x="1882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9" name="Rectangle 43"/>
              <p:cNvSpPr>
                <a:spLocks noChangeArrowheads="1"/>
              </p:cNvSpPr>
              <p:nvPr userDrawn="1"/>
            </p:nvSpPr>
            <p:spPr bwMode="auto">
              <a:xfrm>
                <a:off x="1882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0" name="Rectangle 44"/>
              <p:cNvSpPr>
                <a:spLocks noChangeArrowheads="1"/>
              </p:cNvSpPr>
              <p:nvPr userDrawn="1"/>
            </p:nvSpPr>
            <p:spPr bwMode="auto">
              <a:xfrm>
                <a:off x="1882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1" name="Rectangle 4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2" name="Rectangle 46"/>
              <p:cNvSpPr>
                <a:spLocks noChangeArrowheads="1"/>
              </p:cNvSpPr>
              <p:nvPr userDrawn="1"/>
            </p:nvSpPr>
            <p:spPr bwMode="auto">
              <a:xfrm>
                <a:off x="1882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3" name="Rectangle 47"/>
              <p:cNvSpPr>
                <a:spLocks noChangeArrowheads="1"/>
              </p:cNvSpPr>
              <p:nvPr userDrawn="1"/>
            </p:nvSpPr>
            <p:spPr bwMode="auto">
              <a:xfrm>
                <a:off x="1882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4" name="Rectangle 48"/>
              <p:cNvSpPr>
                <a:spLocks noChangeArrowheads="1"/>
              </p:cNvSpPr>
              <p:nvPr userDrawn="1"/>
            </p:nvSpPr>
            <p:spPr bwMode="auto">
              <a:xfrm>
                <a:off x="1882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5" name="Rectangle 49"/>
              <p:cNvSpPr>
                <a:spLocks noChangeArrowheads="1"/>
              </p:cNvSpPr>
              <p:nvPr userDrawn="1"/>
            </p:nvSpPr>
            <p:spPr bwMode="auto">
              <a:xfrm>
                <a:off x="1973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6" name="Rectangle 50"/>
              <p:cNvSpPr>
                <a:spLocks noChangeArrowheads="1"/>
              </p:cNvSpPr>
              <p:nvPr userDrawn="1"/>
            </p:nvSpPr>
            <p:spPr bwMode="auto">
              <a:xfrm>
                <a:off x="1973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7" name="Rectangle 51"/>
              <p:cNvSpPr>
                <a:spLocks noChangeArrowheads="1"/>
              </p:cNvSpPr>
              <p:nvPr userDrawn="1"/>
            </p:nvSpPr>
            <p:spPr bwMode="auto">
              <a:xfrm>
                <a:off x="1973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8" name="Rectangle 52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9" name="Rectangle 53"/>
              <p:cNvSpPr>
                <a:spLocks noChangeArrowheads="1"/>
              </p:cNvSpPr>
              <p:nvPr userDrawn="1"/>
            </p:nvSpPr>
            <p:spPr bwMode="auto">
              <a:xfrm>
                <a:off x="1973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0" name="Rectangle 54"/>
              <p:cNvSpPr>
                <a:spLocks noChangeArrowheads="1"/>
              </p:cNvSpPr>
              <p:nvPr userDrawn="1"/>
            </p:nvSpPr>
            <p:spPr bwMode="auto">
              <a:xfrm>
                <a:off x="1973" y="709"/>
                <a:ext cx="91" cy="9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" name="Rectangle 55"/>
              <p:cNvSpPr>
                <a:spLocks noChangeArrowheads="1"/>
              </p:cNvSpPr>
              <p:nvPr userDrawn="1"/>
            </p:nvSpPr>
            <p:spPr bwMode="auto">
              <a:xfrm>
                <a:off x="1973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" name="Rectangle 56"/>
              <p:cNvSpPr>
                <a:spLocks noChangeArrowheads="1"/>
              </p:cNvSpPr>
              <p:nvPr userDrawn="1"/>
            </p:nvSpPr>
            <p:spPr bwMode="auto">
              <a:xfrm>
                <a:off x="206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3" name="Rectangle 57"/>
              <p:cNvSpPr>
                <a:spLocks noChangeArrowheads="1"/>
              </p:cNvSpPr>
              <p:nvPr userDrawn="1"/>
            </p:nvSpPr>
            <p:spPr bwMode="auto">
              <a:xfrm>
                <a:off x="206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4" name="Rectangle 58"/>
              <p:cNvSpPr>
                <a:spLocks noChangeArrowheads="1"/>
              </p:cNvSpPr>
              <p:nvPr userDrawn="1"/>
            </p:nvSpPr>
            <p:spPr bwMode="auto">
              <a:xfrm>
                <a:off x="206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5" name="Rectangle 59"/>
              <p:cNvSpPr>
                <a:spLocks noChangeArrowheads="1"/>
              </p:cNvSpPr>
              <p:nvPr userDrawn="1"/>
            </p:nvSpPr>
            <p:spPr bwMode="auto">
              <a:xfrm>
                <a:off x="2064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6" name="Rectangle 60"/>
              <p:cNvSpPr>
                <a:spLocks noChangeArrowheads="1"/>
              </p:cNvSpPr>
              <p:nvPr userDrawn="1"/>
            </p:nvSpPr>
            <p:spPr bwMode="auto">
              <a:xfrm>
                <a:off x="206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7" name="Rectangle 61"/>
              <p:cNvSpPr>
                <a:spLocks noChangeArrowheads="1"/>
              </p:cNvSpPr>
              <p:nvPr userDrawn="1"/>
            </p:nvSpPr>
            <p:spPr bwMode="auto">
              <a:xfrm>
                <a:off x="206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8" name="Rectangle 62"/>
              <p:cNvSpPr>
                <a:spLocks noChangeArrowheads="1"/>
              </p:cNvSpPr>
              <p:nvPr userDrawn="1"/>
            </p:nvSpPr>
            <p:spPr bwMode="auto">
              <a:xfrm>
                <a:off x="206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9" name="Rectangle 63"/>
              <p:cNvSpPr>
                <a:spLocks noChangeArrowheads="1"/>
              </p:cNvSpPr>
              <p:nvPr userDrawn="1"/>
            </p:nvSpPr>
            <p:spPr bwMode="auto">
              <a:xfrm>
                <a:off x="215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0" name="Rectangle 64"/>
              <p:cNvSpPr>
                <a:spLocks noChangeArrowheads="1"/>
              </p:cNvSpPr>
              <p:nvPr userDrawn="1"/>
            </p:nvSpPr>
            <p:spPr bwMode="auto">
              <a:xfrm>
                <a:off x="215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1" name="Rectangle 65"/>
              <p:cNvSpPr>
                <a:spLocks noChangeArrowheads="1"/>
              </p:cNvSpPr>
              <p:nvPr userDrawn="1"/>
            </p:nvSpPr>
            <p:spPr bwMode="auto">
              <a:xfrm>
                <a:off x="215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2" name="Rectangle 66"/>
              <p:cNvSpPr>
                <a:spLocks noChangeArrowheads="1"/>
              </p:cNvSpPr>
              <p:nvPr userDrawn="1"/>
            </p:nvSpPr>
            <p:spPr bwMode="auto">
              <a:xfrm>
                <a:off x="2154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3" name="Rectangle 67"/>
              <p:cNvSpPr>
                <a:spLocks noChangeArrowheads="1"/>
              </p:cNvSpPr>
              <p:nvPr userDrawn="1"/>
            </p:nvSpPr>
            <p:spPr bwMode="auto">
              <a:xfrm>
                <a:off x="215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4" name="Rectangle 68"/>
              <p:cNvSpPr>
                <a:spLocks noChangeArrowheads="1"/>
              </p:cNvSpPr>
              <p:nvPr userDrawn="1"/>
            </p:nvSpPr>
            <p:spPr bwMode="auto">
              <a:xfrm>
                <a:off x="215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5" name="Rectangle 69"/>
              <p:cNvSpPr>
                <a:spLocks noChangeArrowheads="1"/>
              </p:cNvSpPr>
              <p:nvPr userDrawn="1"/>
            </p:nvSpPr>
            <p:spPr bwMode="auto">
              <a:xfrm>
                <a:off x="215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</p:grpSp>
      </p:grpSp>
      <p:grpSp>
        <p:nvGrpSpPr>
          <p:cNvPr id="56" name="Group 73"/>
          <p:cNvGrpSpPr>
            <a:grpSpLocks/>
          </p:cNvGrpSpPr>
          <p:nvPr userDrawn="1"/>
        </p:nvGrpSpPr>
        <p:grpSpPr bwMode="auto">
          <a:xfrm>
            <a:off x="127001" y="2701529"/>
            <a:ext cx="8882063" cy="410765"/>
            <a:chOff x="80" y="1847"/>
            <a:chExt cx="5595" cy="345"/>
          </a:xfrm>
        </p:grpSpPr>
        <p:sp>
          <p:nvSpPr>
            <p:cNvPr id="57" name="Rectangle 70"/>
            <p:cNvSpPr>
              <a:spLocks noChangeArrowheads="1"/>
            </p:cNvSpPr>
            <p:nvPr userDrawn="1"/>
          </p:nvSpPr>
          <p:spPr bwMode="ltGray">
            <a:xfrm>
              <a:off x="341" y="2013"/>
              <a:ext cx="266" cy="17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8" name="Rectangle 71"/>
            <p:cNvSpPr>
              <a:spLocks noChangeArrowheads="1"/>
            </p:cNvSpPr>
            <p:nvPr userDrawn="1"/>
          </p:nvSpPr>
          <p:spPr bwMode="ltGray">
            <a:xfrm>
              <a:off x="574" y="2013"/>
              <a:ext cx="232" cy="17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9" name="Rectangle 72"/>
            <p:cNvSpPr>
              <a:spLocks noChangeArrowheads="1"/>
            </p:cNvSpPr>
            <p:nvPr userDrawn="1"/>
          </p:nvSpPr>
          <p:spPr bwMode="ltGray">
            <a:xfrm>
              <a:off x="80" y="1847"/>
              <a:ext cx="353" cy="21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735807"/>
            <a:ext cx="8208962" cy="215979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65873"/>
            <a:ext cx="6400800" cy="106322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919B-1792-409E-A748-5B727A75BA99}" type="datetimeFigureOut">
              <a:rPr lang="zh-TW" altLang="en-US" smtClean="0"/>
              <a:pPr/>
              <a:t>2022/9/14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DAF9-D5BB-46DE-AF8C-0471359FAD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35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919B-1792-409E-A748-5B727A75BA99}" type="datetimeFigureOut">
              <a:rPr lang="zh-TW" altLang="en-US" smtClean="0"/>
              <a:pPr/>
              <a:t>2022/9/14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DAF9-D5BB-46DE-AF8C-0471359FAD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69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919B-1792-409E-A748-5B727A75BA99}" type="datetimeFigureOut">
              <a:rPr lang="zh-TW" altLang="en-US" smtClean="0"/>
              <a:pPr/>
              <a:t>2022/9/14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DAF9-D5BB-46DE-AF8C-0471359FAD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37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919B-1792-409E-A748-5B727A75BA99}" type="datetimeFigureOut">
              <a:rPr lang="zh-TW" altLang="en-US" smtClean="0"/>
              <a:pPr/>
              <a:t>2022/9/14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DAF9-D5BB-46DE-AF8C-0471359FAD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979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919B-1792-409E-A748-5B727A75BA99}" type="datetimeFigureOut">
              <a:rPr lang="zh-TW" altLang="en-US" smtClean="0"/>
              <a:pPr/>
              <a:t>2022/9/14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DAF9-D5BB-46DE-AF8C-0471359FAD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76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9" y="51471"/>
            <a:ext cx="7793037" cy="504056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627534"/>
            <a:ext cx="8127554" cy="432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919B-1792-409E-A748-5B727A75BA99}" type="datetimeFigureOut">
              <a:rPr lang="zh-TW" altLang="en-US" smtClean="0"/>
              <a:pPr/>
              <a:t>2022/9/14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DAF9-D5BB-46DE-AF8C-0471359FAD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37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919B-1792-409E-A748-5B727A75BA99}" type="datetimeFigureOut">
              <a:rPr lang="zh-TW" altLang="en-US" smtClean="0"/>
              <a:pPr/>
              <a:t>2022/9/14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DAF9-D5BB-46DE-AF8C-0471359FAD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7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919B-1792-409E-A748-5B727A75BA99}" type="datetimeFigureOut">
              <a:rPr lang="zh-TW" altLang="en-US" smtClean="0"/>
              <a:pPr/>
              <a:t>2022/9/14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DAF9-D5BB-46DE-AF8C-0471359FAD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97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919B-1792-409E-A748-5B727A75BA99}" type="datetimeFigureOut">
              <a:rPr lang="zh-TW" altLang="en-US" smtClean="0"/>
              <a:pPr/>
              <a:t>2022/9/14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DAF9-D5BB-46DE-AF8C-0471359FAD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96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919B-1792-409E-A748-5B727A75BA99}" type="datetimeFigureOut">
              <a:rPr lang="zh-TW" altLang="en-US" smtClean="0"/>
              <a:pPr/>
              <a:t>2022/9/14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DAF9-D5BB-46DE-AF8C-0471359FAD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12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919B-1792-409E-A748-5B727A75BA99}" type="datetimeFigureOut">
              <a:rPr lang="zh-TW" altLang="en-US" smtClean="0"/>
              <a:pPr/>
              <a:t>2022/9/14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DAF9-D5BB-46DE-AF8C-0471359FAD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08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160735"/>
            <a:ext cx="7793037" cy="52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789385"/>
            <a:ext cx="79835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0" y="480399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tabLst>
                <a:tab pos="4486275" algn="ctr"/>
                <a:tab pos="8956675" algn="r"/>
              </a:tabLst>
              <a:defRPr/>
            </a:pPr>
            <a:fld id="{EB4735D6-118F-4D4A-AA20-C1AC1EC36724}" type="slidenum">
              <a:rPr lang="en-US" altLang="zh-TW" sz="1600" b="1" i="0" smtClean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pPr algn="l">
                <a:tabLst>
                  <a:tab pos="4486275" algn="ctr"/>
                  <a:tab pos="8956675" algn="r"/>
                </a:tabLst>
                <a:defRPr/>
              </a:pPr>
              <a:t>‹#›</a:t>
            </a:fld>
            <a:r>
              <a:rPr lang="en-US" altLang="zh-TW" sz="1400" b="1" i="0" dirty="0" smtClean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t>	</a:t>
            </a:r>
            <a:r>
              <a:rPr lang="en-US" altLang="zh-TW" sz="1200" i="0" dirty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t>	</a:t>
            </a:r>
            <a:r>
              <a:rPr lang="en-US" altLang="zh-TW" sz="1000" i="0" dirty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t>T.-C. HUANG, NCUE</a:t>
            </a:r>
          </a:p>
        </p:txBody>
      </p:sp>
      <p:grpSp>
        <p:nvGrpSpPr>
          <p:cNvPr id="1029" name="Group 83"/>
          <p:cNvGrpSpPr>
            <a:grpSpLocks/>
          </p:cNvGrpSpPr>
          <p:nvPr userDrawn="1"/>
        </p:nvGrpSpPr>
        <p:grpSpPr bwMode="auto">
          <a:xfrm>
            <a:off x="250825" y="82153"/>
            <a:ext cx="720000" cy="720000"/>
            <a:chOff x="521" y="164"/>
            <a:chExt cx="576" cy="578"/>
          </a:xfrm>
        </p:grpSpPr>
        <p:sp>
          <p:nvSpPr>
            <p:cNvPr id="4180" name="Oval 84"/>
            <p:cNvSpPr>
              <a:spLocks noChangeArrowheads="1"/>
            </p:cNvSpPr>
            <p:nvPr userDrawn="1"/>
          </p:nvSpPr>
          <p:spPr bwMode="auto">
            <a:xfrm>
              <a:off x="521" y="164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50000">
                  <a:srgbClr val="FFFF66"/>
                </a:gs>
                <a:gs pos="100000">
                  <a:srgbClr val="FF99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  <p:grpSp>
          <p:nvGrpSpPr>
            <p:cNvPr id="1036" name="Group 85"/>
            <p:cNvGrpSpPr>
              <a:grpSpLocks/>
            </p:cNvGrpSpPr>
            <p:nvPr userDrawn="1"/>
          </p:nvGrpSpPr>
          <p:grpSpPr bwMode="auto">
            <a:xfrm>
              <a:off x="521" y="164"/>
              <a:ext cx="573" cy="578"/>
              <a:chOff x="1610" y="255"/>
              <a:chExt cx="635" cy="635"/>
            </a:xfrm>
          </p:grpSpPr>
          <p:sp>
            <p:nvSpPr>
              <p:cNvPr id="4182" name="Rectangle 86"/>
              <p:cNvSpPr>
                <a:spLocks noChangeArrowheads="1"/>
              </p:cNvSpPr>
              <p:nvPr userDrawn="1"/>
            </p:nvSpPr>
            <p:spPr bwMode="auto">
              <a:xfrm>
                <a:off x="1610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3" name="Rectangle 87"/>
              <p:cNvSpPr>
                <a:spLocks noChangeArrowheads="1"/>
              </p:cNvSpPr>
              <p:nvPr userDrawn="1"/>
            </p:nvSpPr>
            <p:spPr bwMode="auto">
              <a:xfrm>
                <a:off x="1610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4" name="Rectangle 88"/>
              <p:cNvSpPr>
                <a:spLocks noChangeArrowheads="1"/>
              </p:cNvSpPr>
              <p:nvPr userDrawn="1"/>
            </p:nvSpPr>
            <p:spPr bwMode="auto">
              <a:xfrm>
                <a:off x="1610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5" name="Rectangle 89"/>
              <p:cNvSpPr>
                <a:spLocks noChangeArrowheads="1"/>
              </p:cNvSpPr>
              <p:nvPr userDrawn="1"/>
            </p:nvSpPr>
            <p:spPr bwMode="auto">
              <a:xfrm>
                <a:off x="1610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6" name="Rectangle 90"/>
              <p:cNvSpPr>
                <a:spLocks noChangeArrowheads="1"/>
              </p:cNvSpPr>
              <p:nvPr userDrawn="1"/>
            </p:nvSpPr>
            <p:spPr bwMode="auto">
              <a:xfrm>
                <a:off x="1610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7" name="Rectangle 91"/>
              <p:cNvSpPr>
                <a:spLocks noChangeArrowheads="1"/>
              </p:cNvSpPr>
              <p:nvPr userDrawn="1"/>
            </p:nvSpPr>
            <p:spPr bwMode="auto">
              <a:xfrm>
                <a:off x="1610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8" name="Rectangle 92"/>
              <p:cNvSpPr>
                <a:spLocks noChangeArrowheads="1"/>
              </p:cNvSpPr>
              <p:nvPr userDrawn="1"/>
            </p:nvSpPr>
            <p:spPr bwMode="auto">
              <a:xfrm>
                <a:off x="1610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9" name="Rectangle 93"/>
              <p:cNvSpPr>
                <a:spLocks noChangeArrowheads="1"/>
              </p:cNvSpPr>
              <p:nvPr userDrawn="1"/>
            </p:nvSpPr>
            <p:spPr bwMode="auto">
              <a:xfrm>
                <a:off x="170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0" name="Rectangle 94"/>
              <p:cNvSpPr>
                <a:spLocks noChangeArrowheads="1"/>
              </p:cNvSpPr>
              <p:nvPr userDrawn="1"/>
            </p:nvSpPr>
            <p:spPr bwMode="auto">
              <a:xfrm>
                <a:off x="170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1" name="Rectangle 95"/>
              <p:cNvSpPr>
                <a:spLocks noChangeArrowheads="1"/>
              </p:cNvSpPr>
              <p:nvPr userDrawn="1"/>
            </p:nvSpPr>
            <p:spPr bwMode="auto">
              <a:xfrm>
                <a:off x="170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2" name="Rectangle 96"/>
              <p:cNvSpPr>
                <a:spLocks noChangeArrowheads="1"/>
              </p:cNvSpPr>
              <p:nvPr userDrawn="1"/>
            </p:nvSpPr>
            <p:spPr bwMode="auto">
              <a:xfrm>
                <a:off x="1701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3" name="Rectangle 97"/>
              <p:cNvSpPr>
                <a:spLocks noChangeArrowheads="1"/>
              </p:cNvSpPr>
              <p:nvPr userDrawn="1"/>
            </p:nvSpPr>
            <p:spPr bwMode="auto">
              <a:xfrm>
                <a:off x="170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 userDrawn="1"/>
            </p:nvSpPr>
            <p:spPr bwMode="auto">
              <a:xfrm>
                <a:off x="170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5" name="Rectangle 99"/>
              <p:cNvSpPr>
                <a:spLocks noChangeArrowheads="1"/>
              </p:cNvSpPr>
              <p:nvPr userDrawn="1"/>
            </p:nvSpPr>
            <p:spPr bwMode="auto">
              <a:xfrm>
                <a:off x="170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 userDrawn="1"/>
            </p:nvSpPr>
            <p:spPr bwMode="auto">
              <a:xfrm>
                <a:off x="179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7" name="Rectangle 101"/>
              <p:cNvSpPr>
                <a:spLocks noChangeArrowheads="1"/>
              </p:cNvSpPr>
              <p:nvPr userDrawn="1"/>
            </p:nvSpPr>
            <p:spPr bwMode="auto">
              <a:xfrm>
                <a:off x="179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8" name="Rectangle 102"/>
              <p:cNvSpPr>
                <a:spLocks noChangeArrowheads="1"/>
              </p:cNvSpPr>
              <p:nvPr userDrawn="1"/>
            </p:nvSpPr>
            <p:spPr bwMode="auto">
              <a:xfrm>
                <a:off x="179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9" name="Rectangle 103"/>
              <p:cNvSpPr>
                <a:spLocks noChangeArrowheads="1"/>
              </p:cNvSpPr>
              <p:nvPr userDrawn="1"/>
            </p:nvSpPr>
            <p:spPr bwMode="auto">
              <a:xfrm>
                <a:off x="1791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0" name="Rectangle 104"/>
              <p:cNvSpPr>
                <a:spLocks noChangeArrowheads="1"/>
              </p:cNvSpPr>
              <p:nvPr userDrawn="1"/>
            </p:nvSpPr>
            <p:spPr bwMode="auto">
              <a:xfrm>
                <a:off x="179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1" name="Rectangle 105"/>
              <p:cNvSpPr>
                <a:spLocks noChangeArrowheads="1"/>
              </p:cNvSpPr>
              <p:nvPr userDrawn="1"/>
            </p:nvSpPr>
            <p:spPr bwMode="auto">
              <a:xfrm>
                <a:off x="179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2" name="Rectangle 106"/>
              <p:cNvSpPr>
                <a:spLocks noChangeArrowheads="1"/>
              </p:cNvSpPr>
              <p:nvPr userDrawn="1"/>
            </p:nvSpPr>
            <p:spPr bwMode="auto">
              <a:xfrm>
                <a:off x="179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3" name="Rectangle 107"/>
              <p:cNvSpPr>
                <a:spLocks noChangeArrowheads="1"/>
              </p:cNvSpPr>
              <p:nvPr userDrawn="1"/>
            </p:nvSpPr>
            <p:spPr bwMode="auto">
              <a:xfrm>
                <a:off x="1882" y="255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 userDrawn="1"/>
            </p:nvSpPr>
            <p:spPr bwMode="auto">
              <a:xfrm>
                <a:off x="1882" y="346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5" name="Rectangle 109"/>
              <p:cNvSpPr>
                <a:spLocks noChangeArrowheads="1"/>
              </p:cNvSpPr>
              <p:nvPr userDrawn="1"/>
            </p:nvSpPr>
            <p:spPr bwMode="auto">
              <a:xfrm>
                <a:off x="1882" y="436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6" name="Rectangle 11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92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7" name="Rectangle 111"/>
              <p:cNvSpPr>
                <a:spLocks noChangeArrowheads="1"/>
              </p:cNvSpPr>
              <p:nvPr userDrawn="1"/>
            </p:nvSpPr>
            <p:spPr bwMode="auto">
              <a:xfrm>
                <a:off x="1882" y="618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8" name="Rectangle 112"/>
              <p:cNvSpPr>
                <a:spLocks noChangeArrowheads="1"/>
              </p:cNvSpPr>
              <p:nvPr userDrawn="1"/>
            </p:nvSpPr>
            <p:spPr bwMode="auto">
              <a:xfrm>
                <a:off x="1882" y="709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9" name="Rectangle 113"/>
              <p:cNvSpPr>
                <a:spLocks noChangeArrowheads="1"/>
              </p:cNvSpPr>
              <p:nvPr userDrawn="1"/>
            </p:nvSpPr>
            <p:spPr bwMode="auto">
              <a:xfrm>
                <a:off x="1882" y="799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0" name="Rectangle 114"/>
              <p:cNvSpPr>
                <a:spLocks noChangeArrowheads="1"/>
              </p:cNvSpPr>
              <p:nvPr userDrawn="1"/>
            </p:nvSpPr>
            <p:spPr bwMode="auto">
              <a:xfrm>
                <a:off x="1973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1" name="Rectangle 115"/>
              <p:cNvSpPr>
                <a:spLocks noChangeArrowheads="1"/>
              </p:cNvSpPr>
              <p:nvPr userDrawn="1"/>
            </p:nvSpPr>
            <p:spPr bwMode="auto">
              <a:xfrm>
                <a:off x="1973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2" name="Rectangle 116"/>
              <p:cNvSpPr>
                <a:spLocks noChangeArrowheads="1"/>
              </p:cNvSpPr>
              <p:nvPr userDrawn="1"/>
            </p:nvSpPr>
            <p:spPr bwMode="auto">
              <a:xfrm>
                <a:off x="1973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3" name="Rectangle 117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 userDrawn="1"/>
            </p:nvSpPr>
            <p:spPr bwMode="auto">
              <a:xfrm>
                <a:off x="1973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5" name="Rectangle 119"/>
              <p:cNvSpPr>
                <a:spLocks noChangeArrowheads="1"/>
              </p:cNvSpPr>
              <p:nvPr userDrawn="1"/>
            </p:nvSpPr>
            <p:spPr bwMode="auto">
              <a:xfrm>
                <a:off x="1973" y="709"/>
                <a:ext cx="91" cy="9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6" name="Rectangle 120"/>
              <p:cNvSpPr>
                <a:spLocks noChangeArrowheads="1"/>
              </p:cNvSpPr>
              <p:nvPr userDrawn="1"/>
            </p:nvSpPr>
            <p:spPr bwMode="auto">
              <a:xfrm>
                <a:off x="1973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7" name="Rectangle 121"/>
              <p:cNvSpPr>
                <a:spLocks noChangeArrowheads="1"/>
              </p:cNvSpPr>
              <p:nvPr userDrawn="1"/>
            </p:nvSpPr>
            <p:spPr bwMode="auto">
              <a:xfrm>
                <a:off x="206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8" name="Rectangle 122"/>
              <p:cNvSpPr>
                <a:spLocks noChangeArrowheads="1"/>
              </p:cNvSpPr>
              <p:nvPr userDrawn="1"/>
            </p:nvSpPr>
            <p:spPr bwMode="auto">
              <a:xfrm>
                <a:off x="206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9" name="Rectangle 123"/>
              <p:cNvSpPr>
                <a:spLocks noChangeArrowheads="1"/>
              </p:cNvSpPr>
              <p:nvPr userDrawn="1"/>
            </p:nvSpPr>
            <p:spPr bwMode="auto">
              <a:xfrm>
                <a:off x="206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0" name="Rectangle 124"/>
              <p:cNvSpPr>
                <a:spLocks noChangeArrowheads="1"/>
              </p:cNvSpPr>
              <p:nvPr userDrawn="1"/>
            </p:nvSpPr>
            <p:spPr bwMode="auto">
              <a:xfrm>
                <a:off x="2064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1" name="Rectangle 125"/>
              <p:cNvSpPr>
                <a:spLocks noChangeArrowheads="1"/>
              </p:cNvSpPr>
              <p:nvPr userDrawn="1"/>
            </p:nvSpPr>
            <p:spPr bwMode="auto">
              <a:xfrm>
                <a:off x="206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2" name="Rectangle 126"/>
              <p:cNvSpPr>
                <a:spLocks noChangeArrowheads="1"/>
              </p:cNvSpPr>
              <p:nvPr userDrawn="1"/>
            </p:nvSpPr>
            <p:spPr bwMode="auto">
              <a:xfrm>
                <a:off x="206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3" name="Rectangle 127"/>
              <p:cNvSpPr>
                <a:spLocks noChangeArrowheads="1"/>
              </p:cNvSpPr>
              <p:nvPr userDrawn="1"/>
            </p:nvSpPr>
            <p:spPr bwMode="auto">
              <a:xfrm>
                <a:off x="206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4" name="Rectangle 128"/>
              <p:cNvSpPr>
                <a:spLocks noChangeArrowheads="1"/>
              </p:cNvSpPr>
              <p:nvPr userDrawn="1"/>
            </p:nvSpPr>
            <p:spPr bwMode="auto">
              <a:xfrm>
                <a:off x="215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5" name="Rectangle 129"/>
              <p:cNvSpPr>
                <a:spLocks noChangeArrowheads="1"/>
              </p:cNvSpPr>
              <p:nvPr userDrawn="1"/>
            </p:nvSpPr>
            <p:spPr bwMode="auto">
              <a:xfrm>
                <a:off x="215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6" name="Rectangle 130"/>
              <p:cNvSpPr>
                <a:spLocks noChangeArrowheads="1"/>
              </p:cNvSpPr>
              <p:nvPr userDrawn="1"/>
            </p:nvSpPr>
            <p:spPr bwMode="auto">
              <a:xfrm>
                <a:off x="215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7" name="Rectangle 131"/>
              <p:cNvSpPr>
                <a:spLocks noChangeArrowheads="1"/>
              </p:cNvSpPr>
              <p:nvPr userDrawn="1"/>
            </p:nvSpPr>
            <p:spPr bwMode="auto">
              <a:xfrm>
                <a:off x="2154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8" name="Rectangle 132"/>
              <p:cNvSpPr>
                <a:spLocks noChangeArrowheads="1"/>
              </p:cNvSpPr>
              <p:nvPr userDrawn="1"/>
            </p:nvSpPr>
            <p:spPr bwMode="auto">
              <a:xfrm>
                <a:off x="215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9" name="Rectangle 133"/>
              <p:cNvSpPr>
                <a:spLocks noChangeArrowheads="1"/>
              </p:cNvSpPr>
              <p:nvPr userDrawn="1"/>
            </p:nvSpPr>
            <p:spPr bwMode="auto">
              <a:xfrm>
                <a:off x="215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30" name="Rectangle 134"/>
              <p:cNvSpPr>
                <a:spLocks noChangeArrowheads="1"/>
              </p:cNvSpPr>
              <p:nvPr userDrawn="1"/>
            </p:nvSpPr>
            <p:spPr bwMode="auto">
              <a:xfrm>
                <a:off x="215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</p:grpSp>
      </p:grpSp>
      <p:grpSp>
        <p:nvGrpSpPr>
          <p:cNvPr id="1030" name="Group 135"/>
          <p:cNvGrpSpPr>
            <a:grpSpLocks/>
          </p:cNvGrpSpPr>
          <p:nvPr userDrawn="1"/>
        </p:nvGrpSpPr>
        <p:grpSpPr bwMode="auto">
          <a:xfrm>
            <a:off x="127001" y="519112"/>
            <a:ext cx="8882063" cy="410766"/>
            <a:chOff x="80" y="1847"/>
            <a:chExt cx="5595" cy="345"/>
          </a:xfrm>
        </p:grpSpPr>
        <p:sp>
          <p:nvSpPr>
            <p:cNvPr id="4232" name="Rectangle 136"/>
            <p:cNvSpPr>
              <a:spLocks noChangeArrowheads="1"/>
            </p:cNvSpPr>
            <p:nvPr userDrawn="1"/>
          </p:nvSpPr>
          <p:spPr bwMode="ltGray">
            <a:xfrm>
              <a:off x="341" y="2013"/>
              <a:ext cx="266" cy="17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233" name="Rectangle 137"/>
            <p:cNvSpPr>
              <a:spLocks noChangeArrowheads="1"/>
            </p:cNvSpPr>
            <p:nvPr userDrawn="1"/>
          </p:nvSpPr>
          <p:spPr bwMode="ltGray">
            <a:xfrm>
              <a:off x="574" y="2013"/>
              <a:ext cx="232" cy="17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234" name="Rectangle 138"/>
            <p:cNvSpPr>
              <a:spLocks noChangeArrowheads="1"/>
            </p:cNvSpPr>
            <p:nvPr userDrawn="1"/>
          </p:nvSpPr>
          <p:spPr bwMode="ltGray">
            <a:xfrm>
              <a:off x="80" y="1847"/>
              <a:ext cx="353" cy="21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235" name="Rectangle 139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65" r:id="rId2"/>
    <p:sldLayoutId id="2147485070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 kumimoji="1" sz="3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Ø"/>
        <a:defRPr kumimoji="1" sz="2800">
          <a:solidFill>
            <a:srgbClr val="9933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60000"/>
        <a:buFont typeface="Wingdings" pitchFamily="2" charset="2"/>
        <a:buChar char="l"/>
        <a:defRPr kumimoji="1" sz="2000">
          <a:solidFill>
            <a:srgbClr val="0000C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5919B-1792-409E-A748-5B727A75BA99}" type="datetimeFigureOut">
              <a:rPr lang="zh-TW" altLang="en-US" smtClean="0"/>
              <a:pPr/>
              <a:t>2022/9/14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EDAF9-D5BB-46DE-AF8C-0471359FAD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63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9" r:id="rId1"/>
    <p:sldLayoutId id="2147485080" r:id="rId2"/>
    <p:sldLayoutId id="2147485081" r:id="rId3"/>
    <p:sldLayoutId id="2147485082" r:id="rId4"/>
    <p:sldLayoutId id="2147485083" r:id="rId5"/>
    <p:sldLayoutId id="2147485084" r:id="rId6"/>
    <p:sldLayoutId id="2147485085" r:id="rId7"/>
    <p:sldLayoutId id="2147485086" r:id="rId8"/>
    <p:sldLayoutId id="2147485087" r:id="rId9"/>
    <p:sldLayoutId id="2147485088" r:id="rId10"/>
    <p:sldLayoutId id="214748508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0032"/>
            <a:ext cx="9144000" cy="2213372"/>
          </a:xfrm>
        </p:spPr>
        <p:txBody>
          <a:bodyPr lIns="0" rIns="0"/>
          <a:lstStyle/>
          <a:p>
            <a:pPr algn="ctr" eaLnBrk="1" hangingPunct="1">
              <a:defRPr/>
            </a:pPr>
            <a: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FSM-Based Design</a:t>
            </a:r>
            <a:r>
              <a:rPr lang="zh-TW" altLang="en-US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Hex-decimal Morse Code</a:t>
            </a:r>
            <a:b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DE0/Cyclone III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65872"/>
            <a:ext cx="6400800" cy="140374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err="1" smtClean="0"/>
              <a:t>Tsung</a:t>
            </a:r>
            <a:r>
              <a:rPr lang="en-US" altLang="zh-TW" sz="2400" dirty="0" smtClean="0"/>
              <a:t>-Chu Huang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smtClean="0"/>
              <a:t>2022/10/20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smtClean="0"/>
              <a:t>NCUE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496" y="771550"/>
            <a:ext cx="8568952" cy="41764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@(*) case(PS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HIGH: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HIGH : LOW; 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LOW 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RISE : LOW;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RISE: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HIGH;</a:t>
            </a:r>
          </a:p>
          <a:p>
            <a:pPr algn="l"/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Clk100Hz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if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(!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RstN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begin PS =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S1;   H=0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; X=0; b=0;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else begin PS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NS;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case(PS)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HIGH: T=0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LOW : T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(T==e) ? T : T+1'b1;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RISE: if(T&lt;L) if(b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==3) begin b=0; H = {H[11:0], X, B};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      else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begin b = b+1; X = {X[1:0], B};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else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 = {4'b0, H[15:4]};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end</a:t>
            </a:r>
            <a:endParaRPr lang="en-US" altLang="zh-TW" i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23528" y="3291830"/>
            <a:ext cx="856895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591" y="51470"/>
            <a:ext cx="8044385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 Step by Step : Observation</a:t>
            </a:r>
            <a:endParaRPr lang="zh-TW" altLang="en-US" dirty="0"/>
          </a:p>
        </p:txBody>
      </p:sp>
      <p:sp>
        <p:nvSpPr>
          <p:cNvPr id="61" name="手繪多邊形 60"/>
          <p:cNvSpPr/>
          <p:nvPr/>
        </p:nvSpPr>
        <p:spPr>
          <a:xfrm>
            <a:off x="5766283" y="1463661"/>
            <a:ext cx="3270213" cy="1433680"/>
          </a:xfrm>
          <a:custGeom>
            <a:avLst/>
            <a:gdLst>
              <a:gd name="connsiteX0" fmla="*/ 0 w 4206240"/>
              <a:gd name="connsiteY0" fmla="*/ 0 h 1844040"/>
              <a:gd name="connsiteX1" fmla="*/ 1722120 w 4206240"/>
              <a:gd name="connsiteY1" fmla="*/ 0 h 1844040"/>
              <a:gd name="connsiteX2" fmla="*/ 1722120 w 4206240"/>
              <a:gd name="connsiteY2" fmla="*/ 1844040 h 1844040"/>
              <a:gd name="connsiteX3" fmla="*/ 3581400 w 4206240"/>
              <a:gd name="connsiteY3" fmla="*/ 1844040 h 1844040"/>
              <a:gd name="connsiteX4" fmla="*/ 3581400 w 4206240"/>
              <a:gd name="connsiteY4" fmla="*/ 45720 h 1844040"/>
              <a:gd name="connsiteX5" fmla="*/ 4206240 w 4206240"/>
              <a:gd name="connsiteY5" fmla="*/ 4572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6240" h="1844040">
                <a:moveTo>
                  <a:pt x="0" y="0"/>
                </a:moveTo>
                <a:lnTo>
                  <a:pt x="1722120" y="0"/>
                </a:lnTo>
                <a:lnTo>
                  <a:pt x="1722120" y="1844040"/>
                </a:lnTo>
                <a:lnTo>
                  <a:pt x="3581400" y="1844040"/>
                </a:lnTo>
                <a:lnTo>
                  <a:pt x="3581400" y="45720"/>
                </a:lnTo>
                <a:lnTo>
                  <a:pt x="4206240" y="45720"/>
                </a:lnTo>
              </a:path>
            </a:pathLst>
          </a:custGeom>
          <a:ln w="152400">
            <a:solidFill>
              <a:srgbClr val="FF66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73" name="矩形 72"/>
          <p:cNvSpPr/>
          <p:nvPr/>
        </p:nvSpPr>
        <p:spPr>
          <a:xfrm>
            <a:off x="467544" y="1131590"/>
            <a:ext cx="4032448" cy="80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995936" y="2455816"/>
            <a:ext cx="2088232" cy="403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3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496" y="771550"/>
            <a:ext cx="8568952" cy="41764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@(*) case(PS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HIGH: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HIGH : LOW; 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LOW 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RISE : LOW;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RISE: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HIGH;</a:t>
            </a:r>
          </a:p>
          <a:p>
            <a:pPr algn="l"/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Clk100Hz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if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(!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RstN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begin PS = HIGH;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H=0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; X=0; b=0;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else begin PS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NS;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case(PS)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HIGH: T=0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LOW : T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(T==e) ? T : T+1'b1;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RISE: if(T&lt;L) if(b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==3) begin b=0; H = {H[11:0], X, B};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      else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begin b = b+1; X = {X[1:0], B};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else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 = {4'b0, H[15:4]};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end</a:t>
            </a:r>
            <a:endParaRPr lang="en-US" altLang="zh-TW" i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23528" y="3353564"/>
            <a:ext cx="856895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591" y="51470"/>
            <a:ext cx="8044385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 Step by Step : Implied State</a:t>
            </a:r>
            <a:endParaRPr lang="zh-TW" altLang="en-US" dirty="0"/>
          </a:p>
        </p:txBody>
      </p:sp>
      <p:sp>
        <p:nvSpPr>
          <p:cNvPr id="61" name="手繪多邊形 60"/>
          <p:cNvSpPr/>
          <p:nvPr/>
        </p:nvSpPr>
        <p:spPr>
          <a:xfrm>
            <a:off x="5766283" y="1463661"/>
            <a:ext cx="3270213" cy="1433680"/>
          </a:xfrm>
          <a:custGeom>
            <a:avLst/>
            <a:gdLst>
              <a:gd name="connsiteX0" fmla="*/ 0 w 4206240"/>
              <a:gd name="connsiteY0" fmla="*/ 0 h 1844040"/>
              <a:gd name="connsiteX1" fmla="*/ 1722120 w 4206240"/>
              <a:gd name="connsiteY1" fmla="*/ 0 h 1844040"/>
              <a:gd name="connsiteX2" fmla="*/ 1722120 w 4206240"/>
              <a:gd name="connsiteY2" fmla="*/ 1844040 h 1844040"/>
              <a:gd name="connsiteX3" fmla="*/ 3581400 w 4206240"/>
              <a:gd name="connsiteY3" fmla="*/ 1844040 h 1844040"/>
              <a:gd name="connsiteX4" fmla="*/ 3581400 w 4206240"/>
              <a:gd name="connsiteY4" fmla="*/ 45720 h 1844040"/>
              <a:gd name="connsiteX5" fmla="*/ 4206240 w 4206240"/>
              <a:gd name="connsiteY5" fmla="*/ 4572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6240" h="1844040">
                <a:moveTo>
                  <a:pt x="0" y="0"/>
                </a:moveTo>
                <a:lnTo>
                  <a:pt x="1722120" y="0"/>
                </a:lnTo>
                <a:lnTo>
                  <a:pt x="1722120" y="1844040"/>
                </a:lnTo>
                <a:lnTo>
                  <a:pt x="3581400" y="1844040"/>
                </a:lnTo>
                <a:lnTo>
                  <a:pt x="3581400" y="45720"/>
                </a:lnTo>
                <a:lnTo>
                  <a:pt x="4206240" y="45720"/>
                </a:lnTo>
              </a:path>
            </a:pathLst>
          </a:custGeom>
          <a:ln w="152400">
            <a:solidFill>
              <a:srgbClr val="FF66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73" name="矩形 72"/>
          <p:cNvSpPr/>
          <p:nvPr/>
        </p:nvSpPr>
        <p:spPr>
          <a:xfrm>
            <a:off x="467544" y="1131590"/>
            <a:ext cx="4032448" cy="80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995936" y="2455816"/>
            <a:ext cx="2088232" cy="403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939596" y="987798"/>
            <a:ext cx="951725" cy="951725"/>
          </a:xfrm>
          <a:prstGeom prst="ellipse">
            <a:avLst/>
          </a:prstGeom>
          <a:solidFill>
            <a:srgbClr val="FFFF66">
              <a:alpha val="50196"/>
            </a:srgb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HIGH</a:t>
            </a:r>
          </a:p>
          <a:p>
            <a:pPr algn="ctr"/>
            <a:r>
              <a:rPr lang="en-US" altLang="zh-TW" sz="1400" dirty="0" smtClean="0">
                <a:solidFill>
                  <a:srgbClr val="3333FF"/>
                </a:solidFill>
              </a:rPr>
              <a:t>T=0</a:t>
            </a:r>
            <a:endParaRPr lang="zh-TW" altLang="en-US" sz="1400" dirty="0">
              <a:solidFill>
                <a:srgbClr val="3333FF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069734" y="1131590"/>
            <a:ext cx="951725" cy="951725"/>
          </a:xfrm>
          <a:prstGeom prst="ellipse">
            <a:avLst/>
          </a:prstGeom>
          <a:solidFill>
            <a:schemeClr val="bg1">
              <a:lumMod val="95000"/>
              <a:alpha val="50196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spc="-100" dirty="0" smtClean="0">
                <a:solidFill>
                  <a:schemeClr val="tx1"/>
                </a:solidFill>
              </a:rPr>
              <a:t>RST</a:t>
            </a:r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5040052" y="1535556"/>
            <a:ext cx="899544" cy="71896"/>
          </a:xfrm>
          <a:prstGeom prst="straightConnector1">
            <a:avLst/>
          </a:prstGeom>
          <a:ln w="127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7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496" y="771550"/>
            <a:ext cx="8568952" cy="41764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@(*) case(PS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HIGH: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HIGH : LOW; 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LOW 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RISE : LOW;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RISE: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HIGH;</a:t>
            </a:r>
          </a:p>
          <a:p>
            <a:pPr algn="l"/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Clk100Hz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if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(!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RstN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begin H=0; X=0; b=0; PS = HIGH;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else begin PS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NS;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case(PS)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HIGH: T=0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LOW : T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(T==e) ? T : T+1'b1;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RISE: if(T&lt;L) if(b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==3) begin b=0; H = {H[11:0], X, B};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      else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begin b = b+1; X = {X[1:0], B};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else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 = {4'b0, H[15:4]};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end</a:t>
            </a:r>
            <a:endParaRPr lang="en-US" altLang="zh-TW" i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23528" y="3579862"/>
            <a:ext cx="856895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591" y="51470"/>
            <a:ext cx="8044385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 Step by Step : INIT &amp; IDLE </a:t>
            </a:r>
            <a:endParaRPr lang="zh-TW" altLang="en-US" dirty="0"/>
          </a:p>
        </p:txBody>
      </p:sp>
      <p:grpSp>
        <p:nvGrpSpPr>
          <p:cNvPr id="60" name="群組 59"/>
          <p:cNvGrpSpPr/>
          <p:nvPr/>
        </p:nvGrpSpPr>
        <p:grpSpPr>
          <a:xfrm>
            <a:off x="5766283" y="483518"/>
            <a:ext cx="3270213" cy="2413823"/>
            <a:chOff x="1828800" y="476672"/>
            <a:chExt cx="4206240" cy="3104728"/>
          </a:xfrm>
        </p:grpSpPr>
        <p:sp>
          <p:nvSpPr>
            <p:cNvPr id="61" name="手繪多邊形 60"/>
            <p:cNvSpPr/>
            <p:nvPr/>
          </p:nvSpPr>
          <p:spPr>
            <a:xfrm>
              <a:off x="1828800" y="1737360"/>
              <a:ext cx="4206240" cy="1844040"/>
            </a:xfrm>
            <a:custGeom>
              <a:avLst/>
              <a:gdLst>
                <a:gd name="connsiteX0" fmla="*/ 0 w 4206240"/>
                <a:gd name="connsiteY0" fmla="*/ 0 h 1844040"/>
                <a:gd name="connsiteX1" fmla="*/ 1722120 w 4206240"/>
                <a:gd name="connsiteY1" fmla="*/ 0 h 1844040"/>
                <a:gd name="connsiteX2" fmla="*/ 1722120 w 4206240"/>
                <a:gd name="connsiteY2" fmla="*/ 1844040 h 1844040"/>
                <a:gd name="connsiteX3" fmla="*/ 3581400 w 4206240"/>
                <a:gd name="connsiteY3" fmla="*/ 1844040 h 1844040"/>
                <a:gd name="connsiteX4" fmla="*/ 3581400 w 4206240"/>
                <a:gd name="connsiteY4" fmla="*/ 45720 h 1844040"/>
                <a:gd name="connsiteX5" fmla="*/ 4206240 w 4206240"/>
                <a:gd name="connsiteY5" fmla="*/ 45720 h 184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6240" h="1844040">
                  <a:moveTo>
                    <a:pt x="0" y="0"/>
                  </a:moveTo>
                  <a:lnTo>
                    <a:pt x="1722120" y="0"/>
                  </a:lnTo>
                  <a:lnTo>
                    <a:pt x="1722120" y="1844040"/>
                  </a:lnTo>
                  <a:lnTo>
                    <a:pt x="3581400" y="1844040"/>
                  </a:lnTo>
                  <a:lnTo>
                    <a:pt x="3581400" y="45720"/>
                  </a:lnTo>
                  <a:lnTo>
                    <a:pt x="4206240" y="45720"/>
                  </a:lnTo>
                </a:path>
              </a:pathLst>
            </a:custGeom>
            <a:ln w="152400">
              <a:solidFill>
                <a:srgbClr val="FF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grpSp>
          <p:nvGrpSpPr>
            <p:cNvPr id="62" name="群組 61"/>
            <p:cNvGrpSpPr/>
            <p:nvPr/>
          </p:nvGrpSpPr>
          <p:grpSpPr>
            <a:xfrm>
              <a:off x="2051720" y="476672"/>
              <a:ext cx="1691439" cy="2629724"/>
              <a:chOff x="2051720" y="476672"/>
              <a:chExt cx="1691439" cy="2629724"/>
            </a:xfrm>
          </p:grpSpPr>
          <p:sp>
            <p:nvSpPr>
              <p:cNvPr id="70" name="橢圓 69"/>
              <p:cNvSpPr/>
              <p:nvPr/>
            </p:nvSpPr>
            <p:spPr>
              <a:xfrm>
                <a:off x="2051720" y="1125292"/>
                <a:ext cx="1224136" cy="1224136"/>
              </a:xfrm>
              <a:prstGeom prst="ellipse">
                <a:avLst/>
              </a:prstGeom>
              <a:solidFill>
                <a:srgbClr val="FFFF66">
                  <a:alpha val="50196"/>
                </a:srgb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 smtClean="0">
                    <a:solidFill>
                      <a:schemeClr val="tx1"/>
                    </a:solidFill>
                  </a:rPr>
                  <a:t>HIGH</a:t>
                </a:r>
              </a:p>
              <a:p>
                <a:pPr algn="ctr"/>
                <a:r>
                  <a:rPr lang="en-US" altLang="zh-TW" sz="1400" dirty="0" smtClean="0">
                    <a:solidFill>
                      <a:srgbClr val="3333FF"/>
                    </a:solidFill>
                  </a:rPr>
                  <a:t>T=0</a:t>
                </a:r>
                <a:endParaRPr lang="zh-TW" altLang="en-US" sz="140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71" name="弧形 70"/>
              <p:cNvSpPr/>
              <p:nvPr/>
            </p:nvSpPr>
            <p:spPr>
              <a:xfrm>
                <a:off x="2051720" y="476672"/>
                <a:ext cx="914400" cy="914400"/>
              </a:xfrm>
              <a:prstGeom prst="arc">
                <a:avLst>
                  <a:gd name="adj1" fmla="val 7837749"/>
                  <a:gd name="adj2" fmla="val 1931744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cxnSp>
            <p:nvCxnSpPr>
              <p:cNvPr id="72" name="直線單箭頭接點 71"/>
              <p:cNvCxnSpPr/>
              <p:nvPr/>
            </p:nvCxnSpPr>
            <p:spPr>
              <a:xfrm>
                <a:off x="3059832" y="2212363"/>
                <a:ext cx="683327" cy="894033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矩形 72"/>
          <p:cNvSpPr/>
          <p:nvPr/>
        </p:nvSpPr>
        <p:spPr>
          <a:xfrm>
            <a:off x="467544" y="1347614"/>
            <a:ext cx="4032448" cy="591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3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496" y="771550"/>
            <a:ext cx="8568952" cy="41764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@(*) case(PS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HIGH: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HIGH : LOW; 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LOW 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RISE : LOW;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RISE: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HIGH;</a:t>
            </a:r>
          </a:p>
          <a:p>
            <a:pPr algn="l"/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Clk100Hz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if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(!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RstN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begin H=0; X=0; b=0; PS = HIGH;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else begin PS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NS;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case(PS)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HIGH: T=0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LOW : T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(T==e) ? T : T+1'b1;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RISE: if(T&lt;L) if(b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==3) begin b=0; H = {H[11:0], X, B};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      else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begin b = b+1; X = {X[1:0], B};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else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 = {4'b0, H[15:4]};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end</a:t>
            </a:r>
            <a:endParaRPr lang="en-US" altLang="zh-TW" i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23528" y="3867894"/>
            <a:ext cx="8568952" cy="74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591" y="51470"/>
            <a:ext cx="8044385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 Step by Step : Timing </a:t>
            </a:r>
            <a:endParaRPr lang="zh-TW" altLang="en-US" dirty="0"/>
          </a:p>
        </p:txBody>
      </p:sp>
      <p:grpSp>
        <p:nvGrpSpPr>
          <p:cNvPr id="60" name="群組 59"/>
          <p:cNvGrpSpPr/>
          <p:nvPr/>
        </p:nvGrpSpPr>
        <p:grpSpPr>
          <a:xfrm>
            <a:off x="5766283" y="483518"/>
            <a:ext cx="3270213" cy="3384375"/>
            <a:chOff x="1828800" y="476672"/>
            <a:chExt cx="4206240" cy="4353079"/>
          </a:xfrm>
        </p:grpSpPr>
        <p:sp>
          <p:nvSpPr>
            <p:cNvPr id="61" name="手繪多邊形 60"/>
            <p:cNvSpPr/>
            <p:nvPr/>
          </p:nvSpPr>
          <p:spPr>
            <a:xfrm>
              <a:off x="1828800" y="1737360"/>
              <a:ext cx="4206240" cy="1844040"/>
            </a:xfrm>
            <a:custGeom>
              <a:avLst/>
              <a:gdLst>
                <a:gd name="connsiteX0" fmla="*/ 0 w 4206240"/>
                <a:gd name="connsiteY0" fmla="*/ 0 h 1844040"/>
                <a:gd name="connsiteX1" fmla="*/ 1722120 w 4206240"/>
                <a:gd name="connsiteY1" fmla="*/ 0 h 1844040"/>
                <a:gd name="connsiteX2" fmla="*/ 1722120 w 4206240"/>
                <a:gd name="connsiteY2" fmla="*/ 1844040 h 1844040"/>
                <a:gd name="connsiteX3" fmla="*/ 3581400 w 4206240"/>
                <a:gd name="connsiteY3" fmla="*/ 1844040 h 1844040"/>
                <a:gd name="connsiteX4" fmla="*/ 3581400 w 4206240"/>
                <a:gd name="connsiteY4" fmla="*/ 45720 h 1844040"/>
                <a:gd name="connsiteX5" fmla="*/ 4206240 w 4206240"/>
                <a:gd name="connsiteY5" fmla="*/ 45720 h 184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6240" h="1844040">
                  <a:moveTo>
                    <a:pt x="0" y="0"/>
                  </a:moveTo>
                  <a:lnTo>
                    <a:pt x="1722120" y="0"/>
                  </a:lnTo>
                  <a:lnTo>
                    <a:pt x="1722120" y="1844040"/>
                  </a:lnTo>
                  <a:lnTo>
                    <a:pt x="3581400" y="1844040"/>
                  </a:lnTo>
                  <a:lnTo>
                    <a:pt x="3581400" y="45720"/>
                  </a:lnTo>
                  <a:lnTo>
                    <a:pt x="4206240" y="45720"/>
                  </a:lnTo>
                </a:path>
              </a:pathLst>
            </a:custGeom>
            <a:ln w="152400">
              <a:solidFill>
                <a:srgbClr val="FF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grpSp>
          <p:nvGrpSpPr>
            <p:cNvPr id="62" name="群組 61"/>
            <p:cNvGrpSpPr/>
            <p:nvPr/>
          </p:nvGrpSpPr>
          <p:grpSpPr>
            <a:xfrm>
              <a:off x="2051720" y="476672"/>
              <a:ext cx="1691439" cy="2629724"/>
              <a:chOff x="2051720" y="476672"/>
              <a:chExt cx="1691439" cy="2629724"/>
            </a:xfrm>
          </p:grpSpPr>
          <p:sp>
            <p:nvSpPr>
              <p:cNvPr id="70" name="橢圓 69"/>
              <p:cNvSpPr/>
              <p:nvPr/>
            </p:nvSpPr>
            <p:spPr>
              <a:xfrm>
                <a:off x="2051720" y="1125292"/>
                <a:ext cx="1224136" cy="1224136"/>
              </a:xfrm>
              <a:prstGeom prst="ellipse">
                <a:avLst/>
              </a:prstGeom>
              <a:solidFill>
                <a:schemeClr val="bg1">
                  <a:lumMod val="95000"/>
                  <a:alpha val="50196"/>
                </a:scheme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 smtClean="0">
                    <a:solidFill>
                      <a:schemeClr val="tx1"/>
                    </a:solidFill>
                  </a:rPr>
                  <a:t>HIGH</a:t>
                </a:r>
              </a:p>
              <a:p>
                <a:pPr algn="ctr"/>
                <a:r>
                  <a:rPr lang="en-US" altLang="zh-TW" sz="1400" dirty="0" smtClean="0">
                    <a:solidFill>
                      <a:srgbClr val="3333FF"/>
                    </a:solidFill>
                  </a:rPr>
                  <a:t>T=0</a:t>
                </a:r>
                <a:endParaRPr lang="zh-TW" altLang="en-US" sz="140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71" name="弧形 70"/>
              <p:cNvSpPr/>
              <p:nvPr/>
            </p:nvSpPr>
            <p:spPr>
              <a:xfrm>
                <a:off x="2051720" y="476672"/>
                <a:ext cx="914400" cy="914400"/>
              </a:xfrm>
              <a:prstGeom prst="arc">
                <a:avLst>
                  <a:gd name="adj1" fmla="val 7837749"/>
                  <a:gd name="adj2" fmla="val 1931744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cxnSp>
            <p:nvCxnSpPr>
              <p:cNvPr id="72" name="直線單箭頭接點 71"/>
              <p:cNvCxnSpPr/>
              <p:nvPr/>
            </p:nvCxnSpPr>
            <p:spPr>
              <a:xfrm>
                <a:off x="3059832" y="2212363"/>
                <a:ext cx="683327" cy="894033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群組 62"/>
            <p:cNvGrpSpPr/>
            <p:nvPr/>
          </p:nvGrpSpPr>
          <p:grpSpPr>
            <a:xfrm>
              <a:off x="3563888" y="2782225"/>
              <a:ext cx="1417903" cy="2047526"/>
              <a:chOff x="3563888" y="2782225"/>
              <a:chExt cx="1417903" cy="2047526"/>
            </a:xfrm>
          </p:grpSpPr>
          <p:sp>
            <p:nvSpPr>
              <p:cNvPr id="67" name="橢圓 66"/>
              <p:cNvSpPr/>
              <p:nvPr/>
            </p:nvSpPr>
            <p:spPr>
              <a:xfrm>
                <a:off x="3563888" y="2969332"/>
                <a:ext cx="1224136" cy="1224136"/>
              </a:xfrm>
              <a:prstGeom prst="ellipse">
                <a:avLst/>
              </a:prstGeom>
              <a:solidFill>
                <a:srgbClr val="FFFF66">
                  <a:alpha val="50196"/>
                </a:srgb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 smtClean="0">
                    <a:solidFill>
                      <a:schemeClr val="tx1"/>
                    </a:solidFill>
                  </a:rPr>
                  <a:t>LOW</a:t>
                </a:r>
              </a:p>
              <a:p>
                <a:pPr algn="ctr"/>
                <a:r>
                  <a:rPr lang="en-US" altLang="zh-TW" sz="1400" dirty="0" smtClean="0">
                    <a:solidFill>
                      <a:srgbClr val="3333FF"/>
                    </a:solidFill>
                  </a:rPr>
                  <a:t>T++</a:t>
                </a:r>
                <a:endParaRPr lang="zh-TW" altLang="en-US" sz="140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68" name="弧形 67"/>
              <p:cNvSpPr/>
              <p:nvPr/>
            </p:nvSpPr>
            <p:spPr>
              <a:xfrm rot="10362739">
                <a:off x="3940700" y="3915351"/>
                <a:ext cx="914400" cy="914400"/>
              </a:xfrm>
              <a:prstGeom prst="arc">
                <a:avLst>
                  <a:gd name="adj1" fmla="val 7837749"/>
                  <a:gd name="adj2" fmla="val 1931744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cxnSp>
            <p:nvCxnSpPr>
              <p:cNvPr id="69" name="直線單箭頭接點 68"/>
              <p:cNvCxnSpPr/>
              <p:nvPr/>
            </p:nvCxnSpPr>
            <p:spPr>
              <a:xfrm flipV="1">
                <a:off x="4580384" y="2782225"/>
                <a:ext cx="401407" cy="341704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矩形 72"/>
          <p:cNvSpPr/>
          <p:nvPr/>
        </p:nvSpPr>
        <p:spPr>
          <a:xfrm>
            <a:off x="467544" y="1635646"/>
            <a:ext cx="4032448" cy="303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9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496" y="771550"/>
            <a:ext cx="8568952" cy="41764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@(*) case(PS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HIGH: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HIGH : LOW; 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LOW 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RISE : LOW;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RISE: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HIGH;</a:t>
            </a:r>
          </a:p>
          <a:p>
            <a:pPr algn="l"/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Clk100Hz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if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(!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RstN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begin H=0; X=0; b=0; PS = HIGH;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else begin PS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NS;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case(PS)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HIGH: T=0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LOW : T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 ?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 : T+1'b1;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RISE: if(E)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 = {4'b0, H[15:4]}; </a:t>
            </a:r>
            <a:endParaRPr lang="en-US" altLang="zh-TW" b="1" i="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else if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(b==3)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begin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b=0; H = {H[11:0], X, B};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   else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begin b = b+1; X = {X[1:0], B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}; end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end</a:t>
            </a:r>
            <a:endParaRPr lang="en-US" altLang="zh-TW" i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591" y="51470"/>
            <a:ext cx="8044385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 Step by Step : Process</a:t>
            </a:r>
            <a:endParaRPr lang="zh-TW" altLang="en-US" dirty="0"/>
          </a:p>
        </p:txBody>
      </p:sp>
      <p:grpSp>
        <p:nvGrpSpPr>
          <p:cNvPr id="60" name="群組 59"/>
          <p:cNvGrpSpPr/>
          <p:nvPr/>
        </p:nvGrpSpPr>
        <p:grpSpPr>
          <a:xfrm>
            <a:off x="5766283" y="483518"/>
            <a:ext cx="3270213" cy="3384375"/>
            <a:chOff x="1828800" y="476672"/>
            <a:chExt cx="4206240" cy="4353079"/>
          </a:xfrm>
        </p:grpSpPr>
        <p:sp>
          <p:nvSpPr>
            <p:cNvPr id="61" name="手繪多邊形 60"/>
            <p:cNvSpPr/>
            <p:nvPr/>
          </p:nvSpPr>
          <p:spPr>
            <a:xfrm>
              <a:off x="1828800" y="1737360"/>
              <a:ext cx="4206240" cy="1844040"/>
            </a:xfrm>
            <a:custGeom>
              <a:avLst/>
              <a:gdLst>
                <a:gd name="connsiteX0" fmla="*/ 0 w 4206240"/>
                <a:gd name="connsiteY0" fmla="*/ 0 h 1844040"/>
                <a:gd name="connsiteX1" fmla="*/ 1722120 w 4206240"/>
                <a:gd name="connsiteY1" fmla="*/ 0 h 1844040"/>
                <a:gd name="connsiteX2" fmla="*/ 1722120 w 4206240"/>
                <a:gd name="connsiteY2" fmla="*/ 1844040 h 1844040"/>
                <a:gd name="connsiteX3" fmla="*/ 3581400 w 4206240"/>
                <a:gd name="connsiteY3" fmla="*/ 1844040 h 1844040"/>
                <a:gd name="connsiteX4" fmla="*/ 3581400 w 4206240"/>
                <a:gd name="connsiteY4" fmla="*/ 45720 h 1844040"/>
                <a:gd name="connsiteX5" fmla="*/ 4206240 w 4206240"/>
                <a:gd name="connsiteY5" fmla="*/ 45720 h 184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6240" h="1844040">
                  <a:moveTo>
                    <a:pt x="0" y="0"/>
                  </a:moveTo>
                  <a:lnTo>
                    <a:pt x="1722120" y="0"/>
                  </a:lnTo>
                  <a:lnTo>
                    <a:pt x="1722120" y="1844040"/>
                  </a:lnTo>
                  <a:lnTo>
                    <a:pt x="3581400" y="1844040"/>
                  </a:lnTo>
                  <a:lnTo>
                    <a:pt x="3581400" y="45720"/>
                  </a:lnTo>
                  <a:lnTo>
                    <a:pt x="4206240" y="45720"/>
                  </a:lnTo>
                </a:path>
              </a:pathLst>
            </a:custGeom>
            <a:ln w="152400">
              <a:solidFill>
                <a:srgbClr val="FF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grpSp>
          <p:nvGrpSpPr>
            <p:cNvPr id="62" name="群組 61"/>
            <p:cNvGrpSpPr/>
            <p:nvPr/>
          </p:nvGrpSpPr>
          <p:grpSpPr>
            <a:xfrm>
              <a:off x="2051720" y="476672"/>
              <a:ext cx="1691439" cy="2629724"/>
              <a:chOff x="2051720" y="476672"/>
              <a:chExt cx="1691439" cy="2629724"/>
            </a:xfrm>
          </p:grpSpPr>
          <p:sp>
            <p:nvSpPr>
              <p:cNvPr id="70" name="橢圓 69"/>
              <p:cNvSpPr/>
              <p:nvPr/>
            </p:nvSpPr>
            <p:spPr>
              <a:xfrm>
                <a:off x="2051720" y="1125292"/>
                <a:ext cx="1224136" cy="1224136"/>
              </a:xfrm>
              <a:prstGeom prst="ellipse">
                <a:avLst/>
              </a:prstGeom>
              <a:solidFill>
                <a:srgbClr val="FFFF66">
                  <a:alpha val="50196"/>
                </a:srgb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 smtClean="0">
                    <a:solidFill>
                      <a:schemeClr val="tx1"/>
                    </a:solidFill>
                  </a:rPr>
                  <a:t>HIGH</a:t>
                </a:r>
              </a:p>
              <a:p>
                <a:pPr algn="ctr"/>
                <a:r>
                  <a:rPr lang="en-US" altLang="zh-TW" sz="1400" dirty="0" smtClean="0">
                    <a:solidFill>
                      <a:srgbClr val="3333FF"/>
                    </a:solidFill>
                  </a:rPr>
                  <a:t>T=0</a:t>
                </a:r>
                <a:endParaRPr lang="zh-TW" altLang="en-US" sz="140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71" name="弧形 70"/>
              <p:cNvSpPr/>
              <p:nvPr/>
            </p:nvSpPr>
            <p:spPr>
              <a:xfrm>
                <a:off x="2051720" y="476672"/>
                <a:ext cx="914400" cy="914400"/>
              </a:xfrm>
              <a:prstGeom prst="arc">
                <a:avLst>
                  <a:gd name="adj1" fmla="val 7837749"/>
                  <a:gd name="adj2" fmla="val 1931744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cxnSp>
            <p:nvCxnSpPr>
              <p:cNvPr id="72" name="直線單箭頭接點 71"/>
              <p:cNvCxnSpPr/>
              <p:nvPr/>
            </p:nvCxnSpPr>
            <p:spPr>
              <a:xfrm>
                <a:off x="3059832" y="2212363"/>
                <a:ext cx="683327" cy="894033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群組 62"/>
            <p:cNvGrpSpPr/>
            <p:nvPr/>
          </p:nvGrpSpPr>
          <p:grpSpPr>
            <a:xfrm>
              <a:off x="3563888" y="2782225"/>
              <a:ext cx="1417903" cy="2047526"/>
              <a:chOff x="3563888" y="2782225"/>
              <a:chExt cx="1417903" cy="2047526"/>
            </a:xfrm>
          </p:grpSpPr>
          <p:sp>
            <p:nvSpPr>
              <p:cNvPr id="67" name="橢圓 66"/>
              <p:cNvSpPr/>
              <p:nvPr/>
            </p:nvSpPr>
            <p:spPr>
              <a:xfrm>
                <a:off x="3563888" y="2969332"/>
                <a:ext cx="1224136" cy="1224136"/>
              </a:xfrm>
              <a:prstGeom prst="ellipse">
                <a:avLst/>
              </a:prstGeom>
              <a:solidFill>
                <a:srgbClr val="FFFF66">
                  <a:alpha val="50196"/>
                </a:srgb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 smtClean="0">
                    <a:solidFill>
                      <a:schemeClr val="tx1"/>
                    </a:solidFill>
                  </a:rPr>
                  <a:t>LOW</a:t>
                </a:r>
              </a:p>
              <a:p>
                <a:pPr algn="ctr"/>
                <a:r>
                  <a:rPr lang="en-US" altLang="zh-TW" sz="1400" dirty="0" smtClean="0">
                    <a:solidFill>
                      <a:srgbClr val="3333FF"/>
                    </a:solidFill>
                  </a:rPr>
                  <a:t>T++</a:t>
                </a:r>
                <a:endParaRPr lang="zh-TW" altLang="en-US" sz="140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68" name="弧形 67"/>
              <p:cNvSpPr/>
              <p:nvPr/>
            </p:nvSpPr>
            <p:spPr>
              <a:xfrm rot="10362739">
                <a:off x="3940700" y="3915351"/>
                <a:ext cx="914400" cy="914400"/>
              </a:xfrm>
              <a:prstGeom prst="arc">
                <a:avLst>
                  <a:gd name="adj1" fmla="val 7837749"/>
                  <a:gd name="adj2" fmla="val 1931744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cxnSp>
            <p:nvCxnSpPr>
              <p:cNvPr id="69" name="直線單箭頭接點 68"/>
              <p:cNvCxnSpPr>
                <a:endCxn id="65" idx="3"/>
              </p:cNvCxnSpPr>
              <p:nvPr/>
            </p:nvCxnSpPr>
            <p:spPr>
              <a:xfrm flipV="1">
                <a:off x="4580384" y="2782225"/>
                <a:ext cx="401407" cy="341704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群組 63"/>
            <p:cNvGrpSpPr/>
            <p:nvPr/>
          </p:nvGrpSpPr>
          <p:grpSpPr>
            <a:xfrm>
              <a:off x="3275856" y="1737360"/>
              <a:ext cx="2750800" cy="1224136"/>
              <a:chOff x="3275856" y="1737360"/>
              <a:chExt cx="2750800" cy="1224136"/>
            </a:xfrm>
          </p:grpSpPr>
          <p:sp>
            <p:nvSpPr>
              <p:cNvPr id="65" name="橢圓 64"/>
              <p:cNvSpPr/>
              <p:nvPr/>
            </p:nvSpPr>
            <p:spPr>
              <a:xfrm>
                <a:off x="4802520" y="1737360"/>
                <a:ext cx="1224136" cy="1224136"/>
              </a:xfrm>
              <a:prstGeom prst="ellipse">
                <a:avLst/>
              </a:prstGeom>
              <a:solidFill>
                <a:srgbClr val="FFFF66">
                  <a:alpha val="50196"/>
                </a:srgb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 smtClean="0">
                    <a:solidFill>
                      <a:schemeClr val="tx1"/>
                    </a:solidFill>
                  </a:rPr>
                  <a:t>RISE</a:t>
                </a:r>
              </a:p>
              <a:p>
                <a:pPr algn="ctr"/>
                <a:r>
                  <a:rPr lang="en-US" altLang="zh-TW" sz="1400" dirty="0" err="1" smtClean="0">
                    <a:solidFill>
                      <a:srgbClr val="3333FF"/>
                    </a:solidFill>
                  </a:rPr>
                  <a:t>HXBb</a:t>
                </a:r>
                <a:endParaRPr lang="zh-TW" altLang="en-US" sz="1400" dirty="0">
                  <a:solidFill>
                    <a:srgbClr val="3333FF"/>
                  </a:solidFill>
                </a:endParaRPr>
              </a:p>
            </p:txBody>
          </p:sp>
          <p:cxnSp>
            <p:nvCxnSpPr>
              <p:cNvPr id="66" name="直線單箭頭接點 65"/>
              <p:cNvCxnSpPr/>
              <p:nvPr/>
            </p:nvCxnSpPr>
            <p:spPr>
              <a:xfrm flipH="1" flipV="1">
                <a:off x="3275856" y="1874761"/>
                <a:ext cx="1526664" cy="337602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文字方塊 2"/>
          <p:cNvSpPr txBox="1"/>
          <p:nvPr/>
        </p:nvSpPr>
        <p:spPr>
          <a:xfrm>
            <a:off x="2595143" y="4639344"/>
            <a:ext cx="26661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assign  B = (T&gt;s);</a:t>
            </a:r>
            <a:endParaRPr lang="zh-TW" altLang="en-US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60114" y="3210530"/>
            <a:ext cx="28039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assign  E = (T==e);</a:t>
            </a:r>
            <a:endParaRPr lang="zh-TW" altLang="en-US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0"/>
          <p:cNvGrpSpPr/>
          <p:nvPr/>
        </p:nvGrpSpPr>
        <p:grpSpPr>
          <a:xfrm>
            <a:off x="1763688" y="249492"/>
            <a:ext cx="5832648" cy="4590510"/>
            <a:chOff x="827584" y="332656"/>
            <a:chExt cx="7776864" cy="6120680"/>
          </a:xfrm>
        </p:grpSpPr>
        <p:sp>
          <p:nvSpPr>
            <p:cNvPr id="29" name="矩形 28"/>
            <p:cNvSpPr/>
            <p:nvPr/>
          </p:nvSpPr>
          <p:spPr>
            <a:xfrm>
              <a:off x="827584" y="332656"/>
              <a:ext cx="7776864" cy="6120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 i="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22" name="流程圖: 文件 21"/>
            <p:cNvSpPr/>
            <p:nvPr/>
          </p:nvSpPr>
          <p:spPr>
            <a:xfrm>
              <a:off x="1907704" y="5229200"/>
              <a:ext cx="4536504" cy="1044696"/>
            </a:xfrm>
            <a:prstGeom prst="flowChartDocumen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always@(</a:t>
              </a:r>
              <a:r>
                <a:rPr kumimoji="0" lang="en-US" altLang="zh-TW" sz="1350" i="0" dirty="0" err="1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posedge</a:t>
              </a: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 Clk)</a:t>
              </a:r>
            </a:p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       </a:t>
              </a:r>
              <a:r>
                <a:rPr kumimoji="0" lang="en-US" altLang="zh-TW" sz="1350" i="0" dirty="0" err="1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Present_State</a:t>
              </a: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 </a:t>
              </a: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  <a:sym typeface="Wingdings" pitchFamily="2" charset="2"/>
                </a:rPr>
                <a:t> </a:t>
              </a:r>
              <a:r>
                <a:rPr kumimoji="0" lang="en-US" altLang="zh-TW" sz="1350" i="0" dirty="0" err="1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  <a:sym typeface="Wingdings" pitchFamily="2" charset="2"/>
                </a:rPr>
                <a:t>Next_State</a:t>
              </a: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  <a:sym typeface="Wingdings" pitchFamily="2" charset="2"/>
                </a:rPr>
                <a:t>;</a:t>
              </a:r>
              <a:endParaRPr kumimoji="0" lang="en-US" altLang="zh-TW" sz="1350" i="0" dirty="0">
                <a:solidFill>
                  <a:srgbClr val="0000CC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9" name="迴轉箭號 18"/>
            <p:cNvSpPr/>
            <p:nvPr/>
          </p:nvSpPr>
          <p:spPr>
            <a:xfrm rot="5400000">
              <a:off x="5678974" y="2447742"/>
              <a:ext cx="2034524" cy="3528392"/>
            </a:xfrm>
            <a:prstGeom prst="uturnArrow">
              <a:avLst>
                <a:gd name="adj1" fmla="val 5072"/>
                <a:gd name="adj2" fmla="val 7192"/>
                <a:gd name="adj3" fmla="val 10160"/>
                <a:gd name="adj4" fmla="val 43750"/>
                <a:gd name="adj5" fmla="val 100000"/>
              </a:avLst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 i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835696" y="548680"/>
              <a:ext cx="5832648" cy="3600400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 i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20" name="迴轉箭號 19"/>
            <p:cNvSpPr/>
            <p:nvPr/>
          </p:nvSpPr>
          <p:spPr>
            <a:xfrm rot="16200000">
              <a:off x="1862551" y="2375733"/>
              <a:ext cx="2034524" cy="3528392"/>
            </a:xfrm>
            <a:prstGeom prst="uturnArrow">
              <a:avLst>
                <a:gd name="adj1" fmla="val 5072"/>
                <a:gd name="adj2" fmla="val 4436"/>
                <a:gd name="adj3" fmla="val 16944"/>
                <a:gd name="adj4" fmla="val 43750"/>
                <a:gd name="adj5" fmla="val 20274"/>
              </a:avLst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 i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grpSp>
          <p:nvGrpSpPr>
            <p:cNvPr id="3" name="群組 17"/>
            <p:cNvGrpSpPr/>
            <p:nvPr/>
          </p:nvGrpSpPr>
          <p:grpSpPr>
            <a:xfrm>
              <a:off x="4247964" y="4725144"/>
              <a:ext cx="756084" cy="792088"/>
              <a:chOff x="4067944" y="5373216"/>
              <a:chExt cx="756084" cy="792088"/>
            </a:xfrm>
          </p:grpSpPr>
          <p:grpSp>
            <p:nvGrpSpPr>
              <p:cNvPr id="6" name="群組 7"/>
              <p:cNvGrpSpPr/>
              <p:nvPr/>
            </p:nvGrpSpPr>
            <p:grpSpPr>
              <a:xfrm>
                <a:off x="4319972" y="5373216"/>
                <a:ext cx="504056" cy="504056"/>
                <a:chOff x="4319972" y="5373216"/>
                <a:chExt cx="504056" cy="504056"/>
              </a:xfrm>
            </p:grpSpPr>
            <p:sp>
              <p:nvSpPr>
                <p:cNvPr id="5" name="矩形 4"/>
                <p:cNvSpPr/>
                <p:nvPr/>
              </p:nvSpPr>
              <p:spPr>
                <a:xfrm>
                  <a:off x="4319972" y="5373216"/>
                  <a:ext cx="504056" cy="504056"/>
                </a:xfrm>
                <a:prstGeom prst="rect">
                  <a:avLst/>
                </a:prstGeom>
                <a:solidFill>
                  <a:srgbClr val="99FFCC"/>
                </a:solidFill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zh-TW" altLang="en-US" sz="1350" i="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7" name="等腰三角形 6"/>
                <p:cNvSpPr/>
                <p:nvPr/>
              </p:nvSpPr>
              <p:spPr>
                <a:xfrm>
                  <a:off x="4499992" y="5733256"/>
                  <a:ext cx="144016" cy="144016"/>
                </a:xfrm>
                <a:prstGeom prst="triangle">
                  <a:avLst/>
                </a:pr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zh-TW" altLang="en-US" sz="1350" i="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8" name="群組 8"/>
              <p:cNvGrpSpPr/>
              <p:nvPr/>
            </p:nvGrpSpPr>
            <p:grpSpPr>
              <a:xfrm>
                <a:off x="4211960" y="5517232"/>
                <a:ext cx="504056" cy="504056"/>
                <a:chOff x="4319972" y="5373216"/>
                <a:chExt cx="504056" cy="504056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4319972" y="5373216"/>
                  <a:ext cx="504056" cy="504056"/>
                </a:xfrm>
                <a:prstGeom prst="rect">
                  <a:avLst/>
                </a:prstGeom>
                <a:solidFill>
                  <a:srgbClr val="99FFCC"/>
                </a:solidFill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zh-TW" altLang="en-US" sz="1350" i="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" name="等腰三角形 10"/>
                <p:cNvSpPr/>
                <p:nvPr/>
              </p:nvSpPr>
              <p:spPr>
                <a:xfrm>
                  <a:off x="4499992" y="5733256"/>
                  <a:ext cx="144016" cy="144016"/>
                </a:xfrm>
                <a:prstGeom prst="triangle">
                  <a:avLst/>
                </a:pr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zh-TW" altLang="en-US" sz="1350" i="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9" name="群組 11"/>
              <p:cNvGrpSpPr/>
              <p:nvPr/>
            </p:nvGrpSpPr>
            <p:grpSpPr>
              <a:xfrm>
                <a:off x="4067944" y="5661248"/>
                <a:ext cx="504056" cy="504056"/>
                <a:chOff x="4319972" y="5373216"/>
                <a:chExt cx="504056" cy="504056"/>
              </a:xfrm>
            </p:grpSpPr>
            <p:sp>
              <p:nvSpPr>
                <p:cNvPr id="13" name="矩形 12"/>
                <p:cNvSpPr/>
                <p:nvPr/>
              </p:nvSpPr>
              <p:spPr>
                <a:xfrm>
                  <a:off x="4319972" y="5373216"/>
                  <a:ext cx="504056" cy="504056"/>
                </a:xfrm>
                <a:prstGeom prst="rect">
                  <a:avLst/>
                </a:prstGeom>
                <a:solidFill>
                  <a:srgbClr val="99FFCC"/>
                </a:solidFill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zh-TW" altLang="en-US" sz="1350" i="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4" name="等腰三角形 13"/>
                <p:cNvSpPr/>
                <p:nvPr/>
              </p:nvSpPr>
              <p:spPr>
                <a:xfrm>
                  <a:off x="4499992" y="5733256"/>
                  <a:ext cx="144016" cy="144016"/>
                </a:xfrm>
                <a:prstGeom prst="triangle">
                  <a:avLst/>
                </a:pr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zh-TW" altLang="en-US" sz="1350" i="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</p:grpSp>
        <p:sp>
          <p:nvSpPr>
            <p:cNvPr id="21" name="文字方塊 20"/>
            <p:cNvSpPr txBox="1"/>
            <p:nvPr/>
          </p:nvSpPr>
          <p:spPr>
            <a:xfrm>
              <a:off x="3422601" y="548680"/>
              <a:ext cx="236731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prstClr val="black"/>
                  </a:solidFill>
                  <a:latin typeface="Calibri"/>
                </a:rPr>
                <a:t>Combinational Circuits</a:t>
              </a:r>
              <a:endParaRPr kumimoji="0" lang="zh-TW" altLang="en-US" sz="1350" i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流程圖: 文件 22"/>
            <p:cNvSpPr/>
            <p:nvPr/>
          </p:nvSpPr>
          <p:spPr>
            <a:xfrm>
              <a:off x="1979712" y="908720"/>
              <a:ext cx="2736304" cy="2016224"/>
            </a:xfrm>
            <a:prstGeom prst="flowChartDocumen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// Look-Up-Table-Style</a:t>
              </a:r>
            </a:p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always@*</a:t>
              </a:r>
            </a:p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       case (input)</a:t>
              </a:r>
            </a:p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	case1: value= ;</a:t>
              </a:r>
            </a:p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	case2: value= ;</a:t>
              </a:r>
            </a:p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       </a:t>
              </a:r>
              <a:r>
                <a:rPr kumimoji="0" lang="en-US" altLang="zh-TW" sz="1350" i="0" dirty="0" err="1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endcase</a:t>
              </a:r>
              <a:endParaRPr kumimoji="0" lang="en-US" altLang="zh-TW" sz="1350" i="0" dirty="0">
                <a:solidFill>
                  <a:srgbClr val="0000CC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24" name="流程圖: 文件 23"/>
            <p:cNvSpPr/>
            <p:nvPr/>
          </p:nvSpPr>
          <p:spPr>
            <a:xfrm>
              <a:off x="4788024" y="908720"/>
              <a:ext cx="2736304" cy="2088232"/>
            </a:xfrm>
            <a:prstGeom prst="flowChartDocumen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// Combinational Netlist</a:t>
              </a:r>
            </a:p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zh-TW" sz="1350" i="0" dirty="0">
                <a:solidFill>
                  <a:srgbClr val="0000CC"/>
                </a:solidFill>
                <a:latin typeface="Calibri"/>
                <a:ea typeface="新細明體" panose="02020500000000000000" pitchFamily="18" charset="-120"/>
              </a:endParaRPr>
            </a:p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GATE1 g1(…);</a:t>
              </a:r>
            </a:p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GATE2 g2(…);</a:t>
              </a:r>
            </a:p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Module1 u1(…);</a:t>
              </a:r>
            </a:p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Module2 u2(…);</a:t>
              </a:r>
            </a:p>
          </p:txBody>
        </p:sp>
        <p:sp>
          <p:nvSpPr>
            <p:cNvPr id="26" name="流程圖: 文件 25"/>
            <p:cNvSpPr/>
            <p:nvPr/>
          </p:nvSpPr>
          <p:spPr>
            <a:xfrm>
              <a:off x="2051720" y="3140968"/>
              <a:ext cx="5400600" cy="864096"/>
            </a:xfrm>
            <a:prstGeom prst="flowChartDocumen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// RTL Style with formulation</a:t>
              </a:r>
            </a:p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srgbClr val="0000CC"/>
                  </a:solidFill>
                  <a:latin typeface="Calibri"/>
                  <a:ea typeface="新細明體" panose="02020500000000000000" pitchFamily="18" charset="-120"/>
                </a:rPr>
                <a:t>assign  F = Arithmetic/Logic-representation ;</a:t>
              </a:r>
            </a:p>
          </p:txBody>
        </p:sp>
        <p:sp>
          <p:nvSpPr>
            <p:cNvPr id="27" name="向右箭號 26"/>
            <p:cNvSpPr/>
            <p:nvPr/>
          </p:nvSpPr>
          <p:spPr>
            <a:xfrm>
              <a:off x="7668344" y="1700808"/>
              <a:ext cx="504056" cy="340616"/>
            </a:xfrm>
            <a:prstGeom prst="rightArrow">
              <a:avLst>
                <a:gd name="adj1" fmla="val 32200"/>
                <a:gd name="adj2" fmla="val 53560"/>
              </a:avLst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 i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28" name="向右箭號 27"/>
            <p:cNvSpPr/>
            <p:nvPr/>
          </p:nvSpPr>
          <p:spPr>
            <a:xfrm>
              <a:off x="1331640" y="1700808"/>
              <a:ext cx="504056" cy="340616"/>
            </a:xfrm>
            <a:prstGeom prst="rightArrow">
              <a:avLst>
                <a:gd name="adj1" fmla="val 32200"/>
                <a:gd name="adj2" fmla="val 53560"/>
              </a:avLst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 i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1547664" y="4201924"/>
              <a:ext cx="637251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100" b="1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Synchronous Finite State Machine Design</a:t>
              </a:r>
              <a:endParaRPr kumimoji="0" lang="zh-TW" altLang="en-US" sz="21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456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群組 37"/>
          <p:cNvGrpSpPr/>
          <p:nvPr/>
        </p:nvGrpSpPr>
        <p:grpSpPr>
          <a:xfrm>
            <a:off x="1143000" y="0"/>
            <a:ext cx="6858000" cy="4353948"/>
            <a:chOff x="0" y="0"/>
            <a:chExt cx="9144000" cy="5805264"/>
          </a:xfrm>
        </p:grpSpPr>
        <p:grpSp>
          <p:nvGrpSpPr>
            <p:cNvPr id="37" name="群組 36"/>
            <p:cNvGrpSpPr/>
            <p:nvPr/>
          </p:nvGrpSpPr>
          <p:grpSpPr>
            <a:xfrm>
              <a:off x="0" y="0"/>
              <a:ext cx="9144000" cy="5805264"/>
              <a:chOff x="0" y="0"/>
              <a:chExt cx="9144000" cy="5805264"/>
            </a:xfrm>
          </p:grpSpPr>
          <p:grpSp>
            <p:nvGrpSpPr>
              <p:cNvPr id="35" name="群組 34"/>
              <p:cNvGrpSpPr/>
              <p:nvPr/>
            </p:nvGrpSpPr>
            <p:grpSpPr>
              <a:xfrm>
                <a:off x="0" y="0"/>
                <a:ext cx="9144000" cy="5805264"/>
                <a:chOff x="0" y="0"/>
                <a:chExt cx="9144000" cy="5805264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0" y="0"/>
                  <a:ext cx="9144000" cy="5805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zh-TW" altLang="en-US" sz="1350" i="0" dirty="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251520" y="1090240"/>
                  <a:ext cx="8640960" cy="4173186"/>
                  <a:chOff x="251520" y="1090240"/>
                  <a:chExt cx="8640960" cy="4173186"/>
                </a:xfrm>
              </p:grpSpPr>
              <p:cxnSp>
                <p:nvCxnSpPr>
                  <p:cNvPr id="9" name="直線單箭頭接點 8"/>
                  <p:cNvCxnSpPr/>
                  <p:nvPr/>
                </p:nvCxnSpPr>
                <p:spPr>
                  <a:xfrm flipV="1">
                    <a:off x="3131840" y="2132856"/>
                    <a:ext cx="0" cy="216024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none" w="med" len="med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線單箭頭接點 10"/>
                  <p:cNvCxnSpPr/>
                  <p:nvPr/>
                </p:nvCxnSpPr>
                <p:spPr>
                  <a:xfrm>
                    <a:off x="6012160" y="2132856"/>
                    <a:ext cx="0" cy="216024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none" w="med" len="med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線接點 12"/>
                  <p:cNvCxnSpPr/>
                  <p:nvPr/>
                </p:nvCxnSpPr>
                <p:spPr>
                  <a:xfrm>
                    <a:off x="3131840" y="2132856"/>
                    <a:ext cx="2880320" cy="0"/>
                  </a:xfrm>
                  <a:prstGeom prst="line">
                    <a:avLst/>
                  </a:prstGeom>
                  <a:ln w="28575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線接點 13"/>
                  <p:cNvCxnSpPr/>
                  <p:nvPr/>
                </p:nvCxnSpPr>
                <p:spPr>
                  <a:xfrm>
                    <a:off x="251520" y="4293096"/>
                    <a:ext cx="2880320" cy="0"/>
                  </a:xfrm>
                  <a:prstGeom prst="line">
                    <a:avLst/>
                  </a:prstGeom>
                  <a:ln w="28575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線接點 14"/>
                  <p:cNvCxnSpPr/>
                  <p:nvPr/>
                </p:nvCxnSpPr>
                <p:spPr>
                  <a:xfrm>
                    <a:off x="6012160" y="4293096"/>
                    <a:ext cx="2880320" cy="0"/>
                  </a:xfrm>
                  <a:prstGeom prst="line">
                    <a:avLst/>
                  </a:prstGeom>
                  <a:ln w="28575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橢圓 15"/>
                  <p:cNvSpPr/>
                  <p:nvPr/>
                </p:nvSpPr>
                <p:spPr>
                  <a:xfrm>
                    <a:off x="5391140" y="2543200"/>
                    <a:ext cx="1269092" cy="1245840"/>
                  </a:xfrm>
                  <a:prstGeom prst="ellipse">
                    <a:avLst/>
                  </a:prstGeom>
                  <a:solidFill>
                    <a:srgbClr val="FFCC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0" lang="en-US" altLang="zh-TW" sz="1350" i="0" dirty="0">
                        <a:solidFill>
                          <a:srgbClr val="0000FF"/>
                        </a:solidFill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rPr>
                      <a:t>FALL</a:t>
                    </a:r>
                    <a:endParaRPr kumimoji="0" lang="zh-TW" altLang="en-US" sz="1350" i="0" dirty="0">
                      <a:solidFill>
                        <a:srgbClr val="0000FF"/>
                      </a:solidFill>
                      <a:latin typeface="Times New Roman" pitchFamily="18" charset="0"/>
                      <a:ea typeface="新細明體" panose="02020500000000000000" pitchFamily="18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橢圓 16"/>
                  <p:cNvSpPr/>
                  <p:nvPr/>
                </p:nvSpPr>
                <p:spPr>
                  <a:xfrm>
                    <a:off x="3918580" y="1090240"/>
                    <a:ext cx="1301492" cy="1258640"/>
                  </a:xfrm>
                  <a:prstGeom prst="ellipse">
                    <a:avLst/>
                  </a:prstGeom>
                  <a:solidFill>
                    <a:srgbClr val="FFFFCC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0" lang="en-US" altLang="zh-TW" sz="1350" i="0" dirty="0">
                        <a:solidFill>
                          <a:srgbClr val="0000FF"/>
                        </a:solidFill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rPr>
                      <a:t>HIGH</a:t>
                    </a:r>
                    <a:endParaRPr kumimoji="0" lang="zh-TW" altLang="en-US" sz="1350" i="0" dirty="0">
                      <a:solidFill>
                        <a:srgbClr val="0000FF"/>
                      </a:solidFill>
                      <a:latin typeface="Times New Roman" pitchFamily="18" charset="0"/>
                      <a:ea typeface="新細明體" panose="02020500000000000000" pitchFamily="18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橢圓 17"/>
                  <p:cNvSpPr/>
                  <p:nvPr/>
                </p:nvSpPr>
                <p:spPr>
                  <a:xfrm>
                    <a:off x="3918580" y="3961934"/>
                    <a:ext cx="1301492" cy="1301492"/>
                  </a:xfrm>
                  <a:prstGeom prst="ellipse">
                    <a:avLst/>
                  </a:prstGeom>
                  <a:solidFill>
                    <a:srgbClr val="FFFFCC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0" lang="en-US" altLang="zh-TW" sz="1350" i="0" dirty="0">
                        <a:solidFill>
                          <a:srgbClr val="0000FF"/>
                        </a:solidFill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rPr>
                      <a:t>LOW</a:t>
                    </a:r>
                    <a:endParaRPr kumimoji="0" lang="zh-TW" altLang="en-US" sz="1350" i="0" dirty="0">
                      <a:solidFill>
                        <a:srgbClr val="0000FF"/>
                      </a:solidFill>
                      <a:latin typeface="Times New Roman" pitchFamily="18" charset="0"/>
                      <a:ea typeface="新細明體" panose="02020500000000000000" pitchFamily="18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" name="橢圓 3"/>
                  <p:cNvSpPr/>
                  <p:nvPr/>
                </p:nvSpPr>
                <p:spPr>
                  <a:xfrm>
                    <a:off x="2557228" y="2590782"/>
                    <a:ext cx="1150676" cy="1150676"/>
                  </a:xfrm>
                  <a:prstGeom prst="ellipse">
                    <a:avLst/>
                  </a:prstGeom>
                  <a:solidFill>
                    <a:srgbClr val="FFCC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0" lang="en-US" altLang="zh-TW" sz="1350" i="0" dirty="0">
                        <a:solidFill>
                          <a:srgbClr val="0000FF"/>
                        </a:solidFill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rPr>
                      <a:t>RISE</a:t>
                    </a:r>
                    <a:endParaRPr kumimoji="0" lang="zh-TW" altLang="en-US" sz="1350" i="0" dirty="0">
                      <a:solidFill>
                        <a:srgbClr val="0000FF"/>
                      </a:solidFill>
                      <a:latin typeface="Times New Roman" pitchFamily="18" charset="0"/>
                      <a:ea typeface="新細明體" panose="02020500000000000000" pitchFamily="18" charset="-12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9" name="直線單箭頭接點 18"/>
                  <p:cNvCxnSpPr>
                    <a:stCxn id="4" idx="7"/>
                    <a:endCxn id="17" idx="3"/>
                  </p:cNvCxnSpPr>
                  <p:nvPr/>
                </p:nvCxnSpPr>
                <p:spPr>
                  <a:xfrm flipV="1">
                    <a:off x="3539391" y="2164557"/>
                    <a:ext cx="569788" cy="59473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單箭頭接點 20"/>
                  <p:cNvCxnSpPr>
                    <a:stCxn id="17" idx="5"/>
                    <a:endCxn id="16" idx="1"/>
                  </p:cNvCxnSpPr>
                  <p:nvPr/>
                </p:nvCxnSpPr>
                <p:spPr>
                  <a:xfrm>
                    <a:off x="5029473" y="2164557"/>
                    <a:ext cx="547521" cy="56109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單箭頭接點 22"/>
                  <p:cNvCxnSpPr>
                    <a:stCxn id="16" idx="3"/>
                    <a:endCxn id="18" idx="7"/>
                  </p:cNvCxnSpPr>
                  <p:nvPr/>
                </p:nvCxnSpPr>
                <p:spPr>
                  <a:xfrm flipH="1">
                    <a:off x="5029473" y="3606591"/>
                    <a:ext cx="547521" cy="54594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單箭頭接點 24"/>
                  <p:cNvCxnSpPr>
                    <a:stCxn id="18" idx="1"/>
                    <a:endCxn id="4" idx="5"/>
                  </p:cNvCxnSpPr>
                  <p:nvPr/>
                </p:nvCxnSpPr>
                <p:spPr>
                  <a:xfrm flipH="1" flipV="1">
                    <a:off x="3539391" y="3572946"/>
                    <a:ext cx="569788" cy="57958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6" name="文字方塊 35"/>
              <p:cNvSpPr txBox="1"/>
              <p:nvPr/>
            </p:nvSpPr>
            <p:spPr>
              <a:xfrm>
                <a:off x="2492231" y="692696"/>
                <a:ext cx="42174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b="1" i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Basic 4 Meta States of a Button</a:t>
                </a:r>
                <a:endParaRPr kumimoji="0" lang="zh-TW" altLang="en-US" b="1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endParaRPr>
              </a:p>
            </p:txBody>
          </p:sp>
        </p:grpSp>
        <p:sp>
          <p:nvSpPr>
            <p:cNvPr id="27" name="文字方塊 26"/>
            <p:cNvSpPr txBox="1"/>
            <p:nvPr/>
          </p:nvSpPr>
          <p:spPr>
            <a:xfrm>
              <a:off x="3203848" y="3933056"/>
              <a:ext cx="68437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 = 1</a:t>
              </a:r>
              <a:endParaRPr kumimoji="0" lang="zh-TW" altLang="en-US" sz="135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4788024" y="2420888"/>
              <a:ext cx="68437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 = 0</a:t>
              </a:r>
              <a:endParaRPr kumimoji="0" lang="zh-TW" altLang="en-US" sz="135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004048" y="980728"/>
              <a:ext cx="48987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T1</a:t>
              </a:r>
              <a:endParaRPr kumimoji="0" lang="zh-TW" altLang="en-US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763688" y="2843644"/>
              <a:ext cx="76132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T1=0</a:t>
              </a:r>
              <a:endParaRPr kumimoji="0" lang="zh-TW" altLang="en-US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753091" y="2852936"/>
              <a:ext cx="76132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T2=0</a:t>
              </a:r>
              <a:endParaRPr kumimoji="0" lang="zh-TW" altLang="en-US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3995936" y="5157192"/>
              <a:ext cx="48987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T2</a:t>
              </a:r>
              <a:endParaRPr kumimoji="0" lang="zh-TW" altLang="en-US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78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群組 50"/>
          <p:cNvGrpSpPr/>
          <p:nvPr/>
        </p:nvGrpSpPr>
        <p:grpSpPr>
          <a:xfrm>
            <a:off x="2087724" y="141480"/>
            <a:ext cx="5022558" cy="4644516"/>
            <a:chOff x="1259632" y="188640"/>
            <a:chExt cx="6696744" cy="6192688"/>
          </a:xfrm>
        </p:grpSpPr>
        <p:sp>
          <p:nvSpPr>
            <p:cNvPr id="50" name="矩形 49"/>
            <p:cNvSpPr/>
            <p:nvPr/>
          </p:nvSpPr>
          <p:spPr>
            <a:xfrm>
              <a:off x="1259632" y="188640"/>
              <a:ext cx="6696744" cy="61926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 i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grpSp>
          <p:nvGrpSpPr>
            <p:cNvPr id="49" name="群組 48"/>
            <p:cNvGrpSpPr/>
            <p:nvPr/>
          </p:nvGrpSpPr>
          <p:grpSpPr>
            <a:xfrm>
              <a:off x="1547664" y="188640"/>
              <a:ext cx="5976664" cy="5976664"/>
              <a:chOff x="2915816" y="188640"/>
              <a:chExt cx="5976664" cy="5976664"/>
            </a:xfrm>
          </p:grpSpPr>
          <p:grpSp>
            <p:nvGrpSpPr>
              <p:cNvPr id="6" name="群組 25"/>
              <p:cNvGrpSpPr/>
              <p:nvPr/>
            </p:nvGrpSpPr>
            <p:grpSpPr>
              <a:xfrm>
                <a:off x="3131840" y="2132856"/>
                <a:ext cx="5760640" cy="2160240"/>
                <a:chOff x="3131840" y="2132856"/>
                <a:chExt cx="5760640" cy="2160240"/>
              </a:xfrm>
            </p:grpSpPr>
            <p:cxnSp>
              <p:nvCxnSpPr>
                <p:cNvPr id="9" name="直線單箭頭接點 8"/>
                <p:cNvCxnSpPr/>
                <p:nvPr/>
              </p:nvCxnSpPr>
              <p:spPr>
                <a:xfrm flipV="1">
                  <a:off x="3131840" y="2132856"/>
                  <a:ext cx="0" cy="216024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單箭頭接點 10"/>
                <p:cNvCxnSpPr/>
                <p:nvPr/>
              </p:nvCxnSpPr>
              <p:spPr>
                <a:xfrm>
                  <a:off x="6012160" y="2132856"/>
                  <a:ext cx="0" cy="216024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接點 12"/>
                <p:cNvCxnSpPr/>
                <p:nvPr/>
              </p:nvCxnSpPr>
              <p:spPr>
                <a:xfrm>
                  <a:off x="3131840" y="2132856"/>
                  <a:ext cx="2880320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接點 14"/>
                <p:cNvCxnSpPr/>
                <p:nvPr/>
              </p:nvCxnSpPr>
              <p:spPr>
                <a:xfrm>
                  <a:off x="6012160" y="4293096"/>
                  <a:ext cx="2880320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單箭頭接點 46"/>
                <p:cNvCxnSpPr/>
                <p:nvPr/>
              </p:nvCxnSpPr>
              <p:spPr>
                <a:xfrm flipV="1">
                  <a:off x="8892480" y="2132856"/>
                  <a:ext cx="0" cy="216024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文字方塊 35"/>
              <p:cNvSpPr txBox="1"/>
              <p:nvPr/>
            </p:nvSpPr>
            <p:spPr>
              <a:xfrm>
                <a:off x="3432839" y="188640"/>
                <a:ext cx="522220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b="1" i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Then you can separate to macro states:</a:t>
                </a:r>
                <a:endParaRPr kumimoji="0" lang="zh-TW" altLang="en-US" b="1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5004048" y="980728"/>
                <a:ext cx="4898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13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T1</a:t>
                </a:r>
                <a:endParaRPr kumimoji="0" lang="zh-TW" altLang="en-US" sz="13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圓角矩形 33"/>
              <p:cNvSpPr/>
              <p:nvPr/>
            </p:nvSpPr>
            <p:spPr>
              <a:xfrm>
                <a:off x="6444208" y="4077072"/>
                <a:ext cx="1440160" cy="43204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1350" i="0" dirty="0">
                    <a:solidFill>
                      <a:srgbClr val="0000FF"/>
                    </a:solidFill>
                    <a:latin typeface="Calibri"/>
                    <a:ea typeface="新細明體" panose="02020500000000000000" pitchFamily="18" charset="-120"/>
                  </a:rPr>
                  <a:t>Timing</a:t>
                </a:r>
                <a:endParaRPr kumimoji="0" lang="zh-TW" altLang="en-US" sz="1350" i="0" dirty="0">
                  <a:solidFill>
                    <a:srgbClr val="0000FF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35" name="圓角矩形 34"/>
              <p:cNvSpPr/>
              <p:nvPr/>
            </p:nvSpPr>
            <p:spPr>
              <a:xfrm>
                <a:off x="3131840" y="1628800"/>
                <a:ext cx="2880320" cy="43204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1350" i="0" dirty="0">
                    <a:solidFill>
                      <a:srgbClr val="0000FF"/>
                    </a:solidFill>
                    <a:latin typeface="Calibri"/>
                    <a:ea typeface="新細明體" panose="02020500000000000000" pitchFamily="18" charset="-120"/>
                  </a:rPr>
                  <a:t>Timing</a:t>
                </a:r>
                <a:endParaRPr kumimoji="0" lang="zh-TW" altLang="en-US" sz="1350" i="0" dirty="0">
                  <a:solidFill>
                    <a:srgbClr val="0000FF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38" name="圓角矩形 37"/>
              <p:cNvSpPr/>
              <p:nvPr/>
            </p:nvSpPr>
            <p:spPr>
              <a:xfrm rot="5400000">
                <a:off x="2411760" y="2996952"/>
                <a:ext cx="1440160" cy="43204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1350" i="0" dirty="0">
                    <a:solidFill>
                      <a:srgbClr val="0000FF"/>
                    </a:solidFill>
                    <a:latin typeface="Calibri"/>
                    <a:ea typeface="新細明體" panose="02020500000000000000" pitchFamily="18" charset="-120"/>
                  </a:rPr>
                  <a:t>Clock Reset</a:t>
                </a:r>
                <a:endParaRPr kumimoji="0" lang="zh-TW" altLang="en-US" sz="1350" i="0" dirty="0">
                  <a:solidFill>
                    <a:srgbClr val="0000FF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39" name="圓角矩形 38"/>
              <p:cNvSpPr/>
              <p:nvPr/>
            </p:nvSpPr>
            <p:spPr>
              <a:xfrm rot="5400000">
                <a:off x="5292080" y="2996952"/>
                <a:ext cx="1440160" cy="43204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1350" i="0" dirty="0">
                    <a:solidFill>
                      <a:srgbClr val="0000FF"/>
                    </a:solidFill>
                    <a:latin typeface="Calibri"/>
                    <a:ea typeface="新細明體" panose="02020500000000000000" pitchFamily="18" charset="-120"/>
                  </a:rPr>
                  <a:t>Clock Reset</a:t>
                </a:r>
                <a:endParaRPr kumimoji="0" lang="zh-TW" altLang="en-US" sz="1350" i="0" dirty="0">
                  <a:solidFill>
                    <a:srgbClr val="0000FF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" name="圓角矩形 40"/>
              <p:cNvSpPr/>
              <p:nvPr/>
            </p:nvSpPr>
            <p:spPr>
              <a:xfrm>
                <a:off x="3131840" y="1340768"/>
                <a:ext cx="2880320" cy="432048"/>
              </a:xfrm>
              <a:prstGeom prst="round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1350" i="0" dirty="0">
                    <a:solidFill>
                      <a:srgbClr val="0000FF"/>
                    </a:solidFill>
                    <a:latin typeface="Calibri"/>
                    <a:ea typeface="新細明體" panose="02020500000000000000" pitchFamily="18" charset="-120"/>
                  </a:rPr>
                  <a:t>Operation1</a:t>
                </a:r>
                <a:endParaRPr kumimoji="0" lang="zh-TW" altLang="en-US" sz="1350" i="0" dirty="0">
                  <a:solidFill>
                    <a:srgbClr val="0000FF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40" name="圓角矩形 39"/>
              <p:cNvSpPr/>
              <p:nvPr/>
            </p:nvSpPr>
            <p:spPr>
              <a:xfrm>
                <a:off x="3131840" y="980728"/>
                <a:ext cx="2160240" cy="432048"/>
              </a:xfrm>
              <a:prstGeom prst="round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1350" i="0" dirty="0">
                    <a:solidFill>
                      <a:srgbClr val="0000FF"/>
                    </a:solidFill>
                    <a:latin typeface="Calibri"/>
                    <a:ea typeface="新細明體" panose="02020500000000000000" pitchFamily="18" charset="-120"/>
                  </a:rPr>
                  <a:t>Symbol4</a:t>
                </a:r>
                <a:endParaRPr kumimoji="0" lang="zh-TW" altLang="en-US" sz="1350" i="0" dirty="0">
                  <a:solidFill>
                    <a:srgbClr val="0000FF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42" name="圓角矩形 41"/>
              <p:cNvSpPr/>
              <p:nvPr/>
            </p:nvSpPr>
            <p:spPr>
              <a:xfrm>
                <a:off x="3131840" y="692696"/>
                <a:ext cx="1224136" cy="432048"/>
              </a:xfrm>
              <a:prstGeom prst="round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1350" i="0" dirty="0">
                    <a:solidFill>
                      <a:srgbClr val="0000FF"/>
                    </a:solidFill>
                    <a:latin typeface="Calibri"/>
                    <a:ea typeface="新細明體" panose="02020500000000000000" pitchFamily="18" charset="-120"/>
                  </a:rPr>
                  <a:t>Symbol3</a:t>
                </a:r>
                <a:endParaRPr kumimoji="0" lang="zh-TW" altLang="en-US" sz="1350" i="0" dirty="0">
                  <a:solidFill>
                    <a:srgbClr val="0000FF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43" name="圓角矩形 42"/>
              <p:cNvSpPr/>
              <p:nvPr/>
            </p:nvSpPr>
            <p:spPr>
              <a:xfrm>
                <a:off x="5940152" y="4581128"/>
                <a:ext cx="2880320" cy="43204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1350" i="0" dirty="0">
                    <a:solidFill>
                      <a:srgbClr val="0000FF"/>
                    </a:solidFill>
                    <a:latin typeface="Calibri"/>
                    <a:ea typeface="新細明體" panose="02020500000000000000" pitchFamily="18" charset="-120"/>
                  </a:rPr>
                  <a:t>Timing</a:t>
                </a:r>
                <a:endParaRPr kumimoji="0" lang="zh-TW" altLang="en-US" sz="1350" i="0" dirty="0">
                  <a:solidFill>
                    <a:srgbClr val="0000FF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44" name="圓角矩形 43"/>
              <p:cNvSpPr/>
              <p:nvPr/>
            </p:nvSpPr>
            <p:spPr>
              <a:xfrm>
                <a:off x="5940152" y="5013176"/>
                <a:ext cx="2880320" cy="432048"/>
              </a:xfrm>
              <a:prstGeom prst="round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1350" i="0" dirty="0">
                    <a:solidFill>
                      <a:srgbClr val="0000FF"/>
                    </a:solidFill>
                    <a:latin typeface="Calibri"/>
                    <a:ea typeface="新細明體" panose="02020500000000000000" pitchFamily="18" charset="-120"/>
                  </a:rPr>
                  <a:t>Operation1</a:t>
                </a:r>
                <a:endParaRPr kumimoji="0" lang="zh-TW" altLang="en-US" sz="1350" i="0" dirty="0">
                  <a:solidFill>
                    <a:srgbClr val="0000FF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45" name="圓角矩形 44"/>
              <p:cNvSpPr/>
              <p:nvPr/>
            </p:nvSpPr>
            <p:spPr>
              <a:xfrm>
                <a:off x="5940152" y="5373216"/>
                <a:ext cx="2160240" cy="432048"/>
              </a:xfrm>
              <a:prstGeom prst="round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1350" i="0" dirty="0">
                    <a:solidFill>
                      <a:srgbClr val="0000FF"/>
                    </a:solidFill>
                    <a:latin typeface="Calibri"/>
                    <a:ea typeface="新細明體" panose="02020500000000000000" pitchFamily="18" charset="-120"/>
                  </a:rPr>
                  <a:t>Symbol4</a:t>
                </a:r>
                <a:endParaRPr kumimoji="0" lang="zh-TW" altLang="en-US" sz="1350" i="0" dirty="0">
                  <a:solidFill>
                    <a:srgbClr val="0000FF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5940152" y="5733256"/>
                <a:ext cx="1224136" cy="432048"/>
              </a:xfrm>
              <a:prstGeom prst="round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1350" i="0" dirty="0">
                    <a:solidFill>
                      <a:srgbClr val="0000FF"/>
                    </a:solidFill>
                    <a:latin typeface="Calibri"/>
                    <a:ea typeface="新細明體" panose="02020500000000000000" pitchFamily="18" charset="-120"/>
                  </a:rPr>
                  <a:t>Symbol3</a:t>
                </a:r>
                <a:endParaRPr kumimoji="0" lang="zh-TW" altLang="en-US" sz="1350" i="0" dirty="0">
                  <a:solidFill>
                    <a:srgbClr val="0000FF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8798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群組 71"/>
          <p:cNvGrpSpPr/>
          <p:nvPr/>
        </p:nvGrpSpPr>
        <p:grpSpPr>
          <a:xfrm>
            <a:off x="1277634" y="735546"/>
            <a:ext cx="5184576" cy="4104456"/>
            <a:chOff x="179512" y="980728"/>
            <a:chExt cx="6912768" cy="5472608"/>
          </a:xfrm>
        </p:grpSpPr>
        <p:sp>
          <p:nvSpPr>
            <p:cNvPr id="66" name="矩形 65"/>
            <p:cNvSpPr/>
            <p:nvPr/>
          </p:nvSpPr>
          <p:spPr>
            <a:xfrm>
              <a:off x="179512" y="980728"/>
              <a:ext cx="6912768" cy="5472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 i="0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58" name="手繪多邊形 57"/>
            <p:cNvSpPr/>
            <p:nvPr/>
          </p:nvSpPr>
          <p:spPr>
            <a:xfrm>
              <a:off x="3259460" y="2343150"/>
              <a:ext cx="952500" cy="1047750"/>
            </a:xfrm>
            <a:custGeom>
              <a:avLst/>
              <a:gdLst>
                <a:gd name="connsiteX0" fmla="*/ 0 w 952500"/>
                <a:gd name="connsiteY0" fmla="*/ 0 h 1047750"/>
                <a:gd name="connsiteX1" fmla="*/ 685800 w 952500"/>
                <a:gd name="connsiteY1" fmla="*/ 0 h 1047750"/>
                <a:gd name="connsiteX2" fmla="*/ 952500 w 952500"/>
                <a:gd name="connsiteY2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0" h="1047750">
                  <a:moveTo>
                    <a:pt x="0" y="0"/>
                  </a:moveTo>
                  <a:lnTo>
                    <a:pt x="685800" y="0"/>
                  </a:lnTo>
                  <a:lnTo>
                    <a:pt x="952500" y="1047750"/>
                  </a:ln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 i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899592" y="3429000"/>
              <a:ext cx="864096" cy="864096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200" b="1" i="0" dirty="0">
                  <a:solidFill>
                    <a:srgbClr val="0000FF"/>
                  </a:solidFill>
                  <a:latin typeface="Arial Narrow" pitchFamily="34" charset="0"/>
                  <a:ea typeface="新細明體" panose="02020500000000000000" pitchFamily="18" charset="-120"/>
                </a:rPr>
                <a:t>RISE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900" b="1" i="0" dirty="0">
                  <a:solidFill>
                    <a:srgbClr val="0000FF"/>
                  </a:solidFill>
                  <a:latin typeface="Arial Narrow" pitchFamily="34" charset="0"/>
                  <a:ea typeface="新細明體" panose="02020500000000000000" pitchFamily="18" charset="-120"/>
                </a:rPr>
                <a:t>T ?</a:t>
              </a:r>
              <a:endParaRPr kumimoji="0" lang="zh-TW" altLang="en-US" sz="900" b="1" i="0" dirty="0">
                <a:solidFill>
                  <a:srgbClr val="0000FF"/>
                </a:solidFill>
                <a:latin typeface="Arial Narrow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1187624" y="1916832"/>
              <a:ext cx="864096" cy="864096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050" b="1" i="0" dirty="0">
                  <a:solidFill>
                    <a:srgbClr val="0000FF"/>
                  </a:solidFill>
                  <a:latin typeface="Arial Narrow" pitchFamily="34" charset="0"/>
                  <a:ea typeface="新細明體" panose="02020500000000000000" pitchFamily="18" charset="-120"/>
                </a:rPr>
                <a:t>HEAD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900" b="1" i="0" dirty="0">
                  <a:solidFill>
                    <a:srgbClr val="0000FF"/>
                  </a:solidFill>
                  <a:latin typeface="Arial Narrow" pitchFamily="34" charset="0"/>
                  <a:ea typeface="新細明體" panose="02020500000000000000" pitchFamily="18" charset="-120"/>
                </a:rPr>
                <a:t>T=0</a:t>
              </a:r>
              <a:endParaRPr kumimoji="0" lang="zh-TW" altLang="en-US" sz="900" b="1" i="0" dirty="0">
                <a:solidFill>
                  <a:srgbClr val="0000FF"/>
                </a:solidFill>
                <a:latin typeface="Arial Narrow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2699792" y="1916832"/>
              <a:ext cx="864096" cy="864096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200" b="1" i="0" dirty="0">
                  <a:solidFill>
                    <a:srgbClr val="0000FF"/>
                  </a:solidFill>
                  <a:latin typeface="Arial Narrow" pitchFamily="34" charset="0"/>
                  <a:ea typeface="新細明體" panose="02020500000000000000" pitchFamily="18" charset="-120"/>
                </a:rPr>
                <a:t>HIGH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900" b="1" i="0" dirty="0">
                  <a:solidFill>
                    <a:srgbClr val="0000FF"/>
                  </a:solidFill>
                  <a:latin typeface="Arial Narrow" pitchFamily="34" charset="0"/>
                  <a:ea typeface="新細明體" panose="02020500000000000000" pitchFamily="18" charset="-120"/>
                </a:rPr>
                <a:t>T=T+1</a:t>
              </a:r>
              <a:endParaRPr kumimoji="0" lang="zh-TW" altLang="en-US" sz="900" b="1" i="0" dirty="0">
                <a:solidFill>
                  <a:srgbClr val="0000FF"/>
                </a:solidFill>
                <a:latin typeface="Arial Narrow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3995936" y="3429000"/>
              <a:ext cx="864096" cy="864096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200" b="1" i="0" dirty="0">
                  <a:solidFill>
                    <a:srgbClr val="0000FF"/>
                  </a:solidFill>
                  <a:latin typeface="Arial Narrow" pitchFamily="34" charset="0"/>
                  <a:ea typeface="新細明體" panose="02020500000000000000" pitchFamily="18" charset="-120"/>
                </a:rPr>
                <a:t>FALL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900" b="1" i="0" dirty="0">
                  <a:solidFill>
                    <a:srgbClr val="0000FF"/>
                  </a:solidFill>
                  <a:latin typeface="Arial Narrow" pitchFamily="34" charset="0"/>
                  <a:ea typeface="新細明體" panose="02020500000000000000" pitchFamily="18" charset="-120"/>
                </a:rPr>
                <a:t>T ?</a:t>
              </a:r>
              <a:endParaRPr kumimoji="0" lang="zh-TW" altLang="en-US" sz="900" b="1" i="0" dirty="0">
                <a:solidFill>
                  <a:srgbClr val="0000FF"/>
                </a:solidFill>
                <a:latin typeface="Arial Narrow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4427984" y="4725144"/>
              <a:ext cx="864096" cy="864096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200" b="1" i="0" dirty="0">
                  <a:solidFill>
                    <a:srgbClr val="0000FF"/>
                  </a:solidFill>
                  <a:latin typeface="Arial Narrow" pitchFamily="34" charset="0"/>
                  <a:ea typeface="新細明體" panose="02020500000000000000" pitchFamily="18" charset="-120"/>
                </a:rPr>
                <a:t>TAIL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900" b="1" i="0" dirty="0">
                  <a:solidFill>
                    <a:srgbClr val="0000FF"/>
                  </a:solidFill>
                  <a:latin typeface="Arial Narrow" pitchFamily="34" charset="0"/>
                  <a:ea typeface="新細明體" panose="02020500000000000000" pitchFamily="18" charset="-120"/>
                </a:rPr>
                <a:t>T = 0</a:t>
              </a:r>
              <a:endParaRPr kumimoji="0" lang="zh-TW" altLang="en-US" sz="900" b="1" i="0" dirty="0">
                <a:solidFill>
                  <a:srgbClr val="0000FF"/>
                </a:solidFill>
                <a:latin typeface="Arial Narrow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6084168" y="4653136"/>
              <a:ext cx="864096" cy="864096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200" b="1" i="0" dirty="0">
                  <a:solidFill>
                    <a:srgbClr val="0000FF"/>
                  </a:solidFill>
                  <a:latin typeface="Arial Narrow" pitchFamily="34" charset="0"/>
                  <a:ea typeface="新細明體" panose="02020500000000000000" pitchFamily="18" charset="-120"/>
                </a:rPr>
                <a:t>LOW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900" b="1" i="0" dirty="0">
                  <a:solidFill>
                    <a:srgbClr val="0000FF"/>
                  </a:solidFill>
                  <a:latin typeface="Arial Narrow" pitchFamily="34" charset="0"/>
                  <a:ea typeface="新細明體" panose="02020500000000000000" pitchFamily="18" charset="-120"/>
                </a:rPr>
                <a:t>T=T+1</a:t>
              </a:r>
              <a:endParaRPr kumimoji="0" lang="zh-TW" altLang="en-US" sz="900" b="1" i="0" dirty="0">
                <a:solidFill>
                  <a:srgbClr val="0000FF"/>
                </a:solidFill>
                <a:latin typeface="Arial Narrow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043608" y="4581128"/>
              <a:ext cx="7014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prstClr val="black"/>
                  </a:solidFill>
                  <a:latin typeface="Calibri"/>
                </a:rPr>
                <a:t>K = 1</a:t>
              </a:r>
              <a:endParaRPr kumimoji="0" lang="zh-TW" altLang="en-US" sz="1350" i="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8" name="直線單箭頭接點 47"/>
            <p:cNvCxnSpPr/>
            <p:nvPr/>
          </p:nvCxnSpPr>
          <p:spPr>
            <a:xfrm flipV="1">
              <a:off x="1384598" y="2780928"/>
              <a:ext cx="144016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>
              <a:endCxn id="26" idx="2"/>
            </p:cNvCxnSpPr>
            <p:nvPr/>
          </p:nvCxnSpPr>
          <p:spPr>
            <a:xfrm>
              <a:off x="2051720" y="2348880"/>
              <a:ext cx="6480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手繪多邊形 55"/>
            <p:cNvSpPr/>
            <p:nvPr/>
          </p:nvSpPr>
          <p:spPr>
            <a:xfrm>
              <a:off x="2787650" y="1298575"/>
              <a:ext cx="1017588" cy="790575"/>
            </a:xfrm>
            <a:custGeom>
              <a:avLst/>
              <a:gdLst>
                <a:gd name="connsiteX0" fmla="*/ 174625 w 1017588"/>
                <a:gd name="connsiteY0" fmla="*/ 644525 h 790575"/>
                <a:gd name="connsiteX1" fmla="*/ 79375 w 1017588"/>
                <a:gd name="connsiteY1" fmla="*/ 244475 h 790575"/>
                <a:gd name="connsiteX2" fmla="*/ 650875 w 1017588"/>
                <a:gd name="connsiteY2" fmla="*/ 53975 h 790575"/>
                <a:gd name="connsiteX3" fmla="*/ 1003300 w 1017588"/>
                <a:gd name="connsiteY3" fmla="*/ 568325 h 790575"/>
                <a:gd name="connsiteX4" fmla="*/ 736600 w 1017588"/>
                <a:gd name="connsiteY4" fmla="*/ 787400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588" h="790575">
                  <a:moveTo>
                    <a:pt x="174625" y="644525"/>
                  </a:moveTo>
                  <a:cubicBezTo>
                    <a:pt x="87312" y="493712"/>
                    <a:pt x="0" y="342900"/>
                    <a:pt x="79375" y="244475"/>
                  </a:cubicBezTo>
                  <a:cubicBezTo>
                    <a:pt x="158750" y="146050"/>
                    <a:pt x="496888" y="0"/>
                    <a:pt x="650875" y="53975"/>
                  </a:cubicBezTo>
                  <a:cubicBezTo>
                    <a:pt x="804862" y="107950"/>
                    <a:pt x="989013" y="446088"/>
                    <a:pt x="1003300" y="568325"/>
                  </a:cubicBezTo>
                  <a:cubicBezTo>
                    <a:pt x="1017588" y="690563"/>
                    <a:pt x="782637" y="790575"/>
                    <a:pt x="736600" y="787400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 i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57" name="手繪多邊形 56"/>
            <p:cNvSpPr/>
            <p:nvPr/>
          </p:nvSpPr>
          <p:spPr>
            <a:xfrm rot="9726260">
              <a:off x="6037001" y="5366420"/>
              <a:ext cx="1017588" cy="790575"/>
            </a:xfrm>
            <a:custGeom>
              <a:avLst/>
              <a:gdLst>
                <a:gd name="connsiteX0" fmla="*/ 174625 w 1017588"/>
                <a:gd name="connsiteY0" fmla="*/ 644525 h 790575"/>
                <a:gd name="connsiteX1" fmla="*/ 79375 w 1017588"/>
                <a:gd name="connsiteY1" fmla="*/ 244475 h 790575"/>
                <a:gd name="connsiteX2" fmla="*/ 650875 w 1017588"/>
                <a:gd name="connsiteY2" fmla="*/ 53975 h 790575"/>
                <a:gd name="connsiteX3" fmla="*/ 1003300 w 1017588"/>
                <a:gd name="connsiteY3" fmla="*/ 568325 h 790575"/>
                <a:gd name="connsiteX4" fmla="*/ 736600 w 1017588"/>
                <a:gd name="connsiteY4" fmla="*/ 787400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588" h="790575">
                  <a:moveTo>
                    <a:pt x="174625" y="644525"/>
                  </a:moveTo>
                  <a:cubicBezTo>
                    <a:pt x="87312" y="493712"/>
                    <a:pt x="0" y="342900"/>
                    <a:pt x="79375" y="244475"/>
                  </a:cubicBezTo>
                  <a:cubicBezTo>
                    <a:pt x="158750" y="146050"/>
                    <a:pt x="496888" y="0"/>
                    <a:pt x="650875" y="53975"/>
                  </a:cubicBezTo>
                  <a:cubicBezTo>
                    <a:pt x="804862" y="107950"/>
                    <a:pt x="989013" y="446088"/>
                    <a:pt x="1003300" y="568325"/>
                  </a:cubicBezTo>
                  <a:cubicBezTo>
                    <a:pt x="1017588" y="690563"/>
                    <a:pt x="782637" y="790575"/>
                    <a:pt x="736600" y="787400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 i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cxnSp>
          <p:nvCxnSpPr>
            <p:cNvPr id="59" name="直線單箭頭接點 58"/>
            <p:cNvCxnSpPr/>
            <p:nvPr/>
          </p:nvCxnSpPr>
          <p:spPr>
            <a:xfrm>
              <a:off x="4572000" y="4293096"/>
              <a:ext cx="144016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/>
            <p:nvPr/>
          </p:nvCxnSpPr>
          <p:spPr>
            <a:xfrm>
              <a:off x="5364088" y="5085184"/>
              <a:ext cx="6480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手繪多邊形 61"/>
            <p:cNvSpPr/>
            <p:nvPr/>
          </p:nvSpPr>
          <p:spPr>
            <a:xfrm rot="10800000" flipH="1">
              <a:off x="323528" y="4293096"/>
              <a:ext cx="952500" cy="792088"/>
            </a:xfrm>
            <a:custGeom>
              <a:avLst/>
              <a:gdLst>
                <a:gd name="connsiteX0" fmla="*/ 0 w 952500"/>
                <a:gd name="connsiteY0" fmla="*/ 0 h 1047750"/>
                <a:gd name="connsiteX1" fmla="*/ 685800 w 952500"/>
                <a:gd name="connsiteY1" fmla="*/ 0 h 1047750"/>
                <a:gd name="connsiteX2" fmla="*/ 952500 w 952500"/>
                <a:gd name="connsiteY2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0" h="1047750">
                  <a:moveTo>
                    <a:pt x="0" y="0"/>
                  </a:moveTo>
                  <a:lnTo>
                    <a:pt x="685800" y="0"/>
                  </a:lnTo>
                  <a:lnTo>
                    <a:pt x="952500" y="1047750"/>
                  </a:ln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 i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4139952" y="2708920"/>
              <a:ext cx="7014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prstClr val="black"/>
                  </a:solidFill>
                  <a:latin typeface="Calibri"/>
                </a:rPr>
                <a:t>K = 0</a:t>
              </a:r>
              <a:endParaRPr kumimoji="0" lang="zh-TW" altLang="en-US" sz="1350" i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2915816" y="1412776"/>
              <a:ext cx="7014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prstClr val="black"/>
                  </a:solidFill>
                  <a:latin typeface="Calibri"/>
                </a:rPr>
                <a:t>K = 1</a:t>
              </a:r>
              <a:endParaRPr kumimoji="0" lang="zh-TW" altLang="en-US" sz="1350" i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6156176" y="5589240"/>
              <a:ext cx="7014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prstClr val="black"/>
                  </a:solidFill>
                  <a:latin typeface="Calibri"/>
                </a:rPr>
                <a:t>K = 0</a:t>
              </a:r>
              <a:endParaRPr kumimoji="0" lang="zh-TW" altLang="en-US" sz="1350" i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251520" y="1052736"/>
              <a:ext cx="234705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350" i="0" dirty="0">
                  <a:solidFill>
                    <a:prstClr val="black"/>
                  </a:solidFill>
                  <a:latin typeface="Calibri"/>
                </a:rPr>
                <a:t>always@(</a:t>
              </a:r>
              <a:r>
                <a:rPr kumimoji="0" lang="en-US" altLang="zh-TW" sz="1350" i="0" dirty="0" err="1">
                  <a:solidFill>
                    <a:prstClr val="black"/>
                  </a:solidFill>
                  <a:latin typeface="Calibri"/>
                </a:rPr>
                <a:t>posedge</a:t>
              </a:r>
              <a:r>
                <a:rPr kumimoji="0" lang="en-US" altLang="zh-TW" sz="1350" i="0" dirty="0">
                  <a:solidFill>
                    <a:prstClr val="black"/>
                  </a:solidFill>
                  <a:latin typeface="Calibri"/>
                </a:rPr>
                <a:t> Clk)</a:t>
              </a:r>
              <a:endParaRPr kumimoji="0" lang="zh-TW" altLang="en-US" sz="1350" i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手繪多邊形 67"/>
            <p:cNvSpPr/>
            <p:nvPr/>
          </p:nvSpPr>
          <p:spPr>
            <a:xfrm>
              <a:off x="4591051" y="3573016"/>
              <a:ext cx="412998" cy="351284"/>
            </a:xfrm>
            <a:custGeom>
              <a:avLst/>
              <a:gdLst>
                <a:gd name="connsiteX0" fmla="*/ 0 w 638175"/>
                <a:gd name="connsiteY0" fmla="*/ 800100 h 800100"/>
                <a:gd name="connsiteX1" fmla="*/ 371475 w 638175"/>
                <a:gd name="connsiteY1" fmla="*/ 504825 h 800100"/>
                <a:gd name="connsiteX2" fmla="*/ 638175 w 638175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75" h="800100">
                  <a:moveTo>
                    <a:pt x="0" y="800100"/>
                  </a:moveTo>
                  <a:cubicBezTo>
                    <a:pt x="132556" y="719137"/>
                    <a:pt x="265113" y="638175"/>
                    <a:pt x="371475" y="504825"/>
                  </a:cubicBezTo>
                  <a:cubicBezTo>
                    <a:pt x="477837" y="371475"/>
                    <a:pt x="558006" y="185737"/>
                    <a:pt x="638175" y="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 i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4572000" y="3275111"/>
              <a:ext cx="11161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050" i="0" dirty="0">
                  <a:solidFill>
                    <a:prstClr val="black"/>
                  </a:solidFill>
                  <a:latin typeface="Calibri"/>
                </a:rPr>
                <a:t>EOL/EOW/?</a:t>
              </a:r>
              <a:endParaRPr kumimoji="0" lang="zh-TW" altLang="en-US" sz="1050" i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手繪多邊形 69"/>
            <p:cNvSpPr/>
            <p:nvPr/>
          </p:nvSpPr>
          <p:spPr>
            <a:xfrm>
              <a:off x="1475656" y="3645024"/>
              <a:ext cx="412998" cy="351284"/>
            </a:xfrm>
            <a:custGeom>
              <a:avLst/>
              <a:gdLst>
                <a:gd name="connsiteX0" fmla="*/ 0 w 638175"/>
                <a:gd name="connsiteY0" fmla="*/ 800100 h 800100"/>
                <a:gd name="connsiteX1" fmla="*/ 371475 w 638175"/>
                <a:gd name="connsiteY1" fmla="*/ 504825 h 800100"/>
                <a:gd name="connsiteX2" fmla="*/ 638175 w 638175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75" h="800100">
                  <a:moveTo>
                    <a:pt x="0" y="800100"/>
                  </a:moveTo>
                  <a:cubicBezTo>
                    <a:pt x="132556" y="719137"/>
                    <a:pt x="265113" y="638175"/>
                    <a:pt x="371475" y="504825"/>
                  </a:cubicBezTo>
                  <a:cubicBezTo>
                    <a:pt x="477837" y="371475"/>
                    <a:pt x="558006" y="185737"/>
                    <a:pt x="638175" y="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350" i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1759399" y="3429000"/>
              <a:ext cx="65017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050" i="0" dirty="0">
                  <a:solidFill>
                    <a:prstClr val="black"/>
                  </a:solidFill>
                  <a:latin typeface="Calibri"/>
                </a:rPr>
                <a:t>0/1/?</a:t>
              </a:r>
              <a:endParaRPr kumimoji="0" lang="zh-TW" altLang="en-US" sz="1050" i="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50" name="Picture 2" descr="ãbuttonãçåçæå°çµæ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672" y="4221088"/>
              <a:ext cx="2438400" cy="1828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48166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900" y="33468"/>
            <a:ext cx="6172200" cy="54006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Synchronous Design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5900" y="627535"/>
            <a:ext cx="6515100" cy="39670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rgbClr val="0000FF"/>
                </a:solidFill>
              </a:rPr>
              <a:t> Synchronous Design:</a:t>
            </a:r>
          </a:p>
          <a:p>
            <a:pPr lvl="1"/>
            <a:r>
              <a:rPr lang="en-US" altLang="zh-TW" dirty="0" smtClean="0"/>
              <a:t>Single-Clock FSM</a:t>
            </a:r>
          </a:p>
          <a:p>
            <a:pPr lvl="1"/>
            <a:r>
              <a:rPr lang="en-US" altLang="zh-TW" dirty="0" smtClean="0"/>
              <a:t>Be careful of </a:t>
            </a:r>
          </a:p>
          <a:p>
            <a:pPr lvl="2"/>
            <a:r>
              <a:rPr lang="en-US" altLang="zh-TW" dirty="0" smtClean="0"/>
              <a:t>Glitches of Frequency-Divider and Clock-Generator</a:t>
            </a:r>
          </a:p>
          <a:p>
            <a:pPr lvl="2"/>
            <a:r>
              <a:rPr lang="en-US" altLang="zh-TW" dirty="0" smtClean="0"/>
              <a:t>Glitches of NS-Logic</a:t>
            </a:r>
          </a:p>
          <a:p>
            <a:pPr lvl="2"/>
            <a:r>
              <a:rPr lang="en-US" altLang="zh-TW" dirty="0" smtClean="0"/>
              <a:t>Error between Button and Clock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rgbClr val="0000FF"/>
                </a:solidFill>
              </a:rPr>
              <a:t>Asynchronous Design:</a:t>
            </a:r>
          </a:p>
          <a:p>
            <a:r>
              <a:rPr lang="en-US" altLang="zh-TW" dirty="0" smtClean="0"/>
              <a:t>Note</a:t>
            </a:r>
            <a:r>
              <a:rPr lang="en-US" altLang="zh-TW" dirty="0"/>
              <a:t>: Event-Dependencies</a:t>
            </a:r>
          </a:p>
          <a:p>
            <a:pPr marL="728663" lvl="1" indent="-385763">
              <a:buFont typeface="+mj-lt"/>
              <a:buAutoNum type="arabicPeriod"/>
            </a:pPr>
            <a:r>
              <a:rPr lang="zh-TW" altLang="en-US" dirty="0"/>
              <a:t>↑</a:t>
            </a:r>
            <a:r>
              <a:rPr lang="en-US" altLang="zh-TW" dirty="0"/>
              <a:t>Key</a:t>
            </a:r>
            <a:r>
              <a:rPr lang="zh-TW" altLang="en-US" dirty="0"/>
              <a:t> </a:t>
            </a:r>
            <a:r>
              <a:rPr lang="en-US" altLang="zh-TW" dirty="0"/>
              <a:t>asynchronously resets High-Timer TH</a:t>
            </a:r>
          </a:p>
          <a:p>
            <a:pPr marL="728663" lvl="1" indent="-385763">
              <a:buFont typeface="+mj-lt"/>
              <a:buAutoNum type="arabicPeriod"/>
            </a:pPr>
            <a:r>
              <a:rPr lang="zh-TW" altLang="en-US" dirty="0"/>
              <a:t>↓</a:t>
            </a:r>
            <a:r>
              <a:rPr lang="en-US" altLang="zh-TW" dirty="0"/>
              <a:t>Key</a:t>
            </a:r>
            <a:r>
              <a:rPr lang="zh-TW" altLang="en-US" dirty="0"/>
              <a:t> </a:t>
            </a:r>
            <a:r>
              <a:rPr lang="en-US" altLang="zh-TW" dirty="0"/>
              <a:t>asynchronously resets Low-Timer TL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altLang="zh-TW" dirty="0"/>
              <a:t>Prevent from Timers’ overflows. </a:t>
            </a:r>
            <a:r>
              <a:rPr lang="en-US" altLang="zh-TW" dirty="0">
                <a:sym typeface="Wingdings" pitchFamily="2" charset="2"/>
              </a:rPr>
              <a:t> Stop counting</a:t>
            </a:r>
            <a:r>
              <a:rPr lang="en-US" altLang="zh-TW" dirty="0" smtClean="0">
                <a:sym typeface="Wingdings" pitchFamily="2" charset="2"/>
              </a:rPr>
              <a:t>.</a:t>
            </a:r>
            <a:endParaRPr lang="en-US" altLang="zh-TW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061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0939" y="51470"/>
            <a:ext cx="7793037" cy="72008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699542"/>
            <a:ext cx="8127554" cy="432048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0000FF"/>
                </a:solidFill>
              </a:rPr>
              <a:t>Introduction to Morse Codes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0000FF"/>
                </a:solidFill>
              </a:rPr>
              <a:t>Experiment:</a:t>
            </a:r>
            <a:r>
              <a:rPr lang="zh-TW" altLang="en-US" b="1" dirty="0">
                <a:solidFill>
                  <a:srgbClr val="0000FF"/>
                </a:solidFill>
              </a:rPr>
              <a:t> </a:t>
            </a:r>
            <a:endParaRPr lang="en-US" altLang="zh-TW" b="1" dirty="0">
              <a:solidFill>
                <a:srgbClr val="0000FF"/>
              </a:solidFill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660033"/>
                </a:solidFill>
              </a:rPr>
              <a:t> Frequency Divider: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0000FF"/>
                </a:solidFill>
              </a:rPr>
              <a:t> Sampling </a:t>
            </a:r>
            <a:r>
              <a:rPr lang="en-US" altLang="zh-TW" b="1" dirty="0" err="1">
                <a:solidFill>
                  <a:srgbClr val="0000FF"/>
                </a:solidFill>
              </a:rPr>
              <a:t>Debounce</a:t>
            </a:r>
            <a:r>
              <a:rPr lang="en-US" altLang="zh-TW" b="1" dirty="0">
                <a:solidFill>
                  <a:srgbClr val="0000FF"/>
                </a:solidFill>
              </a:rPr>
              <a:t>: tB~0.1ms &lt; T=1/</a:t>
            </a:r>
            <a:r>
              <a:rPr lang="en-US" altLang="zh-TW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b="1" dirty="0">
                <a:solidFill>
                  <a:srgbClr val="0000FF"/>
                </a:solidFill>
              </a:rPr>
              <a:t> &lt; tK~0.1s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0000FF"/>
                </a:solidFill>
              </a:rPr>
              <a:t> Timer: short di &lt; 0.25s &lt; long da &lt; 1.2 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0000FF"/>
                </a:solidFill>
              </a:rPr>
              <a:t> </a:t>
            </a:r>
            <a:r>
              <a:rPr lang="en-US" altLang="zh-TW" b="1" dirty="0">
                <a:solidFill>
                  <a:srgbClr val="660033"/>
                </a:solidFill>
              </a:rPr>
              <a:t>IU</a:t>
            </a:r>
            <a:r>
              <a:rPr lang="en-US" altLang="zh-TW" b="1" dirty="0">
                <a:solidFill>
                  <a:srgbClr val="0000FF"/>
                </a:solidFill>
              </a:rPr>
              <a:t>: 4-Bit Morse Code-like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0000FF"/>
                </a:solidFill>
              </a:rPr>
              <a:t> </a:t>
            </a:r>
            <a:r>
              <a:rPr lang="en-US" altLang="zh-TW" b="1" dirty="0">
                <a:solidFill>
                  <a:srgbClr val="660033"/>
                </a:solidFill>
              </a:rPr>
              <a:t>OU</a:t>
            </a:r>
            <a:r>
              <a:rPr lang="en-US" altLang="zh-TW" b="1" dirty="0">
                <a:solidFill>
                  <a:srgbClr val="0000FF"/>
                </a:solidFill>
              </a:rPr>
              <a:t>: 4-Digit Scroll-Left </a:t>
            </a:r>
            <a:r>
              <a:rPr lang="en-US" altLang="zh-TW" b="1" dirty="0" err="1">
                <a:solidFill>
                  <a:srgbClr val="0000FF"/>
                </a:solidFill>
              </a:rPr>
              <a:t>Hexidecimal</a:t>
            </a:r>
            <a:r>
              <a:rPr lang="en-US" altLang="zh-TW" b="1" dirty="0">
                <a:solidFill>
                  <a:srgbClr val="0000FF"/>
                </a:solidFill>
              </a:rPr>
              <a:t> LEDs 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0000FF"/>
                </a:solidFill>
              </a:rPr>
              <a:t>State Diagram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0000FF"/>
                </a:solidFill>
              </a:rPr>
              <a:t> 3-State FSM: easily understood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0000FF"/>
                </a:solidFill>
              </a:rPr>
              <a:t> 8-State FSM: flexible for extension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0000FF"/>
                </a:solidFill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</a:rPr>
              <a:t>Coding and Demonstration</a:t>
            </a:r>
            <a:endParaRPr lang="en-US" altLang="zh-TW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900" y="33468"/>
            <a:ext cx="6172200" cy="54006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Lab07 Hexadecimal Morse Codes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5900" y="627535"/>
            <a:ext cx="6515100" cy="39670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rgbClr val="0000FF"/>
                </a:solidFill>
              </a:rPr>
              <a:t> Practice: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altLang="zh-TW" dirty="0" smtClean="0"/>
              <a:t>Design a 3-state hexadecimal Morse Codes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altLang="zh-TW" dirty="0" smtClean="0"/>
              <a:t>Extend to a fixed-length word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altLang="zh-TW" dirty="0" smtClean="0"/>
              <a:t>Extend with </a:t>
            </a:r>
            <a:r>
              <a:rPr lang="en-US" altLang="zh-TW" smtClean="0"/>
              <a:t>backspace functions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rgbClr val="0000FF"/>
                </a:solidFill>
              </a:rPr>
              <a:t>Problems:</a:t>
            </a:r>
          </a:p>
          <a:p>
            <a:r>
              <a:rPr lang="en-US" altLang="zh-TW" dirty="0" smtClean="0"/>
              <a:t>Note</a:t>
            </a:r>
            <a:r>
              <a:rPr lang="en-US" altLang="zh-TW" dirty="0"/>
              <a:t>: Event-Dependencies</a:t>
            </a:r>
          </a:p>
          <a:p>
            <a:pPr marL="728663" lvl="1" indent="-385763">
              <a:buFont typeface="+mj-lt"/>
              <a:buAutoNum type="arabicPeriod"/>
            </a:pPr>
            <a:r>
              <a:rPr lang="zh-TW" altLang="en-US" dirty="0"/>
              <a:t>↑</a:t>
            </a:r>
            <a:r>
              <a:rPr lang="en-US" altLang="zh-TW" dirty="0"/>
              <a:t>Key</a:t>
            </a:r>
            <a:r>
              <a:rPr lang="zh-TW" altLang="en-US" dirty="0"/>
              <a:t> </a:t>
            </a:r>
            <a:r>
              <a:rPr lang="en-US" altLang="zh-TW" dirty="0"/>
              <a:t>asynchronously resets High-Timer TH</a:t>
            </a:r>
          </a:p>
          <a:p>
            <a:pPr marL="728663" lvl="1" indent="-385763">
              <a:buFont typeface="+mj-lt"/>
              <a:buAutoNum type="arabicPeriod"/>
            </a:pPr>
            <a:r>
              <a:rPr lang="zh-TW" altLang="en-US" dirty="0"/>
              <a:t>↓</a:t>
            </a:r>
            <a:r>
              <a:rPr lang="en-US" altLang="zh-TW" dirty="0"/>
              <a:t>Key</a:t>
            </a:r>
            <a:r>
              <a:rPr lang="zh-TW" altLang="en-US" dirty="0"/>
              <a:t> </a:t>
            </a:r>
            <a:r>
              <a:rPr lang="en-US" altLang="zh-TW" dirty="0"/>
              <a:t>asynchronously resets Low-Timer TL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altLang="zh-TW" dirty="0"/>
              <a:t>Prevent from Timers’ overflows. </a:t>
            </a:r>
            <a:r>
              <a:rPr lang="en-US" altLang="zh-TW" dirty="0">
                <a:sym typeface="Wingdings" pitchFamily="2" charset="2"/>
              </a:rPr>
              <a:t> Stop counting</a:t>
            </a:r>
            <a:r>
              <a:rPr lang="en-US" altLang="zh-TW" dirty="0" smtClean="0">
                <a:sym typeface="Wingdings" pitchFamily="2" charset="2"/>
              </a:rPr>
              <a:t>.</a:t>
            </a:r>
            <a:endParaRPr lang="en-US" altLang="zh-TW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767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9" y="51470"/>
            <a:ext cx="8260408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Morse Codes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15566"/>
            <a:ext cx="5472608" cy="410445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0000FF"/>
                </a:solidFill>
              </a:rPr>
              <a:t>Properties:</a:t>
            </a:r>
            <a:r>
              <a:rPr lang="zh-TW" altLang="en-US" b="1" dirty="0" smtClean="0">
                <a:solidFill>
                  <a:srgbClr val="0000FF"/>
                </a:solidFill>
              </a:rPr>
              <a:t> </a:t>
            </a:r>
            <a:endParaRPr lang="en-US" altLang="zh-TW" b="1" dirty="0">
              <a:solidFill>
                <a:srgbClr val="0000FF"/>
              </a:solidFill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660033"/>
                </a:solidFill>
              </a:rPr>
              <a:t> </a:t>
            </a:r>
            <a:r>
              <a:rPr lang="en-US" altLang="zh-TW" b="1" dirty="0" smtClean="0">
                <a:solidFill>
                  <a:srgbClr val="660033"/>
                </a:solidFill>
              </a:rPr>
              <a:t>applied for 160 years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660033"/>
                </a:solidFill>
              </a:rPr>
              <a:t> </a:t>
            </a:r>
            <a:r>
              <a:rPr lang="en-US" altLang="zh-TW" b="1" dirty="0" smtClean="0">
                <a:solidFill>
                  <a:srgbClr val="660033"/>
                </a:solidFill>
              </a:rPr>
              <a:t>1~5 bits, variant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660033"/>
                </a:solidFill>
              </a:rPr>
              <a:t> </a:t>
            </a:r>
            <a:r>
              <a:rPr lang="en-US" altLang="zh-TW" b="1" dirty="0" smtClean="0">
                <a:solidFill>
                  <a:srgbClr val="660033"/>
                </a:solidFill>
              </a:rPr>
              <a:t>Huffman-code-like, efficient</a:t>
            </a:r>
            <a:br>
              <a:rPr lang="en-US" altLang="zh-TW" b="1" dirty="0" smtClean="0">
                <a:solidFill>
                  <a:srgbClr val="660033"/>
                </a:solidFill>
              </a:rPr>
            </a:br>
            <a:r>
              <a:rPr lang="en-US" altLang="zh-TW" b="1" dirty="0" smtClean="0">
                <a:solidFill>
                  <a:srgbClr val="660033"/>
                </a:solidFill>
              </a:rPr>
              <a:t> </a:t>
            </a:r>
            <a:r>
              <a:rPr lang="en-US" altLang="zh-TW" sz="2000" b="1" i="1" dirty="0" smtClean="0">
                <a:solidFill>
                  <a:schemeClr val="tx1"/>
                </a:solidFill>
              </a:rPr>
              <a:t>(the more frequent the shorter)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660033"/>
                </a:solidFill>
              </a:rPr>
              <a:t> </a:t>
            </a:r>
            <a:r>
              <a:rPr lang="en-US" altLang="zh-TW" b="1" dirty="0" err="1" smtClean="0">
                <a:solidFill>
                  <a:srgbClr val="660033"/>
                </a:solidFill>
              </a:rPr>
              <a:t>Di:Da:NextChar</a:t>
            </a:r>
            <a:r>
              <a:rPr lang="en-US" altLang="zh-TW" b="1" dirty="0" smtClean="0">
                <a:solidFill>
                  <a:srgbClr val="660033"/>
                </a:solidFill>
              </a:rPr>
              <a:t> ~ 1:3:5</a:t>
            </a:r>
            <a:r>
              <a:rPr lang="zh-TW" altLang="en-US" b="1" dirty="0" smtClean="0">
                <a:solidFill>
                  <a:srgbClr val="660033"/>
                </a:solidFill>
              </a:rPr>
              <a:t> </a:t>
            </a:r>
            <a:r>
              <a:rPr lang="en-US" altLang="zh-TW" b="1" dirty="0" smtClean="0">
                <a:solidFill>
                  <a:srgbClr val="660033"/>
                </a:solidFill>
              </a:rPr>
              <a:t>or 7</a:t>
            </a:r>
          </a:p>
        </p:txBody>
      </p:sp>
      <p:pic>
        <p:nvPicPr>
          <p:cNvPr id="1026" name="Picture 2" descr="https://upload.wikimedia.org/wikipedia/commons/thumb/b/b5/International_Morse_Code.svg/450px-International_Morse_Cod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75" y="483518"/>
            <a:ext cx="3671699" cy="47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9/9c/J38Telegraph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03797"/>
            <a:ext cx="2304256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5076056" y="771550"/>
            <a:ext cx="3960440" cy="4118857"/>
            <a:chOff x="5364088" y="829157"/>
            <a:chExt cx="3960440" cy="4118857"/>
          </a:xfrm>
        </p:grpSpPr>
        <p:grpSp>
          <p:nvGrpSpPr>
            <p:cNvPr id="6" name="群組 5"/>
            <p:cNvGrpSpPr/>
            <p:nvPr/>
          </p:nvGrpSpPr>
          <p:grpSpPr>
            <a:xfrm>
              <a:off x="5364088" y="829157"/>
              <a:ext cx="3960440" cy="4118857"/>
              <a:chOff x="5148064" y="771551"/>
              <a:chExt cx="3960440" cy="4118857"/>
            </a:xfrm>
          </p:grpSpPr>
          <p:pic>
            <p:nvPicPr>
              <p:cNvPr id="1026" name="Picture 2" descr="ãLEDG DE0ãçåçæå°çµæ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1563638"/>
                <a:ext cx="3960440" cy="3326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梯形 4"/>
              <p:cNvSpPr/>
              <p:nvPr/>
            </p:nvSpPr>
            <p:spPr>
              <a:xfrm rot="10800000">
                <a:off x="7113984" y="1630517"/>
                <a:ext cx="914400" cy="304038"/>
              </a:xfrm>
              <a:prstGeom prst="trapezoid">
                <a:avLst>
                  <a:gd name="adj" fmla="val 101033"/>
                </a:avLst>
              </a:prstGeom>
              <a:solidFill>
                <a:srgbClr val="9900CC"/>
              </a:solidFill>
              <a:ln w="12700">
                <a:noFill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7145326" y="752589"/>
                <a:ext cx="864096" cy="9020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" name="手繪多邊形 15"/>
            <p:cNvSpPr/>
            <p:nvPr/>
          </p:nvSpPr>
          <p:spPr>
            <a:xfrm>
              <a:off x="7051431" y="1407559"/>
              <a:ext cx="999385" cy="328774"/>
            </a:xfrm>
            <a:custGeom>
              <a:avLst/>
              <a:gdLst>
                <a:gd name="connsiteX0" fmla="*/ 1196210 w 1401693"/>
                <a:gd name="connsiteY0" fmla="*/ 0 h 360206"/>
                <a:gd name="connsiteX1" fmla="*/ 14682 w 1401693"/>
                <a:gd name="connsiteY1" fmla="*/ 143838 h 360206"/>
                <a:gd name="connsiteX2" fmla="*/ 590035 w 1401693"/>
                <a:gd name="connsiteY2" fmla="*/ 359596 h 360206"/>
                <a:gd name="connsiteX3" fmla="*/ 1401693 w 1401693"/>
                <a:gd name="connsiteY3" fmla="*/ 71919 h 360206"/>
                <a:gd name="connsiteX4" fmla="*/ 1401693 w 1401693"/>
                <a:gd name="connsiteY4" fmla="*/ 71919 h 360206"/>
                <a:gd name="connsiteX0" fmla="*/ 746076 w 951559"/>
                <a:gd name="connsiteY0" fmla="*/ 0 h 359596"/>
                <a:gd name="connsiteX1" fmla="*/ 57708 w 951559"/>
                <a:gd name="connsiteY1" fmla="*/ 71919 h 359596"/>
                <a:gd name="connsiteX2" fmla="*/ 139901 w 951559"/>
                <a:gd name="connsiteY2" fmla="*/ 359596 h 359596"/>
                <a:gd name="connsiteX3" fmla="*/ 951559 w 951559"/>
                <a:gd name="connsiteY3" fmla="*/ 71919 h 359596"/>
                <a:gd name="connsiteX4" fmla="*/ 951559 w 951559"/>
                <a:gd name="connsiteY4" fmla="*/ 71919 h 359596"/>
                <a:gd name="connsiteX0" fmla="*/ 602816 w 941863"/>
                <a:gd name="connsiteY0" fmla="*/ 0 h 308225"/>
                <a:gd name="connsiteX1" fmla="*/ 48012 w 941863"/>
                <a:gd name="connsiteY1" fmla="*/ 20548 h 308225"/>
                <a:gd name="connsiteX2" fmla="*/ 130205 w 941863"/>
                <a:gd name="connsiteY2" fmla="*/ 308225 h 308225"/>
                <a:gd name="connsiteX3" fmla="*/ 941863 w 941863"/>
                <a:gd name="connsiteY3" fmla="*/ 20548 h 308225"/>
                <a:gd name="connsiteX4" fmla="*/ 941863 w 941863"/>
                <a:gd name="connsiteY4" fmla="*/ 20548 h 308225"/>
                <a:gd name="connsiteX0" fmla="*/ 602816 w 999385"/>
                <a:gd name="connsiteY0" fmla="*/ 20549 h 328774"/>
                <a:gd name="connsiteX1" fmla="*/ 48012 w 999385"/>
                <a:gd name="connsiteY1" fmla="*/ 41097 h 328774"/>
                <a:gd name="connsiteX2" fmla="*/ 130205 w 999385"/>
                <a:gd name="connsiteY2" fmla="*/ 328774 h 328774"/>
                <a:gd name="connsiteX3" fmla="*/ 941863 w 999385"/>
                <a:gd name="connsiteY3" fmla="*/ 41097 h 328774"/>
                <a:gd name="connsiteX4" fmla="*/ 931588 w 999385"/>
                <a:gd name="connsiteY4" fmla="*/ 0 h 32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385" h="328774">
                  <a:moveTo>
                    <a:pt x="602816" y="20549"/>
                  </a:moveTo>
                  <a:cubicBezTo>
                    <a:pt x="62566" y="62501"/>
                    <a:pt x="126781" y="-10274"/>
                    <a:pt x="48012" y="41097"/>
                  </a:cubicBezTo>
                  <a:cubicBezTo>
                    <a:pt x="-30757" y="92468"/>
                    <a:pt x="-18770" y="328774"/>
                    <a:pt x="130205" y="328774"/>
                  </a:cubicBezTo>
                  <a:cubicBezTo>
                    <a:pt x="279180" y="328774"/>
                    <a:pt x="808299" y="95893"/>
                    <a:pt x="941863" y="41097"/>
                  </a:cubicBezTo>
                  <a:cubicBezTo>
                    <a:pt x="1075427" y="-13699"/>
                    <a:pt x="935013" y="13699"/>
                    <a:pt x="931588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004145" y="1338322"/>
              <a:ext cx="1085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R22 J3-2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8110987" y="1338322"/>
              <a:ext cx="1069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P21 J3-1</a:t>
              </a:r>
              <a:endParaRPr lang="zh-TW" altLang="en-US" dirty="0"/>
            </a:p>
          </p:txBody>
        </p:sp>
      </p:grp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0939" y="51470"/>
            <a:ext cx="7793037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7-Seg LEDs as OU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15566"/>
            <a:ext cx="4608512" cy="410445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sz="2400" b="1" dirty="0" err="1" smtClean="0">
                <a:solidFill>
                  <a:srgbClr val="0000FF"/>
                </a:solidFill>
              </a:rPr>
              <a:t>Hexidecimal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 [15:0] </a:t>
            </a:r>
            <a:r>
              <a:rPr lang="en-US" altLang="zh-TW" sz="2400" b="1" dirty="0" err="1" smtClean="0">
                <a:solidFill>
                  <a:srgbClr val="0000FF"/>
                </a:solidFill>
              </a:rPr>
              <a:t>reg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 H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Scroll left for possible extension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Buttons 0-2: </a:t>
            </a:r>
            <a:r>
              <a:rPr lang="en-US" altLang="zh-TW" sz="2400" b="1" dirty="0" err="1" smtClean="0">
                <a:solidFill>
                  <a:srgbClr val="0000FF"/>
                </a:solidFill>
              </a:rPr>
              <a:t>RstN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, </a:t>
            </a:r>
            <a:r>
              <a:rPr lang="en-US" altLang="zh-TW" sz="2400" b="1" dirty="0" err="1" smtClean="0">
                <a:solidFill>
                  <a:srgbClr val="0000FF"/>
                </a:solidFill>
              </a:rPr>
              <a:t>EntN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, </a:t>
            </a:r>
            <a:r>
              <a:rPr lang="en-US" altLang="zh-TW" sz="2400" b="1" dirty="0" err="1" smtClean="0">
                <a:solidFill>
                  <a:srgbClr val="0000FF"/>
                </a:solidFill>
              </a:rPr>
              <a:t>KeyIn</a:t>
            </a:r>
            <a:endParaRPr lang="en-US" altLang="zh-TW" sz="2400" b="1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>
                <a:solidFill>
                  <a:srgbClr val="0000FF"/>
                </a:solidFill>
              </a:rPr>
              <a:t>Scroll-left register H records current digits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P21, R22 for later extension</a:t>
            </a:r>
          </a:p>
        </p:txBody>
      </p:sp>
      <p:cxnSp>
        <p:nvCxnSpPr>
          <p:cNvPr id="21" name="直線單箭頭接點 20"/>
          <p:cNvCxnSpPr/>
          <p:nvPr/>
        </p:nvCxnSpPr>
        <p:spPr bwMode="auto">
          <a:xfrm>
            <a:off x="4067944" y="1514339"/>
            <a:ext cx="2016224" cy="264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4" name="直線單箭頭接點 23"/>
          <p:cNvCxnSpPr/>
          <p:nvPr/>
        </p:nvCxnSpPr>
        <p:spPr bwMode="auto">
          <a:xfrm>
            <a:off x="1763688" y="2571750"/>
            <a:ext cx="5499403" cy="18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直線單箭頭接點 27"/>
          <p:cNvCxnSpPr/>
          <p:nvPr/>
        </p:nvCxnSpPr>
        <p:spPr bwMode="auto">
          <a:xfrm flipV="1">
            <a:off x="2005963" y="1563637"/>
            <a:ext cx="3790173" cy="21602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192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0939" y="51470"/>
            <a:ext cx="7793037" cy="720080"/>
          </a:xfrm>
        </p:spPr>
        <p:txBody>
          <a:bodyPr/>
          <a:lstStyle/>
          <a:p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Debouncer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Buttons or Keys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771550"/>
            <a:ext cx="8775626" cy="424847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Single-Pole Double Throws (1P2T, 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單刀雙投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rgbClr val="663300"/>
                </a:solidFill>
              </a:rPr>
              <a:t>Floating Transitions</a:t>
            </a:r>
            <a:endParaRPr lang="en-US" altLang="zh-TW" b="1" dirty="0">
              <a:solidFill>
                <a:srgbClr val="663300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Single-Pole Single-Throws (1P1T)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 </a:t>
            </a:r>
            <a:endParaRPr lang="en-US" altLang="zh-TW" sz="2400" b="1" dirty="0">
              <a:solidFill>
                <a:srgbClr val="0000FF"/>
              </a:solidFill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660033"/>
                </a:solidFill>
              </a:rPr>
              <a:t> </a:t>
            </a:r>
            <a:r>
              <a:rPr lang="en-US" altLang="zh-TW" b="1" dirty="0" smtClean="0">
                <a:solidFill>
                  <a:srgbClr val="660033"/>
                </a:solidFill>
              </a:rPr>
              <a:t>Possible Single Floating Transitions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660033"/>
                </a:solidFill>
              </a:rPr>
              <a:t> </a:t>
            </a:r>
            <a:r>
              <a:rPr lang="en-US" altLang="zh-TW" b="1" dirty="0" smtClean="0">
                <a:solidFill>
                  <a:srgbClr val="660033"/>
                </a:solidFill>
              </a:rPr>
              <a:t>Possible Both Bi-stable Bouncing</a:t>
            </a:r>
            <a:endParaRPr lang="en-US" altLang="zh-TW" b="1" dirty="0">
              <a:solidFill>
                <a:srgbClr val="660033"/>
              </a:solidFill>
            </a:endParaRPr>
          </a:p>
        </p:txBody>
      </p:sp>
      <p:sp>
        <p:nvSpPr>
          <p:cNvPr id="2" name="右大括弧 1"/>
          <p:cNvSpPr/>
          <p:nvPr/>
        </p:nvSpPr>
        <p:spPr bwMode="auto">
          <a:xfrm>
            <a:off x="6516216" y="843558"/>
            <a:ext cx="288032" cy="1224136"/>
          </a:xfrm>
          <a:prstGeom prst="rightBrace">
            <a:avLst/>
          </a:prstGeom>
          <a:noFill/>
          <a:ln w="28575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760259" y="1275606"/>
            <a:ext cx="1636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i="0" dirty="0" smtClean="0">
                <a:latin typeface="+mj-lt"/>
              </a:rPr>
              <a:t>(1) Latching</a:t>
            </a:r>
            <a:endParaRPr lang="zh-TW" altLang="en-US" sz="2000" b="1" i="0" dirty="0">
              <a:latin typeface="+mj-lt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11560" y="2457405"/>
            <a:ext cx="8052279" cy="2562617"/>
            <a:chOff x="1043608" y="2385397"/>
            <a:chExt cx="8052279" cy="2562617"/>
          </a:xfrm>
        </p:grpSpPr>
        <p:grpSp>
          <p:nvGrpSpPr>
            <p:cNvPr id="74" name="群組 73"/>
            <p:cNvGrpSpPr/>
            <p:nvPr/>
          </p:nvGrpSpPr>
          <p:grpSpPr>
            <a:xfrm>
              <a:off x="1229977" y="3239603"/>
              <a:ext cx="6810391" cy="1296144"/>
              <a:chOff x="1835160" y="1700808"/>
              <a:chExt cx="6810391" cy="1296144"/>
            </a:xfrm>
          </p:grpSpPr>
          <p:sp>
            <p:nvSpPr>
              <p:cNvPr id="109" name="橢圓 108"/>
              <p:cNvSpPr/>
              <p:nvPr/>
            </p:nvSpPr>
            <p:spPr>
              <a:xfrm>
                <a:off x="1835696" y="1700808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" name="手繪多邊形 109"/>
              <p:cNvSpPr/>
              <p:nvPr/>
            </p:nvSpPr>
            <p:spPr>
              <a:xfrm>
                <a:off x="1860176" y="1851212"/>
                <a:ext cx="129989" cy="730623"/>
              </a:xfrm>
              <a:custGeom>
                <a:avLst/>
                <a:gdLst>
                  <a:gd name="connsiteX0" fmla="*/ 53789 w 129989"/>
                  <a:gd name="connsiteY0" fmla="*/ 0 h 730623"/>
                  <a:gd name="connsiteX1" fmla="*/ 53789 w 129989"/>
                  <a:gd name="connsiteY1" fmla="*/ 156882 h 730623"/>
                  <a:gd name="connsiteX2" fmla="*/ 0 w 129989"/>
                  <a:gd name="connsiteY2" fmla="*/ 197223 h 730623"/>
                  <a:gd name="connsiteX3" fmla="*/ 112059 w 129989"/>
                  <a:gd name="connsiteY3" fmla="*/ 237564 h 730623"/>
                  <a:gd name="connsiteX4" fmla="*/ 8965 w 129989"/>
                  <a:gd name="connsiteY4" fmla="*/ 286870 h 730623"/>
                  <a:gd name="connsiteX5" fmla="*/ 112059 w 129989"/>
                  <a:gd name="connsiteY5" fmla="*/ 318247 h 730623"/>
                  <a:gd name="connsiteX6" fmla="*/ 8965 w 129989"/>
                  <a:gd name="connsiteY6" fmla="*/ 363070 h 730623"/>
                  <a:gd name="connsiteX7" fmla="*/ 116542 w 129989"/>
                  <a:gd name="connsiteY7" fmla="*/ 394447 h 730623"/>
                  <a:gd name="connsiteX8" fmla="*/ 62753 w 129989"/>
                  <a:gd name="connsiteY8" fmla="*/ 416859 h 730623"/>
                  <a:gd name="connsiteX9" fmla="*/ 62753 w 129989"/>
                  <a:gd name="connsiteY9" fmla="*/ 730623 h 730623"/>
                  <a:gd name="connsiteX10" fmla="*/ 129989 w 129989"/>
                  <a:gd name="connsiteY10" fmla="*/ 681317 h 730623"/>
                  <a:gd name="connsiteX11" fmla="*/ 62753 w 129989"/>
                  <a:gd name="connsiteY11" fmla="*/ 632012 h 73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989" h="730623">
                    <a:moveTo>
                      <a:pt x="53789" y="0"/>
                    </a:moveTo>
                    <a:lnTo>
                      <a:pt x="53789" y="156882"/>
                    </a:lnTo>
                    <a:lnTo>
                      <a:pt x="0" y="197223"/>
                    </a:lnTo>
                    <a:lnTo>
                      <a:pt x="112059" y="237564"/>
                    </a:lnTo>
                    <a:lnTo>
                      <a:pt x="8965" y="286870"/>
                    </a:lnTo>
                    <a:lnTo>
                      <a:pt x="112059" y="318247"/>
                    </a:lnTo>
                    <a:lnTo>
                      <a:pt x="8965" y="363070"/>
                    </a:lnTo>
                    <a:lnTo>
                      <a:pt x="116542" y="394447"/>
                    </a:lnTo>
                    <a:lnTo>
                      <a:pt x="62753" y="416859"/>
                    </a:lnTo>
                    <a:lnTo>
                      <a:pt x="62753" y="730623"/>
                    </a:lnTo>
                    <a:lnTo>
                      <a:pt x="129989" y="681317"/>
                    </a:lnTo>
                    <a:lnTo>
                      <a:pt x="62753" y="632012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11" name="群組 110"/>
              <p:cNvGrpSpPr/>
              <p:nvPr/>
            </p:nvGrpSpPr>
            <p:grpSpPr>
              <a:xfrm>
                <a:off x="1835160" y="2924944"/>
                <a:ext cx="180020" cy="72008"/>
                <a:chOff x="2340587" y="2852936"/>
                <a:chExt cx="503221" cy="144016"/>
              </a:xfrm>
            </p:grpSpPr>
            <p:cxnSp>
              <p:nvCxnSpPr>
                <p:cNvPr id="153" name="直線接點 152"/>
                <p:cNvCxnSpPr/>
                <p:nvPr/>
              </p:nvCxnSpPr>
              <p:spPr>
                <a:xfrm>
                  <a:off x="2340587" y="2852936"/>
                  <a:ext cx="50322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接點 153"/>
                <p:cNvCxnSpPr/>
                <p:nvPr/>
              </p:nvCxnSpPr>
              <p:spPr>
                <a:xfrm>
                  <a:off x="2412595" y="2924944"/>
                  <a:ext cx="35920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線接點 154"/>
                <p:cNvCxnSpPr/>
                <p:nvPr/>
              </p:nvCxnSpPr>
              <p:spPr>
                <a:xfrm>
                  <a:off x="2520607" y="2996952"/>
                  <a:ext cx="14318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手繪多邊形 111"/>
              <p:cNvSpPr/>
              <p:nvPr/>
            </p:nvSpPr>
            <p:spPr>
              <a:xfrm>
                <a:off x="1927412" y="2684929"/>
                <a:ext cx="67235" cy="242047"/>
              </a:xfrm>
              <a:custGeom>
                <a:avLst/>
                <a:gdLst>
                  <a:gd name="connsiteX0" fmla="*/ 0 w 67235"/>
                  <a:gd name="connsiteY0" fmla="*/ 242047 h 242047"/>
                  <a:gd name="connsiteX1" fmla="*/ 0 w 67235"/>
                  <a:gd name="connsiteY1" fmla="*/ 0 h 242047"/>
                  <a:gd name="connsiteX2" fmla="*/ 67235 w 67235"/>
                  <a:gd name="connsiteY2" fmla="*/ 44824 h 242047"/>
                  <a:gd name="connsiteX3" fmla="*/ 0 w 67235"/>
                  <a:gd name="connsiteY3" fmla="*/ 80683 h 24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35" h="242047">
                    <a:moveTo>
                      <a:pt x="0" y="242047"/>
                    </a:moveTo>
                    <a:lnTo>
                      <a:pt x="0" y="0"/>
                    </a:lnTo>
                    <a:lnTo>
                      <a:pt x="67235" y="44824"/>
                    </a:lnTo>
                    <a:lnTo>
                      <a:pt x="0" y="80683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13" name="群組 112"/>
              <p:cNvGrpSpPr/>
              <p:nvPr/>
            </p:nvGrpSpPr>
            <p:grpSpPr>
              <a:xfrm>
                <a:off x="2051720" y="2492896"/>
                <a:ext cx="144016" cy="271971"/>
                <a:chOff x="2123728" y="2492896"/>
                <a:chExt cx="144016" cy="271971"/>
              </a:xfrm>
            </p:grpSpPr>
            <p:cxnSp>
              <p:nvCxnSpPr>
                <p:cNvPr id="151" name="直線接點 150"/>
                <p:cNvCxnSpPr/>
                <p:nvPr/>
              </p:nvCxnSpPr>
              <p:spPr>
                <a:xfrm>
                  <a:off x="2123728" y="2492896"/>
                  <a:ext cx="0" cy="27197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矩形 151"/>
                <p:cNvSpPr/>
                <p:nvPr/>
              </p:nvSpPr>
              <p:spPr>
                <a:xfrm>
                  <a:off x="2123728" y="2581835"/>
                  <a:ext cx="144016" cy="10309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TW" altLang="en-US"/>
                </a:p>
              </p:txBody>
            </p:sp>
          </p:grpSp>
          <p:cxnSp>
            <p:nvCxnSpPr>
              <p:cNvPr id="114" name="直線接點 113"/>
              <p:cNvCxnSpPr/>
              <p:nvPr/>
            </p:nvCxnSpPr>
            <p:spPr>
              <a:xfrm>
                <a:off x="1920669" y="2379256"/>
                <a:ext cx="77912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群組 114"/>
              <p:cNvGrpSpPr/>
              <p:nvPr/>
            </p:nvGrpSpPr>
            <p:grpSpPr>
              <a:xfrm>
                <a:off x="2855495" y="2053388"/>
                <a:ext cx="5790056" cy="673208"/>
                <a:chOff x="2855495" y="2053388"/>
                <a:chExt cx="5790056" cy="673208"/>
              </a:xfrm>
            </p:grpSpPr>
            <p:sp>
              <p:nvSpPr>
                <p:cNvPr id="116" name="手繪多邊形 115"/>
                <p:cNvSpPr/>
                <p:nvPr/>
              </p:nvSpPr>
              <p:spPr>
                <a:xfrm>
                  <a:off x="2855495" y="2053389"/>
                  <a:ext cx="545431" cy="0"/>
                </a:xfrm>
                <a:custGeom>
                  <a:avLst/>
                  <a:gdLst>
                    <a:gd name="connsiteX0" fmla="*/ 0 w 545431"/>
                    <a:gd name="connsiteY0" fmla="*/ 0 h 0"/>
                    <a:gd name="connsiteX1" fmla="*/ 545431 w 545431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5431">
                      <a:moveTo>
                        <a:pt x="0" y="0"/>
                      </a:moveTo>
                      <a:lnTo>
                        <a:pt x="545431" y="0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117" name="群組 116"/>
                <p:cNvGrpSpPr/>
                <p:nvPr/>
              </p:nvGrpSpPr>
              <p:grpSpPr>
                <a:xfrm>
                  <a:off x="3384884" y="2053389"/>
                  <a:ext cx="764867" cy="673207"/>
                  <a:chOff x="3384884" y="2053389"/>
                  <a:chExt cx="1147446" cy="673207"/>
                </a:xfrm>
              </p:grpSpPr>
              <p:sp>
                <p:nvSpPr>
                  <p:cNvPr id="139" name="手繪多邊形 138"/>
                  <p:cNvSpPr/>
                  <p:nvPr/>
                </p:nvSpPr>
                <p:spPr>
                  <a:xfrm>
                    <a:off x="3384884" y="2053389"/>
                    <a:ext cx="104274" cy="665748"/>
                  </a:xfrm>
                  <a:custGeom>
                    <a:avLst/>
                    <a:gdLst>
                      <a:gd name="connsiteX0" fmla="*/ 0 w 104274"/>
                      <a:gd name="connsiteY0" fmla="*/ 0 h 665748"/>
                      <a:gd name="connsiteX1" fmla="*/ 32084 w 104274"/>
                      <a:gd name="connsiteY1" fmla="*/ 312822 h 665748"/>
                      <a:gd name="connsiteX2" fmla="*/ 104274 w 104274"/>
                      <a:gd name="connsiteY2" fmla="*/ 665748 h 665748"/>
                      <a:gd name="connsiteX3" fmla="*/ 104274 w 104274"/>
                      <a:gd name="connsiteY3" fmla="*/ 665748 h 665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274" h="665748">
                        <a:moveTo>
                          <a:pt x="0" y="0"/>
                        </a:moveTo>
                        <a:cubicBezTo>
                          <a:pt x="7352" y="100932"/>
                          <a:pt x="14705" y="201864"/>
                          <a:pt x="32084" y="312822"/>
                        </a:cubicBezTo>
                        <a:cubicBezTo>
                          <a:pt x="49463" y="423780"/>
                          <a:pt x="104274" y="665748"/>
                          <a:pt x="104274" y="665748"/>
                        </a:cubicBezTo>
                        <a:lnTo>
                          <a:pt x="104274" y="665748"/>
                        </a:lnTo>
                      </a:path>
                    </a:pathLst>
                  </a:cu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40" name="手繪多邊形 139"/>
                  <p:cNvSpPr/>
                  <p:nvPr/>
                </p:nvSpPr>
                <p:spPr>
                  <a:xfrm>
                    <a:off x="3491880" y="2069432"/>
                    <a:ext cx="176463" cy="641684"/>
                  </a:xfrm>
                  <a:custGeom>
                    <a:avLst/>
                    <a:gdLst>
                      <a:gd name="connsiteX0" fmla="*/ 0 w 176463"/>
                      <a:gd name="connsiteY0" fmla="*/ 641684 h 641684"/>
                      <a:gd name="connsiteX1" fmla="*/ 64169 w 176463"/>
                      <a:gd name="connsiteY1" fmla="*/ 248652 h 641684"/>
                      <a:gd name="connsiteX2" fmla="*/ 176463 w 176463"/>
                      <a:gd name="connsiteY2" fmla="*/ 0 h 641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6463" h="641684">
                        <a:moveTo>
                          <a:pt x="0" y="641684"/>
                        </a:moveTo>
                        <a:cubicBezTo>
                          <a:pt x="17379" y="498641"/>
                          <a:pt x="34759" y="355599"/>
                          <a:pt x="64169" y="248652"/>
                        </a:cubicBezTo>
                        <a:cubicBezTo>
                          <a:pt x="93579" y="141705"/>
                          <a:pt x="135021" y="70852"/>
                          <a:pt x="176463" y="0"/>
                        </a:cubicBezTo>
                      </a:path>
                    </a:pathLst>
                  </a:cu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41" name="手繪多邊形 140"/>
                  <p:cNvSpPr/>
                  <p:nvPr/>
                </p:nvSpPr>
                <p:spPr>
                  <a:xfrm>
                    <a:off x="3671065" y="2053389"/>
                    <a:ext cx="104274" cy="665748"/>
                  </a:xfrm>
                  <a:custGeom>
                    <a:avLst/>
                    <a:gdLst>
                      <a:gd name="connsiteX0" fmla="*/ 0 w 104274"/>
                      <a:gd name="connsiteY0" fmla="*/ 0 h 665748"/>
                      <a:gd name="connsiteX1" fmla="*/ 32084 w 104274"/>
                      <a:gd name="connsiteY1" fmla="*/ 312822 h 665748"/>
                      <a:gd name="connsiteX2" fmla="*/ 104274 w 104274"/>
                      <a:gd name="connsiteY2" fmla="*/ 665748 h 665748"/>
                      <a:gd name="connsiteX3" fmla="*/ 104274 w 104274"/>
                      <a:gd name="connsiteY3" fmla="*/ 665748 h 665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274" h="665748">
                        <a:moveTo>
                          <a:pt x="0" y="0"/>
                        </a:moveTo>
                        <a:cubicBezTo>
                          <a:pt x="7352" y="100932"/>
                          <a:pt x="14705" y="201864"/>
                          <a:pt x="32084" y="312822"/>
                        </a:cubicBezTo>
                        <a:cubicBezTo>
                          <a:pt x="49463" y="423780"/>
                          <a:pt x="104274" y="665748"/>
                          <a:pt x="104274" y="665748"/>
                        </a:cubicBezTo>
                        <a:lnTo>
                          <a:pt x="104274" y="665748"/>
                        </a:lnTo>
                      </a:path>
                    </a:pathLst>
                  </a:cu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grpSp>
                <p:nvGrpSpPr>
                  <p:cNvPr id="142" name="群組 141"/>
                  <p:cNvGrpSpPr/>
                  <p:nvPr/>
                </p:nvGrpSpPr>
                <p:grpSpPr>
                  <a:xfrm>
                    <a:off x="3778061" y="2216523"/>
                    <a:ext cx="280737" cy="502614"/>
                    <a:chOff x="3778061" y="2053389"/>
                    <a:chExt cx="280737" cy="665748"/>
                  </a:xfrm>
                </p:grpSpPr>
                <p:sp>
                  <p:nvSpPr>
                    <p:cNvPr id="149" name="手繪多邊形 148"/>
                    <p:cNvSpPr/>
                    <p:nvPr/>
                  </p:nvSpPr>
                  <p:spPr>
                    <a:xfrm>
                      <a:off x="3778061" y="2069432"/>
                      <a:ext cx="176463" cy="641684"/>
                    </a:xfrm>
                    <a:custGeom>
                      <a:avLst/>
                      <a:gdLst>
                        <a:gd name="connsiteX0" fmla="*/ 0 w 176463"/>
                        <a:gd name="connsiteY0" fmla="*/ 641684 h 641684"/>
                        <a:gd name="connsiteX1" fmla="*/ 64169 w 176463"/>
                        <a:gd name="connsiteY1" fmla="*/ 248652 h 641684"/>
                        <a:gd name="connsiteX2" fmla="*/ 176463 w 176463"/>
                        <a:gd name="connsiteY2" fmla="*/ 0 h 641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6463" h="641684">
                          <a:moveTo>
                            <a:pt x="0" y="641684"/>
                          </a:moveTo>
                          <a:cubicBezTo>
                            <a:pt x="17379" y="498641"/>
                            <a:pt x="34759" y="355599"/>
                            <a:pt x="64169" y="248652"/>
                          </a:cubicBezTo>
                          <a:cubicBezTo>
                            <a:pt x="93579" y="141705"/>
                            <a:pt x="135021" y="70852"/>
                            <a:pt x="176463" y="0"/>
                          </a:cubicBezTo>
                        </a:path>
                      </a:pathLst>
                    </a:cu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50" name="手繪多邊形 149"/>
                    <p:cNvSpPr/>
                    <p:nvPr/>
                  </p:nvSpPr>
                  <p:spPr>
                    <a:xfrm>
                      <a:off x="3954524" y="2053389"/>
                      <a:ext cx="104274" cy="665748"/>
                    </a:xfrm>
                    <a:custGeom>
                      <a:avLst/>
                      <a:gdLst>
                        <a:gd name="connsiteX0" fmla="*/ 0 w 104274"/>
                        <a:gd name="connsiteY0" fmla="*/ 0 h 665748"/>
                        <a:gd name="connsiteX1" fmla="*/ 32084 w 104274"/>
                        <a:gd name="connsiteY1" fmla="*/ 312822 h 665748"/>
                        <a:gd name="connsiteX2" fmla="*/ 104274 w 104274"/>
                        <a:gd name="connsiteY2" fmla="*/ 665748 h 665748"/>
                        <a:gd name="connsiteX3" fmla="*/ 104274 w 104274"/>
                        <a:gd name="connsiteY3" fmla="*/ 665748 h 6657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274" h="665748">
                          <a:moveTo>
                            <a:pt x="0" y="0"/>
                          </a:moveTo>
                          <a:cubicBezTo>
                            <a:pt x="7352" y="100932"/>
                            <a:pt x="14705" y="201864"/>
                            <a:pt x="32084" y="312822"/>
                          </a:cubicBezTo>
                          <a:cubicBezTo>
                            <a:pt x="49463" y="423780"/>
                            <a:pt x="104274" y="665748"/>
                            <a:pt x="104274" y="665748"/>
                          </a:cubicBezTo>
                          <a:lnTo>
                            <a:pt x="104274" y="665748"/>
                          </a:lnTo>
                        </a:path>
                      </a:pathLst>
                    </a:cu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grpSp>
                <p:nvGrpSpPr>
                  <p:cNvPr id="143" name="群組 142"/>
                  <p:cNvGrpSpPr/>
                  <p:nvPr/>
                </p:nvGrpSpPr>
                <p:grpSpPr>
                  <a:xfrm>
                    <a:off x="4061520" y="2276871"/>
                    <a:ext cx="291625" cy="442265"/>
                    <a:chOff x="4061520" y="2053389"/>
                    <a:chExt cx="291625" cy="665748"/>
                  </a:xfrm>
                </p:grpSpPr>
                <p:sp>
                  <p:nvSpPr>
                    <p:cNvPr id="147" name="手繪多邊形 146"/>
                    <p:cNvSpPr/>
                    <p:nvPr/>
                  </p:nvSpPr>
                  <p:spPr>
                    <a:xfrm>
                      <a:off x="4061520" y="2069432"/>
                      <a:ext cx="176463" cy="641684"/>
                    </a:xfrm>
                    <a:custGeom>
                      <a:avLst/>
                      <a:gdLst>
                        <a:gd name="connsiteX0" fmla="*/ 0 w 176463"/>
                        <a:gd name="connsiteY0" fmla="*/ 641684 h 641684"/>
                        <a:gd name="connsiteX1" fmla="*/ 64169 w 176463"/>
                        <a:gd name="connsiteY1" fmla="*/ 248652 h 641684"/>
                        <a:gd name="connsiteX2" fmla="*/ 176463 w 176463"/>
                        <a:gd name="connsiteY2" fmla="*/ 0 h 641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6463" h="641684">
                          <a:moveTo>
                            <a:pt x="0" y="641684"/>
                          </a:moveTo>
                          <a:cubicBezTo>
                            <a:pt x="17379" y="498641"/>
                            <a:pt x="34759" y="355599"/>
                            <a:pt x="64169" y="248652"/>
                          </a:cubicBezTo>
                          <a:cubicBezTo>
                            <a:pt x="93579" y="141705"/>
                            <a:pt x="135021" y="70852"/>
                            <a:pt x="176463" y="0"/>
                          </a:cubicBezTo>
                        </a:path>
                      </a:pathLst>
                    </a:cu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48" name="手繪多邊形 147"/>
                    <p:cNvSpPr/>
                    <p:nvPr/>
                  </p:nvSpPr>
                  <p:spPr>
                    <a:xfrm>
                      <a:off x="4248871" y="2053389"/>
                      <a:ext cx="104274" cy="665748"/>
                    </a:xfrm>
                    <a:custGeom>
                      <a:avLst/>
                      <a:gdLst>
                        <a:gd name="connsiteX0" fmla="*/ 0 w 104274"/>
                        <a:gd name="connsiteY0" fmla="*/ 0 h 665748"/>
                        <a:gd name="connsiteX1" fmla="*/ 32084 w 104274"/>
                        <a:gd name="connsiteY1" fmla="*/ 312822 h 665748"/>
                        <a:gd name="connsiteX2" fmla="*/ 104274 w 104274"/>
                        <a:gd name="connsiteY2" fmla="*/ 665748 h 665748"/>
                        <a:gd name="connsiteX3" fmla="*/ 104274 w 104274"/>
                        <a:gd name="connsiteY3" fmla="*/ 665748 h 6657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274" h="665748">
                          <a:moveTo>
                            <a:pt x="0" y="0"/>
                          </a:moveTo>
                          <a:cubicBezTo>
                            <a:pt x="7352" y="100932"/>
                            <a:pt x="14705" y="201864"/>
                            <a:pt x="32084" y="312822"/>
                          </a:cubicBezTo>
                          <a:cubicBezTo>
                            <a:pt x="49463" y="423780"/>
                            <a:pt x="104274" y="665748"/>
                            <a:pt x="104274" y="665748"/>
                          </a:cubicBezTo>
                          <a:lnTo>
                            <a:pt x="104274" y="665748"/>
                          </a:lnTo>
                        </a:path>
                      </a:pathLst>
                    </a:cu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grpSp>
                <p:nvGrpSpPr>
                  <p:cNvPr id="144" name="群組 143"/>
                  <p:cNvGrpSpPr/>
                  <p:nvPr/>
                </p:nvGrpSpPr>
                <p:grpSpPr>
                  <a:xfrm>
                    <a:off x="4355867" y="2379256"/>
                    <a:ext cx="176463" cy="347340"/>
                    <a:chOff x="4355867" y="2060848"/>
                    <a:chExt cx="289193" cy="665748"/>
                  </a:xfrm>
                </p:grpSpPr>
                <p:sp>
                  <p:nvSpPr>
                    <p:cNvPr id="145" name="手繪多邊形 144"/>
                    <p:cNvSpPr/>
                    <p:nvPr/>
                  </p:nvSpPr>
                  <p:spPr>
                    <a:xfrm>
                      <a:off x="4355867" y="2069432"/>
                      <a:ext cx="176463" cy="641684"/>
                    </a:xfrm>
                    <a:custGeom>
                      <a:avLst/>
                      <a:gdLst>
                        <a:gd name="connsiteX0" fmla="*/ 0 w 176463"/>
                        <a:gd name="connsiteY0" fmla="*/ 641684 h 641684"/>
                        <a:gd name="connsiteX1" fmla="*/ 64169 w 176463"/>
                        <a:gd name="connsiteY1" fmla="*/ 248652 h 641684"/>
                        <a:gd name="connsiteX2" fmla="*/ 176463 w 176463"/>
                        <a:gd name="connsiteY2" fmla="*/ 0 h 641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6463" h="641684">
                          <a:moveTo>
                            <a:pt x="0" y="641684"/>
                          </a:moveTo>
                          <a:cubicBezTo>
                            <a:pt x="17379" y="498641"/>
                            <a:pt x="34759" y="355599"/>
                            <a:pt x="64169" y="248652"/>
                          </a:cubicBezTo>
                          <a:cubicBezTo>
                            <a:pt x="93579" y="141705"/>
                            <a:pt x="135021" y="70852"/>
                            <a:pt x="176463" y="0"/>
                          </a:cubicBezTo>
                        </a:path>
                      </a:pathLst>
                    </a:cu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46" name="手繪多邊形 145"/>
                    <p:cNvSpPr/>
                    <p:nvPr/>
                  </p:nvSpPr>
                  <p:spPr>
                    <a:xfrm>
                      <a:off x="4540786" y="2060848"/>
                      <a:ext cx="104274" cy="665748"/>
                    </a:xfrm>
                    <a:custGeom>
                      <a:avLst/>
                      <a:gdLst>
                        <a:gd name="connsiteX0" fmla="*/ 0 w 104274"/>
                        <a:gd name="connsiteY0" fmla="*/ 0 h 665748"/>
                        <a:gd name="connsiteX1" fmla="*/ 32084 w 104274"/>
                        <a:gd name="connsiteY1" fmla="*/ 312822 h 665748"/>
                        <a:gd name="connsiteX2" fmla="*/ 104274 w 104274"/>
                        <a:gd name="connsiteY2" fmla="*/ 665748 h 665748"/>
                        <a:gd name="connsiteX3" fmla="*/ 104274 w 104274"/>
                        <a:gd name="connsiteY3" fmla="*/ 665748 h 6657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274" h="665748">
                          <a:moveTo>
                            <a:pt x="0" y="0"/>
                          </a:moveTo>
                          <a:cubicBezTo>
                            <a:pt x="7352" y="100932"/>
                            <a:pt x="14705" y="201864"/>
                            <a:pt x="32084" y="312822"/>
                          </a:cubicBezTo>
                          <a:cubicBezTo>
                            <a:pt x="49463" y="423780"/>
                            <a:pt x="104274" y="665748"/>
                            <a:pt x="104274" y="665748"/>
                          </a:cubicBezTo>
                          <a:lnTo>
                            <a:pt x="104274" y="665748"/>
                          </a:lnTo>
                        </a:path>
                      </a:pathLst>
                    </a:cu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</p:grpSp>
            <p:sp>
              <p:nvSpPr>
                <p:cNvPr id="118" name="手繪多邊形 117"/>
                <p:cNvSpPr/>
                <p:nvPr/>
              </p:nvSpPr>
              <p:spPr>
                <a:xfrm>
                  <a:off x="4154905" y="2719137"/>
                  <a:ext cx="1010653" cy="0"/>
                </a:xfrm>
                <a:custGeom>
                  <a:avLst/>
                  <a:gdLst>
                    <a:gd name="connsiteX0" fmla="*/ 0 w 1010653"/>
                    <a:gd name="connsiteY0" fmla="*/ 0 h 0"/>
                    <a:gd name="connsiteX1" fmla="*/ 1010653 w 101065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0653">
                      <a:moveTo>
                        <a:pt x="0" y="0"/>
                      </a:moveTo>
                      <a:lnTo>
                        <a:pt x="1010653" y="0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9" name="手繪多邊形 118"/>
                <p:cNvSpPr/>
                <p:nvPr/>
              </p:nvSpPr>
              <p:spPr>
                <a:xfrm>
                  <a:off x="5153928" y="2297930"/>
                  <a:ext cx="95991" cy="416007"/>
                </a:xfrm>
                <a:custGeom>
                  <a:avLst/>
                  <a:gdLst>
                    <a:gd name="connsiteX0" fmla="*/ 0 w 176463"/>
                    <a:gd name="connsiteY0" fmla="*/ 641684 h 641684"/>
                    <a:gd name="connsiteX1" fmla="*/ 64169 w 176463"/>
                    <a:gd name="connsiteY1" fmla="*/ 248652 h 641684"/>
                    <a:gd name="connsiteX2" fmla="*/ 176463 w 176463"/>
                    <a:gd name="connsiteY2" fmla="*/ 0 h 641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463" h="641684">
                      <a:moveTo>
                        <a:pt x="0" y="641684"/>
                      </a:moveTo>
                      <a:cubicBezTo>
                        <a:pt x="17379" y="498641"/>
                        <a:pt x="34759" y="355599"/>
                        <a:pt x="64169" y="248652"/>
                      </a:cubicBezTo>
                      <a:cubicBezTo>
                        <a:pt x="93579" y="141705"/>
                        <a:pt x="135021" y="70852"/>
                        <a:pt x="176463" y="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0" name="手繪多邊形 119"/>
                <p:cNvSpPr/>
                <p:nvPr/>
              </p:nvSpPr>
              <p:spPr>
                <a:xfrm>
                  <a:off x="5251400" y="2287529"/>
                  <a:ext cx="56722" cy="218404"/>
                </a:xfrm>
                <a:custGeom>
                  <a:avLst/>
                  <a:gdLst>
                    <a:gd name="connsiteX0" fmla="*/ 0 w 104274"/>
                    <a:gd name="connsiteY0" fmla="*/ 0 h 665748"/>
                    <a:gd name="connsiteX1" fmla="*/ 32084 w 104274"/>
                    <a:gd name="connsiteY1" fmla="*/ 312822 h 665748"/>
                    <a:gd name="connsiteX2" fmla="*/ 104274 w 104274"/>
                    <a:gd name="connsiteY2" fmla="*/ 665748 h 665748"/>
                    <a:gd name="connsiteX3" fmla="*/ 104274 w 104274"/>
                    <a:gd name="connsiteY3" fmla="*/ 665748 h 665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274" h="665748">
                      <a:moveTo>
                        <a:pt x="0" y="0"/>
                      </a:moveTo>
                      <a:cubicBezTo>
                        <a:pt x="7352" y="100932"/>
                        <a:pt x="14705" y="201864"/>
                        <a:pt x="32084" y="312822"/>
                      </a:cubicBezTo>
                      <a:cubicBezTo>
                        <a:pt x="49463" y="423780"/>
                        <a:pt x="104274" y="665748"/>
                        <a:pt x="104274" y="665748"/>
                      </a:cubicBezTo>
                      <a:lnTo>
                        <a:pt x="104274" y="665748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1" name="手繪多邊形 120"/>
                <p:cNvSpPr/>
                <p:nvPr/>
              </p:nvSpPr>
              <p:spPr>
                <a:xfrm>
                  <a:off x="5311924" y="2228634"/>
                  <a:ext cx="117627" cy="277299"/>
                </a:xfrm>
                <a:custGeom>
                  <a:avLst/>
                  <a:gdLst>
                    <a:gd name="connsiteX0" fmla="*/ 0 w 176463"/>
                    <a:gd name="connsiteY0" fmla="*/ 641684 h 641684"/>
                    <a:gd name="connsiteX1" fmla="*/ 64169 w 176463"/>
                    <a:gd name="connsiteY1" fmla="*/ 248652 h 641684"/>
                    <a:gd name="connsiteX2" fmla="*/ 176463 w 176463"/>
                    <a:gd name="connsiteY2" fmla="*/ 0 h 641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463" h="641684">
                      <a:moveTo>
                        <a:pt x="0" y="641684"/>
                      </a:moveTo>
                      <a:cubicBezTo>
                        <a:pt x="17379" y="498641"/>
                        <a:pt x="34759" y="355599"/>
                        <a:pt x="64169" y="248652"/>
                      </a:cubicBezTo>
                      <a:cubicBezTo>
                        <a:pt x="93579" y="141705"/>
                        <a:pt x="135021" y="70852"/>
                        <a:pt x="176463" y="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2" name="手繪多邊形 121"/>
                <p:cNvSpPr/>
                <p:nvPr/>
              </p:nvSpPr>
              <p:spPr>
                <a:xfrm>
                  <a:off x="5429552" y="2228634"/>
                  <a:ext cx="97380" cy="177013"/>
                </a:xfrm>
                <a:custGeom>
                  <a:avLst/>
                  <a:gdLst>
                    <a:gd name="connsiteX0" fmla="*/ 0 w 104274"/>
                    <a:gd name="connsiteY0" fmla="*/ 0 h 665748"/>
                    <a:gd name="connsiteX1" fmla="*/ 32084 w 104274"/>
                    <a:gd name="connsiteY1" fmla="*/ 312822 h 665748"/>
                    <a:gd name="connsiteX2" fmla="*/ 104274 w 104274"/>
                    <a:gd name="connsiteY2" fmla="*/ 665748 h 665748"/>
                    <a:gd name="connsiteX3" fmla="*/ 104274 w 104274"/>
                    <a:gd name="connsiteY3" fmla="*/ 665748 h 665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274" h="665748">
                      <a:moveTo>
                        <a:pt x="0" y="0"/>
                      </a:moveTo>
                      <a:cubicBezTo>
                        <a:pt x="7352" y="100932"/>
                        <a:pt x="14705" y="201864"/>
                        <a:pt x="32084" y="312822"/>
                      </a:cubicBezTo>
                      <a:cubicBezTo>
                        <a:pt x="49463" y="423780"/>
                        <a:pt x="104274" y="665748"/>
                        <a:pt x="104274" y="665748"/>
                      </a:cubicBezTo>
                      <a:lnTo>
                        <a:pt x="104274" y="665748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3" name="手繪多邊形 122"/>
                <p:cNvSpPr/>
                <p:nvPr/>
              </p:nvSpPr>
              <p:spPr>
                <a:xfrm>
                  <a:off x="5521378" y="2053389"/>
                  <a:ext cx="117627" cy="343342"/>
                </a:xfrm>
                <a:custGeom>
                  <a:avLst/>
                  <a:gdLst>
                    <a:gd name="connsiteX0" fmla="*/ 0 w 176463"/>
                    <a:gd name="connsiteY0" fmla="*/ 641684 h 641684"/>
                    <a:gd name="connsiteX1" fmla="*/ 64169 w 176463"/>
                    <a:gd name="connsiteY1" fmla="*/ 248652 h 641684"/>
                    <a:gd name="connsiteX2" fmla="*/ 176463 w 176463"/>
                    <a:gd name="connsiteY2" fmla="*/ 0 h 641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463" h="641684">
                      <a:moveTo>
                        <a:pt x="0" y="641684"/>
                      </a:moveTo>
                      <a:cubicBezTo>
                        <a:pt x="17379" y="498641"/>
                        <a:pt x="34759" y="355599"/>
                        <a:pt x="64169" y="248652"/>
                      </a:cubicBezTo>
                      <a:cubicBezTo>
                        <a:pt x="93579" y="141705"/>
                        <a:pt x="135021" y="70852"/>
                        <a:pt x="176463" y="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4" name="手繪多邊形 123"/>
                <p:cNvSpPr/>
                <p:nvPr/>
              </p:nvSpPr>
              <p:spPr>
                <a:xfrm>
                  <a:off x="5639005" y="2053388"/>
                  <a:ext cx="1225872" cy="45719"/>
                </a:xfrm>
                <a:custGeom>
                  <a:avLst/>
                  <a:gdLst>
                    <a:gd name="connsiteX0" fmla="*/ 0 w 545431"/>
                    <a:gd name="connsiteY0" fmla="*/ 0 h 0"/>
                    <a:gd name="connsiteX1" fmla="*/ 545431 w 545431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5431">
                      <a:moveTo>
                        <a:pt x="0" y="0"/>
                      </a:moveTo>
                      <a:lnTo>
                        <a:pt x="545431" y="0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125" name="群組 124"/>
                <p:cNvGrpSpPr/>
                <p:nvPr/>
              </p:nvGrpSpPr>
              <p:grpSpPr>
                <a:xfrm>
                  <a:off x="6864877" y="2053389"/>
                  <a:ext cx="764867" cy="673207"/>
                  <a:chOff x="3384884" y="2053389"/>
                  <a:chExt cx="1147446" cy="673207"/>
                </a:xfrm>
              </p:grpSpPr>
              <p:sp>
                <p:nvSpPr>
                  <p:cNvPr id="127" name="手繪多邊形 126"/>
                  <p:cNvSpPr/>
                  <p:nvPr/>
                </p:nvSpPr>
                <p:spPr>
                  <a:xfrm>
                    <a:off x="3384884" y="2053389"/>
                    <a:ext cx="104274" cy="665748"/>
                  </a:xfrm>
                  <a:custGeom>
                    <a:avLst/>
                    <a:gdLst>
                      <a:gd name="connsiteX0" fmla="*/ 0 w 104274"/>
                      <a:gd name="connsiteY0" fmla="*/ 0 h 665748"/>
                      <a:gd name="connsiteX1" fmla="*/ 32084 w 104274"/>
                      <a:gd name="connsiteY1" fmla="*/ 312822 h 665748"/>
                      <a:gd name="connsiteX2" fmla="*/ 104274 w 104274"/>
                      <a:gd name="connsiteY2" fmla="*/ 665748 h 665748"/>
                      <a:gd name="connsiteX3" fmla="*/ 104274 w 104274"/>
                      <a:gd name="connsiteY3" fmla="*/ 665748 h 665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274" h="665748">
                        <a:moveTo>
                          <a:pt x="0" y="0"/>
                        </a:moveTo>
                        <a:cubicBezTo>
                          <a:pt x="7352" y="100932"/>
                          <a:pt x="14705" y="201864"/>
                          <a:pt x="32084" y="312822"/>
                        </a:cubicBezTo>
                        <a:cubicBezTo>
                          <a:pt x="49463" y="423780"/>
                          <a:pt x="104274" y="665748"/>
                          <a:pt x="104274" y="665748"/>
                        </a:cubicBezTo>
                        <a:lnTo>
                          <a:pt x="104274" y="665748"/>
                        </a:lnTo>
                      </a:path>
                    </a:pathLst>
                  </a:cu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28" name="手繪多邊形 127"/>
                  <p:cNvSpPr/>
                  <p:nvPr/>
                </p:nvSpPr>
                <p:spPr>
                  <a:xfrm>
                    <a:off x="3491880" y="2069432"/>
                    <a:ext cx="176463" cy="641684"/>
                  </a:xfrm>
                  <a:custGeom>
                    <a:avLst/>
                    <a:gdLst>
                      <a:gd name="connsiteX0" fmla="*/ 0 w 176463"/>
                      <a:gd name="connsiteY0" fmla="*/ 641684 h 641684"/>
                      <a:gd name="connsiteX1" fmla="*/ 64169 w 176463"/>
                      <a:gd name="connsiteY1" fmla="*/ 248652 h 641684"/>
                      <a:gd name="connsiteX2" fmla="*/ 176463 w 176463"/>
                      <a:gd name="connsiteY2" fmla="*/ 0 h 641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6463" h="641684">
                        <a:moveTo>
                          <a:pt x="0" y="641684"/>
                        </a:moveTo>
                        <a:cubicBezTo>
                          <a:pt x="17379" y="498641"/>
                          <a:pt x="34759" y="355599"/>
                          <a:pt x="64169" y="248652"/>
                        </a:cubicBezTo>
                        <a:cubicBezTo>
                          <a:pt x="93579" y="141705"/>
                          <a:pt x="135021" y="70852"/>
                          <a:pt x="176463" y="0"/>
                        </a:cubicBezTo>
                      </a:path>
                    </a:pathLst>
                  </a:cu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29" name="手繪多邊形 128"/>
                  <p:cNvSpPr/>
                  <p:nvPr/>
                </p:nvSpPr>
                <p:spPr>
                  <a:xfrm>
                    <a:off x="3671065" y="2053389"/>
                    <a:ext cx="104274" cy="665748"/>
                  </a:xfrm>
                  <a:custGeom>
                    <a:avLst/>
                    <a:gdLst>
                      <a:gd name="connsiteX0" fmla="*/ 0 w 104274"/>
                      <a:gd name="connsiteY0" fmla="*/ 0 h 665748"/>
                      <a:gd name="connsiteX1" fmla="*/ 32084 w 104274"/>
                      <a:gd name="connsiteY1" fmla="*/ 312822 h 665748"/>
                      <a:gd name="connsiteX2" fmla="*/ 104274 w 104274"/>
                      <a:gd name="connsiteY2" fmla="*/ 665748 h 665748"/>
                      <a:gd name="connsiteX3" fmla="*/ 104274 w 104274"/>
                      <a:gd name="connsiteY3" fmla="*/ 665748 h 665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274" h="665748">
                        <a:moveTo>
                          <a:pt x="0" y="0"/>
                        </a:moveTo>
                        <a:cubicBezTo>
                          <a:pt x="7352" y="100932"/>
                          <a:pt x="14705" y="201864"/>
                          <a:pt x="32084" y="312822"/>
                        </a:cubicBezTo>
                        <a:cubicBezTo>
                          <a:pt x="49463" y="423780"/>
                          <a:pt x="104274" y="665748"/>
                          <a:pt x="104274" y="665748"/>
                        </a:cubicBezTo>
                        <a:lnTo>
                          <a:pt x="104274" y="665748"/>
                        </a:lnTo>
                      </a:path>
                    </a:pathLst>
                  </a:cu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grpSp>
                <p:nvGrpSpPr>
                  <p:cNvPr id="130" name="群組 129"/>
                  <p:cNvGrpSpPr/>
                  <p:nvPr/>
                </p:nvGrpSpPr>
                <p:grpSpPr>
                  <a:xfrm>
                    <a:off x="3778061" y="2216523"/>
                    <a:ext cx="280737" cy="502614"/>
                    <a:chOff x="3778061" y="2053389"/>
                    <a:chExt cx="280737" cy="665748"/>
                  </a:xfrm>
                </p:grpSpPr>
                <p:sp>
                  <p:nvSpPr>
                    <p:cNvPr id="137" name="手繪多邊形 136"/>
                    <p:cNvSpPr/>
                    <p:nvPr/>
                  </p:nvSpPr>
                  <p:spPr>
                    <a:xfrm>
                      <a:off x="3778061" y="2069432"/>
                      <a:ext cx="176463" cy="641684"/>
                    </a:xfrm>
                    <a:custGeom>
                      <a:avLst/>
                      <a:gdLst>
                        <a:gd name="connsiteX0" fmla="*/ 0 w 176463"/>
                        <a:gd name="connsiteY0" fmla="*/ 641684 h 641684"/>
                        <a:gd name="connsiteX1" fmla="*/ 64169 w 176463"/>
                        <a:gd name="connsiteY1" fmla="*/ 248652 h 641684"/>
                        <a:gd name="connsiteX2" fmla="*/ 176463 w 176463"/>
                        <a:gd name="connsiteY2" fmla="*/ 0 h 641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6463" h="641684">
                          <a:moveTo>
                            <a:pt x="0" y="641684"/>
                          </a:moveTo>
                          <a:cubicBezTo>
                            <a:pt x="17379" y="498641"/>
                            <a:pt x="34759" y="355599"/>
                            <a:pt x="64169" y="248652"/>
                          </a:cubicBezTo>
                          <a:cubicBezTo>
                            <a:pt x="93579" y="141705"/>
                            <a:pt x="135021" y="70852"/>
                            <a:pt x="176463" y="0"/>
                          </a:cubicBezTo>
                        </a:path>
                      </a:pathLst>
                    </a:cu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38" name="手繪多邊形 137"/>
                    <p:cNvSpPr/>
                    <p:nvPr/>
                  </p:nvSpPr>
                  <p:spPr>
                    <a:xfrm>
                      <a:off x="3954524" y="2053389"/>
                      <a:ext cx="104274" cy="665748"/>
                    </a:xfrm>
                    <a:custGeom>
                      <a:avLst/>
                      <a:gdLst>
                        <a:gd name="connsiteX0" fmla="*/ 0 w 104274"/>
                        <a:gd name="connsiteY0" fmla="*/ 0 h 665748"/>
                        <a:gd name="connsiteX1" fmla="*/ 32084 w 104274"/>
                        <a:gd name="connsiteY1" fmla="*/ 312822 h 665748"/>
                        <a:gd name="connsiteX2" fmla="*/ 104274 w 104274"/>
                        <a:gd name="connsiteY2" fmla="*/ 665748 h 665748"/>
                        <a:gd name="connsiteX3" fmla="*/ 104274 w 104274"/>
                        <a:gd name="connsiteY3" fmla="*/ 665748 h 6657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274" h="665748">
                          <a:moveTo>
                            <a:pt x="0" y="0"/>
                          </a:moveTo>
                          <a:cubicBezTo>
                            <a:pt x="7352" y="100932"/>
                            <a:pt x="14705" y="201864"/>
                            <a:pt x="32084" y="312822"/>
                          </a:cubicBezTo>
                          <a:cubicBezTo>
                            <a:pt x="49463" y="423780"/>
                            <a:pt x="104274" y="665748"/>
                            <a:pt x="104274" y="665748"/>
                          </a:cubicBezTo>
                          <a:lnTo>
                            <a:pt x="104274" y="665748"/>
                          </a:lnTo>
                        </a:path>
                      </a:pathLst>
                    </a:cu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grpSp>
                <p:nvGrpSpPr>
                  <p:cNvPr id="131" name="群組 130"/>
                  <p:cNvGrpSpPr/>
                  <p:nvPr/>
                </p:nvGrpSpPr>
                <p:grpSpPr>
                  <a:xfrm>
                    <a:off x="4061520" y="2276871"/>
                    <a:ext cx="291625" cy="442265"/>
                    <a:chOff x="4061520" y="2053389"/>
                    <a:chExt cx="291625" cy="665748"/>
                  </a:xfrm>
                </p:grpSpPr>
                <p:sp>
                  <p:nvSpPr>
                    <p:cNvPr id="135" name="手繪多邊形 134"/>
                    <p:cNvSpPr/>
                    <p:nvPr/>
                  </p:nvSpPr>
                  <p:spPr>
                    <a:xfrm>
                      <a:off x="4061520" y="2069432"/>
                      <a:ext cx="176463" cy="641684"/>
                    </a:xfrm>
                    <a:custGeom>
                      <a:avLst/>
                      <a:gdLst>
                        <a:gd name="connsiteX0" fmla="*/ 0 w 176463"/>
                        <a:gd name="connsiteY0" fmla="*/ 641684 h 641684"/>
                        <a:gd name="connsiteX1" fmla="*/ 64169 w 176463"/>
                        <a:gd name="connsiteY1" fmla="*/ 248652 h 641684"/>
                        <a:gd name="connsiteX2" fmla="*/ 176463 w 176463"/>
                        <a:gd name="connsiteY2" fmla="*/ 0 h 641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6463" h="641684">
                          <a:moveTo>
                            <a:pt x="0" y="641684"/>
                          </a:moveTo>
                          <a:cubicBezTo>
                            <a:pt x="17379" y="498641"/>
                            <a:pt x="34759" y="355599"/>
                            <a:pt x="64169" y="248652"/>
                          </a:cubicBezTo>
                          <a:cubicBezTo>
                            <a:pt x="93579" y="141705"/>
                            <a:pt x="135021" y="70852"/>
                            <a:pt x="176463" y="0"/>
                          </a:cubicBezTo>
                        </a:path>
                      </a:pathLst>
                    </a:cu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36" name="手繪多邊形 135"/>
                    <p:cNvSpPr/>
                    <p:nvPr/>
                  </p:nvSpPr>
                  <p:spPr>
                    <a:xfrm>
                      <a:off x="4248871" y="2053389"/>
                      <a:ext cx="104274" cy="665748"/>
                    </a:xfrm>
                    <a:custGeom>
                      <a:avLst/>
                      <a:gdLst>
                        <a:gd name="connsiteX0" fmla="*/ 0 w 104274"/>
                        <a:gd name="connsiteY0" fmla="*/ 0 h 665748"/>
                        <a:gd name="connsiteX1" fmla="*/ 32084 w 104274"/>
                        <a:gd name="connsiteY1" fmla="*/ 312822 h 665748"/>
                        <a:gd name="connsiteX2" fmla="*/ 104274 w 104274"/>
                        <a:gd name="connsiteY2" fmla="*/ 665748 h 665748"/>
                        <a:gd name="connsiteX3" fmla="*/ 104274 w 104274"/>
                        <a:gd name="connsiteY3" fmla="*/ 665748 h 6657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274" h="665748">
                          <a:moveTo>
                            <a:pt x="0" y="0"/>
                          </a:moveTo>
                          <a:cubicBezTo>
                            <a:pt x="7352" y="100932"/>
                            <a:pt x="14705" y="201864"/>
                            <a:pt x="32084" y="312822"/>
                          </a:cubicBezTo>
                          <a:cubicBezTo>
                            <a:pt x="49463" y="423780"/>
                            <a:pt x="104274" y="665748"/>
                            <a:pt x="104274" y="665748"/>
                          </a:cubicBezTo>
                          <a:lnTo>
                            <a:pt x="104274" y="665748"/>
                          </a:lnTo>
                        </a:path>
                      </a:pathLst>
                    </a:cu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grpSp>
                <p:nvGrpSpPr>
                  <p:cNvPr id="132" name="群組 131"/>
                  <p:cNvGrpSpPr/>
                  <p:nvPr/>
                </p:nvGrpSpPr>
                <p:grpSpPr>
                  <a:xfrm>
                    <a:off x="4355867" y="2379256"/>
                    <a:ext cx="176463" cy="347340"/>
                    <a:chOff x="4355867" y="2060848"/>
                    <a:chExt cx="289193" cy="665748"/>
                  </a:xfrm>
                </p:grpSpPr>
                <p:sp>
                  <p:nvSpPr>
                    <p:cNvPr id="133" name="手繪多邊形 132"/>
                    <p:cNvSpPr/>
                    <p:nvPr/>
                  </p:nvSpPr>
                  <p:spPr>
                    <a:xfrm>
                      <a:off x="4355867" y="2069432"/>
                      <a:ext cx="176463" cy="641684"/>
                    </a:xfrm>
                    <a:custGeom>
                      <a:avLst/>
                      <a:gdLst>
                        <a:gd name="connsiteX0" fmla="*/ 0 w 176463"/>
                        <a:gd name="connsiteY0" fmla="*/ 641684 h 641684"/>
                        <a:gd name="connsiteX1" fmla="*/ 64169 w 176463"/>
                        <a:gd name="connsiteY1" fmla="*/ 248652 h 641684"/>
                        <a:gd name="connsiteX2" fmla="*/ 176463 w 176463"/>
                        <a:gd name="connsiteY2" fmla="*/ 0 h 641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6463" h="641684">
                          <a:moveTo>
                            <a:pt x="0" y="641684"/>
                          </a:moveTo>
                          <a:cubicBezTo>
                            <a:pt x="17379" y="498641"/>
                            <a:pt x="34759" y="355599"/>
                            <a:pt x="64169" y="248652"/>
                          </a:cubicBezTo>
                          <a:cubicBezTo>
                            <a:pt x="93579" y="141705"/>
                            <a:pt x="135021" y="70852"/>
                            <a:pt x="176463" y="0"/>
                          </a:cubicBezTo>
                        </a:path>
                      </a:pathLst>
                    </a:cu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34" name="手繪多邊形 133"/>
                    <p:cNvSpPr/>
                    <p:nvPr/>
                  </p:nvSpPr>
                  <p:spPr>
                    <a:xfrm>
                      <a:off x="4540786" y="2060848"/>
                      <a:ext cx="104274" cy="665748"/>
                    </a:xfrm>
                    <a:custGeom>
                      <a:avLst/>
                      <a:gdLst>
                        <a:gd name="connsiteX0" fmla="*/ 0 w 104274"/>
                        <a:gd name="connsiteY0" fmla="*/ 0 h 665748"/>
                        <a:gd name="connsiteX1" fmla="*/ 32084 w 104274"/>
                        <a:gd name="connsiteY1" fmla="*/ 312822 h 665748"/>
                        <a:gd name="connsiteX2" fmla="*/ 104274 w 104274"/>
                        <a:gd name="connsiteY2" fmla="*/ 665748 h 665748"/>
                        <a:gd name="connsiteX3" fmla="*/ 104274 w 104274"/>
                        <a:gd name="connsiteY3" fmla="*/ 665748 h 6657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274" h="665748">
                          <a:moveTo>
                            <a:pt x="0" y="0"/>
                          </a:moveTo>
                          <a:cubicBezTo>
                            <a:pt x="7352" y="100932"/>
                            <a:pt x="14705" y="201864"/>
                            <a:pt x="32084" y="312822"/>
                          </a:cubicBezTo>
                          <a:cubicBezTo>
                            <a:pt x="49463" y="423780"/>
                            <a:pt x="104274" y="665748"/>
                            <a:pt x="104274" y="665748"/>
                          </a:cubicBezTo>
                          <a:lnTo>
                            <a:pt x="104274" y="665748"/>
                          </a:lnTo>
                        </a:path>
                      </a:pathLst>
                    </a:cu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</p:grpSp>
            <p:sp>
              <p:nvSpPr>
                <p:cNvPr id="126" name="手繪多邊形 125"/>
                <p:cNvSpPr/>
                <p:nvPr/>
              </p:nvSpPr>
              <p:spPr>
                <a:xfrm>
                  <a:off x="7634898" y="2719137"/>
                  <a:ext cx="1010653" cy="0"/>
                </a:xfrm>
                <a:custGeom>
                  <a:avLst/>
                  <a:gdLst>
                    <a:gd name="connsiteX0" fmla="*/ 0 w 1010653"/>
                    <a:gd name="connsiteY0" fmla="*/ 0 h 0"/>
                    <a:gd name="connsiteX1" fmla="*/ 1010653 w 101065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0653">
                      <a:moveTo>
                        <a:pt x="0" y="0"/>
                      </a:moveTo>
                      <a:lnTo>
                        <a:pt x="1010653" y="0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75" name="群組 74"/>
            <p:cNvGrpSpPr/>
            <p:nvPr/>
          </p:nvGrpSpPr>
          <p:grpSpPr>
            <a:xfrm>
              <a:off x="2793537" y="3377822"/>
              <a:ext cx="1780674" cy="184666"/>
              <a:chOff x="3398720" y="1839027"/>
              <a:chExt cx="1780674" cy="184666"/>
            </a:xfrm>
          </p:grpSpPr>
          <p:cxnSp>
            <p:nvCxnSpPr>
              <p:cNvPr id="106" name="直線接點 105"/>
              <p:cNvCxnSpPr/>
              <p:nvPr/>
            </p:nvCxnSpPr>
            <p:spPr>
              <a:xfrm flipV="1">
                <a:off x="3398720" y="1839027"/>
                <a:ext cx="0" cy="18466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/>
              <p:nvPr/>
            </p:nvCxnSpPr>
            <p:spPr>
              <a:xfrm flipV="1">
                <a:off x="5179394" y="1839027"/>
                <a:ext cx="0" cy="18466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接點 107"/>
              <p:cNvCxnSpPr/>
              <p:nvPr/>
            </p:nvCxnSpPr>
            <p:spPr>
              <a:xfrm flipH="1">
                <a:off x="3414762" y="1932987"/>
                <a:ext cx="1764632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文字方塊 75"/>
            <p:cNvSpPr txBox="1"/>
            <p:nvPr/>
          </p:nvSpPr>
          <p:spPr>
            <a:xfrm>
              <a:off x="3703670" y="3239603"/>
              <a:ext cx="3513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i="1" baseline="-25000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直線接點 76"/>
            <p:cNvCxnSpPr/>
            <p:nvPr/>
          </p:nvCxnSpPr>
          <p:spPr>
            <a:xfrm>
              <a:off x="4326857" y="4091721"/>
              <a:ext cx="1368152" cy="28909"/>
            </a:xfrm>
            <a:prstGeom prst="line">
              <a:avLst/>
            </a:prstGeom>
            <a:ln w="63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4326857" y="3726409"/>
              <a:ext cx="1368152" cy="28909"/>
            </a:xfrm>
            <a:prstGeom prst="line">
              <a:avLst/>
            </a:prstGeom>
            <a:ln w="63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群組 78"/>
            <p:cNvGrpSpPr/>
            <p:nvPr/>
          </p:nvGrpSpPr>
          <p:grpSpPr>
            <a:xfrm>
              <a:off x="2793537" y="4373438"/>
              <a:ext cx="756185" cy="184666"/>
              <a:chOff x="3398720" y="1839027"/>
              <a:chExt cx="1780674" cy="184666"/>
            </a:xfrm>
          </p:grpSpPr>
          <p:cxnSp>
            <p:nvCxnSpPr>
              <p:cNvPr id="103" name="直線接點 102"/>
              <p:cNvCxnSpPr/>
              <p:nvPr/>
            </p:nvCxnSpPr>
            <p:spPr>
              <a:xfrm flipV="1">
                <a:off x="3398720" y="1839027"/>
                <a:ext cx="0" cy="18466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接點 103"/>
              <p:cNvCxnSpPr/>
              <p:nvPr/>
            </p:nvCxnSpPr>
            <p:spPr>
              <a:xfrm flipV="1">
                <a:off x="5179394" y="1839027"/>
                <a:ext cx="0" cy="18466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/>
              <p:nvPr/>
            </p:nvCxnSpPr>
            <p:spPr>
              <a:xfrm flipH="1">
                <a:off x="3414762" y="1932987"/>
                <a:ext cx="1764632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文字方塊 79"/>
            <p:cNvSpPr txBox="1"/>
            <p:nvPr/>
          </p:nvSpPr>
          <p:spPr>
            <a:xfrm>
              <a:off x="2986332" y="4238423"/>
              <a:ext cx="3513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i="1" baseline="-25000" dirty="0" err="1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TW" alt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1043608" y="2870271"/>
              <a:ext cx="5469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i="1" baseline="-25000" dirty="0" smtClean="0">
                  <a:latin typeface="Times New Roman" pitchFamily="18" charset="0"/>
                  <a:cs typeface="Times New Roman" pitchFamily="18" charset="0"/>
                </a:rPr>
                <a:t>DD</a:t>
              </a:r>
              <a:endParaRPr lang="zh-TW" alt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1682447" y="3518343"/>
              <a:ext cx="6250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i="1" baseline="-25000" dirty="0" smtClean="0">
                  <a:latin typeface="Times New Roman" pitchFamily="18" charset="0"/>
                  <a:cs typeface="Times New Roman" pitchFamily="18" charset="0"/>
                </a:rPr>
                <a:t>OUT</a:t>
              </a:r>
              <a:endParaRPr lang="zh-TW" alt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6703121" y="3467821"/>
              <a:ext cx="1401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i="0" dirty="0" smtClean="0">
                  <a:latin typeface="+mj-lt"/>
                </a:rPr>
                <a:t>(2) Schmitt </a:t>
              </a:r>
            </a:p>
            <a:p>
              <a:r>
                <a:rPr lang="en-US" altLang="zh-TW" sz="2000" b="1" dirty="0">
                  <a:latin typeface="+mj-lt"/>
                </a:rPr>
                <a:t> </a:t>
              </a:r>
              <a:r>
                <a:rPr lang="en-US" altLang="zh-TW" sz="2000" b="1" dirty="0" smtClean="0">
                  <a:latin typeface="+mj-lt"/>
                </a:rPr>
                <a:t>     </a:t>
              </a:r>
              <a:r>
                <a:rPr lang="en-US" altLang="zh-TW" sz="2000" b="1" i="0" dirty="0" smtClean="0">
                  <a:latin typeface="+mj-lt"/>
                </a:rPr>
                <a:t>Trigger</a:t>
              </a:r>
              <a:endParaRPr lang="zh-TW" altLang="en-US" sz="2000" b="1" i="0" dirty="0">
                <a:latin typeface="+mj-lt"/>
              </a:endParaRP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4644736" y="3239603"/>
              <a:ext cx="1418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i="0" dirty="0" smtClean="0">
                  <a:latin typeface="+mj-lt"/>
                </a:rPr>
                <a:t>(1) Latching</a:t>
              </a:r>
              <a:endParaRPr lang="zh-TW" altLang="en-US" sz="2000" b="1" i="0" dirty="0">
                <a:latin typeface="+mj-lt"/>
              </a:endParaRPr>
            </a:p>
          </p:txBody>
        </p:sp>
        <p:sp>
          <p:nvSpPr>
            <p:cNvPr id="85" name="手繪多邊形 84"/>
            <p:cNvSpPr/>
            <p:nvPr/>
          </p:nvSpPr>
          <p:spPr>
            <a:xfrm>
              <a:off x="2298037" y="2807555"/>
              <a:ext cx="2209800" cy="327660"/>
            </a:xfrm>
            <a:custGeom>
              <a:avLst/>
              <a:gdLst>
                <a:gd name="connsiteX0" fmla="*/ 0 w 2209800"/>
                <a:gd name="connsiteY0" fmla="*/ 320040 h 327660"/>
                <a:gd name="connsiteX1" fmla="*/ 487680 w 2209800"/>
                <a:gd name="connsiteY1" fmla="*/ 320040 h 327660"/>
                <a:gd name="connsiteX2" fmla="*/ 487680 w 2209800"/>
                <a:gd name="connsiteY2" fmla="*/ 0 h 327660"/>
                <a:gd name="connsiteX3" fmla="*/ 1386840 w 2209800"/>
                <a:gd name="connsiteY3" fmla="*/ 0 h 327660"/>
                <a:gd name="connsiteX4" fmla="*/ 1386840 w 2209800"/>
                <a:gd name="connsiteY4" fmla="*/ 327660 h 327660"/>
                <a:gd name="connsiteX5" fmla="*/ 2209800 w 2209800"/>
                <a:gd name="connsiteY5" fmla="*/ 327660 h 327660"/>
                <a:gd name="connsiteX6" fmla="*/ 2209800 w 2209800"/>
                <a:gd name="connsiteY6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800" h="327660">
                  <a:moveTo>
                    <a:pt x="0" y="320040"/>
                  </a:moveTo>
                  <a:lnTo>
                    <a:pt x="487680" y="320040"/>
                  </a:lnTo>
                  <a:lnTo>
                    <a:pt x="487680" y="0"/>
                  </a:lnTo>
                  <a:lnTo>
                    <a:pt x="1386840" y="0"/>
                  </a:lnTo>
                  <a:lnTo>
                    <a:pt x="1386840" y="327660"/>
                  </a:lnTo>
                  <a:lnTo>
                    <a:pt x="2209800" y="327660"/>
                  </a:lnTo>
                  <a:lnTo>
                    <a:pt x="2209800" y="327660"/>
                  </a:ln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2839990" y="2879563"/>
              <a:ext cx="75533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latin typeface="Arial" pitchFamily="34" charset="0"/>
                  <a:cs typeface="Arial" pitchFamily="34" charset="0"/>
                </a:rPr>
                <a:t>1-shot</a:t>
              </a:r>
              <a:endParaRPr lang="zh-TW" alt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3731466" y="2730407"/>
              <a:ext cx="14318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i="0" dirty="0" smtClean="0">
                  <a:latin typeface="+mj-lt"/>
                </a:rPr>
                <a:t>(3) Masking</a:t>
              </a:r>
              <a:endParaRPr lang="zh-TW" altLang="en-US" sz="2000" b="1" i="0" dirty="0">
                <a:latin typeface="+mj-lt"/>
              </a:endParaRPr>
            </a:p>
          </p:txBody>
        </p:sp>
        <p:sp>
          <p:nvSpPr>
            <p:cNvPr id="88" name="手繪多邊形 87"/>
            <p:cNvSpPr/>
            <p:nvPr/>
          </p:nvSpPr>
          <p:spPr>
            <a:xfrm rot="11244059">
              <a:off x="6298243" y="3077754"/>
              <a:ext cx="126386" cy="549862"/>
            </a:xfrm>
            <a:custGeom>
              <a:avLst/>
              <a:gdLst>
                <a:gd name="connsiteX0" fmla="*/ 277566 w 277566"/>
                <a:gd name="connsiteY0" fmla="*/ 0 h 998220"/>
                <a:gd name="connsiteX1" fmla="*/ 18486 w 277566"/>
                <a:gd name="connsiteY1" fmla="*/ 556260 h 998220"/>
                <a:gd name="connsiteX2" fmla="*/ 41346 w 277566"/>
                <a:gd name="connsiteY2" fmla="*/ 998220 h 99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566" h="998220">
                  <a:moveTo>
                    <a:pt x="277566" y="0"/>
                  </a:moveTo>
                  <a:cubicBezTo>
                    <a:pt x="167711" y="194945"/>
                    <a:pt x="57856" y="389890"/>
                    <a:pt x="18486" y="556260"/>
                  </a:cubicBezTo>
                  <a:cubicBezTo>
                    <a:pt x="-20884" y="722630"/>
                    <a:pt x="10231" y="860425"/>
                    <a:pt x="41346" y="998220"/>
                  </a:cubicBez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9" name="群組 88"/>
            <p:cNvGrpSpPr/>
            <p:nvPr/>
          </p:nvGrpSpPr>
          <p:grpSpPr>
            <a:xfrm>
              <a:off x="6259694" y="2385397"/>
              <a:ext cx="2836193" cy="844315"/>
              <a:chOff x="3060577" y="2982171"/>
              <a:chExt cx="2836193" cy="844315"/>
            </a:xfrm>
          </p:grpSpPr>
          <p:sp>
            <p:nvSpPr>
              <p:cNvPr id="96" name="橢圓 95"/>
              <p:cNvSpPr/>
              <p:nvPr/>
            </p:nvSpPr>
            <p:spPr>
              <a:xfrm>
                <a:off x="3060577" y="3307080"/>
                <a:ext cx="354185" cy="360040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97" name="橢圓 96"/>
              <p:cNvSpPr/>
              <p:nvPr/>
            </p:nvSpPr>
            <p:spPr>
              <a:xfrm>
                <a:off x="3505656" y="3147060"/>
                <a:ext cx="354185" cy="360040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98" name="手繪多邊形 97"/>
              <p:cNvSpPr/>
              <p:nvPr/>
            </p:nvSpPr>
            <p:spPr>
              <a:xfrm>
                <a:off x="3314700" y="3512820"/>
                <a:ext cx="388620" cy="227222"/>
              </a:xfrm>
              <a:custGeom>
                <a:avLst/>
                <a:gdLst>
                  <a:gd name="connsiteX0" fmla="*/ 0 w 388620"/>
                  <a:gd name="connsiteY0" fmla="*/ 144780 h 227222"/>
                  <a:gd name="connsiteX1" fmla="*/ 243840 w 388620"/>
                  <a:gd name="connsiteY1" fmla="*/ 220980 h 227222"/>
                  <a:gd name="connsiteX2" fmla="*/ 388620 w 388620"/>
                  <a:gd name="connsiteY2" fmla="*/ 0 h 22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8620" h="227222">
                    <a:moveTo>
                      <a:pt x="0" y="144780"/>
                    </a:moveTo>
                    <a:cubicBezTo>
                      <a:pt x="89535" y="194945"/>
                      <a:pt x="179070" y="245110"/>
                      <a:pt x="243840" y="220980"/>
                    </a:cubicBezTo>
                    <a:cubicBezTo>
                      <a:pt x="308610" y="196850"/>
                      <a:pt x="348615" y="98425"/>
                      <a:pt x="388620" y="0"/>
                    </a:cubicBezTo>
                  </a:path>
                </a:pathLst>
              </a:custGeom>
              <a:ln w="63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9" name="文字方塊 98"/>
              <p:cNvSpPr txBox="1"/>
              <p:nvPr/>
            </p:nvSpPr>
            <p:spPr>
              <a:xfrm>
                <a:off x="3940888" y="3221623"/>
                <a:ext cx="9923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i="0" dirty="0" smtClean="0">
                    <a:latin typeface="+mj-lt"/>
                  </a:rPr>
                  <a:t>(4) FSM</a:t>
                </a:r>
                <a:endParaRPr lang="zh-TW" altLang="en-US" sz="2000" b="1" i="0" dirty="0">
                  <a:latin typeface="+mj-lt"/>
                </a:endParaRPr>
              </a:p>
            </p:txBody>
          </p:sp>
          <p:sp>
            <p:nvSpPr>
              <p:cNvPr id="100" name="左大括弧 99"/>
              <p:cNvSpPr/>
              <p:nvPr/>
            </p:nvSpPr>
            <p:spPr>
              <a:xfrm>
                <a:off x="4837017" y="3174922"/>
                <a:ext cx="192518" cy="493511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1" name="文字方塊 100"/>
              <p:cNvSpPr txBox="1"/>
              <p:nvPr/>
            </p:nvSpPr>
            <p:spPr>
              <a:xfrm>
                <a:off x="5021915" y="2982171"/>
                <a:ext cx="7388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i="0" dirty="0" smtClean="0">
                    <a:latin typeface="+mj-lt"/>
                  </a:rPr>
                  <a:t>Sync.</a:t>
                </a:r>
                <a:endParaRPr lang="zh-TW" altLang="en-US" sz="2000" b="1" i="0" dirty="0">
                  <a:latin typeface="+mj-lt"/>
                </a:endParaRPr>
              </a:p>
            </p:txBody>
          </p:sp>
          <p:sp>
            <p:nvSpPr>
              <p:cNvPr id="102" name="文字方塊 101"/>
              <p:cNvSpPr txBox="1"/>
              <p:nvPr/>
            </p:nvSpPr>
            <p:spPr>
              <a:xfrm>
                <a:off x="5021915" y="3426376"/>
                <a:ext cx="874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dirty="0" err="1" smtClean="0">
                    <a:latin typeface="+mj-lt"/>
                  </a:rPr>
                  <a:t>Async</a:t>
                </a:r>
                <a:r>
                  <a:rPr lang="en-US" altLang="zh-TW" sz="2000" b="1" i="0" dirty="0" smtClean="0">
                    <a:latin typeface="+mj-lt"/>
                  </a:rPr>
                  <a:t>.</a:t>
                </a:r>
                <a:endParaRPr lang="zh-TW" altLang="en-US" sz="2000" b="1" i="0" dirty="0">
                  <a:latin typeface="+mj-lt"/>
                </a:endParaRPr>
              </a:p>
            </p:txBody>
          </p:sp>
        </p:grpSp>
        <p:grpSp>
          <p:nvGrpSpPr>
            <p:cNvPr id="90" name="群組 89"/>
            <p:cNvGrpSpPr/>
            <p:nvPr/>
          </p:nvGrpSpPr>
          <p:grpSpPr>
            <a:xfrm>
              <a:off x="2310633" y="4595559"/>
              <a:ext cx="3416871" cy="304800"/>
              <a:chOff x="3244497" y="3177540"/>
              <a:chExt cx="3904551" cy="304800"/>
            </a:xfrm>
          </p:grpSpPr>
          <p:sp>
            <p:nvSpPr>
              <p:cNvPr id="92" name="手繪多邊形 91"/>
              <p:cNvSpPr/>
              <p:nvPr/>
            </p:nvSpPr>
            <p:spPr>
              <a:xfrm>
                <a:off x="3244497" y="3177540"/>
                <a:ext cx="975360" cy="304800"/>
              </a:xfrm>
              <a:custGeom>
                <a:avLst/>
                <a:gdLst>
                  <a:gd name="connsiteX0" fmla="*/ 0 w 975360"/>
                  <a:gd name="connsiteY0" fmla="*/ 7620 h 304800"/>
                  <a:gd name="connsiteX1" fmla="*/ 472440 w 975360"/>
                  <a:gd name="connsiteY1" fmla="*/ 7620 h 304800"/>
                  <a:gd name="connsiteX2" fmla="*/ 472440 w 975360"/>
                  <a:gd name="connsiteY2" fmla="*/ 304800 h 304800"/>
                  <a:gd name="connsiteX3" fmla="*/ 975360 w 975360"/>
                  <a:gd name="connsiteY3" fmla="*/ 304800 h 304800"/>
                  <a:gd name="connsiteX4" fmla="*/ 975360 w 975360"/>
                  <a:gd name="connsiteY4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360" h="304800">
                    <a:moveTo>
                      <a:pt x="0" y="7620"/>
                    </a:moveTo>
                    <a:lnTo>
                      <a:pt x="472440" y="7620"/>
                    </a:lnTo>
                    <a:lnTo>
                      <a:pt x="472440" y="304800"/>
                    </a:lnTo>
                    <a:lnTo>
                      <a:pt x="975360" y="304800"/>
                    </a:lnTo>
                    <a:lnTo>
                      <a:pt x="975360" y="0"/>
                    </a:lnTo>
                  </a:path>
                </a:pathLst>
              </a:custGeom>
              <a:ln w="9525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3" name="手繪多邊形 92"/>
              <p:cNvSpPr/>
              <p:nvPr/>
            </p:nvSpPr>
            <p:spPr>
              <a:xfrm>
                <a:off x="4211960" y="3177540"/>
                <a:ext cx="975360" cy="304800"/>
              </a:xfrm>
              <a:custGeom>
                <a:avLst/>
                <a:gdLst>
                  <a:gd name="connsiteX0" fmla="*/ 0 w 975360"/>
                  <a:gd name="connsiteY0" fmla="*/ 7620 h 304800"/>
                  <a:gd name="connsiteX1" fmla="*/ 472440 w 975360"/>
                  <a:gd name="connsiteY1" fmla="*/ 7620 h 304800"/>
                  <a:gd name="connsiteX2" fmla="*/ 472440 w 975360"/>
                  <a:gd name="connsiteY2" fmla="*/ 304800 h 304800"/>
                  <a:gd name="connsiteX3" fmla="*/ 975360 w 975360"/>
                  <a:gd name="connsiteY3" fmla="*/ 304800 h 304800"/>
                  <a:gd name="connsiteX4" fmla="*/ 975360 w 975360"/>
                  <a:gd name="connsiteY4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360" h="304800">
                    <a:moveTo>
                      <a:pt x="0" y="7620"/>
                    </a:moveTo>
                    <a:lnTo>
                      <a:pt x="472440" y="7620"/>
                    </a:lnTo>
                    <a:lnTo>
                      <a:pt x="472440" y="304800"/>
                    </a:lnTo>
                    <a:lnTo>
                      <a:pt x="975360" y="304800"/>
                    </a:lnTo>
                    <a:lnTo>
                      <a:pt x="975360" y="0"/>
                    </a:lnTo>
                  </a:path>
                </a:pathLst>
              </a:custGeom>
              <a:ln w="9525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4" name="手繪多邊形 93"/>
              <p:cNvSpPr/>
              <p:nvPr/>
            </p:nvSpPr>
            <p:spPr>
              <a:xfrm>
                <a:off x="5206225" y="3177540"/>
                <a:ext cx="975360" cy="304800"/>
              </a:xfrm>
              <a:custGeom>
                <a:avLst/>
                <a:gdLst>
                  <a:gd name="connsiteX0" fmla="*/ 0 w 975360"/>
                  <a:gd name="connsiteY0" fmla="*/ 7620 h 304800"/>
                  <a:gd name="connsiteX1" fmla="*/ 472440 w 975360"/>
                  <a:gd name="connsiteY1" fmla="*/ 7620 h 304800"/>
                  <a:gd name="connsiteX2" fmla="*/ 472440 w 975360"/>
                  <a:gd name="connsiteY2" fmla="*/ 304800 h 304800"/>
                  <a:gd name="connsiteX3" fmla="*/ 975360 w 975360"/>
                  <a:gd name="connsiteY3" fmla="*/ 304800 h 304800"/>
                  <a:gd name="connsiteX4" fmla="*/ 975360 w 975360"/>
                  <a:gd name="connsiteY4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360" h="304800">
                    <a:moveTo>
                      <a:pt x="0" y="7620"/>
                    </a:moveTo>
                    <a:lnTo>
                      <a:pt x="472440" y="7620"/>
                    </a:lnTo>
                    <a:lnTo>
                      <a:pt x="472440" y="304800"/>
                    </a:lnTo>
                    <a:lnTo>
                      <a:pt x="975360" y="304800"/>
                    </a:lnTo>
                    <a:lnTo>
                      <a:pt x="975360" y="0"/>
                    </a:lnTo>
                  </a:path>
                </a:pathLst>
              </a:custGeom>
              <a:ln w="9525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5" name="手繪多邊形 94"/>
              <p:cNvSpPr/>
              <p:nvPr/>
            </p:nvSpPr>
            <p:spPr>
              <a:xfrm>
                <a:off x="6173688" y="3177540"/>
                <a:ext cx="975360" cy="304800"/>
              </a:xfrm>
              <a:custGeom>
                <a:avLst/>
                <a:gdLst>
                  <a:gd name="connsiteX0" fmla="*/ 0 w 975360"/>
                  <a:gd name="connsiteY0" fmla="*/ 7620 h 304800"/>
                  <a:gd name="connsiteX1" fmla="*/ 472440 w 975360"/>
                  <a:gd name="connsiteY1" fmla="*/ 7620 h 304800"/>
                  <a:gd name="connsiteX2" fmla="*/ 472440 w 975360"/>
                  <a:gd name="connsiteY2" fmla="*/ 304800 h 304800"/>
                  <a:gd name="connsiteX3" fmla="*/ 975360 w 975360"/>
                  <a:gd name="connsiteY3" fmla="*/ 304800 h 304800"/>
                  <a:gd name="connsiteX4" fmla="*/ 975360 w 975360"/>
                  <a:gd name="connsiteY4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360" h="304800">
                    <a:moveTo>
                      <a:pt x="0" y="7620"/>
                    </a:moveTo>
                    <a:lnTo>
                      <a:pt x="472440" y="7620"/>
                    </a:lnTo>
                    <a:lnTo>
                      <a:pt x="472440" y="304800"/>
                    </a:lnTo>
                    <a:lnTo>
                      <a:pt x="975360" y="304800"/>
                    </a:lnTo>
                    <a:lnTo>
                      <a:pt x="975360" y="0"/>
                    </a:lnTo>
                  </a:path>
                </a:pathLst>
              </a:custGeom>
              <a:ln w="9525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1" name="文字方塊 90"/>
            <p:cNvSpPr txBox="1"/>
            <p:nvPr/>
          </p:nvSpPr>
          <p:spPr>
            <a:xfrm>
              <a:off x="5871583" y="4547904"/>
              <a:ext cx="1511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i="0" dirty="0" smtClean="0">
                  <a:latin typeface="+mj-lt"/>
                </a:rPr>
                <a:t>(5) Sampling</a:t>
              </a:r>
              <a:endParaRPr lang="zh-TW" altLang="en-US" sz="2000" b="1" i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7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15615" y="51470"/>
            <a:ext cx="7828361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Divider and Timer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699542"/>
            <a:ext cx="8127554" cy="432048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b="1" dirty="0" err="1" smtClean="0">
                <a:solidFill>
                  <a:srgbClr val="0000FF"/>
                </a:solidFill>
              </a:rPr>
              <a:t>Debounce</a:t>
            </a:r>
            <a:r>
              <a:rPr lang="en-US" altLang="zh-TW" b="1" dirty="0" smtClean="0">
                <a:solidFill>
                  <a:srgbClr val="0000FF"/>
                </a:solidFill>
              </a:rPr>
              <a:t> &amp; Timer: select f = 100Hz</a:t>
            </a:r>
          </a:p>
          <a:p>
            <a:pPr eaLnBrk="1" hangingPunct="1">
              <a:spcBef>
                <a:spcPts val="0"/>
              </a:spcBef>
            </a:pPr>
            <a:endParaRPr lang="en-US" altLang="zh-TW" b="1" dirty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TW" b="1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0000FF"/>
                </a:solidFill>
              </a:rPr>
              <a:t>Timer: 7 bits are enough (0~127), </a:t>
            </a:r>
            <a:r>
              <a:rPr lang="en-US" altLang="zh-TW" b="1" dirty="0">
                <a:solidFill>
                  <a:srgbClr val="0000FF"/>
                </a:solidFill>
              </a:rPr>
              <a:t>Unit: </a:t>
            </a:r>
            <a:r>
              <a:rPr lang="en-US" altLang="zh-TW" b="1" dirty="0" smtClean="0">
                <a:solidFill>
                  <a:srgbClr val="0000FF"/>
                </a:solidFill>
              </a:rPr>
              <a:t>10ms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0000FF"/>
                </a:solidFill>
              </a:rPr>
              <a:t>1:3:5 </a:t>
            </a:r>
            <a:r>
              <a:rPr lang="en-US" altLang="zh-TW" b="1" dirty="0" smtClean="0">
                <a:solidFill>
                  <a:srgbClr val="0000FF"/>
                </a:solidFill>
                <a:sym typeface="Wingdings" pitchFamily="2" charset="2"/>
              </a:rPr>
              <a:t> short-time threshold ~ 25 units</a:t>
            </a:r>
            <a:endParaRPr lang="en-US" altLang="zh-TW" b="1" dirty="0">
              <a:solidFill>
                <a:srgbClr val="0000FF"/>
              </a:solidFill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0000FF"/>
                </a:solidFill>
                <a:sym typeface="Wingdings" pitchFamily="2" charset="2"/>
              </a:rPr>
              <a:t>Overtime: stop incrementing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187624" y="1131590"/>
            <a:ext cx="7632848" cy="10894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altLang="zh-TW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[18:0] FD;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@(</a:t>
            </a:r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altLang="zh-TW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Clk50MHz) FD = FD + 1;</a:t>
            </a:r>
          </a:p>
          <a:p>
            <a:pPr algn="l"/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assign  Clk100Hz = FD[18];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87624" y="3291830"/>
            <a:ext cx="7632848" cy="15121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altLang="zh-TW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[6:0] T;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@(</a:t>
            </a:r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altLang="zh-TW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Clk100Hz) </a:t>
            </a:r>
          </a:p>
          <a:p>
            <a:pPr algn="l"/>
            <a:r>
              <a:rPr lang="en-US" altLang="zh-TW" i="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T = (</a:t>
            </a:r>
            <a:r>
              <a:rPr lang="en-US" altLang="zh-TW" i="0" dirty="0">
                <a:latin typeface="Courier New" pitchFamily="49" charset="0"/>
                <a:cs typeface="Courier New" pitchFamily="49" charset="0"/>
              </a:rPr>
              <a:t>PS == </a:t>
            </a:r>
            <a:r>
              <a:rPr lang="en-US" altLang="zh-TW" i="0" dirty="0" err="1">
                <a:latin typeface="Courier New" pitchFamily="49" charset="0"/>
                <a:cs typeface="Courier New" pitchFamily="49" charset="0"/>
              </a:rPr>
              <a:t>ClearState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) ? </a:t>
            </a:r>
          </a:p>
          <a:p>
            <a:pPr algn="l"/>
            <a:r>
              <a:rPr lang="en-US" altLang="zh-TW" i="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	0 : </a:t>
            </a:r>
          </a:p>
          <a:p>
            <a:pPr algn="l"/>
            <a:r>
              <a:rPr lang="en-US" altLang="zh-TW" i="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	(T==127) ? 127 : T+1 );</a:t>
            </a:r>
          </a:p>
        </p:txBody>
      </p:sp>
    </p:spTree>
    <p:extLst>
      <p:ext uri="{BB962C8B-B14F-4D97-AF65-F5344CB8AC3E}">
        <p14:creationId xmlns:p14="http://schemas.microsoft.com/office/powerpoint/2010/main" val="390391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向上箭號 22"/>
          <p:cNvSpPr/>
          <p:nvPr/>
        </p:nvSpPr>
        <p:spPr>
          <a:xfrm rot="5400000">
            <a:off x="8507152" y="1408648"/>
            <a:ext cx="484632" cy="578071"/>
          </a:xfrm>
          <a:prstGeom prst="upArrow">
            <a:avLst>
              <a:gd name="adj1" fmla="val 41015"/>
              <a:gd name="adj2" fmla="val 65723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迴轉箭號 20"/>
          <p:cNvSpPr/>
          <p:nvPr/>
        </p:nvSpPr>
        <p:spPr>
          <a:xfrm rot="16200000">
            <a:off x="5436096" y="1851670"/>
            <a:ext cx="1656184" cy="2088232"/>
          </a:xfrm>
          <a:prstGeom prst="uturnArrow">
            <a:avLst>
              <a:gd name="adj1" fmla="val 11522"/>
              <a:gd name="adj2" fmla="val 14129"/>
              <a:gd name="adj3" fmla="val 17697"/>
              <a:gd name="adj4" fmla="val 16813"/>
              <a:gd name="adj5" fmla="val 34309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迴轉箭號 19"/>
          <p:cNvSpPr/>
          <p:nvPr/>
        </p:nvSpPr>
        <p:spPr>
          <a:xfrm rot="5400000">
            <a:off x="7398314" y="2373728"/>
            <a:ext cx="1440160" cy="1548172"/>
          </a:xfrm>
          <a:prstGeom prst="uturnArrow">
            <a:avLst>
              <a:gd name="adj1" fmla="val 15079"/>
              <a:gd name="adj2" fmla="val 14996"/>
              <a:gd name="adj3" fmla="val 29234"/>
              <a:gd name="adj4" fmla="val 72321"/>
              <a:gd name="adj5" fmla="val 97321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23528" y="2715766"/>
            <a:ext cx="4680520" cy="2355726"/>
          </a:xfrm>
          <a:prstGeom prst="roundRect">
            <a:avLst/>
          </a:prstGeom>
          <a:solidFill>
            <a:srgbClr val="FF99FF"/>
          </a:solidFill>
          <a:ln w="9525">
            <a:solidFill>
              <a:srgbClr val="0000FF"/>
            </a:solidFill>
            <a:prstDash val="solid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23528" y="843558"/>
            <a:ext cx="4680520" cy="1872208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0000FF"/>
            </a:solidFill>
            <a:prstDash val="solid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591" y="51470"/>
            <a:ext cx="8044385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FSM Template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323528" y="843558"/>
            <a:ext cx="8568952" cy="41764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altLang="zh-TW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[1:0] PS, NS;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i="0" dirty="0">
                <a:latin typeface="Courier New" pitchFamily="49" charset="0"/>
                <a:cs typeface="Courier New" pitchFamily="49" charset="0"/>
              </a:rPr>
              <a:t>@(*)</a:t>
            </a:r>
          </a:p>
          <a:p>
            <a:pPr algn="l"/>
            <a:r>
              <a:rPr lang="en-US" altLang="zh-TW" i="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altLang="zh-TW" i="0" dirty="0">
                <a:latin typeface="Courier New" pitchFamily="49" charset="0"/>
                <a:cs typeface="Courier New" pitchFamily="49" charset="0"/>
              </a:rPr>
              <a:t>(PS)</a:t>
            </a:r>
          </a:p>
          <a:p>
            <a:pPr algn="l"/>
            <a:endParaRPr lang="en-US" altLang="zh-TW" i="0" dirty="0">
              <a:latin typeface="Courier New" pitchFamily="49" charset="0"/>
              <a:cs typeface="Courier New" pitchFamily="49" charset="0"/>
            </a:endParaRPr>
          </a:p>
          <a:p>
            <a:pPr algn="l"/>
            <a:endParaRPr lang="en-US" altLang="zh-TW" i="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i="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zh-TW" altLang="en-US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endParaRPr lang="en-US" altLang="zh-TW" b="1" i="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@(</a:t>
            </a:r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altLang="zh-TW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Clk100Hz)</a:t>
            </a:r>
          </a:p>
          <a:p>
            <a:pPr algn="l"/>
            <a:r>
              <a:rPr lang="en-US" altLang="zh-TW" i="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 (!</a:t>
            </a:r>
            <a:r>
              <a:rPr lang="en-US" altLang="zh-TW" i="0" dirty="0" err="1" smtClean="0">
                <a:latin typeface="Courier New" pitchFamily="49" charset="0"/>
                <a:cs typeface="Courier New" pitchFamily="49" charset="0"/>
              </a:rPr>
              <a:t>RstN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algn="l"/>
            <a:r>
              <a:rPr lang="en-US" altLang="zh-TW" i="0" dirty="0">
                <a:latin typeface="Courier New" pitchFamily="49" charset="0"/>
                <a:cs typeface="Courier New" pitchFamily="49" charset="0"/>
              </a:rPr>
              <a:t>	</a:t>
            </a:r>
            <a:endParaRPr lang="en-US" altLang="zh-TW" i="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i="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altLang="zh-TW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algn="l"/>
            <a:r>
              <a:rPr lang="en-US" altLang="zh-TW" i="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TW" i="0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algn="l"/>
            <a:endParaRPr lang="en-US" altLang="zh-TW" i="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i="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algn="l"/>
            <a:endParaRPr lang="en-US" altLang="zh-TW" i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5868144" y="843558"/>
            <a:ext cx="2736304" cy="2160240"/>
          </a:xfrm>
          <a:custGeom>
            <a:avLst/>
            <a:gdLst/>
            <a:ahLst/>
            <a:cxnLst/>
            <a:rect l="l" t="t" r="r" b="b"/>
            <a:pathLst>
              <a:path w="2520280" h="2160240">
                <a:moveTo>
                  <a:pt x="1404156" y="0"/>
                </a:moveTo>
                <a:cubicBezTo>
                  <a:pt x="1665601" y="0"/>
                  <a:pt x="1888759" y="167259"/>
                  <a:pt x="1974765" y="403263"/>
                </a:cubicBezTo>
                <a:cubicBezTo>
                  <a:pt x="2294488" y="535785"/>
                  <a:pt x="2520280" y="864622"/>
                  <a:pt x="2520280" y="1249068"/>
                </a:cubicBezTo>
                <a:cubicBezTo>
                  <a:pt x="2520280" y="1752294"/>
                  <a:pt x="2133411" y="2160240"/>
                  <a:pt x="1656184" y="2160240"/>
                </a:cubicBezTo>
                <a:cubicBezTo>
                  <a:pt x="1528866" y="2160240"/>
                  <a:pt x="1407978" y="2131204"/>
                  <a:pt x="1299515" y="2078312"/>
                </a:cubicBezTo>
                <a:cubicBezTo>
                  <a:pt x="1228682" y="2091546"/>
                  <a:pt x="1155298" y="2098458"/>
                  <a:pt x="1080120" y="2098458"/>
                </a:cubicBezTo>
                <a:cubicBezTo>
                  <a:pt x="483586" y="2098458"/>
                  <a:pt x="0" y="1663230"/>
                  <a:pt x="0" y="1126350"/>
                </a:cubicBezTo>
                <a:cubicBezTo>
                  <a:pt x="0" y="613389"/>
                  <a:pt x="441457" y="193224"/>
                  <a:pt x="1001163" y="157830"/>
                </a:cubicBezTo>
                <a:cubicBezTo>
                  <a:pt x="1107360" y="58894"/>
                  <a:pt x="1249017" y="0"/>
                  <a:pt x="1404156" y="0"/>
                </a:cubicBezTo>
                <a:close/>
              </a:path>
            </a:pathLst>
          </a:cu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r>
              <a:rPr lang="en-US" altLang="zh-TW" i="0" dirty="0" smtClean="0"/>
              <a:t>Combinational</a:t>
            </a:r>
          </a:p>
          <a:p>
            <a:pPr algn="ctr"/>
            <a:r>
              <a:rPr lang="en-US" altLang="zh-TW" i="0" dirty="0" smtClean="0"/>
              <a:t>Circuits</a:t>
            </a:r>
          </a:p>
          <a:p>
            <a:pPr marL="342900" indent="-342900" algn="ctr">
              <a:buAutoNum type="arabicParenBoth"/>
            </a:pPr>
            <a:r>
              <a:rPr lang="en-US" altLang="zh-TW" i="0" dirty="0" smtClean="0">
                <a:solidFill>
                  <a:srgbClr val="0000FF"/>
                </a:solidFill>
              </a:rPr>
              <a:t>always</a:t>
            </a:r>
            <a:r>
              <a:rPr lang="en-US" altLang="zh-TW" i="0" dirty="0" smtClean="0"/>
              <a:t>@(*)</a:t>
            </a:r>
          </a:p>
          <a:p>
            <a:pPr marL="342900" indent="-342900" algn="ctr">
              <a:buAutoNum type="arabicParenBoth"/>
            </a:pPr>
            <a:r>
              <a:rPr lang="en-US" altLang="zh-TW" i="0" dirty="0" smtClean="0">
                <a:solidFill>
                  <a:srgbClr val="0000FF"/>
                </a:solidFill>
              </a:rPr>
              <a:t>assign</a:t>
            </a:r>
            <a:r>
              <a:rPr lang="en-US" altLang="zh-TW" i="0" dirty="0" smtClean="0"/>
              <a:t> wires =</a:t>
            </a:r>
          </a:p>
          <a:p>
            <a:pPr marL="342900" indent="-342900" algn="ctr">
              <a:buAutoNum type="arabicParenBoth"/>
            </a:pPr>
            <a:r>
              <a:rPr lang="en-US" altLang="zh-TW" i="0" dirty="0" smtClean="0">
                <a:solidFill>
                  <a:srgbClr val="0000FF"/>
                </a:solidFill>
              </a:rPr>
              <a:t>Gate</a:t>
            </a:r>
            <a:r>
              <a:rPr lang="en-US" altLang="zh-TW" i="0" dirty="0" smtClean="0"/>
              <a:t>  g1( ,  ,  );</a:t>
            </a:r>
            <a:endParaRPr lang="zh-TW" altLang="en-US" i="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6696236" y="3219822"/>
            <a:ext cx="648072" cy="792088"/>
            <a:chOff x="6552220" y="3363838"/>
            <a:chExt cx="648072" cy="792088"/>
          </a:xfrm>
        </p:grpSpPr>
        <p:sp>
          <p:nvSpPr>
            <p:cNvPr id="14" name="矩形 13"/>
            <p:cNvSpPr/>
            <p:nvPr/>
          </p:nvSpPr>
          <p:spPr>
            <a:xfrm>
              <a:off x="6552220" y="3363838"/>
              <a:ext cx="648072" cy="792088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0000FF"/>
                  </a:solidFill>
                </a:rPr>
                <a:t>PS</a:t>
              </a:r>
            </a:p>
            <a:p>
              <a:pPr algn="ctr"/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6804248" y="3975906"/>
              <a:ext cx="216024" cy="180020"/>
            </a:xfrm>
            <a:prstGeom prst="triangle">
              <a:avLst/>
            </a:prstGeom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588224" y="4083918"/>
            <a:ext cx="864096" cy="792088"/>
            <a:chOff x="6876256" y="3363838"/>
            <a:chExt cx="648072" cy="792088"/>
          </a:xfrm>
        </p:grpSpPr>
        <p:sp>
          <p:nvSpPr>
            <p:cNvPr id="18" name="矩形 17"/>
            <p:cNvSpPr/>
            <p:nvPr/>
          </p:nvSpPr>
          <p:spPr>
            <a:xfrm>
              <a:off x="6876256" y="3363838"/>
              <a:ext cx="648072" cy="792088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0000FF"/>
                  </a:solidFill>
                </a:rPr>
                <a:t>o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ther</a:t>
              </a:r>
            </a:p>
            <a:p>
              <a:pPr algn="ctr"/>
              <a:r>
                <a:rPr lang="en-US" altLang="zh-TW" dirty="0" err="1" smtClean="0">
                  <a:solidFill>
                    <a:srgbClr val="0000FF"/>
                  </a:solidFill>
                </a:rPr>
                <a:t>reg</a:t>
              </a:r>
              <a:endParaRPr lang="en-US" altLang="zh-TW" dirty="0" smtClean="0">
                <a:solidFill>
                  <a:srgbClr val="0000FF"/>
                </a:solidFill>
              </a:endParaRPr>
            </a:p>
            <a:p>
              <a:pPr algn="ctr"/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7146286" y="3975906"/>
              <a:ext cx="162018" cy="180020"/>
            </a:xfrm>
            <a:prstGeom prst="triangle">
              <a:avLst/>
            </a:prstGeom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向上箭號 21"/>
          <p:cNvSpPr/>
          <p:nvPr/>
        </p:nvSpPr>
        <p:spPr>
          <a:xfrm rot="5400000">
            <a:off x="5482815" y="1195206"/>
            <a:ext cx="484632" cy="578071"/>
          </a:xfrm>
          <a:prstGeom prst="upArrow">
            <a:avLst>
              <a:gd name="adj1" fmla="val 41015"/>
              <a:gd name="adj2" fmla="val 65723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1979712" y="1719455"/>
            <a:ext cx="2583904" cy="56768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00FF"/>
            </a:solidFill>
            <a:prstDash val="solid"/>
          </a:ln>
        </p:spPr>
        <p:txBody>
          <a:bodyPr rtlCol="0" anchor="ctr"/>
          <a:lstStyle/>
          <a:p>
            <a:pPr algn="l"/>
            <a:r>
              <a:rPr lang="en-US" altLang="zh-TW" i="0" dirty="0" smtClean="0"/>
              <a:t>S1: NS = … ;</a:t>
            </a:r>
          </a:p>
          <a:p>
            <a:pPr algn="l"/>
            <a:r>
              <a:rPr lang="en-US" altLang="zh-TW" i="0" dirty="0" smtClean="0"/>
              <a:t>S2: NS = … ;</a:t>
            </a:r>
            <a:endParaRPr lang="zh-TW" altLang="en-US" i="0" dirty="0"/>
          </a:p>
        </p:txBody>
      </p:sp>
      <p:sp>
        <p:nvSpPr>
          <p:cNvPr id="26" name="圓角矩形 25"/>
          <p:cNvSpPr/>
          <p:nvPr/>
        </p:nvSpPr>
        <p:spPr>
          <a:xfrm>
            <a:off x="1979712" y="3354220"/>
            <a:ext cx="2583904" cy="369658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00FF"/>
            </a:solidFill>
            <a:prstDash val="solid"/>
          </a:ln>
        </p:spPr>
        <p:txBody>
          <a:bodyPr rtlCol="0" anchor="ctr"/>
          <a:lstStyle/>
          <a:p>
            <a:pPr algn="l"/>
            <a:r>
              <a:rPr lang="en-US" altLang="zh-TW" i="0" dirty="0" smtClean="0"/>
              <a:t>H = 0; …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979712" y="4206162"/>
            <a:ext cx="2583904" cy="63007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00FF"/>
            </a:solidFill>
            <a:prstDash val="solid"/>
          </a:ln>
        </p:spPr>
        <p:txBody>
          <a:bodyPr rtlCol="0" anchor="ctr"/>
          <a:lstStyle/>
          <a:p>
            <a:pPr algn="l"/>
            <a:r>
              <a:rPr lang="en-US" altLang="zh-TW" i="0" dirty="0" smtClean="0"/>
              <a:t>PS = NS;</a:t>
            </a:r>
          </a:p>
          <a:p>
            <a:pPr algn="l"/>
            <a:r>
              <a:rPr lang="en-US" altLang="zh-TW" i="0" dirty="0" smtClean="0"/>
              <a:t>Other </a:t>
            </a:r>
            <a:r>
              <a:rPr lang="en-US" altLang="zh-TW" i="0" dirty="0" err="1" smtClean="0"/>
              <a:t>reg</a:t>
            </a:r>
            <a:r>
              <a:rPr lang="en-US" altLang="zh-TW" i="0" dirty="0" smtClean="0"/>
              <a:t> = … ;</a:t>
            </a:r>
          </a:p>
        </p:txBody>
      </p:sp>
    </p:spTree>
    <p:extLst>
      <p:ext uri="{BB962C8B-B14F-4D97-AF65-F5344CB8AC3E}">
        <p14:creationId xmlns:p14="http://schemas.microsoft.com/office/powerpoint/2010/main" val="42150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0939" y="51470"/>
            <a:ext cx="7793037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3-State FSM for b-bit </a:t>
            </a:r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KeyIn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15566"/>
            <a:ext cx="4896544" cy="410445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Take short time (Di) or long time (Da) as 0/1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Constant bit count, </a:t>
            </a:r>
            <a:r>
              <a:rPr lang="en-US" altLang="zh-TW" sz="2400" b="1" dirty="0" err="1" smtClean="0">
                <a:solidFill>
                  <a:srgbClr val="0000FF"/>
                </a:solidFill>
              </a:rPr>
              <a:t>eg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. 4-bit </a:t>
            </a:r>
            <a:r>
              <a:rPr lang="en-US" altLang="zh-TW" sz="2400" b="1" dirty="0" err="1" smtClean="0">
                <a:solidFill>
                  <a:srgbClr val="0000FF"/>
                </a:solidFill>
              </a:rPr>
              <a:t>hexidecimal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 (16) Morse-like Codes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b records for the current bit count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Code Digit X records previous bits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Scroll-left register H records current digits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75606"/>
            <a:ext cx="333327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88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496" y="771550"/>
            <a:ext cx="8568952" cy="41764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@(*) case(PS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HIGH: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HIGH : LOW; 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LOW 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RISE : LOW;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RISE: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HIGH;</a:t>
            </a:r>
          </a:p>
          <a:p>
            <a:pPr algn="l"/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Clk100Hz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if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(!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RstN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begin PS =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S1;   H=0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; X=0; b=0;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else begin PS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NS;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case(PS)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HIGH: T=0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LOW : T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(T==e) ? T : T+1'b1;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RISE: if(T&lt;L) if(b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==3) begin b=0; H = {H[11:0], X, B};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      else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begin b = b+1; X = {X[1:0], B};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else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 = {4'b0, H[15:4]};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end</a:t>
            </a:r>
            <a:endParaRPr lang="en-US" altLang="zh-TW" i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23528" y="3343290"/>
            <a:ext cx="856895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591" y="51470"/>
            <a:ext cx="8244409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 Step by Step : FSM Template </a:t>
            </a:r>
            <a:endParaRPr lang="zh-TW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467544" y="1131590"/>
            <a:ext cx="4032448" cy="80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>
            <a:off x="3995936" y="2455816"/>
            <a:ext cx="2088232" cy="403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3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1492</Words>
  <Application>Microsoft Office PowerPoint</Application>
  <PresentationFormat>如螢幕大小 (16:9)</PresentationFormat>
  <Paragraphs>306</Paragraphs>
  <Slides>20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Wingdings</vt:lpstr>
      <vt:lpstr>新細明體</vt:lpstr>
      <vt:lpstr>Courier New</vt:lpstr>
      <vt:lpstr>Arial</vt:lpstr>
      <vt:lpstr>Times New Roman</vt:lpstr>
      <vt:lpstr>標楷體</vt:lpstr>
      <vt:lpstr>Tahoma</vt:lpstr>
      <vt:lpstr>Calibri</vt:lpstr>
      <vt:lpstr>Arial Narrow</vt:lpstr>
      <vt:lpstr>Blends</vt:lpstr>
      <vt:lpstr>Office 佈景主題</vt:lpstr>
      <vt:lpstr>FSM-Based Design  for Hex-decimal Morse Code in DE0/Cyclone III</vt:lpstr>
      <vt:lpstr>Outline</vt:lpstr>
      <vt:lpstr>Standard Morse Codes</vt:lpstr>
      <vt:lpstr>4 7-Seg LEDs as OU </vt:lpstr>
      <vt:lpstr>Debouncer for Buttons or Keys</vt:lpstr>
      <vt:lpstr>Frequency Divider and Timer</vt:lpstr>
      <vt:lpstr>Typical FSM Template</vt:lpstr>
      <vt:lpstr>3-State FSM for b-bit KeyIn </vt:lpstr>
      <vt:lpstr>Coding Step by Step : FSM Template </vt:lpstr>
      <vt:lpstr>Coding Step by Step : Observation</vt:lpstr>
      <vt:lpstr>Coding Step by Step : Implied State</vt:lpstr>
      <vt:lpstr>Coding Step by Step : INIT &amp; IDLE </vt:lpstr>
      <vt:lpstr>Coding Step by Step : Timing </vt:lpstr>
      <vt:lpstr>Coding Step by Step : Process</vt:lpstr>
      <vt:lpstr>PowerPoint 簡報</vt:lpstr>
      <vt:lpstr>PowerPoint 簡報</vt:lpstr>
      <vt:lpstr>PowerPoint 簡報</vt:lpstr>
      <vt:lpstr>PowerPoint 簡報</vt:lpstr>
      <vt:lpstr>Synchronous Design </vt:lpstr>
      <vt:lpstr>Lab07 Hexadecimal Morse Codes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2013-12-07T08:31:00Z</dcterms:created>
  <dcterms:modified xsi:type="dcterms:W3CDTF">2022-09-14T07:41:29Z</dcterms:modified>
</cp:coreProperties>
</file>