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313" r:id="rId3"/>
    <p:sldId id="335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</p:sldIdLst>
  <p:sldSz cx="9144000" cy="6858000" type="screen4x3"/>
  <p:notesSz cx="6669088" cy="9753600"/>
  <p:defaultTextStyle>
    <a:defPPr>
      <a:defRPr lang="zh-TW"/>
    </a:defPPr>
    <a:lvl1pPr algn="ctr" rtl="0" fontAlgn="base">
      <a:spcBef>
        <a:spcPct val="20000"/>
      </a:spcBef>
      <a:spcAft>
        <a:spcPct val="0"/>
      </a:spcAft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T5zxWB8Kc/s9QZbfVpU0eA==" hashData="Hq9pb4qxfZvqgHVCQ8CWsFTH4ZN5tXSnp7RPfFDTJIR+heOScN8wFscffmiSi0ZKrg5a31M7uwzCL+vRAxK74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3300"/>
    <a:srgbClr val="CC00CC"/>
    <a:srgbClr val="006666"/>
    <a:srgbClr val="FFFFFF"/>
    <a:srgbClr val="FFFF00"/>
    <a:srgbClr val="00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94458" autoAdjust="0"/>
  </p:normalViewPr>
  <p:slideViewPr>
    <p:cSldViewPr>
      <p:cViewPr varScale="1">
        <p:scale>
          <a:sx n="110" d="100"/>
          <a:sy n="110" d="100"/>
        </p:scale>
        <p:origin x="16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l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l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98028551-3DCD-4FF2-90BB-886D186A6C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l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33913"/>
            <a:ext cx="4891088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l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F88D1250-D6EF-402B-AB4A-FCE177164D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3B96128-FFA1-44F5-AC09-7AB7A7A2E04C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99513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8516472-D8B8-407D-AAAB-608B6A532B25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12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1630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BC77E96-BD5E-4322-8ECE-5A409FD12360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66503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A852696-97EB-4D87-9678-116489444024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14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26749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C85DE93-3EDB-4BC7-A78D-B815C86EAB92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15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31437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2BD7AD2-35E2-460C-9B0C-760EDD7F515E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16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48344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D113976-0AB1-4C22-99BD-705317567D11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17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18285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8286CE0-2738-42D0-AADC-52AF59C9A392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18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8653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18ACDBC-2633-48DB-B142-856D2E58E7F3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19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5911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15E7E2C-4C1D-46FF-BFF5-26103ED0BA10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20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01675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A005255-7D55-41A4-913F-4D5FFE8CDBBA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21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9067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280D9DA-20DF-4AC3-8022-83755E8E28BE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4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71" tIns="45825" rIns="90071" bIns="45825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9898397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EEF0B8B-5A86-47C1-9740-800EB7E7E90B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22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76993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34571634-6929-42C3-A3C8-EE9FA681A9F2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23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48589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462F7903-054B-43E6-A8BC-9C344361EB41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5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0521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2E9147D-132F-4E7B-87E2-8BE1A2B27D91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6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8337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3F224627-5DBB-470A-A4E3-63A877A80B5E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7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8028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C9A2A843-2C74-4421-83F4-A4E488C1DB34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8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270084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C53016F-FC6A-45AF-BFB2-BD1FEDEECC79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9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559003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E67A36E-4D5E-402F-9CF5-1D788D18D8F5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422385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01A3BC31-05FA-4D35-84AF-EA5B8D1B8FC8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9793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84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91952"/>
          </a:xfrm>
        </p:spPr>
        <p:txBody>
          <a:bodyPr/>
          <a:lstStyle>
            <a:lvl1pPr>
              <a:defRPr sz="3600" b="1">
                <a:solidFill>
                  <a:srgbClr val="FFFF0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03440"/>
          </a:xfrm>
        </p:spPr>
        <p:txBody>
          <a:bodyPr/>
          <a:lstStyle>
            <a:lvl1pPr>
              <a:defRPr sz="2800" b="1">
                <a:solidFill>
                  <a:srgbClr val="FFFF00"/>
                </a:solidFill>
              </a:defRPr>
            </a:lvl1pPr>
            <a:lvl2pPr>
              <a:defRPr sz="2400" b="1">
                <a:solidFill>
                  <a:schemeClr val="bg1"/>
                </a:solidFill>
              </a:defRPr>
            </a:lvl2pPr>
            <a:lvl3pPr>
              <a:defRPr sz="2400" b="1">
                <a:solidFill>
                  <a:srgbClr val="FFFF00"/>
                </a:solidFill>
              </a:defRPr>
            </a:lvl3pPr>
            <a:lvl4pPr>
              <a:defRPr sz="2400" b="1">
                <a:solidFill>
                  <a:srgbClr val="92D050"/>
                </a:solidFill>
              </a:defRPr>
            </a:lvl4pPr>
            <a:lvl5pPr>
              <a:defRPr sz="2400" b="1">
                <a:solidFill>
                  <a:srgbClr val="92D050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32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51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2862"/>
            <a:ext cx="77724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365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68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69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0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67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/>
            <a:ahLst/>
            <a:cxnLst>
              <a:cxn ang="0">
                <a:pos x="646" y="23"/>
              </a:cxn>
              <a:cxn ang="0">
                <a:pos x="765" y="92"/>
              </a:cxn>
              <a:cxn ang="0">
                <a:pos x="866" y="184"/>
              </a:cxn>
              <a:cxn ang="0">
                <a:pos x="944" y="294"/>
              </a:cxn>
              <a:cxn ang="0">
                <a:pos x="1000" y="417"/>
              </a:cxn>
              <a:cxn ang="0">
                <a:pos x="1030" y="550"/>
              </a:cxn>
              <a:cxn ang="0">
                <a:pos x="1030" y="688"/>
              </a:cxn>
              <a:cxn ang="0">
                <a:pos x="1000" y="821"/>
              </a:cxn>
              <a:cxn ang="0">
                <a:pos x="944" y="944"/>
              </a:cxn>
              <a:cxn ang="0">
                <a:pos x="866" y="1055"/>
              </a:cxn>
              <a:cxn ang="0">
                <a:pos x="765" y="1148"/>
              </a:cxn>
              <a:cxn ang="0">
                <a:pos x="646" y="1215"/>
              </a:cxn>
              <a:cxn ang="0">
                <a:pos x="517" y="1257"/>
              </a:cxn>
              <a:cxn ang="0">
                <a:pos x="382" y="1272"/>
              </a:cxn>
              <a:cxn ang="0">
                <a:pos x="246" y="1257"/>
              </a:cxn>
              <a:cxn ang="0">
                <a:pos x="118" y="1215"/>
              </a:cxn>
              <a:cxn ang="0">
                <a:pos x="0" y="1148"/>
              </a:cxn>
              <a:cxn ang="0">
                <a:pos x="89" y="1129"/>
              </a:cxn>
              <a:cxn ang="0">
                <a:pos x="201" y="1179"/>
              </a:cxn>
              <a:cxn ang="0">
                <a:pos x="320" y="1204"/>
              </a:cxn>
              <a:cxn ang="0">
                <a:pos x="443" y="1204"/>
              </a:cxn>
              <a:cxn ang="0">
                <a:pos x="563" y="1179"/>
              </a:cxn>
              <a:cxn ang="0">
                <a:pos x="675" y="1129"/>
              </a:cxn>
              <a:cxn ang="0">
                <a:pos x="775" y="1057"/>
              </a:cxn>
              <a:cxn ang="0">
                <a:pos x="857" y="965"/>
              </a:cxn>
              <a:cxn ang="0">
                <a:pos x="919" y="858"/>
              </a:cxn>
              <a:cxn ang="0">
                <a:pos x="956" y="742"/>
              </a:cxn>
              <a:cxn ang="0">
                <a:pos x="969" y="619"/>
              </a:cxn>
              <a:cxn ang="0">
                <a:pos x="956" y="496"/>
              </a:cxn>
              <a:cxn ang="0">
                <a:pos x="919" y="381"/>
              </a:cxn>
              <a:cxn ang="0">
                <a:pos x="857" y="273"/>
              </a:cxn>
              <a:cxn ang="0">
                <a:pos x="775" y="182"/>
              </a:cxn>
              <a:cxn ang="0">
                <a:pos x="675" y="110"/>
              </a:cxn>
              <a:cxn ang="0">
                <a:pos x="563" y="61"/>
              </a:cxn>
              <a:cxn ang="0">
                <a:pos x="582" y="0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1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/>
            <a:ahLst/>
            <a:cxnLst>
              <a:cxn ang="0">
                <a:pos x="2" y="70"/>
              </a:cxn>
              <a:cxn ang="0">
                <a:pos x="14" y="57"/>
              </a:cxn>
              <a:cxn ang="0">
                <a:pos x="31" y="46"/>
              </a:cxn>
              <a:cxn ang="0">
                <a:pos x="63" y="30"/>
              </a:cxn>
              <a:cxn ang="0">
                <a:pos x="100" y="21"/>
              </a:cxn>
              <a:cxn ang="0">
                <a:pos x="134" y="13"/>
              </a:cxn>
              <a:cxn ang="0">
                <a:pos x="181" y="6"/>
              </a:cxn>
              <a:cxn ang="0">
                <a:pos x="225" y="2"/>
              </a:cxn>
              <a:cxn ang="0">
                <a:pos x="277" y="0"/>
              </a:cxn>
              <a:cxn ang="0">
                <a:pos x="340" y="0"/>
              </a:cxn>
              <a:cxn ang="0">
                <a:pos x="407" y="4"/>
              </a:cxn>
              <a:cxn ang="0">
                <a:pos x="453" y="10"/>
              </a:cxn>
              <a:cxn ang="0">
                <a:pos x="502" y="19"/>
              </a:cxn>
              <a:cxn ang="0">
                <a:pos x="549" y="33"/>
              </a:cxn>
              <a:cxn ang="0">
                <a:pos x="573" y="47"/>
              </a:cxn>
              <a:cxn ang="0">
                <a:pos x="588" y="58"/>
              </a:cxn>
              <a:cxn ang="0">
                <a:pos x="603" y="77"/>
              </a:cxn>
              <a:cxn ang="0">
                <a:pos x="578" y="87"/>
              </a:cxn>
              <a:cxn ang="0">
                <a:pos x="536" y="95"/>
              </a:cxn>
              <a:cxn ang="0">
                <a:pos x="485" y="101"/>
              </a:cxn>
              <a:cxn ang="0">
                <a:pos x="436" y="106"/>
              </a:cxn>
              <a:cxn ang="0">
                <a:pos x="377" y="108"/>
              </a:cxn>
              <a:cxn ang="0">
                <a:pos x="313" y="109"/>
              </a:cxn>
              <a:cxn ang="0">
                <a:pos x="252" y="109"/>
              </a:cxn>
              <a:cxn ang="0">
                <a:pos x="188" y="108"/>
              </a:cxn>
              <a:cxn ang="0">
                <a:pos x="117" y="102"/>
              </a:cxn>
              <a:cxn ang="0">
                <a:pos x="61" y="96"/>
              </a:cxn>
              <a:cxn ang="0">
                <a:pos x="14" y="86"/>
              </a:cxn>
              <a:cxn ang="0">
                <a:pos x="0" y="78"/>
              </a:cxn>
              <a:cxn ang="0">
                <a:pos x="2" y="70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2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pSp>
        <p:nvGrpSpPr>
          <p:cNvPr id="5131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374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5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2" y="0"/>
                </a:cxn>
                <a:cxn ang="0">
                  <a:pos x="14" y="9"/>
                </a:cxn>
                <a:cxn ang="0">
                  <a:pos x="9" y="9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8" y="34"/>
                </a:cxn>
                <a:cxn ang="0">
                  <a:pos x="29" y="34"/>
                </a:cxn>
                <a:cxn ang="0">
                  <a:pos x="36" y="25"/>
                </a:cxn>
                <a:cxn ang="0">
                  <a:pos x="36" y="0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1" y="11"/>
                </a:cxn>
                <a:cxn ang="0">
                  <a:pos x="45" y="33"/>
                </a:cxn>
                <a:cxn ang="0">
                  <a:pos x="40" y="53"/>
                </a:cxn>
                <a:cxn ang="0">
                  <a:pos x="21" y="68"/>
                </a:cxn>
                <a:cxn ang="0">
                  <a:pos x="8" y="96"/>
                </a:cxn>
                <a:cxn ang="0">
                  <a:pos x="8" y="114"/>
                </a:cxn>
                <a:cxn ang="0">
                  <a:pos x="0" y="144"/>
                </a:cxn>
                <a:cxn ang="0">
                  <a:pos x="11" y="157"/>
                </a:cxn>
                <a:cxn ang="0">
                  <a:pos x="40" y="195"/>
                </a:cxn>
                <a:cxn ang="0">
                  <a:pos x="48" y="190"/>
                </a:cxn>
                <a:cxn ang="0">
                  <a:pos x="99" y="190"/>
                </a:cxn>
                <a:cxn ang="0">
                  <a:pos x="123" y="199"/>
                </a:cxn>
                <a:cxn ang="0">
                  <a:pos x="121" y="229"/>
                </a:cxn>
                <a:cxn ang="0">
                  <a:pos x="138" y="268"/>
                </a:cxn>
                <a:cxn ang="0">
                  <a:pos x="137" y="279"/>
                </a:cxn>
                <a:cxn ang="0">
                  <a:pos x="144" y="291"/>
                </a:cxn>
                <a:cxn ang="0">
                  <a:pos x="133" y="319"/>
                </a:cxn>
                <a:cxn ang="0">
                  <a:pos x="146" y="354"/>
                </a:cxn>
                <a:cxn ang="0">
                  <a:pos x="153" y="382"/>
                </a:cxn>
                <a:cxn ang="0">
                  <a:pos x="162" y="399"/>
                </a:cxn>
                <a:cxn ang="0">
                  <a:pos x="171" y="421"/>
                </a:cxn>
                <a:cxn ang="0">
                  <a:pos x="188" y="418"/>
                </a:cxn>
                <a:cxn ang="0">
                  <a:pos x="216" y="402"/>
                </a:cxn>
                <a:cxn ang="0">
                  <a:pos x="229" y="382"/>
                </a:cxn>
                <a:cxn ang="0">
                  <a:pos x="228" y="369"/>
                </a:cxn>
                <a:cxn ang="0">
                  <a:pos x="245" y="359"/>
                </a:cxn>
                <a:cxn ang="0">
                  <a:pos x="242" y="340"/>
                </a:cxn>
                <a:cxn ang="0">
                  <a:pos x="267" y="310"/>
                </a:cxn>
                <a:cxn ang="0">
                  <a:pos x="271" y="285"/>
                </a:cxn>
                <a:cxn ang="0">
                  <a:pos x="264" y="277"/>
                </a:cxn>
                <a:cxn ang="0">
                  <a:pos x="267" y="267"/>
                </a:cxn>
                <a:cxn ang="0">
                  <a:pos x="261" y="258"/>
                </a:cxn>
                <a:cxn ang="0">
                  <a:pos x="280" y="234"/>
                </a:cxn>
                <a:cxn ang="0">
                  <a:pos x="280" y="222"/>
                </a:cxn>
                <a:cxn ang="0">
                  <a:pos x="306" y="202"/>
                </a:cxn>
                <a:cxn ang="0">
                  <a:pos x="323" y="148"/>
                </a:cxn>
                <a:cxn ang="0">
                  <a:pos x="299" y="162"/>
                </a:cxn>
                <a:cxn ang="0">
                  <a:pos x="278" y="156"/>
                </a:cxn>
                <a:cxn ang="0">
                  <a:pos x="281" y="143"/>
                </a:cxn>
                <a:cxn ang="0">
                  <a:pos x="260" y="129"/>
                </a:cxn>
                <a:cxn ang="0">
                  <a:pos x="250" y="94"/>
                </a:cxn>
                <a:cxn ang="0">
                  <a:pos x="230" y="66"/>
                </a:cxn>
                <a:cxn ang="0">
                  <a:pos x="230" y="47"/>
                </a:cxn>
                <a:cxn ang="0">
                  <a:pos x="219" y="46"/>
                </a:cxn>
                <a:cxn ang="0">
                  <a:pos x="212" y="49"/>
                </a:cxn>
                <a:cxn ang="0">
                  <a:pos x="182" y="38"/>
                </a:cxn>
                <a:cxn ang="0">
                  <a:pos x="174" y="46"/>
                </a:cxn>
                <a:cxn ang="0">
                  <a:pos x="167" y="56"/>
                </a:cxn>
                <a:cxn ang="0">
                  <a:pos x="151" y="38"/>
                </a:cxn>
                <a:cxn ang="0">
                  <a:pos x="135" y="33"/>
                </a:cxn>
                <a:cxn ang="0">
                  <a:pos x="134" y="10"/>
                </a:cxn>
                <a:cxn ang="0">
                  <a:pos x="111" y="14"/>
                </a:cxn>
                <a:cxn ang="0">
                  <a:pos x="96" y="9"/>
                </a:cxn>
                <a:cxn ang="0">
                  <a:pos x="76" y="0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5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6" y="17"/>
                </a:cxn>
                <a:cxn ang="0">
                  <a:pos x="16" y="20"/>
                </a:cxn>
                <a:cxn ang="0">
                  <a:pos x="9" y="17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3" y="2"/>
                </a:cxn>
                <a:cxn ang="0">
                  <a:pos x="7" y="0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7" y="34"/>
                </a:cxn>
                <a:cxn ang="0">
                  <a:pos x="37" y="0"/>
                </a:cxn>
                <a:cxn ang="0">
                  <a:pos x="48" y="20"/>
                </a:cxn>
                <a:cxn ang="0">
                  <a:pos x="39" y="69"/>
                </a:cxn>
                <a:cxn ang="0">
                  <a:pos x="3" y="57"/>
                </a:cxn>
                <a:cxn ang="0">
                  <a:pos x="0" y="34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0" y="0"/>
                </a:cxn>
                <a:cxn ang="0">
                  <a:pos x="27" y="6"/>
                </a:cxn>
                <a:cxn ang="0">
                  <a:pos x="67" y="22"/>
                </a:cxn>
                <a:cxn ang="0">
                  <a:pos x="67" y="34"/>
                </a:cxn>
                <a:cxn ang="0">
                  <a:pos x="83" y="66"/>
                </a:cxn>
                <a:cxn ang="0">
                  <a:pos x="52" y="36"/>
                </a:cxn>
                <a:cxn ang="0">
                  <a:pos x="31" y="38"/>
                </a:cxn>
                <a:cxn ang="0">
                  <a:pos x="5" y="15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6" y="21"/>
                </a:cxn>
                <a:cxn ang="0">
                  <a:pos x="11" y="72"/>
                </a:cxn>
                <a:cxn ang="0">
                  <a:pos x="0" y="60"/>
                </a:cxn>
                <a:cxn ang="0">
                  <a:pos x="32" y="28"/>
                </a:cxn>
                <a:cxn ang="0">
                  <a:pos x="34" y="0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20" y="31"/>
                </a:cxn>
                <a:cxn ang="0">
                  <a:pos x="20" y="10"/>
                </a:cxn>
                <a:cxn ang="0">
                  <a:pos x="24" y="5"/>
                </a:cxn>
                <a:cxn ang="0">
                  <a:pos x="17" y="5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10" y="6"/>
                </a:cxn>
                <a:cxn ang="0">
                  <a:pos x="10" y="19"/>
                </a:cxn>
                <a:cxn ang="0">
                  <a:pos x="13" y="22"/>
                </a:cxn>
                <a:cxn ang="0">
                  <a:pos x="13" y="28"/>
                </a:cxn>
                <a:cxn ang="0">
                  <a:pos x="11" y="28"/>
                </a:cxn>
                <a:cxn ang="0">
                  <a:pos x="6" y="33"/>
                </a:cxn>
                <a:cxn ang="0">
                  <a:pos x="6" y="38"/>
                </a:cxn>
                <a:cxn ang="0">
                  <a:pos x="0" y="47"/>
                </a:cxn>
                <a:cxn ang="0">
                  <a:pos x="21" y="47"/>
                </a:cxn>
                <a:cxn ang="0">
                  <a:pos x="28" y="36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9" y="16"/>
                </a:cxn>
                <a:cxn ang="0">
                  <a:pos x="13" y="11"/>
                </a:cxn>
                <a:cxn ang="0">
                  <a:pos x="13" y="5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/>
              <a:ahLst/>
              <a:cxnLst>
                <a:cxn ang="0">
                  <a:pos x="120" y="10"/>
                </a:cxn>
                <a:cxn ang="0">
                  <a:pos x="144" y="14"/>
                </a:cxn>
                <a:cxn ang="0">
                  <a:pos x="129" y="20"/>
                </a:cxn>
                <a:cxn ang="0">
                  <a:pos x="123" y="29"/>
                </a:cxn>
                <a:cxn ang="0">
                  <a:pos x="114" y="50"/>
                </a:cxn>
                <a:cxn ang="0">
                  <a:pos x="100" y="51"/>
                </a:cxn>
                <a:cxn ang="0">
                  <a:pos x="88" y="49"/>
                </a:cxn>
                <a:cxn ang="0">
                  <a:pos x="94" y="39"/>
                </a:cxn>
                <a:cxn ang="0">
                  <a:pos x="88" y="26"/>
                </a:cxn>
                <a:cxn ang="0">
                  <a:pos x="81" y="49"/>
                </a:cxn>
                <a:cxn ang="0">
                  <a:pos x="62" y="60"/>
                </a:cxn>
                <a:cxn ang="0">
                  <a:pos x="52" y="67"/>
                </a:cxn>
                <a:cxn ang="0">
                  <a:pos x="38" y="77"/>
                </a:cxn>
                <a:cxn ang="0">
                  <a:pos x="30" y="102"/>
                </a:cxn>
                <a:cxn ang="0">
                  <a:pos x="5" y="93"/>
                </a:cxn>
                <a:cxn ang="0">
                  <a:pos x="0" y="111"/>
                </a:cxn>
                <a:cxn ang="0">
                  <a:pos x="10" y="138"/>
                </a:cxn>
                <a:cxn ang="0">
                  <a:pos x="50" y="109"/>
                </a:cxn>
                <a:cxn ang="0">
                  <a:pos x="75" y="103"/>
                </a:cxn>
                <a:cxn ang="0">
                  <a:pos x="79" y="115"/>
                </a:cxn>
                <a:cxn ang="0">
                  <a:pos x="99" y="143"/>
                </a:cxn>
                <a:cxn ang="0">
                  <a:pos x="101" y="135"/>
                </a:cxn>
                <a:cxn ang="0">
                  <a:pos x="107" y="135"/>
                </a:cxn>
                <a:cxn ang="0">
                  <a:pos x="88" y="108"/>
                </a:cxn>
                <a:cxn ang="0">
                  <a:pos x="94" y="99"/>
                </a:cxn>
                <a:cxn ang="0">
                  <a:pos x="114" y="127"/>
                </a:cxn>
                <a:cxn ang="0">
                  <a:pos x="123" y="144"/>
                </a:cxn>
                <a:cxn ang="0">
                  <a:pos x="127" y="154"/>
                </a:cxn>
                <a:cxn ang="0">
                  <a:pos x="131" y="136"/>
                </a:cxn>
                <a:cxn ang="0">
                  <a:pos x="144" y="130"/>
                </a:cxn>
                <a:cxn ang="0">
                  <a:pos x="153" y="126"/>
                </a:cxn>
                <a:cxn ang="0">
                  <a:pos x="150" y="113"/>
                </a:cxn>
                <a:cxn ang="0">
                  <a:pos x="157" y="90"/>
                </a:cxn>
                <a:cxn ang="0">
                  <a:pos x="166" y="93"/>
                </a:cxn>
                <a:cxn ang="0">
                  <a:pos x="169" y="103"/>
                </a:cxn>
                <a:cxn ang="0">
                  <a:pos x="177" y="98"/>
                </a:cxn>
                <a:cxn ang="0">
                  <a:pos x="175" y="95"/>
                </a:cxn>
                <a:cxn ang="0">
                  <a:pos x="180" y="81"/>
                </a:cxn>
                <a:cxn ang="0">
                  <a:pos x="183" y="98"/>
                </a:cxn>
                <a:cxn ang="0">
                  <a:pos x="120" y="0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/>
              <a:ahLst/>
              <a:cxnLst>
                <a:cxn ang="0">
                  <a:pos x="22" y="145"/>
                </a:cxn>
                <a:cxn ang="0">
                  <a:pos x="71" y="96"/>
                </a:cxn>
                <a:cxn ang="0">
                  <a:pos x="101" y="130"/>
                </a:cxn>
                <a:cxn ang="0">
                  <a:pos x="84" y="128"/>
                </a:cxn>
                <a:cxn ang="0">
                  <a:pos x="155" y="123"/>
                </a:cxn>
                <a:cxn ang="0">
                  <a:pos x="172" y="79"/>
                </a:cxn>
                <a:cxn ang="0">
                  <a:pos x="172" y="89"/>
                </a:cxn>
                <a:cxn ang="0">
                  <a:pos x="160" y="123"/>
                </a:cxn>
                <a:cxn ang="0">
                  <a:pos x="216" y="95"/>
                </a:cxn>
                <a:cxn ang="0">
                  <a:pos x="330" y="16"/>
                </a:cxn>
                <a:cxn ang="0">
                  <a:pos x="412" y="20"/>
                </a:cxn>
                <a:cxn ang="0">
                  <a:pos x="503" y="10"/>
                </a:cxn>
                <a:cxn ang="0">
                  <a:pos x="602" y="51"/>
                </a:cxn>
                <a:cxn ang="0">
                  <a:pos x="718" y="65"/>
                </a:cxn>
                <a:cxn ang="0">
                  <a:pos x="775" y="112"/>
                </a:cxn>
                <a:cxn ang="0">
                  <a:pos x="731" y="148"/>
                </a:cxn>
                <a:cxn ang="0">
                  <a:pos x="707" y="194"/>
                </a:cxn>
                <a:cxn ang="0">
                  <a:pos x="678" y="196"/>
                </a:cxn>
                <a:cxn ang="0">
                  <a:pos x="687" y="132"/>
                </a:cxn>
                <a:cxn ang="0">
                  <a:pos x="650" y="166"/>
                </a:cxn>
                <a:cxn ang="0">
                  <a:pos x="623" y="196"/>
                </a:cxn>
                <a:cxn ang="0">
                  <a:pos x="632" y="228"/>
                </a:cxn>
                <a:cxn ang="0">
                  <a:pos x="600" y="276"/>
                </a:cxn>
                <a:cxn ang="0">
                  <a:pos x="605" y="315"/>
                </a:cxn>
                <a:cxn ang="0">
                  <a:pos x="602" y="296"/>
                </a:cxn>
                <a:cxn ang="0">
                  <a:pos x="572" y="299"/>
                </a:cxn>
                <a:cxn ang="0">
                  <a:pos x="594" y="356"/>
                </a:cxn>
                <a:cxn ang="0">
                  <a:pos x="539" y="423"/>
                </a:cxn>
                <a:cxn ang="0">
                  <a:pos x="524" y="442"/>
                </a:cxn>
                <a:cxn ang="0">
                  <a:pos x="504" y="507"/>
                </a:cxn>
                <a:cxn ang="0">
                  <a:pos x="477" y="508"/>
                </a:cxn>
                <a:cxn ang="0">
                  <a:pos x="510" y="552"/>
                </a:cxn>
                <a:cxn ang="0">
                  <a:pos x="455" y="449"/>
                </a:cxn>
                <a:cxn ang="0">
                  <a:pos x="391" y="428"/>
                </a:cxn>
                <a:cxn ang="0">
                  <a:pos x="361" y="495"/>
                </a:cxn>
                <a:cxn ang="0">
                  <a:pos x="338" y="530"/>
                </a:cxn>
                <a:cxn ang="0">
                  <a:pos x="298" y="425"/>
                </a:cxn>
                <a:cxn ang="0">
                  <a:pos x="267" y="436"/>
                </a:cxn>
                <a:cxn ang="0">
                  <a:pos x="241" y="391"/>
                </a:cxn>
                <a:cxn ang="0">
                  <a:pos x="160" y="366"/>
                </a:cxn>
                <a:cxn ang="0">
                  <a:pos x="188" y="414"/>
                </a:cxn>
                <a:cxn ang="0">
                  <a:pos x="167" y="445"/>
                </a:cxn>
                <a:cxn ang="0">
                  <a:pos x="136" y="434"/>
                </a:cxn>
                <a:cxn ang="0">
                  <a:pos x="85" y="355"/>
                </a:cxn>
                <a:cxn ang="0">
                  <a:pos x="106" y="310"/>
                </a:cxn>
                <a:cxn ang="0">
                  <a:pos x="119" y="276"/>
                </a:cxn>
                <a:cxn ang="0">
                  <a:pos x="106" y="162"/>
                </a:cxn>
                <a:cxn ang="0">
                  <a:pos x="61" y="138"/>
                </a:cxn>
                <a:cxn ang="0">
                  <a:pos x="39" y="150"/>
                </a:cxn>
                <a:cxn ang="0">
                  <a:pos x="0" y="162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14"/>
                </a:cxn>
                <a:cxn ang="0">
                  <a:pos x="39" y="23"/>
                </a:cxn>
                <a:cxn ang="0">
                  <a:pos x="41" y="38"/>
                </a:cxn>
                <a:cxn ang="0">
                  <a:pos x="33" y="58"/>
                </a:cxn>
                <a:cxn ang="0">
                  <a:pos x="22" y="77"/>
                </a:cxn>
                <a:cxn ang="0">
                  <a:pos x="5" y="89"/>
                </a:cxn>
                <a:cxn ang="0">
                  <a:pos x="0" y="110"/>
                </a:cxn>
                <a:cxn ang="0">
                  <a:pos x="7" y="112"/>
                </a:cxn>
                <a:cxn ang="0">
                  <a:pos x="7" y="92"/>
                </a:cxn>
                <a:cxn ang="0">
                  <a:pos x="31" y="91"/>
                </a:cxn>
                <a:cxn ang="0">
                  <a:pos x="49" y="78"/>
                </a:cxn>
                <a:cxn ang="0">
                  <a:pos x="49" y="51"/>
                </a:cxn>
                <a:cxn ang="0">
                  <a:pos x="55" y="41"/>
                </a:cxn>
                <a:cxn ang="0">
                  <a:pos x="46" y="24"/>
                </a:cxn>
                <a:cxn ang="0">
                  <a:pos x="59" y="19"/>
                </a:cxn>
                <a:cxn ang="0">
                  <a:pos x="67" y="5"/>
                </a:cxn>
                <a:cxn ang="0">
                  <a:pos x="49" y="7"/>
                </a:cxn>
                <a:cxn ang="0">
                  <a:pos x="45" y="0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1"/>
                </a:cxn>
                <a:cxn ang="0">
                  <a:pos x="5" y="25"/>
                </a:cxn>
                <a:cxn ang="0">
                  <a:pos x="16" y="15"/>
                </a:cxn>
                <a:cxn ang="0">
                  <a:pos x="8" y="0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"/>
                </a:cxn>
                <a:cxn ang="0">
                  <a:pos x="58" y="29"/>
                </a:cxn>
                <a:cxn ang="0">
                  <a:pos x="53" y="43"/>
                </a:cxn>
                <a:cxn ang="0">
                  <a:pos x="82" y="55"/>
                </a:cxn>
                <a:cxn ang="0">
                  <a:pos x="157" y="55"/>
                </a:cxn>
                <a:cxn ang="0">
                  <a:pos x="75" y="67"/>
                </a:cxn>
                <a:cxn ang="0">
                  <a:pos x="53" y="43"/>
                </a:cxn>
                <a:cxn ang="0">
                  <a:pos x="32" y="38"/>
                </a:cxn>
                <a:cxn ang="0">
                  <a:pos x="0" y="0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/>
              <a:ahLst/>
              <a:cxnLst>
                <a:cxn ang="0">
                  <a:pos x="135" y="155"/>
                </a:cxn>
                <a:cxn ang="0">
                  <a:pos x="127" y="152"/>
                </a:cxn>
                <a:cxn ang="0">
                  <a:pos x="110" y="134"/>
                </a:cxn>
                <a:cxn ang="0">
                  <a:pos x="92" y="130"/>
                </a:cxn>
                <a:cxn ang="0">
                  <a:pos x="88" y="119"/>
                </a:cxn>
                <a:cxn ang="0">
                  <a:pos x="78" y="111"/>
                </a:cxn>
                <a:cxn ang="0">
                  <a:pos x="62" y="111"/>
                </a:cxn>
                <a:cxn ang="0">
                  <a:pos x="44" y="118"/>
                </a:cxn>
                <a:cxn ang="0">
                  <a:pos x="28" y="121"/>
                </a:cxn>
                <a:cxn ang="0">
                  <a:pos x="10" y="121"/>
                </a:cxn>
                <a:cxn ang="0">
                  <a:pos x="10" y="109"/>
                </a:cxn>
                <a:cxn ang="0">
                  <a:pos x="3" y="91"/>
                </a:cxn>
                <a:cxn ang="0">
                  <a:pos x="2" y="81"/>
                </a:cxn>
                <a:cxn ang="0">
                  <a:pos x="2" y="56"/>
                </a:cxn>
                <a:cxn ang="0">
                  <a:pos x="31" y="43"/>
                </a:cxn>
                <a:cxn ang="0">
                  <a:pos x="34" y="29"/>
                </a:cxn>
                <a:cxn ang="0">
                  <a:pos x="40" y="30"/>
                </a:cxn>
                <a:cxn ang="0">
                  <a:pos x="55" y="15"/>
                </a:cxn>
                <a:cxn ang="0">
                  <a:pos x="70" y="17"/>
                </a:cxn>
                <a:cxn ang="0">
                  <a:pos x="80" y="7"/>
                </a:cxn>
                <a:cxn ang="0">
                  <a:pos x="89" y="5"/>
                </a:cxn>
                <a:cxn ang="0">
                  <a:pos x="103" y="24"/>
                </a:cxn>
                <a:cxn ang="0">
                  <a:pos x="116" y="30"/>
                </a:cxn>
                <a:cxn ang="0">
                  <a:pos x="117" y="11"/>
                </a:cxn>
                <a:cxn ang="0">
                  <a:pos x="122" y="0"/>
                </a:cxn>
                <a:cxn ang="0">
                  <a:pos x="132" y="15"/>
                </a:cxn>
                <a:cxn ang="0">
                  <a:pos x="140" y="43"/>
                </a:cxn>
                <a:cxn ang="0">
                  <a:pos x="156" y="59"/>
                </a:cxn>
                <a:cxn ang="0">
                  <a:pos x="165" y="72"/>
                </a:cxn>
                <a:cxn ang="0">
                  <a:pos x="168" y="95"/>
                </a:cxn>
                <a:cxn ang="0">
                  <a:pos x="157" y="121"/>
                </a:cxn>
                <a:cxn ang="0">
                  <a:pos x="155" y="145"/>
                </a:cxn>
                <a:cxn ang="0">
                  <a:pos x="140" y="154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2" y="13"/>
                </a:cxn>
                <a:cxn ang="0">
                  <a:pos x="2" y="10"/>
                </a:cxn>
                <a:cxn ang="0">
                  <a:pos x="2" y="8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14" y="10"/>
                </a:cxn>
                <a:cxn ang="0">
                  <a:pos x="12" y="13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8" y="16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9" y="20"/>
                </a:cxn>
                <a:cxn ang="0">
                  <a:pos x="14" y="0"/>
                </a:cxn>
                <a:cxn ang="0">
                  <a:pos x="18" y="30"/>
                </a:cxn>
                <a:cxn ang="0">
                  <a:pos x="12" y="67"/>
                </a:cxn>
                <a:cxn ang="0">
                  <a:pos x="0" y="75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2" y="26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zh-TW" sz="800" b="1">
                <a:solidFill>
                  <a:srgbClr val="C0C0C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HDL     T.-C. Huang / NCUE   Fall 2007</a:t>
            </a:r>
            <a:r>
              <a:rPr lang="en-US" altLang="zh-TW" sz="1000" b="1">
                <a:solidFill>
                  <a:schemeClr val="bg2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 	</a:t>
            </a:r>
            <a:fld id="{6FBCAA2E-3350-4473-915E-3E0DDEDFCE84}" type="slidenum"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spcBef>
                  <a:spcPct val="0"/>
                </a:spcBef>
              </a:pPr>
              <a:t>‹#›</a:t>
            </a:fld>
            <a:endParaRPr lang="en-US" altLang="zh-TW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zh-TW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latin typeface="Arial" panose="020B0604020202020204" pitchFamily="34" charset="0"/>
                <a:ea typeface="全真楷書" pitchFamily="49" charset="-120"/>
              </a:rPr>
              <a:t>Hardware Description Language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latin typeface="Arial" panose="020B0604020202020204" pitchFamily="34" charset="0"/>
                <a:ea typeface="全真楷書" pitchFamily="49" charset="-120"/>
              </a:rPr>
              <a:t>-- Logic Design using Verilog</a:t>
            </a:r>
          </a:p>
          <a:p>
            <a:pPr eaLnBrk="1" hangingPunct="1">
              <a:spcBef>
                <a:spcPct val="0"/>
              </a:spcBef>
            </a:pPr>
            <a:endParaRPr lang="en-US" altLang="zh-TW" sz="4400" b="1" dirty="0">
              <a:solidFill>
                <a:schemeClr val="bg1"/>
              </a:solidFill>
              <a:latin typeface="Arial" panose="020B0604020202020204" pitchFamily="34" charset="0"/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99"/>
              </a:solidFill>
              <a:latin typeface="Arial" panose="020B0604020202020204" pitchFamily="34" charset="0"/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FFFF99"/>
                </a:solidFill>
                <a:latin typeface="Arial" panose="020B0604020202020204" pitchFamily="34" charset="0"/>
                <a:ea typeface="全真楷書" pitchFamily="49" charset="-120"/>
              </a:rPr>
              <a:t>	Tsung-Chu Huang</a:t>
            </a:r>
          </a:p>
          <a:p>
            <a:pPr algn="l"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  <a:latin typeface="Arial" panose="020B0604020202020204" pitchFamily="34" charset="0"/>
              </a:rPr>
              <a:t>Dept. of Electronic Eng.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  <a:latin typeface="Arial" panose="020B0604020202020204" pitchFamily="34" charset="0"/>
              </a:rPr>
              <a:t>National Changhua University of 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chemeClr val="bg1"/>
                </a:solidFill>
                <a:latin typeface="Arial" panose="020B0604020202020204" pitchFamily="34" charset="0"/>
              </a:rPr>
              <a:t>Email: tch@cc.ncue.edu.tw</a:t>
            </a:r>
          </a:p>
          <a:p>
            <a:pPr eaLnBrk="1" hangingPunct="1">
              <a:spcBef>
                <a:spcPct val="0"/>
              </a:spcBef>
            </a:pPr>
            <a:endParaRPr lang="en-US" altLang="zh-TW" sz="3200" b="1" dirty="0">
              <a:solidFill>
                <a:srgbClr val="F8FD9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400" b="1" dirty="0" smtClean="0">
                <a:solidFill>
                  <a:srgbClr val="F8FD91"/>
                </a:solidFill>
                <a:latin typeface="Arial" panose="020B0604020202020204" pitchFamily="34" charset="0"/>
              </a:rPr>
              <a:t>2022/10/13</a:t>
            </a:r>
            <a:endParaRPr lang="en-US" altLang="zh-TW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Typical Verilog Description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 of Mealy Machine: A Lock with Password 1101</a:t>
            </a:r>
          </a:p>
        </p:txBody>
      </p:sp>
      <p:sp>
        <p:nvSpPr>
          <p:cNvPr id="690179" name="Text Box 3"/>
          <p:cNvSpPr txBox="1">
            <a:spLocks noChangeArrowheads="1"/>
          </p:cNvSpPr>
          <p:nvPr/>
        </p:nvSpPr>
        <p:spPr bwMode="auto">
          <a:xfrm>
            <a:off x="539750" y="1330325"/>
            <a:ext cx="8274050" cy="47498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module Recent1s(Clk, X, Z)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input     Clk, X;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output    [1:0] Z;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reg       [1:0] Z;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reg [1:0] Present_State, Next_State;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	always@(posedge Clk)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		Present_State = Next_State;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always@(X or Present_State) begin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Next_State = Present_State;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case(Present_State)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0      : Next_State = X ? 1 :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1      : Next_State = X ? 2 :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2      : Next_State = X ? 1 :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3      : Next_State = X ? 2 :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default: Next_State =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endcase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 </a:t>
            </a:r>
            <a:r>
              <a:rPr lang="en-US" altLang="zh-TW" sz="2000">
                <a:solidFill>
                  <a:schemeClr val="accent1"/>
                </a:solidFill>
                <a:latin typeface="Courier New" panose="02070309020205020404" pitchFamily="49" charset="0"/>
              </a:rPr>
              <a:t>// always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	assign Z = Present_State[1] + Present_State[0];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endmodule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60513" y="5734050"/>
            <a:ext cx="6394450" cy="960438"/>
            <a:chOff x="983" y="3612"/>
            <a:chExt cx="4028" cy="605"/>
          </a:xfrm>
        </p:grpSpPr>
        <p:sp>
          <p:nvSpPr>
            <p:cNvPr id="33797" name="Text Box 4"/>
            <p:cNvSpPr txBox="1">
              <a:spLocks noChangeArrowheads="1"/>
            </p:cNvSpPr>
            <p:nvPr/>
          </p:nvSpPr>
          <p:spPr bwMode="auto">
            <a:xfrm>
              <a:off x="1202" y="3929"/>
              <a:ext cx="38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rgbClr val="FFFF66"/>
                  </a:solidFill>
                </a:rPr>
                <a:t>Moore decoder from present state to output</a:t>
              </a:r>
            </a:p>
          </p:txBody>
        </p:sp>
        <p:sp>
          <p:nvSpPr>
            <p:cNvPr id="33798" name="Freeform 5"/>
            <p:cNvSpPr>
              <a:spLocks/>
            </p:cNvSpPr>
            <p:nvPr/>
          </p:nvSpPr>
          <p:spPr bwMode="auto">
            <a:xfrm>
              <a:off x="983" y="3612"/>
              <a:ext cx="1171" cy="453"/>
            </a:xfrm>
            <a:custGeom>
              <a:avLst/>
              <a:gdLst>
                <a:gd name="T0" fmla="*/ 264 w 1171"/>
                <a:gd name="T1" fmla="*/ 453 h 453"/>
                <a:gd name="T2" fmla="*/ 128 w 1171"/>
                <a:gd name="T3" fmla="*/ 272 h 453"/>
                <a:gd name="T4" fmla="*/ 1035 w 1171"/>
                <a:gd name="T5" fmla="*/ 136 h 453"/>
                <a:gd name="T6" fmla="*/ 944 w 1171"/>
                <a:gd name="T7" fmla="*/ 0 h 4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1"/>
                <a:gd name="T13" fmla="*/ 0 h 453"/>
                <a:gd name="T14" fmla="*/ 1171 w 1171"/>
                <a:gd name="T15" fmla="*/ 453 h 4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1" h="453">
                  <a:moveTo>
                    <a:pt x="264" y="453"/>
                  </a:moveTo>
                  <a:cubicBezTo>
                    <a:pt x="132" y="389"/>
                    <a:pt x="0" y="325"/>
                    <a:pt x="128" y="272"/>
                  </a:cubicBezTo>
                  <a:cubicBezTo>
                    <a:pt x="256" y="219"/>
                    <a:pt x="899" y="181"/>
                    <a:pt x="1035" y="136"/>
                  </a:cubicBezTo>
                  <a:cubicBezTo>
                    <a:pt x="1171" y="91"/>
                    <a:pt x="1057" y="45"/>
                    <a:pt x="944" y="0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07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01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01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01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01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01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01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01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901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01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01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rgbClr val="66FFFF"/>
                </a:solidFill>
              </a:rPr>
              <a:t>JTAG, IEEE1149.1 and Boundary Scan</a:t>
            </a:r>
          </a:p>
        </p:txBody>
      </p:sp>
      <p:sp>
        <p:nvSpPr>
          <p:cNvPr id="718851" name="Rectangle 3"/>
          <p:cNvSpPr>
            <a:spLocks noChangeArrowheads="1"/>
          </p:cNvSpPr>
          <p:nvPr/>
        </p:nvSpPr>
        <p:spPr bwMode="auto">
          <a:xfrm>
            <a:off x="0" y="1628775"/>
            <a:ext cx="882015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400" b="1"/>
              <a:t>Reason to Introduce this Example</a:t>
            </a:r>
            <a:r>
              <a:rPr lang="en-US" altLang="zh-TW" sz="2800" b="1"/>
              <a:t> </a:t>
            </a:r>
          </a:p>
          <a:p>
            <a:pPr lvl="1">
              <a:lnSpc>
                <a:spcPct val="110000"/>
              </a:lnSpc>
              <a:buFontTx/>
              <a:buAutoNum type="arabicPeriod"/>
            </a:pPr>
            <a:r>
              <a:rPr lang="en-US" altLang="zh-TW" sz="2000"/>
              <a:t>JTAG is often used in the FPGA flow for HDL practice</a:t>
            </a:r>
            <a:endParaRPr lang="en-US" altLang="zh-TW" sz="2000" i="1"/>
          </a:p>
          <a:p>
            <a:pPr lvl="1">
              <a:lnSpc>
                <a:spcPct val="110000"/>
              </a:lnSpc>
              <a:buFontTx/>
              <a:buAutoNum type="arabicPeriod"/>
            </a:pPr>
            <a:r>
              <a:rPr lang="en-US" altLang="zh-TW" sz="2000"/>
              <a:t>It  is a good example for FSM</a:t>
            </a:r>
            <a:endParaRPr lang="en-US" altLang="zh-TW" sz="2000" i="1"/>
          </a:p>
          <a:p>
            <a:pPr lvl="1">
              <a:lnSpc>
                <a:spcPct val="110000"/>
              </a:lnSpc>
              <a:buFontTx/>
              <a:buAutoNum type="arabicPeriod"/>
            </a:pPr>
            <a:r>
              <a:rPr lang="en-US" altLang="zh-TW" sz="2000"/>
              <a:t>a common knowledge for seniors in electronic eng.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TW" sz="2400" b="1"/>
              <a:t>JTAG</a:t>
            </a:r>
          </a:p>
          <a:p>
            <a:pPr lvl="1">
              <a:lnSpc>
                <a:spcPct val="110000"/>
              </a:lnSpc>
              <a:buFontTx/>
              <a:buAutoNum type="arabicPeriod"/>
            </a:pPr>
            <a:r>
              <a:rPr lang="en-US" altLang="zh-TW" sz="2000"/>
              <a:t>JTAG (Joint Test Action Group)</a:t>
            </a:r>
          </a:p>
          <a:p>
            <a:pPr lvl="1" algn="just">
              <a:lnSpc>
                <a:spcPct val="110000"/>
              </a:lnSpc>
              <a:buFontTx/>
              <a:buAutoNum type="arabicPeriod"/>
            </a:pPr>
            <a:r>
              <a:rPr lang="en-US" altLang="zh-TW" sz="2000"/>
              <a:t>IEEE 1149.1 – compatible boundary scan access port for printed circuit board-level continuity and diagnostic testing of the device in which all digital input, output, and input/output pins are tested.</a:t>
            </a:r>
          </a:p>
          <a:p>
            <a:pPr lvl="1">
              <a:lnSpc>
                <a:spcPct val="110000"/>
              </a:lnSpc>
              <a:buFontTx/>
              <a:buAutoNum type="arabicPeriod"/>
            </a:pPr>
            <a:endParaRPr lang="en-US" altLang="zh-TW" sz="2000"/>
          </a:p>
        </p:txBody>
      </p:sp>
    </p:spTree>
    <p:extLst>
      <p:ext uri="{BB962C8B-B14F-4D97-AF65-F5344CB8AC3E}">
        <p14:creationId xmlns:p14="http://schemas.microsoft.com/office/powerpoint/2010/main" val="325959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AutoShape 5"/>
          <p:cNvSpPr>
            <a:spLocks noChangeArrowheads="1"/>
          </p:cNvSpPr>
          <p:nvPr/>
        </p:nvSpPr>
        <p:spPr bwMode="auto">
          <a:xfrm rot="730559">
            <a:off x="1042988" y="1773238"/>
            <a:ext cx="6408737" cy="3024187"/>
          </a:xfrm>
          <a:prstGeom prst="cube">
            <a:avLst>
              <a:gd name="adj" fmla="val 97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graphicFrame>
        <p:nvGraphicFramePr>
          <p:cNvPr id="720904" name="Object 8"/>
          <p:cNvGraphicFramePr>
            <a:graphicFrameLocks noChangeAspect="1"/>
          </p:cNvGraphicFramePr>
          <p:nvPr/>
        </p:nvGraphicFramePr>
        <p:xfrm>
          <a:off x="3343275" y="1341438"/>
          <a:ext cx="215582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lip" r:id="rId4" imgW="4311650" imgH="3597275" progId="MS_ClipArt_Gallery.2">
                  <p:embed/>
                </p:oleObj>
              </mc:Choice>
              <mc:Fallback>
                <p:oleObj name="Clip" r:id="rId4" imgW="4311650" imgH="3597275" progId="MS_ClipArt_Gallery.2">
                  <p:embed/>
                  <p:pic>
                    <p:nvPicPr>
                      <p:cNvPr id="7209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1341438"/>
                        <a:ext cx="215582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05" name="Object 9"/>
          <p:cNvGraphicFramePr>
            <a:graphicFrameLocks noChangeAspect="1"/>
          </p:cNvGraphicFramePr>
          <p:nvPr/>
        </p:nvGraphicFramePr>
        <p:xfrm>
          <a:off x="4643438" y="1701800"/>
          <a:ext cx="2155825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Clip" r:id="rId6" imgW="4311650" imgH="3597275" progId="MS_ClipArt_Gallery.2">
                  <p:embed/>
                </p:oleObj>
              </mc:Choice>
              <mc:Fallback>
                <p:oleObj name="Clip" r:id="rId6" imgW="4311650" imgH="3597275" progId="MS_ClipArt_Gallery.2">
                  <p:embed/>
                  <p:pic>
                    <p:nvPicPr>
                      <p:cNvPr id="7209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01800"/>
                        <a:ext cx="2155825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>
                <a:solidFill>
                  <a:srgbClr val="66FFFF"/>
                </a:solidFill>
              </a:rPr>
              <a:t>Hierarchical Board-level Test and Transmission</a:t>
            </a:r>
          </a:p>
        </p:txBody>
      </p:sp>
      <p:graphicFrame>
        <p:nvGraphicFramePr>
          <p:cNvPr id="720900" name="Object 4"/>
          <p:cNvGraphicFramePr>
            <a:graphicFrameLocks noChangeAspect="1"/>
          </p:cNvGraphicFramePr>
          <p:nvPr/>
        </p:nvGraphicFramePr>
        <p:xfrm>
          <a:off x="1908175" y="2205038"/>
          <a:ext cx="215582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Clip" r:id="rId7" imgW="4311650" imgH="3597275" progId="MS_ClipArt_Gallery.2">
                  <p:embed/>
                </p:oleObj>
              </mc:Choice>
              <mc:Fallback>
                <p:oleObj name="Clip" r:id="rId7" imgW="4311650" imgH="3597275" progId="MS_ClipArt_Gallery.2">
                  <p:embed/>
                  <p:pic>
                    <p:nvPicPr>
                      <p:cNvPr id="7209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205038"/>
                        <a:ext cx="215582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03" name="Object 7"/>
          <p:cNvGraphicFramePr>
            <a:graphicFrameLocks noChangeAspect="1"/>
          </p:cNvGraphicFramePr>
          <p:nvPr/>
        </p:nvGraphicFramePr>
        <p:xfrm>
          <a:off x="3208338" y="2565400"/>
          <a:ext cx="2155825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lip" r:id="rId8" imgW="4311650" imgH="3597275" progId="MS_ClipArt_Gallery.2">
                  <p:embed/>
                </p:oleObj>
              </mc:Choice>
              <mc:Fallback>
                <p:oleObj name="Clip" r:id="rId8" imgW="4311650" imgH="3597275" progId="MS_ClipArt_Gallery.2">
                  <p:embed/>
                  <p:pic>
                    <p:nvPicPr>
                      <p:cNvPr id="720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565400"/>
                        <a:ext cx="2155825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06" name="Text Box 10"/>
          <p:cNvSpPr txBox="1">
            <a:spLocks noChangeArrowheads="1"/>
          </p:cNvSpPr>
          <p:nvPr/>
        </p:nvSpPr>
        <p:spPr bwMode="auto">
          <a:xfrm>
            <a:off x="2700338" y="5157788"/>
            <a:ext cx="296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Pull them up to test?</a:t>
            </a:r>
          </a:p>
        </p:txBody>
      </p:sp>
    </p:spTree>
    <p:extLst>
      <p:ext uri="{BB962C8B-B14F-4D97-AF65-F5344CB8AC3E}">
        <p14:creationId xmlns:p14="http://schemas.microsoft.com/office/powerpoint/2010/main" val="4873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1" grpId="0" animBg="1"/>
      <p:bldP spid="7209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Freeform 2"/>
          <p:cNvSpPr>
            <a:spLocks/>
          </p:cNvSpPr>
          <p:nvPr/>
        </p:nvSpPr>
        <p:spPr bwMode="auto">
          <a:xfrm>
            <a:off x="2124075" y="4437063"/>
            <a:ext cx="2016125" cy="2124075"/>
          </a:xfrm>
          <a:custGeom>
            <a:avLst/>
            <a:gdLst>
              <a:gd name="T0" fmla="*/ 0 w 1270"/>
              <a:gd name="T1" fmla="*/ 0 h 1293"/>
              <a:gd name="T2" fmla="*/ 2147483646 w 1270"/>
              <a:gd name="T3" fmla="*/ 2147483646 h 1293"/>
              <a:gd name="T4" fmla="*/ 2147483646 w 1270"/>
              <a:gd name="T5" fmla="*/ 2147483646 h 1293"/>
              <a:gd name="T6" fmla="*/ 2147483646 w 1270"/>
              <a:gd name="T7" fmla="*/ 2147483646 h 1293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1293"/>
              <a:gd name="T14" fmla="*/ 1270 w 1270"/>
              <a:gd name="T15" fmla="*/ 1293 h 1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1293">
                <a:moveTo>
                  <a:pt x="0" y="0"/>
                </a:moveTo>
                <a:cubicBezTo>
                  <a:pt x="98" y="348"/>
                  <a:pt x="197" y="696"/>
                  <a:pt x="363" y="908"/>
                </a:cubicBezTo>
                <a:cubicBezTo>
                  <a:pt x="529" y="1120"/>
                  <a:pt x="847" y="1247"/>
                  <a:pt x="998" y="1270"/>
                </a:cubicBezTo>
                <a:cubicBezTo>
                  <a:pt x="1149" y="1293"/>
                  <a:pt x="1209" y="1168"/>
                  <a:pt x="1270" y="1044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1125538"/>
            <a:ext cx="6769100" cy="3384550"/>
            <a:chOff x="521" y="1117"/>
            <a:chExt cx="4264" cy="2132"/>
          </a:xfrm>
        </p:grpSpPr>
        <p:grpSp>
          <p:nvGrpSpPr>
            <p:cNvPr id="40042" name="Group 4"/>
            <p:cNvGrpSpPr>
              <a:grpSpLocks/>
            </p:cNvGrpSpPr>
            <p:nvPr/>
          </p:nvGrpSpPr>
          <p:grpSpPr bwMode="auto">
            <a:xfrm>
              <a:off x="521" y="1117"/>
              <a:ext cx="4264" cy="2132"/>
              <a:chOff x="521" y="1117"/>
              <a:chExt cx="4264" cy="2132"/>
            </a:xfrm>
          </p:grpSpPr>
          <p:sp>
            <p:nvSpPr>
              <p:cNvPr id="40044" name="Freeform 5"/>
              <p:cNvSpPr>
                <a:spLocks/>
              </p:cNvSpPr>
              <p:nvPr/>
            </p:nvSpPr>
            <p:spPr bwMode="auto">
              <a:xfrm>
                <a:off x="521" y="1117"/>
                <a:ext cx="4264" cy="2132"/>
              </a:xfrm>
              <a:custGeom>
                <a:avLst/>
                <a:gdLst>
                  <a:gd name="T0" fmla="*/ 0 w 4264"/>
                  <a:gd name="T1" fmla="*/ 0 h 2132"/>
                  <a:gd name="T2" fmla="*/ 0 w 4264"/>
                  <a:gd name="T3" fmla="*/ 1859 h 2132"/>
                  <a:gd name="T4" fmla="*/ 363 w 4264"/>
                  <a:gd name="T5" fmla="*/ 1859 h 2132"/>
                  <a:gd name="T6" fmla="*/ 363 w 4264"/>
                  <a:gd name="T7" fmla="*/ 2132 h 2132"/>
                  <a:gd name="T8" fmla="*/ 2087 w 4264"/>
                  <a:gd name="T9" fmla="*/ 2132 h 2132"/>
                  <a:gd name="T10" fmla="*/ 2087 w 4264"/>
                  <a:gd name="T11" fmla="*/ 1859 h 2132"/>
                  <a:gd name="T12" fmla="*/ 4264 w 4264"/>
                  <a:gd name="T13" fmla="*/ 1859 h 2132"/>
                  <a:gd name="T14" fmla="*/ 4264 w 4264"/>
                  <a:gd name="T15" fmla="*/ 0 h 2132"/>
                  <a:gd name="T16" fmla="*/ 0 w 4264"/>
                  <a:gd name="T17" fmla="*/ 0 h 2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64"/>
                  <a:gd name="T28" fmla="*/ 0 h 2132"/>
                  <a:gd name="T29" fmla="*/ 4264 w 4264"/>
                  <a:gd name="T30" fmla="*/ 2132 h 2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64" h="2132">
                    <a:moveTo>
                      <a:pt x="0" y="0"/>
                    </a:moveTo>
                    <a:lnTo>
                      <a:pt x="0" y="1859"/>
                    </a:lnTo>
                    <a:lnTo>
                      <a:pt x="363" y="1859"/>
                    </a:lnTo>
                    <a:lnTo>
                      <a:pt x="363" y="2132"/>
                    </a:lnTo>
                    <a:lnTo>
                      <a:pt x="2087" y="2132"/>
                    </a:lnTo>
                    <a:lnTo>
                      <a:pt x="2087" y="1859"/>
                    </a:lnTo>
                    <a:lnTo>
                      <a:pt x="4264" y="1859"/>
                    </a:lnTo>
                    <a:lnTo>
                      <a:pt x="426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A00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45" name="Rectangle 6"/>
              <p:cNvSpPr>
                <a:spLocks noChangeArrowheads="1"/>
              </p:cNvSpPr>
              <p:nvPr/>
            </p:nvSpPr>
            <p:spPr bwMode="auto">
              <a:xfrm>
                <a:off x="1565" y="1616"/>
                <a:ext cx="589" cy="907"/>
              </a:xfrm>
              <a:prstGeom prst="rect">
                <a:avLst/>
              </a:prstGeom>
              <a:solidFill>
                <a:srgbClr val="4D4D4D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0046" name="Freeform 7"/>
              <p:cNvSpPr>
                <a:spLocks/>
              </p:cNvSpPr>
              <p:nvPr/>
            </p:nvSpPr>
            <p:spPr bwMode="auto">
              <a:xfrm>
                <a:off x="2971" y="1616"/>
                <a:ext cx="907" cy="907"/>
              </a:xfrm>
              <a:custGeom>
                <a:avLst/>
                <a:gdLst>
                  <a:gd name="T0" fmla="*/ 0 w 907"/>
                  <a:gd name="T1" fmla="*/ 0 h 907"/>
                  <a:gd name="T2" fmla="*/ 0 w 907"/>
                  <a:gd name="T3" fmla="*/ 907 h 907"/>
                  <a:gd name="T4" fmla="*/ 907 w 907"/>
                  <a:gd name="T5" fmla="*/ 907 h 907"/>
                  <a:gd name="T6" fmla="*/ 907 w 907"/>
                  <a:gd name="T7" fmla="*/ 136 h 907"/>
                  <a:gd name="T8" fmla="*/ 771 w 907"/>
                  <a:gd name="T9" fmla="*/ 0 h 907"/>
                  <a:gd name="T10" fmla="*/ 0 w 907"/>
                  <a:gd name="T11" fmla="*/ 0 h 9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7"/>
                  <a:gd name="T19" fmla="*/ 0 h 907"/>
                  <a:gd name="T20" fmla="*/ 907 w 907"/>
                  <a:gd name="T21" fmla="*/ 907 h 90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7" h="907">
                    <a:moveTo>
                      <a:pt x="0" y="0"/>
                    </a:moveTo>
                    <a:lnTo>
                      <a:pt x="0" y="907"/>
                    </a:lnTo>
                    <a:lnTo>
                      <a:pt x="907" y="907"/>
                    </a:lnTo>
                    <a:lnTo>
                      <a:pt x="907" y="136"/>
                    </a:lnTo>
                    <a:lnTo>
                      <a:pt x="7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0043" name="Arc 8"/>
            <p:cNvSpPr>
              <a:spLocks noChangeAspect="1"/>
            </p:cNvSpPr>
            <p:nvPr/>
          </p:nvSpPr>
          <p:spPr bwMode="auto">
            <a:xfrm flipV="1">
              <a:off x="1746" y="1616"/>
              <a:ext cx="231" cy="116"/>
            </a:xfrm>
            <a:custGeom>
              <a:avLst/>
              <a:gdLst>
                <a:gd name="T0" fmla="*/ 0 w 43198"/>
                <a:gd name="T1" fmla="*/ 0 h 21600"/>
                <a:gd name="T2" fmla="*/ 0 w 43198"/>
                <a:gd name="T3" fmla="*/ 0 h 21600"/>
                <a:gd name="T4" fmla="*/ 0 w 43198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8"/>
                <a:gd name="T10" fmla="*/ 0 h 21600"/>
                <a:gd name="T11" fmla="*/ 43198 w 431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8" h="21600" fill="none" extrusionOk="0">
                  <a:moveTo>
                    <a:pt x="-1" y="21319"/>
                  </a:moveTo>
                  <a:cubicBezTo>
                    <a:pt x="153" y="9500"/>
                    <a:pt x="9777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</a:path>
                <a:path w="43198" h="21600" stroke="0" extrusionOk="0">
                  <a:moveTo>
                    <a:pt x="-1" y="21319"/>
                  </a:moveTo>
                  <a:cubicBezTo>
                    <a:pt x="153" y="9500"/>
                    <a:pt x="9777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lnTo>
                    <a:pt x="21598" y="21600"/>
                  </a:lnTo>
                  <a:lnTo>
                    <a:pt x="-1" y="21319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9940" name="Rectangle 9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Boundary Scan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Basic Concept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27313" y="2133600"/>
            <a:ext cx="1296987" cy="1077913"/>
            <a:chOff x="2154" y="1752"/>
            <a:chExt cx="817" cy="679"/>
          </a:xfrm>
        </p:grpSpPr>
        <p:grpSp>
          <p:nvGrpSpPr>
            <p:cNvPr id="40024" name="Group 11"/>
            <p:cNvGrpSpPr>
              <a:grpSpLocks/>
            </p:cNvGrpSpPr>
            <p:nvPr/>
          </p:nvGrpSpPr>
          <p:grpSpPr bwMode="auto">
            <a:xfrm>
              <a:off x="2154" y="1752"/>
              <a:ext cx="318" cy="90"/>
              <a:chOff x="2154" y="1752"/>
              <a:chExt cx="318" cy="90"/>
            </a:xfrm>
          </p:grpSpPr>
          <p:sp>
            <p:nvSpPr>
              <p:cNvPr id="40040" name="Line 12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41" name="Oval 13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40025" name="Group 14"/>
            <p:cNvGrpSpPr>
              <a:grpSpLocks/>
            </p:cNvGrpSpPr>
            <p:nvPr/>
          </p:nvGrpSpPr>
          <p:grpSpPr bwMode="auto">
            <a:xfrm flipH="1">
              <a:off x="2653" y="1752"/>
              <a:ext cx="318" cy="90"/>
              <a:chOff x="2154" y="1752"/>
              <a:chExt cx="318" cy="90"/>
            </a:xfrm>
          </p:grpSpPr>
          <p:sp>
            <p:nvSpPr>
              <p:cNvPr id="40038" name="Line 15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39" name="Oval 16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40026" name="Group 17"/>
            <p:cNvGrpSpPr>
              <a:grpSpLocks/>
            </p:cNvGrpSpPr>
            <p:nvPr/>
          </p:nvGrpSpPr>
          <p:grpSpPr bwMode="auto">
            <a:xfrm>
              <a:off x="2154" y="2024"/>
              <a:ext cx="318" cy="90"/>
              <a:chOff x="2154" y="1752"/>
              <a:chExt cx="318" cy="90"/>
            </a:xfrm>
          </p:grpSpPr>
          <p:sp>
            <p:nvSpPr>
              <p:cNvPr id="40036" name="Line 18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37" name="Oval 19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40027" name="Group 20"/>
            <p:cNvGrpSpPr>
              <a:grpSpLocks/>
            </p:cNvGrpSpPr>
            <p:nvPr/>
          </p:nvGrpSpPr>
          <p:grpSpPr bwMode="auto">
            <a:xfrm flipH="1">
              <a:off x="2653" y="2024"/>
              <a:ext cx="318" cy="90"/>
              <a:chOff x="2154" y="1752"/>
              <a:chExt cx="318" cy="90"/>
            </a:xfrm>
          </p:grpSpPr>
          <p:sp>
            <p:nvSpPr>
              <p:cNvPr id="40034" name="Line 21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35" name="Oval 22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40028" name="Group 23"/>
            <p:cNvGrpSpPr>
              <a:grpSpLocks/>
            </p:cNvGrpSpPr>
            <p:nvPr/>
          </p:nvGrpSpPr>
          <p:grpSpPr bwMode="auto">
            <a:xfrm>
              <a:off x="2154" y="2341"/>
              <a:ext cx="318" cy="90"/>
              <a:chOff x="2154" y="1752"/>
              <a:chExt cx="318" cy="90"/>
            </a:xfrm>
          </p:grpSpPr>
          <p:sp>
            <p:nvSpPr>
              <p:cNvPr id="40032" name="Line 24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33" name="Oval 25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40029" name="Group 26"/>
            <p:cNvGrpSpPr>
              <a:grpSpLocks/>
            </p:cNvGrpSpPr>
            <p:nvPr/>
          </p:nvGrpSpPr>
          <p:grpSpPr bwMode="auto">
            <a:xfrm flipH="1">
              <a:off x="2653" y="2341"/>
              <a:ext cx="318" cy="90"/>
              <a:chOff x="2154" y="1752"/>
              <a:chExt cx="318" cy="90"/>
            </a:xfrm>
          </p:grpSpPr>
          <p:sp>
            <p:nvSpPr>
              <p:cNvPr id="40030" name="Line 27"/>
              <p:cNvSpPr>
                <a:spLocks noChangeShapeType="1"/>
              </p:cNvSpPr>
              <p:nvPr/>
            </p:nvSpPr>
            <p:spPr bwMode="auto">
              <a:xfrm>
                <a:off x="2154" y="179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0031" name="Oval 28"/>
              <p:cNvSpPr>
                <a:spLocks noChangeArrowheads="1"/>
              </p:cNvSpPr>
              <p:nvPr/>
            </p:nvSpPr>
            <p:spPr bwMode="auto">
              <a:xfrm>
                <a:off x="2381" y="1752"/>
                <a:ext cx="91" cy="9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132138" y="2060575"/>
            <a:ext cx="327025" cy="1163638"/>
            <a:chOff x="2472" y="1706"/>
            <a:chExt cx="206" cy="733"/>
          </a:xfrm>
        </p:grpSpPr>
        <p:sp>
          <p:nvSpPr>
            <p:cNvPr id="40021" name="Arc 30"/>
            <p:cNvSpPr>
              <a:spLocks noChangeAspect="1"/>
            </p:cNvSpPr>
            <p:nvPr/>
          </p:nvSpPr>
          <p:spPr bwMode="auto">
            <a:xfrm>
              <a:off x="2472" y="1706"/>
              <a:ext cx="206" cy="144"/>
            </a:xfrm>
            <a:custGeom>
              <a:avLst/>
              <a:gdLst>
                <a:gd name="T0" fmla="*/ 0 w 30820"/>
                <a:gd name="T1" fmla="*/ 0 h 21600"/>
                <a:gd name="T2" fmla="*/ 0 w 30820"/>
                <a:gd name="T3" fmla="*/ 0 h 21600"/>
                <a:gd name="T4" fmla="*/ 0 w 30820"/>
                <a:gd name="T5" fmla="*/ 0 h 21600"/>
                <a:gd name="T6" fmla="*/ 0 60000 65536"/>
                <a:gd name="T7" fmla="*/ 0 60000 65536"/>
                <a:gd name="T8" fmla="*/ 0 60000 65536"/>
                <a:gd name="T9" fmla="*/ 0 w 30820"/>
                <a:gd name="T10" fmla="*/ 0 h 21600"/>
                <a:gd name="T11" fmla="*/ 30820 w 308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20" h="21600" fill="none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</a:path>
                <a:path w="30820" h="21600" stroke="0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  <a:lnTo>
                    <a:pt x="15137" y="21600"/>
                  </a:lnTo>
                  <a:lnTo>
                    <a:pt x="0" y="6191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22" name="Arc 31"/>
            <p:cNvSpPr>
              <a:spLocks noChangeAspect="1"/>
            </p:cNvSpPr>
            <p:nvPr/>
          </p:nvSpPr>
          <p:spPr bwMode="auto">
            <a:xfrm>
              <a:off x="2472" y="1978"/>
              <a:ext cx="206" cy="144"/>
            </a:xfrm>
            <a:custGeom>
              <a:avLst/>
              <a:gdLst>
                <a:gd name="T0" fmla="*/ 0 w 30820"/>
                <a:gd name="T1" fmla="*/ 0 h 21600"/>
                <a:gd name="T2" fmla="*/ 0 w 30820"/>
                <a:gd name="T3" fmla="*/ 0 h 21600"/>
                <a:gd name="T4" fmla="*/ 0 w 30820"/>
                <a:gd name="T5" fmla="*/ 0 h 21600"/>
                <a:gd name="T6" fmla="*/ 0 60000 65536"/>
                <a:gd name="T7" fmla="*/ 0 60000 65536"/>
                <a:gd name="T8" fmla="*/ 0 60000 65536"/>
                <a:gd name="T9" fmla="*/ 0 w 30820"/>
                <a:gd name="T10" fmla="*/ 0 h 21600"/>
                <a:gd name="T11" fmla="*/ 30820 w 308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20" h="21600" fill="none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</a:path>
                <a:path w="30820" h="21600" stroke="0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  <a:lnTo>
                    <a:pt x="15137" y="21600"/>
                  </a:lnTo>
                  <a:lnTo>
                    <a:pt x="0" y="6191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23" name="Arc 32"/>
            <p:cNvSpPr>
              <a:spLocks noChangeAspect="1"/>
            </p:cNvSpPr>
            <p:nvPr/>
          </p:nvSpPr>
          <p:spPr bwMode="auto">
            <a:xfrm>
              <a:off x="2472" y="2295"/>
              <a:ext cx="206" cy="144"/>
            </a:xfrm>
            <a:custGeom>
              <a:avLst/>
              <a:gdLst>
                <a:gd name="T0" fmla="*/ 0 w 30820"/>
                <a:gd name="T1" fmla="*/ 0 h 21600"/>
                <a:gd name="T2" fmla="*/ 0 w 30820"/>
                <a:gd name="T3" fmla="*/ 0 h 21600"/>
                <a:gd name="T4" fmla="*/ 0 w 30820"/>
                <a:gd name="T5" fmla="*/ 0 h 21600"/>
                <a:gd name="T6" fmla="*/ 0 60000 65536"/>
                <a:gd name="T7" fmla="*/ 0 60000 65536"/>
                <a:gd name="T8" fmla="*/ 0 60000 65536"/>
                <a:gd name="T9" fmla="*/ 0 w 30820"/>
                <a:gd name="T10" fmla="*/ 0 h 21600"/>
                <a:gd name="T11" fmla="*/ 30820 w 308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20" h="21600" fill="none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</a:path>
                <a:path w="30820" h="21600" stroke="0" extrusionOk="0">
                  <a:moveTo>
                    <a:pt x="0" y="6191"/>
                  </a:moveTo>
                  <a:cubicBezTo>
                    <a:pt x="4039" y="2223"/>
                    <a:pt x="9474" y="-1"/>
                    <a:pt x="15137" y="0"/>
                  </a:cubicBezTo>
                  <a:cubicBezTo>
                    <a:pt x="21069" y="0"/>
                    <a:pt x="26740" y="2439"/>
                    <a:pt x="30819" y="6747"/>
                  </a:cubicBezTo>
                  <a:lnTo>
                    <a:pt x="15137" y="21600"/>
                  </a:lnTo>
                  <a:lnTo>
                    <a:pt x="0" y="6191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2627313" y="2205038"/>
            <a:ext cx="1296987" cy="936625"/>
            <a:chOff x="2154" y="1797"/>
            <a:chExt cx="817" cy="590"/>
          </a:xfrm>
        </p:grpSpPr>
        <p:sp>
          <p:nvSpPr>
            <p:cNvPr id="40018" name="Line 34"/>
            <p:cNvSpPr>
              <a:spLocks noChangeShapeType="1"/>
            </p:cNvSpPr>
            <p:nvPr/>
          </p:nvSpPr>
          <p:spPr bwMode="auto">
            <a:xfrm>
              <a:off x="2154" y="1797"/>
              <a:ext cx="81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19" name="Line 35"/>
            <p:cNvSpPr>
              <a:spLocks noChangeShapeType="1"/>
            </p:cNvSpPr>
            <p:nvPr/>
          </p:nvSpPr>
          <p:spPr bwMode="auto">
            <a:xfrm>
              <a:off x="2154" y="2069"/>
              <a:ext cx="81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020" name="Line 36"/>
            <p:cNvSpPr>
              <a:spLocks noChangeShapeType="1"/>
            </p:cNvSpPr>
            <p:nvPr/>
          </p:nvSpPr>
          <p:spPr bwMode="auto">
            <a:xfrm>
              <a:off x="2154" y="2387"/>
              <a:ext cx="81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1763713" y="2133600"/>
            <a:ext cx="3455987" cy="1079500"/>
            <a:chOff x="1610" y="1752"/>
            <a:chExt cx="2177" cy="680"/>
          </a:xfrm>
        </p:grpSpPr>
        <p:sp>
          <p:nvSpPr>
            <p:cNvPr id="40004" name="Rectangle 38"/>
            <p:cNvSpPr>
              <a:spLocks noChangeArrowheads="1"/>
            </p:cNvSpPr>
            <p:nvPr/>
          </p:nvSpPr>
          <p:spPr bwMode="auto">
            <a:xfrm>
              <a:off x="1610" y="2341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5" name="Rectangle 39"/>
            <p:cNvSpPr>
              <a:spLocks noChangeArrowheads="1"/>
            </p:cNvSpPr>
            <p:nvPr/>
          </p:nvSpPr>
          <p:spPr bwMode="auto">
            <a:xfrm>
              <a:off x="1610" y="2024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6" name="Rectangle 40"/>
            <p:cNvSpPr>
              <a:spLocks noChangeArrowheads="1"/>
            </p:cNvSpPr>
            <p:nvPr/>
          </p:nvSpPr>
          <p:spPr bwMode="auto">
            <a:xfrm>
              <a:off x="1610" y="1752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7" name="Rectangle 41"/>
            <p:cNvSpPr>
              <a:spLocks noChangeArrowheads="1"/>
            </p:cNvSpPr>
            <p:nvPr/>
          </p:nvSpPr>
          <p:spPr bwMode="auto">
            <a:xfrm>
              <a:off x="2018" y="2341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8" name="Rectangle 42"/>
            <p:cNvSpPr>
              <a:spLocks noChangeArrowheads="1"/>
            </p:cNvSpPr>
            <p:nvPr/>
          </p:nvSpPr>
          <p:spPr bwMode="auto">
            <a:xfrm>
              <a:off x="2018" y="2024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9" name="Rectangle 43"/>
            <p:cNvSpPr>
              <a:spLocks noChangeArrowheads="1"/>
            </p:cNvSpPr>
            <p:nvPr/>
          </p:nvSpPr>
          <p:spPr bwMode="auto">
            <a:xfrm>
              <a:off x="2018" y="1752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0" name="Rectangle 44"/>
            <p:cNvSpPr>
              <a:spLocks noChangeArrowheads="1"/>
            </p:cNvSpPr>
            <p:nvPr/>
          </p:nvSpPr>
          <p:spPr bwMode="auto">
            <a:xfrm>
              <a:off x="3061" y="2341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1" name="Rectangle 45"/>
            <p:cNvSpPr>
              <a:spLocks noChangeArrowheads="1"/>
            </p:cNvSpPr>
            <p:nvPr/>
          </p:nvSpPr>
          <p:spPr bwMode="auto">
            <a:xfrm>
              <a:off x="3061" y="2024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2" name="Rectangle 46"/>
            <p:cNvSpPr>
              <a:spLocks noChangeArrowheads="1"/>
            </p:cNvSpPr>
            <p:nvPr/>
          </p:nvSpPr>
          <p:spPr bwMode="auto">
            <a:xfrm>
              <a:off x="3061" y="1752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3" name="Rectangle 47"/>
            <p:cNvSpPr>
              <a:spLocks noChangeArrowheads="1"/>
            </p:cNvSpPr>
            <p:nvPr/>
          </p:nvSpPr>
          <p:spPr bwMode="auto">
            <a:xfrm>
              <a:off x="3696" y="2341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4" name="Rectangle 48"/>
            <p:cNvSpPr>
              <a:spLocks noChangeArrowheads="1"/>
            </p:cNvSpPr>
            <p:nvPr/>
          </p:nvSpPr>
          <p:spPr bwMode="auto">
            <a:xfrm>
              <a:off x="3696" y="2024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5" name="Rectangle 49"/>
            <p:cNvSpPr>
              <a:spLocks noChangeArrowheads="1"/>
            </p:cNvSpPr>
            <p:nvPr/>
          </p:nvSpPr>
          <p:spPr bwMode="auto">
            <a:xfrm>
              <a:off x="3696" y="1752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6" name="Rectangle 50"/>
            <p:cNvSpPr>
              <a:spLocks noChangeArrowheads="1"/>
            </p:cNvSpPr>
            <p:nvPr/>
          </p:nvSpPr>
          <p:spPr bwMode="auto">
            <a:xfrm>
              <a:off x="3379" y="1752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17" name="Rectangle 51"/>
            <p:cNvSpPr>
              <a:spLocks noChangeArrowheads="1"/>
            </p:cNvSpPr>
            <p:nvPr/>
          </p:nvSpPr>
          <p:spPr bwMode="auto">
            <a:xfrm>
              <a:off x="3379" y="2341"/>
              <a:ext cx="91" cy="91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1763713" y="2205038"/>
            <a:ext cx="144462" cy="2271712"/>
            <a:chOff x="1610" y="1797"/>
            <a:chExt cx="91" cy="1431"/>
          </a:xfrm>
        </p:grpSpPr>
        <p:sp>
          <p:nvSpPr>
            <p:cNvPr id="40002" name="AutoShape 53"/>
            <p:cNvSpPr>
              <a:spLocks noChangeArrowheads="1"/>
            </p:cNvSpPr>
            <p:nvPr/>
          </p:nvSpPr>
          <p:spPr bwMode="auto">
            <a:xfrm rot="-5400000">
              <a:off x="1507" y="3034"/>
              <a:ext cx="297" cy="91"/>
            </a:xfrm>
            <a:prstGeom prst="homePlate">
              <a:avLst>
                <a:gd name="adj" fmla="val 81593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3" name="Line 54"/>
            <p:cNvSpPr>
              <a:spLocks noChangeShapeType="1"/>
            </p:cNvSpPr>
            <p:nvPr/>
          </p:nvSpPr>
          <p:spPr bwMode="auto">
            <a:xfrm flipV="1">
              <a:off x="1655" y="1797"/>
              <a:ext cx="0" cy="113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2999" name="Line 55"/>
          <p:cNvSpPr>
            <a:spLocks noChangeShapeType="1"/>
          </p:cNvSpPr>
          <p:nvPr/>
        </p:nvSpPr>
        <p:spPr bwMode="auto">
          <a:xfrm>
            <a:off x="1835150" y="2205038"/>
            <a:ext cx="64928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0" name="Line 56"/>
          <p:cNvSpPr>
            <a:spLocks noChangeShapeType="1"/>
          </p:cNvSpPr>
          <p:nvPr/>
        </p:nvSpPr>
        <p:spPr bwMode="auto">
          <a:xfrm>
            <a:off x="2484438" y="2205038"/>
            <a:ext cx="0" cy="12969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1" name="Line 57"/>
          <p:cNvSpPr>
            <a:spLocks noChangeShapeType="1"/>
          </p:cNvSpPr>
          <p:nvPr/>
        </p:nvSpPr>
        <p:spPr bwMode="auto">
          <a:xfrm>
            <a:off x="2484438" y="3502025"/>
            <a:ext cx="16557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2" name="Line 58"/>
          <p:cNvSpPr>
            <a:spLocks noChangeShapeType="1"/>
          </p:cNvSpPr>
          <p:nvPr/>
        </p:nvSpPr>
        <p:spPr bwMode="auto">
          <a:xfrm flipV="1">
            <a:off x="4140200" y="2205038"/>
            <a:ext cx="0" cy="12969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3" name="Line 59"/>
          <p:cNvSpPr>
            <a:spLocks noChangeShapeType="1"/>
          </p:cNvSpPr>
          <p:nvPr/>
        </p:nvSpPr>
        <p:spPr bwMode="auto">
          <a:xfrm>
            <a:off x="4140200" y="2205038"/>
            <a:ext cx="10080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4" name="Line 60"/>
          <p:cNvSpPr>
            <a:spLocks noChangeShapeType="1"/>
          </p:cNvSpPr>
          <p:nvPr/>
        </p:nvSpPr>
        <p:spPr bwMode="auto">
          <a:xfrm>
            <a:off x="5148263" y="2205038"/>
            <a:ext cx="0" cy="9366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5" name="Line 61"/>
          <p:cNvSpPr>
            <a:spLocks noChangeShapeType="1"/>
          </p:cNvSpPr>
          <p:nvPr/>
        </p:nvSpPr>
        <p:spPr bwMode="auto">
          <a:xfrm flipH="1">
            <a:off x="4643438" y="3141663"/>
            <a:ext cx="5048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6" name="Line 62"/>
          <p:cNvSpPr>
            <a:spLocks noChangeShapeType="1"/>
          </p:cNvSpPr>
          <p:nvPr/>
        </p:nvSpPr>
        <p:spPr bwMode="auto">
          <a:xfrm>
            <a:off x="4643438" y="3141663"/>
            <a:ext cx="0" cy="5762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07" name="Line 63"/>
          <p:cNvSpPr>
            <a:spLocks noChangeShapeType="1"/>
          </p:cNvSpPr>
          <p:nvPr/>
        </p:nvSpPr>
        <p:spPr bwMode="auto">
          <a:xfrm flipH="1">
            <a:off x="2124075" y="3717925"/>
            <a:ext cx="25193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2051050" y="3717925"/>
            <a:ext cx="144463" cy="758825"/>
            <a:chOff x="1791" y="2750"/>
            <a:chExt cx="91" cy="478"/>
          </a:xfrm>
        </p:grpSpPr>
        <p:sp>
          <p:nvSpPr>
            <p:cNvPr id="40000" name="AutoShape 65"/>
            <p:cNvSpPr>
              <a:spLocks noChangeArrowheads="1"/>
            </p:cNvSpPr>
            <p:nvPr/>
          </p:nvSpPr>
          <p:spPr bwMode="auto">
            <a:xfrm rot="-5400000">
              <a:off x="1688" y="3034"/>
              <a:ext cx="297" cy="91"/>
            </a:xfrm>
            <a:prstGeom prst="homePlate">
              <a:avLst>
                <a:gd name="adj" fmla="val 81593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0001" name="Line 66"/>
            <p:cNvSpPr>
              <a:spLocks noChangeShapeType="1"/>
            </p:cNvSpPr>
            <p:nvPr/>
          </p:nvSpPr>
          <p:spPr bwMode="auto">
            <a:xfrm>
              <a:off x="1837" y="2750"/>
              <a:ext cx="0" cy="18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2374900" y="2781300"/>
            <a:ext cx="6769100" cy="3384550"/>
            <a:chOff x="1496" y="1752"/>
            <a:chExt cx="4264" cy="2132"/>
          </a:xfrm>
        </p:grpSpPr>
        <p:grpSp>
          <p:nvGrpSpPr>
            <p:cNvPr id="39974" name="Group 68"/>
            <p:cNvGrpSpPr>
              <a:grpSpLocks/>
            </p:cNvGrpSpPr>
            <p:nvPr/>
          </p:nvGrpSpPr>
          <p:grpSpPr bwMode="auto">
            <a:xfrm>
              <a:off x="1496" y="1752"/>
              <a:ext cx="4264" cy="2132"/>
              <a:chOff x="1496" y="1752"/>
              <a:chExt cx="4264" cy="2132"/>
            </a:xfrm>
          </p:grpSpPr>
          <p:grpSp>
            <p:nvGrpSpPr>
              <p:cNvPr id="39990" name="Group 69"/>
              <p:cNvGrpSpPr>
                <a:grpSpLocks/>
              </p:cNvGrpSpPr>
              <p:nvPr/>
            </p:nvGrpSpPr>
            <p:grpSpPr bwMode="auto">
              <a:xfrm>
                <a:off x="1496" y="1752"/>
                <a:ext cx="4264" cy="2132"/>
                <a:chOff x="521" y="1117"/>
                <a:chExt cx="4264" cy="2132"/>
              </a:xfrm>
            </p:grpSpPr>
            <p:grpSp>
              <p:nvGrpSpPr>
                <p:cNvPr id="39995" name="Group 70"/>
                <p:cNvGrpSpPr>
                  <a:grpSpLocks/>
                </p:cNvGrpSpPr>
                <p:nvPr/>
              </p:nvGrpSpPr>
              <p:grpSpPr bwMode="auto">
                <a:xfrm>
                  <a:off x="521" y="1117"/>
                  <a:ext cx="4264" cy="2132"/>
                  <a:chOff x="521" y="1117"/>
                  <a:chExt cx="4264" cy="2132"/>
                </a:xfrm>
              </p:grpSpPr>
              <p:sp>
                <p:nvSpPr>
                  <p:cNvPr id="39997" name="Freeform 71"/>
                  <p:cNvSpPr>
                    <a:spLocks/>
                  </p:cNvSpPr>
                  <p:nvPr/>
                </p:nvSpPr>
                <p:spPr bwMode="auto">
                  <a:xfrm>
                    <a:off x="521" y="1117"/>
                    <a:ext cx="4264" cy="2132"/>
                  </a:xfrm>
                  <a:custGeom>
                    <a:avLst/>
                    <a:gdLst>
                      <a:gd name="T0" fmla="*/ 0 w 4264"/>
                      <a:gd name="T1" fmla="*/ 0 h 2132"/>
                      <a:gd name="T2" fmla="*/ 0 w 4264"/>
                      <a:gd name="T3" fmla="*/ 1859 h 2132"/>
                      <a:gd name="T4" fmla="*/ 363 w 4264"/>
                      <a:gd name="T5" fmla="*/ 1859 h 2132"/>
                      <a:gd name="T6" fmla="*/ 363 w 4264"/>
                      <a:gd name="T7" fmla="*/ 2132 h 2132"/>
                      <a:gd name="T8" fmla="*/ 2087 w 4264"/>
                      <a:gd name="T9" fmla="*/ 2132 h 2132"/>
                      <a:gd name="T10" fmla="*/ 2087 w 4264"/>
                      <a:gd name="T11" fmla="*/ 1859 h 2132"/>
                      <a:gd name="T12" fmla="*/ 4264 w 4264"/>
                      <a:gd name="T13" fmla="*/ 1859 h 2132"/>
                      <a:gd name="T14" fmla="*/ 4264 w 4264"/>
                      <a:gd name="T15" fmla="*/ 0 h 2132"/>
                      <a:gd name="T16" fmla="*/ 0 w 4264"/>
                      <a:gd name="T17" fmla="*/ 0 h 213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4264"/>
                      <a:gd name="T28" fmla="*/ 0 h 2132"/>
                      <a:gd name="T29" fmla="*/ 4264 w 4264"/>
                      <a:gd name="T30" fmla="*/ 2132 h 213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4264" h="2132">
                        <a:moveTo>
                          <a:pt x="0" y="0"/>
                        </a:moveTo>
                        <a:lnTo>
                          <a:pt x="0" y="1859"/>
                        </a:lnTo>
                        <a:lnTo>
                          <a:pt x="363" y="1859"/>
                        </a:lnTo>
                        <a:lnTo>
                          <a:pt x="363" y="2132"/>
                        </a:lnTo>
                        <a:lnTo>
                          <a:pt x="2087" y="2132"/>
                        </a:lnTo>
                        <a:lnTo>
                          <a:pt x="2087" y="1859"/>
                        </a:lnTo>
                        <a:lnTo>
                          <a:pt x="4264" y="1859"/>
                        </a:lnTo>
                        <a:lnTo>
                          <a:pt x="426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8A00"/>
                  </a:solidFill>
                  <a:ln w="28575" cap="flat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lg" len="med"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9998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1616"/>
                    <a:ext cx="589" cy="907"/>
                  </a:xfrm>
                  <a:prstGeom prst="rect">
                    <a:avLst/>
                  </a:prstGeom>
                  <a:solidFill>
                    <a:srgbClr val="4D4D4D"/>
                  </a:solidFill>
                  <a:ln w="28575" algn="ctr">
                    <a:solidFill>
                      <a:schemeClr val="folHlink"/>
                    </a:solidFill>
                    <a:miter lim="800000"/>
                    <a:headEnd/>
                    <a:tailEnd type="none" w="lg" len="med"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 eaLnBrk="1" hangingPunct="1">
                      <a:buFontTx/>
                      <a:buNone/>
                    </a:pPr>
                    <a:endParaRPr lang="zh-TW" altLang="en-US" sz="2400">
                      <a:solidFill>
                        <a:srgbClr val="FFFF66"/>
                      </a:solidFill>
                    </a:endParaRPr>
                  </a:p>
                </p:txBody>
              </p:sp>
              <p:sp>
                <p:nvSpPr>
                  <p:cNvPr id="39999" name="Freeform 73"/>
                  <p:cNvSpPr>
                    <a:spLocks/>
                  </p:cNvSpPr>
                  <p:nvPr/>
                </p:nvSpPr>
                <p:spPr bwMode="auto">
                  <a:xfrm>
                    <a:off x="2971" y="1616"/>
                    <a:ext cx="907" cy="907"/>
                  </a:xfrm>
                  <a:custGeom>
                    <a:avLst/>
                    <a:gdLst>
                      <a:gd name="T0" fmla="*/ 0 w 907"/>
                      <a:gd name="T1" fmla="*/ 0 h 907"/>
                      <a:gd name="T2" fmla="*/ 0 w 907"/>
                      <a:gd name="T3" fmla="*/ 907 h 907"/>
                      <a:gd name="T4" fmla="*/ 907 w 907"/>
                      <a:gd name="T5" fmla="*/ 907 h 907"/>
                      <a:gd name="T6" fmla="*/ 907 w 907"/>
                      <a:gd name="T7" fmla="*/ 136 h 907"/>
                      <a:gd name="T8" fmla="*/ 771 w 907"/>
                      <a:gd name="T9" fmla="*/ 0 h 907"/>
                      <a:gd name="T10" fmla="*/ 0 w 907"/>
                      <a:gd name="T11" fmla="*/ 0 h 90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07"/>
                      <a:gd name="T19" fmla="*/ 0 h 907"/>
                      <a:gd name="T20" fmla="*/ 907 w 907"/>
                      <a:gd name="T21" fmla="*/ 907 h 90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07" h="907">
                        <a:moveTo>
                          <a:pt x="0" y="0"/>
                        </a:moveTo>
                        <a:lnTo>
                          <a:pt x="0" y="907"/>
                        </a:lnTo>
                        <a:lnTo>
                          <a:pt x="907" y="907"/>
                        </a:lnTo>
                        <a:lnTo>
                          <a:pt x="907" y="136"/>
                        </a:lnTo>
                        <a:lnTo>
                          <a:pt x="77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28575" cap="flat" cmpd="sng">
                    <a:solidFill>
                      <a:schemeClr val="folHlink"/>
                    </a:solidFill>
                    <a:prstDash val="solid"/>
                    <a:round/>
                    <a:headEnd type="none" w="med" len="med"/>
                    <a:tailEnd type="none" w="lg" len="med"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9996" name="Arc 74"/>
                <p:cNvSpPr>
                  <a:spLocks noChangeAspect="1"/>
                </p:cNvSpPr>
                <p:nvPr/>
              </p:nvSpPr>
              <p:spPr bwMode="auto">
                <a:xfrm flipV="1">
                  <a:off x="1746" y="1616"/>
                  <a:ext cx="231" cy="116"/>
                </a:xfrm>
                <a:custGeom>
                  <a:avLst/>
                  <a:gdLst>
                    <a:gd name="T0" fmla="*/ 0 w 43198"/>
                    <a:gd name="T1" fmla="*/ 0 h 21600"/>
                    <a:gd name="T2" fmla="*/ 0 w 43198"/>
                    <a:gd name="T3" fmla="*/ 0 h 21600"/>
                    <a:gd name="T4" fmla="*/ 0 w 4319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3198"/>
                    <a:gd name="T10" fmla="*/ 0 h 21600"/>
                    <a:gd name="T11" fmla="*/ 43198 w 4319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98" h="21600" fill="none" extrusionOk="0">
                      <a:moveTo>
                        <a:pt x="-1" y="21319"/>
                      </a:moveTo>
                      <a:cubicBezTo>
                        <a:pt x="153" y="9500"/>
                        <a:pt x="9777" y="-1"/>
                        <a:pt x="21598" y="0"/>
                      </a:cubicBezTo>
                      <a:cubicBezTo>
                        <a:pt x="33527" y="0"/>
                        <a:pt x="43198" y="9670"/>
                        <a:pt x="43198" y="21600"/>
                      </a:cubicBezTo>
                    </a:path>
                    <a:path w="43198" h="21600" stroke="0" extrusionOk="0">
                      <a:moveTo>
                        <a:pt x="-1" y="21319"/>
                      </a:moveTo>
                      <a:cubicBezTo>
                        <a:pt x="153" y="9500"/>
                        <a:pt x="9777" y="-1"/>
                        <a:pt x="21598" y="0"/>
                      </a:cubicBezTo>
                      <a:cubicBezTo>
                        <a:pt x="33527" y="0"/>
                        <a:pt x="43198" y="9670"/>
                        <a:pt x="43198" y="21600"/>
                      </a:cubicBezTo>
                      <a:lnTo>
                        <a:pt x="21598" y="21600"/>
                      </a:lnTo>
                      <a:lnTo>
                        <a:pt x="-1" y="21319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9991" name="Group 75"/>
              <p:cNvGrpSpPr>
                <a:grpSpLocks/>
              </p:cNvGrpSpPr>
              <p:nvPr/>
            </p:nvGrpSpPr>
            <p:grpSpPr bwMode="auto">
              <a:xfrm>
                <a:off x="3129" y="2432"/>
                <a:ext cx="817" cy="590"/>
                <a:chOff x="2154" y="1797"/>
                <a:chExt cx="817" cy="590"/>
              </a:xfrm>
            </p:grpSpPr>
            <p:sp>
              <p:nvSpPr>
                <p:cNvPr id="39992" name="Line 76"/>
                <p:cNvSpPr>
                  <a:spLocks noChangeShapeType="1"/>
                </p:cNvSpPr>
                <p:nvPr/>
              </p:nvSpPr>
              <p:spPr bwMode="auto">
                <a:xfrm>
                  <a:off x="2154" y="1797"/>
                  <a:ext cx="817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9993" name="Line 77"/>
                <p:cNvSpPr>
                  <a:spLocks noChangeShapeType="1"/>
                </p:cNvSpPr>
                <p:nvPr/>
              </p:nvSpPr>
              <p:spPr bwMode="auto">
                <a:xfrm>
                  <a:off x="2154" y="2069"/>
                  <a:ext cx="817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9994" name="Line 78"/>
                <p:cNvSpPr>
                  <a:spLocks noChangeShapeType="1"/>
                </p:cNvSpPr>
                <p:nvPr/>
              </p:nvSpPr>
              <p:spPr bwMode="auto">
                <a:xfrm>
                  <a:off x="2154" y="2387"/>
                  <a:ext cx="817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39975" name="Group 79"/>
            <p:cNvGrpSpPr>
              <a:grpSpLocks/>
            </p:cNvGrpSpPr>
            <p:nvPr/>
          </p:nvGrpSpPr>
          <p:grpSpPr bwMode="auto">
            <a:xfrm>
              <a:off x="2585" y="2387"/>
              <a:ext cx="2177" cy="680"/>
              <a:chOff x="1610" y="1752"/>
              <a:chExt cx="2177" cy="680"/>
            </a:xfrm>
          </p:grpSpPr>
          <p:sp>
            <p:nvSpPr>
              <p:cNvPr id="39976" name="Rectangle 80"/>
              <p:cNvSpPr>
                <a:spLocks noChangeArrowheads="1"/>
              </p:cNvSpPr>
              <p:nvPr/>
            </p:nvSpPr>
            <p:spPr bwMode="auto">
              <a:xfrm>
                <a:off x="1610" y="2341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77" name="Rectangle 81"/>
              <p:cNvSpPr>
                <a:spLocks noChangeArrowheads="1"/>
              </p:cNvSpPr>
              <p:nvPr/>
            </p:nvSpPr>
            <p:spPr bwMode="auto">
              <a:xfrm>
                <a:off x="1610" y="2024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78" name="Rectangle 82"/>
              <p:cNvSpPr>
                <a:spLocks noChangeArrowheads="1"/>
              </p:cNvSpPr>
              <p:nvPr/>
            </p:nvSpPr>
            <p:spPr bwMode="auto">
              <a:xfrm>
                <a:off x="1610" y="1752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79" name="Rectangle 83"/>
              <p:cNvSpPr>
                <a:spLocks noChangeArrowheads="1"/>
              </p:cNvSpPr>
              <p:nvPr/>
            </p:nvSpPr>
            <p:spPr bwMode="auto">
              <a:xfrm>
                <a:off x="2018" y="2341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0" name="Rectangle 84"/>
              <p:cNvSpPr>
                <a:spLocks noChangeArrowheads="1"/>
              </p:cNvSpPr>
              <p:nvPr/>
            </p:nvSpPr>
            <p:spPr bwMode="auto">
              <a:xfrm>
                <a:off x="2018" y="2024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1" name="Rectangle 85"/>
              <p:cNvSpPr>
                <a:spLocks noChangeArrowheads="1"/>
              </p:cNvSpPr>
              <p:nvPr/>
            </p:nvSpPr>
            <p:spPr bwMode="auto">
              <a:xfrm>
                <a:off x="2018" y="1752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2" name="Rectangle 86"/>
              <p:cNvSpPr>
                <a:spLocks noChangeArrowheads="1"/>
              </p:cNvSpPr>
              <p:nvPr/>
            </p:nvSpPr>
            <p:spPr bwMode="auto">
              <a:xfrm>
                <a:off x="3061" y="2341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3" name="Rectangle 87"/>
              <p:cNvSpPr>
                <a:spLocks noChangeArrowheads="1"/>
              </p:cNvSpPr>
              <p:nvPr/>
            </p:nvSpPr>
            <p:spPr bwMode="auto">
              <a:xfrm>
                <a:off x="3061" y="2024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4" name="Rectangle 88"/>
              <p:cNvSpPr>
                <a:spLocks noChangeArrowheads="1"/>
              </p:cNvSpPr>
              <p:nvPr/>
            </p:nvSpPr>
            <p:spPr bwMode="auto">
              <a:xfrm>
                <a:off x="3061" y="1752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5" name="Rectangle 89"/>
              <p:cNvSpPr>
                <a:spLocks noChangeArrowheads="1"/>
              </p:cNvSpPr>
              <p:nvPr/>
            </p:nvSpPr>
            <p:spPr bwMode="auto">
              <a:xfrm>
                <a:off x="3696" y="2341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6" name="Rectangle 90"/>
              <p:cNvSpPr>
                <a:spLocks noChangeArrowheads="1"/>
              </p:cNvSpPr>
              <p:nvPr/>
            </p:nvSpPr>
            <p:spPr bwMode="auto">
              <a:xfrm>
                <a:off x="3696" y="2024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7" name="Rectangle 91"/>
              <p:cNvSpPr>
                <a:spLocks noChangeArrowheads="1"/>
              </p:cNvSpPr>
              <p:nvPr/>
            </p:nvSpPr>
            <p:spPr bwMode="auto">
              <a:xfrm>
                <a:off x="3696" y="1752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8" name="Rectangle 92"/>
              <p:cNvSpPr>
                <a:spLocks noChangeArrowheads="1"/>
              </p:cNvSpPr>
              <p:nvPr/>
            </p:nvSpPr>
            <p:spPr bwMode="auto">
              <a:xfrm>
                <a:off x="3379" y="1752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39989" name="Rectangle 93"/>
              <p:cNvSpPr>
                <a:spLocks noChangeArrowheads="1"/>
              </p:cNvSpPr>
              <p:nvPr/>
            </p:nvSpPr>
            <p:spPr bwMode="auto">
              <a:xfrm>
                <a:off x="3379" y="2341"/>
                <a:ext cx="91" cy="91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folHlink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</p:grpSp>
      <p:grpSp>
        <p:nvGrpSpPr>
          <p:cNvPr id="22" name="Group 94"/>
          <p:cNvGrpSpPr>
            <a:grpSpLocks/>
          </p:cNvGrpSpPr>
          <p:nvPr/>
        </p:nvGrpSpPr>
        <p:grpSpPr bwMode="auto">
          <a:xfrm>
            <a:off x="4103688" y="3860800"/>
            <a:ext cx="144462" cy="2271713"/>
            <a:chOff x="1610" y="1797"/>
            <a:chExt cx="91" cy="1431"/>
          </a:xfrm>
        </p:grpSpPr>
        <p:sp>
          <p:nvSpPr>
            <p:cNvPr id="39972" name="AutoShape 95"/>
            <p:cNvSpPr>
              <a:spLocks noChangeArrowheads="1"/>
            </p:cNvSpPr>
            <p:nvPr/>
          </p:nvSpPr>
          <p:spPr bwMode="auto">
            <a:xfrm rot="-5400000">
              <a:off x="1507" y="3034"/>
              <a:ext cx="297" cy="91"/>
            </a:xfrm>
            <a:prstGeom prst="homePlate">
              <a:avLst>
                <a:gd name="adj" fmla="val 81593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39973" name="Line 96"/>
            <p:cNvSpPr>
              <a:spLocks noChangeShapeType="1"/>
            </p:cNvSpPr>
            <p:nvPr/>
          </p:nvSpPr>
          <p:spPr bwMode="auto">
            <a:xfrm flipV="1">
              <a:off x="1655" y="1797"/>
              <a:ext cx="0" cy="113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3041" name="Line 97"/>
          <p:cNvSpPr>
            <a:spLocks noChangeShapeType="1"/>
          </p:cNvSpPr>
          <p:nvPr/>
        </p:nvSpPr>
        <p:spPr bwMode="auto">
          <a:xfrm>
            <a:off x="4175125" y="3860800"/>
            <a:ext cx="64928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2" name="Line 98"/>
          <p:cNvSpPr>
            <a:spLocks noChangeShapeType="1"/>
          </p:cNvSpPr>
          <p:nvPr/>
        </p:nvSpPr>
        <p:spPr bwMode="auto">
          <a:xfrm>
            <a:off x="4824413" y="3860800"/>
            <a:ext cx="0" cy="12969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3" name="Line 99"/>
          <p:cNvSpPr>
            <a:spLocks noChangeShapeType="1"/>
          </p:cNvSpPr>
          <p:nvPr/>
        </p:nvSpPr>
        <p:spPr bwMode="auto">
          <a:xfrm>
            <a:off x="4824413" y="5157788"/>
            <a:ext cx="16557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4" name="Line 100"/>
          <p:cNvSpPr>
            <a:spLocks noChangeShapeType="1"/>
          </p:cNvSpPr>
          <p:nvPr/>
        </p:nvSpPr>
        <p:spPr bwMode="auto">
          <a:xfrm flipV="1">
            <a:off x="6480175" y="3860800"/>
            <a:ext cx="0" cy="12969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5" name="Line 101"/>
          <p:cNvSpPr>
            <a:spLocks noChangeShapeType="1"/>
          </p:cNvSpPr>
          <p:nvPr/>
        </p:nvSpPr>
        <p:spPr bwMode="auto">
          <a:xfrm>
            <a:off x="6480175" y="3860800"/>
            <a:ext cx="10080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6" name="Line 102"/>
          <p:cNvSpPr>
            <a:spLocks noChangeShapeType="1"/>
          </p:cNvSpPr>
          <p:nvPr/>
        </p:nvSpPr>
        <p:spPr bwMode="auto">
          <a:xfrm>
            <a:off x="7488238" y="3860800"/>
            <a:ext cx="0" cy="9366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7" name="Line 103"/>
          <p:cNvSpPr>
            <a:spLocks noChangeShapeType="1"/>
          </p:cNvSpPr>
          <p:nvPr/>
        </p:nvSpPr>
        <p:spPr bwMode="auto">
          <a:xfrm flipH="1">
            <a:off x="6983413" y="4797425"/>
            <a:ext cx="5048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8" name="Line 104"/>
          <p:cNvSpPr>
            <a:spLocks noChangeShapeType="1"/>
          </p:cNvSpPr>
          <p:nvPr/>
        </p:nvSpPr>
        <p:spPr bwMode="auto">
          <a:xfrm>
            <a:off x="6983413" y="4797425"/>
            <a:ext cx="0" cy="5762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3049" name="Line 105"/>
          <p:cNvSpPr>
            <a:spLocks noChangeShapeType="1"/>
          </p:cNvSpPr>
          <p:nvPr/>
        </p:nvSpPr>
        <p:spPr bwMode="auto">
          <a:xfrm flipH="1">
            <a:off x="4464050" y="5373688"/>
            <a:ext cx="2519363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3" name="Group 106"/>
          <p:cNvGrpSpPr>
            <a:grpSpLocks/>
          </p:cNvGrpSpPr>
          <p:nvPr/>
        </p:nvGrpSpPr>
        <p:grpSpPr bwMode="auto">
          <a:xfrm>
            <a:off x="4391025" y="5373688"/>
            <a:ext cx="144463" cy="758825"/>
            <a:chOff x="1791" y="2750"/>
            <a:chExt cx="91" cy="478"/>
          </a:xfrm>
        </p:grpSpPr>
        <p:sp>
          <p:nvSpPr>
            <p:cNvPr id="39970" name="AutoShape 107"/>
            <p:cNvSpPr>
              <a:spLocks noChangeArrowheads="1"/>
            </p:cNvSpPr>
            <p:nvPr/>
          </p:nvSpPr>
          <p:spPr bwMode="auto">
            <a:xfrm rot="-5400000">
              <a:off x="1688" y="3034"/>
              <a:ext cx="297" cy="91"/>
            </a:xfrm>
            <a:prstGeom prst="homePlate">
              <a:avLst>
                <a:gd name="adj" fmla="val 81593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39971" name="Line 108"/>
            <p:cNvSpPr>
              <a:spLocks noChangeShapeType="1"/>
            </p:cNvSpPr>
            <p:nvPr/>
          </p:nvSpPr>
          <p:spPr bwMode="auto">
            <a:xfrm>
              <a:off x="1837" y="2750"/>
              <a:ext cx="0" cy="18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3053" name="Text Box 109"/>
          <p:cNvSpPr txBox="1">
            <a:spLocks noChangeArrowheads="1"/>
          </p:cNvSpPr>
          <p:nvPr/>
        </p:nvSpPr>
        <p:spPr bwMode="auto">
          <a:xfrm>
            <a:off x="1331913" y="4581525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TDI</a:t>
            </a:r>
          </a:p>
        </p:txBody>
      </p:sp>
      <p:sp>
        <p:nvSpPr>
          <p:cNvPr id="723054" name="Text Box 110"/>
          <p:cNvSpPr txBox="1">
            <a:spLocks noChangeArrowheads="1"/>
          </p:cNvSpPr>
          <p:nvPr/>
        </p:nvSpPr>
        <p:spPr bwMode="auto">
          <a:xfrm>
            <a:off x="4279900" y="6237288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TDO</a:t>
            </a:r>
          </a:p>
        </p:txBody>
      </p:sp>
    </p:spTree>
    <p:extLst>
      <p:ext uri="{BB962C8B-B14F-4D97-AF65-F5344CB8AC3E}">
        <p14:creationId xmlns:p14="http://schemas.microsoft.com/office/powerpoint/2010/main" val="1405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2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2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2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2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2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2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72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2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2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2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2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2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72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72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2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72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2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053" grpId="0"/>
      <p:bldP spid="7230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Boundary Scan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Background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323850" y="1052513"/>
            <a:ext cx="842486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tabLst>
                <a:tab pos="2425700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tabLst>
                <a:tab pos="2425700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4257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828800" indent="-457200">
              <a:spcBef>
                <a:spcPct val="20000"/>
              </a:spcBef>
              <a:buChar char="–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>
                <a:ea typeface="標楷體" panose="03000509000000000000" pitchFamily="65" charset="-120"/>
              </a:rPr>
              <a:t>Joint Test Action Group (JTAG) Boundary Scan Standard, 1988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>
                <a:ea typeface="標楷體" panose="03000509000000000000" pitchFamily="65" charset="-120"/>
              </a:rPr>
              <a:t>IEEE P1149.1 Testability Bus Standard (Proposal), 1989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>
                <a:ea typeface="標楷體" panose="03000509000000000000" pitchFamily="65" charset="-120"/>
              </a:rPr>
              <a:t>Basic Structure:</a:t>
            </a:r>
          </a:p>
          <a:p>
            <a:pPr lvl="1" fontAlgn="ctr">
              <a:spcBef>
                <a:spcPct val="10000"/>
              </a:spcBef>
              <a:buFontTx/>
              <a:buChar char="•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TAP (Test Access Port) Controller</a:t>
            </a:r>
          </a:p>
          <a:p>
            <a:pPr lvl="1" fontAlgn="ctr">
              <a:spcBef>
                <a:spcPct val="10000"/>
              </a:spcBef>
              <a:buFontTx/>
              <a:buChar char="•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Registers: IR (Instruction Register) and BR (Bypass Register)</a:t>
            </a:r>
          </a:p>
          <a:p>
            <a:pPr lvl="1" fontAlgn="ctr">
              <a:spcBef>
                <a:spcPct val="10000"/>
              </a:spcBef>
              <a:buFontTx/>
              <a:buChar char="•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Extra Pins:</a:t>
            </a:r>
          </a:p>
          <a:p>
            <a:pPr lvl="3" fontAlgn="ctr">
              <a:spcBef>
                <a:spcPct val="10000"/>
              </a:spcBef>
              <a:buFont typeface="Wingdings" panose="05000000000000000000" pitchFamily="2" charset="2"/>
              <a:buChar char="n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TMS (Test Mode Singal)</a:t>
            </a:r>
          </a:p>
          <a:p>
            <a:pPr lvl="3" fontAlgn="ctr">
              <a:spcBef>
                <a:spcPct val="10000"/>
              </a:spcBef>
              <a:buFont typeface="Wingdings" panose="05000000000000000000" pitchFamily="2" charset="2"/>
              <a:buChar char="n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TCK (Test Clock)</a:t>
            </a:r>
          </a:p>
          <a:p>
            <a:pPr lvl="3" fontAlgn="ctr">
              <a:spcBef>
                <a:spcPct val="10000"/>
              </a:spcBef>
              <a:buFont typeface="Wingdings" panose="05000000000000000000" pitchFamily="2" charset="2"/>
              <a:buChar char="n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TDI (Test Data Input)</a:t>
            </a:r>
          </a:p>
          <a:p>
            <a:pPr lvl="3" fontAlgn="ctr">
              <a:spcBef>
                <a:spcPct val="10000"/>
              </a:spcBef>
              <a:buFont typeface="Wingdings" panose="05000000000000000000" pitchFamily="2" charset="2"/>
              <a:buChar char="n"/>
            </a:pPr>
            <a:r>
              <a:rPr lang="en-US" altLang="zh-TW" sz="2400">
                <a:solidFill>
                  <a:srgbClr val="FFFF00"/>
                </a:solidFill>
                <a:ea typeface="標楷體" panose="03000509000000000000" pitchFamily="65" charset="-120"/>
              </a:rPr>
              <a:t>TDO (Test Data Output)</a:t>
            </a:r>
          </a:p>
          <a:p>
            <a:pPr lvl="3" fontAlgn="ctr">
              <a:spcBef>
                <a:spcPct val="10000"/>
              </a:spcBef>
              <a:buFont typeface="Wingdings" panose="05000000000000000000" pitchFamily="2" charset="2"/>
              <a:buChar char="n"/>
            </a:pPr>
            <a:endParaRPr lang="en-US" altLang="zh-TW" sz="2400">
              <a:solidFill>
                <a:srgbClr val="FFFF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7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ChangeArrowheads="1"/>
          </p:cNvSpPr>
          <p:nvPr/>
        </p:nvSpPr>
        <p:spPr bwMode="auto">
          <a:xfrm>
            <a:off x="1187450" y="4797425"/>
            <a:ext cx="6553200" cy="15843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727043" name="Rectangle 3"/>
          <p:cNvSpPr>
            <a:spLocks noChangeArrowheads="1"/>
          </p:cNvSpPr>
          <p:nvPr/>
        </p:nvSpPr>
        <p:spPr bwMode="auto">
          <a:xfrm>
            <a:off x="1187450" y="1052513"/>
            <a:ext cx="6553200" cy="37449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727044" name="Line 4"/>
          <p:cNvSpPr>
            <a:spLocks noChangeShapeType="1"/>
          </p:cNvSpPr>
          <p:nvPr/>
        </p:nvSpPr>
        <p:spPr bwMode="auto">
          <a:xfrm>
            <a:off x="7380288" y="1196975"/>
            <a:ext cx="0" cy="36004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045" name="Line 5"/>
          <p:cNvSpPr>
            <a:spLocks noChangeShapeType="1"/>
          </p:cNvSpPr>
          <p:nvPr/>
        </p:nvSpPr>
        <p:spPr bwMode="auto">
          <a:xfrm flipV="1">
            <a:off x="1547813" y="1196975"/>
            <a:ext cx="0" cy="39608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Boundary Scan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Chip Architecture for BS1149.1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16013" y="1412875"/>
            <a:ext cx="6696075" cy="3024188"/>
            <a:chOff x="703" y="890"/>
            <a:chExt cx="4218" cy="1905"/>
          </a:xfrm>
        </p:grpSpPr>
        <p:sp>
          <p:nvSpPr>
            <p:cNvPr id="44087" name="Rectangle 8"/>
            <p:cNvSpPr>
              <a:spLocks noChangeArrowheads="1"/>
            </p:cNvSpPr>
            <p:nvPr/>
          </p:nvSpPr>
          <p:spPr bwMode="auto">
            <a:xfrm>
              <a:off x="1202" y="890"/>
              <a:ext cx="3220" cy="1905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Application Circuit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29FF29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0000FF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0000FF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0000FF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0000FF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rgbClr val="0000FF"/>
                </a:solidFill>
              </a:endParaRPr>
            </a:p>
          </p:txBody>
        </p:sp>
        <p:grpSp>
          <p:nvGrpSpPr>
            <p:cNvPr id="44088" name="Group 9"/>
            <p:cNvGrpSpPr>
              <a:grpSpLocks/>
            </p:cNvGrpSpPr>
            <p:nvPr/>
          </p:nvGrpSpPr>
          <p:grpSpPr bwMode="auto">
            <a:xfrm>
              <a:off x="4422" y="1026"/>
              <a:ext cx="454" cy="1633"/>
              <a:chOff x="4422" y="1026"/>
              <a:chExt cx="454" cy="1633"/>
            </a:xfrm>
          </p:grpSpPr>
          <p:sp>
            <p:nvSpPr>
              <p:cNvPr id="44119" name="Line 10"/>
              <p:cNvSpPr>
                <a:spLocks noChangeShapeType="1"/>
              </p:cNvSpPr>
              <p:nvPr/>
            </p:nvSpPr>
            <p:spPr bwMode="auto">
              <a:xfrm flipH="1">
                <a:off x="4422" y="1026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20" name="Line 11"/>
              <p:cNvSpPr>
                <a:spLocks noChangeShapeType="1"/>
              </p:cNvSpPr>
              <p:nvPr/>
            </p:nvSpPr>
            <p:spPr bwMode="auto">
              <a:xfrm flipH="1">
                <a:off x="4422" y="1434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21" name="Line 12"/>
              <p:cNvSpPr>
                <a:spLocks noChangeShapeType="1"/>
              </p:cNvSpPr>
              <p:nvPr/>
            </p:nvSpPr>
            <p:spPr bwMode="auto">
              <a:xfrm flipH="1">
                <a:off x="4422" y="1842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22" name="Line 13"/>
              <p:cNvSpPr>
                <a:spLocks noChangeShapeType="1"/>
              </p:cNvSpPr>
              <p:nvPr/>
            </p:nvSpPr>
            <p:spPr bwMode="auto">
              <a:xfrm flipH="1">
                <a:off x="4422" y="2251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23" name="Line 14"/>
              <p:cNvSpPr>
                <a:spLocks noChangeShapeType="1"/>
              </p:cNvSpPr>
              <p:nvPr/>
            </p:nvSpPr>
            <p:spPr bwMode="auto">
              <a:xfrm flipH="1">
                <a:off x="4422" y="2659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4089" name="Group 15"/>
            <p:cNvGrpSpPr>
              <a:grpSpLocks/>
            </p:cNvGrpSpPr>
            <p:nvPr/>
          </p:nvGrpSpPr>
          <p:grpSpPr bwMode="auto">
            <a:xfrm>
              <a:off x="4513" y="890"/>
              <a:ext cx="408" cy="1905"/>
              <a:chOff x="4513" y="890"/>
              <a:chExt cx="408" cy="1905"/>
            </a:xfrm>
          </p:grpSpPr>
          <p:sp>
            <p:nvSpPr>
              <p:cNvPr id="44109" name="Rectangle 16"/>
              <p:cNvSpPr>
                <a:spLocks noChangeArrowheads="1"/>
              </p:cNvSpPr>
              <p:nvPr/>
            </p:nvSpPr>
            <p:spPr bwMode="auto">
              <a:xfrm>
                <a:off x="4513" y="890"/>
                <a:ext cx="272" cy="272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bg1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0" name="Rectangle 17"/>
              <p:cNvSpPr>
                <a:spLocks noChangeArrowheads="1"/>
              </p:cNvSpPr>
              <p:nvPr/>
            </p:nvSpPr>
            <p:spPr bwMode="auto">
              <a:xfrm>
                <a:off x="4513" y="1298"/>
                <a:ext cx="272" cy="272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bg1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1" name="Rectangle 18"/>
              <p:cNvSpPr>
                <a:spLocks noChangeArrowheads="1"/>
              </p:cNvSpPr>
              <p:nvPr/>
            </p:nvSpPr>
            <p:spPr bwMode="auto">
              <a:xfrm>
                <a:off x="4513" y="1707"/>
                <a:ext cx="272" cy="272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bg1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2" name="Rectangle 19"/>
              <p:cNvSpPr>
                <a:spLocks noChangeArrowheads="1"/>
              </p:cNvSpPr>
              <p:nvPr/>
            </p:nvSpPr>
            <p:spPr bwMode="auto">
              <a:xfrm>
                <a:off x="4513" y="2115"/>
                <a:ext cx="272" cy="272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bg1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3" name="Rectangle 20"/>
              <p:cNvSpPr>
                <a:spLocks noChangeArrowheads="1"/>
              </p:cNvSpPr>
              <p:nvPr/>
            </p:nvSpPr>
            <p:spPr bwMode="auto">
              <a:xfrm>
                <a:off x="4513" y="2523"/>
                <a:ext cx="272" cy="272"/>
              </a:xfrm>
              <a:prstGeom prst="rect">
                <a:avLst/>
              </a:prstGeom>
              <a:solidFill>
                <a:srgbClr val="FFFF00"/>
              </a:solidFill>
              <a:ln w="28575" algn="ctr">
                <a:solidFill>
                  <a:schemeClr val="bg1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4" name="Rectangle 21"/>
              <p:cNvSpPr>
                <a:spLocks noChangeArrowheads="1"/>
              </p:cNvSpPr>
              <p:nvPr/>
            </p:nvSpPr>
            <p:spPr bwMode="auto">
              <a:xfrm>
                <a:off x="4876" y="890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5" name="Rectangle 22"/>
              <p:cNvSpPr>
                <a:spLocks noChangeArrowheads="1"/>
              </p:cNvSpPr>
              <p:nvPr/>
            </p:nvSpPr>
            <p:spPr bwMode="auto">
              <a:xfrm>
                <a:off x="4876" y="1298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6" name="Rectangle 23"/>
              <p:cNvSpPr>
                <a:spLocks noChangeArrowheads="1"/>
              </p:cNvSpPr>
              <p:nvPr/>
            </p:nvSpPr>
            <p:spPr bwMode="auto">
              <a:xfrm>
                <a:off x="4876" y="1706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7" name="Rectangle 24"/>
              <p:cNvSpPr>
                <a:spLocks noChangeArrowheads="1"/>
              </p:cNvSpPr>
              <p:nvPr/>
            </p:nvSpPr>
            <p:spPr bwMode="auto">
              <a:xfrm>
                <a:off x="4876" y="2115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118" name="Rectangle 25"/>
              <p:cNvSpPr>
                <a:spLocks noChangeArrowheads="1"/>
              </p:cNvSpPr>
              <p:nvPr/>
            </p:nvSpPr>
            <p:spPr bwMode="auto">
              <a:xfrm>
                <a:off x="4876" y="2523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44090" name="Group 26"/>
            <p:cNvGrpSpPr>
              <a:grpSpLocks/>
            </p:cNvGrpSpPr>
            <p:nvPr/>
          </p:nvGrpSpPr>
          <p:grpSpPr bwMode="auto">
            <a:xfrm>
              <a:off x="748" y="1026"/>
              <a:ext cx="454" cy="1633"/>
              <a:chOff x="4422" y="1026"/>
              <a:chExt cx="454" cy="1633"/>
            </a:xfrm>
          </p:grpSpPr>
          <p:sp>
            <p:nvSpPr>
              <p:cNvPr id="44104" name="Line 27"/>
              <p:cNvSpPr>
                <a:spLocks noChangeShapeType="1"/>
              </p:cNvSpPr>
              <p:nvPr/>
            </p:nvSpPr>
            <p:spPr bwMode="auto">
              <a:xfrm flipH="1">
                <a:off x="4422" y="1026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5" name="Line 28"/>
              <p:cNvSpPr>
                <a:spLocks noChangeShapeType="1"/>
              </p:cNvSpPr>
              <p:nvPr/>
            </p:nvSpPr>
            <p:spPr bwMode="auto">
              <a:xfrm flipH="1">
                <a:off x="4422" y="1434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6" name="Line 29"/>
              <p:cNvSpPr>
                <a:spLocks noChangeShapeType="1"/>
              </p:cNvSpPr>
              <p:nvPr/>
            </p:nvSpPr>
            <p:spPr bwMode="auto">
              <a:xfrm flipH="1">
                <a:off x="4422" y="1842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7" name="Line 30"/>
              <p:cNvSpPr>
                <a:spLocks noChangeShapeType="1"/>
              </p:cNvSpPr>
              <p:nvPr/>
            </p:nvSpPr>
            <p:spPr bwMode="auto">
              <a:xfrm flipH="1">
                <a:off x="4422" y="2251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8" name="Line 31"/>
              <p:cNvSpPr>
                <a:spLocks noChangeShapeType="1"/>
              </p:cNvSpPr>
              <p:nvPr/>
            </p:nvSpPr>
            <p:spPr bwMode="auto">
              <a:xfrm flipH="1">
                <a:off x="4422" y="2659"/>
                <a:ext cx="454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4091" name="Group 32"/>
            <p:cNvGrpSpPr>
              <a:grpSpLocks/>
            </p:cNvGrpSpPr>
            <p:nvPr/>
          </p:nvGrpSpPr>
          <p:grpSpPr bwMode="auto">
            <a:xfrm>
              <a:off x="703" y="890"/>
              <a:ext cx="408" cy="1905"/>
              <a:chOff x="703" y="890"/>
              <a:chExt cx="408" cy="1905"/>
            </a:xfrm>
          </p:grpSpPr>
          <p:grpSp>
            <p:nvGrpSpPr>
              <p:cNvPr id="44092" name="Group 33"/>
              <p:cNvGrpSpPr>
                <a:grpSpLocks/>
              </p:cNvGrpSpPr>
              <p:nvPr/>
            </p:nvGrpSpPr>
            <p:grpSpPr bwMode="auto">
              <a:xfrm>
                <a:off x="839" y="890"/>
                <a:ext cx="272" cy="1905"/>
                <a:chOff x="839" y="890"/>
                <a:chExt cx="272" cy="1905"/>
              </a:xfrm>
            </p:grpSpPr>
            <p:sp>
              <p:nvSpPr>
                <p:cNvPr id="44099" name="Rectangle 34"/>
                <p:cNvSpPr>
                  <a:spLocks noChangeArrowheads="1"/>
                </p:cNvSpPr>
                <p:nvPr/>
              </p:nvSpPr>
              <p:spPr bwMode="auto">
                <a:xfrm>
                  <a:off x="839" y="890"/>
                  <a:ext cx="272" cy="272"/>
                </a:xfrm>
                <a:prstGeom prst="rect">
                  <a:avLst/>
                </a:prstGeom>
                <a:solidFill>
                  <a:srgbClr val="FFFF00"/>
                </a:solidFill>
                <a:ln w="28575" algn="ctr">
                  <a:solidFill>
                    <a:schemeClr val="bg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100" name="Rectangle 35"/>
                <p:cNvSpPr>
                  <a:spLocks noChangeArrowheads="1"/>
                </p:cNvSpPr>
                <p:nvPr/>
              </p:nvSpPr>
              <p:spPr bwMode="auto">
                <a:xfrm>
                  <a:off x="839" y="1298"/>
                  <a:ext cx="272" cy="272"/>
                </a:xfrm>
                <a:prstGeom prst="rect">
                  <a:avLst/>
                </a:prstGeom>
                <a:solidFill>
                  <a:srgbClr val="FFFF00"/>
                </a:solidFill>
                <a:ln w="28575" algn="ctr">
                  <a:solidFill>
                    <a:schemeClr val="bg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101" name="Rectangle 36"/>
                <p:cNvSpPr>
                  <a:spLocks noChangeArrowheads="1"/>
                </p:cNvSpPr>
                <p:nvPr/>
              </p:nvSpPr>
              <p:spPr bwMode="auto">
                <a:xfrm>
                  <a:off x="839" y="1707"/>
                  <a:ext cx="272" cy="272"/>
                </a:xfrm>
                <a:prstGeom prst="rect">
                  <a:avLst/>
                </a:prstGeom>
                <a:solidFill>
                  <a:srgbClr val="FFFF00"/>
                </a:solidFill>
                <a:ln w="28575" algn="ctr">
                  <a:solidFill>
                    <a:schemeClr val="bg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102" name="Rectangle 37"/>
                <p:cNvSpPr>
                  <a:spLocks noChangeArrowheads="1"/>
                </p:cNvSpPr>
                <p:nvPr/>
              </p:nvSpPr>
              <p:spPr bwMode="auto">
                <a:xfrm>
                  <a:off x="839" y="2115"/>
                  <a:ext cx="272" cy="272"/>
                </a:xfrm>
                <a:prstGeom prst="rect">
                  <a:avLst/>
                </a:prstGeom>
                <a:solidFill>
                  <a:srgbClr val="FFFF00"/>
                </a:solidFill>
                <a:ln w="28575" algn="ctr">
                  <a:solidFill>
                    <a:schemeClr val="bg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103" name="Rectangle 38"/>
                <p:cNvSpPr>
                  <a:spLocks noChangeArrowheads="1"/>
                </p:cNvSpPr>
                <p:nvPr/>
              </p:nvSpPr>
              <p:spPr bwMode="auto">
                <a:xfrm>
                  <a:off x="839" y="2523"/>
                  <a:ext cx="272" cy="272"/>
                </a:xfrm>
                <a:prstGeom prst="rect">
                  <a:avLst/>
                </a:prstGeom>
                <a:solidFill>
                  <a:srgbClr val="FFFF00"/>
                </a:solidFill>
                <a:ln w="28575" algn="ctr">
                  <a:solidFill>
                    <a:schemeClr val="bg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44093" name="Group 39"/>
              <p:cNvGrpSpPr>
                <a:grpSpLocks/>
              </p:cNvGrpSpPr>
              <p:nvPr/>
            </p:nvGrpSpPr>
            <p:grpSpPr bwMode="auto">
              <a:xfrm>
                <a:off x="703" y="890"/>
                <a:ext cx="45" cy="1905"/>
                <a:chOff x="703" y="890"/>
                <a:chExt cx="45" cy="1905"/>
              </a:xfrm>
            </p:grpSpPr>
            <p:sp>
              <p:nvSpPr>
                <p:cNvPr id="44094" name="Rectangle 40"/>
                <p:cNvSpPr>
                  <a:spLocks noChangeArrowheads="1"/>
                </p:cNvSpPr>
                <p:nvPr/>
              </p:nvSpPr>
              <p:spPr bwMode="auto">
                <a:xfrm>
                  <a:off x="703" y="890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095" name="Rectangle 41"/>
                <p:cNvSpPr>
                  <a:spLocks noChangeArrowheads="1"/>
                </p:cNvSpPr>
                <p:nvPr/>
              </p:nvSpPr>
              <p:spPr bwMode="auto">
                <a:xfrm>
                  <a:off x="703" y="1298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096" name="Rectangle 42"/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097" name="Rectangle 43"/>
                <p:cNvSpPr>
                  <a:spLocks noChangeArrowheads="1"/>
                </p:cNvSpPr>
                <p:nvPr/>
              </p:nvSpPr>
              <p:spPr bwMode="auto">
                <a:xfrm>
                  <a:off x="703" y="2115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098" name="Rectangle 44"/>
                <p:cNvSpPr>
                  <a:spLocks noChangeArrowheads="1"/>
                </p:cNvSpPr>
                <p:nvPr/>
              </p:nvSpPr>
              <p:spPr bwMode="auto">
                <a:xfrm>
                  <a:off x="703" y="2523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</p:grpSp>
        </p:grp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368300" y="4916488"/>
            <a:ext cx="1179513" cy="457200"/>
            <a:chOff x="232" y="2915"/>
            <a:chExt cx="743" cy="288"/>
          </a:xfrm>
        </p:grpSpPr>
        <p:grpSp>
          <p:nvGrpSpPr>
            <p:cNvPr id="44083" name="Group 46"/>
            <p:cNvGrpSpPr>
              <a:grpSpLocks/>
            </p:cNvGrpSpPr>
            <p:nvPr/>
          </p:nvGrpSpPr>
          <p:grpSpPr bwMode="auto">
            <a:xfrm>
              <a:off x="232" y="2915"/>
              <a:ext cx="516" cy="288"/>
              <a:chOff x="232" y="2915"/>
              <a:chExt cx="516" cy="288"/>
            </a:xfrm>
          </p:grpSpPr>
          <p:sp>
            <p:nvSpPr>
              <p:cNvPr id="44085" name="Rectangle 47"/>
              <p:cNvSpPr>
                <a:spLocks noChangeArrowheads="1"/>
              </p:cNvSpPr>
              <p:nvPr/>
            </p:nvSpPr>
            <p:spPr bwMode="auto">
              <a:xfrm>
                <a:off x="703" y="2931"/>
                <a:ext cx="45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>
                  <a:solidFill>
                    <a:srgbClr val="0000FF"/>
                  </a:solidFill>
                </a:endParaRPr>
              </a:p>
            </p:txBody>
          </p:sp>
          <p:sp>
            <p:nvSpPr>
              <p:cNvPr id="44086" name="Text Box 48"/>
              <p:cNvSpPr txBox="1">
                <a:spLocks noChangeArrowheads="1"/>
              </p:cNvSpPr>
              <p:nvPr/>
            </p:nvSpPr>
            <p:spPr bwMode="auto">
              <a:xfrm>
                <a:off x="232" y="2915"/>
                <a:ext cx="4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chemeClr val="bg1"/>
                    </a:solidFill>
                  </a:rPr>
                  <a:t>TDI</a:t>
                </a:r>
              </a:p>
            </p:txBody>
          </p:sp>
        </p:grpSp>
        <p:sp>
          <p:nvSpPr>
            <p:cNvPr id="44084" name="Line 49"/>
            <p:cNvSpPr>
              <a:spLocks noChangeShapeType="1"/>
            </p:cNvSpPr>
            <p:nvPr/>
          </p:nvSpPr>
          <p:spPr bwMode="auto">
            <a:xfrm>
              <a:off x="703" y="3067"/>
              <a:ext cx="27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7090" name="Line 50"/>
          <p:cNvSpPr>
            <a:spLocks noChangeShapeType="1"/>
          </p:cNvSpPr>
          <p:nvPr/>
        </p:nvSpPr>
        <p:spPr bwMode="auto">
          <a:xfrm>
            <a:off x="1547813" y="1196975"/>
            <a:ext cx="5832475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5578475" y="5949950"/>
            <a:ext cx="1370013" cy="908050"/>
            <a:chOff x="3514" y="3748"/>
            <a:chExt cx="863" cy="572"/>
          </a:xfrm>
        </p:grpSpPr>
        <p:sp>
          <p:nvSpPr>
            <p:cNvPr id="44078" name="Text Box 52"/>
            <p:cNvSpPr txBox="1">
              <a:spLocks noChangeArrowheads="1"/>
            </p:cNvSpPr>
            <p:nvPr/>
          </p:nvSpPr>
          <p:spPr bwMode="auto">
            <a:xfrm>
              <a:off x="3696" y="4032"/>
              <a:ext cx="5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TDO</a:t>
              </a:r>
            </a:p>
          </p:txBody>
        </p:sp>
        <p:grpSp>
          <p:nvGrpSpPr>
            <p:cNvPr id="44079" name="Group 53"/>
            <p:cNvGrpSpPr>
              <a:grpSpLocks/>
            </p:cNvGrpSpPr>
            <p:nvPr/>
          </p:nvGrpSpPr>
          <p:grpSpPr bwMode="auto">
            <a:xfrm>
              <a:off x="3514" y="3748"/>
              <a:ext cx="863" cy="317"/>
              <a:chOff x="3514" y="3748"/>
              <a:chExt cx="863" cy="317"/>
            </a:xfrm>
          </p:grpSpPr>
          <p:sp>
            <p:nvSpPr>
              <p:cNvPr id="44080" name="AutoShape 54"/>
              <p:cNvSpPr>
                <a:spLocks noChangeArrowheads="1"/>
              </p:cNvSpPr>
              <p:nvPr/>
            </p:nvSpPr>
            <p:spPr bwMode="auto">
              <a:xfrm>
                <a:off x="3514" y="3748"/>
                <a:ext cx="863" cy="22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5 w 21600"/>
                  <a:gd name="T13" fmla="*/ 4472 h 21600"/>
                  <a:gd name="T14" fmla="*/ 17095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 algn="ctr">
                <a:solidFill>
                  <a:srgbClr val="FFFF00"/>
                </a:solidFill>
                <a:miter lim="800000"/>
                <a:headEnd/>
                <a:tailEnd type="none" w="lg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81" name="Rectangle 55"/>
              <p:cNvSpPr>
                <a:spLocks noChangeArrowheads="1"/>
              </p:cNvSpPr>
              <p:nvPr/>
            </p:nvSpPr>
            <p:spPr bwMode="auto">
              <a:xfrm>
                <a:off x="3787" y="4020"/>
                <a:ext cx="318" cy="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4082" name="Line 56"/>
              <p:cNvSpPr>
                <a:spLocks noChangeShapeType="1"/>
              </p:cNvSpPr>
              <p:nvPr/>
            </p:nvSpPr>
            <p:spPr bwMode="auto">
              <a:xfrm>
                <a:off x="3923" y="3974"/>
                <a:ext cx="0" cy="4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1116013" y="4941888"/>
            <a:ext cx="4968875" cy="431800"/>
            <a:chOff x="703" y="3113"/>
            <a:chExt cx="3130" cy="272"/>
          </a:xfrm>
        </p:grpSpPr>
        <p:sp>
          <p:nvSpPr>
            <p:cNvPr id="44075" name="Rectangle 58"/>
            <p:cNvSpPr>
              <a:spLocks noChangeArrowheads="1"/>
            </p:cNvSpPr>
            <p:nvPr/>
          </p:nvSpPr>
          <p:spPr bwMode="auto">
            <a:xfrm>
              <a:off x="2336" y="3113"/>
              <a:ext cx="1134" cy="27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IR</a:t>
              </a:r>
            </a:p>
          </p:txBody>
        </p:sp>
        <p:sp>
          <p:nvSpPr>
            <p:cNvPr id="44076" name="Line 59"/>
            <p:cNvSpPr>
              <a:spLocks noChangeShapeType="1"/>
            </p:cNvSpPr>
            <p:nvPr/>
          </p:nvSpPr>
          <p:spPr bwMode="auto">
            <a:xfrm>
              <a:off x="703" y="3249"/>
              <a:ext cx="163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7" name="Line 60"/>
            <p:cNvSpPr>
              <a:spLocks noChangeShapeType="1"/>
            </p:cNvSpPr>
            <p:nvPr/>
          </p:nvSpPr>
          <p:spPr bwMode="auto">
            <a:xfrm>
              <a:off x="3470" y="3249"/>
              <a:ext cx="36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7101" name="Line 61"/>
          <p:cNvSpPr>
            <a:spLocks noChangeShapeType="1"/>
          </p:cNvSpPr>
          <p:nvPr/>
        </p:nvSpPr>
        <p:spPr bwMode="auto">
          <a:xfrm>
            <a:off x="6084888" y="5157788"/>
            <a:ext cx="0" cy="7921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292100" y="5516563"/>
            <a:ext cx="3992563" cy="1368425"/>
            <a:chOff x="184" y="3475"/>
            <a:chExt cx="2515" cy="862"/>
          </a:xfrm>
        </p:grpSpPr>
        <p:grpSp>
          <p:nvGrpSpPr>
            <p:cNvPr id="44063" name="Group 63"/>
            <p:cNvGrpSpPr>
              <a:grpSpLocks/>
            </p:cNvGrpSpPr>
            <p:nvPr/>
          </p:nvGrpSpPr>
          <p:grpSpPr bwMode="auto">
            <a:xfrm>
              <a:off x="184" y="3475"/>
              <a:ext cx="2061" cy="862"/>
              <a:chOff x="184" y="3475"/>
              <a:chExt cx="2061" cy="862"/>
            </a:xfrm>
          </p:grpSpPr>
          <p:sp>
            <p:nvSpPr>
              <p:cNvPr id="44067" name="Oval 64"/>
              <p:cNvSpPr>
                <a:spLocks noChangeArrowheads="1"/>
              </p:cNvSpPr>
              <p:nvPr/>
            </p:nvSpPr>
            <p:spPr bwMode="auto">
              <a:xfrm>
                <a:off x="1156" y="3475"/>
                <a:ext cx="1089" cy="440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rgbClr val="FFFF00"/>
                </a:solidFill>
                <a:round/>
                <a:headEnd/>
                <a:tailEnd type="none" w="lg" len="med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rgbClr val="0000FF"/>
                    </a:solidFill>
                  </a:rPr>
                  <a:t>TAPC</a:t>
                </a:r>
              </a:p>
            </p:txBody>
          </p:sp>
          <p:grpSp>
            <p:nvGrpSpPr>
              <p:cNvPr id="44068" name="Group 65"/>
              <p:cNvGrpSpPr>
                <a:grpSpLocks/>
              </p:cNvGrpSpPr>
              <p:nvPr/>
            </p:nvGrpSpPr>
            <p:grpSpPr bwMode="auto">
              <a:xfrm>
                <a:off x="184" y="3521"/>
                <a:ext cx="564" cy="288"/>
                <a:chOff x="184" y="2915"/>
                <a:chExt cx="564" cy="288"/>
              </a:xfrm>
            </p:grpSpPr>
            <p:sp>
              <p:nvSpPr>
                <p:cNvPr id="44073" name="Rectangle 66"/>
                <p:cNvSpPr>
                  <a:spLocks noChangeArrowheads="1"/>
                </p:cNvSpPr>
                <p:nvPr/>
              </p:nvSpPr>
              <p:spPr bwMode="auto">
                <a:xfrm>
                  <a:off x="703" y="2931"/>
                  <a:ext cx="45" cy="2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407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84" y="2915"/>
                  <a:ext cx="5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2400">
                      <a:solidFill>
                        <a:schemeClr val="bg1"/>
                      </a:solidFill>
                    </a:rPr>
                    <a:t>TMS</a:t>
                  </a:r>
                </a:p>
              </p:txBody>
            </p:sp>
          </p:grpSp>
          <p:sp>
            <p:nvSpPr>
              <p:cNvPr id="44069" name="Line 68"/>
              <p:cNvSpPr>
                <a:spLocks noChangeShapeType="1"/>
              </p:cNvSpPr>
              <p:nvPr/>
            </p:nvSpPr>
            <p:spPr bwMode="auto">
              <a:xfrm>
                <a:off x="703" y="3673"/>
                <a:ext cx="453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70" name="Rectangle 69"/>
              <p:cNvSpPr>
                <a:spLocks noChangeArrowheads="1"/>
              </p:cNvSpPr>
              <p:nvPr/>
            </p:nvSpPr>
            <p:spPr bwMode="auto">
              <a:xfrm>
                <a:off x="1519" y="4020"/>
                <a:ext cx="317" cy="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4071" name="Text Box 70"/>
              <p:cNvSpPr txBox="1">
                <a:spLocks noChangeArrowheads="1"/>
              </p:cNvSpPr>
              <p:nvPr/>
            </p:nvSpPr>
            <p:spPr bwMode="auto">
              <a:xfrm>
                <a:off x="1406" y="404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chemeClr val="bg1"/>
                    </a:solidFill>
                  </a:rPr>
                  <a:t>TCK</a:t>
                </a:r>
              </a:p>
            </p:txBody>
          </p:sp>
          <p:sp>
            <p:nvSpPr>
              <p:cNvPr id="44072" name="Line 71"/>
              <p:cNvSpPr>
                <a:spLocks noChangeShapeType="1"/>
              </p:cNvSpPr>
              <p:nvPr/>
            </p:nvSpPr>
            <p:spPr bwMode="auto">
              <a:xfrm flipV="1">
                <a:off x="1655" y="392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4064" name="Line 72"/>
            <p:cNvSpPr>
              <a:spLocks noChangeShapeType="1"/>
            </p:cNvSpPr>
            <p:nvPr/>
          </p:nvSpPr>
          <p:spPr bwMode="auto">
            <a:xfrm flipV="1">
              <a:off x="2245" y="3521"/>
              <a:ext cx="408" cy="9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65" name="Line 73"/>
            <p:cNvSpPr>
              <a:spLocks noChangeShapeType="1"/>
            </p:cNvSpPr>
            <p:nvPr/>
          </p:nvSpPr>
          <p:spPr bwMode="auto">
            <a:xfrm flipV="1">
              <a:off x="2245" y="3702"/>
              <a:ext cx="454" cy="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66" name="Line 74"/>
            <p:cNvSpPr>
              <a:spLocks noChangeShapeType="1"/>
            </p:cNvSpPr>
            <p:nvPr/>
          </p:nvSpPr>
          <p:spPr bwMode="auto">
            <a:xfrm>
              <a:off x="2245" y="3793"/>
              <a:ext cx="363" cy="9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3276600" y="5157788"/>
            <a:ext cx="2447925" cy="719137"/>
            <a:chOff x="2064" y="3249"/>
            <a:chExt cx="1542" cy="453"/>
          </a:xfrm>
        </p:grpSpPr>
        <p:sp>
          <p:nvSpPr>
            <p:cNvPr id="44060" name="Rectangle 76"/>
            <p:cNvSpPr>
              <a:spLocks noChangeArrowheads="1"/>
            </p:cNvSpPr>
            <p:nvPr/>
          </p:nvSpPr>
          <p:spPr bwMode="auto">
            <a:xfrm>
              <a:off x="3198" y="3430"/>
              <a:ext cx="272" cy="27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BR</a:t>
              </a:r>
            </a:p>
          </p:txBody>
        </p:sp>
        <p:sp>
          <p:nvSpPr>
            <p:cNvPr id="44061" name="Freeform 77"/>
            <p:cNvSpPr>
              <a:spLocks/>
            </p:cNvSpPr>
            <p:nvPr/>
          </p:nvSpPr>
          <p:spPr bwMode="auto">
            <a:xfrm>
              <a:off x="2064" y="3249"/>
              <a:ext cx="1134" cy="317"/>
            </a:xfrm>
            <a:custGeom>
              <a:avLst/>
              <a:gdLst>
                <a:gd name="T0" fmla="*/ 0 w 1134"/>
                <a:gd name="T1" fmla="*/ 0 h 317"/>
                <a:gd name="T2" fmla="*/ 272 w 1134"/>
                <a:gd name="T3" fmla="*/ 226 h 317"/>
                <a:gd name="T4" fmla="*/ 1134 w 1134"/>
                <a:gd name="T5" fmla="*/ 317 h 317"/>
                <a:gd name="T6" fmla="*/ 0 60000 65536"/>
                <a:gd name="T7" fmla="*/ 0 60000 65536"/>
                <a:gd name="T8" fmla="*/ 0 60000 65536"/>
                <a:gd name="T9" fmla="*/ 0 w 1134"/>
                <a:gd name="T10" fmla="*/ 0 h 317"/>
                <a:gd name="T11" fmla="*/ 1134 w 1134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317">
                  <a:moveTo>
                    <a:pt x="0" y="0"/>
                  </a:moveTo>
                  <a:cubicBezTo>
                    <a:pt x="41" y="86"/>
                    <a:pt x="83" y="173"/>
                    <a:pt x="272" y="226"/>
                  </a:cubicBezTo>
                  <a:cubicBezTo>
                    <a:pt x="461" y="279"/>
                    <a:pt x="797" y="298"/>
                    <a:pt x="1134" y="317"/>
                  </a:cubicBezTo>
                </a:path>
              </a:pathLst>
            </a:custGeom>
            <a:noFill/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62" name="Line 78"/>
            <p:cNvSpPr>
              <a:spLocks noChangeShapeType="1"/>
            </p:cNvSpPr>
            <p:nvPr/>
          </p:nvSpPr>
          <p:spPr bwMode="auto">
            <a:xfrm>
              <a:off x="3470" y="3566"/>
              <a:ext cx="1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7119" name="Line 79"/>
          <p:cNvSpPr>
            <a:spLocks noChangeShapeType="1"/>
          </p:cNvSpPr>
          <p:nvPr/>
        </p:nvSpPr>
        <p:spPr bwMode="auto">
          <a:xfrm>
            <a:off x="5724525" y="5661025"/>
            <a:ext cx="0" cy="2889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0" name="Line 80"/>
          <p:cNvSpPr>
            <a:spLocks noChangeShapeType="1"/>
          </p:cNvSpPr>
          <p:nvPr/>
        </p:nvSpPr>
        <p:spPr bwMode="auto">
          <a:xfrm flipH="1">
            <a:off x="6659563" y="4797425"/>
            <a:ext cx="720725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1" name="Line 81"/>
          <p:cNvSpPr>
            <a:spLocks noChangeShapeType="1"/>
          </p:cNvSpPr>
          <p:nvPr/>
        </p:nvSpPr>
        <p:spPr bwMode="auto">
          <a:xfrm>
            <a:off x="6659563" y="4797425"/>
            <a:ext cx="0" cy="1152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2" name="Line 82"/>
          <p:cNvSpPr>
            <a:spLocks noChangeShapeType="1"/>
          </p:cNvSpPr>
          <p:nvPr/>
        </p:nvSpPr>
        <p:spPr bwMode="auto">
          <a:xfrm flipV="1">
            <a:off x="2484438" y="4076700"/>
            <a:ext cx="0" cy="1081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3" name="Line 83"/>
          <p:cNvSpPr>
            <a:spLocks noChangeShapeType="1"/>
          </p:cNvSpPr>
          <p:nvPr/>
        </p:nvSpPr>
        <p:spPr bwMode="auto">
          <a:xfrm>
            <a:off x="2484438" y="4076700"/>
            <a:ext cx="388778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8" name="Group 84"/>
          <p:cNvGrpSpPr>
            <a:grpSpLocks/>
          </p:cNvGrpSpPr>
          <p:nvPr/>
        </p:nvGrpSpPr>
        <p:grpSpPr bwMode="auto">
          <a:xfrm>
            <a:off x="2843213" y="3860800"/>
            <a:ext cx="3241675" cy="431800"/>
            <a:chOff x="1791" y="2432"/>
            <a:chExt cx="2042" cy="272"/>
          </a:xfrm>
        </p:grpSpPr>
        <p:sp>
          <p:nvSpPr>
            <p:cNvPr id="44055" name="Rectangle 85"/>
            <p:cNvSpPr>
              <a:spLocks noChangeArrowheads="1"/>
            </p:cNvSpPr>
            <p:nvPr/>
          </p:nvSpPr>
          <p:spPr bwMode="auto">
            <a:xfrm>
              <a:off x="1791" y="2432"/>
              <a:ext cx="273" cy="27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4056" name="Rectangle 86"/>
            <p:cNvSpPr>
              <a:spLocks noChangeArrowheads="1"/>
            </p:cNvSpPr>
            <p:nvPr/>
          </p:nvSpPr>
          <p:spPr bwMode="auto">
            <a:xfrm>
              <a:off x="2200" y="2432"/>
              <a:ext cx="273" cy="27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4057" name="Rectangle 87"/>
            <p:cNvSpPr>
              <a:spLocks noChangeArrowheads="1"/>
            </p:cNvSpPr>
            <p:nvPr/>
          </p:nvSpPr>
          <p:spPr bwMode="auto">
            <a:xfrm>
              <a:off x="2653" y="2432"/>
              <a:ext cx="273" cy="27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4058" name="Rectangle 88"/>
            <p:cNvSpPr>
              <a:spLocks noChangeArrowheads="1"/>
            </p:cNvSpPr>
            <p:nvPr/>
          </p:nvSpPr>
          <p:spPr bwMode="auto">
            <a:xfrm>
              <a:off x="3107" y="2432"/>
              <a:ext cx="273" cy="27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4059" name="Rectangle 89"/>
            <p:cNvSpPr>
              <a:spLocks noChangeArrowheads="1"/>
            </p:cNvSpPr>
            <p:nvPr/>
          </p:nvSpPr>
          <p:spPr bwMode="auto">
            <a:xfrm>
              <a:off x="3560" y="2432"/>
              <a:ext cx="273" cy="27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sp>
        <p:nvSpPr>
          <p:cNvPr id="727130" name="Line 90"/>
          <p:cNvSpPr>
            <a:spLocks noChangeShapeType="1"/>
          </p:cNvSpPr>
          <p:nvPr/>
        </p:nvSpPr>
        <p:spPr bwMode="auto">
          <a:xfrm>
            <a:off x="6372225" y="4076700"/>
            <a:ext cx="0" cy="18732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31" name="Text Box 91"/>
          <p:cNvSpPr txBox="1">
            <a:spLocks noChangeArrowheads="1"/>
          </p:cNvSpPr>
          <p:nvPr/>
        </p:nvSpPr>
        <p:spPr bwMode="auto">
          <a:xfrm>
            <a:off x="2676525" y="1989138"/>
            <a:ext cx="367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FF"/>
                </a:solidFill>
              </a:rPr>
              <a:t>probably with scan chains</a:t>
            </a:r>
          </a:p>
        </p:txBody>
      </p:sp>
    </p:spTree>
    <p:extLst>
      <p:ext uri="{BB962C8B-B14F-4D97-AF65-F5344CB8AC3E}">
        <p14:creationId xmlns:p14="http://schemas.microsoft.com/office/powerpoint/2010/main" val="21289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2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2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72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2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72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2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2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72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2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72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 animBg="1"/>
      <p:bldP spid="727043" grpId="0" animBg="1"/>
      <p:bldP spid="7271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A Basic Boundary Scan Cell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12900" y="765175"/>
            <a:ext cx="6272213" cy="3278188"/>
            <a:chOff x="746" y="935"/>
            <a:chExt cx="3951" cy="2065"/>
          </a:xfrm>
        </p:grpSpPr>
        <p:sp>
          <p:nvSpPr>
            <p:cNvPr id="46103" name="Text Box 4"/>
            <p:cNvSpPr txBox="1">
              <a:spLocks noChangeArrowheads="1"/>
            </p:cNvSpPr>
            <p:nvPr/>
          </p:nvSpPr>
          <p:spPr bwMode="auto">
            <a:xfrm>
              <a:off x="746" y="1298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/>
                <a:t>IN</a:t>
              </a:r>
            </a:p>
          </p:txBody>
        </p:sp>
        <p:sp>
          <p:nvSpPr>
            <p:cNvPr id="46104" name="AutoShape 5"/>
            <p:cNvSpPr>
              <a:spLocks noChangeArrowheads="1"/>
            </p:cNvSpPr>
            <p:nvPr/>
          </p:nvSpPr>
          <p:spPr bwMode="auto">
            <a:xfrm rot="-5400000">
              <a:off x="1361" y="1774"/>
              <a:ext cx="635" cy="2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0 w 21600"/>
                <a:gd name="T13" fmla="*/ 4472 h 21600"/>
                <a:gd name="T14" fmla="*/ 17110 w 21600"/>
                <a:gd name="T15" fmla="*/ 171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46105" name="Text Box 6"/>
            <p:cNvSpPr txBox="1">
              <a:spLocks noChangeArrowheads="1"/>
            </p:cNvSpPr>
            <p:nvPr/>
          </p:nvSpPr>
          <p:spPr bwMode="auto">
            <a:xfrm>
              <a:off x="1519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0</a:t>
              </a:r>
            </a:p>
          </p:txBody>
        </p:sp>
        <p:sp>
          <p:nvSpPr>
            <p:cNvPr id="46106" name="Text Box 7"/>
            <p:cNvSpPr txBox="1">
              <a:spLocks noChangeArrowheads="1"/>
            </p:cNvSpPr>
            <p:nvPr/>
          </p:nvSpPr>
          <p:spPr bwMode="auto">
            <a:xfrm>
              <a:off x="1519" y="188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1</a:t>
              </a:r>
            </a:p>
          </p:txBody>
        </p:sp>
        <p:sp>
          <p:nvSpPr>
            <p:cNvPr id="46107" name="Line 8"/>
            <p:cNvSpPr>
              <a:spLocks noChangeShapeType="1"/>
            </p:cNvSpPr>
            <p:nvPr/>
          </p:nvSpPr>
          <p:spPr bwMode="auto">
            <a:xfrm flipH="1">
              <a:off x="1429" y="1752"/>
              <a:ext cx="1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08" name="Line 9"/>
            <p:cNvSpPr>
              <a:spLocks noChangeShapeType="1"/>
            </p:cNvSpPr>
            <p:nvPr/>
          </p:nvSpPr>
          <p:spPr bwMode="auto">
            <a:xfrm flipH="1">
              <a:off x="1791" y="1888"/>
              <a:ext cx="409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09" name="Line 10"/>
            <p:cNvSpPr>
              <a:spLocks noChangeShapeType="1"/>
            </p:cNvSpPr>
            <p:nvPr/>
          </p:nvSpPr>
          <p:spPr bwMode="auto">
            <a:xfrm>
              <a:off x="1701" y="2115"/>
              <a:ext cx="0" cy="31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6110" name="Group 11"/>
            <p:cNvGrpSpPr>
              <a:grpSpLocks/>
            </p:cNvGrpSpPr>
            <p:nvPr/>
          </p:nvGrpSpPr>
          <p:grpSpPr bwMode="auto">
            <a:xfrm>
              <a:off x="2200" y="1752"/>
              <a:ext cx="462" cy="453"/>
              <a:chOff x="2699" y="2069"/>
              <a:chExt cx="462" cy="453"/>
            </a:xfrm>
          </p:grpSpPr>
          <p:sp>
            <p:nvSpPr>
              <p:cNvPr id="46138" name="Rectangle 12"/>
              <p:cNvSpPr>
                <a:spLocks noChangeArrowheads="1"/>
              </p:cNvSpPr>
              <p:nvPr/>
            </p:nvSpPr>
            <p:spPr bwMode="auto">
              <a:xfrm>
                <a:off x="2699" y="2069"/>
                <a:ext cx="453" cy="453"/>
              </a:xfrm>
              <a:prstGeom prst="rect">
                <a:avLst/>
              </a:prstGeom>
              <a:noFill/>
              <a:ln w="28575" algn="ctr">
                <a:solidFill>
                  <a:srgbClr val="FFFF00"/>
                </a:solidFill>
                <a:miter lim="800000"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6139" name="Text Box 13"/>
              <p:cNvSpPr txBox="1">
                <a:spLocks noChangeArrowheads="1"/>
              </p:cNvSpPr>
              <p:nvPr/>
            </p:nvSpPr>
            <p:spPr bwMode="auto">
              <a:xfrm>
                <a:off x="2699" y="2069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/>
                  <a:t>D</a:t>
                </a:r>
              </a:p>
            </p:txBody>
          </p:sp>
          <p:sp>
            <p:nvSpPr>
              <p:cNvPr id="46140" name="Text Box 14"/>
              <p:cNvSpPr txBox="1">
                <a:spLocks noChangeArrowheads="1"/>
              </p:cNvSpPr>
              <p:nvPr/>
            </p:nvSpPr>
            <p:spPr bwMode="auto">
              <a:xfrm>
                <a:off x="2921" y="2069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/>
                  <a:t>Q</a:t>
                </a:r>
              </a:p>
            </p:txBody>
          </p:sp>
          <p:sp>
            <p:nvSpPr>
              <p:cNvPr id="46141" name="AutoShape 15"/>
              <p:cNvSpPr>
                <a:spLocks noChangeArrowheads="1"/>
              </p:cNvSpPr>
              <p:nvPr/>
            </p:nvSpPr>
            <p:spPr bwMode="auto">
              <a:xfrm rot="5400000">
                <a:off x="2699" y="2341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rgbClr val="FFFF00"/>
                </a:solidFill>
                <a:miter lim="800000"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46111" name="Line 16"/>
            <p:cNvSpPr>
              <a:spLocks noChangeShapeType="1"/>
            </p:cNvSpPr>
            <p:nvPr/>
          </p:nvSpPr>
          <p:spPr bwMode="auto">
            <a:xfrm flipH="1">
              <a:off x="2652" y="1888"/>
              <a:ext cx="409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6112" name="Group 17"/>
            <p:cNvGrpSpPr>
              <a:grpSpLocks/>
            </p:cNvGrpSpPr>
            <p:nvPr/>
          </p:nvGrpSpPr>
          <p:grpSpPr bwMode="auto">
            <a:xfrm>
              <a:off x="3061" y="1752"/>
              <a:ext cx="462" cy="453"/>
              <a:chOff x="2699" y="2069"/>
              <a:chExt cx="462" cy="453"/>
            </a:xfrm>
          </p:grpSpPr>
          <p:sp>
            <p:nvSpPr>
              <p:cNvPr id="46134" name="Rectangle 18"/>
              <p:cNvSpPr>
                <a:spLocks noChangeArrowheads="1"/>
              </p:cNvSpPr>
              <p:nvPr/>
            </p:nvSpPr>
            <p:spPr bwMode="auto">
              <a:xfrm>
                <a:off x="2699" y="2069"/>
                <a:ext cx="453" cy="453"/>
              </a:xfrm>
              <a:prstGeom prst="rect">
                <a:avLst/>
              </a:prstGeom>
              <a:noFill/>
              <a:ln w="28575" algn="ctr">
                <a:solidFill>
                  <a:srgbClr val="FFFF00"/>
                </a:solidFill>
                <a:miter lim="800000"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6135" name="Text Box 19"/>
              <p:cNvSpPr txBox="1">
                <a:spLocks noChangeArrowheads="1"/>
              </p:cNvSpPr>
              <p:nvPr/>
            </p:nvSpPr>
            <p:spPr bwMode="auto">
              <a:xfrm>
                <a:off x="2699" y="2069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/>
                  <a:t>D</a:t>
                </a:r>
              </a:p>
            </p:txBody>
          </p:sp>
          <p:sp>
            <p:nvSpPr>
              <p:cNvPr id="46136" name="Text Box 20"/>
              <p:cNvSpPr txBox="1">
                <a:spLocks noChangeArrowheads="1"/>
              </p:cNvSpPr>
              <p:nvPr/>
            </p:nvSpPr>
            <p:spPr bwMode="auto">
              <a:xfrm>
                <a:off x="2921" y="2069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/>
                  <a:t>Q</a:t>
                </a:r>
              </a:p>
            </p:txBody>
          </p:sp>
          <p:sp>
            <p:nvSpPr>
              <p:cNvPr id="46137" name="AutoShape 21"/>
              <p:cNvSpPr>
                <a:spLocks noChangeArrowheads="1"/>
              </p:cNvSpPr>
              <p:nvPr/>
            </p:nvSpPr>
            <p:spPr bwMode="auto">
              <a:xfrm rot="5400000">
                <a:off x="2699" y="2341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rgbClr val="FFFF00"/>
                </a:solidFill>
                <a:miter lim="800000"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46113" name="AutoShape 22"/>
            <p:cNvSpPr>
              <a:spLocks noChangeArrowheads="1"/>
            </p:cNvSpPr>
            <p:nvPr/>
          </p:nvSpPr>
          <p:spPr bwMode="auto">
            <a:xfrm rot="-5400000">
              <a:off x="3629" y="1457"/>
              <a:ext cx="635" cy="2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0 w 21600"/>
                <a:gd name="T13" fmla="*/ 4472 h 21600"/>
                <a:gd name="T14" fmla="*/ 17110 w 21600"/>
                <a:gd name="T15" fmla="*/ 171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algn="ctr">
              <a:solidFill>
                <a:srgbClr val="FFFF00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46114" name="Text Box 23"/>
            <p:cNvSpPr txBox="1">
              <a:spLocks noChangeArrowheads="1"/>
            </p:cNvSpPr>
            <p:nvPr/>
          </p:nvSpPr>
          <p:spPr bwMode="auto">
            <a:xfrm>
              <a:off x="3787" y="134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0</a:t>
              </a:r>
            </a:p>
          </p:txBody>
        </p:sp>
        <p:sp>
          <p:nvSpPr>
            <p:cNvPr id="46115" name="Text Box 24"/>
            <p:cNvSpPr txBox="1">
              <a:spLocks noChangeArrowheads="1"/>
            </p:cNvSpPr>
            <p:nvPr/>
          </p:nvSpPr>
          <p:spPr bwMode="auto">
            <a:xfrm>
              <a:off x="3787" y="15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1</a:t>
              </a:r>
            </a:p>
          </p:txBody>
        </p:sp>
        <p:sp>
          <p:nvSpPr>
            <p:cNvPr id="46116" name="Line 25"/>
            <p:cNvSpPr>
              <a:spLocks noChangeShapeType="1"/>
            </p:cNvSpPr>
            <p:nvPr/>
          </p:nvSpPr>
          <p:spPr bwMode="auto">
            <a:xfrm flipH="1">
              <a:off x="1111" y="1435"/>
              <a:ext cx="272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17" name="Line 26"/>
            <p:cNvSpPr>
              <a:spLocks noChangeShapeType="1"/>
            </p:cNvSpPr>
            <p:nvPr/>
          </p:nvSpPr>
          <p:spPr bwMode="auto">
            <a:xfrm flipH="1">
              <a:off x="4059" y="1570"/>
              <a:ext cx="227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18" name="Line 27"/>
            <p:cNvSpPr>
              <a:spLocks noChangeShapeType="1"/>
            </p:cNvSpPr>
            <p:nvPr/>
          </p:nvSpPr>
          <p:spPr bwMode="auto">
            <a:xfrm>
              <a:off x="3969" y="1798"/>
              <a:ext cx="0" cy="45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19" name="Line 28"/>
            <p:cNvSpPr>
              <a:spLocks noChangeShapeType="1"/>
            </p:cNvSpPr>
            <p:nvPr/>
          </p:nvSpPr>
          <p:spPr bwMode="auto">
            <a:xfrm flipV="1">
              <a:off x="1429" y="1434"/>
              <a:ext cx="0" cy="3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20" name="Freeform 29"/>
            <p:cNvSpPr>
              <a:spLocks/>
            </p:cNvSpPr>
            <p:nvPr/>
          </p:nvSpPr>
          <p:spPr bwMode="auto">
            <a:xfrm>
              <a:off x="3515" y="1706"/>
              <a:ext cx="318" cy="182"/>
            </a:xfrm>
            <a:custGeom>
              <a:avLst/>
              <a:gdLst>
                <a:gd name="T0" fmla="*/ 0 w 318"/>
                <a:gd name="T1" fmla="*/ 182 h 182"/>
                <a:gd name="T2" fmla="*/ 136 w 318"/>
                <a:gd name="T3" fmla="*/ 182 h 182"/>
                <a:gd name="T4" fmla="*/ 136 w 318"/>
                <a:gd name="T5" fmla="*/ 0 h 182"/>
                <a:gd name="T6" fmla="*/ 318 w 318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8"/>
                <a:gd name="T13" fmla="*/ 0 h 182"/>
                <a:gd name="T14" fmla="*/ 318 w 318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8" h="182">
                  <a:moveTo>
                    <a:pt x="0" y="182"/>
                  </a:moveTo>
                  <a:lnTo>
                    <a:pt x="136" y="182"/>
                  </a:lnTo>
                  <a:lnTo>
                    <a:pt x="136" y="0"/>
                  </a:lnTo>
                  <a:lnTo>
                    <a:pt x="318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21" name="Line 30"/>
            <p:cNvSpPr>
              <a:spLocks noChangeShapeType="1"/>
            </p:cNvSpPr>
            <p:nvPr/>
          </p:nvSpPr>
          <p:spPr bwMode="auto">
            <a:xfrm flipV="1">
              <a:off x="2835" y="1207"/>
              <a:ext cx="0" cy="68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22" name="Oval 31"/>
            <p:cNvSpPr>
              <a:spLocks noChangeArrowheads="1"/>
            </p:cNvSpPr>
            <p:nvPr/>
          </p:nvSpPr>
          <p:spPr bwMode="auto">
            <a:xfrm>
              <a:off x="2789" y="1842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 type="none" w="lg" len="med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6123" name="Oval 32"/>
            <p:cNvSpPr>
              <a:spLocks noChangeArrowheads="1"/>
            </p:cNvSpPr>
            <p:nvPr/>
          </p:nvSpPr>
          <p:spPr bwMode="auto">
            <a:xfrm>
              <a:off x="1383" y="1389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 type="none" w="lg" len="med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6124" name="Freeform 33"/>
            <p:cNvSpPr>
              <a:spLocks/>
            </p:cNvSpPr>
            <p:nvPr/>
          </p:nvSpPr>
          <p:spPr bwMode="auto">
            <a:xfrm>
              <a:off x="2018" y="2091"/>
              <a:ext cx="182" cy="659"/>
            </a:xfrm>
            <a:custGeom>
              <a:avLst/>
              <a:gdLst>
                <a:gd name="T0" fmla="*/ 182 w 182"/>
                <a:gd name="T1" fmla="*/ 0 h 635"/>
                <a:gd name="T2" fmla="*/ 0 w 182"/>
                <a:gd name="T3" fmla="*/ 0 h 635"/>
                <a:gd name="T4" fmla="*/ 0 w 182"/>
                <a:gd name="T5" fmla="*/ 710 h 635"/>
                <a:gd name="T6" fmla="*/ 0 60000 65536"/>
                <a:gd name="T7" fmla="*/ 0 60000 65536"/>
                <a:gd name="T8" fmla="*/ 0 60000 65536"/>
                <a:gd name="T9" fmla="*/ 0 w 182"/>
                <a:gd name="T10" fmla="*/ 0 h 635"/>
                <a:gd name="T11" fmla="*/ 182 w 182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635">
                  <a:moveTo>
                    <a:pt x="182" y="0"/>
                  </a:moveTo>
                  <a:lnTo>
                    <a:pt x="0" y="0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dash"/>
              <a:round/>
              <a:headEnd type="non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25" name="Freeform 34"/>
            <p:cNvSpPr>
              <a:spLocks/>
            </p:cNvSpPr>
            <p:nvPr/>
          </p:nvSpPr>
          <p:spPr bwMode="auto">
            <a:xfrm>
              <a:off x="2835" y="2093"/>
              <a:ext cx="226" cy="385"/>
            </a:xfrm>
            <a:custGeom>
              <a:avLst/>
              <a:gdLst>
                <a:gd name="T0" fmla="*/ 226 w 226"/>
                <a:gd name="T1" fmla="*/ 0 h 681"/>
                <a:gd name="T2" fmla="*/ 0 w 226"/>
                <a:gd name="T3" fmla="*/ 0 h 681"/>
                <a:gd name="T4" fmla="*/ 0 w 226"/>
                <a:gd name="T5" fmla="*/ 123 h 681"/>
                <a:gd name="T6" fmla="*/ 0 60000 65536"/>
                <a:gd name="T7" fmla="*/ 0 60000 65536"/>
                <a:gd name="T8" fmla="*/ 0 60000 65536"/>
                <a:gd name="T9" fmla="*/ 0 w 226"/>
                <a:gd name="T10" fmla="*/ 0 h 681"/>
                <a:gd name="T11" fmla="*/ 226 w 226"/>
                <a:gd name="T12" fmla="*/ 681 h 6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681">
                  <a:moveTo>
                    <a:pt x="226" y="0"/>
                  </a:moveTo>
                  <a:lnTo>
                    <a:pt x="0" y="0"/>
                  </a:lnTo>
                  <a:lnTo>
                    <a:pt x="0" y="681"/>
                  </a:ln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dash"/>
              <a:round/>
              <a:headEnd type="non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26" name="Text Box 35"/>
            <p:cNvSpPr txBox="1">
              <a:spLocks noChangeArrowheads="1"/>
            </p:cNvSpPr>
            <p:nvPr/>
          </p:nvSpPr>
          <p:spPr bwMode="auto">
            <a:xfrm>
              <a:off x="4243" y="1434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/>
                <a:t>OUT</a:t>
              </a:r>
            </a:p>
          </p:txBody>
        </p:sp>
        <p:sp>
          <p:nvSpPr>
            <p:cNvPr id="46127" name="Text Box 36"/>
            <p:cNvSpPr txBox="1">
              <a:spLocks noChangeArrowheads="1"/>
            </p:cNvSpPr>
            <p:nvPr/>
          </p:nvSpPr>
          <p:spPr bwMode="auto">
            <a:xfrm>
              <a:off x="2381" y="935"/>
              <a:ext cx="9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/>
                <a:t>SCAN_OUT</a:t>
              </a:r>
            </a:p>
          </p:txBody>
        </p:sp>
        <p:sp>
          <p:nvSpPr>
            <p:cNvPr id="46128" name="Text Box 37"/>
            <p:cNvSpPr txBox="1">
              <a:spLocks noChangeArrowheads="1"/>
            </p:cNvSpPr>
            <p:nvPr/>
          </p:nvSpPr>
          <p:spPr bwMode="auto">
            <a:xfrm>
              <a:off x="748" y="2523"/>
              <a:ext cx="8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/>
                <a:t>SCAN_IN</a:t>
              </a:r>
            </a:p>
          </p:txBody>
        </p:sp>
        <p:sp>
          <p:nvSpPr>
            <p:cNvPr id="46129" name="Freeform 38"/>
            <p:cNvSpPr>
              <a:spLocks/>
            </p:cNvSpPr>
            <p:nvPr/>
          </p:nvSpPr>
          <p:spPr bwMode="auto">
            <a:xfrm>
              <a:off x="1429" y="2024"/>
              <a:ext cx="136" cy="499"/>
            </a:xfrm>
            <a:custGeom>
              <a:avLst/>
              <a:gdLst>
                <a:gd name="T0" fmla="*/ 136 w 136"/>
                <a:gd name="T1" fmla="*/ 0 h 499"/>
                <a:gd name="T2" fmla="*/ 0 w 136"/>
                <a:gd name="T3" fmla="*/ 0 h 499"/>
                <a:gd name="T4" fmla="*/ 0 w 136"/>
                <a:gd name="T5" fmla="*/ 499 h 499"/>
                <a:gd name="T6" fmla="*/ 0 60000 65536"/>
                <a:gd name="T7" fmla="*/ 0 60000 65536"/>
                <a:gd name="T8" fmla="*/ 0 60000 65536"/>
                <a:gd name="T9" fmla="*/ 0 w 136"/>
                <a:gd name="T10" fmla="*/ 0 h 499"/>
                <a:gd name="T11" fmla="*/ 136 w 136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499">
                  <a:moveTo>
                    <a:pt x="136" y="0"/>
                  </a:moveTo>
                  <a:lnTo>
                    <a:pt x="0" y="0"/>
                  </a:lnTo>
                  <a:lnTo>
                    <a:pt x="0" y="499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130" name="Text Box 39"/>
            <p:cNvSpPr txBox="1">
              <a:spLocks noChangeArrowheads="1"/>
            </p:cNvSpPr>
            <p:nvPr/>
          </p:nvSpPr>
          <p:spPr bwMode="auto">
            <a:xfrm>
              <a:off x="1490" y="2409"/>
              <a:ext cx="4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Shift</a:t>
              </a:r>
            </a:p>
          </p:txBody>
        </p:sp>
        <p:sp>
          <p:nvSpPr>
            <p:cNvPr id="46131" name="Text Box 40"/>
            <p:cNvSpPr txBox="1">
              <a:spLocks noChangeArrowheads="1"/>
            </p:cNvSpPr>
            <p:nvPr/>
          </p:nvSpPr>
          <p:spPr bwMode="auto">
            <a:xfrm>
              <a:off x="1768" y="2750"/>
              <a:ext cx="4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46132" name="Text Box 41"/>
            <p:cNvSpPr txBox="1">
              <a:spLocks noChangeArrowheads="1"/>
            </p:cNvSpPr>
            <p:nvPr/>
          </p:nvSpPr>
          <p:spPr bwMode="auto">
            <a:xfrm>
              <a:off x="2575" y="2478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Update</a:t>
              </a:r>
            </a:p>
          </p:txBody>
        </p:sp>
        <p:sp>
          <p:nvSpPr>
            <p:cNvPr id="46133" name="Text Box 42"/>
            <p:cNvSpPr txBox="1">
              <a:spLocks noChangeArrowheads="1"/>
            </p:cNvSpPr>
            <p:nvPr/>
          </p:nvSpPr>
          <p:spPr bwMode="auto">
            <a:xfrm>
              <a:off x="3696" y="2251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Mode</a:t>
              </a:r>
            </a:p>
          </p:txBody>
        </p:sp>
      </p:grpSp>
      <p:sp>
        <p:nvSpPr>
          <p:cNvPr id="729131" name="Text Box 43"/>
          <p:cNvSpPr txBox="1">
            <a:spLocks noChangeArrowheads="1"/>
          </p:cNvSpPr>
          <p:nvPr/>
        </p:nvSpPr>
        <p:spPr bwMode="auto">
          <a:xfrm>
            <a:off x="5811838" y="3232150"/>
            <a:ext cx="170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29FF29"/>
                </a:solidFill>
              </a:rPr>
              <a:t>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29FF29"/>
                </a:solidFill>
              </a:rPr>
              <a:t>Normal mode</a:t>
            </a:r>
          </a:p>
        </p:txBody>
      </p:sp>
      <p:sp>
        <p:nvSpPr>
          <p:cNvPr id="729132" name="Freeform 44"/>
          <p:cNvSpPr>
            <a:spLocks/>
          </p:cNvSpPr>
          <p:nvPr/>
        </p:nvSpPr>
        <p:spPr bwMode="auto">
          <a:xfrm>
            <a:off x="2193925" y="1557338"/>
            <a:ext cx="4970463" cy="215900"/>
          </a:xfrm>
          <a:custGeom>
            <a:avLst/>
            <a:gdLst>
              <a:gd name="T0" fmla="*/ 0 w 3130"/>
              <a:gd name="T1" fmla="*/ 0 h 136"/>
              <a:gd name="T2" fmla="*/ 2147483646 w 3130"/>
              <a:gd name="T3" fmla="*/ 0 h 136"/>
              <a:gd name="T4" fmla="*/ 2147483646 w 3130"/>
              <a:gd name="T5" fmla="*/ 2147483646 h 136"/>
              <a:gd name="T6" fmla="*/ 2147483646 w 3130"/>
              <a:gd name="T7" fmla="*/ 2147483646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3130"/>
              <a:gd name="T13" fmla="*/ 0 h 136"/>
              <a:gd name="T14" fmla="*/ 3130 w 3130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30" h="136">
                <a:moveTo>
                  <a:pt x="0" y="0"/>
                </a:moveTo>
                <a:lnTo>
                  <a:pt x="2722" y="0"/>
                </a:lnTo>
                <a:lnTo>
                  <a:pt x="2949" y="136"/>
                </a:lnTo>
                <a:lnTo>
                  <a:pt x="3130" y="136"/>
                </a:lnTo>
              </a:path>
            </a:pathLst>
          </a:custGeom>
          <a:noFill/>
          <a:ln w="57150" cap="flat" cmpd="sng">
            <a:solidFill>
              <a:srgbClr val="29FF29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2700338" y="1125538"/>
            <a:ext cx="3709987" cy="3643312"/>
            <a:chOff x="1701" y="709"/>
            <a:chExt cx="2337" cy="2295"/>
          </a:xfrm>
        </p:grpSpPr>
        <p:grpSp>
          <p:nvGrpSpPr>
            <p:cNvPr id="46097" name="Group 46"/>
            <p:cNvGrpSpPr>
              <a:grpSpLocks/>
            </p:cNvGrpSpPr>
            <p:nvPr/>
          </p:nvGrpSpPr>
          <p:grpSpPr bwMode="auto">
            <a:xfrm>
              <a:off x="1791" y="2091"/>
              <a:ext cx="2247" cy="913"/>
              <a:chOff x="1791" y="2091"/>
              <a:chExt cx="2247" cy="913"/>
            </a:xfrm>
          </p:grpSpPr>
          <p:sp>
            <p:nvSpPr>
              <p:cNvPr id="46099" name="Text Box 47"/>
              <p:cNvSpPr txBox="1">
                <a:spLocks noChangeArrowheads="1"/>
              </p:cNvSpPr>
              <p:nvPr/>
            </p:nvSpPr>
            <p:spPr bwMode="auto">
              <a:xfrm>
                <a:off x="3833" y="2091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>
                    <a:solidFill>
                      <a:srgbClr val="FF00FF"/>
                    </a:solidFill>
                  </a:rPr>
                  <a:t>1</a:t>
                </a:r>
              </a:p>
            </p:txBody>
          </p:sp>
          <p:sp>
            <p:nvSpPr>
              <p:cNvPr id="46100" name="Text Box 48"/>
              <p:cNvSpPr txBox="1">
                <a:spLocks noChangeArrowheads="1"/>
              </p:cNvSpPr>
              <p:nvPr/>
            </p:nvSpPr>
            <p:spPr bwMode="auto">
              <a:xfrm>
                <a:off x="1791" y="216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000">
                    <a:solidFill>
                      <a:srgbClr val="FF00FF"/>
                    </a:solidFill>
                  </a:rPr>
                  <a:t>1</a:t>
                </a:r>
              </a:p>
            </p:txBody>
          </p:sp>
          <p:sp>
            <p:nvSpPr>
              <p:cNvPr id="46101" name="AutoShape 49"/>
              <p:cNvSpPr>
                <a:spLocks/>
              </p:cNvSpPr>
              <p:nvPr/>
            </p:nvSpPr>
            <p:spPr bwMode="auto">
              <a:xfrm rot="-5400000">
                <a:off x="2721" y="1593"/>
                <a:ext cx="408" cy="1996"/>
              </a:xfrm>
              <a:prstGeom prst="leftBrace">
                <a:avLst>
                  <a:gd name="adj1" fmla="val 40768"/>
                  <a:gd name="adj2" fmla="val 50000"/>
                </a:avLst>
              </a:prstGeom>
              <a:noFill/>
              <a:ln w="12700">
                <a:solidFill>
                  <a:srgbClr val="FF00FF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46102" name="Text Box 50"/>
              <p:cNvSpPr txBox="1">
                <a:spLocks noChangeArrowheads="1"/>
              </p:cNvSpPr>
              <p:nvPr/>
            </p:nvSpPr>
            <p:spPr bwMode="auto">
              <a:xfrm>
                <a:off x="2382" y="2716"/>
                <a:ext cx="10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rgbClr val="FF00FF"/>
                    </a:solidFill>
                  </a:rPr>
                  <a:t>Scan mode</a:t>
                </a:r>
              </a:p>
            </p:txBody>
          </p:sp>
        </p:grpSp>
        <p:sp>
          <p:nvSpPr>
            <p:cNvPr id="46098" name="Freeform 51"/>
            <p:cNvSpPr>
              <a:spLocks/>
            </p:cNvSpPr>
            <p:nvPr/>
          </p:nvSpPr>
          <p:spPr bwMode="auto">
            <a:xfrm>
              <a:off x="1701" y="709"/>
              <a:ext cx="1406" cy="1360"/>
            </a:xfrm>
            <a:custGeom>
              <a:avLst/>
              <a:gdLst>
                <a:gd name="T0" fmla="*/ 0 w 1406"/>
                <a:gd name="T1" fmla="*/ 1360 h 1360"/>
                <a:gd name="T2" fmla="*/ 0 w 1406"/>
                <a:gd name="T3" fmla="*/ 861 h 1360"/>
                <a:gd name="T4" fmla="*/ 136 w 1406"/>
                <a:gd name="T5" fmla="*/ 861 h 1360"/>
                <a:gd name="T6" fmla="*/ 317 w 1406"/>
                <a:gd name="T7" fmla="*/ 725 h 1360"/>
                <a:gd name="T8" fmla="*/ 771 w 1406"/>
                <a:gd name="T9" fmla="*/ 725 h 1360"/>
                <a:gd name="T10" fmla="*/ 1406 w 1406"/>
                <a:gd name="T11" fmla="*/ 725 h 1360"/>
                <a:gd name="T12" fmla="*/ 1406 w 1406"/>
                <a:gd name="T13" fmla="*/ 0 h 1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6"/>
                <a:gd name="T22" fmla="*/ 0 h 1360"/>
                <a:gd name="T23" fmla="*/ 1406 w 1406"/>
                <a:gd name="T24" fmla="*/ 1360 h 13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6" h="1360">
                  <a:moveTo>
                    <a:pt x="0" y="1360"/>
                  </a:moveTo>
                  <a:lnTo>
                    <a:pt x="0" y="861"/>
                  </a:lnTo>
                  <a:lnTo>
                    <a:pt x="136" y="861"/>
                  </a:lnTo>
                  <a:lnTo>
                    <a:pt x="317" y="725"/>
                  </a:lnTo>
                  <a:lnTo>
                    <a:pt x="771" y="725"/>
                  </a:lnTo>
                  <a:lnTo>
                    <a:pt x="1406" y="725"/>
                  </a:lnTo>
                  <a:lnTo>
                    <a:pt x="1406" y="0"/>
                  </a:lnTo>
                </a:path>
              </a:pathLst>
            </a:custGeom>
            <a:noFill/>
            <a:ln w="57150" cap="flat" cmpd="sng">
              <a:solidFill>
                <a:srgbClr val="FF00FF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2166938" y="3856038"/>
            <a:ext cx="2117725" cy="677862"/>
            <a:chOff x="1365" y="2429"/>
            <a:chExt cx="1334" cy="427"/>
          </a:xfrm>
        </p:grpSpPr>
        <p:sp>
          <p:nvSpPr>
            <p:cNvPr id="46094" name="Text Box 53"/>
            <p:cNvSpPr txBox="1">
              <a:spLocks noChangeArrowheads="1"/>
            </p:cNvSpPr>
            <p:nvPr/>
          </p:nvSpPr>
          <p:spPr bwMode="auto">
            <a:xfrm>
              <a:off x="1780" y="242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6095" name="Freeform 54"/>
            <p:cNvSpPr>
              <a:spLocks/>
            </p:cNvSpPr>
            <p:nvPr/>
          </p:nvSpPr>
          <p:spPr bwMode="auto">
            <a:xfrm>
              <a:off x="2154" y="2568"/>
              <a:ext cx="182" cy="91"/>
            </a:xfrm>
            <a:custGeom>
              <a:avLst/>
              <a:gdLst>
                <a:gd name="T0" fmla="*/ 0 w 182"/>
                <a:gd name="T1" fmla="*/ 91 h 91"/>
                <a:gd name="T2" fmla="*/ 91 w 182"/>
                <a:gd name="T3" fmla="*/ 91 h 91"/>
                <a:gd name="T4" fmla="*/ 91 w 182"/>
                <a:gd name="T5" fmla="*/ 0 h 91"/>
                <a:gd name="T6" fmla="*/ 182 w 182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"/>
                <a:gd name="T13" fmla="*/ 0 h 91"/>
                <a:gd name="T14" fmla="*/ 182 w 182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" h="91">
                  <a:moveTo>
                    <a:pt x="0" y="91"/>
                  </a:moveTo>
                  <a:lnTo>
                    <a:pt x="91" y="91"/>
                  </a:lnTo>
                  <a:lnTo>
                    <a:pt x="91" y="0"/>
                  </a:lnTo>
                  <a:lnTo>
                    <a:pt x="182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6" name="Text Box 55"/>
            <p:cNvSpPr txBox="1">
              <a:spLocks noChangeArrowheads="1"/>
            </p:cNvSpPr>
            <p:nvPr/>
          </p:nvSpPr>
          <p:spPr bwMode="auto">
            <a:xfrm>
              <a:off x="1365" y="2568"/>
              <a:ext cx="13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Capture mode</a:t>
              </a:r>
            </a:p>
          </p:txBody>
        </p:sp>
      </p:grpSp>
      <p:sp>
        <p:nvSpPr>
          <p:cNvPr id="729144" name="Freeform 56"/>
          <p:cNvSpPr>
            <a:spLocks/>
          </p:cNvSpPr>
          <p:nvPr/>
        </p:nvSpPr>
        <p:spPr bwMode="auto">
          <a:xfrm>
            <a:off x="2195513" y="1557338"/>
            <a:ext cx="2089150" cy="719137"/>
          </a:xfrm>
          <a:custGeom>
            <a:avLst/>
            <a:gdLst>
              <a:gd name="T0" fmla="*/ 0 w 1316"/>
              <a:gd name="T1" fmla="*/ 0 h 453"/>
              <a:gd name="T2" fmla="*/ 2147483646 w 1316"/>
              <a:gd name="T3" fmla="*/ 0 h 453"/>
              <a:gd name="T4" fmla="*/ 2147483646 w 1316"/>
              <a:gd name="T5" fmla="*/ 2147483646 h 453"/>
              <a:gd name="T6" fmla="*/ 2147483646 w 1316"/>
              <a:gd name="T7" fmla="*/ 2147483646 h 453"/>
              <a:gd name="T8" fmla="*/ 2147483646 w 1316"/>
              <a:gd name="T9" fmla="*/ 2147483646 h 453"/>
              <a:gd name="T10" fmla="*/ 2147483646 w 1316"/>
              <a:gd name="T11" fmla="*/ 2147483646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453"/>
              <a:gd name="T20" fmla="*/ 1316 w 1316"/>
              <a:gd name="T21" fmla="*/ 453 h 4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453">
                <a:moveTo>
                  <a:pt x="0" y="0"/>
                </a:moveTo>
                <a:lnTo>
                  <a:pt x="318" y="0"/>
                </a:lnTo>
                <a:lnTo>
                  <a:pt x="318" y="317"/>
                </a:lnTo>
                <a:lnTo>
                  <a:pt x="454" y="317"/>
                </a:lnTo>
                <a:lnTo>
                  <a:pt x="681" y="453"/>
                </a:lnTo>
                <a:lnTo>
                  <a:pt x="1316" y="453"/>
                </a:lnTo>
              </a:path>
            </a:pathLst>
          </a:custGeom>
          <a:noFill/>
          <a:ln w="57150" cap="flat" cmpd="sng">
            <a:solidFill>
              <a:schemeClr val="bg1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9145" name="Freeform 57"/>
          <p:cNvSpPr>
            <a:spLocks/>
          </p:cNvSpPr>
          <p:nvPr/>
        </p:nvSpPr>
        <p:spPr bwMode="auto">
          <a:xfrm>
            <a:off x="4716463" y="2852738"/>
            <a:ext cx="576262" cy="288925"/>
          </a:xfrm>
          <a:custGeom>
            <a:avLst/>
            <a:gdLst>
              <a:gd name="T0" fmla="*/ 0 w 363"/>
              <a:gd name="T1" fmla="*/ 2147483646 h 182"/>
              <a:gd name="T2" fmla="*/ 2147483646 w 363"/>
              <a:gd name="T3" fmla="*/ 2147483646 h 182"/>
              <a:gd name="T4" fmla="*/ 2147483646 w 363"/>
              <a:gd name="T5" fmla="*/ 0 h 182"/>
              <a:gd name="T6" fmla="*/ 2147483646 w 363"/>
              <a:gd name="T7" fmla="*/ 0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182"/>
              <a:gd name="T14" fmla="*/ 363 w 363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182">
                <a:moveTo>
                  <a:pt x="0" y="182"/>
                </a:moveTo>
                <a:lnTo>
                  <a:pt x="181" y="182"/>
                </a:lnTo>
                <a:lnTo>
                  <a:pt x="181" y="0"/>
                </a:lnTo>
                <a:lnTo>
                  <a:pt x="363" y="0"/>
                </a:lnTo>
              </a:path>
            </a:pathLst>
          </a:custGeom>
          <a:noFill/>
          <a:ln w="38100" cap="flat" cmpd="sng">
            <a:solidFill>
              <a:srgbClr val="99FF66"/>
            </a:solidFill>
            <a:prstDash val="solid"/>
            <a:round/>
            <a:headEnd type="non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067175" y="1628775"/>
            <a:ext cx="2016125" cy="720725"/>
            <a:chOff x="2562" y="1026"/>
            <a:chExt cx="1270" cy="454"/>
          </a:xfrm>
        </p:grpSpPr>
        <p:sp>
          <p:nvSpPr>
            <p:cNvPr id="46092" name="Line 59"/>
            <p:cNvSpPr>
              <a:spLocks noChangeShapeType="1"/>
            </p:cNvSpPr>
            <p:nvPr/>
          </p:nvSpPr>
          <p:spPr bwMode="auto">
            <a:xfrm>
              <a:off x="2835" y="1480"/>
              <a:ext cx="635" cy="0"/>
            </a:xfrm>
            <a:prstGeom prst="line">
              <a:avLst/>
            </a:prstGeom>
            <a:noFill/>
            <a:ln w="57150">
              <a:solidFill>
                <a:srgbClr val="99FF66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3" name="Text Box 60"/>
            <p:cNvSpPr txBox="1">
              <a:spLocks noChangeArrowheads="1"/>
            </p:cNvSpPr>
            <p:nvPr/>
          </p:nvSpPr>
          <p:spPr bwMode="auto">
            <a:xfrm>
              <a:off x="2562" y="1026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99FF66"/>
                  </a:solidFill>
                </a:rPr>
                <a:t>Update mode</a:t>
              </a:r>
            </a:p>
          </p:txBody>
        </p:sp>
      </p:grpSp>
      <p:sp>
        <p:nvSpPr>
          <p:cNvPr id="729149" name="Text Box 61"/>
          <p:cNvSpPr txBox="1">
            <a:spLocks noChangeArrowheads="1"/>
          </p:cNvSpPr>
          <p:nvPr/>
        </p:nvSpPr>
        <p:spPr bwMode="auto">
          <a:xfrm>
            <a:off x="1497013" y="4816475"/>
            <a:ext cx="71072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spcBef>
                <a:spcPct val="20000"/>
              </a:spcBef>
              <a:buChar char="•"/>
              <a:tabLst>
                <a:tab pos="360363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0363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03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Can update PIs (capture POs) simultaneously for detecting delay response.</a:t>
            </a:r>
          </a:p>
          <a:p>
            <a:pPr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Can be used both as input and output boundary scan cells.</a:t>
            </a:r>
          </a:p>
        </p:txBody>
      </p:sp>
    </p:spTree>
    <p:extLst>
      <p:ext uri="{BB962C8B-B14F-4D97-AF65-F5344CB8AC3E}">
        <p14:creationId xmlns:p14="http://schemas.microsoft.com/office/powerpoint/2010/main" val="38235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9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9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2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29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29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2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29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2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2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29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31" grpId="0"/>
      <p:bldP spid="729131" grpId="1"/>
      <p:bldP spid="7291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Basic Test Access Controller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A Synchronous Finite State Machine with 2X8 States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2488" y="1844675"/>
            <a:ext cx="5545137" cy="3671888"/>
            <a:chOff x="1292" y="935"/>
            <a:chExt cx="3493" cy="2313"/>
          </a:xfrm>
        </p:grpSpPr>
        <p:sp>
          <p:nvSpPr>
            <p:cNvPr id="48132" name="Oval 4"/>
            <p:cNvSpPr>
              <a:spLocks noChangeArrowheads="1"/>
            </p:cNvSpPr>
            <p:nvPr/>
          </p:nvSpPr>
          <p:spPr bwMode="auto">
            <a:xfrm>
              <a:off x="1610" y="1344"/>
              <a:ext cx="576" cy="57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>
                  <a:solidFill>
                    <a:srgbClr val="0000FF"/>
                  </a:solidFill>
                </a:rPr>
                <a:t>TestReset</a:t>
              </a:r>
            </a:p>
          </p:txBody>
        </p:sp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1610" y="2205"/>
              <a:ext cx="576" cy="57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>
                  <a:solidFill>
                    <a:srgbClr val="0000FF"/>
                  </a:solidFill>
                </a:rPr>
                <a:t>Start/Iddle</a:t>
              </a:r>
            </a:p>
          </p:txBody>
        </p:sp>
        <p:sp>
          <p:nvSpPr>
            <p:cNvPr id="48134" name="Arc 6"/>
            <p:cNvSpPr>
              <a:spLocks/>
            </p:cNvSpPr>
            <p:nvPr/>
          </p:nvSpPr>
          <p:spPr bwMode="auto">
            <a:xfrm>
              <a:off x="1292" y="1026"/>
              <a:ext cx="500" cy="49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30932" y="41079"/>
                  </a:moveTo>
                  <a:cubicBezTo>
                    <a:pt x="28019" y="42475"/>
                    <a:pt x="2483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72"/>
                    <a:pt x="43158" y="23144"/>
                    <a:pt x="43075" y="23911"/>
                  </a:cubicBezTo>
                </a:path>
                <a:path w="43200" h="43200" stroke="0" extrusionOk="0">
                  <a:moveTo>
                    <a:pt x="30932" y="41079"/>
                  </a:moveTo>
                  <a:cubicBezTo>
                    <a:pt x="28019" y="42475"/>
                    <a:pt x="2483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72"/>
                    <a:pt x="43158" y="23144"/>
                    <a:pt x="43075" y="23911"/>
                  </a:cubicBezTo>
                  <a:lnTo>
                    <a:pt x="21600" y="21600"/>
                  </a:lnTo>
                  <a:lnTo>
                    <a:pt x="30932" y="41079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1309" y="110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655" y="193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1882" y="1933"/>
              <a:ext cx="0" cy="27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8" name="Arc 10"/>
            <p:cNvSpPr>
              <a:spLocks/>
            </p:cNvSpPr>
            <p:nvPr/>
          </p:nvSpPr>
          <p:spPr bwMode="auto">
            <a:xfrm>
              <a:off x="1293" y="2568"/>
              <a:ext cx="500" cy="49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2725" y="17095"/>
                  </a:moveTo>
                  <a:cubicBezTo>
                    <a:pt x="43040" y="18576"/>
                    <a:pt x="43200" y="20086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610" y="-1"/>
                    <a:pt x="23618" y="70"/>
                    <a:pt x="24618" y="212"/>
                  </a:cubicBezTo>
                </a:path>
                <a:path w="43200" h="43200" stroke="0" extrusionOk="0">
                  <a:moveTo>
                    <a:pt x="42725" y="17095"/>
                  </a:moveTo>
                  <a:cubicBezTo>
                    <a:pt x="43040" y="18576"/>
                    <a:pt x="43200" y="20086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610" y="-1"/>
                    <a:pt x="23618" y="70"/>
                    <a:pt x="24618" y="212"/>
                  </a:cubicBezTo>
                  <a:lnTo>
                    <a:pt x="21600" y="21600"/>
                  </a:lnTo>
                  <a:lnTo>
                    <a:pt x="42725" y="17095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338" y="275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8140" name="AutoShape 12"/>
            <p:cNvSpPr>
              <a:spLocks noChangeArrowheads="1"/>
            </p:cNvSpPr>
            <p:nvPr/>
          </p:nvSpPr>
          <p:spPr bwMode="auto">
            <a:xfrm>
              <a:off x="2880" y="2251"/>
              <a:ext cx="1724" cy="576"/>
            </a:xfrm>
            <a:prstGeom prst="roundRect">
              <a:avLst>
                <a:gd name="adj" fmla="val 40454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</a:rPr>
                <a:t>Meta-state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</a:rPr>
                <a:t>Data Operations</a:t>
              </a:r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2200" y="2523"/>
              <a:ext cx="6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2250" y="184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8143" name="AutoShape 15"/>
            <p:cNvSpPr>
              <a:spLocks noChangeArrowheads="1"/>
            </p:cNvSpPr>
            <p:nvPr/>
          </p:nvSpPr>
          <p:spPr bwMode="auto">
            <a:xfrm>
              <a:off x="2880" y="1389"/>
              <a:ext cx="1724" cy="576"/>
            </a:xfrm>
            <a:prstGeom prst="roundRect">
              <a:avLst>
                <a:gd name="adj" fmla="val 40454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</a:rPr>
                <a:t>Meta-state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</a:rPr>
                <a:t>Instruction Operations</a:t>
              </a:r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flipV="1">
              <a:off x="2109" y="1842"/>
              <a:ext cx="771" cy="454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2290" y="229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2699" y="981"/>
              <a:ext cx="2086" cy="2267"/>
            </a:xfrm>
            <a:prstGeom prst="ellipse">
              <a:avLst/>
            </a:prstGeom>
            <a:noFill/>
            <a:ln w="12700" algn="ctr">
              <a:solidFill>
                <a:srgbClr val="FFFF00"/>
              </a:solidFill>
              <a:prstDash val="dash"/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48147" name="Freeform 19"/>
            <p:cNvSpPr>
              <a:spLocks/>
            </p:cNvSpPr>
            <p:nvPr/>
          </p:nvSpPr>
          <p:spPr bwMode="auto">
            <a:xfrm>
              <a:off x="2154" y="1139"/>
              <a:ext cx="817" cy="295"/>
            </a:xfrm>
            <a:custGeom>
              <a:avLst/>
              <a:gdLst>
                <a:gd name="T0" fmla="*/ 817 w 817"/>
                <a:gd name="T1" fmla="*/ 159 h 295"/>
                <a:gd name="T2" fmla="*/ 454 w 817"/>
                <a:gd name="T3" fmla="*/ 23 h 295"/>
                <a:gd name="T4" fmla="*/ 0 w 817"/>
                <a:gd name="T5" fmla="*/ 295 h 295"/>
                <a:gd name="T6" fmla="*/ 0 60000 65536"/>
                <a:gd name="T7" fmla="*/ 0 60000 65536"/>
                <a:gd name="T8" fmla="*/ 0 60000 65536"/>
                <a:gd name="T9" fmla="*/ 0 w 817"/>
                <a:gd name="T10" fmla="*/ 0 h 295"/>
                <a:gd name="T11" fmla="*/ 817 w 817"/>
                <a:gd name="T12" fmla="*/ 295 h 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295">
                  <a:moveTo>
                    <a:pt x="817" y="159"/>
                  </a:moveTo>
                  <a:cubicBezTo>
                    <a:pt x="703" y="79"/>
                    <a:pt x="590" y="0"/>
                    <a:pt x="454" y="23"/>
                  </a:cubicBezTo>
                  <a:cubicBezTo>
                    <a:pt x="318" y="46"/>
                    <a:pt x="159" y="170"/>
                    <a:pt x="0" y="295"/>
                  </a:cubicBezTo>
                </a:path>
              </a:pathLst>
            </a:custGeom>
            <a:noFill/>
            <a:ln w="57150" cap="flat" cmpd="sng">
              <a:solidFill>
                <a:schemeClr val="bg1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2306" y="935"/>
              <a:ext cx="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bg1"/>
                  </a:solidFill>
                </a:rPr>
                <a:t>11111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60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>
                <a:solidFill>
                  <a:schemeClr val="bg1"/>
                </a:solidFill>
                <a:ea typeface="標楷體" panose="03000509000000000000" pitchFamily="65" charset="-120"/>
              </a:rPr>
              <a:t>State Diagram of TAPC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539750" y="333375"/>
            <a:ext cx="8131175" cy="6192838"/>
            <a:chOff x="340" y="255"/>
            <a:chExt cx="5122" cy="3901"/>
          </a:xfrm>
        </p:grpSpPr>
        <p:sp>
          <p:nvSpPr>
            <p:cNvPr id="50180" name="Freeform 4"/>
            <p:cNvSpPr>
              <a:spLocks/>
            </p:cNvSpPr>
            <p:nvPr/>
          </p:nvSpPr>
          <p:spPr bwMode="auto">
            <a:xfrm>
              <a:off x="930" y="1071"/>
              <a:ext cx="3855" cy="3085"/>
            </a:xfrm>
            <a:custGeom>
              <a:avLst/>
              <a:gdLst>
                <a:gd name="T0" fmla="*/ 3855 w 3855"/>
                <a:gd name="T1" fmla="*/ 2722 h 3085"/>
                <a:gd name="T2" fmla="*/ 3855 w 3855"/>
                <a:gd name="T3" fmla="*/ 3085 h 3085"/>
                <a:gd name="T4" fmla="*/ 0 w 3855"/>
                <a:gd name="T5" fmla="*/ 3085 h 3085"/>
                <a:gd name="T6" fmla="*/ 0 w 3855"/>
                <a:gd name="T7" fmla="*/ 0 h 30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5"/>
                <a:gd name="T13" fmla="*/ 0 h 3085"/>
                <a:gd name="T14" fmla="*/ 3855 w 3855"/>
                <a:gd name="T15" fmla="*/ 3085 h 30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5" h="3085">
                  <a:moveTo>
                    <a:pt x="3855" y="2722"/>
                  </a:moveTo>
                  <a:lnTo>
                    <a:pt x="3855" y="3085"/>
                  </a:lnTo>
                  <a:lnTo>
                    <a:pt x="0" y="3085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auto">
            <a:xfrm>
              <a:off x="1791" y="981"/>
              <a:ext cx="2586" cy="2993"/>
            </a:xfrm>
            <a:custGeom>
              <a:avLst/>
              <a:gdLst>
                <a:gd name="T0" fmla="*/ 2586 w 2586"/>
                <a:gd name="T1" fmla="*/ 2812 h 2993"/>
                <a:gd name="T2" fmla="*/ 2586 w 2586"/>
                <a:gd name="T3" fmla="*/ 2993 h 2993"/>
                <a:gd name="T4" fmla="*/ 0 w 2586"/>
                <a:gd name="T5" fmla="*/ 2993 h 2993"/>
                <a:gd name="T6" fmla="*/ 0 w 2586"/>
                <a:gd name="T7" fmla="*/ 0 h 29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86"/>
                <a:gd name="T13" fmla="*/ 0 h 2993"/>
                <a:gd name="T14" fmla="*/ 2586 w 2586"/>
                <a:gd name="T15" fmla="*/ 2993 h 29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86" h="2993">
                  <a:moveTo>
                    <a:pt x="2586" y="2812"/>
                  </a:moveTo>
                  <a:lnTo>
                    <a:pt x="2586" y="2993"/>
                  </a:lnTo>
                  <a:lnTo>
                    <a:pt x="0" y="2993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2" name="Arc 6"/>
            <p:cNvSpPr>
              <a:spLocks/>
            </p:cNvSpPr>
            <p:nvPr/>
          </p:nvSpPr>
          <p:spPr bwMode="auto">
            <a:xfrm>
              <a:off x="340" y="255"/>
              <a:ext cx="318" cy="31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30932" y="41079"/>
                  </a:moveTo>
                  <a:cubicBezTo>
                    <a:pt x="28019" y="42475"/>
                    <a:pt x="2483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72"/>
                    <a:pt x="43158" y="23144"/>
                    <a:pt x="43075" y="23911"/>
                  </a:cubicBezTo>
                </a:path>
                <a:path w="43200" h="43200" stroke="0" extrusionOk="0">
                  <a:moveTo>
                    <a:pt x="30932" y="41079"/>
                  </a:moveTo>
                  <a:cubicBezTo>
                    <a:pt x="28019" y="42475"/>
                    <a:pt x="2483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72"/>
                    <a:pt x="43158" y="23144"/>
                    <a:pt x="43075" y="23911"/>
                  </a:cubicBezTo>
                  <a:lnTo>
                    <a:pt x="21600" y="21600"/>
                  </a:lnTo>
                  <a:lnTo>
                    <a:pt x="30932" y="41079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89" y="27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707" y="63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930" y="663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6" name="Arc 10"/>
            <p:cNvSpPr>
              <a:spLocks/>
            </p:cNvSpPr>
            <p:nvPr/>
          </p:nvSpPr>
          <p:spPr bwMode="auto">
            <a:xfrm>
              <a:off x="372" y="935"/>
              <a:ext cx="317" cy="31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2725" y="17095"/>
                  </a:moveTo>
                  <a:cubicBezTo>
                    <a:pt x="43040" y="18576"/>
                    <a:pt x="43200" y="20086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610" y="-1"/>
                    <a:pt x="23618" y="70"/>
                    <a:pt x="24618" y="212"/>
                  </a:cubicBezTo>
                </a:path>
                <a:path w="43200" h="43200" stroke="0" extrusionOk="0">
                  <a:moveTo>
                    <a:pt x="42725" y="17095"/>
                  </a:moveTo>
                  <a:cubicBezTo>
                    <a:pt x="43040" y="18576"/>
                    <a:pt x="43200" y="20086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610" y="-1"/>
                    <a:pt x="23618" y="70"/>
                    <a:pt x="24618" y="212"/>
                  </a:cubicBezTo>
                  <a:lnTo>
                    <a:pt x="21600" y="21600"/>
                  </a:lnTo>
                  <a:lnTo>
                    <a:pt x="42725" y="17095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389" y="9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>
              <a:off x="567" y="436"/>
              <a:ext cx="680" cy="22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0000FF"/>
                  </a:solidFill>
                </a:rPr>
                <a:t>TestReset</a:t>
              </a:r>
            </a:p>
          </p:txBody>
        </p:sp>
        <p:sp>
          <p:nvSpPr>
            <p:cNvPr id="50189" name="AutoShape 13"/>
            <p:cNvSpPr>
              <a:spLocks noChangeArrowheads="1"/>
            </p:cNvSpPr>
            <p:nvPr/>
          </p:nvSpPr>
          <p:spPr bwMode="auto">
            <a:xfrm>
              <a:off x="567" y="844"/>
              <a:ext cx="680" cy="22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Start/Iddle</a:t>
              </a:r>
              <a:endParaRPr lang="en-US" altLang="zh-TW" sz="1600" b="1">
                <a:solidFill>
                  <a:srgbClr val="0000FF"/>
                </a:solidFill>
              </a:endParaRPr>
            </a:p>
          </p:txBody>
        </p:sp>
        <p:cxnSp>
          <p:nvCxnSpPr>
            <p:cNvPr id="50190" name="AutoShape 14"/>
            <p:cNvCxnSpPr>
              <a:cxnSpLocks noChangeShapeType="1"/>
              <a:stCxn id="50189" idx="3"/>
              <a:endCxn id="50221" idx="1"/>
            </p:cNvCxnSpPr>
            <p:nvPr/>
          </p:nvCxnSpPr>
          <p:spPr bwMode="auto">
            <a:xfrm>
              <a:off x="1256" y="958"/>
              <a:ext cx="980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292" y="75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4150" y="844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SelectIR</a:t>
              </a:r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>
              <a:off x="4150" y="1298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CaptureIR</a:t>
              </a:r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4150" y="1751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ShiftIR</a:t>
              </a:r>
            </a:p>
          </p:txBody>
        </p:sp>
        <p:sp>
          <p:nvSpPr>
            <p:cNvPr id="50195" name="AutoShape 19"/>
            <p:cNvSpPr>
              <a:spLocks noChangeArrowheads="1"/>
            </p:cNvSpPr>
            <p:nvPr/>
          </p:nvSpPr>
          <p:spPr bwMode="auto">
            <a:xfrm>
              <a:off x="4150" y="2205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Exit1IR</a:t>
              </a:r>
            </a:p>
          </p:txBody>
        </p:sp>
        <p:sp>
          <p:nvSpPr>
            <p:cNvPr id="50196" name="AutoShape 20"/>
            <p:cNvSpPr>
              <a:spLocks noChangeArrowheads="1"/>
            </p:cNvSpPr>
            <p:nvPr/>
          </p:nvSpPr>
          <p:spPr bwMode="auto">
            <a:xfrm>
              <a:off x="4150" y="2659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PauseIR</a:t>
              </a:r>
            </a:p>
          </p:txBody>
        </p:sp>
        <p:sp>
          <p:nvSpPr>
            <p:cNvPr id="50197" name="AutoShape 21"/>
            <p:cNvSpPr>
              <a:spLocks noChangeArrowheads="1"/>
            </p:cNvSpPr>
            <p:nvPr/>
          </p:nvSpPr>
          <p:spPr bwMode="auto">
            <a:xfrm>
              <a:off x="4150" y="3112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Exit2IR</a:t>
              </a:r>
            </a:p>
          </p:txBody>
        </p:sp>
        <p:sp>
          <p:nvSpPr>
            <p:cNvPr id="50198" name="AutoShape 22"/>
            <p:cNvSpPr>
              <a:spLocks noChangeArrowheads="1"/>
            </p:cNvSpPr>
            <p:nvPr/>
          </p:nvSpPr>
          <p:spPr bwMode="auto">
            <a:xfrm>
              <a:off x="4150" y="3566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UpdateIR</a:t>
              </a:r>
            </a:p>
          </p:txBody>
        </p:sp>
        <p:cxnSp>
          <p:nvCxnSpPr>
            <p:cNvPr id="50199" name="AutoShape 23"/>
            <p:cNvCxnSpPr>
              <a:cxnSpLocks noChangeShapeType="1"/>
              <a:endCxn id="50192" idx="1"/>
            </p:cNvCxnSpPr>
            <p:nvPr/>
          </p:nvCxnSpPr>
          <p:spPr bwMode="auto">
            <a:xfrm>
              <a:off x="3161" y="958"/>
              <a:ext cx="980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0" name="AutoShape 24"/>
            <p:cNvCxnSpPr>
              <a:cxnSpLocks noChangeShapeType="1"/>
              <a:stCxn id="50192" idx="2"/>
              <a:endCxn id="50193" idx="0"/>
            </p:cNvCxnSpPr>
            <p:nvPr/>
          </p:nvCxnSpPr>
          <p:spPr bwMode="auto">
            <a:xfrm>
              <a:off x="4604" y="1080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1" name="AutoShape 25"/>
            <p:cNvCxnSpPr>
              <a:cxnSpLocks noChangeShapeType="1"/>
              <a:stCxn id="50193" idx="2"/>
              <a:endCxn id="50194" idx="0"/>
            </p:cNvCxnSpPr>
            <p:nvPr/>
          </p:nvCxnSpPr>
          <p:spPr bwMode="auto">
            <a:xfrm>
              <a:off x="4604" y="1534"/>
              <a:ext cx="0" cy="208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2" name="AutoShape 26"/>
            <p:cNvCxnSpPr>
              <a:cxnSpLocks noChangeShapeType="1"/>
              <a:stCxn id="50194" idx="2"/>
              <a:endCxn id="50195" idx="0"/>
            </p:cNvCxnSpPr>
            <p:nvPr/>
          </p:nvCxnSpPr>
          <p:spPr bwMode="auto">
            <a:xfrm>
              <a:off x="4604" y="1987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3" name="AutoShape 27"/>
            <p:cNvCxnSpPr>
              <a:cxnSpLocks noChangeShapeType="1"/>
              <a:stCxn id="50195" idx="2"/>
              <a:endCxn id="50196" idx="0"/>
            </p:cNvCxnSpPr>
            <p:nvPr/>
          </p:nvCxnSpPr>
          <p:spPr bwMode="auto">
            <a:xfrm>
              <a:off x="4604" y="2441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4" name="AutoShape 28"/>
            <p:cNvCxnSpPr>
              <a:cxnSpLocks noChangeShapeType="1"/>
              <a:stCxn id="50196" idx="2"/>
              <a:endCxn id="50197" idx="0"/>
            </p:cNvCxnSpPr>
            <p:nvPr/>
          </p:nvCxnSpPr>
          <p:spPr bwMode="auto">
            <a:xfrm>
              <a:off x="4604" y="2895"/>
              <a:ext cx="0" cy="208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05" name="AutoShape 29"/>
            <p:cNvCxnSpPr>
              <a:cxnSpLocks noChangeShapeType="1"/>
              <a:stCxn id="50197" idx="2"/>
              <a:endCxn id="50198" idx="0"/>
            </p:cNvCxnSpPr>
            <p:nvPr/>
          </p:nvCxnSpPr>
          <p:spPr bwMode="auto">
            <a:xfrm>
              <a:off x="4604" y="3348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06" name="Text Box 30"/>
            <p:cNvSpPr txBox="1">
              <a:spLocks noChangeArrowheads="1"/>
            </p:cNvSpPr>
            <p:nvPr/>
          </p:nvSpPr>
          <p:spPr bwMode="auto">
            <a:xfrm>
              <a:off x="4377" y="10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07" name="Text Box 31"/>
            <p:cNvSpPr txBox="1">
              <a:spLocks noChangeArrowheads="1"/>
            </p:cNvSpPr>
            <p:nvPr/>
          </p:nvSpPr>
          <p:spPr bwMode="auto">
            <a:xfrm>
              <a:off x="4377" y="152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08" name="Text Box 32"/>
            <p:cNvSpPr txBox="1">
              <a:spLocks noChangeArrowheads="1"/>
            </p:cNvSpPr>
            <p:nvPr/>
          </p:nvSpPr>
          <p:spPr bwMode="auto">
            <a:xfrm>
              <a:off x="4377" y="1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09" name="Text Box 33"/>
            <p:cNvSpPr txBox="1">
              <a:spLocks noChangeArrowheads="1"/>
            </p:cNvSpPr>
            <p:nvPr/>
          </p:nvSpPr>
          <p:spPr bwMode="auto">
            <a:xfrm>
              <a:off x="4377" y="243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4377" y="28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11" name="Text Box 35"/>
            <p:cNvSpPr txBox="1">
              <a:spLocks noChangeArrowheads="1"/>
            </p:cNvSpPr>
            <p:nvPr/>
          </p:nvSpPr>
          <p:spPr bwMode="auto">
            <a:xfrm>
              <a:off x="4377" y="333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12" name="Text Box 36"/>
            <p:cNvSpPr txBox="1">
              <a:spLocks noChangeArrowheads="1"/>
            </p:cNvSpPr>
            <p:nvPr/>
          </p:nvSpPr>
          <p:spPr bwMode="auto">
            <a:xfrm>
              <a:off x="3198" y="75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13" name="Line 37"/>
            <p:cNvSpPr>
              <a:spLocks noChangeShapeType="1"/>
            </p:cNvSpPr>
            <p:nvPr/>
          </p:nvSpPr>
          <p:spPr bwMode="auto">
            <a:xfrm>
              <a:off x="2517" y="3793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>
              <a:off x="2925" y="3793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2336" y="37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16" name="Text Box 40"/>
            <p:cNvSpPr txBox="1">
              <a:spLocks noChangeArrowheads="1"/>
            </p:cNvSpPr>
            <p:nvPr/>
          </p:nvSpPr>
          <p:spPr bwMode="auto">
            <a:xfrm>
              <a:off x="2925" y="37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4376" y="3793"/>
              <a:ext cx="0" cy="1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218" name="Text Box 42"/>
            <p:cNvSpPr txBox="1">
              <a:spLocks noChangeArrowheads="1"/>
            </p:cNvSpPr>
            <p:nvPr/>
          </p:nvSpPr>
          <p:spPr bwMode="auto">
            <a:xfrm>
              <a:off x="4195" y="37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19" name="Text Box 43"/>
            <p:cNvSpPr txBox="1">
              <a:spLocks noChangeArrowheads="1"/>
            </p:cNvSpPr>
            <p:nvPr/>
          </p:nvSpPr>
          <p:spPr bwMode="auto">
            <a:xfrm>
              <a:off x="4784" y="37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20" name="Text Box 44"/>
            <p:cNvSpPr txBox="1">
              <a:spLocks noChangeArrowheads="1"/>
            </p:cNvSpPr>
            <p:nvPr/>
          </p:nvSpPr>
          <p:spPr bwMode="auto">
            <a:xfrm>
              <a:off x="3152" y="120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21" name="AutoShape 45"/>
            <p:cNvSpPr>
              <a:spLocks noChangeArrowheads="1"/>
            </p:cNvSpPr>
            <p:nvPr/>
          </p:nvSpPr>
          <p:spPr bwMode="auto">
            <a:xfrm>
              <a:off x="2245" y="844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SelectDR</a:t>
              </a:r>
            </a:p>
          </p:txBody>
        </p:sp>
        <p:sp>
          <p:nvSpPr>
            <p:cNvPr id="50222" name="AutoShape 46"/>
            <p:cNvSpPr>
              <a:spLocks noChangeArrowheads="1"/>
            </p:cNvSpPr>
            <p:nvPr/>
          </p:nvSpPr>
          <p:spPr bwMode="auto">
            <a:xfrm>
              <a:off x="2245" y="1298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CaptureDR</a:t>
              </a:r>
            </a:p>
          </p:txBody>
        </p:sp>
        <p:sp>
          <p:nvSpPr>
            <p:cNvPr id="50223" name="AutoShape 47"/>
            <p:cNvSpPr>
              <a:spLocks noChangeArrowheads="1"/>
            </p:cNvSpPr>
            <p:nvPr/>
          </p:nvSpPr>
          <p:spPr bwMode="auto">
            <a:xfrm>
              <a:off x="2245" y="1752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ShiftDR</a:t>
              </a:r>
            </a:p>
          </p:txBody>
        </p:sp>
        <p:sp>
          <p:nvSpPr>
            <p:cNvPr id="50224" name="AutoShape 48"/>
            <p:cNvSpPr>
              <a:spLocks noChangeArrowheads="1"/>
            </p:cNvSpPr>
            <p:nvPr/>
          </p:nvSpPr>
          <p:spPr bwMode="auto">
            <a:xfrm>
              <a:off x="2245" y="2205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Exit1DR</a:t>
              </a:r>
            </a:p>
          </p:txBody>
        </p:sp>
        <p:sp>
          <p:nvSpPr>
            <p:cNvPr id="50225" name="AutoShape 49"/>
            <p:cNvSpPr>
              <a:spLocks noChangeArrowheads="1"/>
            </p:cNvSpPr>
            <p:nvPr/>
          </p:nvSpPr>
          <p:spPr bwMode="auto">
            <a:xfrm>
              <a:off x="2245" y="2659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PauseDR</a:t>
              </a:r>
            </a:p>
          </p:txBody>
        </p:sp>
        <p:sp>
          <p:nvSpPr>
            <p:cNvPr id="50226" name="AutoShape 50"/>
            <p:cNvSpPr>
              <a:spLocks noChangeArrowheads="1"/>
            </p:cNvSpPr>
            <p:nvPr/>
          </p:nvSpPr>
          <p:spPr bwMode="auto">
            <a:xfrm>
              <a:off x="2245" y="3112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Exit2DR</a:t>
              </a:r>
            </a:p>
          </p:txBody>
        </p:sp>
        <p:sp>
          <p:nvSpPr>
            <p:cNvPr id="50227" name="AutoShape 51"/>
            <p:cNvSpPr>
              <a:spLocks noChangeArrowheads="1"/>
            </p:cNvSpPr>
            <p:nvPr/>
          </p:nvSpPr>
          <p:spPr bwMode="auto">
            <a:xfrm>
              <a:off x="2245" y="3566"/>
              <a:ext cx="907" cy="227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 w="28575" algn="ctr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rgbClr val="3366CC"/>
                  </a:solidFill>
                </a:rPr>
                <a:t>UpdateDR</a:t>
              </a:r>
            </a:p>
          </p:txBody>
        </p:sp>
        <p:cxnSp>
          <p:nvCxnSpPr>
            <p:cNvPr id="50228" name="AutoShape 52"/>
            <p:cNvCxnSpPr>
              <a:cxnSpLocks noChangeShapeType="1"/>
              <a:stCxn id="50221" idx="2"/>
              <a:endCxn id="50222" idx="0"/>
            </p:cNvCxnSpPr>
            <p:nvPr/>
          </p:nvCxnSpPr>
          <p:spPr bwMode="auto">
            <a:xfrm>
              <a:off x="2699" y="1080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29" name="AutoShape 53"/>
            <p:cNvCxnSpPr>
              <a:cxnSpLocks noChangeShapeType="1"/>
              <a:stCxn id="50222" idx="2"/>
              <a:endCxn id="50223" idx="0"/>
            </p:cNvCxnSpPr>
            <p:nvPr/>
          </p:nvCxnSpPr>
          <p:spPr bwMode="auto">
            <a:xfrm>
              <a:off x="2699" y="1534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30" name="AutoShape 54"/>
            <p:cNvCxnSpPr>
              <a:cxnSpLocks noChangeShapeType="1"/>
              <a:stCxn id="50223" idx="2"/>
              <a:endCxn id="50224" idx="0"/>
            </p:cNvCxnSpPr>
            <p:nvPr/>
          </p:nvCxnSpPr>
          <p:spPr bwMode="auto">
            <a:xfrm>
              <a:off x="2699" y="1988"/>
              <a:ext cx="0" cy="208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31" name="AutoShape 55"/>
            <p:cNvCxnSpPr>
              <a:cxnSpLocks noChangeShapeType="1"/>
              <a:stCxn id="50224" idx="2"/>
              <a:endCxn id="50225" idx="0"/>
            </p:cNvCxnSpPr>
            <p:nvPr/>
          </p:nvCxnSpPr>
          <p:spPr bwMode="auto">
            <a:xfrm>
              <a:off x="2699" y="2441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32" name="AutoShape 56"/>
            <p:cNvCxnSpPr>
              <a:cxnSpLocks noChangeShapeType="1"/>
              <a:stCxn id="50225" idx="2"/>
              <a:endCxn id="50226" idx="0"/>
            </p:cNvCxnSpPr>
            <p:nvPr/>
          </p:nvCxnSpPr>
          <p:spPr bwMode="auto">
            <a:xfrm>
              <a:off x="2699" y="2895"/>
              <a:ext cx="0" cy="208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33" name="AutoShape 57"/>
            <p:cNvCxnSpPr>
              <a:cxnSpLocks noChangeShapeType="1"/>
              <a:stCxn id="50226" idx="2"/>
              <a:endCxn id="50227" idx="0"/>
            </p:cNvCxnSpPr>
            <p:nvPr/>
          </p:nvCxnSpPr>
          <p:spPr bwMode="auto">
            <a:xfrm>
              <a:off x="2699" y="3348"/>
              <a:ext cx="0" cy="209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34" name="Text Box 58"/>
            <p:cNvSpPr txBox="1">
              <a:spLocks noChangeArrowheads="1"/>
            </p:cNvSpPr>
            <p:nvPr/>
          </p:nvSpPr>
          <p:spPr bwMode="auto">
            <a:xfrm>
              <a:off x="2472" y="10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35" name="Text Box 59"/>
            <p:cNvSpPr txBox="1">
              <a:spLocks noChangeArrowheads="1"/>
            </p:cNvSpPr>
            <p:nvPr/>
          </p:nvSpPr>
          <p:spPr bwMode="auto">
            <a:xfrm>
              <a:off x="2472" y="152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36" name="Text Box 60"/>
            <p:cNvSpPr txBox="1">
              <a:spLocks noChangeArrowheads="1"/>
            </p:cNvSpPr>
            <p:nvPr/>
          </p:nvSpPr>
          <p:spPr bwMode="auto">
            <a:xfrm>
              <a:off x="2472" y="1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37" name="Text Box 61"/>
            <p:cNvSpPr txBox="1">
              <a:spLocks noChangeArrowheads="1"/>
            </p:cNvSpPr>
            <p:nvPr/>
          </p:nvSpPr>
          <p:spPr bwMode="auto">
            <a:xfrm>
              <a:off x="2472" y="243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238" name="Text Box 62"/>
            <p:cNvSpPr txBox="1">
              <a:spLocks noChangeArrowheads="1"/>
            </p:cNvSpPr>
            <p:nvPr/>
          </p:nvSpPr>
          <p:spPr bwMode="auto">
            <a:xfrm>
              <a:off x="2472" y="28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39" name="Text Box 63"/>
            <p:cNvSpPr txBox="1">
              <a:spLocks noChangeArrowheads="1"/>
            </p:cNvSpPr>
            <p:nvPr/>
          </p:nvSpPr>
          <p:spPr bwMode="auto">
            <a:xfrm>
              <a:off x="2473" y="333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grpSp>
          <p:nvGrpSpPr>
            <p:cNvPr id="50240" name="Group 64"/>
            <p:cNvGrpSpPr>
              <a:grpSpLocks/>
            </p:cNvGrpSpPr>
            <p:nvPr/>
          </p:nvGrpSpPr>
          <p:grpSpPr bwMode="auto">
            <a:xfrm>
              <a:off x="3083" y="1706"/>
              <a:ext cx="302" cy="318"/>
              <a:chOff x="3083" y="1706"/>
              <a:chExt cx="302" cy="318"/>
            </a:xfrm>
          </p:grpSpPr>
          <p:sp>
            <p:nvSpPr>
              <p:cNvPr id="50263" name="Arc 65"/>
              <p:cNvSpPr>
                <a:spLocks/>
              </p:cNvSpPr>
              <p:nvPr/>
            </p:nvSpPr>
            <p:spPr bwMode="auto">
              <a:xfrm>
                <a:off x="3083" y="1706"/>
                <a:ext cx="289" cy="318"/>
              </a:xfrm>
              <a:custGeom>
                <a:avLst/>
                <a:gdLst>
                  <a:gd name="T0" fmla="*/ 0 w 39430"/>
                  <a:gd name="T1" fmla="*/ 0 h 43200"/>
                  <a:gd name="T2" fmla="*/ 0 w 39430"/>
                  <a:gd name="T3" fmla="*/ 0 h 43200"/>
                  <a:gd name="T4" fmla="*/ 0 w 3943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39430"/>
                  <a:gd name="T10" fmla="*/ 0 h 43200"/>
                  <a:gd name="T11" fmla="*/ 39430 w 3943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430" h="43200" fill="none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</a:path>
                  <a:path w="39430" h="43200" stroke="0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  <a:lnTo>
                      <a:pt x="17830" y="21600"/>
                    </a:lnTo>
                    <a:lnTo>
                      <a:pt x="1565" y="7385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0264" name="Text Box 66"/>
              <p:cNvSpPr txBox="1">
                <a:spLocks noChangeArrowheads="1"/>
              </p:cNvSpPr>
              <p:nvPr/>
            </p:nvSpPr>
            <p:spPr bwMode="auto">
              <a:xfrm>
                <a:off x="3198" y="17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600" b="1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cxnSp>
          <p:nvCxnSpPr>
            <p:cNvPr id="50241" name="AutoShape 67"/>
            <p:cNvCxnSpPr>
              <a:cxnSpLocks noChangeShapeType="1"/>
            </p:cNvCxnSpPr>
            <p:nvPr/>
          </p:nvCxnSpPr>
          <p:spPr bwMode="auto">
            <a:xfrm>
              <a:off x="3152" y="1389"/>
              <a:ext cx="1" cy="907"/>
            </a:xfrm>
            <a:prstGeom prst="curvedConnector3">
              <a:avLst>
                <a:gd name="adj1" fmla="val 40000014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42" name="AutoShape 68"/>
            <p:cNvCxnSpPr>
              <a:cxnSpLocks noChangeShapeType="1"/>
              <a:stCxn id="50224" idx="3"/>
              <a:endCxn id="50227" idx="3"/>
            </p:cNvCxnSpPr>
            <p:nvPr/>
          </p:nvCxnSpPr>
          <p:spPr bwMode="auto">
            <a:xfrm>
              <a:off x="3161" y="2319"/>
              <a:ext cx="1" cy="1361"/>
            </a:xfrm>
            <a:prstGeom prst="curvedConnector3">
              <a:avLst>
                <a:gd name="adj1" fmla="val 42300014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43" name="Text Box 69"/>
            <p:cNvSpPr txBox="1">
              <a:spLocks noChangeArrowheads="1"/>
            </p:cNvSpPr>
            <p:nvPr/>
          </p:nvSpPr>
          <p:spPr bwMode="auto">
            <a:xfrm>
              <a:off x="3379" y="22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grpSp>
          <p:nvGrpSpPr>
            <p:cNvPr id="50244" name="Group 70"/>
            <p:cNvGrpSpPr>
              <a:grpSpLocks/>
            </p:cNvGrpSpPr>
            <p:nvPr/>
          </p:nvGrpSpPr>
          <p:grpSpPr bwMode="auto">
            <a:xfrm>
              <a:off x="3083" y="2614"/>
              <a:ext cx="302" cy="318"/>
              <a:chOff x="3083" y="1706"/>
              <a:chExt cx="302" cy="318"/>
            </a:xfrm>
          </p:grpSpPr>
          <p:sp>
            <p:nvSpPr>
              <p:cNvPr id="50261" name="Arc 71"/>
              <p:cNvSpPr>
                <a:spLocks/>
              </p:cNvSpPr>
              <p:nvPr/>
            </p:nvSpPr>
            <p:spPr bwMode="auto">
              <a:xfrm>
                <a:off x="3083" y="1706"/>
                <a:ext cx="289" cy="318"/>
              </a:xfrm>
              <a:custGeom>
                <a:avLst/>
                <a:gdLst>
                  <a:gd name="T0" fmla="*/ 0 w 39430"/>
                  <a:gd name="T1" fmla="*/ 0 h 43200"/>
                  <a:gd name="T2" fmla="*/ 0 w 39430"/>
                  <a:gd name="T3" fmla="*/ 0 h 43200"/>
                  <a:gd name="T4" fmla="*/ 0 w 3943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39430"/>
                  <a:gd name="T10" fmla="*/ 0 h 43200"/>
                  <a:gd name="T11" fmla="*/ 39430 w 3943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430" h="43200" fill="none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</a:path>
                  <a:path w="39430" h="43200" stroke="0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  <a:lnTo>
                      <a:pt x="17830" y="21600"/>
                    </a:lnTo>
                    <a:lnTo>
                      <a:pt x="1565" y="7385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0262" name="Text Box 72"/>
              <p:cNvSpPr txBox="1">
                <a:spLocks noChangeArrowheads="1"/>
              </p:cNvSpPr>
              <p:nvPr/>
            </p:nvSpPr>
            <p:spPr bwMode="auto">
              <a:xfrm>
                <a:off x="3198" y="17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600" b="1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cxnSp>
          <p:nvCxnSpPr>
            <p:cNvPr id="50245" name="AutoShape 73"/>
            <p:cNvCxnSpPr>
              <a:cxnSpLocks noChangeShapeType="1"/>
              <a:stCxn id="50226" idx="1"/>
              <a:endCxn id="50223" idx="1"/>
            </p:cNvCxnSpPr>
            <p:nvPr/>
          </p:nvCxnSpPr>
          <p:spPr bwMode="auto">
            <a:xfrm rot="10800000" flipH="1">
              <a:off x="2236" y="1866"/>
              <a:ext cx="1" cy="1360"/>
            </a:xfrm>
            <a:prstGeom prst="curvedConnector3">
              <a:avLst>
                <a:gd name="adj1" fmla="val -28300009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46" name="Text Box 74"/>
            <p:cNvSpPr txBox="1">
              <a:spLocks noChangeArrowheads="1"/>
            </p:cNvSpPr>
            <p:nvPr/>
          </p:nvSpPr>
          <p:spPr bwMode="auto">
            <a:xfrm>
              <a:off x="2064" y="29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  <p:cxnSp>
          <p:nvCxnSpPr>
            <p:cNvPr id="50247" name="AutoShape 75"/>
            <p:cNvCxnSpPr>
              <a:cxnSpLocks noChangeShapeType="1"/>
              <a:stCxn id="50192" idx="3"/>
              <a:endCxn id="50188" idx="3"/>
            </p:cNvCxnSpPr>
            <p:nvPr/>
          </p:nvCxnSpPr>
          <p:spPr bwMode="auto">
            <a:xfrm flipH="1" flipV="1">
              <a:off x="1256" y="550"/>
              <a:ext cx="3810" cy="408"/>
            </a:xfrm>
            <a:prstGeom prst="bentConnector3">
              <a:avLst>
                <a:gd name="adj1" fmla="val -3542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48" name="Text Box 76"/>
            <p:cNvSpPr txBox="1">
              <a:spLocks noChangeArrowheads="1"/>
            </p:cNvSpPr>
            <p:nvPr/>
          </p:nvSpPr>
          <p:spPr bwMode="auto">
            <a:xfrm>
              <a:off x="5012" y="75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249" name="Text Box 77"/>
            <p:cNvSpPr txBox="1">
              <a:spLocks noChangeArrowheads="1"/>
            </p:cNvSpPr>
            <p:nvPr/>
          </p:nvSpPr>
          <p:spPr bwMode="auto">
            <a:xfrm>
              <a:off x="5048" y="120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grpSp>
          <p:nvGrpSpPr>
            <p:cNvPr id="50250" name="Group 78"/>
            <p:cNvGrpSpPr>
              <a:grpSpLocks/>
            </p:cNvGrpSpPr>
            <p:nvPr/>
          </p:nvGrpSpPr>
          <p:grpSpPr bwMode="auto">
            <a:xfrm>
              <a:off x="4979" y="1706"/>
              <a:ext cx="302" cy="318"/>
              <a:chOff x="3083" y="1706"/>
              <a:chExt cx="302" cy="318"/>
            </a:xfrm>
          </p:grpSpPr>
          <p:sp>
            <p:nvSpPr>
              <p:cNvPr id="50259" name="Arc 79"/>
              <p:cNvSpPr>
                <a:spLocks/>
              </p:cNvSpPr>
              <p:nvPr/>
            </p:nvSpPr>
            <p:spPr bwMode="auto">
              <a:xfrm>
                <a:off x="3083" y="1706"/>
                <a:ext cx="289" cy="318"/>
              </a:xfrm>
              <a:custGeom>
                <a:avLst/>
                <a:gdLst>
                  <a:gd name="T0" fmla="*/ 0 w 39430"/>
                  <a:gd name="T1" fmla="*/ 0 h 43200"/>
                  <a:gd name="T2" fmla="*/ 0 w 39430"/>
                  <a:gd name="T3" fmla="*/ 0 h 43200"/>
                  <a:gd name="T4" fmla="*/ 0 w 3943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39430"/>
                  <a:gd name="T10" fmla="*/ 0 h 43200"/>
                  <a:gd name="T11" fmla="*/ 39430 w 3943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430" h="43200" fill="none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</a:path>
                  <a:path w="39430" h="43200" stroke="0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  <a:lnTo>
                      <a:pt x="17830" y="21600"/>
                    </a:lnTo>
                    <a:lnTo>
                      <a:pt x="1565" y="7385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0260" name="Text Box 80"/>
              <p:cNvSpPr txBox="1">
                <a:spLocks noChangeArrowheads="1"/>
              </p:cNvSpPr>
              <p:nvPr/>
            </p:nvSpPr>
            <p:spPr bwMode="auto">
              <a:xfrm>
                <a:off x="3198" y="17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600" b="1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cxnSp>
          <p:nvCxnSpPr>
            <p:cNvPr id="50251" name="AutoShape 81"/>
            <p:cNvCxnSpPr>
              <a:cxnSpLocks noChangeShapeType="1"/>
            </p:cNvCxnSpPr>
            <p:nvPr/>
          </p:nvCxnSpPr>
          <p:spPr bwMode="auto">
            <a:xfrm>
              <a:off x="5048" y="1389"/>
              <a:ext cx="1" cy="907"/>
            </a:xfrm>
            <a:prstGeom prst="curvedConnector3">
              <a:avLst>
                <a:gd name="adj1" fmla="val 40000014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2" name="AutoShape 82"/>
            <p:cNvCxnSpPr>
              <a:cxnSpLocks noChangeShapeType="1"/>
            </p:cNvCxnSpPr>
            <p:nvPr/>
          </p:nvCxnSpPr>
          <p:spPr bwMode="auto">
            <a:xfrm>
              <a:off x="5057" y="2319"/>
              <a:ext cx="1" cy="1361"/>
            </a:xfrm>
            <a:prstGeom prst="curvedConnector3">
              <a:avLst>
                <a:gd name="adj1" fmla="val 42300014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53" name="Text Box 83"/>
            <p:cNvSpPr txBox="1">
              <a:spLocks noChangeArrowheads="1"/>
            </p:cNvSpPr>
            <p:nvPr/>
          </p:nvSpPr>
          <p:spPr bwMode="auto">
            <a:xfrm>
              <a:off x="5275" y="22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1</a:t>
              </a:r>
            </a:p>
          </p:txBody>
        </p:sp>
        <p:grpSp>
          <p:nvGrpSpPr>
            <p:cNvPr id="50254" name="Group 84"/>
            <p:cNvGrpSpPr>
              <a:grpSpLocks/>
            </p:cNvGrpSpPr>
            <p:nvPr/>
          </p:nvGrpSpPr>
          <p:grpSpPr bwMode="auto">
            <a:xfrm>
              <a:off x="4979" y="2614"/>
              <a:ext cx="302" cy="318"/>
              <a:chOff x="3083" y="1706"/>
              <a:chExt cx="302" cy="318"/>
            </a:xfrm>
          </p:grpSpPr>
          <p:sp>
            <p:nvSpPr>
              <p:cNvPr id="50257" name="Arc 85"/>
              <p:cNvSpPr>
                <a:spLocks/>
              </p:cNvSpPr>
              <p:nvPr/>
            </p:nvSpPr>
            <p:spPr bwMode="auto">
              <a:xfrm>
                <a:off x="3083" y="1706"/>
                <a:ext cx="289" cy="318"/>
              </a:xfrm>
              <a:custGeom>
                <a:avLst/>
                <a:gdLst>
                  <a:gd name="T0" fmla="*/ 0 w 39430"/>
                  <a:gd name="T1" fmla="*/ 0 h 43200"/>
                  <a:gd name="T2" fmla="*/ 0 w 39430"/>
                  <a:gd name="T3" fmla="*/ 0 h 43200"/>
                  <a:gd name="T4" fmla="*/ 0 w 3943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39430"/>
                  <a:gd name="T10" fmla="*/ 0 h 43200"/>
                  <a:gd name="T11" fmla="*/ 39430 w 3943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430" h="43200" fill="none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</a:path>
                  <a:path w="39430" h="43200" stroke="0" extrusionOk="0">
                    <a:moveTo>
                      <a:pt x="1565" y="7385"/>
                    </a:moveTo>
                    <a:cubicBezTo>
                      <a:pt x="5667" y="2692"/>
                      <a:pt x="11596" y="-1"/>
                      <a:pt x="17830" y="0"/>
                    </a:cubicBezTo>
                    <a:cubicBezTo>
                      <a:pt x="29759" y="0"/>
                      <a:pt x="39430" y="9670"/>
                      <a:pt x="39430" y="21600"/>
                    </a:cubicBezTo>
                    <a:cubicBezTo>
                      <a:pt x="39430" y="33529"/>
                      <a:pt x="29759" y="43200"/>
                      <a:pt x="17830" y="43200"/>
                    </a:cubicBezTo>
                    <a:cubicBezTo>
                      <a:pt x="10698" y="43200"/>
                      <a:pt x="4026" y="39679"/>
                      <a:pt x="0" y="33792"/>
                    </a:cubicBezTo>
                    <a:lnTo>
                      <a:pt x="17830" y="21600"/>
                    </a:lnTo>
                    <a:lnTo>
                      <a:pt x="1565" y="7385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0258" name="Text Box 86"/>
              <p:cNvSpPr txBox="1">
                <a:spLocks noChangeArrowheads="1"/>
              </p:cNvSpPr>
              <p:nvPr/>
            </p:nvSpPr>
            <p:spPr bwMode="auto">
              <a:xfrm>
                <a:off x="3198" y="17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600" b="1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cxnSp>
          <p:nvCxnSpPr>
            <p:cNvPr id="50255" name="AutoShape 87"/>
            <p:cNvCxnSpPr>
              <a:cxnSpLocks noChangeShapeType="1"/>
            </p:cNvCxnSpPr>
            <p:nvPr/>
          </p:nvCxnSpPr>
          <p:spPr bwMode="auto">
            <a:xfrm rot="10800000" flipH="1">
              <a:off x="4150" y="1866"/>
              <a:ext cx="1" cy="1360"/>
            </a:xfrm>
            <a:prstGeom prst="curvedConnector3">
              <a:avLst>
                <a:gd name="adj1" fmla="val -28300009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56" name="Text Box 88"/>
            <p:cNvSpPr txBox="1">
              <a:spLocks noChangeArrowheads="1"/>
            </p:cNvSpPr>
            <p:nvPr/>
          </p:nvSpPr>
          <p:spPr bwMode="auto">
            <a:xfrm>
              <a:off x="3978" y="29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600" b="1">
                  <a:solidFill>
                    <a:schemeClr val="bg1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6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Boundary Scan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Exercise with TI BS1.0</a:t>
            </a:r>
          </a:p>
        </p:txBody>
      </p:sp>
      <p:sp>
        <p:nvSpPr>
          <p:cNvPr id="735235" name="Rectangle 3"/>
          <p:cNvSpPr>
            <a:spLocks noChangeArrowheads="1"/>
          </p:cNvSpPr>
          <p:nvPr/>
        </p:nvSpPr>
        <p:spPr bwMode="auto">
          <a:xfrm>
            <a:off x="323850" y="1484313"/>
            <a:ext cx="8064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tabLst>
                <a:tab pos="2425700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425700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4257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57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ea typeface="標楷體" panose="03000509000000000000" pitchFamily="65" charset="-120"/>
              </a:rPr>
              <a:t>Exercise and trace some examples using TI Scan Educator 1.0 (downloaded from TI or my web).</a:t>
            </a:r>
          </a:p>
          <a:p>
            <a:pPr fontAlgn="ctr">
              <a:spcBef>
                <a:spcPct val="10000"/>
              </a:spcBef>
              <a:buFontTx/>
              <a:buAutoNum type="arabicPeriod"/>
            </a:pPr>
            <a:r>
              <a:rPr lang="en-US" altLang="zh-TW" sz="2400">
                <a:solidFill>
                  <a:schemeClr val="bg1"/>
                </a:solidFill>
                <a:ea typeface="標楷體" panose="03000509000000000000" pitchFamily="65" charset="-120"/>
              </a:rPr>
              <a:t>Write the basic TMS sequence for applying a pattern and detecting the result to a circuit under test (CUT) originally with 4 pins.</a:t>
            </a:r>
          </a:p>
          <a:p>
            <a:pPr fontAlgn="ctr">
              <a:spcBef>
                <a:spcPct val="1000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標楷體" panose="03000509000000000000" pitchFamily="65" charset="-120"/>
              </a:rPr>
              <a:t>	Hint: Initialization, Scanning in 4 bits, Update, Capture, Scanning out 4 bits, Update.</a:t>
            </a:r>
          </a:p>
          <a:p>
            <a:pPr fontAlgn="ctr">
              <a:spcBef>
                <a:spcPct val="10000"/>
              </a:spcBef>
              <a:buFontTx/>
              <a:buAutoNum type="arabicPeriod" startAt="3"/>
            </a:pPr>
            <a:r>
              <a:rPr lang="en-US" altLang="zh-TW" sz="2400">
                <a:ea typeface="標楷體" panose="03000509000000000000" pitchFamily="65" charset="-120"/>
              </a:rPr>
              <a:t>Homework #2: Design a Boundary Scan Control according to the above state diagram using Verilog (due in 2 Weeks)</a:t>
            </a:r>
          </a:p>
          <a:p>
            <a:pPr fontAlgn="ctr">
              <a:spcBef>
                <a:spcPct val="10000"/>
              </a:spcBef>
              <a:buFontTx/>
              <a:buAutoNum type="arabicPeriod" startAt="3"/>
            </a:pPr>
            <a:r>
              <a:rPr lang="en-US" altLang="zh-TW" sz="2400">
                <a:solidFill>
                  <a:schemeClr val="bg1"/>
                </a:solidFill>
                <a:ea typeface="標楷體" panose="03000509000000000000" pitchFamily="65" charset="-120"/>
              </a:rPr>
              <a:t>You can trace it by comparing to TI Scan Educator 1.0</a:t>
            </a:r>
          </a:p>
        </p:txBody>
      </p:sp>
    </p:spTree>
    <p:extLst>
      <p:ext uri="{BB962C8B-B14F-4D97-AF65-F5344CB8AC3E}">
        <p14:creationId xmlns:p14="http://schemas.microsoft.com/office/powerpoint/2010/main" val="21532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Huffman Model for a Finite State Machine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/>
              <a:t>Single Clock, Synchronous, DFF-based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557338"/>
            <a:ext cx="8939212" cy="4244975"/>
            <a:chOff x="113" y="981"/>
            <a:chExt cx="5631" cy="2674"/>
          </a:xfrm>
        </p:grpSpPr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2426" y="2477"/>
              <a:ext cx="859" cy="772"/>
              <a:chOff x="2426" y="2840"/>
              <a:chExt cx="859" cy="772"/>
            </a:xfrm>
          </p:grpSpPr>
          <p:grpSp>
            <p:nvGrpSpPr>
              <p:cNvPr id="19496" name="Group 5"/>
              <p:cNvGrpSpPr>
                <a:grpSpLocks/>
              </p:cNvGrpSpPr>
              <p:nvPr/>
            </p:nvGrpSpPr>
            <p:grpSpPr bwMode="auto">
              <a:xfrm>
                <a:off x="2699" y="2840"/>
                <a:ext cx="586" cy="499"/>
                <a:chOff x="2699" y="2840"/>
                <a:chExt cx="586" cy="499"/>
              </a:xfrm>
            </p:grpSpPr>
            <p:sp>
              <p:nvSpPr>
                <p:cNvPr id="19512" name="Rectangle 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5" name="Freeform 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7" name="Group 10"/>
              <p:cNvGrpSpPr>
                <a:grpSpLocks/>
              </p:cNvGrpSpPr>
              <p:nvPr/>
            </p:nvGrpSpPr>
            <p:grpSpPr bwMode="auto">
              <a:xfrm>
                <a:off x="2608" y="2931"/>
                <a:ext cx="586" cy="499"/>
                <a:chOff x="2699" y="2840"/>
                <a:chExt cx="586" cy="499"/>
              </a:xfrm>
            </p:grpSpPr>
            <p:sp>
              <p:nvSpPr>
                <p:cNvPr id="19508" name="Rectangle 1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1" name="Freeform 1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8" name="Group 15"/>
              <p:cNvGrpSpPr>
                <a:grpSpLocks/>
              </p:cNvGrpSpPr>
              <p:nvPr/>
            </p:nvGrpSpPr>
            <p:grpSpPr bwMode="auto">
              <a:xfrm>
                <a:off x="2517" y="3022"/>
                <a:ext cx="586" cy="499"/>
                <a:chOff x="2699" y="2840"/>
                <a:chExt cx="586" cy="499"/>
              </a:xfrm>
            </p:grpSpPr>
            <p:sp>
              <p:nvSpPr>
                <p:cNvPr id="19504" name="Rectangle 1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7" name="Freeform 1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9" name="Group 20"/>
              <p:cNvGrpSpPr>
                <a:grpSpLocks/>
              </p:cNvGrpSpPr>
              <p:nvPr/>
            </p:nvGrpSpPr>
            <p:grpSpPr bwMode="auto">
              <a:xfrm>
                <a:off x="2426" y="3113"/>
                <a:ext cx="586" cy="499"/>
                <a:chOff x="2699" y="2840"/>
                <a:chExt cx="586" cy="499"/>
              </a:xfrm>
            </p:grpSpPr>
            <p:sp>
              <p:nvSpPr>
                <p:cNvPr id="19500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3" name="Freeform 2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9461" name="AutoShape 25"/>
            <p:cNvSpPr>
              <a:spLocks noChangeArrowheads="1"/>
            </p:cNvSpPr>
            <p:nvPr/>
          </p:nvSpPr>
          <p:spPr bwMode="auto">
            <a:xfrm>
              <a:off x="1700" y="981"/>
              <a:ext cx="2132" cy="1315"/>
            </a:xfrm>
            <a:prstGeom prst="cloudCallout">
              <a:avLst>
                <a:gd name="adj1" fmla="val 9662"/>
                <a:gd name="adj2" fmla="val -3764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19462" name="Text Box 26"/>
            <p:cNvSpPr txBox="1">
              <a:spLocks noChangeArrowheads="1"/>
            </p:cNvSpPr>
            <p:nvPr/>
          </p:nvSpPr>
          <p:spPr bwMode="auto">
            <a:xfrm>
              <a:off x="2122" y="1446"/>
              <a:ext cx="134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Combinational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Circuit</a:t>
              </a:r>
            </a:p>
          </p:txBody>
        </p:sp>
        <p:sp>
          <p:nvSpPr>
            <p:cNvPr id="19463" name="Line 27"/>
            <p:cNvSpPr>
              <a:spLocks noChangeShapeType="1"/>
            </p:cNvSpPr>
            <p:nvPr/>
          </p:nvSpPr>
          <p:spPr bwMode="auto">
            <a:xfrm>
              <a:off x="1111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64" name="Line 28"/>
            <p:cNvSpPr>
              <a:spLocks noChangeShapeType="1"/>
            </p:cNvSpPr>
            <p:nvPr/>
          </p:nvSpPr>
          <p:spPr bwMode="auto">
            <a:xfrm>
              <a:off x="3832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9465" name="Group 29"/>
            <p:cNvGrpSpPr>
              <a:grpSpLocks/>
            </p:cNvGrpSpPr>
            <p:nvPr/>
          </p:nvGrpSpPr>
          <p:grpSpPr bwMode="auto">
            <a:xfrm>
              <a:off x="3016" y="1866"/>
              <a:ext cx="1019" cy="1020"/>
              <a:chOff x="3107" y="1866"/>
              <a:chExt cx="1019" cy="1020"/>
            </a:xfrm>
          </p:grpSpPr>
          <p:sp>
            <p:nvSpPr>
              <p:cNvPr id="19494" name="Freeform 30"/>
              <p:cNvSpPr>
                <a:spLocks/>
              </p:cNvSpPr>
              <p:nvPr/>
            </p:nvSpPr>
            <p:spPr bwMode="auto">
              <a:xfrm>
                <a:off x="3128" y="1866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5" name="Freeform 31"/>
              <p:cNvSpPr>
                <a:spLocks/>
              </p:cNvSpPr>
              <p:nvPr/>
            </p:nvSpPr>
            <p:spPr bwMode="auto">
              <a:xfrm>
                <a:off x="3107" y="1888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9466" name="Group 32"/>
            <p:cNvGrpSpPr>
              <a:grpSpLocks/>
            </p:cNvGrpSpPr>
            <p:nvPr/>
          </p:nvGrpSpPr>
          <p:grpSpPr bwMode="auto">
            <a:xfrm>
              <a:off x="1444" y="1888"/>
              <a:ext cx="1027" cy="1027"/>
              <a:chOff x="1535" y="1888"/>
              <a:chExt cx="1027" cy="1027"/>
            </a:xfrm>
          </p:grpSpPr>
          <p:sp>
            <p:nvSpPr>
              <p:cNvPr id="19492" name="Freeform 33"/>
              <p:cNvSpPr>
                <a:spLocks/>
              </p:cNvSpPr>
              <p:nvPr/>
            </p:nvSpPr>
            <p:spPr bwMode="auto">
              <a:xfrm>
                <a:off x="1565" y="1888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3" name="Freeform 34"/>
              <p:cNvSpPr>
                <a:spLocks/>
              </p:cNvSpPr>
              <p:nvPr/>
            </p:nvSpPr>
            <p:spPr bwMode="auto">
              <a:xfrm>
                <a:off x="1535" y="1917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9467" name="Text Box 35"/>
            <p:cNvSpPr txBox="1">
              <a:spLocks noChangeArrowheads="1"/>
            </p:cNvSpPr>
            <p:nvPr/>
          </p:nvSpPr>
          <p:spPr bwMode="auto">
            <a:xfrm>
              <a:off x="113" y="981"/>
              <a:ext cx="13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Inputs</a:t>
              </a:r>
            </a:p>
          </p:txBody>
        </p:sp>
        <p:sp>
          <p:nvSpPr>
            <p:cNvPr id="19468" name="Text Box 36"/>
            <p:cNvSpPr txBox="1">
              <a:spLocks noChangeArrowheads="1"/>
            </p:cNvSpPr>
            <p:nvPr/>
          </p:nvSpPr>
          <p:spPr bwMode="auto">
            <a:xfrm>
              <a:off x="113" y="1797"/>
              <a:ext cx="100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PI</a:t>
              </a:r>
            </a:p>
          </p:txBody>
        </p:sp>
        <p:sp>
          <p:nvSpPr>
            <p:cNvPr id="19469" name="Text Box 37"/>
            <p:cNvSpPr txBox="1">
              <a:spLocks noChangeArrowheads="1"/>
            </p:cNvSpPr>
            <p:nvPr/>
          </p:nvSpPr>
          <p:spPr bwMode="auto">
            <a:xfrm>
              <a:off x="4241" y="981"/>
              <a:ext cx="15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Outputs</a:t>
              </a:r>
            </a:p>
          </p:txBody>
        </p:sp>
        <p:sp>
          <p:nvSpPr>
            <p:cNvPr id="19470" name="Text Box 38"/>
            <p:cNvSpPr txBox="1">
              <a:spLocks noChangeArrowheads="1"/>
            </p:cNvSpPr>
            <p:nvPr/>
          </p:nvSpPr>
          <p:spPr bwMode="auto">
            <a:xfrm>
              <a:off x="4059" y="1842"/>
              <a:ext cx="109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PO</a:t>
              </a:r>
            </a:p>
          </p:txBody>
        </p:sp>
        <p:sp>
          <p:nvSpPr>
            <p:cNvPr id="19471" name="Freeform 39"/>
            <p:cNvSpPr>
              <a:spLocks/>
            </p:cNvSpPr>
            <p:nvPr/>
          </p:nvSpPr>
          <p:spPr bwMode="auto">
            <a:xfrm>
              <a:off x="1428" y="3249"/>
              <a:ext cx="1225" cy="272"/>
            </a:xfrm>
            <a:custGeom>
              <a:avLst/>
              <a:gdLst>
                <a:gd name="T0" fmla="*/ 1225 w 1225"/>
                <a:gd name="T1" fmla="*/ 0 h 272"/>
                <a:gd name="T2" fmla="*/ 1225 w 1225"/>
                <a:gd name="T3" fmla="*/ 272 h 272"/>
                <a:gd name="T4" fmla="*/ 0 w 1225"/>
                <a:gd name="T5" fmla="*/ 272 h 272"/>
                <a:gd name="T6" fmla="*/ 0 60000 65536"/>
                <a:gd name="T7" fmla="*/ 0 60000 65536"/>
                <a:gd name="T8" fmla="*/ 0 60000 65536"/>
                <a:gd name="T9" fmla="*/ 0 w 1225"/>
                <a:gd name="T10" fmla="*/ 0 h 272"/>
                <a:gd name="T11" fmla="*/ 1225 w 122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272">
                  <a:moveTo>
                    <a:pt x="1225" y="0"/>
                  </a:moveTo>
                  <a:lnTo>
                    <a:pt x="1225" y="272"/>
                  </a:lnTo>
                  <a:lnTo>
                    <a:pt x="0" y="272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2" name="Text Box 40"/>
            <p:cNvSpPr txBox="1">
              <a:spLocks noChangeArrowheads="1"/>
            </p:cNvSpPr>
            <p:nvPr/>
          </p:nvSpPr>
          <p:spPr bwMode="auto">
            <a:xfrm>
              <a:off x="1025" y="3352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i="1">
                  <a:latin typeface="Times New Roman" panose="02020603050405020304" pitchFamily="18" charset="0"/>
                </a:rPr>
                <a:t>Clk</a:t>
              </a:r>
            </a:p>
          </p:txBody>
        </p:sp>
        <p:grpSp>
          <p:nvGrpSpPr>
            <p:cNvPr id="19473" name="Group 41"/>
            <p:cNvGrpSpPr>
              <a:grpSpLocks/>
            </p:cNvGrpSpPr>
            <p:nvPr/>
          </p:nvGrpSpPr>
          <p:grpSpPr bwMode="auto">
            <a:xfrm>
              <a:off x="3493" y="2507"/>
              <a:ext cx="276" cy="515"/>
              <a:chOff x="3493" y="2507"/>
              <a:chExt cx="276" cy="515"/>
            </a:xfrm>
          </p:grpSpPr>
          <p:sp>
            <p:nvSpPr>
              <p:cNvPr id="19490" name="Line 42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1" name="Text Box 43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sp>
          <p:nvSpPr>
            <p:cNvPr id="19474" name="Line 44"/>
            <p:cNvSpPr>
              <a:spLocks noChangeShapeType="1"/>
            </p:cNvSpPr>
            <p:nvPr/>
          </p:nvSpPr>
          <p:spPr bwMode="auto">
            <a:xfrm>
              <a:off x="1292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5" name="Line 45"/>
            <p:cNvSpPr>
              <a:spLocks noChangeShapeType="1"/>
            </p:cNvSpPr>
            <p:nvPr/>
          </p:nvSpPr>
          <p:spPr bwMode="auto">
            <a:xfrm>
              <a:off x="4014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6" name="Text Box 46"/>
            <p:cNvSpPr txBox="1">
              <a:spLocks noChangeArrowheads="1"/>
            </p:cNvSpPr>
            <p:nvPr/>
          </p:nvSpPr>
          <p:spPr bwMode="auto">
            <a:xfrm>
              <a:off x="1156" y="157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L</a:t>
              </a:r>
            </a:p>
          </p:txBody>
        </p:sp>
        <p:sp>
          <p:nvSpPr>
            <p:cNvPr id="19477" name="Text Box 47"/>
            <p:cNvSpPr txBox="1">
              <a:spLocks noChangeArrowheads="1"/>
            </p:cNvSpPr>
            <p:nvPr/>
          </p:nvSpPr>
          <p:spPr bwMode="auto">
            <a:xfrm>
              <a:off x="3953" y="11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N</a:t>
              </a:r>
            </a:p>
          </p:txBody>
        </p:sp>
        <p:grpSp>
          <p:nvGrpSpPr>
            <p:cNvPr id="19478" name="Group 48"/>
            <p:cNvGrpSpPr>
              <a:grpSpLocks/>
            </p:cNvGrpSpPr>
            <p:nvPr/>
          </p:nvGrpSpPr>
          <p:grpSpPr bwMode="auto">
            <a:xfrm>
              <a:off x="1746" y="2507"/>
              <a:ext cx="276" cy="515"/>
              <a:chOff x="3493" y="2507"/>
              <a:chExt cx="276" cy="515"/>
            </a:xfrm>
          </p:grpSpPr>
          <p:sp>
            <p:nvSpPr>
              <p:cNvPr id="19488" name="Line 49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89" name="Text Box 50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graphicFrame>
          <p:nvGraphicFramePr>
            <p:cNvPr id="19479" name="Object 51"/>
            <p:cNvGraphicFramePr>
              <a:graphicFrameLocks noChangeAspect="1"/>
            </p:cNvGraphicFramePr>
            <p:nvPr/>
          </p:nvGraphicFramePr>
          <p:xfrm>
            <a:off x="3243" y="3294"/>
            <a:ext cx="1947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方程式" r:id="rId4" imgW="1019250" imgH="180885" progId="Equation.3">
                    <p:embed/>
                  </p:oleObj>
                </mc:Choice>
                <mc:Fallback>
                  <p:oleObj name="方程式" r:id="rId4" imgW="1019250" imgH="180885" progId="Equation.3">
                    <p:embed/>
                    <p:pic>
                      <p:nvPicPr>
                        <p:cNvPr id="19479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294"/>
                          <a:ext cx="1947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0" name="Text Box 52"/>
            <p:cNvSpPr txBox="1">
              <a:spLocks noChangeArrowheads="1"/>
            </p:cNvSpPr>
            <p:nvPr/>
          </p:nvSpPr>
          <p:spPr bwMode="auto">
            <a:xfrm>
              <a:off x="789" y="1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9481" name="Text Box 53"/>
            <p:cNvSpPr txBox="1">
              <a:spLocks noChangeArrowheads="1"/>
            </p:cNvSpPr>
            <p:nvPr/>
          </p:nvSpPr>
          <p:spPr bwMode="auto">
            <a:xfrm>
              <a:off x="4490" y="1386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19482" name="Text Box 54"/>
            <p:cNvSpPr txBox="1">
              <a:spLocks noChangeArrowheads="1"/>
            </p:cNvSpPr>
            <p:nvPr/>
          </p:nvSpPr>
          <p:spPr bwMode="auto">
            <a:xfrm>
              <a:off x="2064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9483" name="Text Box 55"/>
            <p:cNvSpPr txBox="1">
              <a:spLocks noChangeArrowheads="1"/>
            </p:cNvSpPr>
            <p:nvPr/>
          </p:nvSpPr>
          <p:spPr bwMode="auto">
            <a:xfrm>
              <a:off x="2096" y="2931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84" name="Text Box 56"/>
            <p:cNvSpPr txBox="1">
              <a:spLocks noChangeArrowheads="1"/>
            </p:cNvSpPr>
            <p:nvPr/>
          </p:nvSpPr>
          <p:spPr bwMode="auto">
            <a:xfrm>
              <a:off x="3198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9485" name="Text Box 57"/>
            <p:cNvSpPr txBox="1">
              <a:spLocks noChangeArrowheads="1"/>
            </p:cNvSpPr>
            <p:nvPr/>
          </p:nvSpPr>
          <p:spPr bwMode="auto">
            <a:xfrm>
              <a:off x="3198" y="2931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86" name="Text Box 58"/>
            <p:cNvSpPr txBox="1">
              <a:spLocks noChangeArrowheads="1"/>
            </p:cNvSpPr>
            <p:nvPr/>
          </p:nvSpPr>
          <p:spPr bwMode="auto">
            <a:xfrm>
              <a:off x="3470" y="2976"/>
              <a:ext cx="16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NS: Next State</a:t>
              </a:r>
            </a:p>
          </p:txBody>
        </p:sp>
        <p:sp>
          <p:nvSpPr>
            <p:cNvPr id="19487" name="Text Box 59"/>
            <p:cNvSpPr txBox="1">
              <a:spLocks noChangeArrowheads="1"/>
            </p:cNvSpPr>
            <p:nvPr/>
          </p:nvSpPr>
          <p:spPr bwMode="auto">
            <a:xfrm>
              <a:off x="188" y="2976"/>
              <a:ext cx="18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PS: Present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815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b="1"/>
              <a:t>Counter/Timer Based State Machine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chemeClr val="bg1"/>
                </a:solidFill>
              </a:rPr>
              <a:t>Counters in General Sense</a:t>
            </a:r>
            <a:endParaRPr lang="en-US" altLang="zh-TW" sz="20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39331" name="Rectangle 3"/>
          <p:cNvSpPr>
            <a:spLocks noChangeArrowheads="1"/>
          </p:cNvSpPr>
          <p:nvPr/>
        </p:nvSpPr>
        <p:spPr bwMode="auto">
          <a:xfrm>
            <a:off x="179388" y="981075"/>
            <a:ext cx="8964612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592263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828800" indent="-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b="1" dirty="0"/>
              <a:t>Binary Counter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Ripple Counter: Toggle FFs triggered by Input.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Parallel counter takes much space while FSM design takes much time.</a:t>
            </a:r>
            <a:endParaRPr lang="en-US" altLang="zh-TW" sz="2000" i="1" dirty="0"/>
          </a:p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b="1" dirty="0"/>
              <a:t>Gray Counter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Minimum transition count for low power, low noise application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b="1" dirty="0"/>
              <a:t>Shifting Counter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Incomplete coding.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Almost zero propagation time in Huffman model of sequential circuits → Fastest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 dirty="0"/>
              <a:t>Examples: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FFFF00"/>
                </a:solidFill>
              </a:rPr>
              <a:t>Ring Counter</a:t>
            </a:r>
          </a:p>
          <a:p>
            <a:pPr lvl="3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dirty="0">
                <a:solidFill>
                  <a:schemeClr val="bg1"/>
                </a:solidFill>
              </a:rPr>
              <a:t>1-hot code for some direct or fast application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FFFF00"/>
                </a:solidFill>
              </a:rPr>
              <a:t>Johnson Counter</a:t>
            </a:r>
          </a:p>
          <a:p>
            <a:pPr lvl="3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dirty="0">
                <a:solidFill>
                  <a:schemeClr val="bg1"/>
                </a:solidFill>
              </a:rPr>
              <a:t>Fastest and with 2N states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000" b="1" dirty="0">
                <a:solidFill>
                  <a:srgbClr val="FFFF00"/>
                </a:solidFill>
              </a:rPr>
              <a:t>LFSR (Random) Counter</a:t>
            </a:r>
          </a:p>
          <a:p>
            <a:pPr lvl="3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dirty="0">
                <a:solidFill>
                  <a:schemeClr val="bg1"/>
                </a:solidFill>
              </a:rPr>
              <a:t>Random number generation, random test and compression</a:t>
            </a:r>
          </a:p>
          <a:p>
            <a:pPr lvl="3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dirty="0">
                <a:solidFill>
                  <a:schemeClr val="bg1"/>
                </a:solidFill>
              </a:rPr>
              <a:t>Decoder required for use as counter.</a:t>
            </a:r>
          </a:p>
        </p:txBody>
      </p:sp>
      <p:grpSp>
        <p:nvGrpSpPr>
          <p:cNvPr id="20" name="群組 19"/>
          <p:cNvGrpSpPr/>
          <p:nvPr/>
        </p:nvGrpSpPr>
        <p:grpSpPr>
          <a:xfrm>
            <a:off x="3923928" y="3933056"/>
            <a:ext cx="2555506" cy="588707"/>
            <a:chOff x="3744686" y="2264229"/>
            <a:chExt cx="5529943" cy="1215075"/>
          </a:xfrm>
        </p:grpSpPr>
        <p:sp>
          <p:nvSpPr>
            <p:cNvPr id="2" name="矩形 1"/>
            <p:cNvSpPr/>
            <p:nvPr/>
          </p:nvSpPr>
          <p:spPr bwMode="auto">
            <a:xfrm>
              <a:off x="4139952" y="2564904"/>
              <a:ext cx="914400" cy="914400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 bwMode="auto">
            <a:xfrm>
              <a:off x="5436096" y="2564904"/>
              <a:ext cx="914400" cy="914400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7524328" y="2564904"/>
              <a:ext cx="914400" cy="914400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4" name="直線單箭頭接點 3"/>
            <p:cNvCxnSpPr>
              <a:stCxn id="2" idx="3"/>
            </p:cNvCxnSpPr>
            <p:nvPr/>
          </p:nvCxnSpPr>
          <p:spPr bwMode="auto">
            <a:xfrm>
              <a:off x="5054352" y="3022104"/>
              <a:ext cx="38174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直線單箭頭接點 7"/>
            <p:cNvCxnSpPr>
              <a:stCxn id="5" idx="3"/>
            </p:cNvCxnSpPr>
            <p:nvPr/>
          </p:nvCxnSpPr>
          <p:spPr bwMode="auto">
            <a:xfrm>
              <a:off x="6350496" y="3022104"/>
              <a:ext cx="38174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單箭頭接點 10"/>
            <p:cNvCxnSpPr/>
            <p:nvPr/>
          </p:nvCxnSpPr>
          <p:spPr bwMode="auto">
            <a:xfrm>
              <a:off x="7142584" y="3022104"/>
              <a:ext cx="38174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直線接點 9"/>
            <p:cNvCxnSpPr/>
            <p:nvPr/>
          </p:nvCxnSpPr>
          <p:spPr bwMode="auto">
            <a:xfrm>
              <a:off x="6804248" y="3022104"/>
              <a:ext cx="288032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手繪多邊形 17"/>
            <p:cNvSpPr/>
            <p:nvPr/>
          </p:nvSpPr>
          <p:spPr bwMode="auto">
            <a:xfrm>
              <a:off x="3744686" y="2264229"/>
              <a:ext cx="5529943" cy="827314"/>
            </a:xfrm>
            <a:custGeom>
              <a:avLst/>
              <a:gdLst>
                <a:gd name="connsiteX0" fmla="*/ 4693920 w 5529943"/>
                <a:gd name="connsiteY0" fmla="*/ 740228 h 827314"/>
                <a:gd name="connsiteX1" fmla="*/ 5529943 w 5529943"/>
                <a:gd name="connsiteY1" fmla="*/ 731520 h 827314"/>
                <a:gd name="connsiteX2" fmla="*/ 5512525 w 5529943"/>
                <a:gd name="connsiteY2" fmla="*/ 8708 h 827314"/>
                <a:gd name="connsiteX3" fmla="*/ 0 w 5529943"/>
                <a:gd name="connsiteY3" fmla="*/ 0 h 827314"/>
                <a:gd name="connsiteX4" fmla="*/ 8708 w 5529943"/>
                <a:gd name="connsiteY4" fmla="*/ 827314 h 827314"/>
                <a:gd name="connsiteX5" fmla="*/ 409303 w 5529943"/>
                <a:gd name="connsiteY5" fmla="*/ 827314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9943" h="827314">
                  <a:moveTo>
                    <a:pt x="4693920" y="740228"/>
                  </a:moveTo>
                  <a:lnTo>
                    <a:pt x="5529943" y="731520"/>
                  </a:lnTo>
                  <a:lnTo>
                    <a:pt x="5512525" y="8708"/>
                  </a:lnTo>
                  <a:lnTo>
                    <a:pt x="0" y="0"/>
                  </a:lnTo>
                  <a:cubicBezTo>
                    <a:pt x="2903" y="275771"/>
                    <a:pt x="5805" y="551543"/>
                    <a:pt x="8708" y="827314"/>
                  </a:cubicBezTo>
                  <a:lnTo>
                    <a:pt x="409303" y="827314"/>
                  </a:lnTo>
                </a:path>
              </a:pathLst>
            </a:cu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9" name="等腰三角形 18"/>
            <p:cNvSpPr/>
            <p:nvPr/>
          </p:nvSpPr>
          <p:spPr bwMode="auto">
            <a:xfrm>
              <a:off x="4457343" y="3247189"/>
              <a:ext cx="266328" cy="232115"/>
            </a:xfrm>
            <a:prstGeom prst="triangl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" name="等腰三角形 21"/>
            <p:cNvSpPr/>
            <p:nvPr/>
          </p:nvSpPr>
          <p:spPr bwMode="auto">
            <a:xfrm>
              <a:off x="5836758" y="3247189"/>
              <a:ext cx="266328" cy="232115"/>
            </a:xfrm>
            <a:prstGeom prst="triangl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等腰三角形 22"/>
            <p:cNvSpPr/>
            <p:nvPr/>
          </p:nvSpPr>
          <p:spPr bwMode="auto">
            <a:xfrm>
              <a:off x="7848364" y="3247189"/>
              <a:ext cx="266328" cy="232115"/>
            </a:xfrm>
            <a:prstGeom prst="triangl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5292080" y="5013176"/>
            <a:ext cx="2880320" cy="588707"/>
            <a:chOff x="5292080" y="5013176"/>
            <a:chExt cx="2880320" cy="588707"/>
          </a:xfrm>
        </p:grpSpPr>
        <p:grpSp>
          <p:nvGrpSpPr>
            <p:cNvPr id="25" name="群組 24"/>
            <p:cNvGrpSpPr/>
            <p:nvPr/>
          </p:nvGrpSpPr>
          <p:grpSpPr>
            <a:xfrm>
              <a:off x="5292080" y="5013176"/>
              <a:ext cx="2880320" cy="588707"/>
              <a:chOff x="3744686" y="2264229"/>
              <a:chExt cx="6232819" cy="1215075"/>
            </a:xfrm>
          </p:grpSpPr>
          <p:sp>
            <p:nvSpPr>
              <p:cNvPr id="26" name="矩形 25"/>
              <p:cNvSpPr/>
              <p:nvPr/>
            </p:nvSpPr>
            <p:spPr bwMode="auto">
              <a:xfrm>
                <a:off x="4139952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5436096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 bwMode="auto">
              <a:xfrm>
                <a:off x="7524328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29" name="直線單箭頭接點 28"/>
              <p:cNvCxnSpPr>
                <a:stCxn id="26" idx="3"/>
              </p:cNvCxnSpPr>
              <p:nvPr/>
            </p:nvCxnSpPr>
            <p:spPr bwMode="auto">
              <a:xfrm>
                <a:off x="5054352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0" name="直線單箭頭接點 29"/>
              <p:cNvCxnSpPr>
                <a:stCxn id="27" idx="3"/>
              </p:cNvCxnSpPr>
              <p:nvPr/>
            </p:nvCxnSpPr>
            <p:spPr bwMode="auto">
              <a:xfrm>
                <a:off x="6350496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1" name="直線單箭頭接點 30"/>
              <p:cNvCxnSpPr/>
              <p:nvPr/>
            </p:nvCxnSpPr>
            <p:spPr bwMode="auto">
              <a:xfrm>
                <a:off x="7142584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2" name="直線接點 31"/>
              <p:cNvCxnSpPr/>
              <p:nvPr/>
            </p:nvCxnSpPr>
            <p:spPr bwMode="auto">
              <a:xfrm>
                <a:off x="6804248" y="3022104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手繪多邊形 32"/>
              <p:cNvSpPr/>
              <p:nvPr/>
            </p:nvSpPr>
            <p:spPr bwMode="auto">
              <a:xfrm>
                <a:off x="3744686" y="2264229"/>
                <a:ext cx="6232819" cy="827314"/>
              </a:xfrm>
              <a:custGeom>
                <a:avLst/>
                <a:gdLst>
                  <a:gd name="connsiteX0" fmla="*/ 4693920 w 5529943"/>
                  <a:gd name="connsiteY0" fmla="*/ 740228 h 827314"/>
                  <a:gd name="connsiteX1" fmla="*/ 5529943 w 5529943"/>
                  <a:gd name="connsiteY1" fmla="*/ 731520 h 827314"/>
                  <a:gd name="connsiteX2" fmla="*/ 5512525 w 5529943"/>
                  <a:gd name="connsiteY2" fmla="*/ 8708 h 827314"/>
                  <a:gd name="connsiteX3" fmla="*/ 0 w 5529943"/>
                  <a:gd name="connsiteY3" fmla="*/ 0 h 827314"/>
                  <a:gd name="connsiteX4" fmla="*/ 8708 w 5529943"/>
                  <a:gd name="connsiteY4" fmla="*/ 827314 h 827314"/>
                  <a:gd name="connsiteX5" fmla="*/ 409303 w 5529943"/>
                  <a:gd name="connsiteY5" fmla="*/ 827314 h 827314"/>
                  <a:gd name="connsiteX0" fmla="*/ 4225770 w 5529943"/>
                  <a:gd name="connsiteY0" fmla="*/ 758202 h 827314"/>
                  <a:gd name="connsiteX1" fmla="*/ 5529943 w 5529943"/>
                  <a:gd name="connsiteY1" fmla="*/ 731520 h 827314"/>
                  <a:gd name="connsiteX2" fmla="*/ 5512525 w 5529943"/>
                  <a:gd name="connsiteY2" fmla="*/ 8708 h 827314"/>
                  <a:gd name="connsiteX3" fmla="*/ 0 w 5529943"/>
                  <a:gd name="connsiteY3" fmla="*/ 0 h 827314"/>
                  <a:gd name="connsiteX4" fmla="*/ 8708 w 5529943"/>
                  <a:gd name="connsiteY4" fmla="*/ 827314 h 827314"/>
                  <a:gd name="connsiteX5" fmla="*/ 409303 w 5529943"/>
                  <a:gd name="connsiteY5" fmla="*/ 827314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29943" h="827314">
                    <a:moveTo>
                      <a:pt x="4225770" y="758202"/>
                    </a:moveTo>
                    <a:lnTo>
                      <a:pt x="5529943" y="731520"/>
                    </a:lnTo>
                    <a:lnTo>
                      <a:pt x="5512525" y="8708"/>
                    </a:lnTo>
                    <a:lnTo>
                      <a:pt x="0" y="0"/>
                    </a:lnTo>
                    <a:cubicBezTo>
                      <a:pt x="2903" y="275771"/>
                      <a:pt x="5805" y="551543"/>
                      <a:pt x="8708" y="827314"/>
                    </a:cubicBezTo>
                    <a:lnTo>
                      <a:pt x="409303" y="827314"/>
                    </a:lnTo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 bwMode="auto">
              <a:xfrm>
                <a:off x="4457343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5" name="等腰三角形 34"/>
              <p:cNvSpPr/>
              <p:nvPr/>
            </p:nvSpPr>
            <p:spPr bwMode="auto">
              <a:xfrm>
                <a:off x="5836758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6" name="等腰三角形 35"/>
              <p:cNvSpPr/>
              <p:nvPr/>
            </p:nvSpPr>
            <p:spPr bwMode="auto">
              <a:xfrm>
                <a:off x="7848364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37" name="群組 36"/>
            <p:cNvGrpSpPr/>
            <p:nvPr/>
          </p:nvGrpSpPr>
          <p:grpSpPr>
            <a:xfrm>
              <a:off x="7586808" y="5214704"/>
              <a:ext cx="348984" cy="331328"/>
              <a:chOff x="6016554" y="2089560"/>
              <a:chExt cx="1117226" cy="1060704"/>
            </a:xfrm>
          </p:grpSpPr>
          <p:sp>
            <p:nvSpPr>
              <p:cNvPr id="21" name="等腰三角形 20"/>
              <p:cNvSpPr/>
              <p:nvPr/>
            </p:nvSpPr>
            <p:spPr bwMode="auto">
              <a:xfrm rot="5400000">
                <a:off x="5943402" y="2162712"/>
                <a:ext cx="1060704" cy="914400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4" name="橢圓 23"/>
              <p:cNvSpPr/>
              <p:nvPr/>
            </p:nvSpPr>
            <p:spPr bwMode="auto">
              <a:xfrm>
                <a:off x="6876256" y="2492896"/>
                <a:ext cx="257524" cy="257032"/>
              </a:xfrm>
              <a:prstGeom prst="ellips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</p:grpSp>
      <p:grpSp>
        <p:nvGrpSpPr>
          <p:cNvPr id="54273" name="群組 54272"/>
          <p:cNvGrpSpPr/>
          <p:nvPr/>
        </p:nvGrpSpPr>
        <p:grpSpPr>
          <a:xfrm>
            <a:off x="6523897" y="6089021"/>
            <a:ext cx="1798720" cy="553688"/>
            <a:chOff x="6523897" y="6089021"/>
            <a:chExt cx="1798720" cy="553688"/>
          </a:xfrm>
        </p:grpSpPr>
        <p:grpSp>
          <p:nvGrpSpPr>
            <p:cNvPr id="57" name="群組 56"/>
            <p:cNvGrpSpPr/>
            <p:nvPr/>
          </p:nvGrpSpPr>
          <p:grpSpPr>
            <a:xfrm>
              <a:off x="6523897" y="6179972"/>
              <a:ext cx="1798720" cy="462737"/>
              <a:chOff x="3744686" y="2264229"/>
              <a:chExt cx="5529943" cy="1215075"/>
            </a:xfrm>
          </p:grpSpPr>
          <p:sp>
            <p:nvSpPr>
              <p:cNvPr id="58" name="矩形 57"/>
              <p:cNvSpPr/>
              <p:nvPr/>
            </p:nvSpPr>
            <p:spPr bwMode="auto">
              <a:xfrm>
                <a:off x="4139952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 bwMode="auto">
              <a:xfrm>
                <a:off x="5436096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7524328" y="2564904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61" name="直線單箭頭接點 60"/>
              <p:cNvCxnSpPr>
                <a:stCxn id="58" idx="3"/>
              </p:cNvCxnSpPr>
              <p:nvPr/>
            </p:nvCxnSpPr>
            <p:spPr bwMode="auto">
              <a:xfrm>
                <a:off x="5054352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" name="直線單箭頭接點 61"/>
              <p:cNvCxnSpPr>
                <a:stCxn id="59" idx="3"/>
              </p:cNvCxnSpPr>
              <p:nvPr/>
            </p:nvCxnSpPr>
            <p:spPr bwMode="auto">
              <a:xfrm>
                <a:off x="6350496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" name="直線單箭頭接點 62"/>
              <p:cNvCxnSpPr/>
              <p:nvPr/>
            </p:nvCxnSpPr>
            <p:spPr bwMode="auto">
              <a:xfrm>
                <a:off x="7142584" y="3022104"/>
                <a:ext cx="381744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" name="直線接點 63"/>
              <p:cNvCxnSpPr/>
              <p:nvPr/>
            </p:nvCxnSpPr>
            <p:spPr bwMode="auto">
              <a:xfrm>
                <a:off x="6804248" y="3022104"/>
                <a:ext cx="28803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5" name="手繪多邊形 64"/>
              <p:cNvSpPr/>
              <p:nvPr/>
            </p:nvSpPr>
            <p:spPr bwMode="auto">
              <a:xfrm>
                <a:off x="3744686" y="2264229"/>
                <a:ext cx="5529943" cy="827314"/>
              </a:xfrm>
              <a:custGeom>
                <a:avLst/>
                <a:gdLst>
                  <a:gd name="connsiteX0" fmla="*/ 4693920 w 5529943"/>
                  <a:gd name="connsiteY0" fmla="*/ 740228 h 827314"/>
                  <a:gd name="connsiteX1" fmla="*/ 5529943 w 5529943"/>
                  <a:gd name="connsiteY1" fmla="*/ 731520 h 827314"/>
                  <a:gd name="connsiteX2" fmla="*/ 5512525 w 5529943"/>
                  <a:gd name="connsiteY2" fmla="*/ 8708 h 827314"/>
                  <a:gd name="connsiteX3" fmla="*/ 0 w 5529943"/>
                  <a:gd name="connsiteY3" fmla="*/ 0 h 827314"/>
                  <a:gd name="connsiteX4" fmla="*/ 8708 w 5529943"/>
                  <a:gd name="connsiteY4" fmla="*/ 827314 h 827314"/>
                  <a:gd name="connsiteX5" fmla="*/ 409303 w 5529943"/>
                  <a:gd name="connsiteY5" fmla="*/ 827314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29943" h="827314">
                    <a:moveTo>
                      <a:pt x="4693920" y="740228"/>
                    </a:moveTo>
                    <a:lnTo>
                      <a:pt x="5529943" y="731520"/>
                    </a:lnTo>
                    <a:lnTo>
                      <a:pt x="5512525" y="8708"/>
                    </a:lnTo>
                    <a:lnTo>
                      <a:pt x="0" y="0"/>
                    </a:lnTo>
                    <a:cubicBezTo>
                      <a:pt x="2903" y="275771"/>
                      <a:pt x="5805" y="551543"/>
                      <a:pt x="8708" y="827314"/>
                    </a:cubicBezTo>
                    <a:lnTo>
                      <a:pt x="409303" y="827314"/>
                    </a:lnTo>
                  </a:path>
                </a:pathLst>
              </a:cu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6" name="等腰三角形 65"/>
              <p:cNvSpPr/>
              <p:nvPr/>
            </p:nvSpPr>
            <p:spPr bwMode="auto">
              <a:xfrm>
                <a:off x="4457343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 bwMode="auto">
              <a:xfrm>
                <a:off x="5836758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8" name="等腰三角形 67"/>
              <p:cNvSpPr/>
              <p:nvPr/>
            </p:nvSpPr>
            <p:spPr bwMode="auto">
              <a:xfrm>
                <a:off x="7848364" y="3247189"/>
                <a:ext cx="266328" cy="232115"/>
              </a:xfrm>
              <a:prstGeom prst="triangl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39" name="橢圓 38"/>
            <p:cNvSpPr/>
            <p:nvPr/>
          </p:nvSpPr>
          <p:spPr bwMode="auto">
            <a:xfrm>
              <a:off x="7415802" y="6089021"/>
              <a:ext cx="213589" cy="194172"/>
            </a:xfrm>
            <a:prstGeom prst="ellipse">
              <a:avLst/>
            </a:prstGeom>
            <a:noFill/>
            <a:ln w="190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54272" name="直線接點 54271"/>
            <p:cNvCxnSpPr/>
            <p:nvPr/>
          </p:nvCxnSpPr>
          <p:spPr bwMode="auto">
            <a:xfrm flipV="1">
              <a:off x="7519078" y="6089021"/>
              <a:ext cx="0" cy="29230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1687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9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b="1"/>
              <a:t>Counter/Timer Based State Machine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chemeClr val="bg1"/>
                </a:solidFill>
              </a:rPr>
              <a:t>Combination of Counter and FSM</a:t>
            </a:r>
            <a:endParaRPr lang="en-US" altLang="zh-TW" sz="20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8038" y="1341438"/>
            <a:ext cx="2736850" cy="1655762"/>
            <a:chOff x="975" y="1979"/>
            <a:chExt cx="1724" cy="1043"/>
          </a:xfrm>
        </p:grpSpPr>
        <p:sp>
          <p:nvSpPr>
            <p:cNvPr id="56354" name="Rectangle 4"/>
            <p:cNvSpPr>
              <a:spLocks noChangeArrowheads="1"/>
            </p:cNvSpPr>
            <p:nvPr/>
          </p:nvSpPr>
          <p:spPr bwMode="auto">
            <a:xfrm>
              <a:off x="1156" y="1979"/>
              <a:ext cx="1361" cy="104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Counter</a:t>
              </a:r>
            </a:p>
          </p:txBody>
        </p:sp>
        <p:sp>
          <p:nvSpPr>
            <p:cNvPr id="56355" name="Freeform 5"/>
            <p:cNvSpPr>
              <a:spLocks/>
            </p:cNvSpPr>
            <p:nvPr/>
          </p:nvSpPr>
          <p:spPr bwMode="auto">
            <a:xfrm>
              <a:off x="1156" y="2840"/>
              <a:ext cx="91" cy="91"/>
            </a:xfrm>
            <a:custGeom>
              <a:avLst/>
              <a:gdLst>
                <a:gd name="T0" fmla="*/ 0 w 91"/>
                <a:gd name="T1" fmla="*/ 0 h 91"/>
                <a:gd name="T2" fmla="*/ 91 w 91"/>
                <a:gd name="T3" fmla="*/ 46 h 91"/>
                <a:gd name="T4" fmla="*/ 0 w 91"/>
                <a:gd name="T5" fmla="*/ 91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0"/>
                  </a:moveTo>
                  <a:lnTo>
                    <a:pt x="91" y="46"/>
                  </a:lnTo>
                  <a:lnTo>
                    <a:pt x="0" y="91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6356" name="Group 6"/>
            <p:cNvGrpSpPr>
              <a:grpSpLocks/>
            </p:cNvGrpSpPr>
            <p:nvPr/>
          </p:nvGrpSpPr>
          <p:grpSpPr bwMode="auto">
            <a:xfrm>
              <a:off x="975" y="2024"/>
              <a:ext cx="498" cy="192"/>
              <a:chOff x="975" y="2104"/>
              <a:chExt cx="498" cy="192"/>
            </a:xfrm>
          </p:grpSpPr>
          <p:sp>
            <p:nvSpPr>
              <p:cNvPr id="56370" name="Line 7"/>
              <p:cNvSpPr>
                <a:spLocks noChangeShapeType="1"/>
              </p:cNvSpPr>
              <p:nvPr/>
            </p:nvSpPr>
            <p:spPr bwMode="auto">
              <a:xfrm>
                <a:off x="975" y="2205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71" name="Text Box 8"/>
              <p:cNvSpPr txBox="1">
                <a:spLocks noChangeArrowheads="1"/>
              </p:cNvSpPr>
              <p:nvPr/>
            </p:nvSpPr>
            <p:spPr bwMode="auto">
              <a:xfrm>
                <a:off x="1121" y="2104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1400">
                    <a:solidFill>
                      <a:schemeClr val="tx1"/>
                    </a:solidFill>
                  </a:rPr>
                  <a:t>Data</a:t>
                </a:r>
              </a:p>
            </p:txBody>
          </p:sp>
        </p:grpSp>
        <p:grpSp>
          <p:nvGrpSpPr>
            <p:cNvPr id="56357" name="Group 9"/>
            <p:cNvGrpSpPr>
              <a:grpSpLocks/>
            </p:cNvGrpSpPr>
            <p:nvPr/>
          </p:nvGrpSpPr>
          <p:grpSpPr bwMode="auto">
            <a:xfrm>
              <a:off x="975" y="2205"/>
              <a:ext cx="510" cy="192"/>
              <a:chOff x="975" y="2104"/>
              <a:chExt cx="510" cy="192"/>
            </a:xfrm>
          </p:grpSpPr>
          <p:sp>
            <p:nvSpPr>
              <p:cNvPr id="56368" name="Line 10"/>
              <p:cNvSpPr>
                <a:spLocks noChangeShapeType="1"/>
              </p:cNvSpPr>
              <p:nvPr/>
            </p:nvSpPr>
            <p:spPr bwMode="auto">
              <a:xfrm>
                <a:off x="975" y="2205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69" name="Text Box 11"/>
              <p:cNvSpPr txBox="1">
                <a:spLocks noChangeArrowheads="1"/>
              </p:cNvSpPr>
              <p:nvPr/>
            </p:nvSpPr>
            <p:spPr bwMode="auto">
              <a:xfrm>
                <a:off x="1121" y="2104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1400">
                    <a:solidFill>
                      <a:schemeClr val="tx1"/>
                    </a:solidFill>
                  </a:rPr>
                  <a:t>Load</a:t>
                </a:r>
              </a:p>
            </p:txBody>
          </p:sp>
        </p:grpSp>
        <p:grpSp>
          <p:nvGrpSpPr>
            <p:cNvPr id="56358" name="Group 12"/>
            <p:cNvGrpSpPr>
              <a:grpSpLocks/>
            </p:cNvGrpSpPr>
            <p:nvPr/>
          </p:nvGrpSpPr>
          <p:grpSpPr bwMode="auto">
            <a:xfrm>
              <a:off x="975" y="2376"/>
              <a:ext cx="554" cy="192"/>
              <a:chOff x="975" y="2104"/>
              <a:chExt cx="554" cy="192"/>
            </a:xfrm>
          </p:grpSpPr>
          <p:sp>
            <p:nvSpPr>
              <p:cNvPr id="56366" name="Line 13"/>
              <p:cNvSpPr>
                <a:spLocks noChangeShapeType="1"/>
              </p:cNvSpPr>
              <p:nvPr/>
            </p:nvSpPr>
            <p:spPr bwMode="auto">
              <a:xfrm>
                <a:off x="975" y="2205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67" name="Text Box 14"/>
              <p:cNvSpPr txBox="1">
                <a:spLocks noChangeArrowheads="1"/>
              </p:cNvSpPr>
              <p:nvPr/>
            </p:nvSpPr>
            <p:spPr bwMode="auto">
              <a:xfrm>
                <a:off x="1121" y="2104"/>
                <a:ext cx="40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1400">
                    <a:solidFill>
                      <a:schemeClr val="tx1"/>
                    </a:solidFill>
                  </a:rPr>
                  <a:t>Reset</a:t>
                </a:r>
              </a:p>
            </p:txBody>
          </p:sp>
        </p:grpSp>
        <p:grpSp>
          <p:nvGrpSpPr>
            <p:cNvPr id="56359" name="Group 15"/>
            <p:cNvGrpSpPr>
              <a:grpSpLocks/>
            </p:cNvGrpSpPr>
            <p:nvPr/>
          </p:nvGrpSpPr>
          <p:grpSpPr bwMode="auto">
            <a:xfrm>
              <a:off x="975" y="2568"/>
              <a:ext cx="722" cy="192"/>
              <a:chOff x="975" y="2104"/>
              <a:chExt cx="722" cy="192"/>
            </a:xfrm>
          </p:grpSpPr>
          <p:sp>
            <p:nvSpPr>
              <p:cNvPr id="56364" name="Line 16"/>
              <p:cNvSpPr>
                <a:spLocks noChangeShapeType="1"/>
              </p:cNvSpPr>
              <p:nvPr/>
            </p:nvSpPr>
            <p:spPr bwMode="auto">
              <a:xfrm>
                <a:off x="975" y="2205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6365" name="Text Box 17"/>
              <p:cNvSpPr txBox="1">
                <a:spLocks noChangeArrowheads="1"/>
              </p:cNvSpPr>
              <p:nvPr/>
            </p:nvSpPr>
            <p:spPr bwMode="auto">
              <a:xfrm>
                <a:off x="1121" y="2104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TW" sz="1400">
                    <a:solidFill>
                      <a:schemeClr val="tx1"/>
                    </a:solidFill>
                  </a:rPr>
                  <a:t>Up/Down</a:t>
                </a:r>
              </a:p>
            </p:txBody>
          </p:sp>
        </p:grpSp>
        <p:sp>
          <p:nvSpPr>
            <p:cNvPr id="56360" name="Line 18"/>
            <p:cNvSpPr>
              <a:spLocks noChangeShapeType="1"/>
            </p:cNvSpPr>
            <p:nvPr/>
          </p:nvSpPr>
          <p:spPr bwMode="auto">
            <a:xfrm>
              <a:off x="975" y="2896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61" name="Text Box 19"/>
            <p:cNvSpPr txBox="1">
              <a:spLocks noChangeArrowheads="1"/>
            </p:cNvSpPr>
            <p:nvPr/>
          </p:nvSpPr>
          <p:spPr bwMode="auto">
            <a:xfrm>
              <a:off x="1247" y="2784"/>
              <a:ext cx="3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TW" sz="1400">
                  <a:solidFill>
                    <a:schemeClr val="tx1"/>
                  </a:solidFill>
                </a:rPr>
                <a:t>Clock</a:t>
              </a:r>
            </a:p>
          </p:txBody>
        </p:sp>
        <p:sp>
          <p:nvSpPr>
            <p:cNvPr id="56362" name="Text Box 20"/>
            <p:cNvSpPr txBox="1">
              <a:spLocks noChangeArrowheads="1"/>
            </p:cNvSpPr>
            <p:nvPr/>
          </p:nvSpPr>
          <p:spPr bwMode="auto">
            <a:xfrm>
              <a:off x="2334" y="2417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TW" sz="140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56363" name="Line 21"/>
            <p:cNvSpPr>
              <a:spLocks noChangeShapeType="1"/>
            </p:cNvSpPr>
            <p:nvPr/>
          </p:nvSpPr>
          <p:spPr bwMode="auto">
            <a:xfrm>
              <a:off x="2518" y="2523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835150" y="2420938"/>
            <a:ext cx="1512888" cy="649287"/>
            <a:chOff x="1156" y="1525"/>
            <a:chExt cx="953" cy="409"/>
          </a:xfrm>
        </p:grpSpPr>
        <p:sp>
          <p:nvSpPr>
            <p:cNvPr id="56352" name="Freeform 23"/>
            <p:cNvSpPr>
              <a:spLocks/>
            </p:cNvSpPr>
            <p:nvPr/>
          </p:nvSpPr>
          <p:spPr bwMode="auto">
            <a:xfrm>
              <a:off x="1383" y="1706"/>
              <a:ext cx="726" cy="54"/>
            </a:xfrm>
            <a:custGeom>
              <a:avLst/>
              <a:gdLst>
                <a:gd name="T0" fmla="*/ 0 w 726"/>
                <a:gd name="T1" fmla="*/ 0 h 54"/>
                <a:gd name="T2" fmla="*/ 363 w 726"/>
                <a:gd name="T3" fmla="*/ 46 h 54"/>
                <a:gd name="T4" fmla="*/ 726 w 726"/>
                <a:gd name="T5" fmla="*/ 46 h 54"/>
                <a:gd name="T6" fmla="*/ 0 60000 65536"/>
                <a:gd name="T7" fmla="*/ 0 60000 65536"/>
                <a:gd name="T8" fmla="*/ 0 60000 65536"/>
                <a:gd name="T9" fmla="*/ 0 w 726"/>
                <a:gd name="T10" fmla="*/ 0 h 54"/>
                <a:gd name="T11" fmla="*/ 726 w 726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54">
                  <a:moveTo>
                    <a:pt x="0" y="0"/>
                  </a:moveTo>
                  <a:cubicBezTo>
                    <a:pt x="121" y="19"/>
                    <a:pt x="242" y="38"/>
                    <a:pt x="363" y="46"/>
                  </a:cubicBezTo>
                  <a:cubicBezTo>
                    <a:pt x="484" y="54"/>
                    <a:pt x="605" y="50"/>
                    <a:pt x="726" y="46"/>
                  </a:cubicBez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3" name="Oval 24"/>
            <p:cNvSpPr>
              <a:spLocks noChangeArrowheads="1"/>
            </p:cNvSpPr>
            <p:nvPr/>
          </p:nvSpPr>
          <p:spPr bwMode="auto">
            <a:xfrm>
              <a:off x="1156" y="1525"/>
              <a:ext cx="408" cy="409"/>
            </a:xfrm>
            <a:prstGeom prst="ellipse">
              <a:avLst/>
            </a:prstGeom>
            <a:solidFill>
              <a:srgbClr val="FF99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 b="1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400" b="1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835150" y="1268413"/>
            <a:ext cx="1512888" cy="863600"/>
            <a:chOff x="1156" y="981"/>
            <a:chExt cx="953" cy="544"/>
          </a:xfrm>
        </p:grpSpPr>
        <p:sp>
          <p:nvSpPr>
            <p:cNvPr id="56350" name="Freeform 26"/>
            <p:cNvSpPr>
              <a:spLocks/>
            </p:cNvSpPr>
            <p:nvPr/>
          </p:nvSpPr>
          <p:spPr bwMode="auto">
            <a:xfrm>
              <a:off x="1383" y="1207"/>
              <a:ext cx="726" cy="318"/>
            </a:xfrm>
            <a:custGeom>
              <a:avLst/>
              <a:gdLst>
                <a:gd name="T0" fmla="*/ 0 w 726"/>
                <a:gd name="T1" fmla="*/ 0 h 318"/>
                <a:gd name="T2" fmla="*/ 318 w 726"/>
                <a:gd name="T3" fmla="*/ 227 h 318"/>
                <a:gd name="T4" fmla="*/ 726 w 726"/>
                <a:gd name="T5" fmla="*/ 318 h 318"/>
                <a:gd name="T6" fmla="*/ 0 60000 65536"/>
                <a:gd name="T7" fmla="*/ 0 60000 65536"/>
                <a:gd name="T8" fmla="*/ 0 60000 65536"/>
                <a:gd name="T9" fmla="*/ 0 w 726"/>
                <a:gd name="T10" fmla="*/ 0 h 318"/>
                <a:gd name="T11" fmla="*/ 726 w 726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318">
                  <a:moveTo>
                    <a:pt x="0" y="0"/>
                  </a:moveTo>
                  <a:cubicBezTo>
                    <a:pt x="98" y="87"/>
                    <a:pt x="197" y="174"/>
                    <a:pt x="318" y="227"/>
                  </a:cubicBezTo>
                  <a:cubicBezTo>
                    <a:pt x="439" y="280"/>
                    <a:pt x="582" y="299"/>
                    <a:pt x="726" y="318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51" name="Oval 27"/>
            <p:cNvSpPr>
              <a:spLocks noChangeArrowheads="1"/>
            </p:cNvSpPr>
            <p:nvPr/>
          </p:nvSpPr>
          <p:spPr bwMode="auto">
            <a:xfrm>
              <a:off x="1156" y="981"/>
              <a:ext cx="408" cy="409"/>
            </a:xfrm>
            <a:prstGeom prst="ellipse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 b="1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400" b="1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j</a:t>
              </a:r>
            </a:p>
          </p:txBody>
        </p:sp>
      </p:grpSp>
      <p:sp>
        <p:nvSpPr>
          <p:cNvPr id="741404" name="Text Box 28"/>
          <p:cNvSpPr txBox="1">
            <a:spLocks noChangeArrowheads="1"/>
          </p:cNvSpPr>
          <p:nvPr/>
        </p:nvSpPr>
        <p:spPr bwMode="auto">
          <a:xfrm>
            <a:off x="1860550" y="2944813"/>
            <a:ext cx="271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1800">
                <a:solidFill>
                  <a:srgbClr val="FFFF66"/>
                </a:solidFill>
              </a:rPr>
              <a:t>Triggered by some state </a:t>
            </a:r>
          </a:p>
        </p:txBody>
      </p:sp>
      <p:sp>
        <p:nvSpPr>
          <p:cNvPr id="741405" name="Text Box 29"/>
          <p:cNvSpPr txBox="1">
            <a:spLocks noChangeArrowheads="1"/>
          </p:cNvSpPr>
          <p:nvPr/>
        </p:nvSpPr>
        <p:spPr bwMode="auto">
          <a:xfrm>
            <a:off x="971550" y="2060575"/>
            <a:ext cx="268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1800">
                <a:solidFill>
                  <a:srgbClr val="FFFF66"/>
                </a:solidFill>
              </a:rPr>
              <a:t>Initialized by some state </a:t>
            </a:r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6084888" y="1630363"/>
            <a:ext cx="2303462" cy="1150937"/>
            <a:chOff x="3833" y="1027"/>
            <a:chExt cx="1451" cy="725"/>
          </a:xfrm>
        </p:grpSpPr>
        <p:sp>
          <p:nvSpPr>
            <p:cNvPr id="56347" name="Oval 31"/>
            <p:cNvSpPr>
              <a:spLocks noChangeArrowheads="1"/>
            </p:cNvSpPr>
            <p:nvPr/>
          </p:nvSpPr>
          <p:spPr bwMode="auto">
            <a:xfrm>
              <a:off x="4876" y="1207"/>
              <a:ext cx="408" cy="409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 b="1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400" b="1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56348" name="Rectangle 32"/>
            <p:cNvSpPr>
              <a:spLocks noChangeArrowheads="1"/>
            </p:cNvSpPr>
            <p:nvPr/>
          </p:nvSpPr>
          <p:spPr bwMode="auto">
            <a:xfrm>
              <a:off x="3833" y="1027"/>
              <a:ext cx="771" cy="725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1600">
                  <a:solidFill>
                    <a:schemeClr val="tx1"/>
                  </a:solidFill>
                </a:rPr>
                <a:t>Decoder</a:t>
              </a:r>
            </a:p>
            <a:p>
              <a:pPr algn="ctr" eaLnBrk="1" hangingPunct="1">
                <a:buFontTx/>
                <a:buNone/>
              </a:pPr>
              <a:r>
                <a:rPr lang="en-US" altLang="zh-TW" sz="1600">
                  <a:solidFill>
                    <a:schemeClr val="tx1"/>
                  </a:solidFill>
                </a:rPr>
                <a:t>Or</a:t>
              </a:r>
            </a:p>
            <a:p>
              <a:pPr algn="ctr" eaLnBrk="1" hangingPunct="1">
                <a:buFontTx/>
                <a:buNone/>
              </a:pPr>
              <a:r>
                <a:rPr lang="en-US" altLang="zh-TW" sz="1600">
                  <a:solidFill>
                    <a:schemeClr val="tx1"/>
                  </a:solidFill>
                </a:rPr>
                <a:t>Comparator</a:t>
              </a:r>
            </a:p>
          </p:txBody>
        </p:sp>
        <p:sp>
          <p:nvSpPr>
            <p:cNvPr id="56349" name="Line 33"/>
            <p:cNvSpPr>
              <a:spLocks noChangeShapeType="1"/>
            </p:cNvSpPr>
            <p:nvPr/>
          </p:nvSpPr>
          <p:spPr bwMode="auto">
            <a:xfrm>
              <a:off x="4604" y="1389"/>
              <a:ext cx="27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41410" name="Text Box 34"/>
          <p:cNvSpPr txBox="1">
            <a:spLocks noChangeArrowheads="1"/>
          </p:cNvSpPr>
          <p:nvPr/>
        </p:nvSpPr>
        <p:spPr bwMode="auto">
          <a:xfrm>
            <a:off x="5724525" y="2852738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1800">
                <a:solidFill>
                  <a:srgbClr val="FFFF66"/>
                </a:solidFill>
              </a:rPr>
              <a:t>Decode to some inputs of FSM </a:t>
            </a:r>
          </a:p>
        </p:txBody>
      </p:sp>
      <p:sp>
        <p:nvSpPr>
          <p:cNvPr id="741411" name="Oval 35"/>
          <p:cNvSpPr>
            <a:spLocks noChangeArrowheads="1"/>
          </p:cNvSpPr>
          <p:nvPr/>
        </p:nvSpPr>
        <p:spPr bwMode="auto">
          <a:xfrm>
            <a:off x="6372225" y="5300663"/>
            <a:ext cx="647700" cy="649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400" b="1" i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41412" name="Oval 36"/>
          <p:cNvSpPr>
            <a:spLocks noChangeArrowheads="1"/>
          </p:cNvSpPr>
          <p:nvPr/>
        </p:nvSpPr>
        <p:spPr bwMode="auto">
          <a:xfrm>
            <a:off x="4067175" y="3500438"/>
            <a:ext cx="647700" cy="649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400" b="1" i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41413" name="Oval 37"/>
          <p:cNvSpPr>
            <a:spLocks noChangeArrowheads="1"/>
          </p:cNvSpPr>
          <p:nvPr/>
        </p:nvSpPr>
        <p:spPr bwMode="auto">
          <a:xfrm>
            <a:off x="4140200" y="4941888"/>
            <a:ext cx="647700" cy="649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400" b="1" i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41414" name="Oval 38"/>
          <p:cNvSpPr>
            <a:spLocks noChangeArrowheads="1"/>
          </p:cNvSpPr>
          <p:nvPr/>
        </p:nvSpPr>
        <p:spPr bwMode="auto">
          <a:xfrm>
            <a:off x="1692275" y="4221163"/>
            <a:ext cx="647700" cy="649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400" b="1" i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41415" name="Oval 39"/>
          <p:cNvSpPr>
            <a:spLocks noChangeArrowheads="1"/>
          </p:cNvSpPr>
          <p:nvPr/>
        </p:nvSpPr>
        <p:spPr bwMode="auto">
          <a:xfrm>
            <a:off x="7092950" y="4005263"/>
            <a:ext cx="647700" cy="6492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TW" sz="2400" b="1" i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511300" y="1004888"/>
            <a:ext cx="7032625" cy="5543550"/>
            <a:chOff x="952" y="633"/>
            <a:chExt cx="4430" cy="3492"/>
          </a:xfrm>
        </p:grpSpPr>
        <p:sp>
          <p:nvSpPr>
            <p:cNvPr id="56336" name="Freeform 41"/>
            <p:cNvSpPr>
              <a:spLocks/>
            </p:cNvSpPr>
            <p:nvPr/>
          </p:nvSpPr>
          <p:spPr bwMode="auto">
            <a:xfrm>
              <a:off x="1429" y="2976"/>
              <a:ext cx="1179" cy="424"/>
            </a:xfrm>
            <a:custGeom>
              <a:avLst/>
              <a:gdLst>
                <a:gd name="T0" fmla="*/ 0 w 1179"/>
                <a:gd name="T1" fmla="*/ 0 h 424"/>
                <a:gd name="T2" fmla="*/ 317 w 1179"/>
                <a:gd name="T3" fmla="*/ 363 h 424"/>
                <a:gd name="T4" fmla="*/ 1179 w 1179"/>
                <a:gd name="T5" fmla="*/ 363 h 424"/>
                <a:gd name="T6" fmla="*/ 0 60000 65536"/>
                <a:gd name="T7" fmla="*/ 0 60000 65536"/>
                <a:gd name="T8" fmla="*/ 0 60000 65536"/>
                <a:gd name="T9" fmla="*/ 0 w 1179"/>
                <a:gd name="T10" fmla="*/ 0 h 424"/>
                <a:gd name="T11" fmla="*/ 1179 w 1179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" h="424">
                  <a:moveTo>
                    <a:pt x="0" y="0"/>
                  </a:moveTo>
                  <a:cubicBezTo>
                    <a:pt x="60" y="151"/>
                    <a:pt x="121" y="302"/>
                    <a:pt x="317" y="363"/>
                  </a:cubicBezTo>
                  <a:cubicBezTo>
                    <a:pt x="513" y="424"/>
                    <a:pt x="846" y="393"/>
                    <a:pt x="1179" y="363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7" name="Freeform 42"/>
            <p:cNvSpPr>
              <a:spLocks/>
            </p:cNvSpPr>
            <p:nvPr/>
          </p:nvSpPr>
          <p:spPr bwMode="auto">
            <a:xfrm>
              <a:off x="952" y="1888"/>
              <a:ext cx="386" cy="816"/>
            </a:xfrm>
            <a:custGeom>
              <a:avLst/>
              <a:gdLst>
                <a:gd name="T0" fmla="*/ 386 w 386"/>
                <a:gd name="T1" fmla="*/ 816 h 816"/>
                <a:gd name="T2" fmla="*/ 23 w 386"/>
                <a:gd name="T3" fmla="*/ 453 h 816"/>
                <a:gd name="T4" fmla="*/ 250 w 386"/>
                <a:gd name="T5" fmla="*/ 0 h 816"/>
                <a:gd name="T6" fmla="*/ 0 60000 65536"/>
                <a:gd name="T7" fmla="*/ 0 60000 65536"/>
                <a:gd name="T8" fmla="*/ 0 60000 65536"/>
                <a:gd name="T9" fmla="*/ 0 w 386"/>
                <a:gd name="T10" fmla="*/ 0 h 816"/>
                <a:gd name="T11" fmla="*/ 386 w 38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6" h="816">
                  <a:moveTo>
                    <a:pt x="386" y="816"/>
                  </a:moveTo>
                  <a:cubicBezTo>
                    <a:pt x="216" y="702"/>
                    <a:pt x="46" y="589"/>
                    <a:pt x="23" y="453"/>
                  </a:cubicBezTo>
                  <a:cubicBezTo>
                    <a:pt x="0" y="317"/>
                    <a:pt x="125" y="158"/>
                    <a:pt x="250" y="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8" name="Freeform 43"/>
            <p:cNvSpPr>
              <a:spLocks/>
            </p:cNvSpPr>
            <p:nvPr/>
          </p:nvSpPr>
          <p:spPr bwMode="auto">
            <a:xfrm>
              <a:off x="1519" y="2568"/>
              <a:ext cx="1089" cy="227"/>
            </a:xfrm>
            <a:custGeom>
              <a:avLst/>
              <a:gdLst>
                <a:gd name="T0" fmla="*/ 1089 w 1089"/>
                <a:gd name="T1" fmla="*/ 0 h 227"/>
                <a:gd name="T2" fmla="*/ 0 w 1089"/>
                <a:gd name="T3" fmla="*/ 227 h 227"/>
                <a:gd name="T4" fmla="*/ 0 60000 65536"/>
                <a:gd name="T5" fmla="*/ 0 60000 65536"/>
                <a:gd name="T6" fmla="*/ 0 w 1089"/>
                <a:gd name="T7" fmla="*/ 0 h 227"/>
                <a:gd name="T8" fmla="*/ 1089 w 1089"/>
                <a:gd name="T9" fmla="*/ 227 h 2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9" h="227">
                  <a:moveTo>
                    <a:pt x="1089" y="0"/>
                  </a:moveTo>
                  <a:cubicBezTo>
                    <a:pt x="1089" y="0"/>
                    <a:pt x="544" y="113"/>
                    <a:pt x="0" y="227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39" name="Freeform 44"/>
            <p:cNvSpPr>
              <a:spLocks/>
            </p:cNvSpPr>
            <p:nvPr/>
          </p:nvSpPr>
          <p:spPr bwMode="auto">
            <a:xfrm>
              <a:off x="2971" y="3430"/>
              <a:ext cx="1043" cy="250"/>
            </a:xfrm>
            <a:custGeom>
              <a:avLst/>
              <a:gdLst>
                <a:gd name="T0" fmla="*/ 0 w 1043"/>
                <a:gd name="T1" fmla="*/ 0 h 250"/>
                <a:gd name="T2" fmla="*/ 317 w 1043"/>
                <a:gd name="T3" fmla="*/ 227 h 250"/>
                <a:gd name="T4" fmla="*/ 1043 w 1043"/>
                <a:gd name="T5" fmla="*/ 136 h 250"/>
                <a:gd name="T6" fmla="*/ 0 60000 65536"/>
                <a:gd name="T7" fmla="*/ 0 60000 65536"/>
                <a:gd name="T8" fmla="*/ 0 60000 65536"/>
                <a:gd name="T9" fmla="*/ 0 w 1043"/>
                <a:gd name="T10" fmla="*/ 0 h 250"/>
                <a:gd name="T11" fmla="*/ 1043 w 1043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250">
                  <a:moveTo>
                    <a:pt x="0" y="0"/>
                  </a:moveTo>
                  <a:cubicBezTo>
                    <a:pt x="71" y="102"/>
                    <a:pt x="143" y="204"/>
                    <a:pt x="317" y="227"/>
                  </a:cubicBezTo>
                  <a:cubicBezTo>
                    <a:pt x="491" y="250"/>
                    <a:pt x="767" y="193"/>
                    <a:pt x="1043" y="136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0" name="Freeform 45"/>
            <p:cNvSpPr>
              <a:spLocks/>
            </p:cNvSpPr>
            <p:nvPr/>
          </p:nvSpPr>
          <p:spPr bwMode="auto">
            <a:xfrm>
              <a:off x="2971" y="2591"/>
              <a:ext cx="1497" cy="567"/>
            </a:xfrm>
            <a:custGeom>
              <a:avLst/>
              <a:gdLst>
                <a:gd name="T0" fmla="*/ 1497 w 1497"/>
                <a:gd name="T1" fmla="*/ 159 h 567"/>
                <a:gd name="T2" fmla="*/ 589 w 1497"/>
                <a:gd name="T3" fmla="*/ 68 h 567"/>
                <a:gd name="T4" fmla="*/ 0 w 1497"/>
                <a:gd name="T5" fmla="*/ 567 h 567"/>
                <a:gd name="T6" fmla="*/ 0 60000 65536"/>
                <a:gd name="T7" fmla="*/ 0 60000 65536"/>
                <a:gd name="T8" fmla="*/ 0 60000 65536"/>
                <a:gd name="T9" fmla="*/ 0 w 1497"/>
                <a:gd name="T10" fmla="*/ 0 h 567"/>
                <a:gd name="T11" fmla="*/ 1497 w 1497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7" h="567">
                  <a:moveTo>
                    <a:pt x="1497" y="159"/>
                  </a:moveTo>
                  <a:cubicBezTo>
                    <a:pt x="1167" y="79"/>
                    <a:pt x="838" y="0"/>
                    <a:pt x="589" y="68"/>
                  </a:cubicBezTo>
                  <a:cubicBezTo>
                    <a:pt x="340" y="136"/>
                    <a:pt x="170" y="351"/>
                    <a:pt x="0" y="567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1" name="Freeform 46"/>
            <p:cNvSpPr>
              <a:spLocks/>
            </p:cNvSpPr>
            <p:nvPr/>
          </p:nvSpPr>
          <p:spPr bwMode="auto">
            <a:xfrm>
              <a:off x="2971" y="2206"/>
              <a:ext cx="1497" cy="408"/>
            </a:xfrm>
            <a:custGeom>
              <a:avLst/>
              <a:gdLst>
                <a:gd name="T0" fmla="*/ 0 w 1497"/>
                <a:gd name="T1" fmla="*/ 135 h 408"/>
                <a:gd name="T2" fmla="*/ 589 w 1497"/>
                <a:gd name="T3" fmla="*/ 45 h 408"/>
                <a:gd name="T4" fmla="*/ 1497 w 1497"/>
                <a:gd name="T5" fmla="*/ 408 h 408"/>
                <a:gd name="T6" fmla="*/ 0 60000 65536"/>
                <a:gd name="T7" fmla="*/ 0 60000 65536"/>
                <a:gd name="T8" fmla="*/ 0 60000 65536"/>
                <a:gd name="T9" fmla="*/ 0 w 1497"/>
                <a:gd name="T10" fmla="*/ 0 h 408"/>
                <a:gd name="T11" fmla="*/ 1497 w 1497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7" h="408">
                  <a:moveTo>
                    <a:pt x="0" y="135"/>
                  </a:moveTo>
                  <a:cubicBezTo>
                    <a:pt x="170" y="67"/>
                    <a:pt x="340" y="0"/>
                    <a:pt x="589" y="45"/>
                  </a:cubicBezTo>
                  <a:cubicBezTo>
                    <a:pt x="838" y="90"/>
                    <a:pt x="1167" y="249"/>
                    <a:pt x="1497" y="408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2" name="Freeform 47"/>
            <p:cNvSpPr>
              <a:spLocks/>
            </p:cNvSpPr>
            <p:nvPr/>
          </p:nvSpPr>
          <p:spPr bwMode="auto">
            <a:xfrm>
              <a:off x="2328" y="3475"/>
              <a:ext cx="733" cy="650"/>
            </a:xfrm>
            <a:custGeom>
              <a:avLst/>
              <a:gdLst>
                <a:gd name="T0" fmla="*/ 371 w 733"/>
                <a:gd name="T1" fmla="*/ 0 h 650"/>
                <a:gd name="T2" fmla="*/ 8 w 733"/>
                <a:gd name="T3" fmla="*/ 318 h 650"/>
                <a:gd name="T4" fmla="*/ 325 w 733"/>
                <a:gd name="T5" fmla="*/ 635 h 650"/>
                <a:gd name="T6" fmla="*/ 688 w 733"/>
                <a:gd name="T7" fmla="*/ 227 h 650"/>
                <a:gd name="T8" fmla="*/ 597 w 733"/>
                <a:gd name="T9" fmla="*/ 0 h 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3"/>
                <a:gd name="T16" fmla="*/ 0 h 650"/>
                <a:gd name="T17" fmla="*/ 733 w 733"/>
                <a:gd name="T18" fmla="*/ 650 h 6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3" h="650">
                  <a:moveTo>
                    <a:pt x="371" y="0"/>
                  </a:moveTo>
                  <a:cubicBezTo>
                    <a:pt x="193" y="106"/>
                    <a:pt x="16" y="212"/>
                    <a:pt x="8" y="318"/>
                  </a:cubicBezTo>
                  <a:cubicBezTo>
                    <a:pt x="0" y="424"/>
                    <a:pt x="212" y="650"/>
                    <a:pt x="325" y="635"/>
                  </a:cubicBezTo>
                  <a:cubicBezTo>
                    <a:pt x="438" y="620"/>
                    <a:pt x="643" y="333"/>
                    <a:pt x="688" y="227"/>
                  </a:cubicBezTo>
                  <a:cubicBezTo>
                    <a:pt x="733" y="121"/>
                    <a:pt x="665" y="60"/>
                    <a:pt x="597" y="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3" name="Freeform 48"/>
            <p:cNvSpPr>
              <a:spLocks/>
            </p:cNvSpPr>
            <p:nvPr/>
          </p:nvSpPr>
          <p:spPr bwMode="auto">
            <a:xfrm>
              <a:off x="4332" y="2886"/>
              <a:ext cx="272" cy="453"/>
            </a:xfrm>
            <a:custGeom>
              <a:avLst/>
              <a:gdLst>
                <a:gd name="T0" fmla="*/ 272 w 272"/>
                <a:gd name="T1" fmla="*/ 0 h 453"/>
                <a:gd name="T2" fmla="*/ 181 w 272"/>
                <a:gd name="T3" fmla="*/ 317 h 453"/>
                <a:gd name="T4" fmla="*/ 0 w 272"/>
                <a:gd name="T5" fmla="*/ 453 h 453"/>
                <a:gd name="T6" fmla="*/ 0 60000 65536"/>
                <a:gd name="T7" fmla="*/ 0 60000 65536"/>
                <a:gd name="T8" fmla="*/ 0 60000 65536"/>
                <a:gd name="T9" fmla="*/ 0 w 272"/>
                <a:gd name="T10" fmla="*/ 0 h 453"/>
                <a:gd name="T11" fmla="*/ 272 w 272"/>
                <a:gd name="T12" fmla="*/ 453 h 4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53">
                  <a:moveTo>
                    <a:pt x="272" y="0"/>
                  </a:moveTo>
                  <a:cubicBezTo>
                    <a:pt x="249" y="121"/>
                    <a:pt x="226" y="242"/>
                    <a:pt x="181" y="317"/>
                  </a:cubicBezTo>
                  <a:cubicBezTo>
                    <a:pt x="136" y="392"/>
                    <a:pt x="68" y="422"/>
                    <a:pt x="0" y="453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4" name="Freeform 49"/>
            <p:cNvSpPr>
              <a:spLocks/>
            </p:cNvSpPr>
            <p:nvPr/>
          </p:nvSpPr>
          <p:spPr bwMode="auto">
            <a:xfrm>
              <a:off x="4830" y="1570"/>
              <a:ext cx="552" cy="998"/>
            </a:xfrm>
            <a:custGeom>
              <a:avLst/>
              <a:gdLst>
                <a:gd name="T0" fmla="*/ 0 w 552"/>
                <a:gd name="T1" fmla="*/ 998 h 998"/>
                <a:gd name="T2" fmla="*/ 499 w 552"/>
                <a:gd name="T3" fmla="*/ 726 h 998"/>
                <a:gd name="T4" fmla="*/ 318 w 552"/>
                <a:gd name="T5" fmla="*/ 0 h 998"/>
                <a:gd name="T6" fmla="*/ 0 60000 65536"/>
                <a:gd name="T7" fmla="*/ 0 60000 65536"/>
                <a:gd name="T8" fmla="*/ 0 60000 65536"/>
                <a:gd name="T9" fmla="*/ 0 w 552"/>
                <a:gd name="T10" fmla="*/ 0 h 998"/>
                <a:gd name="T11" fmla="*/ 552 w 552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2" h="998">
                  <a:moveTo>
                    <a:pt x="0" y="998"/>
                  </a:moveTo>
                  <a:cubicBezTo>
                    <a:pt x="223" y="945"/>
                    <a:pt x="446" y="892"/>
                    <a:pt x="499" y="726"/>
                  </a:cubicBezTo>
                  <a:cubicBezTo>
                    <a:pt x="552" y="560"/>
                    <a:pt x="435" y="280"/>
                    <a:pt x="318" y="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5" name="Freeform 50"/>
            <p:cNvSpPr>
              <a:spLocks/>
            </p:cNvSpPr>
            <p:nvPr/>
          </p:nvSpPr>
          <p:spPr bwMode="auto">
            <a:xfrm>
              <a:off x="1565" y="633"/>
              <a:ext cx="3492" cy="574"/>
            </a:xfrm>
            <a:custGeom>
              <a:avLst/>
              <a:gdLst>
                <a:gd name="T0" fmla="*/ 3492 w 3492"/>
                <a:gd name="T1" fmla="*/ 574 h 574"/>
                <a:gd name="T2" fmla="*/ 2630 w 3492"/>
                <a:gd name="T3" fmla="*/ 121 h 574"/>
                <a:gd name="T4" fmla="*/ 1315 w 3492"/>
                <a:gd name="T5" fmla="*/ 30 h 574"/>
                <a:gd name="T6" fmla="*/ 0 w 3492"/>
                <a:gd name="T7" fmla="*/ 302 h 5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92"/>
                <a:gd name="T13" fmla="*/ 0 h 574"/>
                <a:gd name="T14" fmla="*/ 3492 w 3492"/>
                <a:gd name="T15" fmla="*/ 574 h 5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92" h="574">
                  <a:moveTo>
                    <a:pt x="3492" y="574"/>
                  </a:moveTo>
                  <a:cubicBezTo>
                    <a:pt x="3242" y="393"/>
                    <a:pt x="2993" y="212"/>
                    <a:pt x="2630" y="121"/>
                  </a:cubicBezTo>
                  <a:cubicBezTo>
                    <a:pt x="2267" y="30"/>
                    <a:pt x="1753" y="0"/>
                    <a:pt x="1315" y="30"/>
                  </a:cubicBezTo>
                  <a:cubicBezTo>
                    <a:pt x="877" y="60"/>
                    <a:pt x="438" y="181"/>
                    <a:pt x="0" y="302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346" name="Freeform 51"/>
            <p:cNvSpPr>
              <a:spLocks/>
            </p:cNvSpPr>
            <p:nvPr/>
          </p:nvSpPr>
          <p:spPr bwMode="auto">
            <a:xfrm>
              <a:off x="1020" y="1071"/>
              <a:ext cx="136" cy="545"/>
            </a:xfrm>
            <a:custGeom>
              <a:avLst/>
              <a:gdLst>
                <a:gd name="T0" fmla="*/ 136 w 136"/>
                <a:gd name="T1" fmla="*/ 0 h 545"/>
                <a:gd name="T2" fmla="*/ 0 w 136"/>
                <a:gd name="T3" fmla="*/ 273 h 545"/>
                <a:gd name="T4" fmla="*/ 136 w 136"/>
                <a:gd name="T5" fmla="*/ 545 h 545"/>
                <a:gd name="T6" fmla="*/ 0 60000 65536"/>
                <a:gd name="T7" fmla="*/ 0 60000 65536"/>
                <a:gd name="T8" fmla="*/ 0 60000 65536"/>
                <a:gd name="T9" fmla="*/ 0 w 136"/>
                <a:gd name="T10" fmla="*/ 0 h 545"/>
                <a:gd name="T11" fmla="*/ 136 w 136"/>
                <a:gd name="T12" fmla="*/ 545 h 5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545">
                  <a:moveTo>
                    <a:pt x="136" y="0"/>
                  </a:moveTo>
                  <a:cubicBezTo>
                    <a:pt x="68" y="91"/>
                    <a:pt x="0" y="182"/>
                    <a:pt x="0" y="273"/>
                  </a:cubicBezTo>
                  <a:cubicBezTo>
                    <a:pt x="0" y="364"/>
                    <a:pt x="68" y="454"/>
                    <a:pt x="136" y="545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80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404" grpId="0"/>
      <p:bldP spid="741405" grpId="0"/>
      <p:bldP spid="741410" grpId="0"/>
      <p:bldP spid="741411" grpId="0" animBg="1"/>
      <p:bldP spid="741412" grpId="0" animBg="1"/>
      <p:bldP spid="741413" grpId="0" animBg="1"/>
      <p:bldP spid="741414" grpId="0" animBg="1"/>
      <p:bldP spid="7414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b="1"/>
              <a:t>Transferring Multiple-Cycles States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chemeClr val="bg1"/>
                </a:solidFill>
              </a:rPr>
              <a:t>Using a Shared Resettable Counter and Comparators</a:t>
            </a:r>
            <a:endParaRPr lang="en-US" altLang="zh-TW" sz="20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41350" y="1384300"/>
            <a:ext cx="4692650" cy="1152525"/>
            <a:chOff x="385" y="618"/>
            <a:chExt cx="2956" cy="726"/>
          </a:xfrm>
        </p:grpSpPr>
        <p:grpSp>
          <p:nvGrpSpPr>
            <p:cNvPr id="58417" name="Group 55"/>
            <p:cNvGrpSpPr>
              <a:grpSpLocks/>
            </p:cNvGrpSpPr>
            <p:nvPr/>
          </p:nvGrpSpPr>
          <p:grpSpPr bwMode="auto">
            <a:xfrm>
              <a:off x="385" y="618"/>
              <a:ext cx="2956" cy="726"/>
              <a:chOff x="1466" y="618"/>
              <a:chExt cx="2956" cy="726"/>
            </a:xfrm>
          </p:grpSpPr>
          <p:sp>
            <p:nvSpPr>
              <p:cNvPr id="58420" name="Oval 24"/>
              <p:cNvSpPr>
                <a:spLocks noChangeArrowheads="1"/>
              </p:cNvSpPr>
              <p:nvPr/>
            </p:nvSpPr>
            <p:spPr bwMode="auto">
              <a:xfrm>
                <a:off x="2608" y="618"/>
                <a:ext cx="724" cy="726"/>
              </a:xfrm>
              <a:prstGeom prst="ellipse">
                <a:avLst/>
              </a:prstGeom>
              <a:solidFill>
                <a:srgbClr val="FF99FF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delay</a:t>
                </a:r>
              </a:p>
              <a:p>
                <a:pPr algn="ctr" eaLnBrk="1" hangingPunct="1"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n cycles</a:t>
                </a:r>
                <a:endPara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421" name="Oval 27"/>
              <p:cNvSpPr>
                <a:spLocks noChangeArrowheads="1"/>
              </p:cNvSpPr>
              <p:nvPr/>
            </p:nvSpPr>
            <p:spPr bwMode="auto">
              <a:xfrm>
                <a:off x="1466" y="768"/>
                <a:ext cx="408" cy="409"/>
              </a:xfrm>
              <a:prstGeom prst="ellipse">
                <a:avLst/>
              </a:prstGeom>
              <a:solidFill>
                <a:srgbClr val="66FF99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58422" name="Oval 52"/>
              <p:cNvSpPr>
                <a:spLocks noChangeArrowheads="1"/>
              </p:cNvSpPr>
              <p:nvPr/>
            </p:nvSpPr>
            <p:spPr bwMode="auto">
              <a:xfrm>
                <a:off x="4014" y="754"/>
                <a:ext cx="408" cy="409"/>
              </a:xfrm>
              <a:prstGeom prst="ellipse">
                <a:avLst/>
              </a:prstGeom>
              <a:solidFill>
                <a:srgbClr val="66FF99"/>
              </a:solidFill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0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</a:t>
                </a:r>
                <a:r>
                  <a:rPr lang="en-US" altLang="zh-TW" sz="2000" i="1" baseline="-25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i+n+1</a:t>
                </a:r>
              </a:p>
            </p:txBody>
          </p:sp>
          <p:sp>
            <p:nvSpPr>
              <p:cNvPr id="58423" name="Line 53"/>
              <p:cNvSpPr>
                <a:spLocks noChangeShapeType="1"/>
              </p:cNvSpPr>
              <p:nvPr/>
            </p:nvSpPr>
            <p:spPr bwMode="auto">
              <a:xfrm>
                <a:off x="1882" y="981"/>
                <a:ext cx="725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424" name="Line 54"/>
              <p:cNvSpPr>
                <a:spLocks noChangeShapeType="1"/>
              </p:cNvSpPr>
              <p:nvPr/>
            </p:nvSpPr>
            <p:spPr bwMode="auto">
              <a:xfrm>
                <a:off x="3334" y="981"/>
                <a:ext cx="680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8418" name="Text Box 86"/>
            <p:cNvSpPr txBox="1">
              <a:spLocks noChangeArrowheads="1"/>
            </p:cNvSpPr>
            <p:nvPr/>
          </p:nvSpPr>
          <p:spPr bwMode="auto">
            <a:xfrm>
              <a:off x="913" y="709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 </a:t>
              </a: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419" name="Text Box 87"/>
            <p:cNvSpPr txBox="1">
              <a:spLocks noChangeArrowheads="1"/>
            </p:cNvSpPr>
            <p:nvPr/>
          </p:nvSpPr>
          <p:spPr bwMode="auto">
            <a:xfrm>
              <a:off x="2406" y="709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i+n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641350" y="2901950"/>
            <a:ext cx="4692650" cy="887413"/>
            <a:chOff x="385" y="1525"/>
            <a:chExt cx="2956" cy="559"/>
          </a:xfrm>
        </p:grpSpPr>
        <p:sp>
          <p:nvSpPr>
            <p:cNvPr id="58402" name="Oval 58"/>
            <p:cNvSpPr>
              <a:spLocks noChangeArrowheads="1"/>
            </p:cNvSpPr>
            <p:nvPr/>
          </p:nvSpPr>
          <p:spPr bwMode="auto">
            <a:xfrm>
              <a:off x="385" y="1675"/>
              <a:ext cx="408" cy="409"/>
            </a:xfrm>
            <a:prstGeom prst="ellipse">
              <a:avLst/>
            </a:prstGeom>
            <a:solidFill>
              <a:srgbClr val="66FF99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403" name="Oval 59"/>
            <p:cNvSpPr>
              <a:spLocks noChangeArrowheads="1"/>
            </p:cNvSpPr>
            <p:nvPr/>
          </p:nvSpPr>
          <p:spPr bwMode="auto">
            <a:xfrm>
              <a:off x="2933" y="1661"/>
              <a:ext cx="408" cy="409"/>
            </a:xfrm>
            <a:prstGeom prst="ellipse">
              <a:avLst/>
            </a:prstGeom>
            <a:solidFill>
              <a:srgbClr val="66FF99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i+n+1</a:t>
              </a:r>
            </a:p>
          </p:txBody>
        </p:sp>
        <p:sp>
          <p:nvSpPr>
            <p:cNvPr id="58404" name="Line 60"/>
            <p:cNvSpPr>
              <a:spLocks noChangeShapeType="1"/>
            </p:cNvSpPr>
            <p:nvPr/>
          </p:nvSpPr>
          <p:spPr bwMode="auto">
            <a:xfrm>
              <a:off x="801" y="1888"/>
              <a:ext cx="219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405" name="Line 61"/>
            <p:cNvSpPr>
              <a:spLocks noChangeShapeType="1"/>
            </p:cNvSpPr>
            <p:nvPr/>
          </p:nvSpPr>
          <p:spPr bwMode="auto">
            <a:xfrm>
              <a:off x="2653" y="1888"/>
              <a:ext cx="28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406" name="Oval 62"/>
            <p:cNvSpPr>
              <a:spLocks noChangeArrowheads="1"/>
            </p:cNvSpPr>
            <p:nvPr/>
          </p:nvSpPr>
          <p:spPr bwMode="auto">
            <a:xfrm>
              <a:off x="2245" y="1661"/>
              <a:ext cx="408" cy="409"/>
            </a:xfrm>
            <a:prstGeom prst="ellipse">
              <a:avLst/>
            </a:prstGeom>
            <a:solidFill>
              <a:srgbClr val="FF99FF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i+n</a:t>
              </a:r>
            </a:p>
          </p:txBody>
        </p:sp>
        <p:sp>
          <p:nvSpPr>
            <p:cNvPr id="58407" name="Line 63"/>
            <p:cNvSpPr>
              <a:spLocks noChangeShapeType="1"/>
            </p:cNvSpPr>
            <p:nvPr/>
          </p:nvSpPr>
          <p:spPr bwMode="auto">
            <a:xfrm>
              <a:off x="2064" y="1888"/>
              <a:ext cx="18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408" name="Oval 64"/>
            <p:cNvSpPr>
              <a:spLocks noChangeArrowheads="1"/>
            </p:cNvSpPr>
            <p:nvPr/>
          </p:nvSpPr>
          <p:spPr bwMode="auto">
            <a:xfrm>
              <a:off x="1057" y="1675"/>
              <a:ext cx="408" cy="409"/>
            </a:xfrm>
            <a:prstGeom prst="ellipse">
              <a:avLst/>
            </a:prstGeom>
            <a:solidFill>
              <a:srgbClr val="FF99FF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i+1</a:t>
              </a:r>
            </a:p>
          </p:txBody>
        </p:sp>
        <p:sp>
          <p:nvSpPr>
            <p:cNvPr id="58409" name="Line 65"/>
            <p:cNvSpPr>
              <a:spLocks noChangeShapeType="1"/>
            </p:cNvSpPr>
            <p:nvPr/>
          </p:nvSpPr>
          <p:spPr bwMode="auto">
            <a:xfrm>
              <a:off x="1473" y="1888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8410" name="Group 70"/>
            <p:cNvGrpSpPr>
              <a:grpSpLocks/>
            </p:cNvGrpSpPr>
            <p:nvPr/>
          </p:nvGrpSpPr>
          <p:grpSpPr bwMode="auto">
            <a:xfrm>
              <a:off x="1701" y="1858"/>
              <a:ext cx="317" cy="45"/>
              <a:chOff x="2744" y="1888"/>
              <a:chExt cx="317" cy="45"/>
            </a:xfrm>
          </p:grpSpPr>
          <p:sp>
            <p:nvSpPr>
              <p:cNvPr id="58413" name="Oval 66"/>
              <p:cNvSpPr>
                <a:spLocks noChangeArrowheads="1"/>
              </p:cNvSpPr>
              <p:nvPr/>
            </p:nvSpPr>
            <p:spPr bwMode="auto">
              <a:xfrm>
                <a:off x="2744" y="1888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58414" name="Oval 67"/>
              <p:cNvSpPr>
                <a:spLocks noChangeArrowheads="1"/>
              </p:cNvSpPr>
              <p:nvPr/>
            </p:nvSpPr>
            <p:spPr bwMode="auto">
              <a:xfrm>
                <a:off x="2835" y="1888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58415" name="Oval 68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58416" name="Oval 69"/>
              <p:cNvSpPr>
                <a:spLocks noChangeArrowheads="1"/>
              </p:cNvSpPr>
              <p:nvPr/>
            </p:nvSpPr>
            <p:spPr bwMode="auto">
              <a:xfrm>
                <a:off x="3016" y="1888"/>
                <a:ext cx="45" cy="45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 type="none" w="lg" len="med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58411" name="Text Box 88"/>
            <p:cNvSpPr txBox="1">
              <a:spLocks noChangeArrowheads="1"/>
            </p:cNvSpPr>
            <p:nvPr/>
          </p:nvSpPr>
          <p:spPr bwMode="auto">
            <a:xfrm>
              <a:off x="689" y="1547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 </a:t>
              </a: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412" name="Text Box 90"/>
            <p:cNvSpPr txBox="1">
              <a:spLocks noChangeArrowheads="1"/>
            </p:cNvSpPr>
            <p:nvPr/>
          </p:nvSpPr>
          <p:spPr bwMode="auto">
            <a:xfrm>
              <a:off x="2562" y="1525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i+n</a:t>
              </a:r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611188" y="4156075"/>
            <a:ext cx="4752975" cy="1577975"/>
            <a:chOff x="385" y="2364"/>
            <a:chExt cx="2994" cy="994"/>
          </a:xfrm>
        </p:grpSpPr>
        <p:sp>
          <p:nvSpPr>
            <p:cNvPr id="58393" name="Oval 71"/>
            <p:cNvSpPr>
              <a:spLocks noChangeArrowheads="1"/>
            </p:cNvSpPr>
            <p:nvPr/>
          </p:nvSpPr>
          <p:spPr bwMode="auto">
            <a:xfrm>
              <a:off x="385" y="2945"/>
              <a:ext cx="408" cy="409"/>
            </a:xfrm>
            <a:prstGeom prst="ellipse">
              <a:avLst/>
            </a:prstGeom>
            <a:solidFill>
              <a:srgbClr val="66FF99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394" name="Line 73"/>
            <p:cNvSpPr>
              <a:spLocks noChangeShapeType="1"/>
            </p:cNvSpPr>
            <p:nvPr/>
          </p:nvSpPr>
          <p:spPr bwMode="auto">
            <a:xfrm>
              <a:off x="801" y="3158"/>
              <a:ext cx="809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395" name="Oval 77"/>
            <p:cNvSpPr>
              <a:spLocks noChangeArrowheads="1"/>
            </p:cNvSpPr>
            <p:nvPr/>
          </p:nvSpPr>
          <p:spPr bwMode="auto">
            <a:xfrm>
              <a:off x="1633" y="2945"/>
              <a:ext cx="408" cy="409"/>
            </a:xfrm>
            <a:prstGeom prst="ellipse">
              <a:avLst/>
            </a:prstGeom>
            <a:solidFill>
              <a:srgbClr val="FF99FF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c++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8396" name="Line 78"/>
            <p:cNvSpPr>
              <a:spLocks noChangeShapeType="1"/>
            </p:cNvSpPr>
            <p:nvPr/>
          </p:nvSpPr>
          <p:spPr bwMode="auto">
            <a:xfrm>
              <a:off x="2049" y="3158"/>
              <a:ext cx="92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397" name="Oval 84"/>
            <p:cNvSpPr>
              <a:spLocks noChangeArrowheads="1"/>
            </p:cNvSpPr>
            <p:nvPr/>
          </p:nvSpPr>
          <p:spPr bwMode="auto">
            <a:xfrm>
              <a:off x="2971" y="2949"/>
              <a:ext cx="408" cy="409"/>
            </a:xfrm>
            <a:prstGeom prst="ellipse">
              <a:avLst/>
            </a:prstGeom>
            <a:solidFill>
              <a:srgbClr val="66FF99"/>
            </a:solidFill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TW" sz="2000" i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i+n+1</a:t>
              </a:r>
            </a:p>
          </p:txBody>
        </p:sp>
        <p:sp>
          <p:nvSpPr>
            <p:cNvPr id="58398" name="Arc 85"/>
            <p:cNvSpPr>
              <a:spLocks/>
            </p:cNvSpPr>
            <p:nvPr/>
          </p:nvSpPr>
          <p:spPr bwMode="auto">
            <a:xfrm flipV="1">
              <a:off x="1655" y="2615"/>
              <a:ext cx="349" cy="346"/>
            </a:xfrm>
            <a:custGeom>
              <a:avLst/>
              <a:gdLst>
                <a:gd name="T0" fmla="*/ 0 w 43200"/>
                <a:gd name="T1" fmla="*/ 0 h 40568"/>
                <a:gd name="T2" fmla="*/ 0 w 43200"/>
                <a:gd name="T3" fmla="*/ 0 h 40568"/>
                <a:gd name="T4" fmla="*/ 0 w 43200"/>
                <a:gd name="T5" fmla="*/ 0 h 40568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568"/>
                <a:gd name="T11" fmla="*/ 43200 w 43200"/>
                <a:gd name="T12" fmla="*/ 40568 h 405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568" fill="none" extrusionOk="0">
                  <a:moveTo>
                    <a:pt x="31933" y="-1"/>
                  </a:moveTo>
                  <a:cubicBezTo>
                    <a:pt x="38877" y="3783"/>
                    <a:pt x="43200" y="11059"/>
                    <a:pt x="43200" y="18968"/>
                  </a:cubicBezTo>
                  <a:cubicBezTo>
                    <a:pt x="43200" y="30897"/>
                    <a:pt x="33529" y="40568"/>
                    <a:pt x="21600" y="40568"/>
                  </a:cubicBezTo>
                  <a:cubicBezTo>
                    <a:pt x="9670" y="40568"/>
                    <a:pt x="0" y="30897"/>
                    <a:pt x="0" y="18968"/>
                  </a:cubicBezTo>
                  <a:cubicBezTo>
                    <a:pt x="-1" y="12339"/>
                    <a:pt x="3043" y="6077"/>
                    <a:pt x="8256" y="1982"/>
                  </a:cubicBezTo>
                </a:path>
                <a:path w="43200" h="40568" stroke="0" extrusionOk="0">
                  <a:moveTo>
                    <a:pt x="31933" y="-1"/>
                  </a:moveTo>
                  <a:cubicBezTo>
                    <a:pt x="38877" y="3783"/>
                    <a:pt x="43200" y="11059"/>
                    <a:pt x="43200" y="18968"/>
                  </a:cubicBezTo>
                  <a:cubicBezTo>
                    <a:pt x="43200" y="30897"/>
                    <a:pt x="33529" y="40568"/>
                    <a:pt x="21600" y="40568"/>
                  </a:cubicBezTo>
                  <a:cubicBezTo>
                    <a:pt x="9670" y="40568"/>
                    <a:pt x="0" y="30897"/>
                    <a:pt x="0" y="18968"/>
                  </a:cubicBezTo>
                  <a:cubicBezTo>
                    <a:pt x="-1" y="12339"/>
                    <a:pt x="3043" y="6077"/>
                    <a:pt x="8256" y="1982"/>
                  </a:cubicBezTo>
                  <a:lnTo>
                    <a:pt x="21600" y="18968"/>
                  </a:lnTo>
                  <a:lnTo>
                    <a:pt x="31933" y="-1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99" name="Text Box 91"/>
            <p:cNvSpPr txBox="1">
              <a:spLocks noChangeArrowheads="1"/>
            </p:cNvSpPr>
            <p:nvPr/>
          </p:nvSpPr>
          <p:spPr bwMode="auto">
            <a:xfrm>
              <a:off x="2090" y="2886"/>
              <a:ext cx="7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c==n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i+n</a:t>
              </a:r>
            </a:p>
          </p:txBody>
        </p:sp>
        <p:sp>
          <p:nvSpPr>
            <p:cNvPr id="58400" name="Text Box 92"/>
            <p:cNvSpPr txBox="1">
              <a:spLocks noChangeArrowheads="1"/>
            </p:cNvSpPr>
            <p:nvPr/>
          </p:nvSpPr>
          <p:spPr bwMode="auto">
            <a:xfrm>
              <a:off x="1655" y="2364"/>
              <a:ext cx="3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c&lt;n</a:t>
              </a:r>
              <a:endParaRPr lang="en-US" altLang="zh-TW" sz="2000" b="1" i="1" baseline="-25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401" name="Text Box 93"/>
            <p:cNvSpPr txBox="1">
              <a:spLocks noChangeArrowheads="1"/>
            </p:cNvSpPr>
            <p:nvPr/>
          </p:nvSpPr>
          <p:spPr bwMode="auto">
            <a:xfrm>
              <a:off x="763" y="2913"/>
              <a:ext cx="9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i+n </a:t>
              </a: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/O</a:t>
              </a:r>
              <a:r>
                <a:rPr lang="en-US" altLang="zh-TW" sz="2000" b="1" i="1" baseline="-25000">
                  <a:solidFill>
                    <a:schemeClr val="bg1"/>
                  </a:solidFill>
                  <a:latin typeface="Times New Roman" panose="02020603050405020304" pitchFamily="18" charset="0"/>
                </a:rPr>
                <a:t>i+n</a:t>
              </a:r>
              <a:r>
                <a:rPr lang="en-US" altLang="zh-TW" sz="20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,c=0</a:t>
              </a:r>
              <a:endParaRPr lang="en-US" altLang="zh-TW" sz="2000" b="1" i="1" baseline="-25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5794375" y="1916113"/>
            <a:ext cx="2881313" cy="2663825"/>
            <a:chOff x="3787" y="663"/>
            <a:chExt cx="1815" cy="1678"/>
          </a:xfrm>
        </p:grpSpPr>
        <p:sp>
          <p:nvSpPr>
            <p:cNvPr id="58384" name="Oval 97"/>
            <p:cNvSpPr>
              <a:spLocks noChangeArrowheads="1"/>
            </p:cNvSpPr>
            <p:nvPr/>
          </p:nvSpPr>
          <p:spPr bwMode="auto">
            <a:xfrm>
              <a:off x="4150" y="663"/>
              <a:ext cx="1134" cy="8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5" name="Rectangle 98"/>
            <p:cNvSpPr>
              <a:spLocks noChangeArrowheads="1"/>
            </p:cNvSpPr>
            <p:nvPr/>
          </p:nvSpPr>
          <p:spPr bwMode="auto">
            <a:xfrm>
              <a:off x="4649" y="1661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6" name="Rectangle 99"/>
            <p:cNvSpPr>
              <a:spLocks noChangeArrowheads="1"/>
            </p:cNvSpPr>
            <p:nvPr/>
          </p:nvSpPr>
          <p:spPr bwMode="auto">
            <a:xfrm>
              <a:off x="4649" y="1842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7" name="Rectangle 100"/>
            <p:cNvSpPr>
              <a:spLocks noChangeArrowheads="1"/>
            </p:cNvSpPr>
            <p:nvPr/>
          </p:nvSpPr>
          <p:spPr bwMode="auto">
            <a:xfrm>
              <a:off x="4649" y="2024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8" name="Rectangle 101"/>
            <p:cNvSpPr>
              <a:spLocks noChangeArrowheads="1"/>
            </p:cNvSpPr>
            <p:nvPr/>
          </p:nvSpPr>
          <p:spPr bwMode="auto">
            <a:xfrm>
              <a:off x="4649" y="2205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9" name="Line 102"/>
            <p:cNvSpPr>
              <a:spLocks noChangeShapeType="1"/>
            </p:cNvSpPr>
            <p:nvPr/>
          </p:nvSpPr>
          <p:spPr bwMode="auto">
            <a:xfrm>
              <a:off x="3787" y="981"/>
              <a:ext cx="363" cy="4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390" name="Line 103"/>
            <p:cNvSpPr>
              <a:spLocks noChangeShapeType="1"/>
            </p:cNvSpPr>
            <p:nvPr/>
          </p:nvSpPr>
          <p:spPr bwMode="auto">
            <a:xfrm flipV="1">
              <a:off x="5284" y="890"/>
              <a:ext cx="318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391" name="Arc 110"/>
            <p:cNvSpPr>
              <a:spLocks/>
            </p:cNvSpPr>
            <p:nvPr/>
          </p:nvSpPr>
          <p:spPr bwMode="auto">
            <a:xfrm flipH="1" flipV="1">
              <a:off x="4785" y="1253"/>
              <a:ext cx="726" cy="720"/>
            </a:xfrm>
            <a:custGeom>
              <a:avLst/>
              <a:gdLst>
                <a:gd name="T0" fmla="*/ 0 w 21600"/>
                <a:gd name="T1" fmla="*/ 0 h 39007"/>
                <a:gd name="T2" fmla="*/ 0 w 21600"/>
                <a:gd name="T3" fmla="*/ 0 h 39007"/>
                <a:gd name="T4" fmla="*/ 0 w 21600"/>
                <a:gd name="T5" fmla="*/ 0 h 3900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007"/>
                <a:gd name="T11" fmla="*/ 21600 w 21600"/>
                <a:gd name="T12" fmla="*/ 39007 h 390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007" fill="none" extrusionOk="0">
                  <a:moveTo>
                    <a:pt x="8817" y="39007"/>
                  </a:moveTo>
                  <a:cubicBezTo>
                    <a:pt x="3274" y="34937"/>
                    <a:pt x="0" y="28471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</a:path>
                <a:path w="21600" h="39007" stroke="0" extrusionOk="0">
                  <a:moveTo>
                    <a:pt x="8817" y="39007"/>
                  </a:moveTo>
                  <a:cubicBezTo>
                    <a:pt x="3274" y="34937"/>
                    <a:pt x="0" y="28471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  <a:lnTo>
                    <a:pt x="21600" y="21595"/>
                  </a:lnTo>
                  <a:lnTo>
                    <a:pt x="8817" y="39007"/>
                  </a:lnTo>
                  <a:close/>
                </a:path>
              </a:pathLst>
            </a:custGeom>
            <a:noFill/>
            <a:ln w="28575">
              <a:solidFill>
                <a:srgbClr val="66FF33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92" name="Arc 115"/>
            <p:cNvSpPr>
              <a:spLocks/>
            </p:cNvSpPr>
            <p:nvPr/>
          </p:nvSpPr>
          <p:spPr bwMode="auto">
            <a:xfrm flipV="1">
              <a:off x="3895" y="1253"/>
              <a:ext cx="726" cy="720"/>
            </a:xfrm>
            <a:custGeom>
              <a:avLst/>
              <a:gdLst>
                <a:gd name="T0" fmla="*/ 0 w 21600"/>
                <a:gd name="T1" fmla="*/ 0 h 39007"/>
                <a:gd name="T2" fmla="*/ 0 w 21600"/>
                <a:gd name="T3" fmla="*/ 0 h 39007"/>
                <a:gd name="T4" fmla="*/ 0 w 21600"/>
                <a:gd name="T5" fmla="*/ 0 h 3900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007"/>
                <a:gd name="T11" fmla="*/ 21600 w 21600"/>
                <a:gd name="T12" fmla="*/ 39007 h 390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007" fill="none" extrusionOk="0">
                  <a:moveTo>
                    <a:pt x="8817" y="39007"/>
                  </a:moveTo>
                  <a:cubicBezTo>
                    <a:pt x="3274" y="34937"/>
                    <a:pt x="0" y="28471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</a:path>
                <a:path w="21600" h="39007" stroke="0" extrusionOk="0">
                  <a:moveTo>
                    <a:pt x="8817" y="39007"/>
                  </a:moveTo>
                  <a:cubicBezTo>
                    <a:pt x="3274" y="34937"/>
                    <a:pt x="0" y="28471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  <a:lnTo>
                    <a:pt x="21600" y="21595"/>
                  </a:lnTo>
                  <a:lnTo>
                    <a:pt x="8817" y="39007"/>
                  </a:lnTo>
                  <a:close/>
                </a:path>
              </a:pathLst>
            </a:custGeom>
            <a:noFill/>
            <a:ln w="28575">
              <a:solidFill>
                <a:srgbClr val="66FF33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130"/>
          <p:cNvGrpSpPr>
            <a:grpSpLocks/>
          </p:cNvGrpSpPr>
          <p:nvPr/>
        </p:nvGrpSpPr>
        <p:grpSpPr bwMode="auto">
          <a:xfrm>
            <a:off x="5508625" y="2703513"/>
            <a:ext cx="3489325" cy="2957512"/>
            <a:chOff x="3562" y="1613"/>
            <a:chExt cx="2198" cy="1863"/>
          </a:xfrm>
        </p:grpSpPr>
        <p:sp>
          <p:nvSpPr>
            <p:cNvPr id="58376" name="Rectangle 119"/>
            <p:cNvSpPr>
              <a:spLocks noChangeArrowheads="1"/>
            </p:cNvSpPr>
            <p:nvPr/>
          </p:nvSpPr>
          <p:spPr bwMode="auto">
            <a:xfrm>
              <a:off x="4604" y="2931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77" name="Rectangle 120"/>
            <p:cNvSpPr>
              <a:spLocks noChangeArrowheads="1"/>
            </p:cNvSpPr>
            <p:nvPr/>
          </p:nvSpPr>
          <p:spPr bwMode="auto">
            <a:xfrm>
              <a:off x="4604" y="3067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78" name="Rectangle 121"/>
            <p:cNvSpPr>
              <a:spLocks noChangeArrowheads="1"/>
            </p:cNvSpPr>
            <p:nvPr/>
          </p:nvSpPr>
          <p:spPr bwMode="auto">
            <a:xfrm>
              <a:off x="4604" y="3203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79" name="Rectangle 122"/>
            <p:cNvSpPr>
              <a:spLocks noChangeArrowheads="1"/>
            </p:cNvSpPr>
            <p:nvPr/>
          </p:nvSpPr>
          <p:spPr bwMode="auto">
            <a:xfrm>
              <a:off x="4604" y="3340"/>
              <a:ext cx="136" cy="1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FF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58380" name="Arc 125"/>
            <p:cNvSpPr>
              <a:spLocks/>
            </p:cNvSpPr>
            <p:nvPr/>
          </p:nvSpPr>
          <p:spPr bwMode="auto">
            <a:xfrm flipH="1" flipV="1">
              <a:off x="4740" y="1661"/>
              <a:ext cx="1020" cy="1536"/>
            </a:xfrm>
            <a:custGeom>
              <a:avLst/>
              <a:gdLst>
                <a:gd name="T0" fmla="*/ 0 w 21600"/>
                <a:gd name="T1" fmla="*/ 0 h 40030"/>
                <a:gd name="T2" fmla="*/ 0 w 21600"/>
                <a:gd name="T3" fmla="*/ 0 h 40030"/>
                <a:gd name="T4" fmla="*/ 0 w 21600"/>
                <a:gd name="T5" fmla="*/ 0 h 4003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0030"/>
                <a:gd name="T11" fmla="*/ 21600 w 21600"/>
                <a:gd name="T12" fmla="*/ 40030 h 400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0030" fill="none" extrusionOk="0">
                  <a:moveTo>
                    <a:pt x="10343" y="40030"/>
                  </a:moveTo>
                  <a:cubicBezTo>
                    <a:pt x="3919" y="36107"/>
                    <a:pt x="0" y="29122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</a:path>
                <a:path w="21600" h="40030" stroke="0" extrusionOk="0">
                  <a:moveTo>
                    <a:pt x="10343" y="40030"/>
                  </a:moveTo>
                  <a:cubicBezTo>
                    <a:pt x="3919" y="36107"/>
                    <a:pt x="0" y="29122"/>
                    <a:pt x="0" y="21595"/>
                  </a:cubicBezTo>
                  <a:cubicBezTo>
                    <a:pt x="-1" y="9845"/>
                    <a:pt x="9391" y="251"/>
                    <a:pt x="21137" y="-1"/>
                  </a:cubicBezTo>
                  <a:lnTo>
                    <a:pt x="21600" y="21595"/>
                  </a:lnTo>
                  <a:lnTo>
                    <a:pt x="10343" y="40030"/>
                  </a:lnTo>
                  <a:close/>
                </a:path>
              </a:pathLst>
            </a:custGeom>
            <a:noFill/>
            <a:ln w="28575">
              <a:solidFill>
                <a:srgbClr val="FF99FF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81" name="Arc 126"/>
            <p:cNvSpPr>
              <a:spLocks/>
            </p:cNvSpPr>
            <p:nvPr/>
          </p:nvSpPr>
          <p:spPr bwMode="auto">
            <a:xfrm flipV="1">
              <a:off x="4316" y="2798"/>
              <a:ext cx="261" cy="399"/>
            </a:xfrm>
            <a:custGeom>
              <a:avLst/>
              <a:gdLst>
                <a:gd name="T0" fmla="*/ 0 w 7768"/>
                <a:gd name="T1" fmla="*/ 0 h 21595"/>
                <a:gd name="T2" fmla="*/ 0 w 7768"/>
                <a:gd name="T3" fmla="*/ 0 h 21595"/>
                <a:gd name="T4" fmla="*/ 0 w 7768"/>
                <a:gd name="T5" fmla="*/ 0 h 21595"/>
                <a:gd name="T6" fmla="*/ 0 60000 65536"/>
                <a:gd name="T7" fmla="*/ 0 60000 65536"/>
                <a:gd name="T8" fmla="*/ 0 60000 65536"/>
                <a:gd name="T9" fmla="*/ 0 w 7768"/>
                <a:gd name="T10" fmla="*/ 0 h 21595"/>
                <a:gd name="T11" fmla="*/ 7768 w 7768"/>
                <a:gd name="T12" fmla="*/ 21595 h 215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68" h="21595" fill="none" extrusionOk="0">
                  <a:moveTo>
                    <a:pt x="0" y="1440"/>
                  </a:moveTo>
                  <a:cubicBezTo>
                    <a:pt x="2333" y="540"/>
                    <a:pt x="4805" y="53"/>
                    <a:pt x="7305" y="-1"/>
                  </a:cubicBezTo>
                </a:path>
                <a:path w="7768" h="21595" stroke="0" extrusionOk="0">
                  <a:moveTo>
                    <a:pt x="0" y="1440"/>
                  </a:moveTo>
                  <a:cubicBezTo>
                    <a:pt x="2333" y="540"/>
                    <a:pt x="4805" y="53"/>
                    <a:pt x="7305" y="-1"/>
                  </a:cubicBezTo>
                  <a:lnTo>
                    <a:pt x="7768" y="21595"/>
                  </a:lnTo>
                  <a:lnTo>
                    <a:pt x="0" y="1440"/>
                  </a:lnTo>
                  <a:close/>
                </a:path>
              </a:pathLst>
            </a:custGeom>
            <a:noFill/>
            <a:ln w="28575">
              <a:solidFill>
                <a:srgbClr val="FF99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82" name="Arc 127"/>
            <p:cNvSpPr>
              <a:spLocks/>
            </p:cNvSpPr>
            <p:nvPr/>
          </p:nvSpPr>
          <p:spPr bwMode="auto">
            <a:xfrm flipV="1">
              <a:off x="3562" y="1613"/>
              <a:ext cx="998" cy="1295"/>
            </a:xfrm>
            <a:custGeom>
              <a:avLst/>
              <a:gdLst>
                <a:gd name="T0" fmla="*/ 0 w 21600"/>
                <a:gd name="T1" fmla="*/ 0 h 34960"/>
                <a:gd name="T2" fmla="*/ 0 w 21600"/>
                <a:gd name="T3" fmla="*/ 0 h 34960"/>
                <a:gd name="T4" fmla="*/ 0 w 21600"/>
                <a:gd name="T5" fmla="*/ 0 h 349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4960"/>
                <a:gd name="T11" fmla="*/ 21600 w 21600"/>
                <a:gd name="T12" fmla="*/ 34960 h 34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4960" fill="none" extrusionOk="0">
                  <a:moveTo>
                    <a:pt x="11270" y="34960"/>
                  </a:moveTo>
                  <a:cubicBezTo>
                    <a:pt x="4323" y="31177"/>
                    <a:pt x="0" y="23900"/>
                    <a:pt x="0" y="15990"/>
                  </a:cubicBezTo>
                  <a:cubicBezTo>
                    <a:pt x="-1" y="9900"/>
                    <a:pt x="2570" y="4094"/>
                    <a:pt x="7078" y="0"/>
                  </a:cubicBezTo>
                </a:path>
                <a:path w="21600" h="34960" stroke="0" extrusionOk="0">
                  <a:moveTo>
                    <a:pt x="11270" y="34960"/>
                  </a:moveTo>
                  <a:cubicBezTo>
                    <a:pt x="4323" y="31177"/>
                    <a:pt x="0" y="23900"/>
                    <a:pt x="0" y="15990"/>
                  </a:cubicBezTo>
                  <a:cubicBezTo>
                    <a:pt x="-1" y="9900"/>
                    <a:pt x="2570" y="4094"/>
                    <a:pt x="7078" y="0"/>
                  </a:cubicBezTo>
                  <a:lnTo>
                    <a:pt x="21600" y="15990"/>
                  </a:lnTo>
                  <a:lnTo>
                    <a:pt x="11270" y="34960"/>
                  </a:lnTo>
                  <a:close/>
                </a:path>
              </a:pathLst>
            </a:custGeom>
            <a:noFill/>
            <a:ln w="28575">
              <a:solidFill>
                <a:srgbClr val="FF99FF"/>
              </a:solidFill>
              <a:round/>
              <a:headEnd type="triangle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83" name="Oval 128"/>
            <p:cNvSpPr>
              <a:spLocks noChangeArrowheads="1"/>
            </p:cNvSpPr>
            <p:nvPr/>
          </p:nvSpPr>
          <p:spPr bwMode="auto">
            <a:xfrm>
              <a:off x="3858" y="2840"/>
              <a:ext cx="453" cy="4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99FF"/>
              </a:solidFill>
              <a:round/>
              <a:headEnd/>
              <a:tailEnd type="none" w="lg" len="med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b="1">
                  <a:solidFill>
                    <a:srgbClr val="0000CC"/>
                  </a:solidFill>
                </a:rPr>
                <a:t>&lt;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29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b="1"/>
              <a:t>Example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chemeClr val="bg1"/>
                </a:solidFill>
              </a:rPr>
              <a:t>Basic Traffic Lights</a:t>
            </a:r>
            <a:endParaRPr lang="en-US" altLang="zh-TW" sz="200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743427" name="Rectangle 3"/>
          <p:cNvSpPr>
            <a:spLocks noChangeArrowheads="1"/>
          </p:cNvSpPr>
          <p:nvPr/>
        </p:nvSpPr>
        <p:spPr bwMode="auto">
          <a:xfrm>
            <a:off x="179388" y="981075"/>
            <a:ext cx="8964612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592263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400" b="1"/>
              <a:t>Problem Formulation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/>
              <a:t>Normal Procedure: 15 sec green → 5 sec yellow → 60 sec red.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/>
              <a:t>If the button pressed 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TW" sz="2000">
                <a:solidFill>
                  <a:schemeClr val="bg1"/>
                </a:solidFill>
              </a:rPr>
              <a:t>Green: the rest time &lt; 10, extend it to 10 sec.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zh-TW" sz="2000">
                <a:solidFill>
                  <a:schemeClr val="bg1"/>
                </a:solidFill>
              </a:rPr>
              <a:t>Yellow or red: shorten the next period of the red light to 15 sec.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/>
              <a:t>Assumed 1KHz Clock is supported.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en-US" altLang="zh-TW" sz="2000"/>
              <a:t>An RC-delay with an enough time constant used as Power-On state. The lights may be at any state just prior to power-on. At the moment of Power-On, initialize the counter and give 60 sec red light for safe.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endParaRPr lang="en-US" altLang="zh-TW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24075" y="4005263"/>
            <a:ext cx="5111750" cy="2232025"/>
            <a:chOff x="1474" y="2795"/>
            <a:chExt cx="3220" cy="1406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2290" y="2795"/>
              <a:ext cx="1860" cy="1406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2426" y="3067"/>
              <a:ext cx="1085" cy="907"/>
              <a:chOff x="431" y="2886"/>
              <a:chExt cx="1085" cy="907"/>
            </a:xfrm>
          </p:grpSpPr>
          <p:graphicFrame>
            <p:nvGraphicFramePr>
              <p:cNvPr id="60433" name="Object 7"/>
              <p:cNvGraphicFramePr>
                <a:graphicFrameLocks noChangeAspect="1"/>
              </p:cNvGraphicFramePr>
              <p:nvPr/>
            </p:nvGraphicFramePr>
            <p:xfrm>
              <a:off x="431" y="2886"/>
              <a:ext cx="779" cy="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0" name="Visio" r:id="rId5" imgW="649834" imgH="754929" progId="Visio.Drawing.6">
                      <p:embed/>
                    </p:oleObj>
                  </mc:Choice>
                  <mc:Fallback>
                    <p:oleObj name="Visio" r:id="rId5" imgW="649834" imgH="754929" progId="Visio.Drawing.6">
                      <p:embed/>
                      <p:pic>
                        <p:nvPicPr>
                          <p:cNvPr id="6043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" y="2886"/>
                            <a:ext cx="779" cy="9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434" name="Text Box 8"/>
              <p:cNvSpPr txBox="1">
                <a:spLocks noChangeArrowheads="1"/>
              </p:cNvSpPr>
              <p:nvPr/>
            </p:nvSpPr>
            <p:spPr bwMode="auto">
              <a:xfrm>
                <a:off x="632" y="3024"/>
                <a:ext cx="8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000">
                    <a:solidFill>
                      <a:srgbClr val="FFFF66"/>
                    </a:solidFill>
                    <a:latin typeface="Courier New" panose="02070309020205020404" pitchFamily="49" charset="0"/>
                  </a:rPr>
                  <a:t>Power-On</a:t>
                </a:r>
              </a:p>
            </p:txBody>
          </p:sp>
        </p:grpSp>
        <p:sp>
          <p:nvSpPr>
            <p:cNvPr id="60423" name="AutoShape 9"/>
            <p:cNvSpPr>
              <a:spLocks noChangeArrowheads="1"/>
            </p:cNvSpPr>
            <p:nvPr/>
          </p:nvSpPr>
          <p:spPr bwMode="auto">
            <a:xfrm rot="5400000">
              <a:off x="2267" y="3952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60424" name="Line 10"/>
            <p:cNvSpPr>
              <a:spLocks noChangeShapeType="1"/>
            </p:cNvSpPr>
            <p:nvPr/>
          </p:nvSpPr>
          <p:spPr bwMode="auto">
            <a:xfrm>
              <a:off x="2018" y="3475"/>
              <a:ext cx="27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25" name="Line 11"/>
            <p:cNvSpPr>
              <a:spLocks noChangeShapeType="1"/>
            </p:cNvSpPr>
            <p:nvPr/>
          </p:nvSpPr>
          <p:spPr bwMode="auto">
            <a:xfrm>
              <a:off x="4150" y="3203"/>
              <a:ext cx="27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26" name="Line 12"/>
            <p:cNvSpPr>
              <a:spLocks noChangeShapeType="1"/>
            </p:cNvSpPr>
            <p:nvPr/>
          </p:nvSpPr>
          <p:spPr bwMode="auto">
            <a:xfrm>
              <a:off x="4150" y="3566"/>
              <a:ext cx="27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27" name="Line 13"/>
            <p:cNvSpPr>
              <a:spLocks noChangeShapeType="1"/>
            </p:cNvSpPr>
            <p:nvPr/>
          </p:nvSpPr>
          <p:spPr bwMode="auto">
            <a:xfrm>
              <a:off x="4150" y="3929"/>
              <a:ext cx="27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28" name="Text Box 14"/>
            <p:cNvSpPr txBox="1">
              <a:spLocks noChangeArrowheads="1"/>
            </p:cNvSpPr>
            <p:nvPr/>
          </p:nvSpPr>
          <p:spPr bwMode="auto">
            <a:xfrm>
              <a:off x="1474" y="3294"/>
              <a:ext cx="5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rgbClr val="FFFF66"/>
                  </a:solidFill>
                  <a:latin typeface="Times New Roman" panose="02020603050405020304" pitchFamily="18" charset="0"/>
                </a:rPr>
                <a:t>Button</a:t>
              </a:r>
            </a:p>
          </p:txBody>
        </p:sp>
        <p:sp>
          <p:nvSpPr>
            <p:cNvPr id="60429" name="Text Box 15"/>
            <p:cNvSpPr txBox="1">
              <a:spLocks noChangeArrowheads="1"/>
            </p:cNvSpPr>
            <p:nvPr/>
          </p:nvSpPr>
          <p:spPr bwMode="auto">
            <a:xfrm>
              <a:off x="1728" y="3884"/>
              <a:ext cx="4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 i="1">
                  <a:solidFill>
                    <a:srgbClr val="FFFF66"/>
                  </a:solidFill>
                  <a:latin typeface="Times New Roman" panose="02020603050405020304" pitchFamily="18" charset="0"/>
                </a:rPr>
                <a:t>Clock</a:t>
              </a:r>
            </a:p>
          </p:txBody>
        </p:sp>
        <p:sp>
          <p:nvSpPr>
            <p:cNvPr id="60430" name="Oval 16"/>
            <p:cNvSpPr>
              <a:spLocks noChangeArrowheads="1"/>
            </p:cNvSpPr>
            <p:nvPr/>
          </p:nvSpPr>
          <p:spPr bwMode="auto">
            <a:xfrm>
              <a:off x="4422" y="3430"/>
              <a:ext cx="272" cy="27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60431" name="Oval 17"/>
            <p:cNvSpPr>
              <a:spLocks noChangeArrowheads="1"/>
            </p:cNvSpPr>
            <p:nvPr/>
          </p:nvSpPr>
          <p:spPr bwMode="auto">
            <a:xfrm>
              <a:off x="4422" y="3067"/>
              <a:ext cx="272" cy="27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60432" name="Oval 18"/>
            <p:cNvSpPr>
              <a:spLocks noChangeArrowheads="1"/>
            </p:cNvSpPr>
            <p:nvPr/>
          </p:nvSpPr>
          <p:spPr bwMode="auto">
            <a:xfrm>
              <a:off x="4422" y="3793"/>
              <a:ext cx="272" cy="272"/>
            </a:xfrm>
            <a:prstGeom prst="ellipse">
              <a:avLst/>
            </a:prstGeom>
            <a:solidFill>
              <a:srgbClr val="00FF99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33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891952"/>
          </a:xfrm>
        </p:spPr>
        <p:txBody>
          <a:bodyPr/>
          <a:lstStyle/>
          <a:p>
            <a:r>
              <a:rPr lang="en-US" altLang="zh-TW" dirty="0" smtClean="0"/>
              <a:t>Lab05 </a:t>
            </a:r>
            <a:r>
              <a:rPr lang="en-US" altLang="zh-TW" dirty="0" smtClean="0"/>
              <a:t>Button-Press Timer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95536" y="1222526"/>
            <a:ext cx="8748464" cy="48314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b="0" dirty="0" smtClean="0"/>
              <a:t>Design a 4Hz frequency divider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0" dirty="0"/>
              <a:t>Draw the 3-state state </a:t>
            </a:r>
            <a:r>
              <a:rPr lang="en-US" altLang="zh-TW" b="0" dirty="0" smtClean="0"/>
              <a:t>diagram.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0" dirty="0" smtClean="0"/>
              <a:t>Show the button press time on the 7Seg LEDs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0" dirty="0" smtClean="0"/>
              <a:t>Separate the duration into 2 or 3 periods and show the results on the green LEDs.</a:t>
            </a:r>
          </a:p>
          <a:p>
            <a:endParaRPr lang="en-US" altLang="zh-TW" b="0" dirty="0"/>
          </a:p>
          <a:p>
            <a:pPr marL="1976438" indent="-1976438">
              <a:buNone/>
            </a:pPr>
            <a:r>
              <a:rPr lang="en-US" altLang="zh-TW" b="0" dirty="0" smtClean="0"/>
              <a:t>Problem 1.	Design a sequence detector for receiving 1011.</a:t>
            </a:r>
          </a:p>
          <a:p>
            <a:pPr marL="1881188" indent="-1881188">
              <a:buNone/>
            </a:pPr>
            <a:r>
              <a:rPr lang="en-US" altLang="zh-TW" b="0" dirty="0" smtClean="0"/>
              <a:t>Problem 2.  Can you design the Morse Codes by yourself now?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204459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r>
              <a:rPr lang="en-US" altLang="zh-TW" dirty="0"/>
              <a:t>Common Finite State Machines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/>
          <a:lstStyle/>
          <a:p>
            <a:r>
              <a:rPr lang="en-US" altLang="zh-TW" dirty="0" smtClean="0"/>
              <a:t>Sequence Detectors:</a:t>
            </a:r>
          </a:p>
          <a:p>
            <a:r>
              <a:rPr lang="en-US" altLang="zh-TW" dirty="0" smtClean="0"/>
              <a:t>General Counters:</a:t>
            </a:r>
          </a:p>
          <a:p>
            <a:pPr lvl="1"/>
            <a:r>
              <a:rPr lang="en-US" altLang="zh-TW" dirty="0" smtClean="0"/>
              <a:t>Binary Counters:</a:t>
            </a:r>
          </a:p>
          <a:p>
            <a:pPr lvl="1"/>
            <a:r>
              <a:rPr lang="en-US" altLang="zh-TW" dirty="0" smtClean="0"/>
              <a:t>Ring Counters:</a:t>
            </a:r>
          </a:p>
          <a:p>
            <a:pPr lvl="1"/>
            <a:r>
              <a:rPr lang="en-US" altLang="zh-TW" dirty="0" smtClean="0"/>
              <a:t>Johnson Counters:</a:t>
            </a:r>
          </a:p>
          <a:p>
            <a:pPr lvl="1"/>
            <a:r>
              <a:rPr lang="en-US" altLang="zh-TW" dirty="0" smtClean="0"/>
              <a:t>Linear Feedback Shift Registers:</a:t>
            </a:r>
          </a:p>
          <a:p>
            <a:r>
              <a:rPr lang="en-US" altLang="zh-TW" dirty="0" smtClean="0"/>
              <a:t>Timed Buttons:</a:t>
            </a:r>
          </a:p>
          <a:p>
            <a:pPr lvl="1"/>
            <a:r>
              <a:rPr lang="en-US" altLang="zh-TW" dirty="0" smtClean="0"/>
              <a:t>Debouncer:</a:t>
            </a:r>
          </a:p>
          <a:p>
            <a:pPr lvl="1"/>
            <a:r>
              <a:rPr lang="en-US" altLang="zh-TW" dirty="0" smtClean="0"/>
              <a:t>Morse Codes:</a:t>
            </a:r>
          </a:p>
          <a:p>
            <a:r>
              <a:rPr lang="en-US" altLang="zh-TW" dirty="0" smtClean="0"/>
              <a:t>Controllers:</a:t>
            </a:r>
          </a:p>
          <a:p>
            <a:pPr lvl="1"/>
            <a:r>
              <a:rPr lang="en-US" altLang="zh-TW" dirty="0" smtClean="0"/>
              <a:t>Memory/CPU Controllers:</a:t>
            </a:r>
          </a:p>
          <a:p>
            <a:pPr lvl="1"/>
            <a:r>
              <a:rPr lang="en-US" altLang="zh-TW" dirty="0" smtClean="0"/>
              <a:t>TAPC (Test Access Port Controller, JTAG, IEEE1149.1):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3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Classification of FSM’s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179388" y="1196975"/>
            <a:ext cx="4321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800"/>
              <a:t>Mealy Machine: </a:t>
            </a:r>
            <a:r>
              <a:rPr lang="en-US" altLang="zh-TW" sz="2800">
                <a:solidFill>
                  <a:schemeClr val="bg1"/>
                </a:solidFill>
              </a:rPr>
              <a:t>The outputs are dependent on both the state and the input.</a:t>
            </a:r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4284663" y="1196975"/>
            <a:ext cx="46799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800"/>
              <a:t>Moore Machine: </a:t>
            </a:r>
            <a:r>
              <a:rPr lang="en-US" altLang="zh-TW" sz="2800">
                <a:solidFill>
                  <a:schemeClr val="bg1"/>
                </a:solidFill>
              </a:rPr>
              <a:t>The outputs are dependent on only the present state.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900113" y="2925763"/>
            <a:ext cx="2808287" cy="2736850"/>
            <a:chOff x="567" y="1752"/>
            <a:chExt cx="1769" cy="1724"/>
          </a:xfrm>
        </p:grpSpPr>
        <p:sp>
          <p:nvSpPr>
            <p:cNvPr id="21526" name="AutoShape 29"/>
            <p:cNvSpPr>
              <a:spLocks noChangeArrowheads="1"/>
            </p:cNvSpPr>
            <p:nvPr/>
          </p:nvSpPr>
          <p:spPr bwMode="auto">
            <a:xfrm>
              <a:off x="930" y="1752"/>
              <a:ext cx="1043" cy="1043"/>
            </a:xfrm>
            <a:prstGeom prst="cloudCallout">
              <a:avLst>
                <a:gd name="adj1" fmla="val 13185"/>
                <a:gd name="adj2" fmla="val -781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grpSp>
          <p:nvGrpSpPr>
            <p:cNvPr id="21527" name="Group 68"/>
            <p:cNvGrpSpPr>
              <a:grpSpLocks/>
            </p:cNvGrpSpPr>
            <p:nvPr/>
          </p:nvGrpSpPr>
          <p:grpSpPr bwMode="auto">
            <a:xfrm>
              <a:off x="1429" y="2931"/>
              <a:ext cx="182" cy="545"/>
              <a:chOff x="1383" y="3158"/>
              <a:chExt cx="182" cy="545"/>
            </a:xfrm>
          </p:grpSpPr>
          <p:sp>
            <p:nvSpPr>
              <p:cNvPr id="21532" name="Rectangle 65"/>
              <p:cNvSpPr>
                <a:spLocks noChangeArrowheads="1"/>
              </p:cNvSpPr>
              <p:nvPr/>
            </p:nvSpPr>
            <p:spPr bwMode="auto">
              <a:xfrm>
                <a:off x="1383" y="315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1533" name="Rectangle 66"/>
              <p:cNvSpPr>
                <a:spLocks noChangeArrowheads="1"/>
              </p:cNvSpPr>
              <p:nvPr/>
            </p:nvSpPr>
            <p:spPr bwMode="auto">
              <a:xfrm>
                <a:off x="1383" y="3339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1534" name="Rectangle 67"/>
              <p:cNvSpPr>
                <a:spLocks noChangeArrowheads="1"/>
              </p:cNvSpPr>
              <p:nvPr/>
            </p:nvSpPr>
            <p:spPr bwMode="auto">
              <a:xfrm>
                <a:off x="1383" y="352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21528" name="Line 69"/>
            <p:cNvSpPr>
              <a:spLocks noChangeShapeType="1"/>
            </p:cNvSpPr>
            <p:nvPr/>
          </p:nvSpPr>
          <p:spPr bwMode="auto">
            <a:xfrm>
              <a:off x="567" y="2205"/>
              <a:ext cx="36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9" name="Line 70"/>
            <p:cNvSpPr>
              <a:spLocks noChangeShapeType="1"/>
            </p:cNvSpPr>
            <p:nvPr/>
          </p:nvSpPr>
          <p:spPr bwMode="auto">
            <a:xfrm>
              <a:off x="1973" y="2205"/>
              <a:ext cx="36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0" name="Freeform 72"/>
            <p:cNvSpPr>
              <a:spLocks/>
            </p:cNvSpPr>
            <p:nvPr/>
          </p:nvSpPr>
          <p:spPr bwMode="auto">
            <a:xfrm>
              <a:off x="703" y="2478"/>
              <a:ext cx="726" cy="725"/>
            </a:xfrm>
            <a:custGeom>
              <a:avLst/>
              <a:gdLst>
                <a:gd name="T0" fmla="*/ 726 w 726"/>
                <a:gd name="T1" fmla="*/ 725 h 725"/>
                <a:gd name="T2" fmla="*/ 0 w 726"/>
                <a:gd name="T3" fmla="*/ 725 h 725"/>
                <a:gd name="T4" fmla="*/ 0 w 726"/>
                <a:gd name="T5" fmla="*/ 0 h 725"/>
                <a:gd name="T6" fmla="*/ 227 w 726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6"/>
                <a:gd name="T13" fmla="*/ 0 h 725"/>
                <a:gd name="T14" fmla="*/ 726 w 726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6" h="725">
                  <a:moveTo>
                    <a:pt x="726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227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1" name="Freeform 73"/>
            <p:cNvSpPr>
              <a:spLocks/>
            </p:cNvSpPr>
            <p:nvPr/>
          </p:nvSpPr>
          <p:spPr bwMode="auto">
            <a:xfrm>
              <a:off x="1610" y="2523"/>
              <a:ext cx="454" cy="680"/>
            </a:xfrm>
            <a:custGeom>
              <a:avLst/>
              <a:gdLst>
                <a:gd name="T0" fmla="*/ 227 w 454"/>
                <a:gd name="T1" fmla="*/ 0 h 680"/>
                <a:gd name="T2" fmla="*/ 454 w 454"/>
                <a:gd name="T3" fmla="*/ 0 h 680"/>
                <a:gd name="T4" fmla="*/ 454 w 454"/>
                <a:gd name="T5" fmla="*/ 680 h 680"/>
                <a:gd name="T6" fmla="*/ 0 w 454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680"/>
                <a:gd name="T14" fmla="*/ 454 w 454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680">
                  <a:moveTo>
                    <a:pt x="227" y="0"/>
                  </a:moveTo>
                  <a:lnTo>
                    <a:pt x="454" y="0"/>
                  </a:lnTo>
                  <a:lnTo>
                    <a:pt x="454" y="680"/>
                  </a:lnTo>
                  <a:lnTo>
                    <a:pt x="0" y="680"/>
                  </a:ln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5364163" y="2636838"/>
            <a:ext cx="2952750" cy="3097212"/>
            <a:chOff x="3379" y="1888"/>
            <a:chExt cx="1860" cy="1951"/>
          </a:xfrm>
        </p:grpSpPr>
        <p:grpSp>
          <p:nvGrpSpPr>
            <p:cNvPr id="21515" name="Group 77"/>
            <p:cNvGrpSpPr>
              <a:grpSpLocks/>
            </p:cNvGrpSpPr>
            <p:nvPr/>
          </p:nvGrpSpPr>
          <p:grpSpPr bwMode="auto">
            <a:xfrm>
              <a:off x="4241" y="2568"/>
              <a:ext cx="182" cy="545"/>
              <a:chOff x="1383" y="3158"/>
              <a:chExt cx="182" cy="545"/>
            </a:xfrm>
          </p:grpSpPr>
          <p:sp>
            <p:nvSpPr>
              <p:cNvPr id="21523" name="Rectangle 78"/>
              <p:cNvSpPr>
                <a:spLocks noChangeArrowheads="1"/>
              </p:cNvSpPr>
              <p:nvPr/>
            </p:nvSpPr>
            <p:spPr bwMode="auto">
              <a:xfrm>
                <a:off x="1383" y="315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1524" name="Rectangle 79"/>
              <p:cNvSpPr>
                <a:spLocks noChangeArrowheads="1"/>
              </p:cNvSpPr>
              <p:nvPr/>
            </p:nvSpPr>
            <p:spPr bwMode="auto">
              <a:xfrm>
                <a:off x="1383" y="3339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21525" name="Rectangle 80"/>
              <p:cNvSpPr>
                <a:spLocks noChangeArrowheads="1"/>
              </p:cNvSpPr>
              <p:nvPr/>
            </p:nvSpPr>
            <p:spPr bwMode="auto">
              <a:xfrm>
                <a:off x="1383" y="352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21516" name="Line 81"/>
            <p:cNvSpPr>
              <a:spLocks noChangeShapeType="1"/>
            </p:cNvSpPr>
            <p:nvPr/>
          </p:nvSpPr>
          <p:spPr bwMode="auto">
            <a:xfrm>
              <a:off x="3379" y="2115"/>
              <a:ext cx="36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7" name="Freeform 83"/>
            <p:cNvSpPr>
              <a:spLocks/>
            </p:cNvSpPr>
            <p:nvPr/>
          </p:nvSpPr>
          <p:spPr bwMode="auto">
            <a:xfrm>
              <a:off x="3606" y="2341"/>
              <a:ext cx="635" cy="499"/>
            </a:xfrm>
            <a:custGeom>
              <a:avLst/>
              <a:gdLst>
                <a:gd name="T0" fmla="*/ 485 w 726"/>
                <a:gd name="T1" fmla="*/ 236 h 725"/>
                <a:gd name="T2" fmla="*/ 0 w 726"/>
                <a:gd name="T3" fmla="*/ 236 h 725"/>
                <a:gd name="T4" fmla="*/ 0 w 726"/>
                <a:gd name="T5" fmla="*/ 0 h 725"/>
                <a:gd name="T6" fmla="*/ 152 w 726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6"/>
                <a:gd name="T13" fmla="*/ 0 h 725"/>
                <a:gd name="T14" fmla="*/ 726 w 726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6" h="725">
                  <a:moveTo>
                    <a:pt x="726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227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8" name="Freeform 84"/>
            <p:cNvSpPr>
              <a:spLocks/>
            </p:cNvSpPr>
            <p:nvPr/>
          </p:nvSpPr>
          <p:spPr bwMode="auto">
            <a:xfrm>
              <a:off x="4422" y="2160"/>
              <a:ext cx="635" cy="680"/>
            </a:xfrm>
            <a:custGeom>
              <a:avLst/>
              <a:gdLst>
                <a:gd name="T0" fmla="*/ 622 w 454"/>
                <a:gd name="T1" fmla="*/ 0 h 680"/>
                <a:gd name="T2" fmla="*/ 1242 w 454"/>
                <a:gd name="T3" fmla="*/ 0 h 680"/>
                <a:gd name="T4" fmla="*/ 1242 w 454"/>
                <a:gd name="T5" fmla="*/ 680 h 680"/>
                <a:gd name="T6" fmla="*/ 0 w 454"/>
                <a:gd name="T7" fmla="*/ 68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680"/>
                <a:gd name="T14" fmla="*/ 454 w 454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680">
                  <a:moveTo>
                    <a:pt x="227" y="0"/>
                  </a:moveTo>
                  <a:lnTo>
                    <a:pt x="454" y="0"/>
                  </a:lnTo>
                  <a:lnTo>
                    <a:pt x="454" y="680"/>
                  </a:lnTo>
                  <a:lnTo>
                    <a:pt x="0" y="680"/>
                  </a:ln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9" name="AutoShape 76"/>
            <p:cNvSpPr>
              <a:spLocks noChangeArrowheads="1"/>
            </p:cNvSpPr>
            <p:nvPr/>
          </p:nvSpPr>
          <p:spPr bwMode="auto">
            <a:xfrm>
              <a:off x="3742" y="1888"/>
              <a:ext cx="1043" cy="590"/>
            </a:xfrm>
            <a:prstGeom prst="cloudCallout">
              <a:avLst>
                <a:gd name="adj1" fmla="val 13185"/>
                <a:gd name="adj2" fmla="val 1523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21520" name="AutoShape 85"/>
            <p:cNvSpPr>
              <a:spLocks noChangeArrowheads="1"/>
            </p:cNvSpPr>
            <p:nvPr/>
          </p:nvSpPr>
          <p:spPr bwMode="auto">
            <a:xfrm>
              <a:off x="4014" y="3249"/>
              <a:ext cx="635" cy="590"/>
            </a:xfrm>
            <a:prstGeom prst="cloudCallout">
              <a:avLst>
                <a:gd name="adj1" fmla="val -33778"/>
                <a:gd name="adj2" fmla="val -5931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21521" name="Line 86"/>
            <p:cNvSpPr>
              <a:spLocks noChangeShapeType="1"/>
            </p:cNvSpPr>
            <p:nvPr/>
          </p:nvSpPr>
          <p:spPr bwMode="auto">
            <a:xfrm>
              <a:off x="4649" y="3521"/>
              <a:ext cx="59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2" name="Freeform 87"/>
            <p:cNvSpPr>
              <a:spLocks/>
            </p:cNvSpPr>
            <p:nvPr/>
          </p:nvSpPr>
          <p:spPr bwMode="auto">
            <a:xfrm>
              <a:off x="3606" y="2840"/>
              <a:ext cx="363" cy="635"/>
            </a:xfrm>
            <a:custGeom>
              <a:avLst/>
              <a:gdLst>
                <a:gd name="T0" fmla="*/ 0 w 363"/>
                <a:gd name="T1" fmla="*/ 0 h 635"/>
                <a:gd name="T2" fmla="*/ 0 w 363"/>
                <a:gd name="T3" fmla="*/ 635 h 635"/>
                <a:gd name="T4" fmla="*/ 363 w 363"/>
                <a:gd name="T5" fmla="*/ 635 h 635"/>
                <a:gd name="T6" fmla="*/ 0 60000 65536"/>
                <a:gd name="T7" fmla="*/ 0 60000 65536"/>
                <a:gd name="T8" fmla="*/ 0 60000 65536"/>
                <a:gd name="T9" fmla="*/ 0 w 363"/>
                <a:gd name="T10" fmla="*/ 0 h 635"/>
                <a:gd name="T11" fmla="*/ 363 w 363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635">
                  <a:moveTo>
                    <a:pt x="0" y="0"/>
                  </a:moveTo>
                  <a:lnTo>
                    <a:pt x="0" y="635"/>
                  </a:lnTo>
                  <a:lnTo>
                    <a:pt x="363" y="635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2843213" y="5661025"/>
            <a:ext cx="3816350" cy="936625"/>
            <a:chOff x="2018" y="3475"/>
            <a:chExt cx="1996" cy="590"/>
          </a:xfrm>
        </p:grpSpPr>
        <p:sp>
          <p:nvSpPr>
            <p:cNvPr id="21512" name="Line 94"/>
            <p:cNvSpPr>
              <a:spLocks noChangeShapeType="1"/>
            </p:cNvSpPr>
            <p:nvPr/>
          </p:nvSpPr>
          <p:spPr bwMode="auto">
            <a:xfrm>
              <a:off x="2018" y="3748"/>
              <a:ext cx="36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3" name="AutoShape 97"/>
            <p:cNvSpPr>
              <a:spLocks noChangeArrowheads="1"/>
            </p:cNvSpPr>
            <p:nvPr/>
          </p:nvSpPr>
          <p:spPr bwMode="auto">
            <a:xfrm>
              <a:off x="2381" y="3475"/>
              <a:ext cx="1043" cy="590"/>
            </a:xfrm>
            <a:prstGeom prst="cloudCallout">
              <a:avLst>
                <a:gd name="adj1" fmla="val 13185"/>
                <a:gd name="adj2" fmla="val 1523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solidFill>
                    <a:schemeClr val="accent2"/>
                  </a:solidFill>
                </a:rPr>
                <a:t>Combinational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solidFill>
                    <a:schemeClr val="accent2"/>
                  </a:solidFill>
                </a:rPr>
                <a:t>Circuit</a:t>
              </a:r>
            </a:p>
          </p:txBody>
        </p:sp>
        <p:sp>
          <p:nvSpPr>
            <p:cNvPr id="21514" name="Line 99"/>
            <p:cNvSpPr>
              <a:spLocks noChangeShapeType="1"/>
            </p:cNvSpPr>
            <p:nvPr/>
          </p:nvSpPr>
          <p:spPr bwMode="auto">
            <a:xfrm>
              <a:off x="3424" y="3748"/>
              <a:ext cx="59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53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build="p" bldLvl="2"/>
      <p:bldP spid="67994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 dirty="0">
                <a:solidFill>
                  <a:schemeClr val="bg1"/>
                </a:solidFill>
                <a:ea typeface="標楷體" panose="03000509000000000000" pitchFamily="65" charset="-120"/>
              </a:rPr>
              <a:t>State Diagram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ea typeface="標楷體" panose="03000509000000000000" pitchFamily="65" charset="-120"/>
              </a:rPr>
              <a:t>Example of Mealy Machine: A Lock with Password </a:t>
            </a:r>
            <a:r>
              <a:rPr lang="en-US" altLang="zh-TW" sz="240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1011</a:t>
            </a:r>
            <a:endParaRPr lang="en-US" altLang="zh-TW" sz="2400" b="1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675843" name="Oval 3"/>
          <p:cNvSpPr>
            <a:spLocks noChangeArrowheads="1"/>
          </p:cNvSpPr>
          <p:nvPr/>
        </p:nvSpPr>
        <p:spPr bwMode="auto">
          <a:xfrm>
            <a:off x="2122488" y="1341438"/>
            <a:ext cx="1512887" cy="1511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tx1"/>
                </a:solidFill>
              </a:rPr>
              <a:t>Waiting for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tx1"/>
                </a:solidFill>
              </a:rPr>
              <a:t>1011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1341438"/>
            <a:ext cx="3744912" cy="1511300"/>
            <a:chOff x="2245" y="845"/>
            <a:chExt cx="2359" cy="952"/>
          </a:xfrm>
        </p:grpSpPr>
        <p:sp>
          <p:nvSpPr>
            <p:cNvPr id="23585" name="Oval 5"/>
            <p:cNvSpPr>
              <a:spLocks noChangeArrowheads="1"/>
            </p:cNvSpPr>
            <p:nvPr/>
          </p:nvSpPr>
          <p:spPr bwMode="auto">
            <a:xfrm>
              <a:off x="3651" y="845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011</a:t>
              </a:r>
            </a:p>
          </p:txBody>
        </p:sp>
        <p:sp>
          <p:nvSpPr>
            <p:cNvPr id="23586" name="Freeform 6"/>
            <p:cNvSpPr>
              <a:spLocks/>
            </p:cNvSpPr>
            <p:nvPr/>
          </p:nvSpPr>
          <p:spPr bwMode="auto">
            <a:xfrm>
              <a:off x="2245" y="928"/>
              <a:ext cx="1406" cy="234"/>
            </a:xfrm>
            <a:custGeom>
              <a:avLst/>
              <a:gdLst>
                <a:gd name="T0" fmla="*/ 0 w 1406"/>
                <a:gd name="T1" fmla="*/ 189 h 234"/>
                <a:gd name="T2" fmla="*/ 680 w 1406"/>
                <a:gd name="T3" fmla="*/ 7 h 234"/>
                <a:gd name="T4" fmla="*/ 1406 w 1406"/>
                <a:gd name="T5" fmla="*/ 234 h 234"/>
                <a:gd name="T6" fmla="*/ 0 60000 65536"/>
                <a:gd name="T7" fmla="*/ 0 60000 65536"/>
                <a:gd name="T8" fmla="*/ 0 60000 65536"/>
                <a:gd name="T9" fmla="*/ 0 w 1406"/>
                <a:gd name="T10" fmla="*/ 0 h 234"/>
                <a:gd name="T11" fmla="*/ 1406 w 1406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6" h="234">
                  <a:moveTo>
                    <a:pt x="0" y="189"/>
                  </a:moveTo>
                  <a:cubicBezTo>
                    <a:pt x="223" y="94"/>
                    <a:pt x="446" y="0"/>
                    <a:pt x="680" y="7"/>
                  </a:cubicBezTo>
                  <a:cubicBezTo>
                    <a:pt x="914" y="14"/>
                    <a:pt x="1160" y="124"/>
                    <a:pt x="1406" y="234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7" name="Text Box 7"/>
            <p:cNvSpPr txBox="1">
              <a:spLocks noChangeArrowheads="1"/>
            </p:cNvSpPr>
            <p:nvPr/>
          </p:nvSpPr>
          <p:spPr bwMode="auto">
            <a:xfrm>
              <a:off x="2744" y="981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235825" y="1773238"/>
            <a:ext cx="976313" cy="976312"/>
            <a:chOff x="4558" y="1117"/>
            <a:chExt cx="615" cy="615"/>
          </a:xfrm>
        </p:grpSpPr>
        <p:sp>
          <p:nvSpPr>
            <p:cNvPr id="23583" name="AutoShape 9"/>
            <p:cNvSpPr>
              <a:spLocks noChangeArrowheads="1"/>
            </p:cNvSpPr>
            <p:nvPr/>
          </p:nvSpPr>
          <p:spPr bwMode="auto">
            <a:xfrm rot="9552769">
              <a:off x="4558" y="1117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59" y="6704"/>
                  </a:moveTo>
                  <a:cubicBezTo>
                    <a:pt x="17503" y="3566"/>
                    <a:pt x="14302" y="1581"/>
                    <a:pt x="10800" y="1581"/>
                  </a:cubicBezTo>
                  <a:cubicBezTo>
                    <a:pt x="5708" y="1581"/>
                    <a:pt x="1581" y="5708"/>
                    <a:pt x="1581" y="10800"/>
                  </a:cubicBezTo>
                  <a:cubicBezTo>
                    <a:pt x="1581" y="15891"/>
                    <a:pt x="5708" y="20019"/>
                    <a:pt x="10800" y="20019"/>
                  </a:cubicBezTo>
                  <a:cubicBezTo>
                    <a:pt x="13485" y="20019"/>
                    <a:pt x="16036" y="18848"/>
                    <a:pt x="17788" y="16812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4903" y="-1"/>
                    <a:pt x="18652" y="2325"/>
                    <a:pt x="20475" y="6001"/>
                  </a:cubicBezTo>
                  <a:lnTo>
                    <a:pt x="22894" y="4802"/>
                  </a:lnTo>
                  <a:lnTo>
                    <a:pt x="21318" y="9479"/>
                  </a:lnTo>
                  <a:lnTo>
                    <a:pt x="16640" y="7903"/>
                  </a:lnTo>
                  <a:lnTo>
                    <a:pt x="19059" y="67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4" name="Text Box 10"/>
            <p:cNvSpPr txBox="1">
              <a:spLocks noChangeArrowheads="1"/>
            </p:cNvSpPr>
            <p:nvPr/>
          </p:nvSpPr>
          <p:spPr bwMode="auto">
            <a:xfrm>
              <a:off x="4694" y="129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95963" y="2781300"/>
            <a:ext cx="1512887" cy="3238500"/>
            <a:chOff x="3651" y="1752"/>
            <a:chExt cx="953" cy="2040"/>
          </a:xfrm>
        </p:grpSpPr>
        <p:sp>
          <p:nvSpPr>
            <p:cNvPr id="23580" name="Oval 12"/>
            <p:cNvSpPr>
              <a:spLocks noChangeArrowheads="1"/>
            </p:cNvSpPr>
            <p:nvPr/>
          </p:nvSpPr>
          <p:spPr bwMode="auto">
            <a:xfrm>
              <a:off x="3651" y="2840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3581" name="Freeform 13"/>
            <p:cNvSpPr>
              <a:spLocks/>
            </p:cNvSpPr>
            <p:nvPr/>
          </p:nvSpPr>
          <p:spPr bwMode="auto">
            <a:xfrm>
              <a:off x="4286" y="1752"/>
              <a:ext cx="182" cy="1088"/>
            </a:xfrm>
            <a:custGeom>
              <a:avLst/>
              <a:gdLst>
                <a:gd name="T0" fmla="*/ 0 w 182"/>
                <a:gd name="T1" fmla="*/ 0 h 1088"/>
                <a:gd name="T2" fmla="*/ 182 w 182"/>
                <a:gd name="T3" fmla="*/ 499 h 1088"/>
                <a:gd name="T4" fmla="*/ 0 w 182"/>
                <a:gd name="T5" fmla="*/ 1088 h 1088"/>
                <a:gd name="T6" fmla="*/ 0 60000 65536"/>
                <a:gd name="T7" fmla="*/ 0 60000 65536"/>
                <a:gd name="T8" fmla="*/ 0 60000 65536"/>
                <a:gd name="T9" fmla="*/ 0 w 182"/>
                <a:gd name="T10" fmla="*/ 0 h 1088"/>
                <a:gd name="T11" fmla="*/ 182 w 182"/>
                <a:gd name="T12" fmla="*/ 1088 h 1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1088">
                  <a:moveTo>
                    <a:pt x="0" y="0"/>
                  </a:moveTo>
                  <a:cubicBezTo>
                    <a:pt x="91" y="159"/>
                    <a:pt x="182" y="318"/>
                    <a:pt x="182" y="499"/>
                  </a:cubicBezTo>
                  <a:cubicBezTo>
                    <a:pt x="182" y="680"/>
                    <a:pt x="91" y="884"/>
                    <a:pt x="0" y="1088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2" name="Text Box 14"/>
            <p:cNvSpPr txBox="1">
              <a:spLocks noChangeArrowheads="1"/>
            </p:cNvSpPr>
            <p:nvPr/>
          </p:nvSpPr>
          <p:spPr bwMode="auto">
            <a:xfrm>
              <a:off x="4014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419475" y="2636838"/>
            <a:ext cx="2520950" cy="2160587"/>
            <a:chOff x="2154" y="1661"/>
            <a:chExt cx="1588" cy="1361"/>
          </a:xfrm>
        </p:grpSpPr>
        <p:sp>
          <p:nvSpPr>
            <p:cNvPr id="23578" name="Line 16"/>
            <p:cNvSpPr>
              <a:spLocks noChangeShapeType="1"/>
            </p:cNvSpPr>
            <p:nvPr/>
          </p:nvSpPr>
          <p:spPr bwMode="auto">
            <a:xfrm flipH="1" flipV="1">
              <a:off x="2154" y="1661"/>
              <a:ext cx="1588" cy="136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9" name="Text Box 17"/>
            <p:cNvSpPr txBox="1">
              <a:spLocks noChangeArrowheads="1"/>
            </p:cNvSpPr>
            <p:nvPr/>
          </p:nvSpPr>
          <p:spPr bwMode="auto">
            <a:xfrm>
              <a:off x="2971" y="2115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122488" y="4508500"/>
            <a:ext cx="3744912" cy="1511300"/>
            <a:chOff x="1337" y="2840"/>
            <a:chExt cx="2359" cy="952"/>
          </a:xfrm>
        </p:grpSpPr>
        <p:sp>
          <p:nvSpPr>
            <p:cNvPr id="23574" name="Oval 19"/>
            <p:cNvSpPr>
              <a:spLocks noChangeArrowheads="1"/>
            </p:cNvSpPr>
            <p:nvPr/>
          </p:nvSpPr>
          <p:spPr bwMode="auto">
            <a:xfrm>
              <a:off x="1337" y="2840"/>
              <a:ext cx="953" cy="952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Waiting for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23575" name="Group 20"/>
            <p:cNvGrpSpPr>
              <a:grpSpLocks/>
            </p:cNvGrpSpPr>
            <p:nvPr/>
          </p:nvGrpSpPr>
          <p:grpSpPr bwMode="auto">
            <a:xfrm>
              <a:off x="2245" y="3339"/>
              <a:ext cx="1451" cy="378"/>
              <a:chOff x="2245" y="3339"/>
              <a:chExt cx="1451" cy="378"/>
            </a:xfrm>
          </p:grpSpPr>
          <p:sp>
            <p:nvSpPr>
              <p:cNvPr id="23576" name="Freeform 21"/>
              <p:cNvSpPr>
                <a:spLocks/>
              </p:cNvSpPr>
              <p:nvPr/>
            </p:nvSpPr>
            <p:spPr bwMode="auto">
              <a:xfrm>
                <a:off x="2245" y="3475"/>
                <a:ext cx="1451" cy="242"/>
              </a:xfrm>
              <a:custGeom>
                <a:avLst/>
                <a:gdLst>
                  <a:gd name="T0" fmla="*/ 1451 w 1451"/>
                  <a:gd name="T1" fmla="*/ 91 h 242"/>
                  <a:gd name="T2" fmla="*/ 726 w 1451"/>
                  <a:gd name="T3" fmla="*/ 227 h 242"/>
                  <a:gd name="T4" fmla="*/ 0 w 1451"/>
                  <a:gd name="T5" fmla="*/ 0 h 242"/>
                  <a:gd name="T6" fmla="*/ 0 60000 65536"/>
                  <a:gd name="T7" fmla="*/ 0 60000 65536"/>
                  <a:gd name="T8" fmla="*/ 0 60000 65536"/>
                  <a:gd name="T9" fmla="*/ 0 w 1451"/>
                  <a:gd name="T10" fmla="*/ 0 h 242"/>
                  <a:gd name="T11" fmla="*/ 1451 w 1451"/>
                  <a:gd name="T12" fmla="*/ 242 h 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1" h="242">
                    <a:moveTo>
                      <a:pt x="1451" y="91"/>
                    </a:moveTo>
                    <a:cubicBezTo>
                      <a:pt x="1209" y="166"/>
                      <a:pt x="968" y="242"/>
                      <a:pt x="726" y="227"/>
                    </a:cubicBezTo>
                    <a:cubicBezTo>
                      <a:pt x="484" y="212"/>
                      <a:pt x="242" y="106"/>
                      <a:pt x="0" y="0"/>
                    </a:cubicBezTo>
                  </a:path>
                </a:pathLst>
              </a:custGeom>
              <a:noFill/>
              <a:ln w="38100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77" name="Text Box 22"/>
              <p:cNvSpPr txBox="1">
                <a:spLocks noChangeArrowheads="1"/>
              </p:cNvSpPr>
              <p:nvPr/>
            </p:nvSpPr>
            <p:spPr bwMode="auto">
              <a:xfrm>
                <a:off x="2880" y="3339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chemeClr val="bg1"/>
                    </a:solidFill>
                  </a:rPr>
                  <a:t>1/0</a:t>
                </a:r>
              </a:p>
            </p:txBody>
          </p:sp>
        </p:grp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3563938" y="4784725"/>
            <a:ext cx="2160587" cy="469900"/>
            <a:chOff x="2245" y="3014"/>
            <a:chExt cx="1361" cy="296"/>
          </a:xfrm>
        </p:grpSpPr>
        <p:sp>
          <p:nvSpPr>
            <p:cNvPr id="23572" name="Text Box 24"/>
            <p:cNvSpPr txBox="1">
              <a:spLocks noChangeArrowheads="1"/>
            </p:cNvSpPr>
            <p:nvPr/>
          </p:nvSpPr>
          <p:spPr bwMode="auto">
            <a:xfrm>
              <a:off x="2699" y="3022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  <p:sp>
          <p:nvSpPr>
            <p:cNvPr id="23573" name="Freeform 25"/>
            <p:cNvSpPr>
              <a:spLocks/>
            </p:cNvSpPr>
            <p:nvPr/>
          </p:nvSpPr>
          <p:spPr bwMode="auto">
            <a:xfrm>
              <a:off x="2245" y="3014"/>
              <a:ext cx="1361" cy="189"/>
            </a:xfrm>
            <a:custGeom>
              <a:avLst/>
              <a:gdLst>
                <a:gd name="T0" fmla="*/ 0 w 1361"/>
                <a:gd name="T1" fmla="*/ 144 h 189"/>
                <a:gd name="T2" fmla="*/ 681 w 1361"/>
                <a:gd name="T3" fmla="*/ 7 h 189"/>
                <a:gd name="T4" fmla="*/ 1361 w 1361"/>
                <a:gd name="T5" fmla="*/ 189 h 189"/>
                <a:gd name="T6" fmla="*/ 0 60000 65536"/>
                <a:gd name="T7" fmla="*/ 0 60000 65536"/>
                <a:gd name="T8" fmla="*/ 0 60000 65536"/>
                <a:gd name="T9" fmla="*/ 0 w 1361"/>
                <a:gd name="T10" fmla="*/ 0 h 189"/>
                <a:gd name="T11" fmla="*/ 1361 w 1361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1" h="189">
                  <a:moveTo>
                    <a:pt x="0" y="144"/>
                  </a:moveTo>
                  <a:cubicBezTo>
                    <a:pt x="227" y="72"/>
                    <a:pt x="454" y="0"/>
                    <a:pt x="681" y="7"/>
                  </a:cubicBezTo>
                  <a:cubicBezTo>
                    <a:pt x="908" y="14"/>
                    <a:pt x="1134" y="101"/>
                    <a:pt x="1361" y="189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203575" y="2492375"/>
            <a:ext cx="2592388" cy="2089150"/>
            <a:chOff x="2018" y="1570"/>
            <a:chExt cx="1633" cy="1316"/>
          </a:xfrm>
        </p:grpSpPr>
        <p:sp>
          <p:nvSpPr>
            <p:cNvPr id="23570" name="Freeform 27"/>
            <p:cNvSpPr>
              <a:spLocks/>
            </p:cNvSpPr>
            <p:nvPr/>
          </p:nvSpPr>
          <p:spPr bwMode="auto">
            <a:xfrm>
              <a:off x="2018" y="1570"/>
              <a:ext cx="1633" cy="1316"/>
            </a:xfrm>
            <a:custGeom>
              <a:avLst/>
              <a:gdLst>
                <a:gd name="T0" fmla="*/ 0 w 1633"/>
                <a:gd name="T1" fmla="*/ 1316 h 1316"/>
                <a:gd name="T2" fmla="*/ 544 w 1633"/>
                <a:gd name="T3" fmla="*/ 454 h 1316"/>
                <a:gd name="T4" fmla="*/ 1633 w 1633"/>
                <a:gd name="T5" fmla="*/ 0 h 1316"/>
                <a:gd name="T6" fmla="*/ 0 60000 65536"/>
                <a:gd name="T7" fmla="*/ 0 60000 65536"/>
                <a:gd name="T8" fmla="*/ 0 60000 65536"/>
                <a:gd name="T9" fmla="*/ 0 w 1633"/>
                <a:gd name="T10" fmla="*/ 0 h 1316"/>
                <a:gd name="T11" fmla="*/ 1633 w 163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3" h="1316">
                  <a:moveTo>
                    <a:pt x="0" y="1316"/>
                  </a:moveTo>
                  <a:cubicBezTo>
                    <a:pt x="136" y="994"/>
                    <a:pt x="272" y="673"/>
                    <a:pt x="544" y="454"/>
                  </a:cubicBezTo>
                  <a:cubicBezTo>
                    <a:pt x="816" y="235"/>
                    <a:pt x="1224" y="117"/>
                    <a:pt x="1633" y="0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1" name="Text Box 28"/>
            <p:cNvSpPr txBox="1">
              <a:spLocks noChangeArrowheads="1"/>
            </p:cNvSpPr>
            <p:nvPr/>
          </p:nvSpPr>
          <p:spPr bwMode="auto">
            <a:xfrm>
              <a:off x="2336" y="2205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1/1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 flipV="1">
            <a:off x="1187450" y="1628775"/>
            <a:ext cx="976313" cy="976313"/>
            <a:chOff x="748" y="1026"/>
            <a:chExt cx="615" cy="615"/>
          </a:xfrm>
        </p:grpSpPr>
        <p:sp>
          <p:nvSpPr>
            <p:cNvPr id="23568" name="AutoShape 30"/>
            <p:cNvSpPr>
              <a:spLocks noChangeArrowheads="1"/>
            </p:cNvSpPr>
            <p:nvPr/>
          </p:nvSpPr>
          <p:spPr bwMode="auto">
            <a:xfrm rot="-2152115">
              <a:off x="748" y="1026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241" y="8200"/>
                  </a:moveTo>
                  <a:cubicBezTo>
                    <a:pt x="19071" y="3951"/>
                    <a:pt x="15207" y="1007"/>
                    <a:pt x="10800" y="1007"/>
                  </a:cubicBezTo>
                  <a:cubicBezTo>
                    <a:pt x="5391" y="1007"/>
                    <a:pt x="1007" y="5391"/>
                    <a:pt x="1007" y="10800"/>
                  </a:cubicBezTo>
                  <a:cubicBezTo>
                    <a:pt x="1007" y="16208"/>
                    <a:pt x="5391" y="20593"/>
                    <a:pt x="10800" y="20593"/>
                  </a:cubicBezTo>
                  <a:cubicBezTo>
                    <a:pt x="13652" y="20593"/>
                    <a:pt x="16363" y="19349"/>
                    <a:pt x="18223" y="17187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660" y="-1"/>
                    <a:pt x="19922" y="3246"/>
                    <a:pt x="21212" y="7932"/>
                  </a:cubicBezTo>
                  <a:lnTo>
                    <a:pt x="23815" y="7215"/>
                  </a:lnTo>
                  <a:lnTo>
                    <a:pt x="21577" y="11155"/>
                  </a:lnTo>
                  <a:lnTo>
                    <a:pt x="17638" y="8916"/>
                  </a:lnTo>
                  <a:lnTo>
                    <a:pt x="20241" y="82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9" name="Text Box 31"/>
            <p:cNvSpPr txBox="1">
              <a:spLocks noChangeArrowheads="1"/>
            </p:cNvSpPr>
            <p:nvPr/>
          </p:nvSpPr>
          <p:spPr bwMode="auto">
            <a:xfrm>
              <a:off x="793" y="1207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0/0</a:t>
              </a:r>
            </a:p>
          </p:txBody>
        </p:sp>
      </p:grpSp>
      <p:sp>
        <p:nvSpPr>
          <p:cNvPr id="675872" name="Text Box 32"/>
          <p:cNvSpPr txBox="1">
            <a:spLocks noChangeArrowheads="1"/>
          </p:cNvSpPr>
          <p:nvPr/>
        </p:nvSpPr>
        <p:spPr bwMode="auto">
          <a:xfrm>
            <a:off x="2455863" y="27003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00</a:t>
            </a:r>
          </a:p>
        </p:txBody>
      </p:sp>
      <p:sp>
        <p:nvSpPr>
          <p:cNvPr id="675873" name="Text Box 33"/>
          <p:cNvSpPr txBox="1">
            <a:spLocks noChangeArrowheads="1"/>
          </p:cNvSpPr>
          <p:nvPr/>
        </p:nvSpPr>
        <p:spPr bwMode="auto">
          <a:xfrm>
            <a:off x="6227763" y="270033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01</a:t>
            </a:r>
          </a:p>
        </p:txBody>
      </p:sp>
      <p:sp>
        <p:nvSpPr>
          <p:cNvPr id="675874" name="Text Box 34"/>
          <p:cNvSpPr txBox="1">
            <a:spLocks noChangeArrowheads="1"/>
          </p:cNvSpPr>
          <p:nvPr/>
        </p:nvSpPr>
        <p:spPr bwMode="auto">
          <a:xfrm>
            <a:off x="2455863" y="60213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11</a:t>
            </a:r>
          </a:p>
        </p:txBody>
      </p:sp>
      <p:sp>
        <p:nvSpPr>
          <p:cNvPr id="675875" name="Text Box 35"/>
          <p:cNvSpPr txBox="1">
            <a:spLocks noChangeArrowheads="1"/>
          </p:cNvSpPr>
          <p:nvPr/>
        </p:nvSpPr>
        <p:spPr bwMode="auto">
          <a:xfrm>
            <a:off x="6227763" y="60213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66FF33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970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5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5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animBg="1"/>
      <p:bldP spid="675872" grpId="0"/>
      <p:bldP spid="675873" grpId="0"/>
      <p:bldP spid="675874" grpId="0"/>
      <p:bldP spid="6758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State Table &amp; Flow Table</a:t>
            </a:r>
            <a:endParaRPr lang="en-US" altLang="zh-TW" sz="2400" b="1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677891" name="Group 3"/>
          <p:cNvGraphicFramePr>
            <a:graphicFrameLocks noGrp="1"/>
          </p:cNvGraphicFramePr>
          <p:nvPr/>
        </p:nvGraphicFramePr>
        <p:xfrm>
          <a:off x="395288" y="1381125"/>
          <a:ext cx="3305175" cy="5143500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150348286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402921088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3913956827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3539038524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689981043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3590707506"/>
                    </a:ext>
                  </a:extLst>
                </a:gridCol>
              </a:tblGrid>
              <a:tr h="514350">
                <a:tc gridSpan="2"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Z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815973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Q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Z</a:t>
                      </a:r>
                      <a:r>
                        <a:rPr kumimoji="1" lang="en-US" altLang="zh-TW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181494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04032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82786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004108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77104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116475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624366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770285"/>
                  </a:ext>
                </a:extLst>
              </a:tr>
              <a:tr h="514350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696221"/>
                  </a:ext>
                </a:extLst>
              </a:tr>
            </a:tbl>
          </a:graphicData>
        </a:graphic>
      </p:graphicFrame>
      <p:sp>
        <p:nvSpPr>
          <p:cNvPr id="677968" name="Text Box 80"/>
          <p:cNvSpPr txBox="1">
            <a:spLocks noChangeArrowheads="1"/>
          </p:cNvSpPr>
          <p:nvPr/>
        </p:nvSpPr>
        <p:spPr bwMode="auto">
          <a:xfrm>
            <a:off x="4356100" y="692150"/>
            <a:ext cx="2674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K-map 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McKlusky Method:</a:t>
            </a:r>
          </a:p>
        </p:txBody>
      </p:sp>
      <p:graphicFrame>
        <p:nvGraphicFramePr>
          <p:cNvPr id="677969" name="Object 81"/>
          <p:cNvGraphicFramePr>
            <a:graphicFrameLocks noChangeAspect="1"/>
          </p:cNvGraphicFramePr>
          <p:nvPr/>
        </p:nvGraphicFramePr>
        <p:xfrm>
          <a:off x="4356100" y="1557338"/>
          <a:ext cx="353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方程式" r:id="rId4" imgW="1752570" imgH="247740" progId="Equation.3">
                  <p:embed/>
                </p:oleObj>
              </mc:Choice>
              <mc:Fallback>
                <p:oleObj name="方程式" r:id="rId4" imgW="1752570" imgH="247740" progId="Equation.3">
                  <p:embed/>
                  <p:pic>
                    <p:nvPicPr>
                      <p:cNvPr id="677969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557338"/>
                        <a:ext cx="3530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970" name="Object 82"/>
          <p:cNvGraphicFramePr>
            <a:graphicFrameLocks noChangeAspect="1"/>
          </p:cNvGraphicFramePr>
          <p:nvPr/>
        </p:nvGraphicFramePr>
        <p:xfrm>
          <a:off x="4356100" y="2133600"/>
          <a:ext cx="101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方程式" r:id="rId6" imgW="495180" imgH="219165" progId="Equation.3">
                  <p:embed/>
                </p:oleObj>
              </mc:Choice>
              <mc:Fallback>
                <p:oleObj name="方程式" r:id="rId6" imgW="495180" imgH="219165" progId="Equation.3">
                  <p:embed/>
                  <p:pic>
                    <p:nvPicPr>
                      <p:cNvPr id="67797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133600"/>
                        <a:ext cx="1016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971" name="Object 83"/>
          <p:cNvGraphicFramePr>
            <a:graphicFrameLocks noChangeAspect="1"/>
          </p:cNvGraphicFramePr>
          <p:nvPr/>
        </p:nvGraphicFramePr>
        <p:xfrm>
          <a:off x="4356100" y="2662238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方程式" r:id="rId8" imgW="714420" imgH="219165" progId="Equation.3">
                  <p:embed/>
                </p:oleObj>
              </mc:Choice>
              <mc:Fallback>
                <p:oleObj name="方程式" r:id="rId8" imgW="714420" imgH="219165" progId="Equation.3">
                  <p:embed/>
                  <p:pic>
                    <p:nvPicPr>
                      <p:cNvPr id="67797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62238"/>
                        <a:ext cx="1447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6300788" y="5391150"/>
            <a:ext cx="800100" cy="1206500"/>
            <a:chOff x="4261" y="2943"/>
            <a:chExt cx="504" cy="760"/>
          </a:xfrm>
        </p:grpSpPr>
        <p:grpSp>
          <p:nvGrpSpPr>
            <p:cNvPr id="25721" name="Group 85"/>
            <p:cNvGrpSpPr>
              <a:grpSpLocks/>
            </p:cNvGrpSpPr>
            <p:nvPr/>
          </p:nvGrpSpPr>
          <p:grpSpPr bwMode="auto">
            <a:xfrm>
              <a:off x="4261" y="2976"/>
              <a:ext cx="504" cy="318"/>
              <a:chOff x="2667" y="2840"/>
              <a:chExt cx="650" cy="499"/>
            </a:xfrm>
          </p:grpSpPr>
          <p:sp>
            <p:nvSpPr>
              <p:cNvPr id="25729" name="Rectangle 86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499" cy="49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/>
              </a:p>
            </p:txBody>
          </p:sp>
          <p:sp>
            <p:nvSpPr>
              <p:cNvPr id="25730" name="Text Box 87"/>
              <p:cNvSpPr txBox="1">
                <a:spLocks noChangeArrowheads="1"/>
              </p:cNvSpPr>
              <p:nvPr/>
            </p:nvSpPr>
            <p:spPr bwMode="auto">
              <a:xfrm>
                <a:off x="2667" y="2931"/>
                <a:ext cx="29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25731" name="Text Box 88"/>
              <p:cNvSpPr txBox="1">
                <a:spLocks noChangeArrowheads="1"/>
              </p:cNvSpPr>
              <p:nvPr/>
            </p:nvSpPr>
            <p:spPr bwMode="auto">
              <a:xfrm>
                <a:off x="3033" y="2931"/>
                <a:ext cx="28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25732" name="Freeform 89"/>
              <p:cNvSpPr>
                <a:spLocks/>
              </p:cNvSpPr>
              <p:nvPr/>
            </p:nvSpPr>
            <p:spPr bwMode="auto">
              <a:xfrm>
                <a:off x="2880" y="3249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45 w 91"/>
                  <a:gd name="T3" fmla="*/ 0 h 90"/>
                  <a:gd name="T4" fmla="*/ 91 w 91"/>
                  <a:gd name="T5" fmla="*/ 90 h 90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90"/>
                  <a:gd name="T11" fmla="*/ 91 w 91"/>
                  <a:gd name="T12" fmla="*/ 90 h 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90">
                    <a:moveTo>
                      <a:pt x="0" y="90"/>
                    </a:moveTo>
                    <a:lnTo>
                      <a:pt x="45" y="0"/>
                    </a:lnTo>
                    <a:lnTo>
                      <a:pt x="91" y="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5722" name="Text Box 90"/>
            <p:cNvSpPr txBox="1">
              <a:spLocks noChangeArrowheads="1"/>
            </p:cNvSpPr>
            <p:nvPr/>
          </p:nvSpPr>
          <p:spPr bwMode="auto">
            <a:xfrm>
              <a:off x="4402" y="294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0</a:t>
              </a:r>
            </a:p>
          </p:txBody>
        </p:sp>
        <p:grpSp>
          <p:nvGrpSpPr>
            <p:cNvPr id="25723" name="Group 91"/>
            <p:cNvGrpSpPr>
              <a:grpSpLocks/>
            </p:cNvGrpSpPr>
            <p:nvPr/>
          </p:nvGrpSpPr>
          <p:grpSpPr bwMode="auto">
            <a:xfrm>
              <a:off x="4261" y="3385"/>
              <a:ext cx="504" cy="318"/>
              <a:chOff x="2667" y="2840"/>
              <a:chExt cx="650" cy="499"/>
            </a:xfrm>
          </p:grpSpPr>
          <p:sp>
            <p:nvSpPr>
              <p:cNvPr id="25725" name="Rectangle 92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499" cy="49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zh-TW" altLang="zh-TW" sz="2400"/>
              </a:p>
            </p:txBody>
          </p:sp>
          <p:sp>
            <p:nvSpPr>
              <p:cNvPr id="25726" name="Text Box 93"/>
              <p:cNvSpPr txBox="1">
                <a:spLocks noChangeArrowheads="1"/>
              </p:cNvSpPr>
              <p:nvPr/>
            </p:nvSpPr>
            <p:spPr bwMode="auto">
              <a:xfrm>
                <a:off x="2667" y="2931"/>
                <a:ext cx="29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25727" name="Text Box 94"/>
              <p:cNvSpPr txBox="1">
                <a:spLocks noChangeArrowheads="1"/>
              </p:cNvSpPr>
              <p:nvPr/>
            </p:nvSpPr>
            <p:spPr bwMode="auto">
              <a:xfrm>
                <a:off x="3033" y="2931"/>
                <a:ext cx="28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25728" name="Freeform 95"/>
              <p:cNvSpPr>
                <a:spLocks/>
              </p:cNvSpPr>
              <p:nvPr/>
            </p:nvSpPr>
            <p:spPr bwMode="auto">
              <a:xfrm>
                <a:off x="2880" y="3249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45 w 91"/>
                  <a:gd name="T3" fmla="*/ 0 h 90"/>
                  <a:gd name="T4" fmla="*/ 91 w 91"/>
                  <a:gd name="T5" fmla="*/ 90 h 90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90"/>
                  <a:gd name="T11" fmla="*/ 91 w 91"/>
                  <a:gd name="T12" fmla="*/ 90 h 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90">
                    <a:moveTo>
                      <a:pt x="0" y="90"/>
                    </a:moveTo>
                    <a:lnTo>
                      <a:pt x="45" y="0"/>
                    </a:lnTo>
                    <a:lnTo>
                      <a:pt x="91" y="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5724" name="Text Box 96"/>
            <p:cNvSpPr txBox="1">
              <a:spLocks noChangeArrowheads="1"/>
            </p:cNvSpPr>
            <p:nvPr/>
          </p:nvSpPr>
          <p:spPr bwMode="auto">
            <a:xfrm>
              <a:off x="4402" y="338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437188" y="3316288"/>
            <a:ext cx="936625" cy="3097212"/>
            <a:chOff x="3651" y="1706"/>
            <a:chExt cx="590" cy="1951"/>
          </a:xfrm>
        </p:grpSpPr>
        <p:sp>
          <p:nvSpPr>
            <p:cNvPr id="25715" name="Oval 98"/>
            <p:cNvSpPr>
              <a:spLocks noChangeArrowheads="1"/>
            </p:cNvSpPr>
            <p:nvPr/>
          </p:nvSpPr>
          <p:spPr bwMode="auto">
            <a:xfrm>
              <a:off x="4150" y="3113"/>
              <a:ext cx="91" cy="91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25716" name="Freeform 99"/>
            <p:cNvSpPr>
              <a:spLocks/>
            </p:cNvSpPr>
            <p:nvPr/>
          </p:nvSpPr>
          <p:spPr bwMode="auto">
            <a:xfrm>
              <a:off x="4059" y="1706"/>
              <a:ext cx="91" cy="1452"/>
            </a:xfrm>
            <a:custGeom>
              <a:avLst/>
              <a:gdLst>
                <a:gd name="T0" fmla="*/ 91 w 91"/>
                <a:gd name="T1" fmla="*/ 1452 h 1452"/>
                <a:gd name="T2" fmla="*/ 0 w 91"/>
                <a:gd name="T3" fmla="*/ 1452 h 1452"/>
                <a:gd name="T4" fmla="*/ 0 w 91"/>
                <a:gd name="T5" fmla="*/ 0 h 1452"/>
                <a:gd name="T6" fmla="*/ 0 60000 65536"/>
                <a:gd name="T7" fmla="*/ 0 60000 65536"/>
                <a:gd name="T8" fmla="*/ 0 60000 65536"/>
                <a:gd name="T9" fmla="*/ 0 w 91"/>
                <a:gd name="T10" fmla="*/ 0 h 1452"/>
                <a:gd name="T11" fmla="*/ 91 w 91"/>
                <a:gd name="T12" fmla="*/ 1452 h 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452">
                  <a:moveTo>
                    <a:pt x="91" y="1452"/>
                  </a:moveTo>
                  <a:lnTo>
                    <a:pt x="0" y="145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17" name="Freeform 100"/>
            <p:cNvSpPr>
              <a:spLocks/>
            </p:cNvSpPr>
            <p:nvPr/>
          </p:nvSpPr>
          <p:spPr bwMode="auto">
            <a:xfrm>
              <a:off x="3923" y="1706"/>
              <a:ext cx="318" cy="1588"/>
            </a:xfrm>
            <a:custGeom>
              <a:avLst/>
              <a:gdLst>
                <a:gd name="T0" fmla="*/ 318 w 318"/>
                <a:gd name="T1" fmla="*/ 1684 h 1542"/>
                <a:gd name="T2" fmla="*/ 0 w 318"/>
                <a:gd name="T3" fmla="*/ 1684 h 1542"/>
                <a:gd name="T4" fmla="*/ 0 w 318"/>
                <a:gd name="T5" fmla="*/ 0 h 1542"/>
                <a:gd name="T6" fmla="*/ 0 60000 65536"/>
                <a:gd name="T7" fmla="*/ 0 60000 65536"/>
                <a:gd name="T8" fmla="*/ 0 60000 65536"/>
                <a:gd name="T9" fmla="*/ 0 w 318"/>
                <a:gd name="T10" fmla="*/ 0 h 1542"/>
                <a:gd name="T11" fmla="*/ 318 w 318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42">
                  <a:moveTo>
                    <a:pt x="318" y="1542"/>
                  </a:moveTo>
                  <a:lnTo>
                    <a:pt x="0" y="154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18" name="Oval 101"/>
            <p:cNvSpPr>
              <a:spLocks noChangeArrowheads="1"/>
            </p:cNvSpPr>
            <p:nvPr/>
          </p:nvSpPr>
          <p:spPr bwMode="auto">
            <a:xfrm>
              <a:off x="4150" y="3475"/>
              <a:ext cx="91" cy="91"/>
            </a:xfrm>
            <a:prstGeom prst="ellips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25719" name="Freeform 102"/>
            <p:cNvSpPr>
              <a:spLocks/>
            </p:cNvSpPr>
            <p:nvPr/>
          </p:nvSpPr>
          <p:spPr bwMode="auto">
            <a:xfrm>
              <a:off x="3787" y="1706"/>
              <a:ext cx="363" cy="1815"/>
            </a:xfrm>
            <a:custGeom>
              <a:avLst/>
              <a:gdLst>
                <a:gd name="T0" fmla="*/ 5776 w 91"/>
                <a:gd name="T1" fmla="*/ 2836 h 1452"/>
                <a:gd name="T2" fmla="*/ 0 w 91"/>
                <a:gd name="T3" fmla="*/ 2836 h 1452"/>
                <a:gd name="T4" fmla="*/ 0 w 91"/>
                <a:gd name="T5" fmla="*/ 0 h 1452"/>
                <a:gd name="T6" fmla="*/ 0 60000 65536"/>
                <a:gd name="T7" fmla="*/ 0 60000 65536"/>
                <a:gd name="T8" fmla="*/ 0 60000 65536"/>
                <a:gd name="T9" fmla="*/ 0 w 91"/>
                <a:gd name="T10" fmla="*/ 0 h 1452"/>
                <a:gd name="T11" fmla="*/ 91 w 91"/>
                <a:gd name="T12" fmla="*/ 1452 h 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452">
                  <a:moveTo>
                    <a:pt x="91" y="1452"/>
                  </a:moveTo>
                  <a:lnTo>
                    <a:pt x="0" y="145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20" name="Freeform 103"/>
            <p:cNvSpPr>
              <a:spLocks/>
            </p:cNvSpPr>
            <p:nvPr/>
          </p:nvSpPr>
          <p:spPr bwMode="auto">
            <a:xfrm>
              <a:off x="3651" y="1706"/>
              <a:ext cx="590" cy="1951"/>
            </a:xfrm>
            <a:custGeom>
              <a:avLst/>
              <a:gdLst>
                <a:gd name="T0" fmla="*/ 2032 w 318"/>
                <a:gd name="T1" fmla="*/ 3123 h 1542"/>
                <a:gd name="T2" fmla="*/ 0 w 318"/>
                <a:gd name="T3" fmla="*/ 3123 h 1542"/>
                <a:gd name="T4" fmla="*/ 0 w 318"/>
                <a:gd name="T5" fmla="*/ 0 h 1542"/>
                <a:gd name="T6" fmla="*/ 0 60000 65536"/>
                <a:gd name="T7" fmla="*/ 0 60000 65536"/>
                <a:gd name="T8" fmla="*/ 0 60000 65536"/>
                <a:gd name="T9" fmla="*/ 0 w 318"/>
                <a:gd name="T10" fmla="*/ 0 h 1542"/>
                <a:gd name="T11" fmla="*/ 318 w 318"/>
                <a:gd name="T12" fmla="*/ 1542 h 1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42">
                  <a:moveTo>
                    <a:pt x="318" y="1542"/>
                  </a:moveTo>
                  <a:lnTo>
                    <a:pt x="0" y="154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4235450" y="3159125"/>
            <a:ext cx="1028700" cy="2286000"/>
            <a:chOff x="2350" y="1990"/>
            <a:chExt cx="648" cy="1440"/>
          </a:xfrm>
        </p:grpSpPr>
        <p:sp>
          <p:nvSpPr>
            <p:cNvPr id="25709" name="AutoShape 105"/>
            <p:cNvSpPr>
              <a:spLocks noChangeArrowheads="1"/>
            </p:cNvSpPr>
            <p:nvPr/>
          </p:nvSpPr>
          <p:spPr bwMode="auto">
            <a:xfrm flipV="1">
              <a:off x="2744" y="2205"/>
              <a:ext cx="227" cy="17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FF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25710" name="Oval 106"/>
            <p:cNvSpPr>
              <a:spLocks noChangeArrowheads="1"/>
            </p:cNvSpPr>
            <p:nvPr/>
          </p:nvSpPr>
          <p:spPr bwMode="auto">
            <a:xfrm>
              <a:off x="2909" y="2273"/>
              <a:ext cx="89" cy="88"/>
            </a:xfrm>
            <a:prstGeom prst="ellips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25711" name="Line 107"/>
            <p:cNvSpPr>
              <a:spLocks noChangeShapeType="1"/>
            </p:cNvSpPr>
            <p:nvPr/>
          </p:nvSpPr>
          <p:spPr bwMode="auto">
            <a:xfrm>
              <a:off x="2952" y="2376"/>
              <a:ext cx="2" cy="105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12" name="Line 108"/>
            <p:cNvSpPr>
              <a:spLocks noChangeShapeType="1"/>
            </p:cNvSpPr>
            <p:nvPr/>
          </p:nvSpPr>
          <p:spPr bwMode="auto">
            <a:xfrm>
              <a:off x="2788" y="2268"/>
              <a:ext cx="2" cy="116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13" name="Freeform 109"/>
            <p:cNvSpPr>
              <a:spLocks/>
            </p:cNvSpPr>
            <p:nvPr/>
          </p:nvSpPr>
          <p:spPr bwMode="auto">
            <a:xfrm>
              <a:off x="2562" y="2115"/>
              <a:ext cx="273" cy="90"/>
            </a:xfrm>
            <a:custGeom>
              <a:avLst/>
              <a:gdLst>
                <a:gd name="T0" fmla="*/ 273 w 273"/>
                <a:gd name="T1" fmla="*/ 90 h 90"/>
                <a:gd name="T2" fmla="*/ 273 w 273"/>
                <a:gd name="T3" fmla="*/ 0 h 90"/>
                <a:gd name="T4" fmla="*/ 0 w 273"/>
                <a:gd name="T5" fmla="*/ 0 h 90"/>
                <a:gd name="T6" fmla="*/ 0 60000 65536"/>
                <a:gd name="T7" fmla="*/ 0 60000 65536"/>
                <a:gd name="T8" fmla="*/ 0 60000 65536"/>
                <a:gd name="T9" fmla="*/ 0 w 273"/>
                <a:gd name="T10" fmla="*/ 0 h 90"/>
                <a:gd name="T11" fmla="*/ 273 w 27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90">
                  <a:moveTo>
                    <a:pt x="273" y="90"/>
                  </a:moveTo>
                  <a:lnTo>
                    <a:pt x="273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14" name="Text Box 110"/>
            <p:cNvSpPr txBox="1">
              <a:spLocks noChangeArrowheads="1"/>
            </p:cNvSpPr>
            <p:nvPr/>
          </p:nvSpPr>
          <p:spPr bwMode="auto">
            <a:xfrm>
              <a:off x="2350" y="199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677999" name="Freeform 111"/>
          <p:cNvSpPr>
            <a:spLocks/>
          </p:cNvSpPr>
          <p:nvPr/>
        </p:nvSpPr>
        <p:spPr bwMode="auto">
          <a:xfrm flipV="1">
            <a:off x="6419850" y="4437063"/>
            <a:ext cx="385763" cy="431800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8000" name="Freeform 112"/>
          <p:cNvSpPr>
            <a:spLocks/>
          </p:cNvSpPr>
          <p:nvPr/>
        </p:nvSpPr>
        <p:spPr bwMode="auto">
          <a:xfrm flipV="1">
            <a:off x="6419850" y="4868863"/>
            <a:ext cx="385763" cy="288925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8001" name="Freeform 113"/>
          <p:cNvSpPr>
            <a:spLocks/>
          </p:cNvSpPr>
          <p:nvPr/>
        </p:nvSpPr>
        <p:spPr bwMode="auto">
          <a:xfrm flipV="1">
            <a:off x="6419850" y="4005263"/>
            <a:ext cx="385763" cy="431800"/>
          </a:xfrm>
          <a:custGeom>
            <a:avLst/>
            <a:gdLst>
              <a:gd name="T0" fmla="*/ 2147483646 w 1024"/>
              <a:gd name="T1" fmla="*/ 2147483646 h 1024"/>
              <a:gd name="T2" fmla="*/ 2147483646 w 1024"/>
              <a:gd name="T3" fmla="*/ 2147483646 h 1024"/>
              <a:gd name="T4" fmla="*/ 2147483646 w 1024"/>
              <a:gd name="T5" fmla="*/ 2147483646 h 1024"/>
              <a:gd name="T6" fmla="*/ 2147483646 w 1024"/>
              <a:gd name="T7" fmla="*/ 0 h 1024"/>
              <a:gd name="T8" fmla="*/ 0 w 1024"/>
              <a:gd name="T9" fmla="*/ 0 h 1024"/>
              <a:gd name="T10" fmla="*/ 0 w 1024"/>
              <a:gd name="T11" fmla="*/ 2147483646 h 1024"/>
              <a:gd name="T12" fmla="*/ 2147483646 w 1024"/>
              <a:gd name="T13" fmla="*/ 2147483646 h 1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4"/>
              <a:gd name="T22" fmla="*/ 0 h 1024"/>
              <a:gd name="T23" fmla="*/ 1024 w 1024"/>
              <a:gd name="T24" fmla="*/ 1024 h 10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4" h="1024">
                <a:moveTo>
                  <a:pt x="512" y="1024"/>
                </a:moveTo>
                <a:cubicBezTo>
                  <a:pt x="795" y="1024"/>
                  <a:pt x="1024" y="795"/>
                  <a:pt x="1024" y="512"/>
                </a:cubicBezTo>
                <a:cubicBezTo>
                  <a:pt x="1024" y="512"/>
                  <a:pt x="1024" y="512"/>
                  <a:pt x="1024" y="512"/>
                </a:cubicBezTo>
                <a:cubicBezTo>
                  <a:pt x="1024" y="229"/>
                  <a:pt x="795" y="0"/>
                  <a:pt x="512" y="0"/>
                </a:cubicBezTo>
                <a:lnTo>
                  <a:pt x="0" y="0"/>
                </a:lnTo>
                <a:lnTo>
                  <a:pt x="0" y="1024"/>
                </a:lnTo>
                <a:lnTo>
                  <a:pt x="512" y="1024"/>
                </a:lnTo>
                <a:close/>
              </a:path>
            </a:pathLst>
          </a:custGeom>
          <a:noFill/>
          <a:ln w="285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8002" name="Freeform 114"/>
          <p:cNvSpPr>
            <a:spLocks/>
          </p:cNvSpPr>
          <p:nvPr/>
        </p:nvSpPr>
        <p:spPr bwMode="auto">
          <a:xfrm>
            <a:off x="4932363" y="5229225"/>
            <a:ext cx="2376487" cy="431800"/>
          </a:xfrm>
          <a:custGeom>
            <a:avLst/>
            <a:gdLst>
              <a:gd name="T0" fmla="*/ 0 w 1452"/>
              <a:gd name="T1" fmla="*/ 0 h 272"/>
              <a:gd name="T2" fmla="*/ 2147483646 w 1452"/>
              <a:gd name="T3" fmla="*/ 0 h 272"/>
              <a:gd name="T4" fmla="*/ 2147483646 w 1452"/>
              <a:gd name="T5" fmla="*/ 2147483646 h 272"/>
              <a:gd name="T6" fmla="*/ 2147483646 w 1452"/>
              <a:gd name="T7" fmla="*/ 2147483646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1452"/>
              <a:gd name="T13" fmla="*/ 0 h 272"/>
              <a:gd name="T14" fmla="*/ 1452 w 1452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2" h="272">
                <a:moveTo>
                  <a:pt x="0" y="0"/>
                </a:moveTo>
                <a:lnTo>
                  <a:pt x="1452" y="0"/>
                </a:lnTo>
                <a:lnTo>
                  <a:pt x="1452" y="272"/>
                </a:lnTo>
                <a:lnTo>
                  <a:pt x="1270" y="272"/>
                </a:ln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3" name="Line 115"/>
          <p:cNvSpPr>
            <a:spLocks noChangeShapeType="1"/>
          </p:cNvSpPr>
          <p:nvPr/>
        </p:nvSpPr>
        <p:spPr bwMode="auto">
          <a:xfrm>
            <a:off x="5653088" y="5084763"/>
            <a:ext cx="7445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4" name="Line 116"/>
          <p:cNvSpPr>
            <a:spLocks noChangeShapeType="1"/>
          </p:cNvSpPr>
          <p:nvPr/>
        </p:nvSpPr>
        <p:spPr bwMode="auto">
          <a:xfrm>
            <a:off x="4932363" y="4941888"/>
            <a:ext cx="14652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5" name="Line 117"/>
          <p:cNvSpPr>
            <a:spLocks noChangeShapeType="1"/>
          </p:cNvSpPr>
          <p:nvPr/>
        </p:nvSpPr>
        <p:spPr bwMode="auto">
          <a:xfrm>
            <a:off x="5437188" y="4797425"/>
            <a:ext cx="9604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6" name="Line 118"/>
          <p:cNvSpPr>
            <a:spLocks noChangeShapeType="1"/>
          </p:cNvSpPr>
          <p:nvPr/>
        </p:nvSpPr>
        <p:spPr bwMode="auto">
          <a:xfrm>
            <a:off x="5868988" y="4652963"/>
            <a:ext cx="5286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7" name="Line 119"/>
          <p:cNvSpPr>
            <a:spLocks noChangeShapeType="1"/>
          </p:cNvSpPr>
          <p:nvPr/>
        </p:nvSpPr>
        <p:spPr bwMode="auto">
          <a:xfrm>
            <a:off x="5191125" y="4508500"/>
            <a:ext cx="12065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8" name="Line 120"/>
          <p:cNvSpPr>
            <a:spLocks noChangeShapeType="1"/>
          </p:cNvSpPr>
          <p:nvPr/>
        </p:nvSpPr>
        <p:spPr bwMode="auto">
          <a:xfrm>
            <a:off x="5437188" y="4365625"/>
            <a:ext cx="9604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09" name="Line 121"/>
          <p:cNvSpPr>
            <a:spLocks noChangeShapeType="1"/>
          </p:cNvSpPr>
          <p:nvPr/>
        </p:nvSpPr>
        <p:spPr bwMode="auto">
          <a:xfrm>
            <a:off x="6084888" y="4221163"/>
            <a:ext cx="3127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10" name="Line 122"/>
          <p:cNvSpPr>
            <a:spLocks noChangeShapeType="1"/>
          </p:cNvSpPr>
          <p:nvPr/>
        </p:nvSpPr>
        <p:spPr bwMode="auto">
          <a:xfrm>
            <a:off x="4932363" y="4076700"/>
            <a:ext cx="14652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11" name="Freeform 123"/>
          <p:cNvSpPr>
            <a:spLocks/>
          </p:cNvSpPr>
          <p:nvPr/>
        </p:nvSpPr>
        <p:spPr bwMode="auto">
          <a:xfrm>
            <a:off x="6805613" y="4273550"/>
            <a:ext cx="781050" cy="739775"/>
          </a:xfrm>
          <a:custGeom>
            <a:avLst/>
            <a:gdLst>
              <a:gd name="T0" fmla="*/ 2147483646 w 377"/>
              <a:gd name="T1" fmla="*/ 0 h 377"/>
              <a:gd name="T2" fmla="*/ 0 w 377"/>
              <a:gd name="T3" fmla="*/ 0 h 377"/>
              <a:gd name="T4" fmla="*/ 2147483646 w 377"/>
              <a:gd name="T5" fmla="*/ 2147483646 h 377"/>
              <a:gd name="T6" fmla="*/ 2147483646 w 377"/>
              <a:gd name="T7" fmla="*/ 2147483646 h 377"/>
              <a:gd name="T8" fmla="*/ 2147483646 w 377"/>
              <a:gd name="T9" fmla="*/ 2147483646 h 377"/>
              <a:gd name="T10" fmla="*/ 2147483646 w 377"/>
              <a:gd name="T11" fmla="*/ 2147483646 h 377"/>
              <a:gd name="T12" fmla="*/ 0 w 377"/>
              <a:gd name="T13" fmla="*/ 2147483646 h 377"/>
              <a:gd name="T14" fmla="*/ 2147483646 w 377"/>
              <a:gd name="T15" fmla="*/ 2147483646 h 377"/>
              <a:gd name="T16" fmla="*/ 2147483646 w 377"/>
              <a:gd name="T17" fmla="*/ 2147483646 h 377"/>
              <a:gd name="T18" fmla="*/ 2147483646 w 377"/>
              <a:gd name="T19" fmla="*/ 2147483646 h 377"/>
              <a:gd name="T20" fmla="*/ 2147483646 w 377"/>
              <a:gd name="T21" fmla="*/ 2147483646 h 377"/>
              <a:gd name="T22" fmla="*/ 2147483646 w 377"/>
              <a:gd name="T23" fmla="*/ 2147483646 h 377"/>
              <a:gd name="T24" fmla="*/ 2147483646 w 377"/>
              <a:gd name="T25" fmla="*/ 2147483646 h 377"/>
              <a:gd name="T26" fmla="*/ 2147483646 w 377"/>
              <a:gd name="T27" fmla="*/ 2147483646 h 377"/>
              <a:gd name="T28" fmla="*/ 2147483646 w 377"/>
              <a:gd name="T29" fmla="*/ 2147483646 h 377"/>
              <a:gd name="T30" fmla="*/ 2147483646 w 377"/>
              <a:gd name="T31" fmla="*/ 2147483646 h 377"/>
              <a:gd name="T32" fmla="*/ 2147483646 w 377"/>
              <a:gd name="T33" fmla="*/ 2147483646 h 377"/>
              <a:gd name="T34" fmla="*/ 2147483646 w 377"/>
              <a:gd name="T35" fmla="*/ 2147483646 h 377"/>
              <a:gd name="T36" fmla="*/ 2147483646 w 377"/>
              <a:gd name="T37" fmla="*/ 0 h 377"/>
              <a:gd name="T38" fmla="*/ 2147483646 w 377"/>
              <a:gd name="T39" fmla="*/ 0 h 3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7"/>
              <a:gd name="T61" fmla="*/ 0 h 377"/>
              <a:gd name="T62" fmla="*/ 377 w 377"/>
              <a:gd name="T63" fmla="*/ 377 h 3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7" h="377">
                <a:moveTo>
                  <a:pt x="76" y="0"/>
                </a:moveTo>
                <a:lnTo>
                  <a:pt x="0" y="0"/>
                </a:lnTo>
                <a:lnTo>
                  <a:pt x="24" y="76"/>
                </a:lnTo>
                <a:lnTo>
                  <a:pt x="36" y="151"/>
                </a:lnTo>
                <a:lnTo>
                  <a:pt x="36" y="226"/>
                </a:lnTo>
                <a:lnTo>
                  <a:pt x="24" y="302"/>
                </a:lnTo>
                <a:lnTo>
                  <a:pt x="0" y="377"/>
                </a:lnTo>
                <a:lnTo>
                  <a:pt x="76" y="377"/>
                </a:lnTo>
                <a:lnTo>
                  <a:pt x="146" y="377"/>
                </a:lnTo>
                <a:lnTo>
                  <a:pt x="208" y="365"/>
                </a:lnTo>
                <a:lnTo>
                  <a:pt x="262" y="340"/>
                </a:lnTo>
                <a:lnTo>
                  <a:pt x="308" y="302"/>
                </a:lnTo>
                <a:lnTo>
                  <a:pt x="347" y="252"/>
                </a:lnTo>
                <a:lnTo>
                  <a:pt x="377" y="189"/>
                </a:lnTo>
                <a:lnTo>
                  <a:pt x="347" y="125"/>
                </a:lnTo>
                <a:lnTo>
                  <a:pt x="308" y="75"/>
                </a:lnTo>
                <a:lnTo>
                  <a:pt x="262" y="37"/>
                </a:lnTo>
                <a:lnTo>
                  <a:pt x="208" y="12"/>
                </a:lnTo>
                <a:lnTo>
                  <a:pt x="146" y="0"/>
                </a:lnTo>
                <a:lnTo>
                  <a:pt x="76" y="0"/>
                </a:lnTo>
                <a:close/>
              </a:path>
            </a:pathLst>
          </a:custGeom>
          <a:noFill/>
          <a:ln w="28575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8012" name="Freeform 124"/>
          <p:cNvSpPr>
            <a:spLocks/>
          </p:cNvSpPr>
          <p:nvPr/>
        </p:nvSpPr>
        <p:spPr bwMode="auto">
          <a:xfrm>
            <a:off x="7021513" y="4652963"/>
            <a:ext cx="792162" cy="1728787"/>
          </a:xfrm>
          <a:custGeom>
            <a:avLst/>
            <a:gdLst>
              <a:gd name="T0" fmla="*/ 2147483646 w 499"/>
              <a:gd name="T1" fmla="*/ 0 h 1089"/>
              <a:gd name="T2" fmla="*/ 2147483646 w 499"/>
              <a:gd name="T3" fmla="*/ 0 h 1089"/>
              <a:gd name="T4" fmla="*/ 2147483646 w 499"/>
              <a:gd name="T5" fmla="*/ 2147483646 h 1089"/>
              <a:gd name="T6" fmla="*/ 0 w 499"/>
              <a:gd name="T7" fmla="*/ 2147483646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1089"/>
              <a:gd name="T14" fmla="*/ 499 w 499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1089">
                <a:moveTo>
                  <a:pt x="363" y="0"/>
                </a:moveTo>
                <a:lnTo>
                  <a:pt x="499" y="0"/>
                </a:lnTo>
                <a:lnTo>
                  <a:pt x="499" y="1089"/>
                </a:lnTo>
                <a:lnTo>
                  <a:pt x="0" y="1089"/>
                </a:ln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13" name="Line 125"/>
          <p:cNvSpPr>
            <a:spLocks noChangeShapeType="1"/>
          </p:cNvSpPr>
          <p:nvPr/>
        </p:nvSpPr>
        <p:spPr bwMode="auto">
          <a:xfrm>
            <a:off x="5437188" y="3717925"/>
            <a:ext cx="9604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14" name="Line 126"/>
          <p:cNvSpPr>
            <a:spLocks noChangeShapeType="1"/>
          </p:cNvSpPr>
          <p:nvPr/>
        </p:nvSpPr>
        <p:spPr bwMode="auto">
          <a:xfrm>
            <a:off x="5868988" y="3573463"/>
            <a:ext cx="528637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8015" name="Line 127"/>
          <p:cNvSpPr>
            <a:spLocks noChangeShapeType="1"/>
          </p:cNvSpPr>
          <p:nvPr/>
        </p:nvSpPr>
        <p:spPr bwMode="auto">
          <a:xfrm>
            <a:off x="4932363" y="3860800"/>
            <a:ext cx="14652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6419850" y="3448050"/>
            <a:ext cx="2544763" cy="485775"/>
            <a:chOff x="3726" y="2172"/>
            <a:chExt cx="1603" cy="306"/>
          </a:xfrm>
        </p:grpSpPr>
        <p:sp>
          <p:nvSpPr>
            <p:cNvPr id="25706" name="Freeform 129"/>
            <p:cNvSpPr>
              <a:spLocks/>
            </p:cNvSpPr>
            <p:nvPr/>
          </p:nvSpPr>
          <p:spPr bwMode="auto">
            <a:xfrm flipV="1">
              <a:off x="3726" y="2206"/>
              <a:ext cx="243" cy="272"/>
            </a:xfrm>
            <a:custGeom>
              <a:avLst/>
              <a:gdLst>
                <a:gd name="T0" fmla="*/ 7 w 1024"/>
                <a:gd name="T1" fmla="*/ 19 h 1024"/>
                <a:gd name="T2" fmla="*/ 14 w 1024"/>
                <a:gd name="T3" fmla="*/ 10 h 1024"/>
                <a:gd name="T4" fmla="*/ 14 w 1024"/>
                <a:gd name="T5" fmla="*/ 10 h 1024"/>
                <a:gd name="T6" fmla="*/ 7 w 1024"/>
                <a:gd name="T7" fmla="*/ 0 h 1024"/>
                <a:gd name="T8" fmla="*/ 0 w 1024"/>
                <a:gd name="T9" fmla="*/ 0 h 1024"/>
                <a:gd name="T10" fmla="*/ 0 w 1024"/>
                <a:gd name="T11" fmla="*/ 19 h 1024"/>
                <a:gd name="T12" fmla="*/ 7 w 1024"/>
                <a:gd name="T13" fmla="*/ 19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4"/>
                <a:gd name="T22" fmla="*/ 0 h 1024"/>
                <a:gd name="T23" fmla="*/ 1024 w 1024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4" h="1024">
                  <a:moveTo>
                    <a:pt x="512" y="1024"/>
                  </a:moveTo>
                  <a:cubicBezTo>
                    <a:pt x="795" y="1024"/>
                    <a:pt x="1024" y="795"/>
                    <a:pt x="1024" y="512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lnTo>
                    <a:pt x="0" y="0"/>
                  </a:lnTo>
                  <a:lnTo>
                    <a:pt x="0" y="1024"/>
                  </a:lnTo>
                  <a:lnTo>
                    <a:pt x="512" y="1024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707" name="Line 130"/>
            <p:cNvSpPr>
              <a:spLocks noChangeShapeType="1"/>
            </p:cNvSpPr>
            <p:nvPr/>
          </p:nvSpPr>
          <p:spPr bwMode="auto">
            <a:xfrm>
              <a:off x="3969" y="2341"/>
              <a:ext cx="113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708" name="Text Box 131"/>
            <p:cNvSpPr txBox="1">
              <a:spLocks noChangeArrowheads="1"/>
            </p:cNvSpPr>
            <p:nvPr/>
          </p:nvSpPr>
          <p:spPr bwMode="auto">
            <a:xfrm>
              <a:off x="5096" y="217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Z</a:t>
              </a:r>
            </a:p>
          </p:txBody>
        </p:sp>
      </p:grpSp>
      <p:sp>
        <p:nvSpPr>
          <p:cNvPr id="678020" name="Text Box 132"/>
          <p:cNvSpPr txBox="1">
            <a:spLocks noChangeArrowheads="1"/>
          </p:cNvSpPr>
          <p:nvPr/>
        </p:nvSpPr>
        <p:spPr bwMode="auto">
          <a:xfrm>
            <a:off x="900113" y="884238"/>
            <a:ext cx="237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Transition Table</a:t>
            </a:r>
          </a:p>
        </p:txBody>
      </p:sp>
    </p:spTree>
    <p:extLst>
      <p:ext uri="{BB962C8B-B14F-4D97-AF65-F5344CB8AC3E}">
        <p14:creationId xmlns:p14="http://schemas.microsoft.com/office/powerpoint/2010/main" val="10463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7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7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7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7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7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7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7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7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7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7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7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7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7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7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7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7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7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67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7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7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7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968" grpId="0"/>
      <p:bldP spid="6780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Typical Verilog Description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 of Mealy Machine: A Lock with Password 1101</a:t>
            </a:r>
          </a:p>
        </p:txBody>
      </p:sp>
      <p:sp>
        <p:nvSpPr>
          <p:cNvPr id="688164" name="Text Box 36"/>
          <p:cNvSpPr txBox="1">
            <a:spLocks noChangeArrowheads="1"/>
          </p:cNvSpPr>
          <p:nvPr/>
        </p:nvSpPr>
        <p:spPr bwMode="auto">
          <a:xfrm>
            <a:off x="80963" y="1196975"/>
            <a:ext cx="8883650" cy="536257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module Lock(Clk, X, Z)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input     Clk, X;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output    Z;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reg       Z;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parameter </a:t>
            </a: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W1011=2’b00, W011=2’b01, W11=2’b10, W1=2’b11;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reg [1:0] Present_State, Next_State;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	always@(posedge Clk)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bg1"/>
                </a:solidFill>
                <a:latin typeface="Courier New" panose="02070309020205020404" pitchFamily="49" charset="0"/>
              </a:rPr>
              <a:t>		Present_State = Next_State;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always@(X or Present_State) begin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Next_State = Present_State;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case(Present_State)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W1011  : Next_State = X ? W011 : W1011;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W011   : Next_State = X ? W011 : W11;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W11    : Next_State = X ? W1   : W1011;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W1     : Next_State = X ? W011 : W11;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	default: Next_State = W011;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	endcase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		case(Present_State)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			W1     : Z = X ? 1 : 0;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			default: Z = 0;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99FF"/>
                </a:solidFill>
                <a:latin typeface="Courier New" panose="02070309020205020404" pitchFamily="49" charset="0"/>
              </a:rPr>
              <a:t>		endcase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	end </a:t>
            </a:r>
            <a:r>
              <a:rPr lang="en-US" altLang="zh-TW" sz="2000">
                <a:solidFill>
                  <a:schemeClr val="accent1"/>
                </a:solidFill>
                <a:latin typeface="Courier New" panose="02070309020205020404" pitchFamily="49" charset="0"/>
              </a:rPr>
              <a:t>// always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FF66"/>
                </a:solidFill>
                <a:latin typeface="Courier New" panose="02070309020205020404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15327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81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81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8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8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8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8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8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8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8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8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8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8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8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8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8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8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8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8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8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8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8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8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81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81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8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8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88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881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8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81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8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88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8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881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88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8816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88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8816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81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816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881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8816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6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8816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8816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6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State Diagram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 of Moore Machine: Recent Ones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268538" y="1773238"/>
            <a:ext cx="1512887" cy="1511300"/>
            <a:chOff x="1337" y="845"/>
            <a:chExt cx="953" cy="952"/>
          </a:xfrm>
        </p:grpSpPr>
        <p:sp>
          <p:nvSpPr>
            <p:cNvPr id="29733" name="Oval 3"/>
            <p:cNvSpPr>
              <a:spLocks noChangeArrowheads="1"/>
            </p:cNvSpPr>
            <p:nvPr/>
          </p:nvSpPr>
          <p:spPr bwMode="auto">
            <a:xfrm>
              <a:off x="1337" y="845"/>
              <a:ext cx="953" cy="952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S0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9734" name="Line 36"/>
            <p:cNvSpPr>
              <a:spLocks noChangeShapeType="1"/>
            </p:cNvSpPr>
            <p:nvPr/>
          </p:nvSpPr>
          <p:spPr bwMode="auto">
            <a:xfrm>
              <a:off x="1338" y="1305"/>
              <a:ext cx="9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580063" y="1700213"/>
            <a:ext cx="1512887" cy="1511300"/>
            <a:chOff x="1337" y="845"/>
            <a:chExt cx="953" cy="952"/>
          </a:xfrm>
        </p:grpSpPr>
        <p:sp>
          <p:nvSpPr>
            <p:cNvPr id="29731" name="Oval 39"/>
            <p:cNvSpPr>
              <a:spLocks noChangeArrowheads="1"/>
            </p:cNvSpPr>
            <p:nvPr/>
          </p:nvSpPr>
          <p:spPr bwMode="auto">
            <a:xfrm>
              <a:off x="1337" y="845"/>
              <a:ext cx="953" cy="952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S1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9732" name="Line 40"/>
            <p:cNvSpPr>
              <a:spLocks noChangeShapeType="1"/>
            </p:cNvSpPr>
            <p:nvPr/>
          </p:nvSpPr>
          <p:spPr bwMode="auto">
            <a:xfrm>
              <a:off x="1338" y="1305"/>
              <a:ext cx="9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795963" y="4365625"/>
            <a:ext cx="1512887" cy="1511300"/>
            <a:chOff x="1337" y="845"/>
            <a:chExt cx="953" cy="952"/>
          </a:xfrm>
        </p:grpSpPr>
        <p:sp>
          <p:nvSpPr>
            <p:cNvPr id="29729" name="Oval 42"/>
            <p:cNvSpPr>
              <a:spLocks noChangeArrowheads="1"/>
            </p:cNvSpPr>
            <p:nvPr/>
          </p:nvSpPr>
          <p:spPr bwMode="auto">
            <a:xfrm>
              <a:off x="1337" y="845"/>
              <a:ext cx="953" cy="952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S2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9730" name="Line 43"/>
            <p:cNvSpPr>
              <a:spLocks noChangeShapeType="1"/>
            </p:cNvSpPr>
            <p:nvPr/>
          </p:nvSpPr>
          <p:spPr bwMode="auto">
            <a:xfrm>
              <a:off x="1338" y="1305"/>
              <a:ext cx="9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268538" y="4365625"/>
            <a:ext cx="1512887" cy="1511300"/>
            <a:chOff x="1337" y="845"/>
            <a:chExt cx="953" cy="952"/>
          </a:xfrm>
        </p:grpSpPr>
        <p:sp>
          <p:nvSpPr>
            <p:cNvPr id="29727" name="Oval 45"/>
            <p:cNvSpPr>
              <a:spLocks noChangeArrowheads="1"/>
            </p:cNvSpPr>
            <p:nvPr/>
          </p:nvSpPr>
          <p:spPr bwMode="auto">
            <a:xfrm>
              <a:off x="1337" y="845"/>
              <a:ext cx="953" cy="952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S3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TW" sz="240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9728" name="Line 46"/>
            <p:cNvSpPr>
              <a:spLocks noChangeShapeType="1"/>
            </p:cNvSpPr>
            <p:nvPr/>
          </p:nvSpPr>
          <p:spPr bwMode="auto">
            <a:xfrm>
              <a:off x="1338" y="1305"/>
              <a:ext cx="9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 flipV="1">
            <a:off x="1331913" y="1773238"/>
            <a:ext cx="976312" cy="976312"/>
            <a:chOff x="748" y="1026"/>
            <a:chExt cx="615" cy="615"/>
          </a:xfrm>
        </p:grpSpPr>
        <p:sp>
          <p:nvSpPr>
            <p:cNvPr id="29725" name="AutoShape 48"/>
            <p:cNvSpPr>
              <a:spLocks noChangeArrowheads="1"/>
            </p:cNvSpPr>
            <p:nvPr/>
          </p:nvSpPr>
          <p:spPr bwMode="auto">
            <a:xfrm rot="-2152115">
              <a:off x="748" y="1026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241" y="8200"/>
                  </a:moveTo>
                  <a:cubicBezTo>
                    <a:pt x="19071" y="3951"/>
                    <a:pt x="15207" y="1007"/>
                    <a:pt x="10800" y="1007"/>
                  </a:cubicBezTo>
                  <a:cubicBezTo>
                    <a:pt x="5391" y="1007"/>
                    <a:pt x="1007" y="5391"/>
                    <a:pt x="1007" y="10800"/>
                  </a:cubicBezTo>
                  <a:cubicBezTo>
                    <a:pt x="1007" y="16208"/>
                    <a:pt x="5391" y="20593"/>
                    <a:pt x="10800" y="20593"/>
                  </a:cubicBezTo>
                  <a:cubicBezTo>
                    <a:pt x="13652" y="20593"/>
                    <a:pt x="16363" y="19349"/>
                    <a:pt x="18223" y="17187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660" y="-1"/>
                    <a:pt x="19922" y="3246"/>
                    <a:pt x="21212" y="7932"/>
                  </a:cubicBezTo>
                  <a:lnTo>
                    <a:pt x="23815" y="7215"/>
                  </a:lnTo>
                  <a:lnTo>
                    <a:pt x="21577" y="11155"/>
                  </a:lnTo>
                  <a:lnTo>
                    <a:pt x="17638" y="8916"/>
                  </a:lnTo>
                  <a:lnTo>
                    <a:pt x="20241" y="82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6" name="Text Box 49"/>
            <p:cNvSpPr txBox="1">
              <a:spLocks noChangeArrowheads="1"/>
            </p:cNvSpPr>
            <p:nvPr/>
          </p:nvSpPr>
          <p:spPr bwMode="auto">
            <a:xfrm>
              <a:off x="873" y="117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3633788" y="1692275"/>
            <a:ext cx="2178050" cy="2193925"/>
            <a:chOff x="2289" y="1066"/>
            <a:chExt cx="1372" cy="1382"/>
          </a:xfrm>
        </p:grpSpPr>
        <p:sp>
          <p:nvSpPr>
            <p:cNvPr id="29723" name="Arc 53"/>
            <p:cNvSpPr>
              <a:spLocks/>
            </p:cNvSpPr>
            <p:nvPr/>
          </p:nvSpPr>
          <p:spPr bwMode="auto">
            <a:xfrm>
              <a:off x="2289" y="1066"/>
              <a:ext cx="1372" cy="1382"/>
            </a:xfrm>
            <a:custGeom>
              <a:avLst/>
              <a:gdLst>
                <a:gd name="T0" fmla="*/ 0 w 21799"/>
                <a:gd name="T1" fmla="*/ 0 h 21600"/>
                <a:gd name="T2" fmla="*/ 0 w 21799"/>
                <a:gd name="T3" fmla="*/ 0 h 21600"/>
                <a:gd name="T4" fmla="*/ 0 w 217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99"/>
                <a:gd name="T10" fmla="*/ 0 h 21600"/>
                <a:gd name="T11" fmla="*/ 21799 w 217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99" h="21600" fill="none" extrusionOk="0">
                  <a:moveTo>
                    <a:pt x="0" y="3840"/>
                  </a:moveTo>
                  <a:cubicBezTo>
                    <a:pt x="3612" y="1339"/>
                    <a:pt x="7900" y="-1"/>
                    <a:pt x="12294" y="0"/>
                  </a:cubicBezTo>
                  <a:cubicBezTo>
                    <a:pt x="15588" y="0"/>
                    <a:pt x="18840" y="753"/>
                    <a:pt x="21799" y="2203"/>
                  </a:cubicBezTo>
                </a:path>
                <a:path w="21799" h="21600" stroke="0" extrusionOk="0">
                  <a:moveTo>
                    <a:pt x="0" y="3840"/>
                  </a:moveTo>
                  <a:cubicBezTo>
                    <a:pt x="3612" y="1339"/>
                    <a:pt x="7900" y="-1"/>
                    <a:pt x="12294" y="0"/>
                  </a:cubicBezTo>
                  <a:cubicBezTo>
                    <a:pt x="15588" y="0"/>
                    <a:pt x="18840" y="753"/>
                    <a:pt x="21799" y="2203"/>
                  </a:cubicBezTo>
                  <a:lnTo>
                    <a:pt x="12294" y="21600"/>
                  </a:lnTo>
                  <a:lnTo>
                    <a:pt x="0" y="384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4" name="Text Box 54"/>
            <p:cNvSpPr txBox="1">
              <a:spLocks noChangeArrowheads="1"/>
            </p:cNvSpPr>
            <p:nvPr/>
          </p:nvSpPr>
          <p:spPr bwMode="auto">
            <a:xfrm>
              <a:off x="2744" y="107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4791075" y="3054350"/>
            <a:ext cx="2160588" cy="1349375"/>
            <a:chOff x="3018" y="1924"/>
            <a:chExt cx="1361" cy="850"/>
          </a:xfrm>
        </p:grpSpPr>
        <p:sp>
          <p:nvSpPr>
            <p:cNvPr id="29721" name="Arc 50"/>
            <p:cNvSpPr>
              <a:spLocks/>
            </p:cNvSpPr>
            <p:nvPr/>
          </p:nvSpPr>
          <p:spPr bwMode="auto">
            <a:xfrm>
              <a:off x="3018" y="1924"/>
              <a:ext cx="1361" cy="850"/>
            </a:xfrm>
            <a:custGeom>
              <a:avLst/>
              <a:gdLst>
                <a:gd name="T0" fmla="*/ 0 w 21600"/>
                <a:gd name="T1" fmla="*/ 0 h 13272"/>
                <a:gd name="T2" fmla="*/ 0 w 21600"/>
                <a:gd name="T3" fmla="*/ 0 h 13272"/>
                <a:gd name="T4" fmla="*/ 0 w 21600"/>
                <a:gd name="T5" fmla="*/ 0 h 1327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272"/>
                <a:gd name="T11" fmla="*/ 21600 w 21600"/>
                <a:gd name="T12" fmla="*/ 13272 h 13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272" fill="none" extrusionOk="0">
                  <a:moveTo>
                    <a:pt x="19927" y="0"/>
                  </a:moveTo>
                  <a:cubicBezTo>
                    <a:pt x="21031" y="2639"/>
                    <a:pt x="21600" y="5472"/>
                    <a:pt x="21600" y="8333"/>
                  </a:cubicBezTo>
                  <a:cubicBezTo>
                    <a:pt x="21600" y="9995"/>
                    <a:pt x="21407" y="11653"/>
                    <a:pt x="21027" y="13271"/>
                  </a:cubicBezTo>
                </a:path>
                <a:path w="21600" h="13272" stroke="0" extrusionOk="0">
                  <a:moveTo>
                    <a:pt x="19927" y="0"/>
                  </a:moveTo>
                  <a:cubicBezTo>
                    <a:pt x="21031" y="2639"/>
                    <a:pt x="21600" y="5472"/>
                    <a:pt x="21600" y="8333"/>
                  </a:cubicBezTo>
                  <a:cubicBezTo>
                    <a:pt x="21600" y="9995"/>
                    <a:pt x="21407" y="11653"/>
                    <a:pt x="21027" y="13271"/>
                  </a:cubicBezTo>
                  <a:lnTo>
                    <a:pt x="0" y="8333"/>
                  </a:lnTo>
                  <a:lnTo>
                    <a:pt x="19927" y="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2" name="Text Box 55"/>
            <p:cNvSpPr txBox="1">
              <a:spLocks noChangeArrowheads="1"/>
            </p:cNvSpPr>
            <p:nvPr/>
          </p:nvSpPr>
          <p:spPr bwMode="auto">
            <a:xfrm>
              <a:off x="4105" y="220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3514725" y="3917950"/>
            <a:ext cx="2528888" cy="2195513"/>
            <a:chOff x="2214" y="2468"/>
            <a:chExt cx="1593" cy="1383"/>
          </a:xfrm>
        </p:grpSpPr>
        <p:sp>
          <p:nvSpPr>
            <p:cNvPr id="29719" name="Arc 51"/>
            <p:cNvSpPr>
              <a:spLocks/>
            </p:cNvSpPr>
            <p:nvPr/>
          </p:nvSpPr>
          <p:spPr bwMode="auto">
            <a:xfrm flipH="1">
              <a:off x="2214" y="2468"/>
              <a:ext cx="1593" cy="1383"/>
            </a:xfrm>
            <a:custGeom>
              <a:avLst/>
              <a:gdLst>
                <a:gd name="T0" fmla="*/ 0 w 25294"/>
                <a:gd name="T1" fmla="*/ 0 h 21600"/>
                <a:gd name="T2" fmla="*/ 0 w 25294"/>
                <a:gd name="T3" fmla="*/ 0 h 21600"/>
                <a:gd name="T4" fmla="*/ 0 w 252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294"/>
                <a:gd name="T10" fmla="*/ 0 h 21600"/>
                <a:gd name="T11" fmla="*/ 25294 w 252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94" h="21600" fill="none" extrusionOk="0">
                  <a:moveTo>
                    <a:pt x="25293" y="17573"/>
                  </a:moveTo>
                  <a:cubicBezTo>
                    <a:pt x="21629" y="20192"/>
                    <a:pt x="17238" y="21599"/>
                    <a:pt x="12735" y="21600"/>
                  </a:cubicBezTo>
                  <a:cubicBezTo>
                    <a:pt x="8157" y="21600"/>
                    <a:pt x="3697" y="20145"/>
                    <a:pt x="0" y="17446"/>
                  </a:cubicBezTo>
                </a:path>
                <a:path w="25294" h="21600" stroke="0" extrusionOk="0">
                  <a:moveTo>
                    <a:pt x="25293" y="17573"/>
                  </a:moveTo>
                  <a:cubicBezTo>
                    <a:pt x="21629" y="20192"/>
                    <a:pt x="17238" y="21599"/>
                    <a:pt x="12735" y="21600"/>
                  </a:cubicBezTo>
                  <a:cubicBezTo>
                    <a:pt x="8157" y="21600"/>
                    <a:pt x="3697" y="20145"/>
                    <a:pt x="0" y="17446"/>
                  </a:cubicBezTo>
                  <a:lnTo>
                    <a:pt x="12735" y="0"/>
                  </a:lnTo>
                  <a:lnTo>
                    <a:pt x="25293" y="17573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0" name="Text Box 56"/>
            <p:cNvSpPr txBox="1">
              <a:spLocks noChangeArrowheads="1"/>
            </p:cNvSpPr>
            <p:nvPr/>
          </p:nvSpPr>
          <p:spPr bwMode="auto">
            <a:xfrm>
              <a:off x="2925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3635375" y="2997200"/>
            <a:ext cx="2160588" cy="1655763"/>
            <a:chOff x="2290" y="1888"/>
            <a:chExt cx="1361" cy="1043"/>
          </a:xfrm>
        </p:grpSpPr>
        <p:sp>
          <p:nvSpPr>
            <p:cNvPr id="29717" name="Line 58"/>
            <p:cNvSpPr>
              <a:spLocks noChangeShapeType="1"/>
            </p:cNvSpPr>
            <p:nvPr/>
          </p:nvSpPr>
          <p:spPr bwMode="auto">
            <a:xfrm flipH="1">
              <a:off x="2290" y="1888"/>
              <a:ext cx="1361" cy="104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8" name="Text Box 59"/>
            <p:cNvSpPr txBox="1">
              <a:spLocks noChangeArrowheads="1"/>
            </p:cNvSpPr>
            <p:nvPr/>
          </p:nvSpPr>
          <p:spPr bwMode="auto">
            <a:xfrm>
              <a:off x="3107" y="193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1" name="Group 80"/>
          <p:cNvGrpSpPr>
            <a:grpSpLocks/>
          </p:cNvGrpSpPr>
          <p:nvPr/>
        </p:nvGrpSpPr>
        <p:grpSpPr bwMode="auto">
          <a:xfrm>
            <a:off x="3635375" y="2997200"/>
            <a:ext cx="2305050" cy="1655763"/>
            <a:chOff x="2290" y="1888"/>
            <a:chExt cx="1452" cy="1043"/>
          </a:xfrm>
        </p:grpSpPr>
        <p:sp>
          <p:nvSpPr>
            <p:cNvPr id="29715" name="Line 65"/>
            <p:cNvSpPr>
              <a:spLocks noChangeShapeType="1"/>
            </p:cNvSpPr>
            <p:nvPr/>
          </p:nvSpPr>
          <p:spPr bwMode="auto">
            <a:xfrm flipH="1" flipV="1">
              <a:off x="2290" y="1888"/>
              <a:ext cx="1452" cy="104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6" name="Text Box 66"/>
            <p:cNvSpPr txBox="1">
              <a:spLocks noChangeArrowheads="1"/>
            </p:cNvSpPr>
            <p:nvPr/>
          </p:nvSpPr>
          <p:spPr bwMode="auto">
            <a:xfrm>
              <a:off x="3424" y="247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6011863" y="3157538"/>
            <a:ext cx="2160587" cy="1296987"/>
            <a:chOff x="3787" y="1989"/>
            <a:chExt cx="1361" cy="817"/>
          </a:xfrm>
        </p:grpSpPr>
        <p:sp>
          <p:nvSpPr>
            <p:cNvPr id="29713" name="Arc 70"/>
            <p:cNvSpPr>
              <a:spLocks/>
            </p:cNvSpPr>
            <p:nvPr/>
          </p:nvSpPr>
          <p:spPr bwMode="auto">
            <a:xfrm flipH="1" flipV="1">
              <a:off x="3787" y="1989"/>
              <a:ext cx="1361" cy="817"/>
            </a:xfrm>
            <a:custGeom>
              <a:avLst/>
              <a:gdLst>
                <a:gd name="T0" fmla="*/ 0 w 21600"/>
                <a:gd name="T1" fmla="*/ 0 h 12754"/>
                <a:gd name="T2" fmla="*/ 0 w 21600"/>
                <a:gd name="T3" fmla="*/ 0 h 12754"/>
                <a:gd name="T4" fmla="*/ 0 w 21600"/>
                <a:gd name="T5" fmla="*/ 0 h 1275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2754"/>
                <a:gd name="T11" fmla="*/ 21600 w 21600"/>
                <a:gd name="T12" fmla="*/ 12754 h 127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2754" fill="none" extrusionOk="0">
                  <a:moveTo>
                    <a:pt x="20136" y="0"/>
                  </a:moveTo>
                  <a:cubicBezTo>
                    <a:pt x="21103" y="2492"/>
                    <a:pt x="21600" y="5141"/>
                    <a:pt x="21600" y="7815"/>
                  </a:cubicBezTo>
                  <a:cubicBezTo>
                    <a:pt x="21600" y="9477"/>
                    <a:pt x="21407" y="11135"/>
                    <a:pt x="21027" y="12753"/>
                  </a:cubicBezTo>
                </a:path>
                <a:path w="21600" h="12754" stroke="0" extrusionOk="0">
                  <a:moveTo>
                    <a:pt x="20136" y="0"/>
                  </a:moveTo>
                  <a:cubicBezTo>
                    <a:pt x="21103" y="2492"/>
                    <a:pt x="21600" y="5141"/>
                    <a:pt x="21600" y="7815"/>
                  </a:cubicBezTo>
                  <a:cubicBezTo>
                    <a:pt x="21600" y="9477"/>
                    <a:pt x="21407" y="11135"/>
                    <a:pt x="21027" y="12753"/>
                  </a:cubicBezTo>
                  <a:lnTo>
                    <a:pt x="0" y="7815"/>
                  </a:lnTo>
                  <a:lnTo>
                    <a:pt x="20136" y="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4" name="Text Box 71"/>
            <p:cNvSpPr txBox="1">
              <a:spLocks noChangeArrowheads="1"/>
            </p:cNvSpPr>
            <p:nvPr/>
          </p:nvSpPr>
          <p:spPr bwMode="auto">
            <a:xfrm>
              <a:off x="3787" y="2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1258888" y="4724400"/>
            <a:ext cx="976312" cy="976313"/>
            <a:chOff x="793" y="2976"/>
            <a:chExt cx="615" cy="615"/>
          </a:xfrm>
        </p:grpSpPr>
        <p:sp>
          <p:nvSpPr>
            <p:cNvPr id="29711" name="AutoShape 74"/>
            <p:cNvSpPr>
              <a:spLocks noChangeArrowheads="1"/>
            </p:cNvSpPr>
            <p:nvPr/>
          </p:nvSpPr>
          <p:spPr bwMode="auto">
            <a:xfrm rot="1105692" flipV="1">
              <a:off x="793" y="2976"/>
              <a:ext cx="615" cy="6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241" y="8200"/>
                  </a:moveTo>
                  <a:cubicBezTo>
                    <a:pt x="19071" y="3951"/>
                    <a:pt x="15207" y="1007"/>
                    <a:pt x="10800" y="1007"/>
                  </a:cubicBezTo>
                  <a:cubicBezTo>
                    <a:pt x="5391" y="1007"/>
                    <a:pt x="1007" y="5391"/>
                    <a:pt x="1007" y="10800"/>
                  </a:cubicBezTo>
                  <a:cubicBezTo>
                    <a:pt x="1007" y="16208"/>
                    <a:pt x="5391" y="20593"/>
                    <a:pt x="10800" y="20593"/>
                  </a:cubicBezTo>
                  <a:cubicBezTo>
                    <a:pt x="13652" y="20593"/>
                    <a:pt x="16363" y="19349"/>
                    <a:pt x="18223" y="17187"/>
                  </a:cubicBezTo>
                  <a:lnTo>
                    <a:pt x="18986" y="17843"/>
                  </a:lnTo>
                  <a:cubicBezTo>
                    <a:pt x="16935" y="20228"/>
                    <a:pt x="13945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660" y="-1"/>
                    <a:pt x="19922" y="3246"/>
                    <a:pt x="21212" y="7932"/>
                  </a:cubicBezTo>
                  <a:lnTo>
                    <a:pt x="23815" y="7215"/>
                  </a:lnTo>
                  <a:lnTo>
                    <a:pt x="21577" y="11155"/>
                  </a:lnTo>
                  <a:lnTo>
                    <a:pt x="17638" y="8916"/>
                  </a:lnTo>
                  <a:lnTo>
                    <a:pt x="20241" y="82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2" name="Text Box 75"/>
            <p:cNvSpPr txBox="1">
              <a:spLocks noChangeArrowheads="1"/>
            </p:cNvSpPr>
            <p:nvPr/>
          </p:nvSpPr>
          <p:spPr bwMode="auto">
            <a:xfrm rot="11024498" flipV="1">
              <a:off x="936" y="317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9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75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75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75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75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575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75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75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75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75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75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ea typeface="標楷體" panose="03000509000000000000" pitchFamily="65" charset="-120"/>
              </a:rPr>
              <a:t>State Diagram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  <a:ea typeface="標楷體" panose="03000509000000000000" pitchFamily="65" charset="-120"/>
              </a:rPr>
              <a:t>Example of Moore Machine: Recent Ones</a:t>
            </a:r>
          </a:p>
        </p:txBody>
      </p:sp>
      <p:sp>
        <p:nvSpPr>
          <p:cNvPr id="686125" name="Freeform 45"/>
          <p:cNvSpPr>
            <a:spLocks/>
          </p:cNvSpPr>
          <p:nvPr/>
        </p:nvSpPr>
        <p:spPr bwMode="auto">
          <a:xfrm>
            <a:off x="3387725" y="2349500"/>
            <a:ext cx="1524000" cy="1079500"/>
          </a:xfrm>
          <a:custGeom>
            <a:avLst/>
            <a:gdLst>
              <a:gd name="T0" fmla="*/ 2147483646 w 726"/>
              <a:gd name="T1" fmla="*/ 2147483646 h 725"/>
              <a:gd name="T2" fmla="*/ 0 w 726"/>
              <a:gd name="T3" fmla="*/ 2147483646 h 725"/>
              <a:gd name="T4" fmla="*/ 0 w 726"/>
              <a:gd name="T5" fmla="*/ 0 h 725"/>
              <a:gd name="T6" fmla="*/ 2147483646 w 726"/>
              <a:gd name="T7" fmla="*/ 0 h 725"/>
              <a:gd name="T8" fmla="*/ 0 60000 65536"/>
              <a:gd name="T9" fmla="*/ 0 60000 65536"/>
              <a:gd name="T10" fmla="*/ 0 60000 65536"/>
              <a:gd name="T11" fmla="*/ 0 60000 65536"/>
              <a:gd name="T12" fmla="*/ 0 w 726"/>
              <a:gd name="T13" fmla="*/ 0 h 725"/>
              <a:gd name="T14" fmla="*/ 726 w 726"/>
              <a:gd name="T15" fmla="*/ 725 h 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6" h="725">
                <a:moveTo>
                  <a:pt x="726" y="725"/>
                </a:moveTo>
                <a:lnTo>
                  <a:pt x="0" y="725"/>
                </a:lnTo>
                <a:lnTo>
                  <a:pt x="0" y="0"/>
                </a:lnTo>
                <a:lnTo>
                  <a:pt x="227" y="0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86126" name="Freeform 46"/>
          <p:cNvSpPr>
            <a:spLocks/>
          </p:cNvSpPr>
          <p:nvPr/>
        </p:nvSpPr>
        <p:spPr bwMode="auto">
          <a:xfrm>
            <a:off x="5346700" y="2060575"/>
            <a:ext cx="1746250" cy="1368425"/>
          </a:xfrm>
          <a:custGeom>
            <a:avLst/>
            <a:gdLst>
              <a:gd name="T0" fmla="*/ 2147483646 w 454"/>
              <a:gd name="T1" fmla="*/ 0 h 680"/>
              <a:gd name="T2" fmla="*/ 2147483646 w 454"/>
              <a:gd name="T3" fmla="*/ 0 h 680"/>
              <a:gd name="T4" fmla="*/ 2147483646 w 454"/>
              <a:gd name="T5" fmla="*/ 2147483646 h 680"/>
              <a:gd name="T6" fmla="*/ 0 w 454"/>
              <a:gd name="T7" fmla="*/ 2147483646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680"/>
              <a:gd name="T14" fmla="*/ 454 w 454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680">
                <a:moveTo>
                  <a:pt x="227" y="0"/>
                </a:moveTo>
                <a:lnTo>
                  <a:pt x="454" y="0"/>
                </a:lnTo>
                <a:lnTo>
                  <a:pt x="454" y="680"/>
                </a:lnTo>
                <a:lnTo>
                  <a:pt x="0" y="680"/>
                </a:ln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714750" y="1412875"/>
            <a:ext cx="2503488" cy="5111750"/>
            <a:chOff x="2340" y="890"/>
            <a:chExt cx="1577" cy="3220"/>
          </a:xfrm>
        </p:grpSpPr>
        <p:sp>
          <p:nvSpPr>
            <p:cNvPr id="31762" name="Rectangle 41"/>
            <p:cNvSpPr>
              <a:spLocks noChangeArrowheads="1"/>
            </p:cNvSpPr>
            <p:nvPr/>
          </p:nvSpPr>
          <p:spPr bwMode="auto">
            <a:xfrm>
              <a:off x="3094" y="2012"/>
              <a:ext cx="275" cy="30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31763" name="Rectangle 43"/>
            <p:cNvSpPr>
              <a:spLocks noChangeArrowheads="1"/>
            </p:cNvSpPr>
            <p:nvPr/>
          </p:nvSpPr>
          <p:spPr bwMode="auto">
            <a:xfrm>
              <a:off x="3094" y="2611"/>
              <a:ext cx="275" cy="30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31764" name="AutoShape 47"/>
            <p:cNvSpPr>
              <a:spLocks noChangeArrowheads="1"/>
            </p:cNvSpPr>
            <p:nvPr/>
          </p:nvSpPr>
          <p:spPr bwMode="auto">
            <a:xfrm>
              <a:off x="2340" y="890"/>
              <a:ext cx="1577" cy="974"/>
            </a:xfrm>
            <a:prstGeom prst="cloudCallout">
              <a:avLst>
                <a:gd name="adj1" fmla="val 13185"/>
                <a:gd name="adj2" fmla="val 1523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31765" name="AutoShape 48"/>
            <p:cNvSpPr>
              <a:spLocks noChangeArrowheads="1"/>
            </p:cNvSpPr>
            <p:nvPr/>
          </p:nvSpPr>
          <p:spPr bwMode="auto">
            <a:xfrm>
              <a:off x="2751" y="3136"/>
              <a:ext cx="960" cy="974"/>
            </a:xfrm>
            <a:prstGeom prst="cloudCallout">
              <a:avLst>
                <a:gd name="adj1" fmla="val -33778"/>
                <a:gd name="adj2" fmla="val -5931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</p:grpSp>
      <p:sp>
        <p:nvSpPr>
          <p:cNvPr id="686129" name="Line 49"/>
          <p:cNvSpPr>
            <a:spLocks noChangeShapeType="1"/>
          </p:cNvSpPr>
          <p:nvPr/>
        </p:nvSpPr>
        <p:spPr bwMode="auto">
          <a:xfrm>
            <a:off x="5867400" y="5516563"/>
            <a:ext cx="1416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86130" name="Freeform 50"/>
          <p:cNvSpPr>
            <a:spLocks/>
          </p:cNvSpPr>
          <p:nvPr/>
        </p:nvSpPr>
        <p:spPr bwMode="auto">
          <a:xfrm>
            <a:off x="3387725" y="3429000"/>
            <a:ext cx="968375" cy="2376488"/>
          </a:xfrm>
          <a:custGeom>
            <a:avLst/>
            <a:gdLst>
              <a:gd name="T0" fmla="*/ 0 w 363"/>
              <a:gd name="T1" fmla="*/ 0 h 635"/>
              <a:gd name="T2" fmla="*/ 0 w 363"/>
              <a:gd name="T3" fmla="*/ 2147483646 h 635"/>
              <a:gd name="T4" fmla="*/ 2147483646 w 363"/>
              <a:gd name="T5" fmla="*/ 2147483646 h 635"/>
              <a:gd name="T6" fmla="*/ 0 60000 65536"/>
              <a:gd name="T7" fmla="*/ 0 60000 65536"/>
              <a:gd name="T8" fmla="*/ 0 60000 65536"/>
              <a:gd name="T9" fmla="*/ 0 w 363"/>
              <a:gd name="T10" fmla="*/ 0 h 635"/>
              <a:gd name="T11" fmla="*/ 363 w 363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635">
                <a:moveTo>
                  <a:pt x="0" y="0"/>
                </a:moveTo>
                <a:lnTo>
                  <a:pt x="0" y="635"/>
                </a:lnTo>
                <a:lnTo>
                  <a:pt x="363" y="635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843213" y="2060575"/>
            <a:ext cx="3313112" cy="0"/>
            <a:chOff x="1791" y="1298"/>
            <a:chExt cx="2087" cy="0"/>
          </a:xfrm>
        </p:grpSpPr>
        <p:sp>
          <p:nvSpPr>
            <p:cNvPr id="31760" name="Line 44"/>
            <p:cNvSpPr>
              <a:spLocks noChangeShapeType="1"/>
            </p:cNvSpPr>
            <p:nvPr/>
          </p:nvSpPr>
          <p:spPr bwMode="auto">
            <a:xfrm>
              <a:off x="1791" y="1298"/>
              <a:ext cx="59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61" name="Line 52"/>
            <p:cNvSpPr>
              <a:spLocks noChangeShapeType="1"/>
            </p:cNvSpPr>
            <p:nvPr/>
          </p:nvSpPr>
          <p:spPr bwMode="auto">
            <a:xfrm>
              <a:off x="2381" y="1298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86133" name="Line 53"/>
          <p:cNvSpPr>
            <a:spLocks noChangeShapeType="1"/>
          </p:cNvSpPr>
          <p:nvPr/>
        </p:nvSpPr>
        <p:spPr bwMode="auto">
          <a:xfrm>
            <a:off x="3851275" y="2349500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86135" name="Freeform 55"/>
          <p:cNvSpPr>
            <a:spLocks/>
          </p:cNvSpPr>
          <p:nvPr/>
        </p:nvSpPr>
        <p:spPr bwMode="auto">
          <a:xfrm>
            <a:off x="5364163" y="2349500"/>
            <a:ext cx="1152525" cy="2016125"/>
          </a:xfrm>
          <a:custGeom>
            <a:avLst/>
            <a:gdLst>
              <a:gd name="T0" fmla="*/ 2147483646 w 726"/>
              <a:gd name="T1" fmla="*/ 0 h 1270"/>
              <a:gd name="T2" fmla="*/ 2147483646 w 726"/>
              <a:gd name="T3" fmla="*/ 0 h 1270"/>
              <a:gd name="T4" fmla="*/ 2147483646 w 726"/>
              <a:gd name="T5" fmla="*/ 2147483646 h 1270"/>
              <a:gd name="T6" fmla="*/ 0 w 726"/>
              <a:gd name="T7" fmla="*/ 2147483646 h 1270"/>
              <a:gd name="T8" fmla="*/ 0 60000 65536"/>
              <a:gd name="T9" fmla="*/ 0 60000 65536"/>
              <a:gd name="T10" fmla="*/ 0 60000 65536"/>
              <a:gd name="T11" fmla="*/ 0 60000 65536"/>
              <a:gd name="T12" fmla="*/ 0 w 726"/>
              <a:gd name="T13" fmla="*/ 0 h 1270"/>
              <a:gd name="T14" fmla="*/ 726 w 726"/>
              <a:gd name="T15" fmla="*/ 1270 h 1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6" h="1270">
                <a:moveTo>
                  <a:pt x="499" y="0"/>
                </a:moveTo>
                <a:lnTo>
                  <a:pt x="726" y="0"/>
                </a:lnTo>
                <a:lnTo>
                  <a:pt x="726" y="1270"/>
                </a:lnTo>
                <a:lnTo>
                  <a:pt x="0" y="1270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86136" name="Freeform 56"/>
          <p:cNvSpPr>
            <a:spLocks/>
          </p:cNvSpPr>
          <p:nvPr/>
        </p:nvSpPr>
        <p:spPr bwMode="auto">
          <a:xfrm>
            <a:off x="3708400" y="4365625"/>
            <a:ext cx="1223963" cy="1150938"/>
          </a:xfrm>
          <a:custGeom>
            <a:avLst/>
            <a:gdLst>
              <a:gd name="T0" fmla="*/ 2147483646 w 771"/>
              <a:gd name="T1" fmla="*/ 0 h 725"/>
              <a:gd name="T2" fmla="*/ 0 w 771"/>
              <a:gd name="T3" fmla="*/ 0 h 725"/>
              <a:gd name="T4" fmla="*/ 0 w 771"/>
              <a:gd name="T5" fmla="*/ 2147483646 h 725"/>
              <a:gd name="T6" fmla="*/ 2147483646 w 771"/>
              <a:gd name="T7" fmla="*/ 2147483646 h 725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725"/>
              <a:gd name="T14" fmla="*/ 771 w 771"/>
              <a:gd name="T15" fmla="*/ 725 h 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725">
                <a:moveTo>
                  <a:pt x="771" y="0"/>
                </a:moveTo>
                <a:lnTo>
                  <a:pt x="0" y="0"/>
                </a:lnTo>
                <a:lnTo>
                  <a:pt x="0" y="725"/>
                </a:lnTo>
                <a:lnTo>
                  <a:pt x="408" y="725"/>
                </a:ln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86137" name="Line 57"/>
          <p:cNvSpPr>
            <a:spLocks noChangeShapeType="1"/>
          </p:cNvSpPr>
          <p:nvPr/>
        </p:nvSpPr>
        <p:spPr bwMode="auto">
          <a:xfrm>
            <a:off x="5867400" y="5949950"/>
            <a:ext cx="1416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859338" y="5516563"/>
            <a:ext cx="433387" cy="433387"/>
            <a:chOff x="3061" y="3475"/>
            <a:chExt cx="273" cy="273"/>
          </a:xfrm>
        </p:grpSpPr>
        <p:sp>
          <p:nvSpPr>
            <p:cNvPr id="31758" name="Line 58"/>
            <p:cNvSpPr>
              <a:spLocks noChangeShapeType="1"/>
            </p:cNvSpPr>
            <p:nvPr/>
          </p:nvSpPr>
          <p:spPr bwMode="auto">
            <a:xfrm>
              <a:off x="3061" y="3612"/>
              <a:ext cx="2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9" name="Line 59"/>
            <p:cNvSpPr>
              <a:spLocks noChangeShapeType="1"/>
            </p:cNvSpPr>
            <p:nvPr/>
          </p:nvSpPr>
          <p:spPr bwMode="auto">
            <a:xfrm>
              <a:off x="3198" y="3475"/>
              <a:ext cx="0" cy="2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6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8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8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8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8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urier New" pitchFamily="49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urier New" pitchFamily="49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13650</TotalTime>
  <Words>1126</Words>
  <Application>Microsoft Office PowerPoint</Application>
  <PresentationFormat>如螢幕大小 (4:3)</PresentationFormat>
  <Paragraphs>467</Paragraphs>
  <Slides>24</Slides>
  <Notes>21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全真楷書</vt:lpstr>
      <vt:lpstr>新細明體</vt:lpstr>
      <vt:lpstr>標楷體</vt:lpstr>
      <vt:lpstr>Arial</vt:lpstr>
      <vt:lpstr>Arial Narrow</vt:lpstr>
      <vt:lpstr>Courier New</vt:lpstr>
      <vt:lpstr>Times New Roman</vt:lpstr>
      <vt:lpstr>Wingdings</vt:lpstr>
      <vt:lpstr>預設簡報設計</vt:lpstr>
      <vt:lpstr>方程式</vt:lpstr>
      <vt:lpstr>Clip</vt:lpstr>
      <vt:lpstr>Visio</vt:lpstr>
      <vt:lpstr>PowerPoint 簡報</vt:lpstr>
      <vt:lpstr>PowerPoint 簡報</vt:lpstr>
      <vt:lpstr>Common Finite State Machines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Lab05 Button-Press Timer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289</cp:revision>
  <cp:lastPrinted>2001-09-01T13:57:24Z</cp:lastPrinted>
  <dcterms:created xsi:type="dcterms:W3CDTF">2000-05-18T04:35:42Z</dcterms:created>
  <dcterms:modified xsi:type="dcterms:W3CDTF">2022-10-18T01:31:38Z</dcterms:modified>
</cp:coreProperties>
</file>